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5CE6-D644-4B72-B541-33DD7F97E471}" type="datetimeFigureOut">
              <a:rPr lang="id-ID" smtClean="0"/>
              <a:t>29/11/2020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1F0-615E-4193-99EC-3A420DC879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642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5CE6-D644-4B72-B541-33DD7F97E471}" type="datetimeFigureOut">
              <a:rPr lang="id-ID" smtClean="0"/>
              <a:t>29/11/2020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1F0-615E-4193-99EC-3A420DC879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67881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5CE6-D644-4B72-B541-33DD7F97E471}" type="datetimeFigureOut">
              <a:rPr lang="id-ID" smtClean="0"/>
              <a:t>29/11/2020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1F0-615E-4193-99EC-3A420DC879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03400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5CE6-D644-4B72-B541-33DD7F97E471}" type="datetimeFigureOut">
              <a:rPr lang="id-ID" smtClean="0"/>
              <a:t>29/11/2020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1F0-615E-4193-99EC-3A420DC879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22606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5CE6-D644-4B72-B541-33DD7F97E471}" type="datetimeFigureOut">
              <a:rPr lang="id-ID" smtClean="0"/>
              <a:t>29/11/2020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1F0-615E-4193-99EC-3A420DC879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87301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5CE6-D644-4B72-B541-33DD7F97E471}" type="datetimeFigureOut">
              <a:rPr lang="id-ID" smtClean="0"/>
              <a:t>29/11/2020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1F0-615E-4193-99EC-3A420DC879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18293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5CE6-D644-4B72-B541-33DD7F97E471}" type="datetimeFigureOut">
              <a:rPr lang="id-ID" smtClean="0"/>
              <a:t>29/11/2020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1F0-615E-4193-99EC-3A420DC879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0489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5CE6-D644-4B72-B541-33DD7F97E471}" type="datetimeFigureOut">
              <a:rPr lang="id-ID" smtClean="0"/>
              <a:t>29/11/2020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1F0-615E-4193-99EC-3A420DC879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673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5CE6-D644-4B72-B541-33DD7F97E471}" type="datetimeFigureOut">
              <a:rPr lang="id-ID" smtClean="0"/>
              <a:t>29/11/2020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1F0-615E-4193-99EC-3A420DC879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03430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5CE6-D644-4B72-B541-33DD7F97E471}" type="datetimeFigureOut">
              <a:rPr lang="id-ID" smtClean="0"/>
              <a:t>29/11/2020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1F0-615E-4193-99EC-3A420DC879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3402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5CE6-D644-4B72-B541-33DD7F97E471}" type="datetimeFigureOut">
              <a:rPr lang="id-ID" smtClean="0"/>
              <a:t>29/11/2020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1F0-615E-4193-99EC-3A420DC879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25539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95CE6-D644-4B72-B541-33DD7F97E471}" type="datetimeFigureOut">
              <a:rPr lang="id-ID" smtClean="0"/>
              <a:t>29/11/2020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841F0-615E-4193-99EC-3A420DC879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83196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62200" y="1524001"/>
            <a:ext cx="7772400" cy="19208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Chromosomes</a:t>
            </a:r>
          </a:p>
        </p:txBody>
      </p:sp>
    </p:spTree>
    <p:extLst>
      <p:ext uri="{BB962C8B-B14F-4D97-AF65-F5344CB8AC3E}">
        <p14:creationId xmlns:p14="http://schemas.microsoft.com/office/powerpoint/2010/main" val="385232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Gambar 12.  Posisi gen terangkai pada kromos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447800"/>
            <a:ext cx="2514600" cy="306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362200" y="4876800"/>
            <a:ext cx="3733800" cy="1066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/>
              <a:t>Posisi Gen Berangkai Pada Kromosom</a:t>
            </a:r>
          </a:p>
        </p:txBody>
      </p:sp>
      <p:graphicFrame>
        <p:nvGraphicFramePr>
          <p:cNvPr id="1026" name="Object 70"/>
          <p:cNvGraphicFramePr>
            <a:graphicFrameLocks/>
          </p:cNvGraphicFramePr>
          <p:nvPr/>
        </p:nvGraphicFramePr>
        <p:xfrm>
          <a:off x="6553200" y="1447800"/>
          <a:ext cx="35052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Bitmap Image" r:id="rId4" imgW="4298760" imgH="2984400" progId="PBrush">
                  <p:embed/>
                </p:oleObj>
              </mc:Choice>
              <mc:Fallback>
                <p:oleObj name="Bitmap Image" r:id="rId4" imgW="4298760" imgH="2984400" progId="PBrush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1447800"/>
                        <a:ext cx="3505200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6781800" y="4953000"/>
            <a:ext cx="3429000" cy="1219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/>
              <a:t>Hukum pemisahan gen Mendel;  gen yang tidak bertaut/berangkai</a:t>
            </a:r>
          </a:p>
        </p:txBody>
      </p:sp>
    </p:spTree>
    <p:extLst>
      <p:ext uri="{BB962C8B-B14F-4D97-AF65-F5344CB8AC3E}">
        <p14:creationId xmlns:p14="http://schemas.microsoft.com/office/powerpoint/2010/main" val="83850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57200"/>
            <a:ext cx="5029200" cy="1295400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b="1" dirty="0" err="1"/>
              <a:t>Bukti</a:t>
            </a:r>
            <a:r>
              <a:rPr lang="en-US" b="1" dirty="0"/>
              <a:t> </a:t>
            </a:r>
            <a:r>
              <a:rPr lang="en-US" b="1" dirty="0" err="1"/>
              <a:t>adanya</a:t>
            </a:r>
            <a:r>
              <a:rPr lang="en-US" b="1" dirty="0"/>
              <a:t> linkage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000" b="1" dirty="0" err="1"/>
              <a:t>Sifat</a:t>
            </a:r>
            <a:r>
              <a:rPr lang="en-US" sz="2000" b="1" dirty="0"/>
              <a:t>  P = </a:t>
            </a:r>
            <a:r>
              <a:rPr lang="en-US" sz="2000" b="1" dirty="0" err="1"/>
              <a:t>bunga</a:t>
            </a:r>
            <a:r>
              <a:rPr lang="en-US" sz="2000" b="1" dirty="0"/>
              <a:t> </a:t>
            </a:r>
            <a:r>
              <a:rPr lang="en-US" sz="2000" b="1" dirty="0" err="1"/>
              <a:t>ungu</a:t>
            </a:r>
            <a:r>
              <a:rPr lang="en-US" sz="2000" b="1" dirty="0"/>
              <a:t>      L = pollen </a:t>
            </a:r>
            <a:r>
              <a:rPr lang="en-US" sz="2000" b="1" dirty="0" err="1"/>
              <a:t>panjang</a:t>
            </a:r>
            <a:endParaRPr lang="en-US" sz="2000" b="1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000" b="1" dirty="0"/>
              <a:t>          p = </a:t>
            </a:r>
            <a:r>
              <a:rPr lang="en-US" sz="2000" b="1" dirty="0" err="1"/>
              <a:t>bunga</a:t>
            </a:r>
            <a:r>
              <a:rPr lang="en-US" sz="2000" b="1" dirty="0"/>
              <a:t> </a:t>
            </a:r>
            <a:r>
              <a:rPr lang="en-US" sz="2000" b="1" dirty="0" err="1"/>
              <a:t>merah</a:t>
            </a:r>
            <a:r>
              <a:rPr lang="en-US" sz="2000" b="1" dirty="0"/>
              <a:t>     l  = pollen </a:t>
            </a:r>
            <a:r>
              <a:rPr lang="en-US" sz="2000" b="1" dirty="0" err="1"/>
              <a:t>bulat</a:t>
            </a:r>
            <a:endParaRPr lang="en-US" sz="2000" b="1" dirty="0"/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1752600" y="2057400"/>
            <a:ext cx="5029200" cy="4038600"/>
          </a:xfrm>
          <a:prstGeom prst="rect">
            <a:avLst/>
          </a:prstGeom>
          <a:solidFill>
            <a:srgbClr val="EB35D5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Tetua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            PPLL      X      </a:t>
            </a:r>
            <a:r>
              <a:rPr lang="en-US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ppll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  <a:latin typeface="Eras Medium ITC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        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ungu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panjang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merah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bulat</a:t>
            </a:r>
            <a:endParaRPr lang="en-US" sz="20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Eras Medium ITC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        F</a:t>
            </a:r>
            <a:r>
              <a:rPr lang="en-US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1    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            </a:t>
            </a:r>
            <a:r>
              <a:rPr lang="en-US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PpLl</a:t>
            </a:r>
            <a:r>
              <a:rPr lang="en-US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  :  </a:t>
            </a:r>
            <a:r>
              <a:rPr lang="en-US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ungu</a:t>
            </a:r>
            <a:r>
              <a:rPr lang="en-US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 </a:t>
            </a:r>
            <a:r>
              <a:rPr lang="en-US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panjang</a:t>
            </a:r>
            <a:endParaRPr lang="en-US" baseline="-25000" dirty="0">
              <a:effectLst>
                <a:outerShdw blurRad="38100" dist="38100" dir="2700000" algn="tl">
                  <a:srgbClr val="000000"/>
                </a:outerShdw>
              </a:effectLst>
              <a:latin typeface="Eras Medium ITC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endParaRPr lang="en-US" baseline="-25000" dirty="0">
              <a:effectLst>
                <a:outerShdw blurRad="38100" dist="38100" dir="2700000" algn="tl">
                  <a:srgbClr val="000000"/>
                </a:outerShdw>
              </a:effectLst>
              <a:latin typeface="Eras Medium ITC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F</a:t>
            </a:r>
            <a:r>
              <a:rPr lang="en-US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2 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 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Penotip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	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Diamati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	              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Harapan</a:t>
            </a:r>
            <a:endParaRPr lang="en-US" sz="2000" dirty="0">
              <a:effectLst>
                <a:outerShdw blurRad="38100" dist="38100" dir="2700000" algn="tl">
                  <a:srgbClr val="000000"/>
                </a:outerShdw>
              </a:effectLst>
              <a:latin typeface="Eras Medium ITC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Ungu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panjang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	    296		     240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Ungu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bulat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	      19		       80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Merah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panjang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	      27		       80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Merah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bulat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 	      85		       27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         </a:t>
            </a:r>
            <a:r>
              <a:rPr lang="en-US" sz="2000" dirty="0" err="1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Jumlah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	    </a:t>
            </a:r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427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		     </a:t>
            </a:r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ras Medium ITC" pitchFamily="34" charset="0"/>
              </a:rPr>
              <a:t>427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Eras Medium ITC" pitchFamily="34" charset="0"/>
            </a:endParaRPr>
          </a:p>
        </p:txBody>
      </p:sp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7134225" y="4191001"/>
            <a:ext cx="3352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Ungu 315    : Merah   112</a:t>
            </a:r>
          </a:p>
          <a:p>
            <a:pPr>
              <a:spcBef>
                <a:spcPct val="50000"/>
              </a:spcBef>
            </a:pPr>
            <a:r>
              <a:rPr lang="en-US"/>
              <a:t>Panjang 323 : bulat    104</a:t>
            </a:r>
            <a:endParaRPr lang="id-ID"/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7059613" y="2514600"/>
            <a:ext cx="33528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9900"/>
                </a:solidFill>
              </a:rPr>
              <a:t>Rasio Pada F </a:t>
            </a:r>
            <a:r>
              <a:rPr lang="en-US" baseline="-25000">
                <a:solidFill>
                  <a:srgbClr val="FF9900"/>
                </a:solidFill>
              </a:rPr>
              <a:t>2 </a:t>
            </a:r>
            <a:r>
              <a:rPr lang="en-US">
                <a:solidFill>
                  <a:srgbClr val="FF9900"/>
                </a:solidFill>
              </a:rPr>
              <a:t>harusnya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FF9900"/>
                </a:solidFill>
              </a:rPr>
              <a:t>            9 : 3 : 3 : 1</a:t>
            </a:r>
            <a:endParaRPr lang="id-ID">
              <a:solidFill>
                <a:srgbClr val="FF9900"/>
              </a:solidFill>
            </a:endParaRPr>
          </a:p>
        </p:txBody>
      </p:sp>
      <p:sp>
        <p:nvSpPr>
          <p:cNvPr id="13318" name="TextBox 6"/>
          <p:cNvSpPr txBox="1">
            <a:spLocks noChangeArrowheads="1"/>
          </p:cNvSpPr>
          <p:nvPr/>
        </p:nvSpPr>
        <p:spPr bwMode="auto">
          <a:xfrm>
            <a:off x="7467600" y="685801"/>
            <a:ext cx="2971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/>
            <a:r>
              <a:rPr lang="en-US"/>
              <a:t>Bateson and Punnet (1905)</a:t>
            </a:r>
          </a:p>
        </p:txBody>
      </p:sp>
    </p:spTree>
    <p:extLst>
      <p:ext uri="{BB962C8B-B14F-4D97-AF65-F5344CB8AC3E}">
        <p14:creationId xmlns:p14="http://schemas.microsoft.com/office/powerpoint/2010/main" val="304981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752600" y="2057400"/>
            <a:ext cx="48768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Tetua            PPll      X      ppLL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ungu bulat         merah panjang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      F</a:t>
            </a:r>
            <a:r>
              <a:rPr lang="en-US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                            PpLl  :  ungu panjang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endParaRPr lang="en-US" baseline="-25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  <a:r>
              <a:rPr lang="en-US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Penotip	Diamati		Harapan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Ungu panjang	    226		   235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Ungu bulat	      95		     78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Merah panjang	      91		     78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Merah bulat 	        1		     26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Jumlah	    413		   413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6705600" y="4191001"/>
            <a:ext cx="33528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Ternyata hasil tidak sesuai dengan harapan</a:t>
            </a:r>
          </a:p>
          <a:p>
            <a:pPr>
              <a:spcBef>
                <a:spcPct val="50000"/>
              </a:spcBef>
            </a:pPr>
            <a:r>
              <a:rPr lang="en-US"/>
              <a:t>        </a:t>
            </a:r>
            <a:endParaRPr lang="id-ID"/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6781800" y="2514601"/>
            <a:ext cx="3352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Rasio Pada F </a:t>
            </a:r>
            <a:r>
              <a:rPr lang="en-US" baseline="-25000"/>
              <a:t>2 </a:t>
            </a:r>
            <a:r>
              <a:rPr lang="en-US"/>
              <a:t>harusnya</a:t>
            </a:r>
          </a:p>
          <a:p>
            <a:pPr>
              <a:spcBef>
                <a:spcPct val="50000"/>
              </a:spcBef>
            </a:pPr>
            <a:r>
              <a:rPr lang="en-US"/>
              <a:t>            9 : 3 : 3 : 1</a:t>
            </a:r>
            <a:endParaRPr lang="id-ID"/>
          </a:p>
        </p:txBody>
      </p:sp>
      <p:sp>
        <p:nvSpPr>
          <p:cNvPr id="20173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752600" y="685801"/>
            <a:ext cx="8458200" cy="52879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err="1" smtClean="0"/>
              <a:t>Persilangan</a:t>
            </a:r>
            <a:r>
              <a:rPr lang="en-US" dirty="0" smtClean="0"/>
              <a:t> lain    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                                     </a:t>
            </a:r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val="1217582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57201"/>
            <a:ext cx="8229600" cy="56689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silang</a:t>
            </a:r>
            <a:r>
              <a:rPr lang="en-US" dirty="0" smtClean="0"/>
              <a:t> 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                 </a:t>
            </a:r>
            <a:r>
              <a:rPr lang="en-US" dirty="0" err="1" smtClean="0"/>
              <a:t>PpLl</a:t>
            </a:r>
            <a:r>
              <a:rPr lang="en-US" dirty="0" smtClean="0"/>
              <a:t>		x        </a:t>
            </a:r>
            <a:r>
              <a:rPr lang="en-US" dirty="0" err="1" smtClean="0"/>
              <a:t>ppll</a:t>
            </a:r>
            <a:endParaRPr lang="en-US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           </a:t>
            </a:r>
            <a:r>
              <a:rPr lang="en-US" dirty="0" err="1" smtClean="0"/>
              <a:t>Ungu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       </a:t>
            </a:r>
            <a:r>
              <a:rPr lang="en-US" dirty="0" err="1" smtClean="0"/>
              <a:t>merah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endParaRPr lang="en-US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err="1" smtClean="0"/>
              <a:t>Keturunan</a:t>
            </a:r>
            <a:r>
              <a:rPr lang="en-US" dirty="0" smtClean="0"/>
              <a:t>: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 				</a:t>
            </a:r>
            <a:r>
              <a:rPr lang="en-US" sz="2000" dirty="0" err="1"/>
              <a:t>Persilangan</a:t>
            </a:r>
            <a:r>
              <a:rPr lang="en-US" sz="2000" dirty="0"/>
              <a:t> 1</a:t>
            </a:r>
            <a:r>
              <a:rPr lang="en-US" dirty="0" smtClean="0"/>
              <a:t>    </a:t>
            </a:r>
            <a:r>
              <a:rPr lang="en-US" sz="2000" dirty="0" err="1"/>
              <a:t>Persilangan</a:t>
            </a:r>
            <a:r>
              <a:rPr lang="en-US" sz="2000" dirty="0"/>
              <a:t> 2</a:t>
            </a:r>
            <a:r>
              <a:rPr lang="en-US" dirty="0" smtClean="0"/>
              <a:t>       </a:t>
            </a:r>
            <a:r>
              <a:rPr lang="en-US" dirty="0" err="1" smtClean="0"/>
              <a:t>harapan</a:t>
            </a:r>
            <a:endParaRPr lang="en-US" dirty="0" smtClean="0"/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dirty="0" err="1" smtClean="0"/>
              <a:t>Ungu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	      </a:t>
            </a:r>
            <a:r>
              <a:rPr lang="en-US" dirty="0" smtClean="0">
                <a:solidFill>
                  <a:srgbClr val="FF0066"/>
                </a:solidFill>
              </a:rPr>
              <a:t>1		   1</a:t>
            </a:r>
            <a:r>
              <a:rPr lang="en-US" dirty="0" smtClean="0"/>
              <a:t>	              1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dirty="0" err="1" smtClean="0"/>
              <a:t>Ungu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	     </a:t>
            </a:r>
            <a:r>
              <a:rPr lang="en-US" dirty="0" smtClean="0"/>
              <a:t>              </a:t>
            </a:r>
            <a:r>
              <a:rPr lang="en-US" dirty="0" smtClean="0">
                <a:solidFill>
                  <a:srgbClr val="FF5050"/>
                </a:solidFill>
              </a:rPr>
              <a:t>7		   7</a:t>
            </a:r>
            <a:r>
              <a:rPr lang="en-US" dirty="0" smtClean="0"/>
              <a:t>	              1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dirty="0" err="1" smtClean="0"/>
              <a:t>Merah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	      </a:t>
            </a:r>
            <a:r>
              <a:rPr lang="en-US" dirty="0" smtClean="0">
                <a:solidFill>
                  <a:srgbClr val="FF0000"/>
                </a:solidFill>
              </a:rPr>
              <a:t>7		   7</a:t>
            </a:r>
            <a:r>
              <a:rPr lang="en-US" dirty="0" smtClean="0"/>
              <a:t>	              1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dirty="0" err="1" smtClean="0"/>
              <a:t>Merah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	      </a:t>
            </a:r>
            <a:r>
              <a:rPr lang="en-US" dirty="0" smtClean="0">
                <a:solidFill>
                  <a:srgbClr val="FF0000"/>
                </a:solidFill>
              </a:rPr>
              <a:t>1		   1</a:t>
            </a:r>
            <a:r>
              <a:rPr lang="en-US" dirty="0" smtClean="0"/>
              <a:t>	              1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rasio</a:t>
            </a:r>
            <a:r>
              <a:rPr lang="en-US" dirty="0" smtClean="0"/>
              <a:t> </a:t>
            </a:r>
            <a:r>
              <a:rPr lang="en-US" dirty="0" err="1" smtClean="0"/>
              <a:t>penotip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Mendel</a:t>
            </a:r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val="1634332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533400"/>
            <a:ext cx="7391400" cy="5943600"/>
          </a:xfrm>
        </p:spPr>
        <p:txBody>
          <a:bodyPr/>
          <a:lstStyle/>
          <a:p>
            <a:pPr marL="609600" indent="-609600">
              <a:buNone/>
              <a:defRPr/>
            </a:pPr>
            <a:r>
              <a:rPr lang="en-US" smtClean="0"/>
              <a:t>Lingkage dibedakan menjadi :</a:t>
            </a:r>
          </a:p>
          <a:p>
            <a:pPr marL="609600" indent="-609600">
              <a:buFont typeface="Wingdings" panose="05000000000000000000" pitchFamily="2" charset="2"/>
              <a:buAutoNum type="arabicPeriod"/>
              <a:defRPr/>
            </a:pPr>
            <a:r>
              <a:rPr lang="en-US" smtClean="0">
                <a:solidFill>
                  <a:srgbClr val="FF9900"/>
                </a:solidFill>
              </a:rPr>
              <a:t>Coupling (Sis)</a:t>
            </a:r>
            <a:r>
              <a:rPr lang="en-US" smtClean="0"/>
              <a:t> : Satu tetua menyumbang dua gen dominan; tetua lain menyumbang dua gen resessif</a:t>
            </a:r>
          </a:p>
          <a:p>
            <a:pPr marL="609600" indent="-609600">
              <a:buNone/>
              <a:defRPr/>
            </a:pPr>
            <a:r>
              <a:rPr lang="en-US" smtClean="0"/>
              <a:t>      Pada Persilangan </a:t>
            </a:r>
          </a:p>
          <a:p>
            <a:pPr marL="609600" indent="-609600">
              <a:buNone/>
              <a:defRPr/>
            </a:pPr>
            <a:r>
              <a:rPr lang="en-US" smtClean="0"/>
              <a:t>				 PPLL   x   ppll</a:t>
            </a:r>
          </a:p>
          <a:p>
            <a:pPr marL="609600" indent="-609600">
              <a:buNone/>
              <a:defRPr/>
            </a:pPr>
            <a:endParaRPr lang="id-ID" smtClean="0"/>
          </a:p>
        </p:txBody>
      </p:sp>
      <p:sp>
        <p:nvSpPr>
          <p:cNvPr id="16387" name="Line 4"/>
          <p:cNvSpPr>
            <a:spLocks noChangeShapeType="1"/>
          </p:cNvSpPr>
          <p:nvPr/>
        </p:nvSpPr>
        <p:spPr bwMode="auto">
          <a:xfrm>
            <a:off x="4572000" y="4724400"/>
            <a:ext cx="327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>
            <a:off x="4572000" y="5486400"/>
            <a:ext cx="327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6389" name="Line 6"/>
          <p:cNvSpPr>
            <a:spLocks noChangeShapeType="1"/>
          </p:cNvSpPr>
          <p:nvPr/>
        </p:nvSpPr>
        <p:spPr bwMode="auto">
          <a:xfrm>
            <a:off x="5562600" y="4572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6390" name="Line 7"/>
          <p:cNvSpPr>
            <a:spLocks noChangeShapeType="1"/>
          </p:cNvSpPr>
          <p:nvPr/>
        </p:nvSpPr>
        <p:spPr bwMode="auto">
          <a:xfrm>
            <a:off x="5562600" y="5410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6391" name="Line 8"/>
          <p:cNvSpPr>
            <a:spLocks noChangeShapeType="1"/>
          </p:cNvSpPr>
          <p:nvPr/>
        </p:nvSpPr>
        <p:spPr bwMode="auto">
          <a:xfrm>
            <a:off x="6858000" y="533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6392" name="Line 9"/>
          <p:cNvSpPr>
            <a:spLocks noChangeShapeType="1"/>
          </p:cNvSpPr>
          <p:nvPr/>
        </p:nvSpPr>
        <p:spPr bwMode="auto">
          <a:xfrm>
            <a:off x="6858000" y="4648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6393" name="Text Box 10"/>
          <p:cNvSpPr txBox="1">
            <a:spLocks noChangeArrowheads="1"/>
          </p:cNvSpPr>
          <p:nvPr/>
        </p:nvSpPr>
        <p:spPr bwMode="auto">
          <a:xfrm>
            <a:off x="5410200" y="57150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  <a:endParaRPr lang="id-ID"/>
          </a:p>
        </p:txBody>
      </p:sp>
      <p:sp>
        <p:nvSpPr>
          <p:cNvPr id="16394" name="Text Box 12"/>
          <p:cNvSpPr txBox="1">
            <a:spLocks noChangeArrowheads="1"/>
          </p:cNvSpPr>
          <p:nvPr/>
        </p:nvSpPr>
        <p:spPr bwMode="auto">
          <a:xfrm>
            <a:off x="6705600" y="41148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L</a:t>
            </a:r>
            <a:endParaRPr lang="id-ID"/>
          </a:p>
        </p:txBody>
      </p:sp>
      <p:sp>
        <p:nvSpPr>
          <p:cNvPr id="16395" name="Text Box 13"/>
          <p:cNvSpPr txBox="1">
            <a:spLocks noChangeArrowheads="1"/>
          </p:cNvSpPr>
          <p:nvPr/>
        </p:nvSpPr>
        <p:spPr bwMode="auto">
          <a:xfrm>
            <a:off x="5410200" y="40386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  <a:endParaRPr lang="id-ID"/>
          </a:p>
        </p:txBody>
      </p:sp>
      <p:sp>
        <p:nvSpPr>
          <p:cNvPr id="16396" name="Text Box 14"/>
          <p:cNvSpPr txBox="1">
            <a:spLocks noChangeArrowheads="1"/>
          </p:cNvSpPr>
          <p:nvPr/>
        </p:nvSpPr>
        <p:spPr bwMode="auto">
          <a:xfrm>
            <a:off x="6705600" y="56388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l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09574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762000"/>
            <a:ext cx="7467600" cy="5334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mtClean="0">
                <a:solidFill>
                  <a:srgbClr val="FF9900"/>
                </a:solidFill>
              </a:rPr>
              <a:t>Repulsion (trans)</a:t>
            </a:r>
            <a:r>
              <a:rPr lang="en-US" smtClean="0"/>
              <a:t> : satu tetua menyumbang satu gen dominan dan satu gen resesif, tetua lain menyumbang satu dominan dan satu resessif lain.</a:t>
            </a:r>
            <a:endParaRPr lang="id-ID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mtClean="0"/>
              <a:t>  Contoh pada persilangan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mtClean="0"/>
              <a:t>              PPll       x    ppLL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id-ID" smtClean="0"/>
          </a:p>
        </p:txBody>
      </p:sp>
      <p:sp>
        <p:nvSpPr>
          <p:cNvPr id="17411" name="Line 4"/>
          <p:cNvSpPr>
            <a:spLocks noChangeShapeType="1"/>
          </p:cNvSpPr>
          <p:nvPr/>
        </p:nvSpPr>
        <p:spPr bwMode="auto">
          <a:xfrm>
            <a:off x="4038600" y="50292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7412" name="Line 6"/>
          <p:cNvSpPr>
            <a:spLocks noChangeShapeType="1"/>
          </p:cNvSpPr>
          <p:nvPr/>
        </p:nvSpPr>
        <p:spPr bwMode="auto">
          <a:xfrm>
            <a:off x="4038600" y="55626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7413" name="Line 8"/>
          <p:cNvSpPr>
            <a:spLocks noChangeShapeType="1"/>
          </p:cNvSpPr>
          <p:nvPr/>
        </p:nvSpPr>
        <p:spPr bwMode="auto">
          <a:xfrm>
            <a:off x="5181600" y="4800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7414" name="Line 9"/>
          <p:cNvSpPr>
            <a:spLocks noChangeShapeType="1"/>
          </p:cNvSpPr>
          <p:nvPr/>
        </p:nvSpPr>
        <p:spPr bwMode="auto">
          <a:xfrm>
            <a:off x="5181600" y="5410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7415" name="Line 10"/>
          <p:cNvSpPr>
            <a:spLocks noChangeShapeType="1"/>
          </p:cNvSpPr>
          <p:nvPr/>
        </p:nvSpPr>
        <p:spPr bwMode="auto">
          <a:xfrm>
            <a:off x="6324600" y="4876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7416" name="Line 11"/>
          <p:cNvSpPr>
            <a:spLocks noChangeShapeType="1"/>
          </p:cNvSpPr>
          <p:nvPr/>
        </p:nvSpPr>
        <p:spPr bwMode="auto">
          <a:xfrm>
            <a:off x="6324600" y="533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7417" name="Text Box 12"/>
          <p:cNvSpPr txBox="1">
            <a:spLocks noChangeArrowheads="1"/>
          </p:cNvSpPr>
          <p:nvPr/>
        </p:nvSpPr>
        <p:spPr bwMode="auto">
          <a:xfrm>
            <a:off x="5029200" y="57150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  <a:endParaRPr lang="id-ID"/>
          </a:p>
        </p:txBody>
      </p:sp>
      <p:sp>
        <p:nvSpPr>
          <p:cNvPr id="17418" name="Text Box 14"/>
          <p:cNvSpPr txBox="1">
            <a:spLocks noChangeArrowheads="1"/>
          </p:cNvSpPr>
          <p:nvPr/>
        </p:nvSpPr>
        <p:spPr bwMode="auto">
          <a:xfrm>
            <a:off x="6172200" y="57912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L</a:t>
            </a:r>
            <a:endParaRPr lang="id-ID"/>
          </a:p>
        </p:txBody>
      </p:sp>
      <p:sp>
        <p:nvSpPr>
          <p:cNvPr id="17419" name="Text Box 15"/>
          <p:cNvSpPr txBox="1">
            <a:spLocks noChangeArrowheads="1"/>
          </p:cNvSpPr>
          <p:nvPr/>
        </p:nvSpPr>
        <p:spPr bwMode="auto">
          <a:xfrm>
            <a:off x="5029200" y="42672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  <a:endParaRPr lang="id-ID"/>
          </a:p>
        </p:txBody>
      </p:sp>
      <p:sp>
        <p:nvSpPr>
          <p:cNvPr id="17420" name="Text Box 16"/>
          <p:cNvSpPr txBox="1">
            <a:spLocks noChangeArrowheads="1"/>
          </p:cNvSpPr>
          <p:nvPr/>
        </p:nvSpPr>
        <p:spPr bwMode="auto">
          <a:xfrm>
            <a:off x="6172200" y="43434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l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97169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8"/>
          <p:cNvSpPr>
            <a:spLocks noChangeArrowheads="1"/>
          </p:cNvSpPr>
          <p:nvPr/>
        </p:nvSpPr>
        <p:spPr bwMode="auto">
          <a:xfrm>
            <a:off x="8305800" y="2667000"/>
            <a:ext cx="1828800" cy="30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id-ID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57201"/>
            <a:ext cx="8229600" cy="56689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dirty="0" err="1" smtClean="0"/>
              <a:t>Penyebab</a:t>
            </a:r>
            <a:r>
              <a:rPr lang="en-US" dirty="0" smtClean="0"/>
              <a:t> linkage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pindah</a:t>
            </a:r>
            <a:r>
              <a:rPr lang="en-US" dirty="0" smtClean="0"/>
              <a:t> </a:t>
            </a:r>
            <a:r>
              <a:rPr lang="en-US" dirty="0" err="1" smtClean="0"/>
              <a:t>silang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kromosom</a:t>
            </a:r>
            <a:r>
              <a:rPr lang="en-US" dirty="0" smtClean="0"/>
              <a:t> yang </a:t>
            </a:r>
            <a:r>
              <a:rPr lang="en-US" dirty="0" err="1" smtClean="0"/>
              <a:t>sehomolog</a:t>
            </a:r>
            <a:endParaRPr lang="en-US" dirty="0" smtClean="0"/>
          </a:p>
          <a:p>
            <a:pPr marL="0" indent="0">
              <a:buNone/>
              <a:defRPr/>
            </a:pPr>
            <a:r>
              <a:rPr lang="en-US" dirty="0" smtClean="0"/>
              <a:t>           PL/PL       x       pl/pl</a:t>
            </a:r>
            <a:endParaRPr lang="id-ID" dirty="0" smtClean="0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2438400" y="34290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6400800" y="49530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3962400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6324600" y="29718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2438400" y="48768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2438400" y="3886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>
            <a:off x="2438400" y="4419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43" name="Line 12"/>
          <p:cNvSpPr>
            <a:spLocks noChangeShapeType="1"/>
          </p:cNvSpPr>
          <p:nvPr/>
        </p:nvSpPr>
        <p:spPr bwMode="auto">
          <a:xfrm flipV="1">
            <a:off x="3048000" y="38862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44" name="Line 13"/>
          <p:cNvSpPr>
            <a:spLocks noChangeShapeType="1"/>
          </p:cNvSpPr>
          <p:nvPr/>
        </p:nvSpPr>
        <p:spPr bwMode="auto">
          <a:xfrm>
            <a:off x="3048000" y="38862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45" name="Line 14"/>
          <p:cNvSpPr>
            <a:spLocks noChangeShapeType="1"/>
          </p:cNvSpPr>
          <p:nvPr/>
        </p:nvSpPr>
        <p:spPr bwMode="auto">
          <a:xfrm>
            <a:off x="3505200" y="3886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46" name="Line 15"/>
          <p:cNvSpPr>
            <a:spLocks noChangeShapeType="1"/>
          </p:cNvSpPr>
          <p:nvPr/>
        </p:nvSpPr>
        <p:spPr bwMode="auto">
          <a:xfrm>
            <a:off x="3581400" y="4419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47" name="Oval 16"/>
          <p:cNvSpPr>
            <a:spLocks noChangeArrowheads="1"/>
          </p:cNvSpPr>
          <p:nvPr/>
        </p:nvSpPr>
        <p:spPr bwMode="auto">
          <a:xfrm>
            <a:off x="2514600" y="3429000"/>
            <a:ext cx="152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id-ID"/>
          </a:p>
        </p:txBody>
      </p:sp>
      <p:sp>
        <p:nvSpPr>
          <p:cNvPr id="18448" name="Oval 18"/>
          <p:cNvSpPr>
            <a:spLocks noChangeArrowheads="1"/>
          </p:cNvSpPr>
          <p:nvPr/>
        </p:nvSpPr>
        <p:spPr bwMode="auto">
          <a:xfrm>
            <a:off x="2514600" y="4419600"/>
            <a:ext cx="152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id-ID"/>
          </a:p>
        </p:txBody>
      </p:sp>
      <p:sp>
        <p:nvSpPr>
          <p:cNvPr id="18449" name="Line 20"/>
          <p:cNvSpPr>
            <a:spLocks noChangeShapeType="1"/>
          </p:cNvSpPr>
          <p:nvPr/>
        </p:nvSpPr>
        <p:spPr bwMode="auto">
          <a:xfrm flipV="1">
            <a:off x="2819400" y="3352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50" name="Line 21"/>
          <p:cNvSpPr>
            <a:spLocks noChangeShapeType="1"/>
          </p:cNvSpPr>
          <p:nvPr/>
        </p:nvSpPr>
        <p:spPr bwMode="auto">
          <a:xfrm flipV="1">
            <a:off x="2819400" y="4800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51" name="Line 22"/>
          <p:cNvSpPr>
            <a:spLocks noChangeShapeType="1"/>
          </p:cNvSpPr>
          <p:nvPr/>
        </p:nvSpPr>
        <p:spPr bwMode="auto">
          <a:xfrm flipV="1">
            <a:off x="3810000" y="3810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52" name="Line 23"/>
          <p:cNvSpPr>
            <a:spLocks noChangeShapeType="1"/>
          </p:cNvSpPr>
          <p:nvPr/>
        </p:nvSpPr>
        <p:spPr bwMode="auto">
          <a:xfrm flipV="1">
            <a:off x="3810000" y="3352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53" name="Line 24"/>
          <p:cNvSpPr>
            <a:spLocks noChangeShapeType="1"/>
          </p:cNvSpPr>
          <p:nvPr/>
        </p:nvSpPr>
        <p:spPr bwMode="auto">
          <a:xfrm flipV="1">
            <a:off x="2819400" y="4343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54" name="Line 25"/>
          <p:cNvSpPr>
            <a:spLocks noChangeShapeType="1"/>
          </p:cNvSpPr>
          <p:nvPr/>
        </p:nvSpPr>
        <p:spPr bwMode="auto">
          <a:xfrm flipV="1">
            <a:off x="2819400" y="3810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55" name="Line 26"/>
          <p:cNvSpPr>
            <a:spLocks noChangeShapeType="1"/>
          </p:cNvSpPr>
          <p:nvPr/>
        </p:nvSpPr>
        <p:spPr bwMode="auto">
          <a:xfrm flipV="1">
            <a:off x="3810000" y="4343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56" name="Line 27"/>
          <p:cNvSpPr>
            <a:spLocks noChangeShapeType="1"/>
          </p:cNvSpPr>
          <p:nvPr/>
        </p:nvSpPr>
        <p:spPr bwMode="auto">
          <a:xfrm flipV="1">
            <a:off x="3810000" y="4800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57" name="Text Box 28"/>
          <p:cNvSpPr txBox="1">
            <a:spLocks noChangeArrowheads="1"/>
          </p:cNvSpPr>
          <p:nvPr/>
        </p:nvSpPr>
        <p:spPr bwMode="auto">
          <a:xfrm>
            <a:off x="2667000" y="28956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  <a:endParaRPr lang="id-ID"/>
          </a:p>
        </p:txBody>
      </p:sp>
      <p:sp>
        <p:nvSpPr>
          <p:cNvPr id="18458" name="Text Box 31"/>
          <p:cNvSpPr txBox="1">
            <a:spLocks noChangeArrowheads="1"/>
          </p:cNvSpPr>
          <p:nvPr/>
        </p:nvSpPr>
        <p:spPr bwMode="auto">
          <a:xfrm>
            <a:off x="3657600" y="50292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l</a:t>
            </a:r>
            <a:endParaRPr lang="id-ID"/>
          </a:p>
        </p:txBody>
      </p:sp>
      <p:sp>
        <p:nvSpPr>
          <p:cNvPr id="18459" name="Text Box 32"/>
          <p:cNvSpPr txBox="1">
            <a:spLocks noChangeArrowheads="1"/>
          </p:cNvSpPr>
          <p:nvPr/>
        </p:nvSpPr>
        <p:spPr bwMode="auto">
          <a:xfrm>
            <a:off x="2667000" y="51054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  <a:endParaRPr lang="id-ID"/>
          </a:p>
        </p:txBody>
      </p:sp>
      <p:sp>
        <p:nvSpPr>
          <p:cNvPr id="18460" name="Text Box 34"/>
          <p:cNvSpPr txBox="1">
            <a:spLocks noChangeArrowheads="1"/>
          </p:cNvSpPr>
          <p:nvPr/>
        </p:nvSpPr>
        <p:spPr bwMode="auto">
          <a:xfrm>
            <a:off x="3657600" y="28194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L</a:t>
            </a:r>
            <a:endParaRPr lang="id-ID"/>
          </a:p>
        </p:txBody>
      </p:sp>
      <p:sp>
        <p:nvSpPr>
          <p:cNvPr id="18461" name="Line 35"/>
          <p:cNvSpPr>
            <a:spLocks noChangeShapeType="1"/>
          </p:cNvSpPr>
          <p:nvPr/>
        </p:nvSpPr>
        <p:spPr bwMode="auto">
          <a:xfrm>
            <a:off x="6400800" y="33528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62" name="Line 37"/>
          <p:cNvSpPr>
            <a:spLocks noChangeShapeType="1"/>
          </p:cNvSpPr>
          <p:nvPr/>
        </p:nvSpPr>
        <p:spPr bwMode="auto">
          <a:xfrm>
            <a:off x="6400800" y="44958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63" name="Oval 38"/>
          <p:cNvSpPr>
            <a:spLocks noChangeArrowheads="1"/>
          </p:cNvSpPr>
          <p:nvPr/>
        </p:nvSpPr>
        <p:spPr bwMode="auto">
          <a:xfrm>
            <a:off x="6477000" y="4495800"/>
            <a:ext cx="152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id-ID"/>
          </a:p>
        </p:txBody>
      </p:sp>
      <p:sp>
        <p:nvSpPr>
          <p:cNvPr id="18464" name="Oval 39"/>
          <p:cNvSpPr>
            <a:spLocks noChangeArrowheads="1"/>
          </p:cNvSpPr>
          <p:nvPr/>
        </p:nvSpPr>
        <p:spPr bwMode="auto">
          <a:xfrm>
            <a:off x="6400800" y="2971800"/>
            <a:ext cx="152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id-ID"/>
          </a:p>
        </p:txBody>
      </p:sp>
      <p:sp>
        <p:nvSpPr>
          <p:cNvPr id="18465" name="Line 40"/>
          <p:cNvSpPr>
            <a:spLocks noChangeShapeType="1"/>
          </p:cNvSpPr>
          <p:nvPr/>
        </p:nvSpPr>
        <p:spPr bwMode="auto">
          <a:xfrm>
            <a:off x="6705600" y="3276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66" name="Line 41"/>
          <p:cNvSpPr>
            <a:spLocks noChangeShapeType="1"/>
          </p:cNvSpPr>
          <p:nvPr/>
        </p:nvSpPr>
        <p:spPr bwMode="auto">
          <a:xfrm>
            <a:off x="7543800" y="3276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67" name="Line 42"/>
          <p:cNvSpPr>
            <a:spLocks noChangeShapeType="1"/>
          </p:cNvSpPr>
          <p:nvPr/>
        </p:nvSpPr>
        <p:spPr bwMode="auto">
          <a:xfrm>
            <a:off x="6705600" y="2895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68" name="Line 43"/>
          <p:cNvSpPr>
            <a:spLocks noChangeShapeType="1"/>
          </p:cNvSpPr>
          <p:nvPr/>
        </p:nvSpPr>
        <p:spPr bwMode="auto">
          <a:xfrm>
            <a:off x="7543800" y="2895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69" name="Line 44"/>
          <p:cNvSpPr>
            <a:spLocks noChangeShapeType="1"/>
          </p:cNvSpPr>
          <p:nvPr/>
        </p:nvSpPr>
        <p:spPr bwMode="auto">
          <a:xfrm>
            <a:off x="6781800" y="4419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70" name="Line 45"/>
          <p:cNvSpPr>
            <a:spLocks noChangeShapeType="1"/>
          </p:cNvSpPr>
          <p:nvPr/>
        </p:nvSpPr>
        <p:spPr bwMode="auto">
          <a:xfrm>
            <a:off x="6781800" y="4876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71" name="Line 46"/>
          <p:cNvSpPr>
            <a:spLocks noChangeShapeType="1"/>
          </p:cNvSpPr>
          <p:nvPr/>
        </p:nvSpPr>
        <p:spPr bwMode="auto">
          <a:xfrm>
            <a:off x="7620000" y="4419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72" name="Line 47"/>
          <p:cNvSpPr>
            <a:spLocks noChangeShapeType="1"/>
          </p:cNvSpPr>
          <p:nvPr/>
        </p:nvSpPr>
        <p:spPr bwMode="auto">
          <a:xfrm>
            <a:off x="7620000" y="4876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473" name="Text Box 48"/>
          <p:cNvSpPr txBox="1">
            <a:spLocks noChangeArrowheads="1"/>
          </p:cNvSpPr>
          <p:nvPr/>
        </p:nvSpPr>
        <p:spPr bwMode="auto">
          <a:xfrm>
            <a:off x="6553200" y="3429001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/>
              <a:t>P</a:t>
            </a:r>
            <a:endParaRPr lang="id-ID" sz="2000"/>
          </a:p>
        </p:txBody>
      </p:sp>
      <p:sp>
        <p:nvSpPr>
          <p:cNvPr id="18474" name="Text Box 50"/>
          <p:cNvSpPr txBox="1">
            <a:spLocks noChangeArrowheads="1"/>
          </p:cNvSpPr>
          <p:nvPr/>
        </p:nvSpPr>
        <p:spPr bwMode="auto">
          <a:xfrm>
            <a:off x="7391400" y="3429001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/>
              <a:t>l</a:t>
            </a:r>
            <a:endParaRPr lang="id-ID" sz="2000"/>
          </a:p>
        </p:txBody>
      </p:sp>
      <p:sp>
        <p:nvSpPr>
          <p:cNvPr id="18475" name="Text Box 51"/>
          <p:cNvSpPr txBox="1">
            <a:spLocks noChangeArrowheads="1"/>
          </p:cNvSpPr>
          <p:nvPr/>
        </p:nvSpPr>
        <p:spPr bwMode="auto">
          <a:xfrm>
            <a:off x="6553200" y="2514601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/>
              <a:t>P</a:t>
            </a:r>
            <a:endParaRPr lang="id-ID" sz="2000"/>
          </a:p>
        </p:txBody>
      </p:sp>
      <p:sp>
        <p:nvSpPr>
          <p:cNvPr id="18476" name="Text Box 52"/>
          <p:cNvSpPr txBox="1">
            <a:spLocks noChangeArrowheads="1"/>
          </p:cNvSpPr>
          <p:nvPr/>
        </p:nvSpPr>
        <p:spPr bwMode="auto">
          <a:xfrm>
            <a:off x="7391400" y="2514601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/>
              <a:t>L</a:t>
            </a:r>
            <a:endParaRPr lang="id-ID" sz="2000"/>
          </a:p>
        </p:txBody>
      </p:sp>
      <p:sp>
        <p:nvSpPr>
          <p:cNvPr id="18477" name="Text Box 53"/>
          <p:cNvSpPr txBox="1">
            <a:spLocks noChangeArrowheads="1"/>
          </p:cNvSpPr>
          <p:nvPr/>
        </p:nvSpPr>
        <p:spPr bwMode="auto">
          <a:xfrm>
            <a:off x="7467600" y="5105401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/>
              <a:t>l</a:t>
            </a:r>
            <a:endParaRPr lang="id-ID" sz="2000"/>
          </a:p>
        </p:txBody>
      </p:sp>
      <p:sp>
        <p:nvSpPr>
          <p:cNvPr id="18478" name="Text Box 54"/>
          <p:cNvSpPr txBox="1">
            <a:spLocks noChangeArrowheads="1"/>
          </p:cNvSpPr>
          <p:nvPr/>
        </p:nvSpPr>
        <p:spPr bwMode="auto">
          <a:xfrm>
            <a:off x="6705600" y="5105401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/>
              <a:t>p</a:t>
            </a:r>
            <a:endParaRPr lang="id-ID" sz="2000"/>
          </a:p>
        </p:txBody>
      </p:sp>
      <p:sp>
        <p:nvSpPr>
          <p:cNvPr id="18479" name="Text Box 55"/>
          <p:cNvSpPr txBox="1">
            <a:spLocks noChangeArrowheads="1"/>
          </p:cNvSpPr>
          <p:nvPr/>
        </p:nvSpPr>
        <p:spPr bwMode="auto">
          <a:xfrm>
            <a:off x="7467600" y="4038601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/>
              <a:t>L</a:t>
            </a:r>
            <a:endParaRPr lang="id-ID" sz="2000"/>
          </a:p>
        </p:txBody>
      </p:sp>
      <p:sp>
        <p:nvSpPr>
          <p:cNvPr id="18480" name="Text Box 56"/>
          <p:cNvSpPr txBox="1">
            <a:spLocks noChangeArrowheads="1"/>
          </p:cNvSpPr>
          <p:nvPr/>
        </p:nvSpPr>
        <p:spPr bwMode="auto">
          <a:xfrm>
            <a:off x="6629400" y="4038601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/>
              <a:t>p</a:t>
            </a:r>
            <a:endParaRPr lang="id-ID" sz="2000"/>
          </a:p>
        </p:txBody>
      </p:sp>
      <p:sp>
        <p:nvSpPr>
          <p:cNvPr id="18481" name="Text Box 57"/>
          <p:cNvSpPr txBox="1">
            <a:spLocks noChangeArrowheads="1"/>
          </p:cNvSpPr>
          <p:nvPr/>
        </p:nvSpPr>
        <p:spPr bwMode="auto">
          <a:xfrm>
            <a:off x="8458200" y="2819401"/>
            <a:ext cx="15240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Gametnya</a:t>
            </a:r>
          </a:p>
          <a:p>
            <a:pPr lvl="1">
              <a:spcBef>
                <a:spcPct val="50000"/>
              </a:spcBef>
            </a:pPr>
            <a:r>
              <a:rPr lang="en-US"/>
              <a:t>PL</a:t>
            </a:r>
          </a:p>
          <a:p>
            <a:pPr lvl="1">
              <a:spcBef>
                <a:spcPct val="50000"/>
              </a:spcBef>
            </a:pPr>
            <a:r>
              <a:rPr lang="en-US"/>
              <a:t>Pl</a:t>
            </a:r>
          </a:p>
          <a:p>
            <a:pPr lvl="1">
              <a:spcBef>
                <a:spcPct val="50000"/>
              </a:spcBef>
            </a:pPr>
            <a:r>
              <a:rPr lang="en-US"/>
              <a:t>pL</a:t>
            </a:r>
          </a:p>
          <a:p>
            <a:pPr lvl="1">
              <a:spcBef>
                <a:spcPct val="50000"/>
              </a:spcBef>
            </a:pPr>
            <a:r>
              <a:rPr lang="en-US"/>
              <a:t>pl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766567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19201"/>
            <a:ext cx="8229600" cy="490696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dirty="0" err="1" smtClean="0"/>
              <a:t>Persilangan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 :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dirty="0" smtClean="0"/>
              <a:t>F1  :    PL/pl        x    </a:t>
            </a:r>
            <a:r>
              <a:rPr lang="en-US" dirty="0" err="1" smtClean="0"/>
              <a:t>plpl</a:t>
            </a:r>
            <a:endParaRPr lang="en-US" dirty="0" smtClean="0"/>
          </a:p>
          <a:p>
            <a:pPr marL="2001838" indent="-2001838">
              <a:buNone/>
              <a:defRPr/>
            </a:pPr>
            <a:r>
              <a:rPr lang="en-US" dirty="0" err="1" smtClean="0"/>
              <a:t>Keturunan</a:t>
            </a:r>
            <a:r>
              <a:rPr lang="en-US" dirty="0" smtClean="0"/>
              <a:t> :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7:1:1:7 yang           </a:t>
            </a:r>
            <a:r>
              <a:rPr lang="en-US" dirty="0" err="1" smtClean="0"/>
              <a:t>diperoleh</a:t>
            </a:r>
            <a:r>
              <a:rPr lang="en-US" dirty="0" smtClean="0"/>
              <a:t> Bateson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Punnet</a:t>
            </a:r>
            <a:endParaRPr lang="en-US" dirty="0" smtClean="0"/>
          </a:p>
          <a:p>
            <a:pPr marL="2001838" indent="-2001838">
              <a:buNone/>
              <a:defRPr/>
            </a:pPr>
            <a:endParaRPr lang="en-US" dirty="0" smtClean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dirty="0" smtClean="0"/>
              <a:t>   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0" y="3657600"/>
          <a:ext cx="6096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Fenotipe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Genotipe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Frekuensi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Tipe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Ungu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Panjang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PL/p1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0.4375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Tetua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Ungu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Bulat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Pl/pl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0.0625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Rekombinan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Merah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Panjang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pL</a:t>
                      </a:r>
                      <a:r>
                        <a:rPr lang="en-US" dirty="0" smtClean="0"/>
                        <a:t>/p1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0.0625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Rekombinan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Merah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bulat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pl/pl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0.4375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Tetua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82106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err="1" smtClean="0"/>
              <a:t>Pindah</a:t>
            </a:r>
            <a:r>
              <a:rPr lang="en-US" dirty="0" smtClean="0"/>
              <a:t> </a:t>
            </a:r>
            <a:r>
              <a:rPr lang="en-US" dirty="0" err="1" smtClean="0"/>
              <a:t>Silang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Gen-gen </a:t>
            </a:r>
            <a:r>
              <a:rPr lang="en-US" dirty="0" err="1" smtClean="0"/>
              <a:t>menampakkan</a:t>
            </a:r>
            <a:r>
              <a:rPr lang="en-US" dirty="0" smtClean="0"/>
              <a:t> </a:t>
            </a:r>
            <a:r>
              <a:rPr lang="en-US" dirty="0" err="1" smtClean="0"/>
              <a:t>tautan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gen-gen </a:t>
            </a:r>
            <a:r>
              <a:rPr lang="en-US" dirty="0" err="1" smtClean="0"/>
              <a:t>terletak</a:t>
            </a:r>
            <a:r>
              <a:rPr lang="en-US" dirty="0" smtClean="0"/>
              <a:t> 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dekat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kromosom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Rekombinasi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bagian-bagian</a:t>
            </a:r>
            <a:r>
              <a:rPr lang="en-US" dirty="0" smtClean="0"/>
              <a:t> </a:t>
            </a:r>
            <a:r>
              <a:rPr lang="en-US" dirty="0" err="1" smtClean="0"/>
              <a:t>kromosom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bertukar</a:t>
            </a:r>
            <a:r>
              <a:rPr lang="en-US" dirty="0" smtClean="0"/>
              <a:t> (</a:t>
            </a:r>
            <a:r>
              <a:rPr lang="en-US" dirty="0" err="1" smtClean="0"/>
              <a:t>pindah</a:t>
            </a:r>
            <a:r>
              <a:rPr lang="en-US" dirty="0" smtClean="0"/>
              <a:t> </a:t>
            </a:r>
            <a:r>
              <a:rPr lang="en-US" dirty="0" err="1" smtClean="0"/>
              <a:t>silang</a:t>
            </a:r>
            <a:r>
              <a:rPr lang="en-US" dirty="0" smtClean="0"/>
              <a:t>)</a:t>
            </a:r>
          </a:p>
          <a:p>
            <a:pPr>
              <a:defRPr/>
            </a:pPr>
            <a:r>
              <a:rPr lang="en-US" dirty="0" err="1" smtClean="0"/>
              <a:t>Pindah</a:t>
            </a:r>
            <a:r>
              <a:rPr lang="en-US" dirty="0" smtClean="0"/>
              <a:t> </a:t>
            </a:r>
            <a:r>
              <a:rPr lang="en-US" dirty="0" err="1" smtClean="0"/>
              <a:t>silang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pembelahan</a:t>
            </a:r>
            <a:r>
              <a:rPr lang="en-US" dirty="0" smtClean="0"/>
              <a:t> meiosis </a:t>
            </a:r>
            <a:r>
              <a:rPr lang="en-US" dirty="0" err="1" smtClean="0"/>
              <a:t>pertama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0717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Pindah</a:t>
            </a:r>
            <a:r>
              <a:rPr lang="en-US" dirty="0" smtClean="0"/>
              <a:t> </a:t>
            </a:r>
            <a:r>
              <a:rPr lang="en-US" dirty="0" err="1" smtClean="0"/>
              <a:t>silang</a:t>
            </a:r>
            <a:r>
              <a:rPr lang="en-US" dirty="0" smtClean="0"/>
              <a:t> </a:t>
            </a:r>
            <a:r>
              <a:rPr lang="en-US" dirty="0" err="1" smtClean="0"/>
              <a:t>tunggal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21508" name="Picture 3" descr="Gambar 14.  Proses pindah silang tungg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981200"/>
            <a:ext cx="67818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807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09800" y="228600"/>
            <a:ext cx="8229600" cy="1143000"/>
          </a:xfrm>
        </p:spPr>
        <p:txBody>
          <a:bodyPr/>
          <a:lstStyle/>
          <a:p>
            <a:pPr>
              <a:tabLst>
                <a:tab pos="2286000" algn="l"/>
              </a:tabLst>
              <a:defRPr/>
            </a:pPr>
            <a:r>
              <a:rPr lang="en-US" sz="3600">
                <a:solidFill>
                  <a:srgbClr val="FF9900"/>
                </a:solidFill>
                <a:latin typeface="Comic Sans MS" pitchFamily="66" charset="0"/>
              </a:rPr>
              <a:t>Jumlah chromosom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95400"/>
            <a:ext cx="8229600" cy="4876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err="1">
                <a:latin typeface="Comic Sans MS" pitchFamily="66" charset="0"/>
              </a:rPr>
              <a:t>Individu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pada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spesies</a:t>
            </a:r>
            <a:r>
              <a:rPr lang="en-US" dirty="0">
                <a:latin typeface="Comic Sans MS" pitchFamily="66" charset="0"/>
              </a:rPr>
              <a:t> yang </a:t>
            </a:r>
            <a:r>
              <a:rPr lang="en-US" dirty="0" err="1">
                <a:latin typeface="Comic Sans MS" pitchFamily="66" charset="0"/>
              </a:rPr>
              <a:t>sama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mempunyai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jumlah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kromosom</a:t>
            </a:r>
            <a:r>
              <a:rPr lang="en-US" dirty="0">
                <a:latin typeface="Comic Sans MS" pitchFamily="66" charset="0"/>
              </a:rPr>
              <a:t> yang </a:t>
            </a:r>
            <a:r>
              <a:rPr lang="en-US" dirty="0" err="1">
                <a:latin typeface="Comic Sans MS" pitchFamily="66" charset="0"/>
              </a:rPr>
              <a:t>sama</a:t>
            </a:r>
            <a:r>
              <a:rPr lang="en-US" dirty="0">
                <a:latin typeface="Comic Sans MS" pitchFamily="66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latin typeface="Comic Sans MS" pitchFamily="66" charset="0"/>
              </a:rPr>
              <a:t>Species yang </a:t>
            </a:r>
            <a:r>
              <a:rPr lang="en-US" dirty="0" err="1">
                <a:latin typeface="Comic Sans MS" pitchFamily="66" charset="0"/>
              </a:rPr>
              <a:t>berkerabat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dekat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jumlah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kromosomnya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juga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hampir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sama</a:t>
            </a:r>
            <a:r>
              <a:rPr lang="en-US" dirty="0">
                <a:latin typeface="Comic Sans MS" pitchFamily="66" charset="0"/>
              </a:rPr>
              <a:t>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>
                <a:latin typeface="Comic Sans MS" pitchFamily="66" charset="0"/>
              </a:rPr>
              <a:t>Individu</a:t>
            </a:r>
            <a:r>
              <a:rPr lang="en-US" dirty="0">
                <a:latin typeface="Comic Sans MS" pitchFamily="66" charset="0"/>
              </a:rPr>
              <a:t> yang </a:t>
            </a:r>
            <a:r>
              <a:rPr lang="en-US" dirty="0" err="1">
                <a:latin typeface="Comic Sans MS" pitchFamily="66" charset="0"/>
              </a:rPr>
              <a:t>jumlah</a:t>
            </a:r>
            <a:r>
              <a:rPr lang="en-US" dirty="0">
                <a:latin typeface="Comic Sans MS" pitchFamily="66" charset="0"/>
              </a:rPr>
              <a:t> set </a:t>
            </a:r>
            <a:r>
              <a:rPr lang="en-US" dirty="0" err="1">
                <a:latin typeface="Comic Sans MS" pitchFamily="66" charset="0"/>
              </a:rPr>
              <a:t>kromosomnya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lengkap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disebut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FF9900"/>
                </a:solidFill>
                <a:latin typeface="Comic Sans MS" pitchFamily="66" charset="0"/>
              </a:rPr>
              <a:t>euploidy</a:t>
            </a:r>
            <a:r>
              <a:rPr lang="en-US" dirty="0">
                <a:latin typeface="Comic Sans MS" pitchFamily="66" charset="0"/>
              </a:rPr>
              <a:t> (</a:t>
            </a:r>
            <a:r>
              <a:rPr lang="en-US" dirty="0" err="1">
                <a:latin typeface="Comic Sans MS" pitchFamily="66" charset="0"/>
              </a:rPr>
              <a:t>termasuk</a:t>
            </a:r>
            <a:r>
              <a:rPr lang="en-US" dirty="0">
                <a:latin typeface="Comic Sans MS" pitchFamily="66" charset="0"/>
              </a:rPr>
              <a:t> haploids, diploids, triploids, </a:t>
            </a:r>
            <a:r>
              <a:rPr lang="en-US" dirty="0" err="1">
                <a:latin typeface="Comic Sans MS" pitchFamily="66" charset="0"/>
              </a:rPr>
              <a:t>tetraploids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dll</a:t>
            </a:r>
            <a:r>
              <a:rPr lang="en-US" dirty="0">
                <a:latin typeface="Comic Sans MS" pitchFamily="66" charset="0"/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>
                <a:latin typeface="Comic Sans MS" pitchFamily="66" charset="0"/>
              </a:rPr>
              <a:t>Gamet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biasanya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mempunyai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satu</a:t>
            </a:r>
            <a:r>
              <a:rPr lang="en-US" dirty="0">
                <a:latin typeface="Comic Sans MS" pitchFamily="66" charset="0"/>
              </a:rPr>
              <a:t> set </a:t>
            </a:r>
            <a:r>
              <a:rPr lang="en-US" dirty="0" err="1">
                <a:latin typeface="Comic Sans MS" pitchFamily="66" charset="0"/>
              </a:rPr>
              <a:t>Kromosom</a:t>
            </a:r>
            <a:r>
              <a:rPr lang="en-US" dirty="0">
                <a:latin typeface="Comic Sans MS" pitchFamily="66" charset="0"/>
              </a:rPr>
              <a:t> yang </a:t>
            </a:r>
            <a:r>
              <a:rPr lang="en-US" dirty="0" err="1">
                <a:latin typeface="Comic Sans MS" pitchFamily="66" charset="0"/>
              </a:rPr>
              <a:t>disebut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b="1" dirty="0">
                <a:solidFill>
                  <a:srgbClr val="FF9900"/>
                </a:solidFill>
                <a:latin typeface="Comic Sans MS" pitchFamily="66" charset="0"/>
              </a:rPr>
              <a:t>Haploid (</a:t>
            </a:r>
            <a:r>
              <a:rPr lang="en-US" b="1" dirty="0" err="1">
                <a:solidFill>
                  <a:srgbClr val="FF9900"/>
                </a:solidFill>
                <a:latin typeface="Comic Sans MS" pitchFamily="66" charset="0"/>
              </a:rPr>
              <a:t>monoploid</a:t>
            </a:r>
            <a:r>
              <a:rPr lang="en-US" b="1" dirty="0">
                <a:solidFill>
                  <a:srgbClr val="FF9900"/>
                </a:solidFill>
                <a:latin typeface="Comic Sans MS" pitchFamily="66" charset="0"/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>
                <a:latin typeface="Comic Sans MS" pitchFamily="66" charset="0"/>
              </a:rPr>
              <a:t>Sel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somatik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mempunyai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dua</a:t>
            </a:r>
            <a:r>
              <a:rPr lang="en-US" dirty="0">
                <a:latin typeface="Comic Sans MS" pitchFamily="66" charset="0"/>
              </a:rPr>
              <a:t> set </a:t>
            </a:r>
            <a:r>
              <a:rPr lang="en-US" dirty="0" err="1">
                <a:latin typeface="Comic Sans MS" pitchFamily="66" charset="0"/>
              </a:rPr>
              <a:t>kromosom</a:t>
            </a:r>
            <a:r>
              <a:rPr lang="en-US" dirty="0">
                <a:latin typeface="Comic Sans MS" pitchFamily="66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>
                <a:latin typeface="Comic Sans MS" pitchFamily="66" charset="0"/>
              </a:rPr>
              <a:t>            </a:t>
            </a:r>
            <a:r>
              <a:rPr lang="en-US" b="1" dirty="0">
                <a:solidFill>
                  <a:srgbClr val="FF9900"/>
                </a:solidFill>
                <a:latin typeface="Comic Sans MS" pitchFamily="66" charset="0"/>
              </a:rPr>
              <a:t>2n : Diploid</a:t>
            </a:r>
          </a:p>
        </p:txBody>
      </p:sp>
    </p:spTree>
    <p:extLst>
      <p:ext uri="{BB962C8B-B14F-4D97-AF65-F5344CB8AC3E}">
        <p14:creationId xmlns:p14="http://schemas.microsoft.com/office/powerpoint/2010/main" val="55837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Pindah</a:t>
            </a:r>
            <a:r>
              <a:rPr lang="en-US" dirty="0" smtClean="0"/>
              <a:t> </a:t>
            </a:r>
            <a:r>
              <a:rPr lang="en-US" dirty="0" err="1" smtClean="0"/>
              <a:t>Silang</a:t>
            </a:r>
            <a:r>
              <a:rPr lang="en-US" dirty="0" smtClean="0"/>
              <a:t> </a:t>
            </a:r>
            <a:r>
              <a:rPr lang="en-US" dirty="0" err="1" smtClean="0"/>
              <a:t>Ganda</a:t>
            </a:r>
            <a:endParaRPr lang="en-US" dirty="0"/>
          </a:p>
        </p:txBody>
      </p:sp>
      <p:pic>
        <p:nvPicPr>
          <p:cNvPr id="22531" name="Picture 3" descr="Gambar 15.  Proses pindah silang gan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600201"/>
            <a:ext cx="6934200" cy="343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TextBox 75"/>
          <p:cNvSpPr txBox="1">
            <a:spLocks noChangeArrowheads="1"/>
          </p:cNvSpPr>
          <p:nvPr/>
        </p:nvSpPr>
        <p:spPr bwMode="auto">
          <a:xfrm>
            <a:off x="2438400" y="5410201"/>
            <a:ext cx="7467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/>
              <a:t>Pada pindah silang ganda ada dua kiasmata menyangkut tiga gen yang diketahui </a:t>
            </a:r>
          </a:p>
        </p:txBody>
      </p:sp>
    </p:spTree>
    <p:extLst>
      <p:ext uri="{BB962C8B-B14F-4D97-AF65-F5344CB8AC3E}">
        <p14:creationId xmlns:p14="http://schemas.microsoft.com/office/powerpoint/2010/main" val="37298971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63562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en-US" dirty="0" err="1" smtClean="0"/>
              <a:t>Pemetaan</a:t>
            </a:r>
            <a:r>
              <a:rPr lang="en-US" dirty="0" smtClean="0"/>
              <a:t> </a:t>
            </a:r>
            <a:r>
              <a:rPr lang="en-US" dirty="0" err="1" smtClean="0"/>
              <a:t>Kromosom</a:t>
            </a:r>
            <a:endParaRPr lang="en-US" dirty="0"/>
          </a:p>
        </p:txBody>
      </p:sp>
      <p:sp>
        <p:nvSpPr>
          <p:cNvPr id="23555" name="TextBox 2"/>
          <p:cNvSpPr txBox="1">
            <a:spLocks noChangeArrowheads="1"/>
          </p:cNvSpPr>
          <p:nvPr/>
        </p:nvSpPr>
        <p:spPr bwMode="auto">
          <a:xfrm>
            <a:off x="1678709" y="1162050"/>
            <a:ext cx="6400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dirty="0"/>
              <a:t>Morgan </a:t>
            </a:r>
            <a:r>
              <a:rPr lang="en-US" dirty="0" err="1"/>
              <a:t>menduga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pindah</a:t>
            </a:r>
            <a:r>
              <a:rPr lang="en-US" dirty="0"/>
              <a:t> </a:t>
            </a:r>
            <a:r>
              <a:rPr lang="en-US" dirty="0" err="1"/>
              <a:t>silang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jarak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gen</a:t>
            </a:r>
          </a:p>
        </p:txBody>
      </p:sp>
      <p:sp>
        <p:nvSpPr>
          <p:cNvPr id="23556" name="TextBox 3"/>
          <p:cNvSpPr txBox="1">
            <a:spLocks noChangeArrowheads="1"/>
          </p:cNvSpPr>
          <p:nvPr/>
        </p:nvSpPr>
        <p:spPr bwMode="auto">
          <a:xfrm>
            <a:off x="1678709" y="2219326"/>
            <a:ext cx="7467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pindah</a:t>
            </a:r>
            <a:r>
              <a:rPr lang="en-US" dirty="0"/>
              <a:t> </a:t>
            </a:r>
            <a:r>
              <a:rPr lang="en-US" dirty="0" err="1"/>
              <a:t>silang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gen </a:t>
            </a:r>
            <a:r>
              <a:rPr lang="en-US" dirty="0" err="1"/>
              <a:t>makin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jarak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gen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makin</a:t>
            </a:r>
            <a:r>
              <a:rPr lang="en-US" dirty="0"/>
              <a:t> </a:t>
            </a:r>
            <a:r>
              <a:rPr lang="en-US" dirty="0" err="1"/>
              <a:t>jauh</a:t>
            </a:r>
            <a:endParaRPr lang="en-US" dirty="0"/>
          </a:p>
        </p:txBody>
      </p:sp>
      <p:sp>
        <p:nvSpPr>
          <p:cNvPr id="23557" name="TextBox 4"/>
          <p:cNvSpPr txBox="1">
            <a:spLocks noChangeArrowheads="1"/>
          </p:cNvSpPr>
          <p:nvPr/>
        </p:nvSpPr>
        <p:spPr bwMode="auto">
          <a:xfrm>
            <a:off x="1722582" y="3191744"/>
            <a:ext cx="7391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dirty="0" err="1"/>
              <a:t>Faktor</a:t>
            </a:r>
            <a:r>
              <a:rPr lang="en-US" dirty="0"/>
              <a:t> lain yang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jarak</a:t>
            </a:r>
            <a:r>
              <a:rPr lang="en-US" dirty="0"/>
              <a:t> </a:t>
            </a:r>
            <a:r>
              <a:rPr lang="en-US" dirty="0" err="1"/>
              <a:t>dangan</a:t>
            </a:r>
            <a:r>
              <a:rPr lang="en-US" dirty="0"/>
              <a:t> </a:t>
            </a:r>
            <a:r>
              <a:rPr lang="en-US" dirty="0" err="1"/>
              <a:t>sentromer</a:t>
            </a:r>
            <a:r>
              <a:rPr lang="en-US" dirty="0"/>
              <a:t>, </a:t>
            </a:r>
            <a:r>
              <a:rPr lang="en-US" dirty="0" err="1"/>
              <a:t>umur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, </a:t>
            </a:r>
            <a:r>
              <a:rPr lang="en-US" dirty="0" err="1"/>
              <a:t>suhu</a:t>
            </a:r>
            <a:r>
              <a:rPr lang="en-US" dirty="0"/>
              <a:t>, </a:t>
            </a:r>
            <a:r>
              <a:rPr lang="en-US" dirty="0" err="1"/>
              <a:t>nutrisi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kimia</a:t>
            </a:r>
            <a:endParaRPr lang="en-US" dirty="0"/>
          </a:p>
        </p:txBody>
      </p:sp>
      <p:sp>
        <p:nvSpPr>
          <p:cNvPr id="23558" name="TextBox 5"/>
          <p:cNvSpPr txBox="1">
            <a:spLocks noChangeArrowheads="1"/>
          </p:cNvSpPr>
          <p:nvPr/>
        </p:nvSpPr>
        <p:spPr bwMode="auto">
          <a:xfrm>
            <a:off x="1678709" y="4131833"/>
            <a:ext cx="5791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/>
              <a:t>Ahli genetika menggunakan persentase pindah silang untuk menggambarkan jarak antar gen yang bertaut</a:t>
            </a:r>
          </a:p>
        </p:txBody>
      </p:sp>
    </p:spTree>
    <p:extLst>
      <p:ext uri="{BB962C8B-B14F-4D97-AF65-F5344CB8AC3E}">
        <p14:creationId xmlns:p14="http://schemas.microsoft.com/office/powerpoint/2010/main" val="26460588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9762"/>
          </a:xfrm>
        </p:spPr>
        <p:txBody>
          <a:bodyPr/>
          <a:lstStyle/>
          <a:p>
            <a:pPr algn="l">
              <a:defRPr/>
            </a:pPr>
            <a:r>
              <a:rPr lang="en-US" sz="2800" dirty="0" err="1"/>
              <a:t>Jarak</a:t>
            </a:r>
            <a:r>
              <a:rPr lang="en-US" sz="2800" dirty="0"/>
              <a:t> </a:t>
            </a:r>
            <a:r>
              <a:rPr lang="en-US" sz="2800" dirty="0" err="1"/>
              <a:t>peta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Frekuensi</a:t>
            </a:r>
            <a:r>
              <a:rPr lang="en-US" sz="2800" dirty="0"/>
              <a:t> </a:t>
            </a:r>
            <a:r>
              <a:rPr lang="en-US" sz="2800" dirty="0" err="1"/>
              <a:t>Rekombinan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90601"/>
            <a:ext cx="8229600" cy="513556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dirty="0" smtClean="0"/>
              <a:t>  F1 </a:t>
            </a:r>
            <a:r>
              <a:rPr lang="en-US" dirty="0" err="1" smtClean="0"/>
              <a:t>heterozigot</a:t>
            </a:r>
            <a:r>
              <a:rPr lang="en-US" dirty="0" smtClean="0"/>
              <a:t>   :  PL/pl         x     </a:t>
            </a:r>
            <a:r>
              <a:rPr lang="en-US" dirty="0" err="1" smtClean="0"/>
              <a:t>plpl</a:t>
            </a:r>
            <a:endParaRPr lang="en-US" dirty="0" smtClean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dirty="0" smtClean="0"/>
              <a:t>(coupling)        (</a:t>
            </a:r>
            <a:r>
              <a:rPr lang="en-US" dirty="0" err="1" smtClean="0"/>
              <a:t>ungu</a:t>
            </a:r>
            <a:r>
              <a:rPr lang="en-US" dirty="0" smtClean="0"/>
              <a:t>, </a:t>
            </a:r>
            <a:r>
              <a:rPr lang="en-US" dirty="0" err="1" smtClean="0"/>
              <a:t>panjang</a:t>
            </a:r>
            <a:r>
              <a:rPr lang="en-US" dirty="0" smtClean="0"/>
              <a:t>)     (</a:t>
            </a:r>
            <a:r>
              <a:rPr lang="en-US" dirty="0" err="1" smtClean="0"/>
              <a:t>merah</a:t>
            </a:r>
            <a:r>
              <a:rPr lang="en-US" dirty="0" smtClean="0"/>
              <a:t>, </a:t>
            </a:r>
            <a:r>
              <a:rPr lang="en-US" dirty="0" err="1" smtClean="0"/>
              <a:t>bulat</a:t>
            </a:r>
            <a:r>
              <a:rPr lang="en-US" dirty="0" smtClean="0"/>
              <a:t>)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dirty="0" smtClean="0"/>
              <a:t>   </a:t>
            </a:r>
            <a:r>
              <a:rPr lang="en-US" dirty="0" err="1" smtClean="0"/>
              <a:t>Keturunan</a:t>
            </a:r>
            <a:r>
              <a:rPr lang="en-US" dirty="0" smtClean="0"/>
              <a:t> :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362200" y="29464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Fenotipe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Genotipe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Jumlah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Ungu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panjang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PL/pl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Ungu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bulat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Pl/pl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Merah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panjang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pL</a:t>
                      </a:r>
                      <a:r>
                        <a:rPr lang="en-US" dirty="0" smtClean="0"/>
                        <a:t>/pl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Merah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bulat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pl/pl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0130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381001"/>
            <a:ext cx="8229600" cy="574516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endParaRPr lang="en-US" dirty="0" smtClean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dirty="0" smtClean="0"/>
              <a:t>  </a:t>
            </a:r>
            <a:r>
              <a:rPr lang="en-US" sz="2000" dirty="0"/>
              <a:t> </a:t>
            </a:r>
            <a:r>
              <a:rPr lang="en-US" sz="2000" dirty="0" err="1"/>
              <a:t>Frekuensi</a:t>
            </a:r>
            <a:r>
              <a:rPr lang="en-US" sz="2000" dirty="0"/>
              <a:t> </a:t>
            </a:r>
            <a:r>
              <a:rPr lang="en-US" sz="2000" dirty="0" err="1"/>
              <a:t>Rekombinan</a:t>
            </a:r>
            <a:r>
              <a:rPr lang="en-US" sz="2000" dirty="0"/>
              <a:t>   =</a:t>
            </a:r>
            <a:endParaRPr lang="en-US" dirty="0"/>
          </a:p>
        </p:txBody>
      </p:sp>
      <p:cxnSp>
        <p:nvCxnSpPr>
          <p:cNvPr id="25603" name="Straight Connector 4"/>
          <p:cNvCxnSpPr>
            <a:cxnSpLocks noChangeShapeType="1"/>
          </p:cNvCxnSpPr>
          <p:nvPr/>
        </p:nvCxnSpPr>
        <p:spPr bwMode="auto">
          <a:xfrm>
            <a:off x="5257800" y="1295400"/>
            <a:ext cx="28194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04" name="TextBox 5"/>
          <p:cNvSpPr txBox="1">
            <a:spLocks noChangeArrowheads="1"/>
          </p:cNvSpPr>
          <p:nvPr/>
        </p:nvSpPr>
        <p:spPr bwMode="auto">
          <a:xfrm>
            <a:off x="5853113" y="685800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/>
              <a:t>rekombinan</a:t>
            </a:r>
          </a:p>
        </p:txBody>
      </p:sp>
      <p:sp>
        <p:nvSpPr>
          <p:cNvPr id="25605" name="TextBox 7"/>
          <p:cNvSpPr txBox="1">
            <a:spLocks noChangeArrowheads="1"/>
          </p:cNvSpPr>
          <p:nvPr/>
        </p:nvSpPr>
        <p:spPr bwMode="auto">
          <a:xfrm>
            <a:off x="5202238" y="1519238"/>
            <a:ext cx="2971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/>
              <a:t>Tipe tetua + rekombinan</a:t>
            </a:r>
          </a:p>
        </p:txBody>
      </p:sp>
      <p:sp>
        <p:nvSpPr>
          <p:cNvPr id="25606" name="TextBox 9"/>
          <p:cNvSpPr txBox="1">
            <a:spLocks noChangeArrowheads="1"/>
          </p:cNvSpPr>
          <p:nvPr/>
        </p:nvSpPr>
        <p:spPr bwMode="auto">
          <a:xfrm>
            <a:off x="8229600" y="1066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/>
              <a:t>x</a:t>
            </a:r>
          </a:p>
        </p:txBody>
      </p:sp>
      <p:sp>
        <p:nvSpPr>
          <p:cNvPr id="25607" name="TextBox 10"/>
          <p:cNvSpPr txBox="1">
            <a:spLocks noChangeArrowheads="1"/>
          </p:cNvSpPr>
          <p:nvPr/>
        </p:nvSpPr>
        <p:spPr bwMode="auto">
          <a:xfrm>
            <a:off x="8575675" y="1073151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/>
              <a:t>100%</a:t>
            </a:r>
          </a:p>
        </p:txBody>
      </p:sp>
      <p:sp>
        <p:nvSpPr>
          <p:cNvPr id="25608" name="TextBox 11"/>
          <p:cNvSpPr txBox="1">
            <a:spLocks noChangeArrowheads="1"/>
          </p:cNvSpPr>
          <p:nvPr/>
        </p:nvSpPr>
        <p:spPr bwMode="auto">
          <a:xfrm>
            <a:off x="4724400" y="2401888"/>
            <a:ext cx="38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/>
              <a:t>=</a:t>
            </a:r>
            <a:endParaRPr lang="en-US"/>
          </a:p>
        </p:txBody>
      </p:sp>
      <p:sp>
        <p:nvSpPr>
          <p:cNvPr id="25609" name="TextBox 13"/>
          <p:cNvSpPr txBox="1">
            <a:spLocks noChangeArrowheads="1"/>
          </p:cNvSpPr>
          <p:nvPr/>
        </p:nvSpPr>
        <p:spPr bwMode="auto">
          <a:xfrm>
            <a:off x="5867400" y="2209800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/>
              <a:t>35</a:t>
            </a:r>
            <a:endParaRPr lang="en-US"/>
          </a:p>
        </p:txBody>
      </p:sp>
      <p:cxnSp>
        <p:nvCxnSpPr>
          <p:cNvPr id="25610" name="Straight Connector 15"/>
          <p:cNvCxnSpPr>
            <a:cxnSpLocks noChangeShapeType="1"/>
          </p:cNvCxnSpPr>
          <p:nvPr/>
        </p:nvCxnSpPr>
        <p:spPr bwMode="auto">
          <a:xfrm>
            <a:off x="5299075" y="2619375"/>
            <a:ext cx="16764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1" name="TextBox 16"/>
          <p:cNvSpPr txBox="1">
            <a:spLocks noChangeArrowheads="1"/>
          </p:cNvSpPr>
          <p:nvPr/>
        </p:nvSpPr>
        <p:spPr bwMode="auto">
          <a:xfrm>
            <a:off x="5572125" y="2724150"/>
            <a:ext cx="121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/>
              <a:t>245 +  35</a:t>
            </a:r>
            <a:endParaRPr lang="en-US"/>
          </a:p>
        </p:txBody>
      </p:sp>
      <p:sp>
        <p:nvSpPr>
          <p:cNvPr id="25612" name="TextBox 17"/>
          <p:cNvSpPr txBox="1">
            <a:spLocks noChangeArrowheads="1"/>
          </p:cNvSpPr>
          <p:nvPr/>
        </p:nvSpPr>
        <p:spPr bwMode="auto">
          <a:xfrm>
            <a:off x="4724400" y="3400425"/>
            <a:ext cx="38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/>
              <a:t>=</a:t>
            </a:r>
            <a:endParaRPr lang="en-US"/>
          </a:p>
        </p:txBody>
      </p:sp>
      <p:sp>
        <p:nvSpPr>
          <p:cNvPr id="25613" name="TextBox 18"/>
          <p:cNvSpPr txBox="1">
            <a:spLocks noChangeArrowheads="1"/>
          </p:cNvSpPr>
          <p:nvPr/>
        </p:nvSpPr>
        <p:spPr bwMode="auto">
          <a:xfrm>
            <a:off x="7696200" y="2403475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1800"/>
              <a:t>100%</a:t>
            </a:r>
          </a:p>
        </p:txBody>
      </p:sp>
      <p:sp>
        <p:nvSpPr>
          <p:cNvPr id="25614" name="TextBox 19"/>
          <p:cNvSpPr txBox="1">
            <a:spLocks noChangeArrowheads="1"/>
          </p:cNvSpPr>
          <p:nvPr/>
        </p:nvSpPr>
        <p:spPr bwMode="auto">
          <a:xfrm>
            <a:off x="7273925" y="2393950"/>
            <a:ext cx="38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/>
              <a:t>x</a:t>
            </a:r>
            <a:endParaRPr lang="en-US"/>
          </a:p>
        </p:txBody>
      </p:sp>
      <p:sp>
        <p:nvSpPr>
          <p:cNvPr id="25615" name="TextBox 20"/>
          <p:cNvSpPr txBox="1">
            <a:spLocks noChangeArrowheads="1"/>
          </p:cNvSpPr>
          <p:nvPr/>
        </p:nvSpPr>
        <p:spPr bwMode="auto">
          <a:xfrm>
            <a:off x="5148263" y="3382963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/>
              <a:t>12.5%</a:t>
            </a:r>
          </a:p>
        </p:txBody>
      </p:sp>
    </p:spTree>
    <p:extLst>
      <p:ext uri="{BB962C8B-B14F-4D97-AF65-F5344CB8AC3E}">
        <p14:creationId xmlns:p14="http://schemas.microsoft.com/office/powerpoint/2010/main" val="3880253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92162"/>
          </a:xfrm>
        </p:spPr>
        <p:txBody>
          <a:bodyPr/>
          <a:lstStyle/>
          <a:p>
            <a:r>
              <a:rPr lang="id-ID" sz="4000" dirty="0"/>
              <a:t>Pembuatan Peta Kromosom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066801"/>
            <a:ext cx="8229600" cy="5059363"/>
          </a:xfrm>
        </p:spPr>
        <p:txBody>
          <a:bodyPr/>
          <a:lstStyle/>
          <a:p>
            <a:r>
              <a:rPr lang="id-ID" dirty="0" smtClean="0"/>
              <a:t>  memiliki kromosom sedikit</a:t>
            </a:r>
          </a:p>
          <a:p>
            <a:r>
              <a:rPr lang="id-ID" dirty="0"/>
              <a:t> </a:t>
            </a:r>
            <a:r>
              <a:rPr lang="id-ID" dirty="0" smtClean="0"/>
              <a:t> mudah dipelihara</a:t>
            </a:r>
          </a:p>
          <a:p>
            <a:r>
              <a:rPr lang="id-ID" dirty="0"/>
              <a:t> </a:t>
            </a:r>
            <a:r>
              <a:rPr lang="id-ID" dirty="0" smtClean="0"/>
              <a:t> siklus hidupnya pendek</a:t>
            </a:r>
          </a:p>
          <a:p>
            <a:r>
              <a:rPr lang="id-ID" dirty="0"/>
              <a:t> </a:t>
            </a:r>
            <a:r>
              <a:rPr lang="id-ID" dirty="0" smtClean="0"/>
              <a:t> dilakukan secara </a:t>
            </a:r>
            <a:r>
              <a:rPr lang="id-ID" dirty="0" err="1" smtClean="0"/>
              <a:t>trihibrid</a:t>
            </a:r>
            <a:r>
              <a:rPr lang="id-ID" dirty="0" smtClean="0"/>
              <a:t> (</a:t>
            </a:r>
            <a:r>
              <a:rPr lang="id-ID" dirty="0" err="1" smtClean="0"/>
              <a:t>the</a:t>
            </a:r>
            <a:r>
              <a:rPr lang="id-ID" dirty="0" smtClean="0"/>
              <a:t> </a:t>
            </a:r>
            <a:r>
              <a:rPr lang="id-ID" dirty="0" err="1" smtClean="0"/>
              <a:t>three</a:t>
            </a:r>
            <a:r>
              <a:rPr lang="id-ID" dirty="0" smtClean="0"/>
              <a:t> </a:t>
            </a:r>
            <a:r>
              <a:rPr lang="id-ID" dirty="0" err="1" smtClean="0"/>
              <a:t>points</a:t>
            </a:r>
            <a:r>
              <a:rPr lang="id-ID" dirty="0" smtClean="0"/>
              <a:t> </a:t>
            </a:r>
            <a:r>
              <a:rPr lang="id-ID" dirty="0" err="1" smtClean="0"/>
              <a:t>cross</a:t>
            </a:r>
            <a:r>
              <a:rPr lang="id-ID" dirty="0" smtClean="0"/>
              <a:t>)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048677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28601"/>
            <a:ext cx="8229600" cy="5897563"/>
          </a:xfrm>
        </p:spPr>
        <p:txBody>
          <a:bodyPr/>
          <a:lstStyle/>
          <a:p>
            <a:r>
              <a:rPr lang="id-ID" dirty="0" smtClean="0"/>
              <a:t>Contoh</a:t>
            </a:r>
          </a:p>
          <a:p>
            <a:pPr marL="0" indent="0">
              <a:buNone/>
            </a:pPr>
            <a:r>
              <a:rPr lang="id-ID" dirty="0" smtClean="0"/>
              <a:t>Pada  </a:t>
            </a:r>
            <a:r>
              <a:rPr lang="id-ID" dirty="0" err="1" smtClean="0"/>
              <a:t>Drosophylla</a:t>
            </a:r>
            <a:r>
              <a:rPr lang="id-ID" dirty="0" smtClean="0"/>
              <a:t> terdapat gen terangkai </a:t>
            </a:r>
            <a:r>
              <a:rPr lang="id-ID" dirty="0" err="1" smtClean="0"/>
              <a:t>sbb</a:t>
            </a:r>
            <a:r>
              <a:rPr lang="id-ID" dirty="0" smtClean="0"/>
              <a:t>:</a:t>
            </a:r>
          </a:p>
          <a:p>
            <a:pPr marL="0" indent="0">
              <a:buNone/>
            </a:pPr>
            <a:r>
              <a:rPr lang="id-ID" dirty="0" smtClean="0"/>
              <a:t>+   = sayap normal</a:t>
            </a:r>
          </a:p>
          <a:p>
            <a:pPr marL="0" indent="0">
              <a:buNone/>
            </a:pPr>
            <a:r>
              <a:rPr lang="id-ID" dirty="0" err="1"/>
              <a:t>c</a:t>
            </a:r>
            <a:r>
              <a:rPr lang="id-ID" dirty="0" err="1" smtClean="0"/>
              <a:t>u</a:t>
            </a:r>
            <a:r>
              <a:rPr lang="id-ID" dirty="0" smtClean="0"/>
              <a:t>  = sayap keriting</a:t>
            </a:r>
          </a:p>
          <a:p>
            <a:pPr marL="0" indent="0">
              <a:buNone/>
            </a:pPr>
            <a:r>
              <a:rPr lang="id-ID" dirty="0" smtClean="0"/>
              <a:t>+   = dada normal</a:t>
            </a:r>
          </a:p>
          <a:p>
            <a:pPr marL="0" indent="0">
              <a:buNone/>
            </a:pPr>
            <a:r>
              <a:rPr lang="id-ID" dirty="0" err="1" smtClean="0"/>
              <a:t>sr</a:t>
            </a:r>
            <a:r>
              <a:rPr lang="id-ID" dirty="0" smtClean="0"/>
              <a:t>   = dada bergaris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+  = bulu normal</a:t>
            </a:r>
          </a:p>
          <a:p>
            <a:pPr marL="0" indent="0">
              <a:buNone/>
            </a:pPr>
            <a:r>
              <a:rPr lang="id-ID" dirty="0" err="1" smtClean="0"/>
              <a:t>ss</a:t>
            </a:r>
            <a:r>
              <a:rPr lang="id-ID" dirty="0" smtClean="0"/>
              <a:t>   = bulu tak </a:t>
            </a:r>
            <a:r>
              <a:rPr lang="id-ID" dirty="0" err="1" smtClean="0"/>
              <a:t>betulang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420973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381000"/>
            <a:ext cx="8229600" cy="6248400"/>
          </a:xfrm>
        </p:spPr>
        <p:txBody>
          <a:bodyPr/>
          <a:lstStyle/>
          <a:p>
            <a:r>
              <a:rPr lang="id-ID" dirty="0" smtClean="0"/>
              <a:t>Uji silang </a:t>
            </a:r>
            <a:r>
              <a:rPr lang="id-ID" dirty="0" err="1" smtClean="0"/>
              <a:t>test</a:t>
            </a:r>
            <a:r>
              <a:rPr lang="id-ID" dirty="0" smtClean="0"/>
              <a:t> </a:t>
            </a:r>
            <a:r>
              <a:rPr lang="id-ID" dirty="0" err="1" smtClean="0"/>
              <a:t>cross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  ♀ +++      </a:t>
            </a:r>
            <a:r>
              <a:rPr lang="el-GR" dirty="0" smtClean="0"/>
              <a:t>Χ</a:t>
            </a:r>
            <a:r>
              <a:rPr lang="id-ID" dirty="0" smtClean="0"/>
              <a:t>    ♂   </a:t>
            </a:r>
            <a:r>
              <a:rPr lang="id-ID" dirty="0" err="1" smtClean="0"/>
              <a:t>cu</a:t>
            </a:r>
            <a:r>
              <a:rPr lang="id-ID" dirty="0" smtClean="0"/>
              <a:t> </a:t>
            </a:r>
            <a:r>
              <a:rPr lang="id-ID" dirty="0" err="1" smtClean="0"/>
              <a:t>ss</a:t>
            </a:r>
            <a:r>
              <a:rPr lang="id-ID" dirty="0" smtClean="0"/>
              <a:t> </a:t>
            </a:r>
            <a:r>
              <a:rPr lang="id-ID" dirty="0" err="1" smtClean="0"/>
              <a:t>sr</a:t>
            </a: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                               </a:t>
            </a:r>
            <a:r>
              <a:rPr lang="en-US" sz="2400" dirty="0" smtClean="0"/>
              <a:t>          cu   </a:t>
            </a:r>
            <a:r>
              <a:rPr lang="en-US" sz="2400" dirty="0" err="1" smtClean="0"/>
              <a:t>ss</a:t>
            </a:r>
            <a:r>
              <a:rPr lang="en-US" sz="2400" dirty="0" smtClean="0"/>
              <a:t>  </a:t>
            </a:r>
            <a:r>
              <a:rPr lang="en-US" sz="2400" dirty="0" err="1" smtClean="0"/>
              <a:t>sr</a:t>
            </a:r>
            <a:r>
              <a:rPr lang="en-US" sz="2400" dirty="0" smtClean="0"/>
              <a:t> </a:t>
            </a:r>
            <a:r>
              <a:rPr lang="id-ID" dirty="0" smtClean="0"/>
              <a:t>      </a:t>
            </a:r>
            <a:endParaRPr lang="en-US" dirty="0" smtClean="0"/>
          </a:p>
          <a:p>
            <a:pPr marL="0" indent="0">
              <a:buNone/>
            </a:pPr>
            <a:r>
              <a:rPr lang="id-ID" dirty="0" smtClean="0"/>
              <a:t>Menghasilkan </a:t>
            </a:r>
            <a:r>
              <a:rPr lang="id-ID" dirty="0" smtClean="0"/>
              <a:t>F1</a:t>
            </a:r>
          </a:p>
          <a:p>
            <a:pPr marL="0" indent="0">
              <a:buNone/>
            </a:pPr>
            <a:r>
              <a:rPr lang="id-ID" sz="2400" dirty="0"/>
              <a:t>330 lalat sayap normal, bulu normal dada normal</a:t>
            </a:r>
          </a:p>
          <a:p>
            <a:pPr marL="0" indent="0">
              <a:buNone/>
            </a:pPr>
            <a:r>
              <a:rPr lang="id-ID" sz="2400" dirty="0"/>
              <a:t>22 </a:t>
            </a:r>
            <a:r>
              <a:rPr lang="en-US" sz="2400" dirty="0" smtClean="0"/>
              <a:t>  </a:t>
            </a:r>
            <a:r>
              <a:rPr lang="id-ID" sz="2400" dirty="0" smtClean="0"/>
              <a:t>lalat </a:t>
            </a:r>
            <a:r>
              <a:rPr lang="id-ID" sz="2400" dirty="0"/>
              <a:t>sayap normal, bulu tak bertulang, dada normal</a:t>
            </a:r>
          </a:p>
          <a:p>
            <a:pPr marL="0" indent="0">
              <a:buNone/>
            </a:pPr>
            <a:r>
              <a:rPr lang="id-ID" sz="2400" dirty="0"/>
              <a:t>6 </a:t>
            </a:r>
            <a:r>
              <a:rPr lang="en-US" sz="2400" dirty="0" smtClean="0"/>
              <a:t>    </a:t>
            </a:r>
            <a:r>
              <a:rPr lang="id-ID" sz="2400" dirty="0" smtClean="0"/>
              <a:t>lalat </a:t>
            </a:r>
            <a:r>
              <a:rPr lang="id-ID" sz="2400" dirty="0"/>
              <a:t>sayap keriting, bulu tak bertulang, dada normal</a:t>
            </a:r>
          </a:p>
          <a:p>
            <a:pPr marL="0" indent="0">
              <a:buNone/>
            </a:pPr>
            <a:r>
              <a:rPr lang="id-ID" sz="2400" dirty="0"/>
              <a:t>148 lalat sayap normal, bulu tak bertulang, dada bergaris</a:t>
            </a:r>
          </a:p>
          <a:p>
            <a:pPr marL="0" indent="0">
              <a:buNone/>
            </a:pPr>
            <a:r>
              <a:rPr lang="id-ID" sz="2400" dirty="0"/>
              <a:t>8 </a:t>
            </a:r>
            <a:r>
              <a:rPr lang="en-US" sz="2400" dirty="0" smtClean="0"/>
              <a:t>    </a:t>
            </a:r>
            <a:r>
              <a:rPr lang="id-ID" sz="2400" dirty="0" smtClean="0"/>
              <a:t>lalat </a:t>
            </a:r>
            <a:r>
              <a:rPr lang="id-ID" sz="2400" dirty="0"/>
              <a:t>sayap keriting, bulu normal, dada bergaris</a:t>
            </a:r>
          </a:p>
          <a:p>
            <a:pPr marL="0" indent="0">
              <a:buNone/>
            </a:pPr>
            <a:r>
              <a:rPr lang="id-ID" sz="2400" dirty="0"/>
              <a:t>292 lalat sayap keriting, buku tak bertulang, dada bergaris</a:t>
            </a:r>
          </a:p>
          <a:p>
            <a:pPr marL="0" indent="0">
              <a:buNone/>
            </a:pPr>
            <a:r>
              <a:rPr lang="id-ID" sz="2400" dirty="0"/>
              <a:t>186 lalat sayap keriting, bulu normal, dada normal</a:t>
            </a:r>
          </a:p>
          <a:p>
            <a:pPr marL="0" indent="0">
              <a:buNone/>
            </a:pPr>
            <a:r>
              <a:rPr lang="id-ID" sz="2400" dirty="0"/>
              <a:t>8 </a:t>
            </a:r>
            <a:r>
              <a:rPr lang="en-US" sz="2400" dirty="0" smtClean="0"/>
              <a:t>    </a:t>
            </a:r>
            <a:r>
              <a:rPr lang="id-ID" sz="2400" dirty="0" smtClean="0"/>
              <a:t>lalat </a:t>
            </a:r>
            <a:r>
              <a:rPr lang="id-ID" sz="2400" dirty="0"/>
              <a:t>sayap normal, bulu normal, dada  bergaris</a:t>
            </a:r>
          </a:p>
          <a:p>
            <a:pPr marL="0" indent="0">
              <a:buNone/>
            </a:pPr>
            <a:r>
              <a:rPr lang="id-ID" sz="2400" dirty="0"/>
              <a:t>Jumlah 1000 individu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3031837" y="1371305"/>
            <a:ext cx="762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2936009" y="139404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  </a:t>
            </a:r>
            <a:r>
              <a:rPr lang="id-ID" sz="2400" dirty="0" err="1"/>
              <a:t>cu</a:t>
            </a:r>
            <a:r>
              <a:rPr lang="id-ID" sz="2400" dirty="0"/>
              <a:t> </a:t>
            </a:r>
            <a:r>
              <a:rPr lang="id-ID" sz="2400" dirty="0" err="1"/>
              <a:t>ss</a:t>
            </a:r>
            <a:r>
              <a:rPr lang="id-ID" sz="2400" dirty="0"/>
              <a:t> </a:t>
            </a:r>
            <a:r>
              <a:rPr lang="id-ID" sz="2400" dirty="0" err="1"/>
              <a:t>sr</a:t>
            </a:r>
            <a:r>
              <a:rPr lang="id-ID" dirty="0"/>
              <a:t> </a:t>
            </a: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5278581" y="1371305"/>
            <a:ext cx="1219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836043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381001"/>
            <a:ext cx="8229600" cy="5745163"/>
          </a:xfrm>
        </p:spPr>
        <p:txBody>
          <a:bodyPr/>
          <a:lstStyle/>
          <a:p>
            <a:r>
              <a:rPr lang="id-ID" dirty="0" smtClean="0"/>
              <a:t>Tuliskan F1 berdasarkan genotipnya</a:t>
            </a:r>
          </a:p>
          <a:p>
            <a:pPr marL="0" indent="0">
              <a:buNone/>
            </a:pPr>
            <a:r>
              <a:rPr lang="id-ID" dirty="0" smtClean="0"/>
              <a:t>330  </a:t>
            </a:r>
            <a:r>
              <a:rPr lang="en-US" dirty="0" smtClean="0"/>
              <a:t>  </a:t>
            </a:r>
            <a:r>
              <a:rPr lang="id-ID" dirty="0" smtClean="0"/>
              <a:t>+</a:t>
            </a:r>
            <a:r>
              <a:rPr lang="en-US" dirty="0" smtClean="0"/>
              <a:t>   </a:t>
            </a:r>
            <a:r>
              <a:rPr lang="id-ID" dirty="0" smtClean="0"/>
              <a:t>+</a:t>
            </a:r>
            <a:r>
              <a:rPr lang="en-US" dirty="0" smtClean="0"/>
              <a:t>   </a:t>
            </a:r>
            <a:r>
              <a:rPr lang="id-ID" dirty="0" smtClean="0"/>
              <a:t>+          </a:t>
            </a:r>
            <a:r>
              <a:rPr lang="id-ID" dirty="0" smtClean="0"/>
              <a:t>lalat tipe parental (PAR)</a:t>
            </a:r>
          </a:p>
          <a:p>
            <a:pPr marL="514350" indent="-514350">
              <a:buAutoNum type="arabicPlain" startAt="292"/>
            </a:pPr>
            <a:r>
              <a:rPr lang="en-US" dirty="0" smtClean="0"/>
              <a:t>    </a:t>
            </a:r>
            <a:r>
              <a:rPr lang="id-ID" dirty="0" smtClean="0"/>
              <a:t>cu  </a:t>
            </a:r>
            <a:r>
              <a:rPr lang="id-ID" dirty="0" smtClean="0"/>
              <a:t>ss  sr        tipe  PAR</a:t>
            </a:r>
          </a:p>
          <a:p>
            <a:pPr marL="0" indent="0">
              <a:buNone/>
            </a:pPr>
            <a:r>
              <a:rPr lang="id-ID" dirty="0" smtClean="0"/>
              <a:t>148 </a:t>
            </a:r>
            <a:r>
              <a:rPr lang="en-US" dirty="0" smtClean="0"/>
              <a:t>   </a:t>
            </a:r>
            <a:r>
              <a:rPr lang="id-ID" dirty="0" smtClean="0"/>
              <a:t>+ </a:t>
            </a:r>
            <a:r>
              <a:rPr lang="en-US" dirty="0" smtClean="0"/>
              <a:t> </a:t>
            </a:r>
            <a:r>
              <a:rPr lang="id-ID" dirty="0" smtClean="0"/>
              <a:t>ss </a:t>
            </a:r>
            <a:r>
              <a:rPr lang="en-US" dirty="0" smtClean="0"/>
              <a:t>  </a:t>
            </a:r>
            <a:r>
              <a:rPr lang="id-ID" dirty="0" smtClean="0"/>
              <a:t>sr         </a:t>
            </a:r>
            <a:r>
              <a:rPr lang="id-ID" dirty="0" smtClean="0"/>
              <a:t>Tipe Pindah Silang I (PS1)</a:t>
            </a:r>
          </a:p>
          <a:p>
            <a:pPr marL="0" indent="0">
              <a:buNone/>
            </a:pPr>
            <a:r>
              <a:rPr lang="id-ID" dirty="0" smtClean="0"/>
              <a:t>186 </a:t>
            </a:r>
            <a:r>
              <a:rPr lang="en-US" dirty="0" smtClean="0"/>
              <a:t>   </a:t>
            </a:r>
            <a:r>
              <a:rPr lang="id-ID" dirty="0" smtClean="0"/>
              <a:t>cu </a:t>
            </a:r>
            <a:r>
              <a:rPr lang="en-US" dirty="0" smtClean="0"/>
              <a:t> </a:t>
            </a:r>
            <a:r>
              <a:rPr lang="id-ID" dirty="0" smtClean="0"/>
              <a:t>+</a:t>
            </a:r>
            <a:r>
              <a:rPr lang="en-US" dirty="0" smtClean="0"/>
              <a:t>   </a:t>
            </a:r>
            <a:r>
              <a:rPr lang="id-ID" dirty="0" smtClean="0"/>
              <a:t>+          </a:t>
            </a:r>
            <a:r>
              <a:rPr lang="id-ID" dirty="0" smtClean="0"/>
              <a:t>tipe PS1</a:t>
            </a:r>
          </a:p>
          <a:p>
            <a:pPr marL="514350" indent="-514350">
              <a:buAutoNum type="arabicPlain" startAt="22"/>
            </a:pPr>
            <a:r>
              <a:rPr lang="en-US" dirty="0" smtClean="0"/>
              <a:t>    </a:t>
            </a:r>
            <a:r>
              <a:rPr lang="id-ID" dirty="0" smtClean="0"/>
              <a:t>+ </a:t>
            </a:r>
            <a:r>
              <a:rPr lang="en-US" dirty="0" smtClean="0"/>
              <a:t>   </a:t>
            </a:r>
            <a:r>
              <a:rPr lang="id-ID" dirty="0" smtClean="0"/>
              <a:t>ss </a:t>
            </a:r>
            <a:r>
              <a:rPr lang="en-US" dirty="0" smtClean="0"/>
              <a:t> </a:t>
            </a:r>
            <a:r>
              <a:rPr lang="id-ID" dirty="0" smtClean="0"/>
              <a:t>+           </a:t>
            </a:r>
            <a:r>
              <a:rPr lang="id-ID" dirty="0" smtClean="0"/>
              <a:t>Tipe Pindah Silang II</a:t>
            </a:r>
          </a:p>
          <a:p>
            <a:pPr marL="514350" indent="-514350">
              <a:buAutoNum type="arabicPlain" startAt="8"/>
            </a:pPr>
            <a:r>
              <a:rPr lang="en-US" dirty="0" smtClean="0"/>
              <a:t>   </a:t>
            </a:r>
            <a:r>
              <a:rPr lang="id-ID" dirty="0" smtClean="0"/>
              <a:t>cu  </a:t>
            </a:r>
            <a:r>
              <a:rPr lang="en-US" dirty="0" smtClean="0"/>
              <a:t> </a:t>
            </a:r>
            <a:r>
              <a:rPr lang="id-ID" dirty="0" smtClean="0"/>
              <a:t>+ </a:t>
            </a:r>
            <a:r>
              <a:rPr lang="en-US" dirty="0" smtClean="0"/>
              <a:t> </a:t>
            </a:r>
            <a:r>
              <a:rPr lang="id-ID" dirty="0" smtClean="0"/>
              <a:t>sr          </a:t>
            </a:r>
            <a:r>
              <a:rPr lang="id-ID" dirty="0" smtClean="0"/>
              <a:t>Tipe PS 2</a:t>
            </a:r>
          </a:p>
          <a:p>
            <a:pPr marL="514350" indent="-514350">
              <a:buAutoNum type="arabicPlain" startAt="6"/>
            </a:pPr>
            <a:r>
              <a:rPr lang="en-US" dirty="0" smtClean="0"/>
              <a:t>    </a:t>
            </a:r>
            <a:r>
              <a:rPr lang="id-ID" dirty="0" smtClean="0"/>
              <a:t>cu  </a:t>
            </a:r>
            <a:r>
              <a:rPr lang="id-ID" dirty="0" smtClean="0"/>
              <a:t>ss  +        Pindah silang Ganda (PSG)</a:t>
            </a:r>
          </a:p>
          <a:p>
            <a:pPr marL="0" indent="0">
              <a:buNone/>
            </a:pPr>
            <a:r>
              <a:rPr lang="id-ID" dirty="0" smtClean="0"/>
              <a:t>8  </a:t>
            </a:r>
            <a:r>
              <a:rPr lang="en-US" dirty="0" smtClean="0"/>
              <a:t>      </a:t>
            </a:r>
            <a:r>
              <a:rPr lang="id-ID" dirty="0" smtClean="0"/>
              <a:t>+  </a:t>
            </a:r>
            <a:r>
              <a:rPr lang="en-US" dirty="0" smtClean="0"/>
              <a:t> </a:t>
            </a:r>
            <a:r>
              <a:rPr lang="id-ID" dirty="0" smtClean="0"/>
              <a:t>+ 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id-ID" dirty="0" smtClean="0"/>
              <a:t>sr          tipe PSG</a:t>
            </a:r>
            <a:endParaRPr lang="id-ID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4114800" y="1156855"/>
            <a:ext cx="4572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4204855" y="1701800"/>
            <a:ext cx="4572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4184073" y="2200563"/>
            <a:ext cx="4572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4114800" y="2669309"/>
            <a:ext cx="5334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4174836" y="3165763"/>
            <a:ext cx="5334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4156364" y="3701473"/>
            <a:ext cx="5334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4204855" y="4237182"/>
            <a:ext cx="304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4114800" y="4687455"/>
            <a:ext cx="4572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9259696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609601"/>
            <a:ext cx="8229600" cy="5516563"/>
          </a:xfrm>
        </p:spPr>
        <p:txBody>
          <a:bodyPr/>
          <a:lstStyle/>
          <a:p>
            <a:r>
              <a:rPr lang="id-ID" dirty="0" smtClean="0"/>
              <a:t>Mencari urutan letak gen</a:t>
            </a:r>
          </a:p>
          <a:p>
            <a:endParaRPr lang="id-ID" dirty="0"/>
          </a:p>
          <a:p>
            <a:r>
              <a:rPr lang="id-ID" dirty="0" smtClean="0"/>
              <a:t>    Tipe  PAR               tipe PSG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+ + +                    </a:t>
            </a:r>
            <a:r>
              <a:rPr lang="id-ID" dirty="0" err="1" smtClean="0"/>
              <a:t>cu</a:t>
            </a:r>
            <a:r>
              <a:rPr lang="id-ID" dirty="0" smtClean="0"/>
              <a:t>  </a:t>
            </a:r>
            <a:r>
              <a:rPr lang="id-ID" dirty="0" err="1" smtClean="0"/>
              <a:t>ss</a:t>
            </a:r>
            <a:r>
              <a:rPr lang="id-ID" dirty="0" smtClean="0"/>
              <a:t>  +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</a:t>
            </a:r>
            <a:r>
              <a:rPr lang="id-ID" dirty="0" err="1" smtClean="0"/>
              <a:t>cu</a:t>
            </a:r>
            <a:r>
              <a:rPr lang="id-ID" dirty="0" smtClean="0"/>
              <a:t>  </a:t>
            </a:r>
            <a:r>
              <a:rPr lang="id-ID" dirty="0" err="1" smtClean="0"/>
              <a:t>ss</a:t>
            </a:r>
            <a:r>
              <a:rPr lang="id-ID" dirty="0" smtClean="0"/>
              <a:t>  </a:t>
            </a:r>
            <a:r>
              <a:rPr lang="id-ID" dirty="0" err="1" smtClean="0"/>
              <a:t>sr</a:t>
            </a:r>
            <a:r>
              <a:rPr lang="id-ID" dirty="0" smtClean="0"/>
              <a:t>                 +  +  </a:t>
            </a:r>
            <a:r>
              <a:rPr lang="id-ID" dirty="0" err="1" smtClean="0"/>
              <a:t>sr</a:t>
            </a:r>
            <a:r>
              <a:rPr lang="id-ID" dirty="0" smtClean="0"/>
              <a:t>     </a:t>
            </a:r>
          </a:p>
          <a:p>
            <a:pPr marL="0" indent="0">
              <a:buNone/>
            </a:pPr>
            <a:r>
              <a:rPr lang="id-ID" dirty="0" smtClean="0"/>
              <a:t>Pd PSG </a:t>
            </a:r>
            <a:r>
              <a:rPr lang="id-ID" dirty="0" err="1" smtClean="0"/>
              <a:t>yg</a:t>
            </a:r>
            <a:r>
              <a:rPr lang="id-ID" dirty="0" smtClean="0"/>
              <a:t> berubah tempat hanya gen </a:t>
            </a:r>
            <a:r>
              <a:rPr lang="id-ID" dirty="0" err="1" smtClean="0"/>
              <a:t>yg</a:t>
            </a:r>
            <a:r>
              <a:rPr lang="id-ID" dirty="0" smtClean="0"/>
              <a:t> </a:t>
            </a:r>
            <a:r>
              <a:rPr lang="id-ID" dirty="0" err="1" smtClean="0"/>
              <a:t>ditengah</a:t>
            </a:r>
            <a:r>
              <a:rPr lang="id-ID" dirty="0" smtClean="0"/>
              <a:t> yang </a:t>
            </a:r>
            <a:r>
              <a:rPr lang="id-ID" dirty="0" err="1" smtClean="0"/>
              <a:t>diujung</a:t>
            </a:r>
            <a:r>
              <a:rPr lang="id-ID" dirty="0" smtClean="0"/>
              <a:t> tetap. jadi urutan letak gen </a:t>
            </a:r>
            <a:r>
              <a:rPr lang="id-ID" dirty="0" err="1" smtClean="0"/>
              <a:t>yg</a:t>
            </a:r>
            <a:r>
              <a:rPr lang="id-ID" dirty="0" smtClean="0"/>
              <a:t> betul adalah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              +  +  +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              </a:t>
            </a:r>
            <a:r>
              <a:rPr lang="id-ID" dirty="0" err="1" smtClean="0"/>
              <a:t>cu</a:t>
            </a:r>
            <a:r>
              <a:rPr lang="id-ID" dirty="0" smtClean="0"/>
              <a:t>  </a:t>
            </a:r>
            <a:r>
              <a:rPr lang="id-ID" dirty="0" err="1" smtClean="0"/>
              <a:t>sr</a:t>
            </a:r>
            <a:r>
              <a:rPr lang="id-ID" dirty="0" smtClean="0"/>
              <a:t>  </a:t>
            </a:r>
            <a:r>
              <a:rPr lang="id-ID" dirty="0" err="1" smtClean="0"/>
              <a:t>ss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808612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533401"/>
                <a:ext cx="8458200" cy="5592763"/>
              </a:xfrm>
            </p:spPr>
            <p:txBody>
              <a:bodyPr/>
              <a:lstStyle/>
              <a:p>
                <a:r>
                  <a:rPr lang="id-ID" dirty="0" smtClean="0"/>
                  <a:t>Menghitung jarak antar gen dengan menghitung kekuatan antar PS berdasarkan tipe PAR yang benar</a:t>
                </a:r>
              </a:p>
              <a:p>
                <a:pPr marL="0" indent="0">
                  <a:buNone/>
                </a:pPr>
                <a:r>
                  <a:rPr lang="id-ID" dirty="0"/>
                  <a:t>PS </a:t>
                </a:r>
                <a:r>
                  <a:rPr lang="id-ID" dirty="0" err="1"/>
                  <a:t>cu</a:t>
                </a:r>
                <a:r>
                  <a:rPr lang="id-ID" dirty="0"/>
                  <a:t> ---</a:t>
                </a:r>
                <a:r>
                  <a:rPr lang="id-ID" dirty="0" err="1"/>
                  <a:t>sr</a:t>
                </a:r>
                <a:r>
                  <a:rPr lang="id-ID" dirty="0"/>
                  <a:t>  </a:t>
                </a:r>
                <a14:m>
                  <m:oMath xmlns:m="http://schemas.openxmlformats.org/officeDocument/2006/math">
                    <m:r>
                      <a:rPr lang="id-ID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id-ID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+  </m:t>
                            </m:r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𝑠𝑟</m:t>
                            </m:r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  </m:t>
                            </m:r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𝑠𝑠</m:t>
                            </m:r>
                          </m:e>
                        </m:d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  +  </m:t>
                        </m:r>
                        <m:d>
                          <m:dPr>
                            <m:ctrlPr>
                              <a:rPr lang="id-ID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𝑐𝑢</m:t>
                            </m:r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 + + </m:t>
                            </m:r>
                          </m:e>
                        </m:d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 +  </m:t>
                        </m:r>
                        <m:d>
                          <m:dPr>
                            <m:ctrlPr>
                              <a:rPr lang="id-ID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 +</m:t>
                            </m:r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𝑠𝑟</m:t>
                            </m:r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e>
                        </m:d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 +( </m:t>
                        </m:r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𝑐𝑢</m:t>
                        </m:r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𝑠𝑠</m:t>
                        </m:r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 )</m:t>
                        </m:r>
                      </m:num>
                      <m:den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1000</m:t>
                        </m:r>
                      </m:den>
                    </m:f>
                  </m:oMath>
                </a14:m>
                <a:r>
                  <a:rPr lang="id-ID" dirty="0" smtClean="0"/>
                  <a:t>   </a:t>
                </a:r>
                <a:r>
                  <a:rPr lang="id-ID" sz="2400" dirty="0"/>
                  <a:t>X  100%</a:t>
                </a:r>
                <a:r>
                  <a:rPr lang="id-ID" dirty="0" smtClean="0"/>
                  <a:t> </a:t>
                </a:r>
              </a:p>
              <a:p>
                <a:pPr marL="0" indent="0">
                  <a:buNone/>
                </a:pPr>
                <a:r>
                  <a:rPr lang="id-ID" dirty="0" smtClean="0"/>
                  <a:t>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148+  186+8+6 </m:t>
                        </m:r>
                      </m:num>
                      <m:den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1000</m:t>
                        </m:r>
                      </m:den>
                    </m:f>
                  </m:oMath>
                </a14:m>
                <a:r>
                  <a:rPr lang="id-ID" dirty="0" smtClean="0"/>
                  <a:t> x 100%  = 34,8 %</a:t>
                </a:r>
              </a:p>
              <a:p>
                <a:pPr marL="0" indent="0">
                  <a:buNone/>
                </a:pPr>
                <a:r>
                  <a:rPr lang="id-ID" sz="2400" dirty="0"/>
                  <a:t>PS</a:t>
                </a:r>
                <a:r>
                  <a:rPr lang="id-ID" dirty="0" smtClean="0"/>
                  <a:t>  </a:t>
                </a:r>
                <a:r>
                  <a:rPr lang="id-ID" dirty="0" err="1" smtClean="0"/>
                  <a:t>sr</a:t>
                </a:r>
                <a:r>
                  <a:rPr lang="id-ID" dirty="0" smtClean="0"/>
                  <a:t>—</a:t>
                </a:r>
                <a:r>
                  <a:rPr lang="id-ID" dirty="0" err="1" smtClean="0"/>
                  <a:t>ss</a:t>
                </a:r>
                <a:r>
                  <a:rPr lang="id-ID" dirty="0"/>
                  <a:t> </a:t>
                </a:r>
                <a:r>
                  <a:rPr lang="id-ID" dirty="0" smtClean="0"/>
                  <a:t> </a:t>
                </a:r>
                <a14:m>
                  <m:oMath xmlns:m="http://schemas.openxmlformats.org/officeDocument/2006/math">
                    <m:r>
                      <a:rPr lang="id-ID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id-ID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++</m:t>
                            </m:r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𝑠𝑟</m:t>
                            </m:r>
                          </m:e>
                        </m:d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 +</m:t>
                        </m:r>
                        <m:d>
                          <m:dPr>
                            <m:ctrlPr>
                              <a:rPr lang="id-ID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𝑐𝑢</m:t>
                            </m:r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𝑠𝑟</m:t>
                            </m:r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e>
                        </m:d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id-ID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𝑠𝑟</m:t>
                            </m:r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e>
                        </m:d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 +(</m:t>
                        </m:r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𝑐𝑢</m:t>
                        </m:r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𝑠𝑟</m:t>
                        </m:r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1000</m:t>
                        </m:r>
                      </m:den>
                    </m:f>
                  </m:oMath>
                </a14:m>
                <a:r>
                  <a:rPr lang="id-ID" dirty="0" smtClean="0"/>
                  <a:t> x </a:t>
                </a:r>
                <a:r>
                  <a:rPr lang="id-ID" sz="2400" dirty="0"/>
                  <a:t>100%</a:t>
                </a:r>
              </a:p>
              <a:p>
                <a:pPr marL="0" indent="0">
                  <a:buNone/>
                </a:pPr>
                <a:r>
                  <a:rPr lang="id-ID" dirty="0" smtClean="0"/>
                  <a:t>                  =  4.4%</a:t>
                </a: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533401"/>
                <a:ext cx="8458200" cy="5592763"/>
              </a:xfrm>
              <a:blipFill rotWithShape="0">
                <a:blip r:embed="rId2"/>
                <a:stretch>
                  <a:fillRect l="-1441" t="-185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2016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533401"/>
            <a:ext cx="8229600" cy="5745163"/>
          </a:xfrm>
        </p:spPr>
        <p:txBody>
          <a:bodyPr/>
          <a:lstStyle/>
          <a:p>
            <a:pPr marL="1255713" indent="-1255713">
              <a:lnSpc>
                <a:spcPct val="80000"/>
              </a:lnSpc>
              <a:buNone/>
              <a:defRPr/>
            </a:pPr>
            <a:r>
              <a:rPr lang="en-US">
                <a:latin typeface="Comic Sans MS" pitchFamily="66" charset="0"/>
              </a:rPr>
              <a:t>3n – triploid</a:t>
            </a:r>
          </a:p>
          <a:p>
            <a:pPr marL="1255713" indent="-1255713">
              <a:lnSpc>
                <a:spcPct val="80000"/>
              </a:lnSpc>
              <a:buNone/>
              <a:defRPr/>
            </a:pPr>
            <a:r>
              <a:rPr lang="en-US">
                <a:latin typeface="Comic Sans MS" pitchFamily="66" charset="0"/>
              </a:rPr>
              <a:t>4n – tetraploid</a:t>
            </a:r>
          </a:p>
          <a:p>
            <a:pPr marL="1255713" indent="-1255713">
              <a:lnSpc>
                <a:spcPct val="80000"/>
              </a:lnSpc>
              <a:buNone/>
              <a:defRPr/>
            </a:pPr>
            <a:r>
              <a:rPr lang="en-US">
                <a:latin typeface="Comic Sans MS" pitchFamily="66" charset="0"/>
              </a:rPr>
              <a:t>Jika jumlah set kromosom lebih dari 2 set disebut </a:t>
            </a:r>
            <a:r>
              <a:rPr lang="en-US" b="1">
                <a:solidFill>
                  <a:srgbClr val="FF9900"/>
                </a:solidFill>
                <a:latin typeface="Comic Sans MS" pitchFamily="66" charset="0"/>
              </a:rPr>
              <a:t>Polyploidy</a:t>
            </a:r>
          </a:p>
          <a:p>
            <a:pPr marL="1255713" indent="-1255713">
              <a:lnSpc>
                <a:spcPct val="80000"/>
              </a:lnSpc>
              <a:buNone/>
              <a:defRPr/>
            </a:pPr>
            <a:endParaRPr lang="en-US" b="1">
              <a:solidFill>
                <a:srgbClr val="FF9900"/>
              </a:solidFill>
              <a:latin typeface="Comic Sans MS" pitchFamily="66" charset="0"/>
            </a:endParaRPr>
          </a:p>
          <a:p>
            <a:pPr marL="1255713" indent="-1255713">
              <a:lnSpc>
                <a:spcPct val="80000"/>
              </a:lnSpc>
              <a:buNone/>
              <a:defRPr/>
            </a:pPr>
            <a:r>
              <a:rPr lang="en-US">
                <a:latin typeface="Comic Sans MS" pitchFamily="66" charset="0"/>
              </a:rPr>
              <a:t>Jika jumlah kromosom pada setiap set tidak lengkap menyimpang dari diploid disebut  </a:t>
            </a:r>
            <a:r>
              <a:rPr lang="en-US" b="1">
                <a:solidFill>
                  <a:srgbClr val="FF9900"/>
                </a:solidFill>
                <a:latin typeface="Comic Sans MS" pitchFamily="66" charset="0"/>
              </a:rPr>
              <a:t>Aneuploidy.</a:t>
            </a:r>
          </a:p>
          <a:p>
            <a:pPr marL="1255713" indent="-1255713">
              <a:lnSpc>
                <a:spcPct val="80000"/>
              </a:lnSpc>
              <a:buNone/>
              <a:defRPr/>
            </a:pPr>
            <a:endParaRPr lang="en-US" b="1">
              <a:solidFill>
                <a:srgbClr val="FF9900"/>
              </a:solidFill>
              <a:latin typeface="Comic Sans MS" pitchFamily="66" charset="0"/>
            </a:endParaRPr>
          </a:p>
          <a:p>
            <a:pPr marL="1255713" indent="-1255713">
              <a:lnSpc>
                <a:spcPct val="80000"/>
              </a:lnSpc>
              <a:buNone/>
              <a:defRPr/>
            </a:pPr>
            <a:r>
              <a:rPr lang="en-US" b="1">
                <a:solidFill>
                  <a:srgbClr val="FF9900"/>
                </a:solidFill>
                <a:latin typeface="Comic Sans MS" pitchFamily="66" charset="0"/>
              </a:rPr>
              <a:t>Misal :</a:t>
            </a:r>
          </a:p>
          <a:p>
            <a:pPr marL="1906588" lvl="1">
              <a:lnSpc>
                <a:spcPct val="80000"/>
              </a:lnSpc>
              <a:buNone/>
              <a:defRPr/>
            </a:pPr>
            <a:r>
              <a:rPr lang="en-US">
                <a:solidFill>
                  <a:srgbClr val="FF9900"/>
                </a:solidFill>
                <a:latin typeface="Comic Sans MS" pitchFamily="66" charset="0"/>
              </a:rPr>
              <a:t>Monosomics (2n-1)</a:t>
            </a:r>
          </a:p>
          <a:p>
            <a:pPr marL="1906588" lvl="1">
              <a:lnSpc>
                <a:spcPct val="80000"/>
              </a:lnSpc>
              <a:buNone/>
              <a:defRPr/>
            </a:pPr>
            <a:r>
              <a:rPr lang="en-US">
                <a:solidFill>
                  <a:srgbClr val="FF9900"/>
                </a:solidFill>
                <a:latin typeface="Comic Sans MS" pitchFamily="66" charset="0"/>
              </a:rPr>
              <a:t>Trisomics (2n+1)</a:t>
            </a:r>
          </a:p>
          <a:p>
            <a:pPr marL="1906588" lvl="1">
              <a:lnSpc>
                <a:spcPct val="80000"/>
              </a:lnSpc>
              <a:buNone/>
              <a:defRPr/>
            </a:pPr>
            <a:r>
              <a:rPr lang="en-US">
                <a:solidFill>
                  <a:srgbClr val="FF9900"/>
                </a:solidFill>
                <a:latin typeface="Comic Sans MS" pitchFamily="66" charset="0"/>
              </a:rPr>
              <a:t>Nullisomics (2n-2)</a:t>
            </a:r>
          </a:p>
          <a:p>
            <a:pPr marL="1906588" lvl="1">
              <a:lnSpc>
                <a:spcPct val="80000"/>
              </a:lnSpc>
              <a:buNone/>
              <a:defRPr/>
            </a:pPr>
            <a:r>
              <a:rPr lang="en-US">
                <a:solidFill>
                  <a:srgbClr val="FF9900"/>
                </a:solidFill>
                <a:latin typeface="Comic Sans MS" pitchFamily="66" charset="0"/>
              </a:rPr>
              <a:t>Tetrasomics (2n+2)</a:t>
            </a:r>
            <a:endParaRPr lang="en-US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3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304801"/>
                <a:ext cx="8229600" cy="5821363"/>
              </a:xfrm>
            </p:spPr>
            <p:txBody>
              <a:bodyPr/>
              <a:lstStyle/>
              <a:p>
                <a:r>
                  <a:rPr lang="id-ID" dirty="0" smtClean="0"/>
                  <a:t>Jadi jarak gen </a:t>
                </a:r>
                <a:r>
                  <a:rPr lang="id-ID" dirty="0" err="1" smtClean="0"/>
                  <a:t>sbb</a:t>
                </a:r>
                <a:r>
                  <a:rPr lang="id-ID" dirty="0" smtClean="0"/>
                  <a:t/>
                </a:r>
                <a:br>
                  <a:rPr lang="id-ID" dirty="0" smtClean="0"/>
                </a:br>
                <a:r>
                  <a:rPr lang="id-ID" dirty="0" smtClean="0"/>
                  <a:t> </a:t>
                </a:r>
              </a:p>
              <a:p>
                <a:pPr marL="0" indent="0">
                  <a:buNone/>
                </a:pPr>
                <a:r>
                  <a:rPr lang="id-ID" dirty="0"/>
                  <a:t> </a:t>
                </a:r>
                <a:r>
                  <a:rPr lang="id-ID" dirty="0" smtClean="0"/>
                  <a:t>    </a:t>
                </a:r>
                <a:r>
                  <a:rPr lang="id-ID" dirty="0" err="1" smtClean="0"/>
                  <a:t>cu</a:t>
                </a:r>
                <a:r>
                  <a:rPr lang="id-ID" dirty="0" smtClean="0"/>
                  <a:t>         34,8                             </a:t>
                </a:r>
                <a:r>
                  <a:rPr lang="id-ID" dirty="0" err="1" smtClean="0"/>
                  <a:t>sr</a:t>
                </a:r>
                <a:r>
                  <a:rPr lang="id-ID" dirty="0" smtClean="0"/>
                  <a:t>    4,4     </a:t>
                </a:r>
                <a:r>
                  <a:rPr lang="id-ID" dirty="0" err="1" smtClean="0"/>
                  <a:t>ss</a:t>
                </a:r>
                <a:r>
                  <a:rPr lang="id-ID" dirty="0" smtClean="0"/>
                  <a:t>     </a:t>
                </a:r>
              </a:p>
              <a:p>
                <a:pPr marL="0" indent="0">
                  <a:buNone/>
                </a:pPr>
                <a:endParaRPr lang="id-ID" dirty="0"/>
              </a:p>
              <a:p>
                <a:pPr marL="0" indent="0">
                  <a:buNone/>
                </a:pPr>
                <a:r>
                  <a:rPr lang="id-ID" dirty="0" smtClean="0"/>
                  <a:t>Koefisien </a:t>
                </a:r>
                <a:r>
                  <a:rPr lang="id-ID" dirty="0" err="1" smtClean="0"/>
                  <a:t>Koinsidens</a:t>
                </a:r>
                <a:r>
                  <a:rPr lang="id-ID" dirty="0" smtClean="0"/>
                  <a:t>  (KK) dan </a:t>
                </a:r>
                <a:r>
                  <a:rPr lang="id-ID" dirty="0" err="1" smtClean="0"/>
                  <a:t>Inteferensi</a:t>
                </a:r>
                <a:r>
                  <a:rPr lang="id-ID" dirty="0" smtClean="0"/>
                  <a:t> (I) </a:t>
                </a:r>
              </a:p>
              <a:p>
                <a:pPr marL="0" indent="0">
                  <a:buNone/>
                </a:pPr>
                <a:r>
                  <a:rPr lang="id-ID" dirty="0" smtClean="0"/>
                  <a:t>Interferensi ; PSG </a:t>
                </a:r>
                <a:r>
                  <a:rPr lang="id-ID" dirty="0" err="1" smtClean="0"/>
                  <a:t>yg</a:t>
                </a:r>
                <a:r>
                  <a:rPr lang="id-ID" dirty="0" smtClean="0"/>
                  <a:t> diperoleh ≤ PSG kalkulasi</a:t>
                </a:r>
              </a:p>
              <a:p>
                <a:pPr marL="0" indent="0">
                  <a:buNone/>
                </a:pPr>
                <a:r>
                  <a:rPr lang="id-ID" dirty="0" smtClean="0"/>
                  <a:t>            </a:t>
                </a:r>
                <a:endParaRPr lang="id-ID" dirty="0"/>
              </a:p>
              <a:p>
                <a:pPr marL="0" indent="0">
                  <a:buNone/>
                </a:pPr>
                <a:r>
                  <a:rPr lang="id-ID" dirty="0" smtClean="0"/>
                  <a:t>KK</a:t>
                </a:r>
                <a14:m>
                  <m:oMath xmlns:m="http://schemas.openxmlformats.org/officeDocument/2006/math">
                    <m:r>
                      <a:rPr lang="id-ID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𝑓𝑟𝑒𝑘𝑢𝑒𝑛𝑠𝑖</m:t>
                        </m:r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𝑃𝑆𝐺</m:t>
                        </m:r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𝑦𝑎𝑛𝑔</m:t>
                        </m:r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𝑑𝑖𝑝𝑒𝑟𝑜𝑙𝑒h</m:t>
                        </m:r>
                      </m:num>
                      <m:den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𝑓𝑟𝑒𝑘𝑢𝑒𝑛𝑠𝑖</m:t>
                        </m:r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𝑃𝑆𝐺</m:t>
                        </m:r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𝑘𝑎𝑙𝑘𝑢𝑙𝑎𝑠𝑖</m:t>
                        </m:r>
                      </m:den>
                    </m:f>
                  </m:oMath>
                </a14:m>
                <a:r>
                  <a:rPr lang="id-ID" dirty="0" smtClean="0"/>
                  <a:t>     0  ≤ KK≤ 1</a:t>
                </a:r>
                <a:endParaRPr lang="id-ID" dirty="0"/>
              </a:p>
              <a:p>
                <a:pPr marL="0" indent="0">
                  <a:buNone/>
                </a:pPr>
                <a:r>
                  <a:rPr lang="id-ID" dirty="0" smtClean="0"/>
                  <a:t>   jika </a:t>
                </a:r>
                <a:r>
                  <a:rPr lang="id-ID" dirty="0" err="1" smtClean="0"/>
                  <a:t>infrensi</a:t>
                </a:r>
                <a:r>
                  <a:rPr lang="id-ID" dirty="0" smtClean="0"/>
                  <a:t> berkurang, </a:t>
                </a:r>
                <a:r>
                  <a:rPr lang="id-ID" dirty="0" err="1" smtClean="0"/>
                  <a:t>koinsidens</a:t>
                </a:r>
                <a:r>
                  <a:rPr lang="id-ID" dirty="0" smtClean="0"/>
                  <a:t> bertambah</a:t>
                </a: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304801"/>
                <a:ext cx="8229600" cy="5821363"/>
              </a:xfrm>
              <a:blipFill rotWithShape="0">
                <a:blip r:embed="rId2"/>
                <a:stretch>
                  <a:fillRect l="-1481" t="-167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/>
          <p:cNvCxnSpPr/>
          <p:nvPr/>
        </p:nvCxnSpPr>
        <p:spPr bwMode="auto">
          <a:xfrm flipV="1">
            <a:off x="2395471" y="1571223"/>
            <a:ext cx="6705600" cy="76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5-Point Star 1"/>
          <p:cNvSpPr/>
          <p:nvPr/>
        </p:nvSpPr>
        <p:spPr>
          <a:xfrm>
            <a:off x="2730321" y="1635617"/>
            <a:ext cx="45719" cy="4571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" name="5-Point Star 3"/>
          <p:cNvSpPr/>
          <p:nvPr/>
        </p:nvSpPr>
        <p:spPr>
          <a:xfrm>
            <a:off x="6684135" y="1571223"/>
            <a:ext cx="45719" cy="4571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5-Point Star 4"/>
          <p:cNvSpPr/>
          <p:nvPr/>
        </p:nvSpPr>
        <p:spPr>
          <a:xfrm>
            <a:off x="8126569" y="1548363"/>
            <a:ext cx="45719" cy="4571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273643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533401"/>
                <a:ext cx="8229600" cy="5592763"/>
              </a:xfrm>
            </p:spPr>
            <p:txBody>
              <a:bodyPr/>
              <a:lstStyle/>
              <a:p>
                <a:r>
                  <a:rPr lang="id-ID" dirty="0" smtClean="0"/>
                  <a:t>Jika tidak ada inferensi maka KK = 0, </a:t>
                </a:r>
              </a:p>
              <a:p>
                <a:pPr marL="0" indent="0">
                  <a:buNone/>
                </a:pPr>
                <a:r>
                  <a:rPr lang="id-ID" dirty="0"/>
                  <a:t> </a:t>
                </a:r>
                <a:r>
                  <a:rPr lang="id-ID" dirty="0" smtClean="0"/>
                  <a:t>  jika KK ≥ 1 maka inferensi negatif.</a:t>
                </a:r>
              </a:p>
              <a:p>
                <a:pPr marL="0" indent="0">
                  <a:buNone/>
                </a:pPr>
                <a:r>
                  <a:rPr lang="id-ID" dirty="0" smtClean="0"/>
                  <a:t>    maka I = 1-KK</a:t>
                </a:r>
              </a:p>
              <a:p>
                <a:pPr marL="0" indent="0">
                  <a:buNone/>
                </a:pPr>
                <a:endParaRPr lang="id-ID" dirty="0"/>
              </a:p>
              <a:p>
                <a:pPr marL="0" indent="0">
                  <a:buNone/>
                </a:pPr>
                <a:r>
                  <a:rPr lang="id-ID" dirty="0" smtClean="0"/>
                  <a:t>    pada kasus di atas berapa KK </a:t>
                </a:r>
                <a:r>
                  <a:rPr lang="id-ID" dirty="0" err="1" smtClean="0"/>
                  <a:t>nya</a:t>
                </a:r>
                <a:r>
                  <a:rPr lang="id-ID" dirty="0" smtClean="0"/>
                  <a:t>?</a:t>
                </a:r>
              </a:p>
              <a:p>
                <a:pPr marL="0" indent="0">
                  <a:buNone/>
                </a:pPr>
                <a:r>
                  <a:rPr lang="id-ID" dirty="0" smtClean="0"/>
                  <a:t>                            = 0,014</a:t>
                </a:r>
              </a:p>
              <a:p>
                <a:pPr marL="0" indent="0">
                  <a:buNone/>
                </a:pPr>
                <a:endParaRPr lang="id-ID" dirty="0" smtClean="0"/>
              </a:p>
              <a:p>
                <a:pPr marL="0" indent="0">
                  <a:buNone/>
                </a:pPr>
                <a:r>
                  <a:rPr lang="id-ID" dirty="0" smtClean="0"/>
                  <a:t>PSG yang diharapkan adalah hasil perkalian dari nilai pindah silang = 0,348 x 0,044 = 0,015</a:t>
                </a:r>
              </a:p>
              <a:p>
                <a:pPr marL="0" indent="0">
                  <a:buNone/>
                </a:pPr>
                <a:r>
                  <a:rPr lang="id-ID" dirty="0" smtClean="0"/>
                  <a:t>Jadi KK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0,014 </m:t>
                        </m:r>
                      </m:num>
                      <m:den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0,015</m:t>
                        </m:r>
                      </m:den>
                    </m:f>
                  </m:oMath>
                </a14:m>
                <a:r>
                  <a:rPr lang="id-ID" dirty="0" smtClean="0"/>
                  <a:t>   = 0,93     I= 1-KK,   I = 0,07  </a:t>
                </a:r>
              </a:p>
              <a:p>
                <a:pPr marL="0" indent="0">
                  <a:buNone/>
                </a:pPr>
                <a:endParaRPr lang="id-ID" dirty="0" smtClean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533401"/>
                <a:ext cx="8229600" cy="5592763"/>
              </a:xfrm>
              <a:blipFill rotWithShape="0">
                <a:blip r:embed="rId2"/>
                <a:stretch>
                  <a:fillRect l="-1481" t="-185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728175" y="3018607"/>
                <a:ext cx="1828800" cy="6223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d-ID" sz="2800" dirty="0"/>
                  <a:t>KK</a:t>
                </a:r>
                <a14:m>
                  <m:oMath xmlns:m="http://schemas.openxmlformats.org/officeDocument/2006/math">
                    <m:r>
                      <a:rPr lang="id-ID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2800" b="1" i="1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id-ID" sz="28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id-ID" sz="2800" b="1" i="1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id-ID" sz="2800" b="1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id-ID" sz="2800" b="1" i="1"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endParaRPr lang="id-ID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8175" y="3018607"/>
                <a:ext cx="1828800" cy="622350"/>
              </a:xfrm>
              <a:prstGeom prst="rect">
                <a:avLst/>
              </a:prstGeom>
              <a:blipFill rotWithShape="0">
                <a:blip r:embed="rId3"/>
                <a:stretch>
                  <a:fillRect l="-12000" t="-980" b="-2058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9559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533400"/>
            <a:ext cx="7162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b="1" dirty="0" smtClean="0">
                <a:solidFill>
                  <a:schemeClr val="hlink"/>
                </a:solidFill>
                <a:effectLst/>
                <a:latin typeface="Comic Sans MS" pitchFamily="66" charset="0"/>
              </a:rPr>
              <a:t> </a:t>
            </a:r>
            <a:r>
              <a:rPr lang="en-US" b="1" dirty="0" err="1" smtClean="0">
                <a:solidFill>
                  <a:schemeClr val="hlink"/>
                </a:solidFill>
                <a:effectLst/>
                <a:latin typeface="Comic Sans MS" pitchFamily="66" charset="0"/>
              </a:rPr>
              <a:t>Organisme</a:t>
            </a:r>
            <a:r>
              <a:rPr lang="en-US" b="1" dirty="0" smtClean="0">
                <a:solidFill>
                  <a:schemeClr val="hlink"/>
                </a:solidFill>
                <a:effectLst/>
                <a:latin typeface="Comic Sans MS" pitchFamily="66" charset="0"/>
              </a:rPr>
              <a:t>		      </a:t>
            </a:r>
            <a:r>
              <a:rPr lang="en-US" b="1" dirty="0" err="1" smtClean="0">
                <a:solidFill>
                  <a:schemeClr val="hlink"/>
                </a:solidFill>
                <a:effectLst/>
                <a:latin typeface="Comic Sans MS" pitchFamily="66" charset="0"/>
              </a:rPr>
              <a:t>kromosom</a:t>
            </a:r>
            <a:endParaRPr lang="en-US" b="1" dirty="0" smtClean="0">
              <a:solidFill>
                <a:schemeClr val="hlink"/>
              </a:solidFill>
              <a:effectLst/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>
                <a:latin typeface="Comic Sans MS" pitchFamily="66" charset="0"/>
              </a:rPr>
              <a:t>Bawang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merah</a:t>
            </a:r>
            <a:r>
              <a:rPr lang="en-US" dirty="0" smtClean="0">
                <a:latin typeface="Comic Sans MS" pitchFamily="66" charset="0"/>
              </a:rPr>
              <a:t> /Onion		16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>
                <a:latin typeface="Comic Sans MS" pitchFamily="66" charset="0"/>
              </a:rPr>
              <a:t>Wortel</a:t>
            </a:r>
            <a:r>
              <a:rPr lang="en-US" dirty="0" smtClean="0">
                <a:latin typeface="Comic Sans MS" pitchFamily="66" charset="0"/>
              </a:rPr>
              <a:t> /Carrot 			20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>
                <a:latin typeface="Comic Sans MS" pitchFamily="66" charset="0"/>
              </a:rPr>
              <a:t>Tomat</a:t>
            </a:r>
            <a:r>
              <a:rPr lang="en-US" dirty="0" smtClean="0">
                <a:latin typeface="Comic Sans MS" pitchFamily="66" charset="0"/>
              </a:rPr>
              <a:t> /Tomato 			24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>
                <a:latin typeface="Comic Sans MS" pitchFamily="66" charset="0"/>
              </a:rPr>
              <a:t>Tembakau</a:t>
            </a:r>
            <a:r>
              <a:rPr lang="en-US" dirty="0" smtClean="0">
                <a:latin typeface="Comic Sans MS" pitchFamily="66" charset="0"/>
              </a:rPr>
              <a:t>/Tobacco 		48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>
                <a:latin typeface="Comic Sans MS" pitchFamily="66" charset="0"/>
              </a:rPr>
              <a:t>Padi</a:t>
            </a:r>
            <a:r>
              <a:rPr lang="en-US" dirty="0" smtClean="0">
                <a:latin typeface="Comic Sans MS" pitchFamily="66" charset="0"/>
              </a:rPr>
              <a:t> /Rice 				24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>
                <a:latin typeface="Comic Sans MS" pitchFamily="66" charset="0"/>
              </a:rPr>
              <a:t>Jagung</a:t>
            </a:r>
            <a:r>
              <a:rPr lang="en-US" dirty="0" smtClean="0">
                <a:latin typeface="Comic Sans MS" pitchFamily="66" charset="0"/>
              </a:rPr>
              <a:t> /Maize 			20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>
                <a:latin typeface="Comic Sans MS" pitchFamily="66" charset="0"/>
              </a:rPr>
              <a:t>Gandum</a:t>
            </a:r>
            <a:r>
              <a:rPr lang="en-US" dirty="0" smtClean="0">
                <a:latin typeface="Comic Sans MS" pitchFamily="66" charset="0"/>
              </a:rPr>
              <a:t> /Wheat			42</a:t>
            </a:r>
          </a:p>
        </p:txBody>
      </p:sp>
      <p:sp>
        <p:nvSpPr>
          <p:cNvPr id="7171" name="Line 8"/>
          <p:cNvSpPr>
            <a:spLocks noChangeShapeType="1"/>
          </p:cNvSpPr>
          <p:nvPr/>
        </p:nvSpPr>
        <p:spPr bwMode="auto">
          <a:xfrm>
            <a:off x="2133600" y="1143000"/>
            <a:ext cx="723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7172" name="Line 9"/>
          <p:cNvSpPr>
            <a:spLocks noChangeShapeType="1"/>
          </p:cNvSpPr>
          <p:nvPr/>
        </p:nvSpPr>
        <p:spPr bwMode="auto">
          <a:xfrm>
            <a:off x="2133600" y="533400"/>
            <a:ext cx="723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7173" name="Line 10"/>
          <p:cNvSpPr>
            <a:spLocks noChangeShapeType="1"/>
          </p:cNvSpPr>
          <p:nvPr/>
        </p:nvSpPr>
        <p:spPr bwMode="auto">
          <a:xfrm>
            <a:off x="2133600" y="5943600"/>
            <a:ext cx="723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7174" name="Line 11"/>
          <p:cNvSpPr>
            <a:spLocks noChangeShapeType="1"/>
          </p:cNvSpPr>
          <p:nvPr/>
        </p:nvSpPr>
        <p:spPr bwMode="auto">
          <a:xfrm>
            <a:off x="2133600" y="533400"/>
            <a:ext cx="0" cy="541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7175" name="Line 12"/>
          <p:cNvSpPr>
            <a:spLocks noChangeShapeType="1"/>
          </p:cNvSpPr>
          <p:nvPr/>
        </p:nvSpPr>
        <p:spPr bwMode="auto">
          <a:xfrm>
            <a:off x="9372600" y="533400"/>
            <a:ext cx="0" cy="541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7176" name="Line 13"/>
          <p:cNvSpPr>
            <a:spLocks noChangeShapeType="1"/>
          </p:cNvSpPr>
          <p:nvPr/>
        </p:nvSpPr>
        <p:spPr bwMode="auto">
          <a:xfrm>
            <a:off x="6781800" y="533400"/>
            <a:ext cx="0" cy="541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1355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533400"/>
            <a:ext cx="8229600" cy="5638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err="1"/>
              <a:t>Morfologi</a:t>
            </a:r>
            <a:r>
              <a:rPr lang="en-US" b="1" dirty="0"/>
              <a:t> </a:t>
            </a:r>
            <a:r>
              <a:rPr lang="en-US" b="1" dirty="0" err="1"/>
              <a:t>kromosom</a:t>
            </a:r>
            <a:r>
              <a:rPr lang="en-US" b="1" dirty="0"/>
              <a:t> </a:t>
            </a:r>
            <a:r>
              <a:rPr lang="en-US" b="1" dirty="0" err="1"/>
              <a:t>dibedakan</a:t>
            </a:r>
            <a:r>
              <a:rPr lang="en-US" b="1" dirty="0"/>
              <a:t> </a:t>
            </a:r>
            <a:r>
              <a:rPr lang="en-US" b="1" dirty="0" err="1"/>
              <a:t>berdasarkan</a:t>
            </a:r>
            <a:r>
              <a:rPr lang="en-US" b="1" dirty="0"/>
              <a:t> </a:t>
            </a:r>
            <a:r>
              <a:rPr lang="en-US" b="1" dirty="0" err="1"/>
              <a:t>letak</a:t>
            </a:r>
            <a:r>
              <a:rPr lang="en-US" dirty="0"/>
              <a:t> </a:t>
            </a:r>
            <a:r>
              <a:rPr lang="en-US" b="1" dirty="0" err="1">
                <a:solidFill>
                  <a:srgbClr val="FF9900"/>
                </a:solidFill>
              </a:rPr>
              <a:t>centromer</a:t>
            </a:r>
            <a:r>
              <a:rPr lang="en-US" b="1" dirty="0">
                <a:solidFill>
                  <a:srgbClr val="FF990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err="1">
                <a:solidFill>
                  <a:srgbClr val="FF9900"/>
                </a:solidFill>
              </a:rPr>
              <a:t>Centromere</a:t>
            </a:r>
            <a:r>
              <a:rPr lang="en-US" b="1" dirty="0"/>
              <a:t> </a:t>
            </a:r>
            <a:r>
              <a:rPr lang="en-US" b="1" dirty="0" err="1"/>
              <a:t>membagi</a:t>
            </a:r>
            <a:r>
              <a:rPr lang="en-US" b="1" dirty="0"/>
              <a:t> </a:t>
            </a:r>
            <a:r>
              <a:rPr lang="en-US" b="1" dirty="0" err="1"/>
              <a:t>kromosom</a:t>
            </a:r>
            <a:r>
              <a:rPr lang="en-US" b="1" dirty="0"/>
              <a:t> </a:t>
            </a:r>
            <a:r>
              <a:rPr lang="en-US" b="1" dirty="0" err="1"/>
              <a:t>menjadi</a:t>
            </a:r>
            <a:r>
              <a:rPr lang="en-US" b="1" dirty="0"/>
              <a:t>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bahagian</a:t>
            </a:r>
            <a:r>
              <a:rPr lang="en-US" b="1" dirty="0"/>
              <a:t> /</a:t>
            </a:r>
            <a:r>
              <a:rPr lang="en-US" b="1" dirty="0" err="1"/>
              <a:t>lengan</a:t>
            </a:r>
            <a:endParaRPr lang="en-US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err="1">
                <a:solidFill>
                  <a:srgbClr val="FF9900"/>
                </a:solidFill>
              </a:rPr>
              <a:t>Centromer</a:t>
            </a:r>
            <a:r>
              <a:rPr lang="en-US" b="1" dirty="0">
                <a:solidFill>
                  <a:srgbClr val="FF9900"/>
                </a:solidFill>
              </a:rPr>
              <a:t> </a:t>
            </a:r>
            <a:r>
              <a:rPr lang="en-US" b="1" dirty="0" err="1">
                <a:solidFill>
                  <a:srgbClr val="FF9900"/>
                </a:solidFill>
              </a:rPr>
              <a:t>adalah</a:t>
            </a:r>
            <a:r>
              <a:rPr lang="en-US" b="1" dirty="0">
                <a:solidFill>
                  <a:srgbClr val="FF9900"/>
                </a:solidFill>
              </a:rPr>
              <a:t> </a:t>
            </a:r>
            <a:r>
              <a:rPr lang="en-US" b="1" dirty="0" err="1">
                <a:solidFill>
                  <a:srgbClr val="FF9900"/>
                </a:solidFill>
              </a:rPr>
              <a:t>tempat</a:t>
            </a:r>
            <a:r>
              <a:rPr lang="en-US" b="1" dirty="0">
                <a:solidFill>
                  <a:srgbClr val="FF9900"/>
                </a:solidFill>
              </a:rPr>
              <a:t> </a:t>
            </a:r>
            <a:r>
              <a:rPr lang="en-US" b="1" dirty="0" err="1">
                <a:solidFill>
                  <a:srgbClr val="FF9900"/>
                </a:solidFill>
              </a:rPr>
              <a:t>dimana</a:t>
            </a:r>
            <a:r>
              <a:rPr lang="en-US" b="1" dirty="0">
                <a:solidFill>
                  <a:srgbClr val="FF9900"/>
                </a:solidFill>
              </a:rPr>
              <a:t> </a:t>
            </a:r>
            <a:r>
              <a:rPr lang="en-US" b="1" dirty="0"/>
              <a:t>spindle fibers </a:t>
            </a:r>
            <a:r>
              <a:rPr lang="en-US" b="1" dirty="0" err="1"/>
              <a:t>menempel</a:t>
            </a:r>
            <a:r>
              <a:rPr lang="en-US" b="1" dirty="0"/>
              <a:t> </a:t>
            </a:r>
            <a:r>
              <a:rPr lang="en-US" b="1" dirty="0" err="1"/>
              <a:t>satu</a:t>
            </a:r>
            <a:r>
              <a:rPr lang="en-US" b="1" dirty="0"/>
              <a:t> </a:t>
            </a:r>
            <a:r>
              <a:rPr lang="en-US" b="1" dirty="0" err="1"/>
              <a:t>sama</a:t>
            </a:r>
            <a:r>
              <a:rPr lang="en-US" b="1" dirty="0"/>
              <a:t> lain </a:t>
            </a:r>
            <a:r>
              <a:rPr lang="en-US" b="1" dirty="0" err="1"/>
              <a:t>saat</a:t>
            </a:r>
            <a:r>
              <a:rPr lang="en-US" b="1" dirty="0"/>
              <a:t> </a:t>
            </a:r>
            <a:r>
              <a:rPr lang="en-US" b="1" dirty="0" err="1"/>
              <a:t>pembelahan</a:t>
            </a:r>
            <a:r>
              <a:rPr lang="en-US" b="1" dirty="0"/>
              <a:t> </a:t>
            </a:r>
            <a:r>
              <a:rPr lang="en-US" b="1" dirty="0" err="1"/>
              <a:t>sel</a:t>
            </a:r>
            <a:r>
              <a:rPr lang="en-US" dirty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err="1">
                <a:solidFill>
                  <a:srgbClr val="FF9900"/>
                </a:solidFill>
              </a:rPr>
              <a:t>Metacentric</a:t>
            </a:r>
            <a:r>
              <a:rPr lang="en-US" b="1" dirty="0">
                <a:solidFill>
                  <a:srgbClr val="FF9900"/>
                </a:solidFill>
              </a:rPr>
              <a:t> : </a:t>
            </a:r>
            <a:r>
              <a:rPr lang="en-US" b="1" dirty="0" err="1"/>
              <a:t>centromer</a:t>
            </a:r>
            <a:r>
              <a:rPr lang="en-US" b="1" dirty="0"/>
              <a:t> </a:t>
            </a:r>
            <a:r>
              <a:rPr lang="en-US" b="1" dirty="0" err="1"/>
              <a:t>berada</a:t>
            </a:r>
            <a:r>
              <a:rPr lang="en-US" b="1" dirty="0"/>
              <a:t> </a:t>
            </a:r>
            <a:r>
              <a:rPr lang="en-US" b="1" dirty="0" err="1"/>
              <a:t>tepat</a:t>
            </a:r>
            <a:r>
              <a:rPr lang="en-US" b="1" dirty="0"/>
              <a:t> </a:t>
            </a:r>
            <a:r>
              <a:rPr lang="en-US" b="1" dirty="0" err="1"/>
              <a:t>ditengah</a:t>
            </a:r>
            <a:r>
              <a:rPr lang="en-US" b="1" dirty="0"/>
              <a:t> </a:t>
            </a:r>
            <a:r>
              <a:rPr lang="en-US" b="1" dirty="0" err="1"/>
              <a:t>kedua</a:t>
            </a:r>
            <a:r>
              <a:rPr lang="en-US" b="1" dirty="0"/>
              <a:t> </a:t>
            </a:r>
            <a:r>
              <a:rPr lang="en-US" b="1" dirty="0" err="1"/>
              <a:t>lengan</a:t>
            </a:r>
            <a:r>
              <a:rPr lang="en-US" b="1" dirty="0"/>
              <a:t> </a:t>
            </a:r>
            <a:r>
              <a:rPr lang="en-US" b="1" dirty="0" err="1"/>
              <a:t>kromosom</a:t>
            </a:r>
            <a:endParaRPr lang="en-US" b="1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err="1">
                <a:solidFill>
                  <a:srgbClr val="FF9900"/>
                </a:solidFill>
              </a:rPr>
              <a:t>Acrocentric</a:t>
            </a:r>
            <a:r>
              <a:rPr lang="en-US" b="1" dirty="0">
                <a:solidFill>
                  <a:srgbClr val="FF9900"/>
                </a:solidFill>
              </a:rPr>
              <a:t> </a:t>
            </a:r>
            <a:r>
              <a:rPr lang="en-US" b="1" dirty="0" err="1">
                <a:solidFill>
                  <a:srgbClr val="FF9900"/>
                </a:solidFill>
              </a:rPr>
              <a:t>atau</a:t>
            </a:r>
            <a:r>
              <a:rPr lang="en-US" dirty="0"/>
              <a:t> </a:t>
            </a:r>
            <a:r>
              <a:rPr lang="en-US" b="1" dirty="0" err="1">
                <a:solidFill>
                  <a:srgbClr val="FF9900"/>
                </a:solidFill>
              </a:rPr>
              <a:t>submetacentric</a:t>
            </a:r>
            <a:r>
              <a:rPr lang="en-US" b="1" dirty="0">
                <a:solidFill>
                  <a:srgbClr val="FF9900"/>
                </a:solidFill>
              </a:rPr>
              <a:t> : </a:t>
            </a:r>
            <a:r>
              <a:rPr lang="en-US" b="1" dirty="0" err="1"/>
              <a:t>jika</a:t>
            </a:r>
            <a:r>
              <a:rPr lang="en-US" b="1" dirty="0"/>
              <a:t> </a:t>
            </a:r>
            <a:r>
              <a:rPr lang="en-US" b="1" dirty="0" err="1"/>
              <a:t>centromere</a:t>
            </a:r>
            <a:r>
              <a:rPr lang="en-US" b="1" dirty="0"/>
              <a:t>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dekat</a:t>
            </a:r>
            <a:r>
              <a:rPr lang="en-US" b="1" dirty="0"/>
              <a:t> </a:t>
            </a:r>
            <a:r>
              <a:rPr lang="en-US" b="1" dirty="0" err="1"/>
              <a:t>kepada</a:t>
            </a:r>
            <a:r>
              <a:rPr lang="en-US" b="1" dirty="0"/>
              <a:t> </a:t>
            </a:r>
            <a:r>
              <a:rPr lang="en-US" b="1" dirty="0" err="1"/>
              <a:t>salah</a:t>
            </a:r>
            <a:r>
              <a:rPr lang="en-US" b="1" dirty="0"/>
              <a:t> </a:t>
            </a:r>
            <a:r>
              <a:rPr lang="en-US" b="1" dirty="0" err="1"/>
              <a:t>satu</a:t>
            </a:r>
            <a:r>
              <a:rPr lang="en-US" b="1" dirty="0"/>
              <a:t> </a:t>
            </a:r>
            <a:r>
              <a:rPr lang="en-US" b="1" dirty="0" err="1"/>
              <a:t>ujung</a:t>
            </a:r>
            <a:r>
              <a:rPr lang="en-US" b="1" dirty="0"/>
              <a:t> </a:t>
            </a:r>
            <a:r>
              <a:rPr lang="en-US" b="1" dirty="0" err="1"/>
              <a:t>lengan</a:t>
            </a:r>
            <a:r>
              <a:rPr lang="en-US" b="1" dirty="0"/>
              <a:t> </a:t>
            </a:r>
            <a:r>
              <a:rPr lang="en-US" b="1" dirty="0" err="1"/>
              <a:t>kromosom</a:t>
            </a:r>
            <a:endParaRPr lang="en-US" b="1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err="1">
                <a:solidFill>
                  <a:srgbClr val="FF9900"/>
                </a:solidFill>
              </a:rPr>
              <a:t>Telocentric</a:t>
            </a:r>
            <a:r>
              <a:rPr lang="en-US" b="1" dirty="0">
                <a:solidFill>
                  <a:srgbClr val="FF9900"/>
                </a:solidFill>
              </a:rPr>
              <a:t> : </a:t>
            </a:r>
            <a:r>
              <a:rPr lang="en-US" b="1" dirty="0" err="1"/>
              <a:t>centromer</a:t>
            </a:r>
            <a:r>
              <a:rPr lang="en-US" b="1" dirty="0"/>
              <a:t> </a:t>
            </a:r>
            <a:r>
              <a:rPr lang="en-US" b="1" dirty="0" err="1"/>
              <a:t>berada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ujung</a:t>
            </a:r>
            <a:r>
              <a:rPr lang="en-US" b="1" dirty="0"/>
              <a:t> </a:t>
            </a:r>
            <a:r>
              <a:rPr lang="en-US" b="1" dirty="0" err="1"/>
              <a:t>lengaan</a:t>
            </a:r>
            <a:r>
              <a:rPr lang="en-US" b="1" dirty="0"/>
              <a:t> </a:t>
            </a:r>
            <a:r>
              <a:rPr lang="en-US" b="1" dirty="0" err="1"/>
              <a:t>kromosom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23718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fig_02-08n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990601"/>
            <a:ext cx="7315200" cy="497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888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752600"/>
            <a:ext cx="8229600" cy="26670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sz="6000" b="1"/>
              <a:t>LINKAGE 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sz="6000" b="1"/>
              <a:t>(TAUTAN GEN)</a:t>
            </a:r>
            <a:endParaRPr lang="id-ID" sz="6000" b="1"/>
          </a:p>
        </p:txBody>
      </p:sp>
    </p:spTree>
    <p:extLst>
      <p:ext uri="{BB962C8B-B14F-4D97-AF65-F5344CB8AC3E}">
        <p14:creationId xmlns:p14="http://schemas.microsoft.com/office/powerpoint/2010/main" val="3741225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533400"/>
            <a:ext cx="7924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Morgan </a:t>
            </a:r>
            <a:r>
              <a:rPr lang="en-US" b="1" dirty="0" err="1" smtClean="0"/>
              <a:t>dan</a:t>
            </a:r>
            <a:r>
              <a:rPr lang="en-US" b="1" dirty="0" smtClean="0"/>
              <a:t> Sutton </a:t>
            </a:r>
            <a:r>
              <a:rPr lang="en-US" b="1" dirty="0" err="1" smtClean="0"/>
              <a:t>mendapatkan</a:t>
            </a:r>
            <a:r>
              <a:rPr lang="en-US" b="1" dirty="0" smtClean="0"/>
              <a:t> </a:t>
            </a:r>
            <a:r>
              <a:rPr lang="en-US" b="1" dirty="0" err="1" smtClean="0"/>
              <a:t>bahwa</a:t>
            </a:r>
            <a:r>
              <a:rPr lang="en-US" b="1" dirty="0" smtClean="0"/>
              <a:t> </a:t>
            </a:r>
            <a:r>
              <a:rPr lang="en-US" b="1" dirty="0" err="1" smtClean="0"/>
              <a:t>setiap</a:t>
            </a:r>
            <a:r>
              <a:rPr lang="en-US" b="1" dirty="0" smtClean="0"/>
              <a:t> </a:t>
            </a:r>
            <a:r>
              <a:rPr lang="en-US" b="1" dirty="0" err="1" smtClean="0"/>
              <a:t>kromosom</a:t>
            </a:r>
            <a:r>
              <a:rPr lang="en-US" b="1" dirty="0" smtClean="0"/>
              <a:t> </a:t>
            </a:r>
            <a:r>
              <a:rPr lang="en-US" b="1" dirty="0" err="1" smtClean="0"/>
              <a:t>terdiri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banyak</a:t>
            </a:r>
            <a:r>
              <a:rPr lang="en-US" b="1" dirty="0" smtClean="0"/>
              <a:t> gen.</a:t>
            </a:r>
          </a:p>
          <a:p>
            <a:pPr eaLnBrk="1" hangingPunct="1">
              <a:defRPr/>
            </a:pP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keadaan</a:t>
            </a:r>
            <a:r>
              <a:rPr lang="en-US" b="1" dirty="0" smtClean="0"/>
              <a:t> normal (</a:t>
            </a:r>
            <a:r>
              <a:rPr lang="en-US" b="1" dirty="0" err="1" smtClean="0"/>
              <a:t>menurut</a:t>
            </a:r>
            <a:r>
              <a:rPr lang="en-US" b="1" dirty="0" smtClean="0"/>
              <a:t> </a:t>
            </a:r>
            <a:r>
              <a:rPr lang="en-US" b="1" dirty="0" err="1" smtClean="0"/>
              <a:t>pewarisan</a:t>
            </a:r>
            <a:r>
              <a:rPr lang="en-US" b="1" dirty="0" smtClean="0"/>
              <a:t> Mendel) </a:t>
            </a:r>
            <a:r>
              <a:rPr lang="en-US" b="1" dirty="0" err="1" smtClean="0"/>
              <a:t>kromosom</a:t>
            </a:r>
            <a:r>
              <a:rPr lang="en-US" b="1" dirty="0" smtClean="0"/>
              <a:t> yang </a:t>
            </a:r>
            <a:r>
              <a:rPr lang="en-US" b="1" dirty="0" err="1" smtClean="0"/>
              <a:t>sehomolog</a:t>
            </a:r>
            <a:r>
              <a:rPr lang="en-US" b="1" dirty="0" smtClean="0"/>
              <a:t> </a:t>
            </a:r>
            <a:r>
              <a:rPr lang="en-US" b="1" dirty="0" err="1" smtClean="0"/>
              <a:t>akan</a:t>
            </a:r>
            <a:r>
              <a:rPr lang="en-US" b="1" dirty="0" smtClean="0"/>
              <a:t> </a:t>
            </a:r>
            <a:r>
              <a:rPr lang="en-US" b="1" dirty="0" err="1" smtClean="0"/>
              <a:t>berpisah</a:t>
            </a:r>
            <a:r>
              <a:rPr lang="en-US" b="1" dirty="0" smtClean="0"/>
              <a:t> </a:t>
            </a:r>
            <a:r>
              <a:rPr lang="en-US" b="1" dirty="0" err="1" smtClean="0"/>
              <a:t>ke</a:t>
            </a:r>
            <a:r>
              <a:rPr lang="en-US" b="1" dirty="0" smtClean="0"/>
              <a:t> </a:t>
            </a:r>
            <a:r>
              <a:rPr lang="en-US" b="1" dirty="0" err="1" smtClean="0"/>
              <a:t>arah</a:t>
            </a:r>
            <a:r>
              <a:rPr lang="en-US" b="1" dirty="0" smtClean="0"/>
              <a:t> </a:t>
            </a:r>
            <a:r>
              <a:rPr lang="en-US" b="1" dirty="0" err="1" smtClean="0"/>
              <a:t>kutub</a:t>
            </a:r>
            <a:r>
              <a:rPr lang="en-US" b="1" dirty="0" smtClean="0"/>
              <a:t> yang </a:t>
            </a:r>
            <a:r>
              <a:rPr lang="en-US" b="1" dirty="0" err="1" smtClean="0"/>
              <a:t>berbeda</a:t>
            </a:r>
            <a:r>
              <a:rPr lang="en-US" b="1" dirty="0" smtClean="0"/>
              <a:t>.</a:t>
            </a:r>
          </a:p>
          <a:p>
            <a:pPr eaLnBrk="1" hangingPunct="1">
              <a:defRPr/>
            </a:pPr>
            <a:r>
              <a:rPr lang="en-US" b="1" dirty="0" err="1" smtClean="0">
                <a:solidFill>
                  <a:srgbClr val="FFC000"/>
                </a:solidFill>
              </a:rPr>
              <a:t>Pada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keadaan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tertentu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smtClean="0"/>
              <a:t>gen yang </a:t>
            </a:r>
            <a:r>
              <a:rPr lang="en-US" b="1" dirty="0" err="1" smtClean="0"/>
              <a:t>berdekatan</a:t>
            </a:r>
            <a:r>
              <a:rPr lang="en-US" b="1" dirty="0" smtClean="0"/>
              <a:t> </a:t>
            </a:r>
            <a:r>
              <a:rPr lang="en-US" b="1" dirty="0" err="1" smtClean="0"/>
              <a:t>lokus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kromosom</a:t>
            </a:r>
            <a:r>
              <a:rPr lang="en-US" b="1" dirty="0" smtClean="0"/>
              <a:t> yang </a:t>
            </a:r>
            <a:r>
              <a:rPr lang="en-US" b="1" dirty="0" err="1" smtClean="0"/>
              <a:t>sama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sehomolog</a:t>
            </a:r>
            <a:r>
              <a:rPr lang="en-US" b="1" dirty="0" smtClean="0"/>
              <a:t> </a:t>
            </a:r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dapat</a:t>
            </a:r>
            <a:r>
              <a:rPr lang="en-US" b="1" dirty="0" smtClean="0"/>
              <a:t> </a:t>
            </a:r>
            <a:r>
              <a:rPr lang="en-US" b="1" dirty="0" err="1" smtClean="0"/>
              <a:t>memisah</a:t>
            </a:r>
            <a:r>
              <a:rPr lang="en-US" b="1" dirty="0" smtClean="0"/>
              <a:t> </a:t>
            </a:r>
            <a:r>
              <a:rPr lang="en-US" b="1" dirty="0" err="1" smtClean="0"/>
              <a:t>secara</a:t>
            </a:r>
            <a:r>
              <a:rPr lang="en-US" b="1" dirty="0" smtClean="0"/>
              <a:t> </a:t>
            </a:r>
            <a:r>
              <a:rPr lang="en-US" b="1" dirty="0" err="1" smtClean="0"/>
              <a:t>bebas</a:t>
            </a:r>
            <a:r>
              <a:rPr lang="en-US" b="1" dirty="0" smtClean="0"/>
              <a:t> (</a:t>
            </a:r>
            <a:r>
              <a:rPr lang="en-US" b="1" dirty="0" smtClean="0">
                <a:solidFill>
                  <a:srgbClr val="FF9900"/>
                </a:solidFill>
              </a:rPr>
              <a:t>linkage</a:t>
            </a:r>
            <a:r>
              <a:rPr lang="en-US" b="1" dirty="0" smtClean="0"/>
              <a:t>)</a:t>
            </a:r>
            <a:endParaRPr lang="id-ID" b="1" dirty="0" smtClean="0"/>
          </a:p>
        </p:txBody>
      </p:sp>
    </p:spTree>
    <p:extLst>
      <p:ext uri="{BB962C8B-B14F-4D97-AF65-F5344CB8AC3E}">
        <p14:creationId xmlns:p14="http://schemas.microsoft.com/office/powerpoint/2010/main" val="688316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>
                <a:sym typeface="Wingdings" pitchFamily="2" charset="2"/>
              </a:rPr>
              <a:t>Secara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fisik</a:t>
            </a:r>
            <a:r>
              <a:rPr lang="en-US" dirty="0" smtClean="0">
                <a:sym typeface="Wingdings" pitchFamily="2" charset="2"/>
              </a:rPr>
              <a:t> gen </a:t>
            </a:r>
            <a:r>
              <a:rPr lang="en-US" dirty="0" err="1" smtClean="0">
                <a:sym typeface="Wingdings" pitchFamily="2" charset="2"/>
              </a:rPr>
              <a:t>tersebut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bertaut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pada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kromosom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namun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kombinasi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baru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terjadi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adanya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pindah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silang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i="1" dirty="0" smtClean="0">
                <a:sym typeface="Wingdings" pitchFamily="2" charset="2"/>
              </a:rPr>
              <a:t>crossing over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>
              <a:defRPr/>
            </a:pPr>
            <a:r>
              <a:rPr lang="en-US" dirty="0" err="1" smtClean="0">
                <a:sym typeface="Wingdings" pitchFamily="2" charset="2"/>
              </a:rPr>
              <a:t>Bila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tautan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sempurna</a:t>
            </a:r>
            <a:r>
              <a:rPr lang="en-US" dirty="0" smtClean="0">
                <a:sym typeface="Wingdings" pitchFamily="2" charset="2"/>
              </a:rPr>
              <a:t> : gen-gen </a:t>
            </a:r>
            <a:r>
              <a:rPr lang="en-US" dirty="0" err="1" smtClean="0">
                <a:sym typeface="Wingdings" pitchFamily="2" charset="2"/>
              </a:rPr>
              <a:t>tersebut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selalu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diwariskan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bersama-sama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berasal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tetua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sama</a:t>
            </a:r>
            <a:endParaRPr lang="en-US" dirty="0" smtClean="0">
              <a:sym typeface="Wingdings" pitchFamily="2" charset="2"/>
            </a:endParaRPr>
          </a:p>
          <a:p>
            <a:pPr>
              <a:defRPr/>
            </a:pPr>
            <a:r>
              <a:rPr lang="en-US" dirty="0" err="1" smtClean="0">
                <a:sym typeface="Wingdings" pitchFamily="2" charset="2"/>
              </a:rPr>
              <a:t>Biasanya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tautan</a:t>
            </a:r>
            <a:r>
              <a:rPr lang="en-US" dirty="0" smtClean="0">
                <a:sym typeface="Wingdings" pitchFamily="2" charset="2"/>
              </a:rPr>
              <a:t> gen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sempurna</a:t>
            </a:r>
            <a:r>
              <a:rPr lang="en-US" dirty="0" smtClean="0">
                <a:sym typeface="Wingdings" pitchFamily="2" charset="2"/>
              </a:rPr>
              <a:t> : </a:t>
            </a:r>
            <a:r>
              <a:rPr lang="en-US" dirty="0" err="1" smtClean="0">
                <a:sym typeface="Wingdings" pitchFamily="2" charset="2"/>
              </a:rPr>
              <a:t>sebagian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bergabung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secara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bebas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359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1114</Words>
  <Application>Microsoft Office PowerPoint</Application>
  <PresentationFormat>Widescreen</PresentationFormat>
  <Paragraphs>260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1" baseType="lpstr">
      <vt:lpstr>Arial</vt:lpstr>
      <vt:lpstr>Calibri</vt:lpstr>
      <vt:lpstr>Calibri Light</vt:lpstr>
      <vt:lpstr>Cambria Math</vt:lpstr>
      <vt:lpstr>Comic Sans MS</vt:lpstr>
      <vt:lpstr>Eras Medium ITC</vt:lpstr>
      <vt:lpstr>Garamond</vt:lpstr>
      <vt:lpstr>Wingdings</vt:lpstr>
      <vt:lpstr>Office Theme</vt:lpstr>
      <vt:lpstr>Bitmap Image</vt:lpstr>
      <vt:lpstr>Chromosomes</vt:lpstr>
      <vt:lpstr>Jumlah chromosom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Pindah Silang</vt:lpstr>
      <vt:lpstr>Proses Pindah silang tunggal</vt:lpstr>
      <vt:lpstr>Proses Pindah Silang Ganda</vt:lpstr>
      <vt:lpstr>Pemetaan Kromosom</vt:lpstr>
      <vt:lpstr>Jarak peta dan Frekuensi Rekombinan</vt:lpstr>
      <vt:lpstr>PowerPoint Presentation</vt:lpstr>
      <vt:lpstr>Pembuatan Peta Kromosom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Dewi Lengkana</cp:lastModifiedBy>
  <cp:revision>4</cp:revision>
  <dcterms:created xsi:type="dcterms:W3CDTF">2019-10-21T16:13:11Z</dcterms:created>
  <dcterms:modified xsi:type="dcterms:W3CDTF">2020-11-29T16:01:53Z</dcterms:modified>
</cp:coreProperties>
</file>