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17"/>
  </p:notesMasterIdLst>
  <p:sldIdLst>
    <p:sldId id="280" r:id="rId2"/>
    <p:sldId id="282" r:id="rId3"/>
    <p:sldId id="283" r:id="rId4"/>
    <p:sldId id="372" r:id="rId5"/>
    <p:sldId id="284" r:id="rId6"/>
    <p:sldId id="373" r:id="rId7"/>
    <p:sldId id="303" r:id="rId8"/>
    <p:sldId id="287" r:id="rId9"/>
    <p:sldId id="291" r:id="rId10"/>
    <p:sldId id="374" r:id="rId11"/>
    <p:sldId id="295" r:id="rId12"/>
    <p:sldId id="299" r:id="rId13"/>
    <p:sldId id="300" r:id="rId14"/>
    <p:sldId id="301" r:id="rId15"/>
    <p:sldId id="302" r:id="rId16"/>
  </p:sldIdLst>
  <p:sldSz cx="9144000" cy="6858000" type="screen4x3"/>
  <p:notesSz cx="6858000" cy="91440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0000FF"/>
    <a:srgbClr val="0000CC"/>
    <a:srgbClr val="FF0000"/>
    <a:srgbClr val="006600"/>
    <a:srgbClr val="FFFF00"/>
    <a:srgbClr val="A50021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44" autoAdjust="0"/>
    <p:restoredTop sz="94677" autoAdjust="0"/>
  </p:normalViewPr>
  <p:slideViewPr>
    <p:cSldViewPr>
      <p:cViewPr>
        <p:scale>
          <a:sx n="77" d="100"/>
          <a:sy n="77" d="100"/>
        </p:scale>
        <p:origin x="-1110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116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6FE7F9-2F2F-4947-BB39-7634CB3E7DE5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25069-7B97-4DBE-B6A0-F245029E90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564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3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195F6-2934-4E76-9EF0-7CA72F6A14F2}" type="datetime3">
              <a:rPr lang="en-US" smtClean="0"/>
              <a:t>15 May 2023</a:t>
            </a:fld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E1403-754F-402C-B610-69C3FF344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B357D-593D-498D-8269-D5C57DFD63AB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9830D-4B07-4496-AEDE-EAD4E5E5C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C69A7-771A-4F3E-82EE-B1A2A588E352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31B81-EC21-4B11-8974-E9B1CEB37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3011F-EFE6-4E4D-97CB-D22EF9B6097E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F0019-0994-4755-8944-9C4314157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3852B-972A-4994-8A5C-B78E8762966E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98596-5173-4EC5-8A62-EB55EB01E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459F3-7139-46BE-88DA-D59913CA84D6}" type="datetime3">
              <a:rPr lang="en-US" smtClean="0"/>
              <a:t>15 May 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F6630-7117-4A52-A8DD-1F78AD495B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C945E-408C-48C2-96AD-517ACBDC0E28}" type="datetime3">
              <a:rPr lang="en-US" smtClean="0"/>
              <a:t>15 May 2023</a:t>
            </a:fld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B930E-86A6-46C3-AD4F-8F788F028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93759-AFB7-4CF0-8B60-8EA2F3E82732}" type="datetime3">
              <a:rPr lang="en-US" smtClean="0"/>
              <a:t>15 May 2023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D4517-F11A-436F-AE51-17EE43062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D16DC-7F31-4B4C-8F21-F481BA8A7183}" type="datetime3">
              <a:rPr lang="en-US" smtClean="0"/>
              <a:t>15 May 2023</a:t>
            </a:fld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463C6-4F0B-4E58-8CB4-DB61DC286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6B9F6-8A46-46D7-B39C-252FF8957902}" type="datetime3">
              <a:rPr lang="en-US" smtClean="0"/>
              <a:t>15 May 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C69C0-59C8-48CE-8811-4031527DBF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B1DA8-8391-4CC6-8B37-0AEC68C692F9}" type="datetime3">
              <a:rPr lang="en-US" smtClean="0"/>
              <a:t>15 May 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3AC59-AE91-4126-A819-C3A5AAC37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32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32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32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32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32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2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5D02E97-128F-4E99-A454-78DCD45FBA94}" type="datetime3">
              <a:rPr lang="en-US" smtClean="0"/>
              <a:t>15 May 2023</a:t>
            </a:fld>
            <a:endParaRPr lang="en-US"/>
          </a:p>
        </p:txBody>
      </p:sp>
      <p:sp>
        <p:nvSpPr>
          <p:cNvPr id="132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BBA7DF41-B9B9-4753-8DAB-A266784450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0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ransition spd="slow"/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3066102" y="1142551"/>
            <a:ext cx="3016250" cy="1142596"/>
            <a:chOff x="1980" y="1669"/>
            <a:chExt cx="1900" cy="798"/>
          </a:xfrm>
        </p:grpSpPr>
        <p:sp>
          <p:nvSpPr>
            <p:cNvPr id="5124" name="Oval 27"/>
            <p:cNvSpPr>
              <a:spLocks noChangeAspect="1" noChangeArrowheads="1"/>
            </p:cNvSpPr>
            <p:nvPr/>
          </p:nvSpPr>
          <p:spPr bwMode="auto">
            <a:xfrm>
              <a:off x="2239" y="1669"/>
              <a:ext cx="1375" cy="798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5400">
                <a:latin typeface="Arial" charset="0"/>
              </a:endParaRPr>
            </a:p>
          </p:txBody>
        </p:sp>
        <p:sp>
          <p:nvSpPr>
            <p:cNvPr id="232476" name="Rectangle 28"/>
            <p:cNvSpPr>
              <a:spLocks noChangeAspect="1" noChangeArrowheads="1"/>
            </p:cNvSpPr>
            <p:nvPr/>
          </p:nvSpPr>
          <p:spPr bwMode="auto">
            <a:xfrm>
              <a:off x="1980" y="1918"/>
              <a:ext cx="190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>
                <a:defRPr/>
              </a:pPr>
              <a:r>
                <a:rPr lang="en-US" sz="2800" b="1" baseline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BAB </a:t>
              </a:r>
              <a:r>
                <a:rPr lang="en-US" sz="2800" b="1" baseline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</a:t>
              </a:r>
              <a:endParaRPr lang="en-US" sz="2800" b="1" baseline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</p:grpSp>
      <p:sp>
        <p:nvSpPr>
          <p:cNvPr id="5" name="Rectangle 5"/>
          <p:cNvSpPr>
            <a:spLocks noGrp="1" noChangeArrowheads="1"/>
          </p:cNvSpPr>
          <p:nvPr>
            <p:ph type="title"/>
          </p:nvPr>
        </p:nvSpPr>
        <p:spPr>
          <a:xfrm>
            <a:off x="1730992" y="2743200"/>
            <a:ext cx="5715000" cy="584775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200" b="1" smtClean="0">
                <a:solidFill>
                  <a:srgbClr val="FFFF00"/>
                </a:solidFill>
                <a:cs typeface="Times New Roman" charset="0"/>
              </a:rPr>
              <a:t>INTEGRAL TAK TENTU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470A7E-A786-410B-855A-CE8A8CE84868}" type="datetime3">
              <a:rPr lang="en-US" smtClean="0"/>
              <a:t>15 May 2023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C90D69-EEFB-4D99-89C1-B268B70E4E6F}" type="datetime3">
              <a:rPr lang="en-US" smtClean="0"/>
              <a:t>15 May 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1143000" y="713096"/>
            <a:ext cx="2490788" cy="753754"/>
            <a:chOff x="228600" y="713096"/>
            <a:chExt cx="2490788" cy="753754"/>
          </a:xfrm>
        </p:grpSpPr>
        <p:sp>
          <p:nvSpPr>
            <p:cNvPr id="39" name="Rectangle 284"/>
            <p:cNvSpPr>
              <a:spLocks noChangeArrowheads="1"/>
            </p:cNvSpPr>
            <p:nvPr/>
          </p:nvSpPr>
          <p:spPr bwMode="auto">
            <a:xfrm>
              <a:off x="228600" y="857250"/>
              <a:ext cx="149271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 Hitung  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Rectangle 289"/>
            <p:cNvSpPr>
              <a:spLocks noChangeArrowheads="1"/>
            </p:cNvSpPr>
            <p:nvPr/>
          </p:nvSpPr>
          <p:spPr bwMode="auto">
            <a:xfrm>
              <a:off x="1698625" y="713096"/>
              <a:ext cx="8921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8x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dx</a:t>
              </a:r>
            </a:p>
          </p:txBody>
        </p:sp>
        <p:sp>
          <p:nvSpPr>
            <p:cNvPr id="43" name="Rectangle 290"/>
            <p:cNvSpPr>
              <a:spLocks noChangeArrowheads="1"/>
            </p:cNvSpPr>
            <p:nvPr/>
          </p:nvSpPr>
          <p:spPr bwMode="auto">
            <a:xfrm>
              <a:off x="1600200" y="1066800"/>
              <a:ext cx="1119188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+ 2)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44" name="Line 291"/>
            <p:cNvSpPr>
              <a:spLocks noChangeShapeType="1"/>
            </p:cNvSpPr>
            <p:nvPr/>
          </p:nvSpPr>
          <p:spPr bwMode="auto">
            <a:xfrm>
              <a:off x="1676400" y="1085850"/>
              <a:ext cx="914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5" name="Rectangle 293"/>
          <p:cNvSpPr>
            <a:spLocks noChangeArrowheads="1"/>
          </p:cNvSpPr>
          <p:nvPr/>
        </p:nvSpPr>
        <p:spPr bwMode="auto">
          <a:xfrm>
            <a:off x="1484952" y="1752600"/>
            <a:ext cx="43460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Misal: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 u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=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3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+ 2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maka  du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3x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dx</a:t>
            </a:r>
          </a:p>
        </p:txBody>
      </p:sp>
      <p:grpSp>
        <p:nvGrpSpPr>
          <p:cNvPr id="9" name="Group 359"/>
          <p:cNvGrpSpPr>
            <a:grpSpLocks/>
          </p:cNvGrpSpPr>
          <p:nvPr/>
        </p:nvGrpSpPr>
        <p:grpSpPr bwMode="auto">
          <a:xfrm>
            <a:off x="1473200" y="4095750"/>
            <a:ext cx="1879600" cy="781050"/>
            <a:chOff x="684" y="3444"/>
            <a:chExt cx="1184" cy="492"/>
          </a:xfrm>
        </p:grpSpPr>
        <p:sp>
          <p:nvSpPr>
            <p:cNvPr id="10" name="Rectangle 338"/>
            <p:cNvSpPr>
              <a:spLocks noChangeArrowheads="1"/>
            </p:cNvSpPr>
            <p:nvPr/>
          </p:nvSpPr>
          <p:spPr bwMode="auto">
            <a:xfrm>
              <a:off x="684" y="3552"/>
              <a:ext cx="38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–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344"/>
            <p:cNvSpPr>
              <a:spLocks noChangeArrowheads="1"/>
            </p:cNvSpPr>
            <p:nvPr/>
          </p:nvSpPr>
          <p:spPr bwMode="auto">
            <a:xfrm>
              <a:off x="1150" y="3444"/>
              <a:ext cx="20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12" name="Rectangle 345"/>
            <p:cNvSpPr>
              <a:spLocks noChangeArrowheads="1"/>
            </p:cNvSpPr>
            <p:nvPr/>
          </p:nvSpPr>
          <p:spPr bwMode="auto">
            <a:xfrm>
              <a:off x="1056" y="3684"/>
              <a:ext cx="40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 u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Line 346"/>
            <p:cNvSpPr>
              <a:spLocks noChangeShapeType="1"/>
            </p:cNvSpPr>
            <p:nvPr/>
          </p:nvSpPr>
          <p:spPr bwMode="auto">
            <a:xfrm>
              <a:off x="1104" y="369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348"/>
            <p:cNvSpPr>
              <a:spLocks noChangeArrowheads="1"/>
            </p:cNvSpPr>
            <p:nvPr/>
          </p:nvSpPr>
          <p:spPr bwMode="auto">
            <a:xfrm>
              <a:off x="1452" y="3552"/>
              <a:ext cx="4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+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C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7" name="Rectangle 46"/>
          <p:cNvSpPr/>
          <p:nvPr/>
        </p:nvSpPr>
        <p:spPr>
          <a:xfrm>
            <a:off x="2362200" y="2419290"/>
            <a:ext cx="23198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dan  x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dx = 1/3 du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90" name="Group 89"/>
          <p:cNvGrpSpPr/>
          <p:nvPr/>
        </p:nvGrpSpPr>
        <p:grpSpPr>
          <a:xfrm>
            <a:off x="1497402" y="3067050"/>
            <a:ext cx="2496748" cy="781050"/>
            <a:chOff x="1497402" y="2990850"/>
            <a:chExt cx="2496748" cy="781050"/>
          </a:xfrm>
        </p:grpSpPr>
        <p:grpSp>
          <p:nvGrpSpPr>
            <p:cNvPr id="8" name="Group 358"/>
            <p:cNvGrpSpPr>
              <a:grpSpLocks/>
            </p:cNvGrpSpPr>
            <p:nvPr/>
          </p:nvGrpSpPr>
          <p:grpSpPr bwMode="auto">
            <a:xfrm>
              <a:off x="1619250" y="2990850"/>
              <a:ext cx="2374900" cy="781050"/>
              <a:chOff x="684" y="2940"/>
              <a:chExt cx="1496" cy="492"/>
            </a:xfrm>
          </p:grpSpPr>
          <p:sp>
            <p:nvSpPr>
              <p:cNvPr id="17" name="Rectangle 300"/>
              <p:cNvSpPr>
                <a:spLocks noChangeArrowheads="1"/>
              </p:cNvSpPr>
              <p:nvPr/>
            </p:nvSpPr>
            <p:spPr bwMode="auto">
              <a:xfrm>
                <a:off x="768" y="2940"/>
                <a:ext cx="56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8x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dx</a:t>
                </a:r>
              </a:p>
            </p:txBody>
          </p:sp>
          <p:sp>
            <p:nvSpPr>
              <p:cNvPr id="18" name="Rectangle 301"/>
              <p:cNvSpPr>
                <a:spLocks noChangeArrowheads="1"/>
              </p:cNvSpPr>
              <p:nvPr/>
            </p:nvSpPr>
            <p:spPr bwMode="auto">
              <a:xfrm>
                <a:off x="684" y="3180"/>
                <a:ext cx="70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+ 2)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3</a:t>
                </a:r>
              </a:p>
            </p:txBody>
          </p:sp>
          <p:sp>
            <p:nvSpPr>
              <p:cNvPr id="19" name="Line 302"/>
              <p:cNvSpPr>
                <a:spLocks noChangeShapeType="1"/>
              </p:cNvSpPr>
              <p:nvPr/>
            </p:nvSpPr>
            <p:spPr bwMode="auto">
              <a:xfrm>
                <a:off x="763" y="3192"/>
                <a:ext cx="5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Rectangle 303"/>
              <p:cNvSpPr>
                <a:spLocks noChangeArrowheads="1"/>
              </p:cNvSpPr>
              <p:nvPr/>
            </p:nvSpPr>
            <p:spPr bwMode="auto">
              <a:xfrm>
                <a:off x="1330" y="3057"/>
                <a:ext cx="34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=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endParaRPr lang="en-US" sz="2000" baseline="0" smtClean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Rectangle 309"/>
              <p:cNvSpPr>
                <a:spLocks noChangeArrowheads="1"/>
              </p:cNvSpPr>
              <p:nvPr/>
            </p:nvSpPr>
            <p:spPr bwMode="auto">
              <a:xfrm>
                <a:off x="1615" y="2940"/>
                <a:ext cx="56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8/3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du</a:t>
                </a:r>
              </a:p>
            </p:txBody>
          </p:sp>
          <p:sp>
            <p:nvSpPr>
              <p:cNvPr id="24" name="Rectangle 310"/>
              <p:cNvSpPr>
                <a:spLocks noChangeArrowheads="1"/>
              </p:cNvSpPr>
              <p:nvPr/>
            </p:nvSpPr>
            <p:spPr bwMode="auto">
              <a:xfrm>
                <a:off x="1747" y="3168"/>
                <a:ext cx="26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u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</a:rPr>
                  <a:t>3</a:t>
                </a:r>
                <a:endParaRPr lang="en-US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Line 311"/>
              <p:cNvSpPr>
                <a:spLocks noChangeShapeType="1"/>
              </p:cNvSpPr>
              <p:nvPr/>
            </p:nvSpPr>
            <p:spPr bwMode="auto">
              <a:xfrm>
                <a:off x="1680" y="3185"/>
                <a:ext cx="40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3" name="Rectangle 72"/>
            <p:cNvSpPr/>
            <p:nvPr/>
          </p:nvSpPr>
          <p:spPr>
            <a:xfrm>
              <a:off x="1497402" y="3181290"/>
              <a:ext cx="25519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3948752" y="3075296"/>
            <a:ext cx="1613848" cy="740106"/>
            <a:chOff x="3948752" y="3075296"/>
            <a:chExt cx="1613848" cy="740106"/>
          </a:xfrm>
        </p:grpSpPr>
        <p:grpSp>
          <p:nvGrpSpPr>
            <p:cNvPr id="78" name="Group 77"/>
            <p:cNvGrpSpPr/>
            <p:nvPr/>
          </p:nvGrpSpPr>
          <p:grpSpPr>
            <a:xfrm>
              <a:off x="4240213" y="3075296"/>
              <a:ext cx="331787" cy="740106"/>
              <a:chOff x="4800600" y="3012744"/>
              <a:chExt cx="331787" cy="740106"/>
            </a:xfrm>
          </p:grpSpPr>
          <p:sp>
            <p:nvSpPr>
              <p:cNvPr id="74" name="Rectangle 318"/>
              <p:cNvSpPr>
                <a:spLocks noChangeArrowheads="1"/>
              </p:cNvSpPr>
              <p:nvPr/>
            </p:nvSpPr>
            <p:spPr bwMode="auto">
              <a:xfrm>
                <a:off x="4805362" y="3012744"/>
                <a:ext cx="327025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8</a:t>
                </a:r>
              </a:p>
            </p:txBody>
          </p:sp>
          <p:sp>
            <p:nvSpPr>
              <p:cNvPr id="75" name="Rectangle 319"/>
              <p:cNvSpPr>
                <a:spLocks noChangeArrowheads="1"/>
              </p:cNvSpPr>
              <p:nvPr/>
            </p:nvSpPr>
            <p:spPr bwMode="auto">
              <a:xfrm>
                <a:off x="4800600" y="3352800"/>
                <a:ext cx="327025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  <a:endParaRPr lang="en-US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6" name="Line 320"/>
              <p:cNvSpPr>
                <a:spLocks noChangeShapeType="1"/>
              </p:cNvSpPr>
              <p:nvPr/>
            </p:nvSpPr>
            <p:spPr bwMode="auto">
              <a:xfrm>
                <a:off x="4859337" y="3390900"/>
                <a:ext cx="18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2" name="Group 91"/>
            <p:cNvGrpSpPr/>
            <p:nvPr/>
          </p:nvGrpSpPr>
          <p:grpSpPr>
            <a:xfrm>
              <a:off x="3948752" y="3241344"/>
              <a:ext cx="1613848" cy="408070"/>
              <a:chOff x="3948752" y="3165144"/>
              <a:chExt cx="1613848" cy="408070"/>
            </a:xfrm>
          </p:grpSpPr>
          <p:sp>
            <p:nvSpPr>
              <p:cNvPr id="77" name="Rectangle 303"/>
              <p:cNvSpPr>
                <a:spLocks noChangeArrowheads="1"/>
              </p:cNvSpPr>
              <p:nvPr/>
            </p:nvSpPr>
            <p:spPr bwMode="auto">
              <a:xfrm>
                <a:off x="3948752" y="3173104"/>
                <a:ext cx="928048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=    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endParaRPr lang="en-US" sz="2000" baseline="0" smtClean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4669808" y="3165144"/>
                <a:ext cx="892792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u</a:t>
                </a:r>
                <a:r>
                  <a:rPr lang="en-US" sz="2000" baseline="3000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-3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 du</a:t>
                </a:r>
                <a:endParaRPr lang="en-US"/>
              </a:p>
            </p:txBody>
          </p:sp>
        </p:grpSp>
      </p:grpSp>
      <p:grpSp>
        <p:nvGrpSpPr>
          <p:cNvPr id="93" name="Group 92"/>
          <p:cNvGrpSpPr/>
          <p:nvPr/>
        </p:nvGrpSpPr>
        <p:grpSpPr>
          <a:xfrm>
            <a:off x="5459104" y="3056246"/>
            <a:ext cx="2313296" cy="764844"/>
            <a:chOff x="5459104" y="2980046"/>
            <a:chExt cx="2313296" cy="764844"/>
          </a:xfrm>
        </p:grpSpPr>
        <p:grpSp>
          <p:nvGrpSpPr>
            <p:cNvPr id="89" name="Group 88"/>
            <p:cNvGrpSpPr/>
            <p:nvPr/>
          </p:nvGrpSpPr>
          <p:grpSpPr>
            <a:xfrm>
              <a:off x="6019800" y="2980046"/>
              <a:ext cx="1752600" cy="764844"/>
              <a:chOff x="5867400" y="2980046"/>
              <a:chExt cx="1752600" cy="764844"/>
            </a:xfrm>
          </p:grpSpPr>
          <p:grpSp>
            <p:nvGrpSpPr>
              <p:cNvPr id="80" name="Group 79"/>
              <p:cNvGrpSpPr/>
              <p:nvPr/>
            </p:nvGrpSpPr>
            <p:grpSpPr>
              <a:xfrm>
                <a:off x="5867400" y="3001654"/>
                <a:ext cx="331787" cy="743236"/>
                <a:chOff x="4800600" y="3023262"/>
                <a:chExt cx="331787" cy="743236"/>
              </a:xfrm>
            </p:grpSpPr>
            <p:sp>
              <p:nvSpPr>
                <p:cNvPr id="81" name="Rectangle 318"/>
                <p:cNvSpPr>
                  <a:spLocks noChangeArrowheads="1"/>
                </p:cNvSpPr>
                <p:nvPr/>
              </p:nvSpPr>
              <p:spPr bwMode="auto">
                <a:xfrm>
                  <a:off x="4805362" y="3023262"/>
                  <a:ext cx="327025" cy="4000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8</a:t>
                  </a:r>
                </a:p>
              </p:txBody>
            </p:sp>
            <p:sp>
              <p:nvSpPr>
                <p:cNvPr id="82" name="Rectangle 319"/>
                <p:cNvSpPr>
                  <a:spLocks noChangeArrowheads="1"/>
                </p:cNvSpPr>
                <p:nvPr/>
              </p:nvSpPr>
              <p:spPr bwMode="auto">
                <a:xfrm>
                  <a:off x="4800600" y="3366448"/>
                  <a:ext cx="327025" cy="4000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3</a:t>
                  </a:r>
                  <a:endParaRPr lang="en-US" sz="2000" baseline="30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3" name="Line 320"/>
                <p:cNvSpPr>
                  <a:spLocks noChangeShapeType="1"/>
                </p:cNvSpPr>
                <p:nvPr/>
              </p:nvSpPr>
              <p:spPr bwMode="auto">
                <a:xfrm>
                  <a:off x="4859337" y="3390900"/>
                  <a:ext cx="18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84" name="Group 83"/>
              <p:cNvGrpSpPr/>
              <p:nvPr/>
            </p:nvGrpSpPr>
            <p:grpSpPr>
              <a:xfrm>
                <a:off x="6163314" y="2980046"/>
                <a:ext cx="336220" cy="753814"/>
                <a:chOff x="4791714" y="2999096"/>
                <a:chExt cx="336220" cy="753814"/>
              </a:xfrm>
            </p:grpSpPr>
            <p:sp>
              <p:nvSpPr>
                <p:cNvPr id="85" name="Rectangle 318"/>
                <p:cNvSpPr>
                  <a:spLocks noChangeArrowheads="1"/>
                </p:cNvSpPr>
                <p:nvPr/>
              </p:nvSpPr>
              <p:spPr bwMode="auto">
                <a:xfrm>
                  <a:off x="4791714" y="2999096"/>
                  <a:ext cx="327334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1</a:t>
                  </a:r>
                </a:p>
              </p:txBody>
            </p:sp>
            <p:sp>
              <p:nvSpPr>
                <p:cNvPr id="86" name="Rectangle 319"/>
                <p:cNvSpPr>
                  <a:spLocks noChangeArrowheads="1"/>
                </p:cNvSpPr>
                <p:nvPr/>
              </p:nvSpPr>
              <p:spPr bwMode="auto">
                <a:xfrm>
                  <a:off x="4800600" y="3352800"/>
                  <a:ext cx="327334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endParaRPr lang="en-US" sz="2000" baseline="30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7" name="Line 320"/>
                <p:cNvSpPr>
                  <a:spLocks noChangeShapeType="1"/>
                </p:cNvSpPr>
                <p:nvPr/>
              </p:nvSpPr>
              <p:spPr bwMode="auto">
                <a:xfrm>
                  <a:off x="4859337" y="3390900"/>
                  <a:ext cx="18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88" name="Rectangle 87"/>
              <p:cNvSpPr/>
              <p:nvPr/>
            </p:nvSpPr>
            <p:spPr>
              <a:xfrm>
                <a:off x="6477000" y="3167642"/>
                <a:ext cx="114300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u</a:t>
                </a:r>
                <a:r>
                  <a:rPr lang="en-US" sz="2000" baseline="3000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-2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 +  C </a:t>
                </a:r>
                <a:endParaRPr lang="en-US"/>
              </a:p>
            </p:txBody>
          </p:sp>
        </p:grpSp>
        <p:sp>
          <p:nvSpPr>
            <p:cNvPr id="91" name="Rectangle 90"/>
            <p:cNvSpPr/>
            <p:nvPr/>
          </p:nvSpPr>
          <p:spPr>
            <a:xfrm>
              <a:off x="5459104" y="3181290"/>
              <a:ext cx="68800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=  – </a:t>
              </a:r>
              <a:endParaRPr lang="en-US"/>
            </a:p>
          </p:txBody>
        </p:sp>
      </p:grpSp>
      <p:grpSp>
        <p:nvGrpSpPr>
          <p:cNvPr id="94" name="Group 359"/>
          <p:cNvGrpSpPr>
            <a:grpSpLocks/>
          </p:cNvGrpSpPr>
          <p:nvPr/>
        </p:nvGrpSpPr>
        <p:grpSpPr bwMode="auto">
          <a:xfrm>
            <a:off x="3429000" y="4095750"/>
            <a:ext cx="2622550" cy="781050"/>
            <a:chOff x="684" y="3444"/>
            <a:chExt cx="1652" cy="492"/>
          </a:xfrm>
        </p:grpSpPr>
        <p:sp>
          <p:nvSpPr>
            <p:cNvPr id="95" name="Rectangle 338"/>
            <p:cNvSpPr>
              <a:spLocks noChangeArrowheads="1"/>
            </p:cNvSpPr>
            <p:nvPr/>
          </p:nvSpPr>
          <p:spPr bwMode="auto">
            <a:xfrm>
              <a:off x="684" y="3552"/>
              <a:ext cx="38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= 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</a:t>
              </a:r>
            </a:p>
          </p:txBody>
        </p:sp>
        <p:sp>
          <p:nvSpPr>
            <p:cNvPr id="96" name="Rectangle 344"/>
            <p:cNvSpPr>
              <a:spLocks noChangeArrowheads="1"/>
            </p:cNvSpPr>
            <p:nvPr/>
          </p:nvSpPr>
          <p:spPr bwMode="auto">
            <a:xfrm>
              <a:off x="1363" y="3444"/>
              <a:ext cx="20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97" name="Rectangle 345"/>
            <p:cNvSpPr>
              <a:spLocks noChangeArrowheads="1"/>
            </p:cNvSpPr>
            <p:nvPr/>
          </p:nvSpPr>
          <p:spPr bwMode="auto">
            <a:xfrm>
              <a:off x="1056" y="3684"/>
              <a:ext cx="79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3(x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+ 2)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98" name="Line 346"/>
            <p:cNvSpPr>
              <a:spLocks noChangeShapeType="1"/>
            </p:cNvSpPr>
            <p:nvPr/>
          </p:nvSpPr>
          <p:spPr bwMode="auto">
            <a:xfrm>
              <a:off x="1104" y="3696"/>
              <a:ext cx="7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9" name="Rectangle 348"/>
            <p:cNvSpPr>
              <a:spLocks noChangeArrowheads="1"/>
            </p:cNvSpPr>
            <p:nvPr/>
          </p:nvSpPr>
          <p:spPr bwMode="auto">
            <a:xfrm>
              <a:off x="1920" y="3552"/>
              <a:ext cx="4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+ 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>
          <a:xfrm>
            <a:off x="3366448" y="337268"/>
            <a:ext cx="2379662" cy="424732"/>
          </a:xfrm>
          <a:noFill/>
          <a:ln w="19050"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LATIHAN</a:t>
            </a:r>
          </a:p>
        </p:txBody>
      </p:sp>
      <p:sp>
        <p:nvSpPr>
          <p:cNvPr id="254981" name="Rectangle 5"/>
          <p:cNvSpPr>
            <a:spLocks noChangeArrowheads="1"/>
          </p:cNvSpPr>
          <p:nvPr/>
        </p:nvSpPr>
        <p:spPr bwMode="auto">
          <a:xfrm>
            <a:off x="838200" y="1123890"/>
            <a:ext cx="3124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Hitung integral berikut</a:t>
            </a:r>
            <a:endParaRPr lang="id-ID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2" name="Group 273"/>
          <p:cNvGrpSpPr>
            <a:grpSpLocks/>
          </p:cNvGrpSpPr>
          <p:nvPr/>
        </p:nvGrpSpPr>
        <p:grpSpPr bwMode="auto">
          <a:xfrm>
            <a:off x="1204914" y="1905000"/>
            <a:ext cx="1938339" cy="857250"/>
            <a:chOff x="447" y="960"/>
            <a:chExt cx="1221" cy="540"/>
          </a:xfrm>
        </p:grpSpPr>
        <p:sp>
          <p:nvSpPr>
            <p:cNvPr id="14373" name="Rectangle 218"/>
            <p:cNvSpPr>
              <a:spLocks noChangeArrowheads="1"/>
            </p:cNvSpPr>
            <p:nvPr/>
          </p:nvSpPr>
          <p:spPr bwMode="auto">
            <a:xfrm>
              <a:off x="447" y="1068"/>
              <a:ext cx="43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76" name="Rectangle 214"/>
            <p:cNvSpPr>
              <a:spLocks noChangeArrowheads="1"/>
            </p:cNvSpPr>
            <p:nvPr/>
          </p:nvSpPr>
          <p:spPr bwMode="auto">
            <a:xfrm>
              <a:off x="636" y="1248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+ 2  </a:t>
              </a:r>
            </a:p>
          </p:txBody>
        </p:sp>
        <p:sp>
          <p:nvSpPr>
            <p:cNvPr id="14377" name="Rectangle 215"/>
            <p:cNvSpPr>
              <a:spLocks noChangeArrowheads="1"/>
            </p:cNvSpPr>
            <p:nvPr/>
          </p:nvSpPr>
          <p:spPr bwMode="auto">
            <a:xfrm>
              <a:off x="660" y="960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dx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78" name="Line 216"/>
            <p:cNvSpPr>
              <a:spLocks noChangeShapeType="1"/>
            </p:cNvSpPr>
            <p:nvPr/>
          </p:nvSpPr>
          <p:spPr bwMode="auto">
            <a:xfrm>
              <a:off x="814" y="1212"/>
              <a:ext cx="6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79" name="Line 217"/>
            <p:cNvSpPr>
              <a:spLocks noChangeShapeType="1"/>
            </p:cNvSpPr>
            <p:nvPr/>
          </p:nvSpPr>
          <p:spPr bwMode="auto">
            <a:xfrm>
              <a:off x="985" y="1272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80" name="Rectangle 224"/>
            <p:cNvSpPr>
              <a:spLocks noChangeArrowheads="1"/>
            </p:cNvSpPr>
            <p:nvPr/>
          </p:nvSpPr>
          <p:spPr bwMode="auto">
            <a:xfrm>
              <a:off x="792" y="1236"/>
              <a:ext cx="237" cy="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</a:p>
          </p:txBody>
        </p:sp>
      </p:grpSp>
      <p:grpSp>
        <p:nvGrpSpPr>
          <p:cNvPr id="3" name="Group 274"/>
          <p:cNvGrpSpPr>
            <a:grpSpLocks/>
          </p:cNvGrpSpPr>
          <p:nvPr/>
        </p:nvGrpSpPr>
        <p:grpSpPr bwMode="auto">
          <a:xfrm>
            <a:off x="1219200" y="3173415"/>
            <a:ext cx="2286000" cy="400050"/>
            <a:chOff x="408" y="1723"/>
            <a:chExt cx="1440" cy="252"/>
          </a:xfrm>
        </p:grpSpPr>
        <p:sp>
          <p:nvSpPr>
            <p:cNvPr id="14369" name="Rectangle 227"/>
            <p:cNvSpPr>
              <a:spLocks noChangeArrowheads="1"/>
            </p:cNvSpPr>
            <p:nvPr/>
          </p:nvSpPr>
          <p:spPr bwMode="auto">
            <a:xfrm>
              <a:off x="408" y="1723"/>
              <a:ext cx="14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3x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1 – 2x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dx</a:t>
              </a:r>
            </a:p>
          </p:txBody>
        </p:sp>
        <p:sp>
          <p:nvSpPr>
            <p:cNvPr id="14372" name="Line 231"/>
            <p:cNvSpPr>
              <a:spLocks noChangeShapeType="1"/>
            </p:cNvSpPr>
            <p:nvPr/>
          </p:nvSpPr>
          <p:spPr bwMode="auto">
            <a:xfrm>
              <a:off x="1032" y="1747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oup 275"/>
          <p:cNvGrpSpPr>
            <a:grpSpLocks/>
          </p:cNvGrpSpPr>
          <p:nvPr/>
        </p:nvGrpSpPr>
        <p:grpSpPr bwMode="auto">
          <a:xfrm>
            <a:off x="1219200" y="4019550"/>
            <a:ext cx="1920875" cy="857250"/>
            <a:chOff x="552" y="2208"/>
            <a:chExt cx="1210" cy="540"/>
          </a:xfrm>
        </p:grpSpPr>
        <p:sp>
          <p:nvSpPr>
            <p:cNvPr id="14361" name="Rectangle 235"/>
            <p:cNvSpPr>
              <a:spLocks noChangeArrowheads="1"/>
            </p:cNvSpPr>
            <p:nvPr/>
          </p:nvSpPr>
          <p:spPr bwMode="auto">
            <a:xfrm>
              <a:off x="552" y="2340"/>
              <a:ext cx="38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64" name="Rectangle 240"/>
            <p:cNvSpPr>
              <a:spLocks noChangeArrowheads="1"/>
            </p:cNvSpPr>
            <p:nvPr/>
          </p:nvSpPr>
          <p:spPr bwMode="auto">
            <a:xfrm>
              <a:off x="804" y="2208"/>
              <a:ext cx="76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(1 + x)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65" name="Line 241"/>
            <p:cNvSpPr>
              <a:spLocks noChangeShapeType="1"/>
            </p:cNvSpPr>
            <p:nvPr/>
          </p:nvSpPr>
          <p:spPr bwMode="auto">
            <a:xfrm>
              <a:off x="925" y="2472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66" name="Rectangle 239"/>
            <p:cNvSpPr>
              <a:spLocks noChangeArrowheads="1"/>
            </p:cNvSpPr>
            <p:nvPr/>
          </p:nvSpPr>
          <p:spPr bwMode="auto">
            <a:xfrm>
              <a:off x="960" y="2496"/>
              <a:ext cx="42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x  </a:t>
              </a:r>
            </a:p>
          </p:txBody>
        </p:sp>
        <p:sp>
          <p:nvSpPr>
            <p:cNvPr id="14367" name="Line 242"/>
            <p:cNvSpPr>
              <a:spLocks noChangeShapeType="1"/>
            </p:cNvSpPr>
            <p:nvPr/>
          </p:nvSpPr>
          <p:spPr bwMode="auto">
            <a:xfrm>
              <a:off x="1160" y="2520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68" name="Rectangle 245"/>
            <p:cNvSpPr>
              <a:spLocks noChangeArrowheads="1"/>
            </p:cNvSpPr>
            <p:nvPr/>
          </p:nvSpPr>
          <p:spPr bwMode="auto">
            <a:xfrm>
              <a:off x="1475" y="2316"/>
              <a:ext cx="28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dx</a:t>
              </a:r>
            </a:p>
          </p:txBody>
        </p:sp>
      </p:grpSp>
      <p:grpSp>
        <p:nvGrpSpPr>
          <p:cNvPr id="5" name="Group 276"/>
          <p:cNvGrpSpPr>
            <a:grpSpLocks/>
          </p:cNvGrpSpPr>
          <p:nvPr/>
        </p:nvGrpSpPr>
        <p:grpSpPr bwMode="auto">
          <a:xfrm>
            <a:off x="4800600" y="1935164"/>
            <a:ext cx="1917701" cy="750888"/>
            <a:chOff x="2799" y="979"/>
            <a:chExt cx="1208" cy="473"/>
          </a:xfrm>
        </p:grpSpPr>
        <p:sp>
          <p:nvSpPr>
            <p:cNvPr id="14354" name="Rectangle 248"/>
            <p:cNvSpPr>
              <a:spLocks noChangeArrowheads="1"/>
            </p:cNvSpPr>
            <p:nvPr/>
          </p:nvSpPr>
          <p:spPr bwMode="auto">
            <a:xfrm>
              <a:off x="2799" y="1092"/>
              <a:ext cx="48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4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57" name="Rectangle 252"/>
            <p:cNvSpPr>
              <a:spLocks noChangeArrowheads="1"/>
            </p:cNvSpPr>
            <p:nvPr/>
          </p:nvSpPr>
          <p:spPr bwMode="auto">
            <a:xfrm>
              <a:off x="3009" y="979"/>
              <a:ext cx="87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(x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+ 2)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3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58" name="Line 253"/>
            <p:cNvSpPr>
              <a:spLocks noChangeShapeType="1"/>
            </p:cNvSpPr>
            <p:nvPr/>
          </p:nvSpPr>
          <p:spPr bwMode="auto">
            <a:xfrm>
              <a:off x="3184" y="1224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59" name="Rectangle 255"/>
            <p:cNvSpPr>
              <a:spLocks noChangeArrowheads="1"/>
            </p:cNvSpPr>
            <p:nvPr/>
          </p:nvSpPr>
          <p:spPr bwMode="auto">
            <a:xfrm>
              <a:off x="3235" y="1200"/>
              <a:ext cx="42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</a:p>
          </p:txBody>
        </p:sp>
        <p:sp>
          <p:nvSpPr>
            <p:cNvPr id="14360" name="Rectangle 257"/>
            <p:cNvSpPr>
              <a:spLocks noChangeArrowheads="1"/>
            </p:cNvSpPr>
            <p:nvPr/>
          </p:nvSpPr>
          <p:spPr bwMode="auto">
            <a:xfrm>
              <a:off x="3720" y="1068"/>
              <a:ext cx="28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dx</a:t>
              </a:r>
            </a:p>
          </p:txBody>
        </p:sp>
      </p:grpSp>
      <p:sp>
        <p:nvSpPr>
          <p:cNvPr id="14350" name="Rectangle 261"/>
          <p:cNvSpPr>
            <a:spLocks noChangeArrowheads="1"/>
          </p:cNvSpPr>
          <p:nvPr/>
        </p:nvSpPr>
        <p:spPr bwMode="auto">
          <a:xfrm>
            <a:off x="4819650" y="3181350"/>
            <a:ext cx="24955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5.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–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+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baseline="30000" smtClean="0">
                <a:latin typeface="Arial" pitchFamily="34" charset="0"/>
                <a:cs typeface="Arial" pitchFamily="34" charset="0"/>
                <a:sym typeface="Symbol" pitchFamily="18" charset="2"/>
              </a:rPr>
              <a:t>–1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)</a:t>
            </a:r>
            <a:r>
              <a:rPr lang="en-US" sz="2000" baseline="30000" smtClean="0">
                <a:latin typeface="Arial" pitchFamily="34" charset="0"/>
                <a:cs typeface="Arial" pitchFamily="34" charset="0"/>
                <a:sym typeface="Symbol" pitchFamily="18" charset="2"/>
              </a:rPr>
              <a:t>2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dx</a:t>
            </a:r>
          </a:p>
        </p:txBody>
      </p:sp>
      <p:sp>
        <p:nvSpPr>
          <p:cNvPr id="14346" name="Rectangle 268"/>
          <p:cNvSpPr>
            <a:spLocks noChangeArrowheads="1"/>
          </p:cNvSpPr>
          <p:nvPr/>
        </p:nvSpPr>
        <p:spPr bwMode="auto">
          <a:xfrm>
            <a:off x="4819650" y="4164013"/>
            <a:ext cx="19621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6.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– 3)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5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dx</a:t>
            </a:r>
          </a:p>
        </p:txBody>
      </p:sp>
      <p:sp>
        <p:nvSpPr>
          <p:cNvPr id="45" name="Date Placeholder 4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0B2C4B-F348-45EB-B7D7-6E1C76E7C66A}" type="datetime3">
              <a:rPr lang="en-US" smtClean="0"/>
              <a:t>15 May 2023</a:t>
            </a:fld>
            <a:endParaRPr lang="en-US"/>
          </a:p>
        </p:txBody>
      </p:sp>
      <p:sp>
        <p:nvSpPr>
          <p:cNvPr id="46" name="Slide Number Placeholder 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7" name="Footer Placeholder 4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54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54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78" grpId="0"/>
      <p:bldP spid="254981" grpId="0"/>
      <p:bldP spid="14350" grpId="0"/>
      <p:bldP spid="1434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228600"/>
            <a:ext cx="49530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INTEGRAL PARSIAL</a:t>
            </a:r>
          </a:p>
        </p:txBody>
      </p:sp>
      <p:sp>
        <p:nvSpPr>
          <p:cNvPr id="259088" name="Rectangle 16"/>
          <p:cNvSpPr>
            <a:spLocks noChangeArrowheads="1"/>
          </p:cNvSpPr>
          <p:nvPr/>
        </p:nvSpPr>
        <p:spPr bwMode="auto">
          <a:xfrm>
            <a:off x="1219200" y="1066800"/>
            <a:ext cx="6477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2075"/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Jika u dan v merupakan fungsi yang dapat diturunkan terhadap x, maka </a:t>
            </a:r>
          </a:p>
        </p:txBody>
      </p:sp>
      <p:sp>
        <p:nvSpPr>
          <p:cNvPr id="259090" name="Rectangle 18"/>
          <p:cNvSpPr>
            <a:spLocks noChangeArrowheads="1"/>
          </p:cNvSpPr>
          <p:nvPr/>
        </p:nvSpPr>
        <p:spPr bwMode="auto">
          <a:xfrm>
            <a:off x="1905000" y="2151063"/>
            <a:ext cx="3048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d(uv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)  = 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u dv + v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du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259091" name="Rectangle 19"/>
          <p:cNvSpPr>
            <a:spLocks noChangeArrowheads="1"/>
          </p:cNvSpPr>
          <p:nvPr/>
        </p:nvSpPr>
        <p:spPr bwMode="auto">
          <a:xfrm>
            <a:off x="1450975" y="3181290"/>
            <a:ext cx="44069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sehingga jika diintegralkan diperoleh 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2124074" y="3810000"/>
            <a:ext cx="2676526" cy="609600"/>
            <a:chOff x="792" y="2367"/>
            <a:chExt cx="1686" cy="384"/>
          </a:xfrm>
        </p:grpSpPr>
        <p:sp>
          <p:nvSpPr>
            <p:cNvPr id="15368" name="Rectangle 20"/>
            <p:cNvSpPr>
              <a:spLocks noChangeArrowheads="1"/>
            </p:cNvSpPr>
            <p:nvPr/>
          </p:nvSpPr>
          <p:spPr bwMode="auto">
            <a:xfrm>
              <a:off x="864" y="2469"/>
              <a:ext cx="161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70000"/>
                </a:lnSpc>
                <a:spcBef>
                  <a:spcPct val="50000"/>
                </a:spcBef>
              </a:pP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u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dv  = uv 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v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du </a:t>
              </a:r>
              <a:endParaRPr lang="id-ID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5370" name="Rectangle 24"/>
            <p:cNvSpPr>
              <a:spLocks noChangeArrowheads="1"/>
            </p:cNvSpPr>
            <p:nvPr/>
          </p:nvSpPr>
          <p:spPr bwMode="auto">
            <a:xfrm>
              <a:off x="792" y="2367"/>
              <a:ext cx="1656" cy="38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59098" name="Rectangle 26"/>
          <p:cNvSpPr>
            <a:spLocks noChangeArrowheads="1"/>
          </p:cNvSpPr>
          <p:nvPr/>
        </p:nvSpPr>
        <p:spPr bwMode="auto">
          <a:xfrm>
            <a:off x="1524000" y="4648200"/>
            <a:ext cx="35477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adalah rumus integral parsial 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6C1A4F-81F3-48FA-A7BB-161561A353E4}" type="datetime3">
              <a:rPr lang="en-US" smtClean="0"/>
              <a:t>15 May 2023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994848" y="2735670"/>
            <a:ext cx="2451312" cy="312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70000"/>
              </a:lnSpc>
              <a:spcBef>
                <a:spcPct val="50000"/>
              </a:spcBef>
            </a:pP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 dv  = d(uv) – v du </a:t>
            </a:r>
            <a:endParaRPr lang="id-ID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59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59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59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259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259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4" grpId="0"/>
      <p:bldP spid="259088" grpId="0"/>
      <p:bldP spid="259090" grpId="0"/>
      <p:bldP spid="259091" grpId="0"/>
      <p:bldP spid="259098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36875" y="190500"/>
            <a:ext cx="3235325" cy="647700"/>
          </a:xfrm>
          <a:noFill/>
          <a:ln>
            <a:noFill/>
          </a:ln>
        </p:spPr>
        <p:txBody>
          <a:bodyPr/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CONTOH SOAL</a:t>
            </a:r>
          </a:p>
        </p:txBody>
      </p:sp>
      <p:sp>
        <p:nvSpPr>
          <p:cNvPr id="16451" name="Rectangle 269"/>
          <p:cNvSpPr>
            <a:spLocks noChangeArrowheads="1"/>
          </p:cNvSpPr>
          <p:nvPr/>
        </p:nvSpPr>
        <p:spPr bwMode="auto">
          <a:xfrm>
            <a:off x="895350" y="1219200"/>
            <a:ext cx="37528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1.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Hitung integral : 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 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 ln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dx</a:t>
            </a:r>
          </a:p>
        </p:txBody>
      </p:sp>
      <p:grpSp>
        <p:nvGrpSpPr>
          <p:cNvPr id="4" name="Group 360"/>
          <p:cNvGrpSpPr>
            <a:grpSpLocks/>
          </p:cNvGrpSpPr>
          <p:nvPr/>
        </p:nvGrpSpPr>
        <p:grpSpPr bwMode="auto">
          <a:xfrm>
            <a:off x="1676401" y="1731963"/>
            <a:ext cx="5181600" cy="666750"/>
            <a:chOff x="1056" y="1329"/>
            <a:chExt cx="3264" cy="420"/>
          </a:xfrm>
        </p:grpSpPr>
        <p:sp>
          <p:nvSpPr>
            <p:cNvPr id="16446" name="Rectangle 275"/>
            <p:cNvSpPr>
              <a:spLocks noChangeArrowheads="1"/>
            </p:cNvSpPr>
            <p:nvPr/>
          </p:nvSpPr>
          <p:spPr bwMode="auto">
            <a:xfrm>
              <a:off x="1056" y="1411"/>
              <a:ext cx="326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Misal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u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 ln x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maka   du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dx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6447" name="Group 352"/>
            <p:cNvGrpSpPr>
              <a:grpSpLocks/>
            </p:cNvGrpSpPr>
            <p:nvPr/>
          </p:nvGrpSpPr>
          <p:grpSpPr bwMode="auto">
            <a:xfrm>
              <a:off x="3125" y="1329"/>
              <a:ext cx="205" cy="420"/>
              <a:chOff x="3125" y="1374"/>
              <a:chExt cx="205" cy="420"/>
            </a:xfrm>
          </p:grpSpPr>
          <p:sp>
            <p:nvSpPr>
              <p:cNvPr id="16448" name="Rectangle 276"/>
              <p:cNvSpPr>
                <a:spLocks noChangeArrowheads="1"/>
              </p:cNvSpPr>
              <p:nvPr/>
            </p:nvSpPr>
            <p:spPr bwMode="auto">
              <a:xfrm>
                <a:off x="3125" y="1374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16449" name="Rectangle 277"/>
              <p:cNvSpPr>
                <a:spLocks noChangeArrowheads="1"/>
              </p:cNvSpPr>
              <p:nvPr/>
            </p:nvSpPr>
            <p:spPr bwMode="auto">
              <a:xfrm>
                <a:off x="3125" y="1542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</a:p>
            </p:txBody>
          </p:sp>
          <p:sp>
            <p:nvSpPr>
              <p:cNvPr id="16450" name="Line 278"/>
              <p:cNvSpPr>
                <a:spLocks noChangeShapeType="1"/>
              </p:cNvSpPr>
              <p:nvPr/>
            </p:nvSpPr>
            <p:spPr bwMode="auto">
              <a:xfrm flipV="1">
                <a:off x="3152" y="1584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6" name="Group 361"/>
          <p:cNvGrpSpPr>
            <a:grpSpLocks/>
          </p:cNvGrpSpPr>
          <p:nvPr/>
        </p:nvGrpSpPr>
        <p:grpSpPr bwMode="auto">
          <a:xfrm>
            <a:off x="2438400" y="2346325"/>
            <a:ext cx="3687764" cy="701675"/>
            <a:chOff x="1291" y="1716"/>
            <a:chExt cx="2323" cy="442"/>
          </a:xfrm>
        </p:grpSpPr>
        <p:sp>
          <p:nvSpPr>
            <p:cNvPr id="16441" name="Rectangle 284"/>
            <p:cNvSpPr>
              <a:spLocks noChangeArrowheads="1"/>
            </p:cNvSpPr>
            <p:nvPr/>
          </p:nvSpPr>
          <p:spPr bwMode="auto">
            <a:xfrm>
              <a:off x="1291" y="1803"/>
              <a:ext cx="232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dan  dv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 x dx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maka  v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6442" name="Group 353"/>
            <p:cNvGrpSpPr>
              <a:grpSpLocks/>
            </p:cNvGrpSpPr>
            <p:nvPr/>
          </p:nvGrpSpPr>
          <p:grpSpPr bwMode="auto">
            <a:xfrm>
              <a:off x="3146" y="1716"/>
              <a:ext cx="205" cy="442"/>
              <a:chOff x="3168" y="1782"/>
              <a:chExt cx="205" cy="442"/>
            </a:xfrm>
          </p:grpSpPr>
          <p:sp>
            <p:nvSpPr>
              <p:cNvPr id="16443" name="Rectangle 281"/>
              <p:cNvSpPr>
                <a:spLocks noChangeArrowheads="1"/>
              </p:cNvSpPr>
              <p:nvPr/>
            </p:nvSpPr>
            <p:spPr bwMode="auto">
              <a:xfrm>
                <a:off x="3168" y="178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16444" name="Rectangle 282"/>
              <p:cNvSpPr>
                <a:spLocks noChangeArrowheads="1"/>
              </p:cNvSpPr>
              <p:nvPr/>
            </p:nvSpPr>
            <p:spPr bwMode="auto">
              <a:xfrm>
                <a:off x="3168" y="1974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16445" name="Line 283"/>
              <p:cNvSpPr>
                <a:spLocks noChangeShapeType="1"/>
              </p:cNvSpPr>
              <p:nvPr/>
            </p:nvSpPr>
            <p:spPr bwMode="auto">
              <a:xfrm flipV="1">
                <a:off x="3195" y="1992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8" name="Group 365"/>
          <p:cNvGrpSpPr>
            <a:grpSpLocks/>
          </p:cNvGrpSpPr>
          <p:nvPr/>
        </p:nvGrpSpPr>
        <p:grpSpPr bwMode="auto">
          <a:xfrm>
            <a:off x="4011304" y="3155950"/>
            <a:ext cx="3475038" cy="711200"/>
            <a:chOff x="691" y="2183"/>
            <a:chExt cx="2189" cy="448"/>
          </a:xfrm>
        </p:grpSpPr>
        <p:grpSp>
          <p:nvGrpSpPr>
            <p:cNvPr id="16423" name="Group 354"/>
            <p:cNvGrpSpPr>
              <a:grpSpLocks/>
            </p:cNvGrpSpPr>
            <p:nvPr/>
          </p:nvGrpSpPr>
          <p:grpSpPr bwMode="auto">
            <a:xfrm>
              <a:off x="1187" y="2189"/>
              <a:ext cx="205" cy="442"/>
              <a:chOff x="1187" y="2189"/>
              <a:chExt cx="205" cy="442"/>
            </a:xfrm>
          </p:grpSpPr>
          <p:sp>
            <p:nvSpPr>
              <p:cNvPr id="16438" name="Rectangle 294"/>
              <p:cNvSpPr>
                <a:spLocks noChangeArrowheads="1"/>
              </p:cNvSpPr>
              <p:nvPr/>
            </p:nvSpPr>
            <p:spPr bwMode="auto">
              <a:xfrm>
                <a:off x="1187" y="2189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16439" name="Rectangle 295"/>
              <p:cNvSpPr>
                <a:spLocks noChangeArrowheads="1"/>
              </p:cNvSpPr>
              <p:nvPr/>
            </p:nvSpPr>
            <p:spPr bwMode="auto">
              <a:xfrm>
                <a:off x="1187" y="238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16440" name="Line 296"/>
              <p:cNvSpPr>
                <a:spLocks noChangeShapeType="1"/>
              </p:cNvSpPr>
              <p:nvPr/>
            </p:nvSpPr>
            <p:spPr bwMode="auto">
              <a:xfrm flipV="1">
                <a:off x="1214" y="2399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6424" name="Group 362"/>
            <p:cNvGrpSpPr>
              <a:grpSpLocks/>
            </p:cNvGrpSpPr>
            <p:nvPr/>
          </p:nvGrpSpPr>
          <p:grpSpPr bwMode="auto">
            <a:xfrm>
              <a:off x="691" y="2183"/>
              <a:ext cx="2189" cy="442"/>
              <a:chOff x="691" y="2183"/>
              <a:chExt cx="2189" cy="442"/>
            </a:xfrm>
          </p:grpSpPr>
          <p:sp>
            <p:nvSpPr>
              <p:cNvPr id="16425" name="Rectangle 288"/>
              <p:cNvSpPr>
                <a:spLocks noChangeArrowheads="1"/>
              </p:cNvSpPr>
              <p:nvPr/>
            </p:nvSpPr>
            <p:spPr bwMode="auto">
              <a:xfrm>
                <a:off x="691" y="2252"/>
                <a:ext cx="214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=  ln x    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en-US" sz="2000" baseline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30" name="Rectangle 297"/>
              <p:cNvSpPr>
                <a:spLocks noChangeArrowheads="1"/>
              </p:cNvSpPr>
              <p:nvPr/>
            </p:nvSpPr>
            <p:spPr bwMode="auto">
              <a:xfrm>
                <a:off x="2071" y="2246"/>
                <a:ext cx="80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</a:t>
                </a:r>
                <a:endParaRPr lang="en-US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31" name="Rectangle 304"/>
              <p:cNvSpPr>
                <a:spLocks noChangeArrowheads="1"/>
              </p:cNvSpPr>
              <p:nvPr/>
            </p:nvSpPr>
            <p:spPr bwMode="auto">
              <a:xfrm>
                <a:off x="1859" y="2183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16432" name="Rectangle 305"/>
              <p:cNvSpPr>
                <a:spLocks noChangeArrowheads="1"/>
              </p:cNvSpPr>
              <p:nvPr/>
            </p:nvSpPr>
            <p:spPr bwMode="auto">
              <a:xfrm>
                <a:off x="1859" y="237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16433" name="Line 306"/>
              <p:cNvSpPr>
                <a:spLocks noChangeShapeType="1"/>
              </p:cNvSpPr>
              <p:nvPr/>
            </p:nvSpPr>
            <p:spPr bwMode="auto">
              <a:xfrm flipV="1">
                <a:off x="1886" y="2393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34" name="Rectangle 309"/>
              <p:cNvSpPr>
                <a:spLocks noChangeArrowheads="1"/>
              </p:cNvSpPr>
              <p:nvPr/>
            </p:nvSpPr>
            <p:spPr bwMode="auto">
              <a:xfrm>
                <a:off x="2304" y="220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16435" name="Rectangle 310"/>
              <p:cNvSpPr>
                <a:spLocks noChangeArrowheads="1"/>
              </p:cNvSpPr>
              <p:nvPr/>
            </p:nvSpPr>
            <p:spPr bwMode="auto">
              <a:xfrm>
                <a:off x="2304" y="2362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</a:p>
            </p:txBody>
          </p:sp>
          <p:sp>
            <p:nvSpPr>
              <p:cNvPr id="16436" name="Line 311"/>
              <p:cNvSpPr>
                <a:spLocks noChangeShapeType="1"/>
              </p:cNvSpPr>
              <p:nvPr/>
            </p:nvSpPr>
            <p:spPr bwMode="auto">
              <a:xfrm flipV="1">
                <a:off x="2331" y="2411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37" name="Rectangle 312"/>
              <p:cNvSpPr>
                <a:spLocks noChangeArrowheads="1"/>
              </p:cNvSpPr>
              <p:nvPr/>
            </p:nvSpPr>
            <p:spPr bwMode="auto">
              <a:xfrm>
                <a:off x="2451" y="2240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dx</a:t>
                </a:r>
              </a:p>
            </p:txBody>
          </p:sp>
        </p:grpSp>
      </p:grpSp>
      <p:grpSp>
        <p:nvGrpSpPr>
          <p:cNvPr id="11" name="Group 363"/>
          <p:cNvGrpSpPr>
            <a:grpSpLocks/>
          </p:cNvGrpSpPr>
          <p:nvPr/>
        </p:nvGrpSpPr>
        <p:grpSpPr bwMode="auto">
          <a:xfrm>
            <a:off x="3886200" y="4002087"/>
            <a:ext cx="3124200" cy="703263"/>
            <a:chOff x="960" y="2617"/>
            <a:chExt cx="1968" cy="443"/>
          </a:xfrm>
        </p:grpSpPr>
        <p:sp>
          <p:nvSpPr>
            <p:cNvPr id="16403" name="Rectangle 314"/>
            <p:cNvSpPr>
              <a:spLocks noChangeArrowheads="1"/>
            </p:cNvSpPr>
            <p:nvPr/>
          </p:nvSpPr>
          <p:spPr bwMode="auto">
            <a:xfrm>
              <a:off x="960" y="2688"/>
              <a:ext cx="196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=     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lnx – </a:t>
              </a:r>
            </a:p>
          </p:txBody>
        </p:sp>
        <p:sp>
          <p:nvSpPr>
            <p:cNvPr id="16404" name="Rectangle 316"/>
            <p:cNvSpPr>
              <a:spLocks noChangeArrowheads="1"/>
            </p:cNvSpPr>
            <p:nvPr/>
          </p:nvSpPr>
          <p:spPr bwMode="auto">
            <a:xfrm>
              <a:off x="1139" y="2618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6405" name="Rectangle 317"/>
            <p:cNvSpPr>
              <a:spLocks noChangeArrowheads="1"/>
            </p:cNvSpPr>
            <p:nvPr/>
          </p:nvSpPr>
          <p:spPr bwMode="auto">
            <a:xfrm>
              <a:off x="1139" y="2810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16406" name="Line 318"/>
            <p:cNvSpPr>
              <a:spLocks noChangeShapeType="1"/>
            </p:cNvSpPr>
            <p:nvPr/>
          </p:nvSpPr>
          <p:spPr bwMode="auto">
            <a:xfrm flipV="1">
              <a:off x="1166" y="2828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07" name="Rectangle 320"/>
            <p:cNvSpPr>
              <a:spLocks noChangeArrowheads="1"/>
            </p:cNvSpPr>
            <p:nvPr/>
          </p:nvSpPr>
          <p:spPr bwMode="auto">
            <a:xfrm>
              <a:off x="1907" y="2618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6408" name="Rectangle 321"/>
            <p:cNvSpPr>
              <a:spLocks noChangeArrowheads="1"/>
            </p:cNvSpPr>
            <p:nvPr/>
          </p:nvSpPr>
          <p:spPr bwMode="auto">
            <a:xfrm>
              <a:off x="1907" y="2810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16409" name="Line 322"/>
            <p:cNvSpPr>
              <a:spLocks noChangeShapeType="1"/>
            </p:cNvSpPr>
            <p:nvPr/>
          </p:nvSpPr>
          <p:spPr bwMode="auto">
            <a:xfrm flipV="1">
              <a:off x="1934" y="2828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6415" name="Group 355"/>
            <p:cNvGrpSpPr>
              <a:grpSpLocks/>
            </p:cNvGrpSpPr>
            <p:nvPr/>
          </p:nvGrpSpPr>
          <p:grpSpPr bwMode="auto">
            <a:xfrm>
              <a:off x="2099" y="2617"/>
              <a:ext cx="205" cy="442"/>
              <a:chOff x="2099" y="2617"/>
              <a:chExt cx="205" cy="442"/>
            </a:xfrm>
          </p:grpSpPr>
          <p:sp>
            <p:nvSpPr>
              <p:cNvPr id="16420" name="Rectangle 335"/>
              <p:cNvSpPr>
                <a:spLocks noChangeArrowheads="1"/>
              </p:cNvSpPr>
              <p:nvPr/>
            </p:nvSpPr>
            <p:spPr bwMode="auto">
              <a:xfrm>
                <a:off x="2099" y="2617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16421" name="Rectangle 336"/>
              <p:cNvSpPr>
                <a:spLocks noChangeArrowheads="1"/>
              </p:cNvSpPr>
              <p:nvPr/>
            </p:nvSpPr>
            <p:spPr bwMode="auto">
              <a:xfrm>
                <a:off x="2099" y="2809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16422" name="Line 337"/>
              <p:cNvSpPr>
                <a:spLocks noChangeShapeType="1"/>
              </p:cNvSpPr>
              <p:nvPr/>
            </p:nvSpPr>
            <p:spPr bwMode="auto">
              <a:xfrm flipV="1">
                <a:off x="2126" y="2827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6416" name="Rectangle 338"/>
            <p:cNvSpPr>
              <a:spLocks noChangeArrowheads="1"/>
            </p:cNvSpPr>
            <p:nvPr/>
          </p:nvSpPr>
          <p:spPr bwMode="auto">
            <a:xfrm>
              <a:off x="2266" y="2700"/>
              <a:ext cx="56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+ C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Group 364"/>
          <p:cNvGrpSpPr>
            <a:grpSpLocks/>
          </p:cNvGrpSpPr>
          <p:nvPr/>
        </p:nvGrpSpPr>
        <p:grpSpPr bwMode="auto">
          <a:xfrm>
            <a:off x="1295400" y="4857750"/>
            <a:ext cx="2784476" cy="711200"/>
            <a:chOff x="960" y="3064"/>
            <a:chExt cx="1754" cy="448"/>
          </a:xfrm>
        </p:grpSpPr>
        <p:sp>
          <p:nvSpPr>
            <p:cNvPr id="16394" name="Rectangle 339"/>
            <p:cNvSpPr>
              <a:spLocks noChangeArrowheads="1"/>
            </p:cNvSpPr>
            <p:nvPr/>
          </p:nvSpPr>
          <p:spPr bwMode="auto">
            <a:xfrm>
              <a:off x="960" y="3130"/>
              <a:ext cx="175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lnx 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+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  <p:grpSp>
          <p:nvGrpSpPr>
            <p:cNvPr id="16395" name="Group 356"/>
            <p:cNvGrpSpPr>
              <a:grpSpLocks/>
            </p:cNvGrpSpPr>
            <p:nvPr/>
          </p:nvGrpSpPr>
          <p:grpSpPr bwMode="auto">
            <a:xfrm>
              <a:off x="1140" y="3070"/>
              <a:ext cx="205" cy="442"/>
              <a:chOff x="1140" y="3048"/>
              <a:chExt cx="205" cy="442"/>
            </a:xfrm>
          </p:grpSpPr>
          <p:sp>
            <p:nvSpPr>
              <p:cNvPr id="16400" name="Rectangle 341"/>
              <p:cNvSpPr>
                <a:spLocks noChangeArrowheads="1"/>
              </p:cNvSpPr>
              <p:nvPr/>
            </p:nvSpPr>
            <p:spPr bwMode="auto">
              <a:xfrm>
                <a:off x="1140" y="3048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16401" name="Rectangle 342"/>
              <p:cNvSpPr>
                <a:spLocks noChangeArrowheads="1"/>
              </p:cNvSpPr>
              <p:nvPr/>
            </p:nvSpPr>
            <p:spPr bwMode="auto">
              <a:xfrm>
                <a:off x="1140" y="324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16402" name="Line 343"/>
              <p:cNvSpPr>
                <a:spLocks noChangeShapeType="1"/>
              </p:cNvSpPr>
              <p:nvPr/>
            </p:nvSpPr>
            <p:spPr bwMode="auto">
              <a:xfrm flipV="1">
                <a:off x="1167" y="3258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6396" name="Group 357"/>
            <p:cNvGrpSpPr>
              <a:grpSpLocks/>
            </p:cNvGrpSpPr>
            <p:nvPr/>
          </p:nvGrpSpPr>
          <p:grpSpPr bwMode="auto">
            <a:xfrm>
              <a:off x="1920" y="3064"/>
              <a:ext cx="205" cy="442"/>
              <a:chOff x="1920" y="3037"/>
              <a:chExt cx="205" cy="442"/>
            </a:xfrm>
          </p:grpSpPr>
          <p:sp>
            <p:nvSpPr>
              <p:cNvPr id="16397" name="Rectangle 345"/>
              <p:cNvSpPr>
                <a:spLocks noChangeArrowheads="1"/>
              </p:cNvSpPr>
              <p:nvPr/>
            </p:nvSpPr>
            <p:spPr bwMode="auto">
              <a:xfrm>
                <a:off x="1920" y="3037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16398" name="Rectangle 346"/>
              <p:cNvSpPr>
                <a:spLocks noChangeArrowheads="1"/>
              </p:cNvSpPr>
              <p:nvPr/>
            </p:nvSpPr>
            <p:spPr bwMode="auto">
              <a:xfrm>
                <a:off x="1920" y="3229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4</a:t>
                </a:r>
              </a:p>
            </p:txBody>
          </p:sp>
          <p:sp>
            <p:nvSpPr>
              <p:cNvPr id="16399" name="Line 347"/>
              <p:cNvSpPr>
                <a:spLocks noChangeShapeType="1"/>
              </p:cNvSpPr>
              <p:nvPr/>
            </p:nvSpPr>
            <p:spPr bwMode="auto">
              <a:xfrm flipV="1">
                <a:off x="1947" y="3247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71" name="Date Placeholder 7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D74E36-A265-4925-A6A1-67C5B5914510}" type="datetime3">
              <a:rPr lang="en-US" smtClean="0"/>
              <a:t>15 May 2023</a:t>
            </a:fld>
            <a:endParaRPr lang="en-US"/>
          </a:p>
        </p:txBody>
      </p:sp>
      <p:sp>
        <p:nvSpPr>
          <p:cNvPr id="72" name="Slide Number Placeholder 7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73" name="Footer Placeholder 7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1295400" y="3261944"/>
            <a:ext cx="28055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x ln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dx =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uv –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 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v du </a:t>
            </a:r>
            <a:endParaRPr lang="en-US"/>
          </a:p>
        </p:txBody>
      </p:sp>
      <p:grpSp>
        <p:nvGrpSpPr>
          <p:cNvPr id="75" name="Group 363"/>
          <p:cNvGrpSpPr>
            <a:grpSpLocks/>
          </p:cNvGrpSpPr>
          <p:nvPr/>
        </p:nvGrpSpPr>
        <p:grpSpPr bwMode="auto">
          <a:xfrm>
            <a:off x="1295400" y="4003675"/>
            <a:ext cx="2667000" cy="701675"/>
            <a:chOff x="960" y="2618"/>
            <a:chExt cx="1680" cy="442"/>
          </a:xfrm>
        </p:grpSpPr>
        <p:sp>
          <p:nvSpPr>
            <p:cNvPr id="76" name="Rectangle 314"/>
            <p:cNvSpPr>
              <a:spLocks noChangeArrowheads="1"/>
            </p:cNvSpPr>
            <p:nvPr/>
          </p:nvSpPr>
          <p:spPr bwMode="auto">
            <a:xfrm>
              <a:off x="960" y="2688"/>
              <a:ext cx="168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lnx –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x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dx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" name="Rectangle 316"/>
            <p:cNvSpPr>
              <a:spLocks noChangeArrowheads="1"/>
            </p:cNvSpPr>
            <p:nvPr/>
          </p:nvSpPr>
          <p:spPr bwMode="auto">
            <a:xfrm>
              <a:off x="1139" y="2618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78" name="Rectangle 317"/>
            <p:cNvSpPr>
              <a:spLocks noChangeArrowheads="1"/>
            </p:cNvSpPr>
            <p:nvPr/>
          </p:nvSpPr>
          <p:spPr bwMode="auto">
            <a:xfrm>
              <a:off x="1139" y="2810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79" name="Line 318"/>
            <p:cNvSpPr>
              <a:spLocks noChangeShapeType="1"/>
            </p:cNvSpPr>
            <p:nvPr/>
          </p:nvSpPr>
          <p:spPr bwMode="auto">
            <a:xfrm flipV="1">
              <a:off x="1166" y="2828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0" name="Rectangle 320"/>
            <p:cNvSpPr>
              <a:spLocks noChangeArrowheads="1"/>
            </p:cNvSpPr>
            <p:nvPr/>
          </p:nvSpPr>
          <p:spPr bwMode="auto">
            <a:xfrm>
              <a:off x="1907" y="2618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81" name="Rectangle 321"/>
            <p:cNvSpPr>
              <a:spLocks noChangeArrowheads="1"/>
            </p:cNvSpPr>
            <p:nvPr/>
          </p:nvSpPr>
          <p:spPr bwMode="auto">
            <a:xfrm>
              <a:off x="1907" y="2810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82" name="Line 322"/>
            <p:cNvSpPr>
              <a:spLocks noChangeShapeType="1"/>
            </p:cNvSpPr>
            <p:nvPr/>
          </p:nvSpPr>
          <p:spPr bwMode="auto">
            <a:xfrm flipV="1">
              <a:off x="1934" y="2828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60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16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098" grpId="0"/>
      <p:bldP spid="16451" grpId="0"/>
      <p:bldP spid="7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7" name="Rectangle 146"/>
          <p:cNvSpPr>
            <a:spLocks noChangeArrowheads="1"/>
          </p:cNvSpPr>
          <p:nvPr/>
        </p:nvSpPr>
        <p:spPr bwMode="auto">
          <a:xfrm>
            <a:off x="1249054" y="685800"/>
            <a:ext cx="42100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charset="0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</a:rPr>
              <a:t>.  Hitung integral :  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latin typeface="Arial" charset="0"/>
                <a:cs typeface="Times New Roman" charset="0"/>
              </a:rPr>
              <a:t> </a:t>
            </a:r>
            <a:r>
              <a:rPr lang="en-US" sz="2000" baseline="0">
                <a:latin typeface="Arial" charset="0"/>
                <a:cs typeface="Times New Roman" charset="0"/>
              </a:rPr>
              <a:t>x sin </a:t>
            </a:r>
            <a:r>
              <a:rPr lang="en-US" sz="2000" baseline="0">
                <a:latin typeface="Arial" charset="0"/>
                <a:sym typeface="Symbol" pitchFamily="18" charset="2"/>
              </a:rPr>
              <a:t>x</a:t>
            </a:r>
            <a:r>
              <a:rPr lang="en-US" sz="2000" baseline="0">
                <a:latin typeface="Arial" charset="0"/>
                <a:cs typeface="Times New Roman" charset="0"/>
              </a:rPr>
              <a:t> dx </a:t>
            </a:r>
          </a:p>
        </p:txBody>
      </p:sp>
      <p:sp>
        <p:nvSpPr>
          <p:cNvPr id="261270" name="Rectangle 150"/>
          <p:cNvSpPr>
            <a:spLocks noChangeArrowheads="1"/>
          </p:cNvSpPr>
          <p:nvPr/>
        </p:nvSpPr>
        <p:spPr bwMode="auto">
          <a:xfrm>
            <a:off x="1590367" y="1485840"/>
            <a:ext cx="43259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Arial" charset="0"/>
              </a:rPr>
              <a:t>Misal </a:t>
            </a:r>
            <a:r>
              <a:rPr lang="en-US" sz="2000" baseline="0" smtClean="0">
                <a:latin typeface="Arial" charset="0"/>
                <a:cs typeface="Arial" charset="0"/>
              </a:rPr>
              <a:t> </a:t>
            </a:r>
            <a:r>
              <a:rPr lang="en-US" sz="2000" baseline="0" smtClean="0">
                <a:latin typeface="Arial" charset="0"/>
                <a:cs typeface="Times New Roman" charset="0"/>
              </a:rPr>
              <a:t>u </a:t>
            </a:r>
            <a:r>
              <a:rPr lang="en-US" sz="2000" baseline="0">
                <a:latin typeface="Arial" charset="0"/>
                <a:cs typeface="Times New Roman" charset="0"/>
              </a:rPr>
              <a:t>= x </a:t>
            </a:r>
            <a:r>
              <a:rPr lang="en-US" sz="2000" baseline="0" smtClean="0">
                <a:latin typeface="Arial" charset="0"/>
                <a:cs typeface="Times New Roman" charset="0"/>
              </a:rPr>
              <a:t> maka  du </a:t>
            </a:r>
            <a:r>
              <a:rPr lang="en-US" sz="2000" baseline="0">
                <a:latin typeface="Arial" charset="0"/>
                <a:cs typeface="Times New Roman" charset="0"/>
              </a:rPr>
              <a:t>= dx  </a:t>
            </a:r>
            <a:r>
              <a:rPr lang="en-US" sz="2000" baseline="0" smtClean="0">
                <a:latin typeface="Arial" charset="0"/>
                <a:cs typeface="Times New Roman" charset="0"/>
              </a:rPr>
              <a:t> dan  </a:t>
            </a:r>
            <a:endParaRPr lang="en-US" sz="2000" baseline="0">
              <a:latin typeface="Arial" charset="0"/>
              <a:cs typeface="Times New Roman" charset="0"/>
            </a:endParaRPr>
          </a:p>
        </p:txBody>
      </p:sp>
      <p:sp>
        <p:nvSpPr>
          <p:cNvPr id="261271" name="Rectangle 151"/>
          <p:cNvSpPr>
            <a:spLocks noChangeArrowheads="1"/>
          </p:cNvSpPr>
          <p:nvPr/>
        </p:nvSpPr>
        <p:spPr bwMode="auto">
          <a:xfrm>
            <a:off x="2310086" y="2095440"/>
            <a:ext cx="38234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charset="0"/>
                <a:cs typeface="Times New Roman" charset="0"/>
              </a:rPr>
              <a:t>dv = sin x dx </a:t>
            </a:r>
            <a:r>
              <a:rPr lang="en-US" sz="2000" baseline="0" smtClean="0">
                <a:latin typeface="Arial" charset="0"/>
                <a:cs typeface="Times New Roman" charset="0"/>
              </a:rPr>
              <a:t> maka  v </a:t>
            </a:r>
            <a:r>
              <a:rPr lang="en-US" sz="2000" baseline="0">
                <a:latin typeface="Arial" charset="0"/>
                <a:cs typeface="Times New Roman" charset="0"/>
              </a:rPr>
              <a:t>= – cos x</a:t>
            </a:r>
            <a:r>
              <a:rPr lang="en-US" sz="2000" baseline="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17419" name="Rectangle 153"/>
          <p:cNvSpPr>
            <a:spLocks noChangeArrowheads="1"/>
          </p:cNvSpPr>
          <p:nvPr/>
        </p:nvSpPr>
        <p:spPr bwMode="auto">
          <a:xfrm>
            <a:off x="1649104" y="2724150"/>
            <a:ext cx="304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charset="0"/>
                <a:cs typeface="Times New Roman" charset="0"/>
              </a:rPr>
              <a:t>x </a:t>
            </a:r>
            <a:r>
              <a:rPr lang="en-US" sz="2000" baseline="0">
                <a:latin typeface="Arial" charset="0"/>
                <a:cs typeface="Times New Roman" charset="0"/>
              </a:rPr>
              <a:t>sin </a:t>
            </a:r>
            <a:r>
              <a:rPr lang="en-US" sz="2000" baseline="0">
                <a:latin typeface="Arial" charset="0"/>
                <a:sym typeface="Symbol" pitchFamily="18" charset="2"/>
              </a:rPr>
              <a:t>x</a:t>
            </a:r>
            <a:r>
              <a:rPr lang="en-US" sz="2000" baseline="0">
                <a:latin typeface="Arial" charset="0"/>
                <a:cs typeface="Times New Roman" charset="0"/>
              </a:rPr>
              <a:t> dx </a:t>
            </a:r>
            <a:r>
              <a:rPr lang="en-US" sz="2000" baseline="0" smtClean="0">
                <a:latin typeface="Arial" charset="0"/>
                <a:cs typeface="Times New Roman" charset="0"/>
              </a:rPr>
              <a:t>=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 uv –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 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v du </a:t>
            </a:r>
            <a:endParaRPr lang="en-US" sz="2000" baseline="0">
              <a:latin typeface="Arial" charset="0"/>
              <a:cs typeface="Times New Roman" charset="0"/>
            </a:endParaRPr>
          </a:p>
        </p:txBody>
      </p:sp>
      <p:sp>
        <p:nvSpPr>
          <p:cNvPr id="17416" name="Rectangle 175"/>
          <p:cNvSpPr>
            <a:spLocks noChangeArrowheads="1"/>
          </p:cNvSpPr>
          <p:nvPr/>
        </p:nvSpPr>
        <p:spPr bwMode="auto">
          <a:xfrm>
            <a:off x="2868304" y="3943350"/>
            <a:ext cx="30257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smtClean="0">
                <a:latin typeface="Arial" charset="0"/>
                <a:cs typeface="Times New Roman" charset="0"/>
              </a:rPr>
              <a:t>=  </a:t>
            </a:r>
            <a:r>
              <a:rPr lang="en-US" sz="2000" baseline="0">
                <a:latin typeface="Arial" charset="0"/>
                <a:cs typeface="Times New Roman" charset="0"/>
              </a:rPr>
              <a:t>– x cos x</a:t>
            </a:r>
            <a:r>
              <a:rPr lang="en-US" sz="2000" baseline="0">
                <a:latin typeface="Arial" charset="0"/>
                <a:cs typeface="Arial" charset="0"/>
              </a:rPr>
              <a:t> </a:t>
            </a:r>
            <a:r>
              <a:rPr lang="en-US" sz="2000" baseline="0">
                <a:latin typeface="Arial" charset="0"/>
                <a:cs typeface="Times New Roman" charset="0"/>
              </a:rPr>
              <a:t>+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charset="0"/>
                <a:cs typeface="Times New Roman" charset="0"/>
              </a:rPr>
              <a:t>cos </a:t>
            </a:r>
            <a:r>
              <a:rPr lang="en-US" sz="2000" baseline="0">
                <a:latin typeface="Arial" charset="0"/>
                <a:cs typeface="Times New Roman" charset="0"/>
              </a:rPr>
              <a:t>x </a:t>
            </a:r>
            <a:r>
              <a:rPr lang="en-US" sz="2000" baseline="0" smtClean="0">
                <a:latin typeface="Arial" charset="0"/>
                <a:cs typeface="Times New Roman" charset="0"/>
              </a:rPr>
              <a:t>dx</a:t>
            </a:r>
            <a:endParaRPr lang="en-US" sz="2000" baseline="0">
              <a:latin typeface="Arial" charset="0"/>
              <a:cs typeface="Times New Roman" charset="0"/>
            </a:endParaRPr>
          </a:p>
        </p:txBody>
      </p:sp>
      <p:sp>
        <p:nvSpPr>
          <p:cNvPr id="23" name="Date Placeholder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CC5AF-5F6A-4B19-9E65-E8A6DDB097AF}" type="datetime3">
              <a:rPr lang="en-US" smtClean="0"/>
              <a:t>15 May 2023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26" name="Group 210"/>
          <p:cNvGrpSpPr>
            <a:grpSpLocks/>
          </p:cNvGrpSpPr>
          <p:nvPr/>
        </p:nvGrpSpPr>
        <p:grpSpPr bwMode="auto">
          <a:xfrm>
            <a:off x="2895600" y="3314700"/>
            <a:ext cx="3352800" cy="400050"/>
            <a:chOff x="903" y="1862"/>
            <a:chExt cx="2112" cy="252"/>
          </a:xfrm>
        </p:grpSpPr>
        <p:sp>
          <p:nvSpPr>
            <p:cNvPr id="27" name="Rectangle 153"/>
            <p:cNvSpPr>
              <a:spLocks noChangeArrowheads="1"/>
            </p:cNvSpPr>
            <p:nvPr/>
          </p:nvSpPr>
          <p:spPr bwMode="auto">
            <a:xfrm>
              <a:off x="903" y="1862"/>
              <a:ext cx="211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charset="0"/>
                  <a:cs typeface="Times New Roman" charset="0"/>
                </a:rPr>
                <a:t>=  x (– cos x)</a:t>
              </a:r>
              <a:r>
                <a:rPr lang="en-US" sz="2000" baseline="0" smtClean="0">
                  <a:latin typeface="Arial" charset="0"/>
                  <a:cs typeface="Arial" charset="0"/>
                </a:rPr>
                <a:t> 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–</a:t>
              </a:r>
              <a:r>
                <a:rPr lang="en-US" sz="2000" baseline="0" smtClean="0">
                  <a:latin typeface="Arial" charset="0"/>
                  <a:cs typeface="Times New Roman" charset="0"/>
                </a:rPr>
                <a:t> </a:t>
              </a:r>
              <a:endParaRPr lang="en-US" sz="2000" baseline="0">
                <a:latin typeface="Arial" charset="0"/>
                <a:cs typeface="Times New Roman" charset="0"/>
              </a:endParaRPr>
            </a:p>
          </p:txBody>
        </p:sp>
        <p:sp>
          <p:nvSpPr>
            <p:cNvPr id="28" name="Rectangle 173"/>
            <p:cNvSpPr>
              <a:spLocks noChangeArrowheads="1"/>
            </p:cNvSpPr>
            <p:nvPr/>
          </p:nvSpPr>
          <p:spPr bwMode="auto">
            <a:xfrm>
              <a:off x="2045" y="1862"/>
              <a:ext cx="93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 </a:t>
              </a:r>
              <a:r>
                <a:rPr lang="en-US" sz="2000" baseline="0" smtClean="0">
                  <a:latin typeface="Arial" charset="0"/>
                  <a:cs typeface="Times New Roman" charset="0"/>
                </a:rPr>
                <a:t>– </a:t>
              </a:r>
              <a:r>
                <a:rPr lang="en-US" sz="2000" baseline="0">
                  <a:latin typeface="Arial" charset="0"/>
                  <a:cs typeface="Times New Roman" charset="0"/>
                </a:rPr>
                <a:t>cos x</a:t>
              </a:r>
              <a:r>
                <a:rPr lang="en-US" sz="2000" baseline="0">
                  <a:latin typeface="Arial" charset="0"/>
                  <a:cs typeface="Arial" charset="0"/>
                </a:rPr>
                <a:t> </a:t>
              </a:r>
              <a:r>
                <a:rPr lang="en-US" sz="2000" baseline="0">
                  <a:latin typeface="Arial" charset="0"/>
                  <a:cs typeface="Times New Roman" charset="0"/>
                </a:rPr>
                <a:t>dx</a:t>
              </a:r>
            </a:p>
          </p:txBody>
        </p:sp>
      </p:grpSp>
      <p:sp>
        <p:nvSpPr>
          <p:cNvPr id="29" name="Rectangle 175"/>
          <p:cNvSpPr>
            <a:spLocks noChangeArrowheads="1"/>
          </p:cNvSpPr>
          <p:nvPr/>
        </p:nvSpPr>
        <p:spPr bwMode="auto">
          <a:xfrm>
            <a:off x="2868304" y="4533900"/>
            <a:ext cx="2873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smtClean="0">
                <a:latin typeface="Arial" charset="0"/>
                <a:cs typeface="Times New Roman" charset="0"/>
              </a:rPr>
              <a:t>=  </a:t>
            </a:r>
            <a:r>
              <a:rPr lang="en-US" sz="2000" baseline="0">
                <a:latin typeface="Arial" charset="0"/>
                <a:cs typeface="Times New Roman" charset="0"/>
              </a:rPr>
              <a:t>– x cos x + sin x + C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6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6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7" grpId="0"/>
      <p:bldP spid="261270" grpId="0"/>
      <p:bldP spid="261271" grpId="0"/>
      <p:bldP spid="17419" grpId="0"/>
      <p:bldP spid="17416" grpId="0"/>
      <p:bldP spid="2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7" name="Rectangle 3"/>
          <p:cNvSpPr>
            <a:spLocks noGrp="1" noChangeArrowheads="1"/>
          </p:cNvSpPr>
          <p:nvPr>
            <p:ph type="title"/>
          </p:nvPr>
        </p:nvSpPr>
        <p:spPr>
          <a:xfrm>
            <a:off x="3276600" y="339725"/>
            <a:ext cx="264795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LATIHAN </a:t>
            </a:r>
          </a:p>
        </p:txBody>
      </p:sp>
      <p:sp>
        <p:nvSpPr>
          <p:cNvPr id="262172" name="Rectangle 28"/>
          <p:cNvSpPr>
            <a:spLocks noChangeArrowheads="1"/>
          </p:cNvSpPr>
          <p:nvPr/>
        </p:nvSpPr>
        <p:spPr bwMode="auto">
          <a:xfrm>
            <a:off x="1600200" y="1143000"/>
            <a:ext cx="5867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Hitung integral berikut dengan metode parsial:</a:t>
            </a:r>
            <a:endParaRPr lang="id-ID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18459" name="Rectangle 30"/>
          <p:cNvSpPr>
            <a:spLocks noChangeArrowheads="1"/>
          </p:cNvSpPr>
          <p:nvPr/>
        </p:nvSpPr>
        <p:spPr bwMode="auto">
          <a:xfrm>
            <a:off x="1657350" y="1924050"/>
            <a:ext cx="22288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1.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x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cos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dx</a:t>
            </a:r>
          </a:p>
        </p:txBody>
      </p:sp>
      <p:grpSp>
        <p:nvGrpSpPr>
          <p:cNvPr id="4" name="Group 57"/>
          <p:cNvGrpSpPr>
            <a:grpSpLocks/>
          </p:cNvGrpSpPr>
          <p:nvPr/>
        </p:nvGrpSpPr>
        <p:grpSpPr bwMode="auto">
          <a:xfrm>
            <a:off x="1657350" y="2568517"/>
            <a:ext cx="2076450" cy="400050"/>
            <a:chOff x="564" y="1507"/>
            <a:chExt cx="1308" cy="252"/>
          </a:xfrm>
        </p:grpSpPr>
        <p:sp>
          <p:nvSpPr>
            <p:cNvPr id="18455" name="Rectangle 35"/>
            <p:cNvSpPr>
              <a:spLocks noChangeArrowheads="1"/>
            </p:cNvSpPr>
            <p:nvPr/>
          </p:nvSpPr>
          <p:spPr bwMode="auto">
            <a:xfrm>
              <a:off x="564" y="1507"/>
              <a:ext cx="13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x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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1+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dx</a:t>
              </a:r>
            </a:p>
          </p:txBody>
        </p:sp>
        <p:sp>
          <p:nvSpPr>
            <p:cNvPr id="18454" name="Line 39"/>
            <p:cNvSpPr>
              <a:spLocks noChangeShapeType="1"/>
            </p:cNvSpPr>
            <p:nvPr/>
          </p:nvSpPr>
          <p:spPr bwMode="auto">
            <a:xfrm>
              <a:off x="1135" y="153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449" name="Rectangle 42"/>
          <p:cNvSpPr>
            <a:spLocks noChangeArrowheads="1"/>
          </p:cNvSpPr>
          <p:nvPr/>
        </p:nvSpPr>
        <p:spPr bwMode="auto">
          <a:xfrm>
            <a:off x="1657350" y="3257490"/>
            <a:ext cx="22288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3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  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x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sin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dx</a:t>
            </a:r>
          </a:p>
        </p:txBody>
      </p:sp>
      <p:sp>
        <p:nvSpPr>
          <p:cNvPr id="18445" name="Rectangle 47"/>
          <p:cNvSpPr>
            <a:spLocks noChangeArrowheads="1"/>
          </p:cNvSpPr>
          <p:nvPr/>
        </p:nvSpPr>
        <p:spPr bwMode="auto">
          <a:xfrm>
            <a:off x="1657350" y="3936940"/>
            <a:ext cx="21526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4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  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x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sin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dx</a:t>
            </a:r>
          </a:p>
        </p:txBody>
      </p:sp>
      <p:sp>
        <p:nvSpPr>
          <p:cNvPr id="18441" name="Rectangle 53"/>
          <p:cNvSpPr>
            <a:spLocks noChangeArrowheads="1"/>
          </p:cNvSpPr>
          <p:nvPr/>
        </p:nvSpPr>
        <p:spPr bwMode="auto">
          <a:xfrm>
            <a:off x="1657350" y="4629090"/>
            <a:ext cx="42862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5.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 + a) sin a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dx   a = konstanta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8867D3-2FEE-4A2F-BBAB-A5D6A14C4526}" type="datetime3">
              <a:rPr lang="en-US" smtClean="0"/>
              <a:t>15 May 2023</a:t>
            </a:fld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33" name="Footer Placeholder 3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62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62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7" grpId="0"/>
      <p:bldP spid="262172" grpId="0"/>
      <p:bldP spid="18459" grpId="0"/>
      <p:bldP spid="18449" grpId="0"/>
      <p:bldP spid="18445" grpId="0"/>
      <p:bldP spid="1844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4648200" cy="5334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smtClean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PENGERTIAN INTEGRAL</a:t>
            </a:r>
          </a:p>
        </p:txBody>
      </p:sp>
      <p:sp>
        <p:nvSpPr>
          <p:cNvPr id="234505" name="Text Box 9"/>
          <p:cNvSpPr txBox="1">
            <a:spLocks noChangeArrowheads="1"/>
          </p:cNvSpPr>
          <p:nvPr/>
        </p:nvSpPr>
        <p:spPr bwMode="auto">
          <a:xfrm>
            <a:off x="768350" y="1295400"/>
            <a:ext cx="20510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92075" eaLnBrk="0" hangingPunct="0"/>
            <a:r>
              <a:rPr lang="en-US" sz="2000" baseline="0">
                <a:latin typeface="Arial" charset="0"/>
                <a:cs typeface="Times New Roman" charset="0"/>
              </a:rPr>
              <a:t>Anti-derivatif </a:t>
            </a:r>
          </a:p>
        </p:txBody>
      </p:sp>
      <p:sp>
        <p:nvSpPr>
          <p:cNvPr id="234528" name="Text Box 32"/>
          <p:cNvSpPr txBox="1">
            <a:spLocks noChangeArrowheads="1"/>
          </p:cNvSpPr>
          <p:nvPr/>
        </p:nvSpPr>
        <p:spPr bwMode="auto">
          <a:xfrm>
            <a:off x="762000" y="1828800"/>
            <a:ext cx="8077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2075" eaLnBrk="0" hangingPunct="0"/>
            <a:r>
              <a:rPr lang="en-US" sz="2000" baseline="0">
                <a:latin typeface="Arial" charset="0"/>
                <a:cs typeface="Arial" charset="0"/>
              </a:rPr>
              <a:t>Jika F(x) adalah fungsi dengan turunannya F’(x) = f(x) pada interval tertentu dari sumbu x, maka </a:t>
            </a:r>
            <a:r>
              <a:rPr lang="en-US" sz="2000" u="sng" baseline="0">
                <a:latin typeface="Arial" charset="0"/>
                <a:cs typeface="Arial" charset="0"/>
              </a:rPr>
              <a:t>anti-derivatif</a:t>
            </a:r>
            <a:r>
              <a:rPr lang="en-US" sz="2000" baseline="0">
                <a:latin typeface="Arial" charset="0"/>
                <a:cs typeface="Arial" charset="0"/>
              </a:rPr>
              <a:t> atau </a:t>
            </a:r>
            <a:r>
              <a:rPr lang="en-US" sz="2000" u="sng" baseline="0">
                <a:latin typeface="Arial" charset="0"/>
                <a:cs typeface="Arial" charset="0"/>
              </a:rPr>
              <a:t>integral tak tentu</a:t>
            </a:r>
            <a:r>
              <a:rPr lang="en-US" sz="2000" baseline="0">
                <a:latin typeface="Arial" charset="0"/>
                <a:cs typeface="Arial" charset="0"/>
              </a:rPr>
              <a:t>  dari f(x) </a:t>
            </a:r>
            <a:r>
              <a:rPr lang="en-US" sz="2000" baseline="0" smtClean="0">
                <a:latin typeface="Arial" charset="0"/>
                <a:cs typeface="Arial" charset="0"/>
              </a:rPr>
              <a:t>diberikan oleh :</a:t>
            </a:r>
            <a:endParaRPr lang="en-US" sz="2000" baseline="0">
              <a:latin typeface="Arial" charset="0"/>
              <a:cs typeface="Times New Roman" charset="0"/>
            </a:endParaRPr>
          </a:p>
        </p:txBody>
      </p:sp>
      <p:sp>
        <p:nvSpPr>
          <p:cNvPr id="8200" name="Rectangle 42"/>
          <p:cNvSpPr>
            <a:spLocks noChangeArrowheads="1"/>
          </p:cNvSpPr>
          <p:nvPr/>
        </p:nvSpPr>
        <p:spPr bwMode="auto">
          <a:xfrm>
            <a:off x="2656091" y="3048000"/>
            <a:ext cx="191590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aseline="0" smtClean="0">
                <a:latin typeface="Arial" charset="0"/>
                <a:cs typeface="Arial" charset="0"/>
                <a:sym typeface="Symbol"/>
              </a:rPr>
              <a:t> </a:t>
            </a:r>
            <a:r>
              <a:rPr lang="en-US" sz="2000" baseline="0" smtClean="0">
                <a:latin typeface="Arial" charset="0"/>
                <a:cs typeface="Arial" charset="0"/>
              </a:rPr>
              <a:t>f(x</a:t>
            </a:r>
            <a:r>
              <a:rPr lang="en-US" sz="2000" baseline="0">
                <a:latin typeface="Arial" charset="0"/>
                <a:cs typeface="Arial" charset="0"/>
              </a:rPr>
              <a:t>) = F(x) + C</a:t>
            </a:r>
          </a:p>
        </p:txBody>
      </p:sp>
      <p:sp>
        <p:nvSpPr>
          <p:cNvPr id="234541" name="Rectangle 45"/>
          <p:cNvSpPr>
            <a:spLocks noChangeArrowheads="1"/>
          </p:cNvSpPr>
          <p:nvPr/>
        </p:nvSpPr>
        <p:spPr bwMode="auto">
          <a:xfrm>
            <a:off x="838200" y="3657600"/>
            <a:ext cx="73152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000" baseline="0">
                <a:latin typeface="Arial" charset="0"/>
                <a:cs typeface="Times New Roman" charset="0"/>
              </a:rPr>
              <a:t>dengan C adalah konstanta sembarang yang disebut juga konstanta integrasi. Jadi anti-diferensiasi adalah proses menemukan anti-turunan dari suatu fungsi. Integral tak tentu dari suatu fungsi bersifat tidak unik 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F5A705-9A05-4C3D-835E-4E88A1774548}" type="datetime3">
              <a:rPr lang="en-US" smtClean="0"/>
              <a:t>15 May 2023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34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34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34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234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498" grpId="0"/>
      <p:bldP spid="234505" grpId="0"/>
      <p:bldP spid="234528" grpId="0"/>
      <p:bldP spid="8200" grpId="0"/>
      <p:bldP spid="2345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5844" y="210910"/>
            <a:ext cx="6819900" cy="551090"/>
          </a:xfrm>
        </p:spPr>
        <p:txBody>
          <a:bodyPr tIns="90000" bIns="90000" anchor="t"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RUMUS DASAR INTEGRAL </a:t>
            </a:r>
          </a:p>
        </p:txBody>
      </p:sp>
      <p:sp>
        <p:nvSpPr>
          <p:cNvPr id="68" name="Rectangle 38"/>
          <p:cNvSpPr>
            <a:spLocks noChangeArrowheads="1"/>
          </p:cNvSpPr>
          <p:nvPr/>
        </p:nvSpPr>
        <p:spPr bwMode="auto">
          <a:xfrm>
            <a:off x="668972" y="1877702"/>
            <a:ext cx="2209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1.  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dx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= x + C  </a:t>
            </a:r>
          </a:p>
        </p:txBody>
      </p:sp>
      <p:sp>
        <p:nvSpPr>
          <p:cNvPr id="69" name="Rectangle 44"/>
          <p:cNvSpPr>
            <a:spLocks noChangeArrowheads="1"/>
          </p:cNvSpPr>
          <p:nvPr/>
        </p:nvSpPr>
        <p:spPr bwMode="auto">
          <a:xfrm>
            <a:off x="668972" y="2601482"/>
            <a:ext cx="3810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2.  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u + v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) dx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=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u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dx +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v dx  </a:t>
            </a:r>
          </a:p>
        </p:txBody>
      </p:sp>
      <p:sp>
        <p:nvSpPr>
          <p:cNvPr id="70" name="Rectangle 49"/>
          <p:cNvSpPr>
            <a:spLocks noChangeArrowheads="1"/>
          </p:cNvSpPr>
          <p:nvPr/>
        </p:nvSpPr>
        <p:spPr bwMode="auto">
          <a:xfrm>
            <a:off x="668972" y="3306392"/>
            <a:ext cx="26044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3.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au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dx = a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u dx  </a:t>
            </a:r>
          </a:p>
        </p:txBody>
      </p:sp>
      <p:grpSp>
        <p:nvGrpSpPr>
          <p:cNvPr id="71" name="Group 70"/>
          <p:cNvGrpSpPr/>
          <p:nvPr/>
        </p:nvGrpSpPr>
        <p:grpSpPr>
          <a:xfrm>
            <a:off x="5096532" y="1828800"/>
            <a:ext cx="2797792" cy="677863"/>
            <a:chOff x="5037160" y="2993410"/>
            <a:chExt cx="2797792" cy="677863"/>
          </a:xfrm>
        </p:grpSpPr>
        <p:sp>
          <p:nvSpPr>
            <p:cNvPr id="72" name="Rectangle 83"/>
            <p:cNvSpPr>
              <a:spLocks noChangeArrowheads="1"/>
            </p:cNvSpPr>
            <p:nvPr/>
          </p:nvSpPr>
          <p:spPr bwMode="auto">
            <a:xfrm>
              <a:off x="5037160" y="3124200"/>
              <a:ext cx="279779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5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 dx =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ln | x | + C  </a:t>
              </a:r>
            </a:p>
          </p:txBody>
        </p:sp>
        <p:grpSp>
          <p:nvGrpSpPr>
            <p:cNvPr id="73" name="Group 113"/>
            <p:cNvGrpSpPr>
              <a:grpSpLocks/>
            </p:cNvGrpSpPr>
            <p:nvPr/>
          </p:nvGrpSpPr>
          <p:grpSpPr bwMode="auto">
            <a:xfrm>
              <a:off x="5431808" y="2993410"/>
              <a:ext cx="609600" cy="677863"/>
              <a:chOff x="3456" y="1920"/>
              <a:chExt cx="384" cy="427"/>
            </a:xfrm>
          </p:grpSpPr>
          <p:grpSp>
            <p:nvGrpSpPr>
              <p:cNvPr id="74" name="Group 71"/>
              <p:cNvGrpSpPr>
                <a:grpSpLocks/>
              </p:cNvGrpSpPr>
              <p:nvPr/>
            </p:nvGrpSpPr>
            <p:grpSpPr bwMode="auto">
              <a:xfrm>
                <a:off x="3456" y="1920"/>
                <a:ext cx="384" cy="427"/>
                <a:chOff x="1044" y="2028"/>
                <a:chExt cx="672" cy="427"/>
              </a:xfrm>
            </p:grpSpPr>
            <p:sp>
              <p:nvSpPr>
                <p:cNvPr id="76" name="Rectangle 72"/>
                <p:cNvSpPr>
                  <a:spLocks noChangeArrowheads="1"/>
                </p:cNvSpPr>
                <p:nvPr/>
              </p:nvSpPr>
              <p:spPr bwMode="auto">
                <a:xfrm>
                  <a:off x="1044" y="2203"/>
                  <a:ext cx="67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x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  </a:t>
                  </a:r>
                  <a:endPara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endParaRPr>
                </a:p>
              </p:txBody>
            </p:sp>
            <p:sp>
              <p:nvSpPr>
                <p:cNvPr id="77" name="Rectangle 73"/>
                <p:cNvSpPr>
                  <a:spLocks noChangeArrowheads="1"/>
                </p:cNvSpPr>
                <p:nvPr/>
              </p:nvSpPr>
              <p:spPr bwMode="auto">
                <a:xfrm>
                  <a:off x="1044" y="2028"/>
                  <a:ext cx="67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384175" indent="-384175" algn="ctr"/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1</a:t>
                  </a:r>
                  <a:endParaRPr lang="id-ID" sz="2000" baseline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75" name="Line 70"/>
              <p:cNvSpPr>
                <a:spLocks noChangeShapeType="1"/>
              </p:cNvSpPr>
              <p:nvPr/>
            </p:nvSpPr>
            <p:spPr bwMode="auto">
              <a:xfrm>
                <a:off x="3582" y="2147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94" name="Group 93"/>
          <p:cNvGrpSpPr/>
          <p:nvPr/>
        </p:nvGrpSpPr>
        <p:grpSpPr>
          <a:xfrm>
            <a:off x="690580" y="3958859"/>
            <a:ext cx="2819400" cy="727076"/>
            <a:chOff x="519752" y="4730115"/>
            <a:chExt cx="2819400" cy="727076"/>
          </a:xfrm>
        </p:grpSpPr>
        <p:grpSp>
          <p:nvGrpSpPr>
            <p:cNvPr id="78" name="Group 77"/>
            <p:cNvGrpSpPr/>
            <p:nvPr/>
          </p:nvGrpSpPr>
          <p:grpSpPr>
            <a:xfrm>
              <a:off x="519752" y="4730115"/>
              <a:ext cx="2819400" cy="727076"/>
              <a:chOff x="533400" y="4640267"/>
              <a:chExt cx="2819400" cy="727076"/>
            </a:xfrm>
          </p:grpSpPr>
          <p:sp>
            <p:nvSpPr>
              <p:cNvPr id="79" name="Rectangle 65"/>
              <p:cNvSpPr>
                <a:spLocks noChangeArrowheads="1"/>
              </p:cNvSpPr>
              <p:nvPr/>
            </p:nvSpPr>
            <p:spPr bwMode="auto">
              <a:xfrm>
                <a:off x="533400" y="4800600"/>
                <a:ext cx="28194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4.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 x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</a:rPr>
                  <a:t>a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du =         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+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C</a:t>
                </a:r>
              </a:p>
            </p:txBody>
          </p:sp>
          <p:grpSp>
            <p:nvGrpSpPr>
              <p:cNvPr id="80" name="Group 76"/>
              <p:cNvGrpSpPr>
                <a:grpSpLocks/>
              </p:cNvGrpSpPr>
              <p:nvPr/>
            </p:nvGrpSpPr>
            <p:grpSpPr bwMode="auto">
              <a:xfrm>
                <a:off x="1793186" y="4640267"/>
                <a:ext cx="963801" cy="727076"/>
                <a:chOff x="801" y="1971"/>
                <a:chExt cx="688" cy="458"/>
              </a:xfrm>
            </p:grpSpPr>
            <p:sp>
              <p:nvSpPr>
                <p:cNvPr id="81" name="Rectangle 77"/>
                <p:cNvSpPr>
                  <a:spLocks noChangeArrowheads="1"/>
                </p:cNvSpPr>
                <p:nvPr/>
              </p:nvSpPr>
              <p:spPr bwMode="auto">
                <a:xfrm>
                  <a:off x="817" y="2177"/>
                  <a:ext cx="67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a+1  </a:t>
                  </a:r>
                </a:p>
              </p:txBody>
            </p:sp>
            <p:sp>
              <p:nvSpPr>
                <p:cNvPr id="82" name="Rectangle 78"/>
                <p:cNvSpPr>
                  <a:spLocks noChangeArrowheads="1"/>
                </p:cNvSpPr>
                <p:nvPr/>
              </p:nvSpPr>
              <p:spPr bwMode="auto">
                <a:xfrm>
                  <a:off x="801" y="1971"/>
                  <a:ext cx="67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384175" indent="-384175" algn="ctr"/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r>
                    <a:rPr lang="en-US" sz="2000" baseline="30000" smtClean="0">
                      <a:latin typeface="Arial" pitchFamily="34" charset="0"/>
                      <a:cs typeface="Arial" pitchFamily="34" charset="0"/>
                    </a:rPr>
                    <a:t>a+1</a:t>
                  </a:r>
                  <a:endParaRPr lang="id-ID" sz="2000" baseline="30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sp>
          <p:nvSpPr>
            <p:cNvPr id="83" name="Line 75"/>
            <p:cNvSpPr>
              <a:spLocks noChangeShapeType="1"/>
            </p:cNvSpPr>
            <p:nvPr/>
          </p:nvSpPr>
          <p:spPr bwMode="auto">
            <a:xfrm>
              <a:off x="2035792" y="5095544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4" name="Rectangle 88"/>
          <p:cNvSpPr>
            <a:spLocks noChangeArrowheads="1"/>
          </p:cNvSpPr>
          <p:nvPr/>
        </p:nvSpPr>
        <p:spPr bwMode="auto">
          <a:xfrm>
            <a:off x="1597020" y="4677992"/>
            <a:ext cx="173316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untuk a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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– 1 </a:t>
            </a:r>
          </a:p>
        </p:txBody>
      </p:sp>
      <p:sp>
        <p:nvSpPr>
          <p:cNvPr id="85" name="Rectangle 101"/>
          <p:cNvSpPr>
            <a:spLocks noChangeArrowheads="1"/>
          </p:cNvSpPr>
          <p:nvPr/>
        </p:nvSpPr>
        <p:spPr bwMode="auto">
          <a:xfrm>
            <a:off x="5088572" y="3948750"/>
            <a:ext cx="2590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7.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e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dx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=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e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+ C</a:t>
            </a:r>
          </a:p>
        </p:txBody>
      </p:sp>
      <p:grpSp>
        <p:nvGrpSpPr>
          <p:cNvPr id="86" name="Group 116"/>
          <p:cNvGrpSpPr>
            <a:grpSpLocks/>
          </p:cNvGrpSpPr>
          <p:nvPr/>
        </p:nvGrpSpPr>
        <p:grpSpPr bwMode="auto">
          <a:xfrm>
            <a:off x="5102220" y="2639702"/>
            <a:ext cx="3048000" cy="714375"/>
            <a:chOff x="3268" y="2375"/>
            <a:chExt cx="1920" cy="450"/>
          </a:xfrm>
        </p:grpSpPr>
        <p:sp>
          <p:nvSpPr>
            <p:cNvPr id="87" name="Rectangle 90"/>
            <p:cNvSpPr>
              <a:spLocks noChangeArrowheads="1"/>
            </p:cNvSpPr>
            <p:nvPr/>
          </p:nvSpPr>
          <p:spPr bwMode="auto">
            <a:xfrm>
              <a:off x="3268" y="2472"/>
              <a:ext cx="192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6.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a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dx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         + C</a:t>
              </a:r>
            </a:p>
          </p:txBody>
        </p:sp>
        <p:grpSp>
          <p:nvGrpSpPr>
            <p:cNvPr id="88" name="Group 115"/>
            <p:cNvGrpSpPr>
              <a:grpSpLocks/>
            </p:cNvGrpSpPr>
            <p:nvPr/>
          </p:nvGrpSpPr>
          <p:grpSpPr bwMode="auto">
            <a:xfrm>
              <a:off x="4120" y="2375"/>
              <a:ext cx="469" cy="450"/>
              <a:chOff x="4120" y="2375"/>
              <a:chExt cx="469" cy="450"/>
            </a:xfrm>
          </p:grpSpPr>
          <p:grpSp>
            <p:nvGrpSpPr>
              <p:cNvPr id="89" name="Group 95"/>
              <p:cNvGrpSpPr>
                <a:grpSpLocks/>
              </p:cNvGrpSpPr>
              <p:nvPr/>
            </p:nvGrpSpPr>
            <p:grpSpPr bwMode="auto">
              <a:xfrm>
                <a:off x="4120" y="2375"/>
                <a:ext cx="469" cy="450"/>
                <a:chOff x="1069" y="2039"/>
                <a:chExt cx="681" cy="450"/>
              </a:xfrm>
            </p:grpSpPr>
            <p:sp>
              <p:nvSpPr>
                <p:cNvPr id="91" name="Rectangle 96"/>
                <p:cNvSpPr>
                  <a:spLocks noChangeArrowheads="1"/>
                </p:cNvSpPr>
                <p:nvPr/>
              </p:nvSpPr>
              <p:spPr bwMode="auto">
                <a:xfrm>
                  <a:off x="1069" y="2237"/>
                  <a:ext cx="67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ln a  </a:t>
                  </a:r>
                </a:p>
              </p:txBody>
            </p:sp>
            <p:sp>
              <p:nvSpPr>
                <p:cNvPr id="92" name="Rectangle 97"/>
                <p:cNvSpPr>
                  <a:spLocks noChangeArrowheads="1"/>
                </p:cNvSpPr>
                <p:nvPr/>
              </p:nvSpPr>
              <p:spPr bwMode="auto">
                <a:xfrm>
                  <a:off x="1081" y="2039"/>
                  <a:ext cx="669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384175" indent="-384175" algn="ctr"/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a</a:t>
                  </a:r>
                  <a:r>
                    <a:rPr lang="en-US" sz="2000" baseline="3000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id-ID" sz="2000" baseline="30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90" name="Line 98"/>
              <p:cNvSpPr>
                <a:spLocks noChangeShapeType="1"/>
              </p:cNvSpPr>
              <p:nvPr/>
            </p:nvSpPr>
            <p:spPr bwMode="auto">
              <a:xfrm>
                <a:off x="4175" y="2591"/>
                <a:ext cx="29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93" name="Rectangle 111"/>
          <p:cNvSpPr>
            <a:spLocks noChangeArrowheads="1"/>
          </p:cNvSpPr>
          <p:nvPr/>
        </p:nvSpPr>
        <p:spPr bwMode="auto">
          <a:xfrm>
            <a:off x="5864220" y="3382592"/>
            <a:ext cx="25939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untuk a &gt; 0 dan a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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1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6FA911-896E-43E8-9289-AAD95274CAFD}" type="datetime3">
              <a:rPr lang="en-US" smtClean="0"/>
              <a:t>15 May 2023</a:t>
            </a:fld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33" name="Footer Placeholder 3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519752" y="909935"/>
            <a:ext cx="6566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indent="-341313"/>
            <a:r>
              <a:rPr lang="en-US" sz="2400" baseline="0" smtClean="0">
                <a:solidFill>
                  <a:srgbClr val="FFFF00"/>
                </a:solidFill>
                <a:latin typeface="Arial" charset="0"/>
                <a:cs typeface="Times New Roman" charset="0"/>
              </a:rPr>
              <a:t>a.  Rumus dasar integral Fungsi Aljabar</a:t>
            </a:r>
            <a:endParaRPr lang="en-US" sz="240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35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22" grpId="0"/>
      <p:bldP spid="68" grpId="0"/>
      <p:bldP spid="69" grpId="0"/>
      <p:bldP spid="70" grpId="0"/>
      <p:bldP spid="84" grpId="0"/>
      <p:bldP spid="85" grpId="0"/>
      <p:bldP spid="93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2971800" y="400050"/>
            <a:ext cx="3200400" cy="5143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CONTOH SOAL</a:t>
            </a:r>
          </a:p>
        </p:txBody>
      </p:sp>
      <p:grpSp>
        <p:nvGrpSpPr>
          <p:cNvPr id="53" name="Group 52"/>
          <p:cNvGrpSpPr/>
          <p:nvPr/>
        </p:nvGrpSpPr>
        <p:grpSpPr>
          <a:xfrm>
            <a:off x="990600" y="2133597"/>
            <a:ext cx="5181600" cy="762003"/>
            <a:chOff x="920088" y="2622246"/>
            <a:chExt cx="5181600" cy="762003"/>
          </a:xfrm>
        </p:grpSpPr>
        <p:sp>
          <p:nvSpPr>
            <p:cNvPr id="3" name="Rectangle 44"/>
            <p:cNvSpPr>
              <a:spLocks noChangeArrowheads="1"/>
            </p:cNvSpPr>
            <p:nvPr/>
          </p:nvSpPr>
          <p:spPr bwMode="auto">
            <a:xfrm>
              <a:off x="920088" y="2772994"/>
              <a:ext cx="51816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2.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 </a:t>
              </a:r>
              <a:r>
                <a:rPr lang="en-US" sz="2000" baseline="0" smtClean="0">
                  <a:latin typeface="Arial" pitchFamily="34" charset="0"/>
                  <a:ea typeface="Times New Roman"/>
                  <a:cs typeface="Arial" pitchFamily="34" charset="0"/>
                </a:rPr>
                <a:t>x</a:t>
              </a:r>
              <a:r>
                <a:rPr lang="en-US" sz="2000" baseline="30000" smtClean="0">
                  <a:latin typeface="Arial" pitchFamily="34" charset="0"/>
                  <a:ea typeface="Times New Roman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ea typeface="Times New Roman"/>
                  <a:cs typeface="Arial" pitchFamily="34" charset="0"/>
                </a:rPr>
                <a:t> + 5x – 2) dx =     x</a:t>
              </a:r>
              <a:r>
                <a:rPr lang="en-US" sz="2000" baseline="30000" smtClean="0">
                  <a:latin typeface="Arial" pitchFamily="34" charset="0"/>
                  <a:ea typeface="Times New Roman"/>
                  <a:cs typeface="Arial" pitchFamily="34" charset="0"/>
                </a:rPr>
                <a:t>3</a:t>
              </a:r>
              <a:r>
                <a:rPr lang="en-US" sz="2000" baseline="0" smtClean="0">
                  <a:latin typeface="Arial" pitchFamily="34" charset="0"/>
                  <a:ea typeface="Times New Roman"/>
                  <a:cs typeface="Arial" pitchFamily="34" charset="0"/>
                </a:rPr>
                <a:t> +     x</a:t>
              </a:r>
              <a:r>
                <a:rPr lang="en-US" sz="2000" baseline="30000" smtClean="0">
                  <a:latin typeface="Arial" pitchFamily="34" charset="0"/>
                  <a:ea typeface="Times New Roman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ea typeface="Times New Roman"/>
                  <a:cs typeface="Arial" pitchFamily="34" charset="0"/>
                </a:rPr>
                <a:t> – 2x + C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0" name="Group 113"/>
            <p:cNvGrpSpPr>
              <a:grpSpLocks/>
            </p:cNvGrpSpPr>
            <p:nvPr/>
          </p:nvGrpSpPr>
          <p:grpSpPr bwMode="auto">
            <a:xfrm>
              <a:off x="3241344" y="2622246"/>
              <a:ext cx="609600" cy="752476"/>
              <a:chOff x="3456" y="2556"/>
              <a:chExt cx="384" cy="474"/>
            </a:xfrm>
          </p:grpSpPr>
          <p:grpSp>
            <p:nvGrpSpPr>
              <p:cNvPr id="31" name="Group 71"/>
              <p:cNvGrpSpPr>
                <a:grpSpLocks/>
              </p:cNvGrpSpPr>
              <p:nvPr/>
            </p:nvGrpSpPr>
            <p:grpSpPr bwMode="auto">
              <a:xfrm>
                <a:off x="3456" y="2556"/>
                <a:ext cx="384" cy="474"/>
                <a:chOff x="1044" y="2664"/>
                <a:chExt cx="672" cy="474"/>
              </a:xfrm>
            </p:grpSpPr>
            <p:sp>
              <p:nvSpPr>
                <p:cNvPr id="33" name="Rectangle 72"/>
                <p:cNvSpPr>
                  <a:spLocks noChangeArrowheads="1"/>
                </p:cNvSpPr>
                <p:nvPr/>
              </p:nvSpPr>
              <p:spPr bwMode="auto">
                <a:xfrm>
                  <a:off x="1044" y="2886"/>
                  <a:ext cx="67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3 </a:t>
                  </a:r>
                  <a:endPara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endParaRPr>
                </a:p>
              </p:txBody>
            </p:sp>
            <p:sp>
              <p:nvSpPr>
                <p:cNvPr id="34" name="Rectangle 73"/>
                <p:cNvSpPr>
                  <a:spLocks noChangeArrowheads="1"/>
                </p:cNvSpPr>
                <p:nvPr/>
              </p:nvSpPr>
              <p:spPr bwMode="auto">
                <a:xfrm>
                  <a:off x="1044" y="2664"/>
                  <a:ext cx="67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384175" indent="-384175" algn="ctr"/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1</a:t>
                  </a:r>
                  <a:endParaRPr lang="id-ID" sz="2000" baseline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32" name="Line 70"/>
              <p:cNvSpPr>
                <a:spLocks noChangeShapeType="1"/>
              </p:cNvSpPr>
              <p:nvPr/>
            </p:nvSpPr>
            <p:spPr bwMode="auto">
              <a:xfrm>
                <a:off x="3591" y="2783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5" name="Group 113"/>
            <p:cNvGrpSpPr>
              <a:grpSpLocks/>
            </p:cNvGrpSpPr>
            <p:nvPr/>
          </p:nvGrpSpPr>
          <p:grpSpPr bwMode="auto">
            <a:xfrm>
              <a:off x="4056376" y="2631773"/>
              <a:ext cx="611188" cy="752476"/>
              <a:chOff x="3402" y="2562"/>
              <a:chExt cx="385" cy="474"/>
            </a:xfrm>
          </p:grpSpPr>
          <p:grpSp>
            <p:nvGrpSpPr>
              <p:cNvPr id="36" name="Group 71"/>
              <p:cNvGrpSpPr>
                <a:grpSpLocks/>
              </p:cNvGrpSpPr>
              <p:nvPr/>
            </p:nvGrpSpPr>
            <p:grpSpPr bwMode="auto">
              <a:xfrm>
                <a:off x="3402" y="2562"/>
                <a:ext cx="385" cy="474"/>
                <a:chOff x="942" y="2670"/>
                <a:chExt cx="668" cy="474"/>
              </a:xfrm>
            </p:grpSpPr>
            <p:sp>
              <p:nvSpPr>
                <p:cNvPr id="38" name="Rectangle 72"/>
                <p:cNvSpPr>
                  <a:spLocks noChangeArrowheads="1"/>
                </p:cNvSpPr>
                <p:nvPr/>
              </p:nvSpPr>
              <p:spPr bwMode="auto">
                <a:xfrm>
                  <a:off x="943" y="2892"/>
                  <a:ext cx="667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 </a:t>
                  </a:r>
                  <a:endPara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endParaRPr>
                </a:p>
              </p:txBody>
            </p:sp>
            <p:sp>
              <p:nvSpPr>
                <p:cNvPr id="39" name="Rectangle 73"/>
                <p:cNvSpPr>
                  <a:spLocks noChangeArrowheads="1"/>
                </p:cNvSpPr>
                <p:nvPr/>
              </p:nvSpPr>
              <p:spPr bwMode="auto">
                <a:xfrm>
                  <a:off x="942" y="2670"/>
                  <a:ext cx="66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384175" indent="-384175" algn="ctr"/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5</a:t>
                  </a:r>
                  <a:endParaRPr lang="id-ID" sz="2000" baseline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37" name="Line 70"/>
              <p:cNvSpPr>
                <a:spLocks noChangeShapeType="1"/>
              </p:cNvSpPr>
              <p:nvPr/>
            </p:nvSpPr>
            <p:spPr bwMode="auto">
              <a:xfrm>
                <a:off x="3537" y="2789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54" name="Group 53"/>
          <p:cNvGrpSpPr/>
          <p:nvPr/>
        </p:nvGrpSpPr>
        <p:grpSpPr>
          <a:xfrm>
            <a:off x="990600" y="1367133"/>
            <a:ext cx="2743200" cy="604547"/>
            <a:chOff x="699448" y="2473622"/>
            <a:chExt cx="2743200" cy="604547"/>
          </a:xfrm>
        </p:grpSpPr>
        <p:sp>
          <p:nvSpPr>
            <p:cNvPr id="4" name="Rectangle 49"/>
            <p:cNvSpPr>
              <a:spLocks noChangeArrowheads="1"/>
            </p:cNvSpPr>
            <p:nvPr/>
          </p:nvSpPr>
          <p:spPr bwMode="auto">
            <a:xfrm>
              <a:off x="699448" y="2473622"/>
              <a:ext cx="27432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dirty="0" smtClean="0">
                  <a:latin typeface="Arial" pitchFamily="34" charset="0"/>
                  <a:cs typeface="Arial" pitchFamily="34" charset="0"/>
                </a:rPr>
                <a:t>1.   </a:t>
              </a:r>
              <a:r>
                <a:rPr lang="en-US" sz="2000" baseline="0" dirty="0" smtClean="0">
                  <a:latin typeface="Arial" pitchFamily="34" charset="0"/>
                  <a:cs typeface="Arial" pitchFamily="34" charset="0"/>
                  <a:sym typeface="Symbol"/>
                </a:rPr>
                <a:t> </a:t>
              </a:r>
              <a:r>
                <a:rPr lang="en-US" sz="2000" baseline="0" dirty="0" smtClean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 dirty="0" smtClean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000" baseline="0" dirty="0" smtClean="0">
                  <a:latin typeface="Arial" pitchFamily="34" charset="0"/>
                  <a:cs typeface="Arial" pitchFamily="34" charset="0"/>
                </a:rPr>
                <a:t> dx =</a:t>
              </a:r>
              <a:endParaRPr lang="en-US" sz="2000" baseline="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Rectangle 72"/>
            <p:cNvSpPr>
              <a:spLocks noChangeArrowheads="1"/>
            </p:cNvSpPr>
            <p:nvPr/>
          </p:nvSpPr>
          <p:spPr bwMode="auto">
            <a:xfrm>
              <a:off x="1994848" y="2678118"/>
              <a:ext cx="609600" cy="4000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 dirty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963304" y="3124200"/>
            <a:ext cx="2770496" cy="752476"/>
            <a:chOff x="734704" y="3075298"/>
            <a:chExt cx="2770496" cy="752476"/>
          </a:xfrm>
        </p:grpSpPr>
        <p:sp>
          <p:nvSpPr>
            <p:cNvPr id="18" name="Rectangle 101"/>
            <p:cNvSpPr>
              <a:spLocks noChangeArrowheads="1"/>
            </p:cNvSpPr>
            <p:nvPr/>
          </p:nvSpPr>
          <p:spPr bwMode="auto">
            <a:xfrm>
              <a:off x="734704" y="3218800"/>
              <a:ext cx="27704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3.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 6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dx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  +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  <p:grpSp>
          <p:nvGrpSpPr>
            <p:cNvPr id="45" name="Group 113"/>
            <p:cNvGrpSpPr>
              <a:grpSpLocks/>
            </p:cNvGrpSpPr>
            <p:nvPr/>
          </p:nvGrpSpPr>
          <p:grpSpPr bwMode="auto">
            <a:xfrm>
              <a:off x="2147248" y="3075298"/>
              <a:ext cx="609600" cy="752476"/>
              <a:chOff x="3456" y="1920"/>
              <a:chExt cx="384" cy="474"/>
            </a:xfrm>
          </p:grpSpPr>
          <p:grpSp>
            <p:nvGrpSpPr>
              <p:cNvPr id="46" name="Group 71"/>
              <p:cNvGrpSpPr>
                <a:grpSpLocks/>
              </p:cNvGrpSpPr>
              <p:nvPr/>
            </p:nvGrpSpPr>
            <p:grpSpPr bwMode="auto">
              <a:xfrm>
                <a:off x="3456" y="1920"/>
                <a:ext cx="384" cy="474"/>
                <a:chOff x="1044" y="2028"/>
                <a:chExt cx="672" cy="474"/>
              </a:xfrm>
            </p:grpSpPr>
            <p:sp>
              <p:nvSpPr>
                <p:cNvPr id="48" name="Rectangle 72"/>
                <p:cNvSpPr>
                  <a:spLocks noChangeArrowheads="1"/>
                </p:cNvSpPr>
                <p:nvPr/>
              </p:nvSpPr>
              <p:spPr bwMode="auto">
                <a:xfrm>
                  <a:off x="1044" y="2250"/>
                  <a:ext cx="67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ln 6</a:t>
                  </a:r>
                  <a:endPara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endParaRPr>
                </a:p>
              </p:txBody>
            </p:sp>
            <p:sp>
              <p:nvSpPr>
                <p:cNvPr id="49" name="Rectangle 73"/>
                <p:cNvSpPr>
                  <a:spLocks noChangeArrowheads="1"/>
                </p:cNvSpPr>
                <p:nvPr/>
              </p:nvSpPr>
              <p:spPr bwMode="auto">
                <a:xfrm>
                  <a:off x="1044" y="2028"/>
                  <a:ext cx="67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384175" indent="-384175" algn="ctr"/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6</a:t>
                  </a:r>
                  <a:r>
                    <a:rPr lang="en-US" sz="2000" baseline="3000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id-ID" sz="2000" baseline="30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7" name="Line 70"/>
              <p:cNvSpPr>
                <a:spLocks noChangeShapeType="1"/>
              </p:cNvSpPr>
              <p:nvPr/>
            </p:nvSpPr>
            <p:spPr bwMode="auto">
              <a:xfrm>
                <a:off x="3530" y="2147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51" name="Date Placeholder 5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393DF9-F45F-41A8-BD06-F9230D7582CA}" type="datetime3">
              <a:rPr lang="en-US" smtClean="0"/>
              <a:t>15 May 2023</a:t>
            </a:fld>
            <a:endParaRPr lang="en-US"/>
          </a:p>
        </p:txBody>
      </p:sp>
      <p:sp>
        <p:nvSpPr>
          <p:cNvPr id="56" name="Slide Number Placeholder 5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D463C6-4F0B-4E58-8CB4-DB61DC28680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7" name="Footer Placeholder 5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64" name="Group 63"/>
          <p:cNvGrpSpPr/>
          <p:nvPr/>
        </p:nvGrpSpPr>
        <p:grpSpPr>
          <a:xfrm>
            <a:off x="941696" y="4248090"/>
            <a:ext cx="6096000" cy="400110"/>
            <a:chOff x="941696" y="4400490"/>
            <a:chExt cx="6096000" cy="400110"/>
          </a:xfrm>
        </p:grpSpPr>
        <p:sp>
          <p:nvSpPr>
            <p:cNvPr id="2" name="Rectangle 38"/>
            <p:cNvSpPr>
              <a:spLocks noChangeArrowheads="1"/>
            </p:cNvSpPr>
            <p:nvPr/>
          </p:nvSpPr>
          <p:spPr bwMode="auto">
            <a:xfrm>
              <a:off x="941696" y="4400490"/>
              <a:ext cx="6096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4.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 (1 – x)x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dx 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 (x – xx)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dx =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 (x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/>
                </a:rPr>
                <a:t>1/2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 –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/>
                </a:rPr>
                <a:t>3/2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)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dx </a:t>
              </a:r>
            </a:p>
          </p:txBody>
        </p:sp>
        <p:cxnSp>
          <p:nvCxnSpPr>
            <p:cNvPr id="59" name="Straight Connector 58"/>
            <p:cNvCxnSpPr/>
            <p:nvPr/>
          </p:nvCxnSpPr>
          <p:spPr bwMode="auto">
            <a:xfrm>
              <a:off x="2452048" y="4446896"/>
              <a:ext cx="18288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/>
            <p:nvPr/>
          </p:nvCxnSpPr>
          <p:spPr bwMode="auto">
            <a:xfrm>
              <a:off x="3567752" y="4454856"/>
              <a:ext cx="18288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1" name="Straight Connector 60"/>
            <p:cNvCxnSpPr/>
            <p:nvPr/>
          </p:nvCxnSpPr>
          <p:spPr bwMode="auto">
            <a:xfrm>
              <a:off x="4239904" y="4446896"/>
              <a:ext cx="18288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5" name="Group 64"/>
          <p:cNvGrpSpPr/>
          <p:nvPr/>
        </p:nvGrpSpPr>
        <p:grpSpPr>
          <a:xfrm>
            <a:off x="1773287" y="5010090"/>
            <a:ext cx="5751896" cy="400110"/>
            <a:chOff x="1773287" y="5086290"/>
            <a:chExt cx="5751896" cy="400110"/>
          </a:xfrm>
        </p:grpSpPr>
        <p:sp>
          <p:nvSpPr>
            <p:cNvPr id="52" name="Rectangle 51"/>
            <p:cNvSpPr/>
            <p:nvPr/>
          </p:nvSpPr>
          <p:spPr>
            <a:xfrm>
              <a:off x="1773287" y="5086290"/>
              <a:ext cx="575189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=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 2/3 x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3/2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  – 2/5 x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5/2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 + C = 2/3 xx – 2/5 x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x + C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 </a:t>
              </a:r>
            </a:p>
          </p:txBody>
        </p:sp>
        <p:cxnSp>
          <p:nvCxnSpPr>
            <p:cNvPr id="62" name="Straight Connector 61"/>
            <p:cNvCxnSpPr/>
            <p:nvPr/>
          </p:nvCxnSpPr>
          <p:spPr bwMode="auto">
            <a:xfrm>
              <a:off x="5455920" y="5117460"/>
              <a:ext cx="18288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3" name="Straight Connector 62"/>
            <p:cNvCxnSpPr/>
            <p:nvPr/>
          </p:nvCxnSpPr>
          <p:spPr bwMode="auto">
            <a:xfrm>
              <a:off x="6629400" y="5132696"/>
              <a:ext cx="18288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0" name="Group 49"/>
          <p:cNvGrpSpPr/>
          <p:nvPr/>
        </p:nvGrpSpPr>
        <p:grpSpPr>
          <a:xfrm>
            <a:off x="2724576" y="1219204"/>
            <a:ext cx="2743200" cy="752476"/>
            <a:chOff x="699448" y="2325689"/>
            <a:chExt cx="2743200" cy="752476"/>
          </a:xfrm>
        </p:grpSpPr>
        <p:sp>
          <p:nvSpPr>
            <p:cNvPr id="58" name="Rectangle 49"/>
            <p:cNvSpPr>
              <a:spLocks noChangeArrowheads="1"/>
            </p:cNvSpPr>
            <p:nvPr/>
          </p:nvSpPr>
          <p:spPr bwMode="auto">
            <a:xfrm>
              <a:off x="699448" y="2473622"/>
              <a:ext cx="27432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dirty="0" smtClean="0">
                  <a:latin typeface="Arial" pitchFamily="34" charset="0"/>
                  <a:cs typeface="Arial" pitchFamily="34" charset="0"/>
                </a:rPr>
                <a:t>                =     x</a:t>
              </a:r>
              <a:r>
                <a:rPr lang="en-US" sz="2000" baseline="30000" dirty="0" smtClean="0">
                  <a:latin typeface="Arial" pitchFamily="34" charset="0"/>
                  <a:cs typeface="Arial" pitchFamily="34" charset="0"/>
                </a:rPr>
                <a:t>4</a:t>
              </a:r>
              <a:r>
                <a:rPr lang="en-US" sz="2000" baseline="0" dirty="0" smtClean="0">
                  <a:latin typeface="Arial" pitchFamily="34" charset="0"/>
                  <a:cs typeface="Arial" pitchFamily="34" charset="0"/>
                </a:rPr>
                <a:t> + C  </a:t>
              </a:r>
              <a:endParaRPr lang="en-US" sz="2000" baseline="0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6" name="Group 113"/>
            <p:cNvGrpSpPr>
              <a:grpSpLocks/>
            </p:cNvGrpSpPr>
            <p:nvPr/>
          </p:nvGrpSpPr>
          <p:grpSpPr bwMode="auto">
            <a:xfrm>
              <a:off x="1994848" y="2325689"/>
              <a:ext cx="609600" cy="752476"/>
              <a:chOff x="3456" y="1920"/>
              <a:chExt cx="384" cy="474"/>
            </a:xfrm>
          </p:grpSpPr>
          <p:grpSp>
            <p:nvGrpSpPr>
              <p:cNvPr id="67" name="Group 71"/>
              <p:cNvGrpSpPr>
                <a:grpSpLocks/>
              </p:cNvGrpSpPr>
              <p:nvPr/>
            </p:nvGrpSpPr>
            <p:grpSpPr bwMode="auto">
              <a:xfrm>
                <a:off x="3456" y="1920"/>
                <a:ext cx="384" cy="474"/>
                <a:chOff x="1044" y="2028"/>
                <a:chExt cx="672" cy="474"/>
              </a:xfrm>
            </p:grpSpPr>
            <p:sp>
              <p:nvSpPr>
                <p:cNvPr id="69" name="Rectangle 72"/>
                <p:cNvSpPr>
                  <a:spLocks noChangeArrowheads="1"/>
                </p:cNvSpPr>
                <p:nvPr/>
              </p:nvSpPr>
              <p:spPr bwMode="auto">
                <a:xfrm>
                  <a:off x="1044" y="2250"/>
                  <a:ext cx="67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 dirty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4 </a:t>
                  </a:r>
                  <a:endParaRPr lang="en-US" sz="2000" baseline="0" dirty="0">
                    <a:latin typeface="Arial" pitchFamily="34" charset="0"/>
                    <a:cs typeface="Arial" pitchFamily="34" charset="0"/>
                    <a:sym typeface="Symbol" pitchFamily="18" charset="2"/>
                  </a:endParaRPr>
                </a:p>
              </p:txBody>
            </p:sp>
            <p:sp>
              <p:nvSpPr>
                <p:cNvPr id="70" name="Rectangle 73"/>
                <p:cNvSpPr>
                  <a:spLocks noChangeArrowheads="1"/>
                </p:cNvSpPr>
                <p:nvPr/>
              </p:nvSpPr>
              <p:spPr bwMode="auto">
                <a:xfrm>
                  <a:off x="1044" y="2028"/>
                  <a:ext cx="67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384175" indent="-384175" algn="ctr"/>
                  <a:r>
                    <a:rPr lang="en-US" sz="2000" baseline="0" dirty="0" smtClean="0">
                      <a:latin typeface="Arial" pitchFamily="34" charset="0"/>
                      <a:cs typeface="Arial" pitchFamily="34" charset="0"/>
                    </a:rPr>
                    <a:t>1</a:t>
                  </a:r>
                  <a:endParaRPr lang="id-ID" sz="2000" baseline="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68" name="Line 70"/>
              <p:cNvSpPr>
                <a:spLocks noChangeShapeType="1"/>
              </p:cNvSpPr>
              <p:nvPr/>
            </p:nvSpPr>
            <p:spPr bwMode="auto">
              <a:xfrm>
                <a:off x="3591" y="2147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8" name="Rectangle 559"/>
          <p:cNvSpPr>
            <a:spLocks noChangeArrowheads="1"/>
          </p:cNvSpPr>
          <p:nvPr/>
        </p:nvSpPr>
        <p:spPr bwMode="auto">
          <a:xfrm>
            <a:off x="990600" y="1524000"/>
            <a:ext cx="3505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charset="0"/>
              </a:rPr>
              <a:t>8. </a:t>
            </a:r>
            <a:r>
              <a:rPr lang="en-US" sz="2000" baseline="0" smtClean="0">
                <a:latin typeface="Arial" charset="0"/>
                <a:cs typeface="Times New Roman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charset="0"/>
                <a:cs typeface="Times New Roman" charset="0"/>
              </a:rPr>
              <a:t>sin </a:t>
            </a:r>
            <a:r>
              <a:rPr lang="en-US" sz="2000" baseline="0">
                <a:latin typeface="Arial" charset="0"/>
                <a:cs typeface="Times New Roman" charset="0"/>
              </a:rPr>
              <a:t>u du = – cos u + C  </a:t>
            </a:r>
          </a:p>
        </p:txBody>
      </p:sp>
      <p:sp>
        <p:nvSpPr>
          <p:cNvPr id="10284" name="Rectangle 565"/>
          <p:cNvSpPr>
            <a:spLocks noChangeArrowheads="1"/>
          </p:cNvSpPr>
          <p:nvPr/>
        </p:nvSpPr>
        <p:spPr bwMode="auto">
          <a:xfrm>
            <a:off x="984912" y="2286000"/>
            <a:ext cx="3303896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charset="0"/>
              </a:rPr>
              <a:t>9. </a:t>
            </a:r>
            <a:r>
              <a:rPr lang="en-US" sz="2000" baseline="0" smtClean="0">
                <a:latin typeface="Arial" charset="0"/>
                <a:cs typeface="Times New Roman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charset="0"/>
                <a:cs typeface="Times New Roman" charset="0"/>
              </a:rPr>
              <a:t>cos </a:t>
            </a:r>
            <a:r>
              <a:rPr lang="en-US" sz="2000" baseline="0">
                <a:latin typeface="Arial" charset="0"/>
                <a:cs typeface="Times New Roman" charset="0"/>
              </a:rPr>
              <a:t>u du = sin u + C  </a:t>
            </a:r>
          </a:p>
        </p:txBody>
      </p:sp>
      <p:sp>
        <p:nvSpPr>
          <p:cNvPr id="10280" name="Rectangle 570"/>
          <p:cNvSpPr>
            <a:spLocks noChangeArrowheads="1"/>
          </p:cNvSpPr>
          <p:nvPr/>
        </p:nvSpPr>
        <p:spPr bwMode="auto">
          <a:xfrm>
            <a:off x="853127" y="2980046"/>
            <a:ext cx="39338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charset="0"/>
              </a:rPr>
              <a:t>10. </a:t>
            </a:r>
            <a:r>
              <a:rPr lang="en-US" sz="2000" baseline="0" smtClean="0">
                <a:latin typeface="Arial" charset="0"/>
                <a:cs typeface="Times New Roman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charset="0"/>
                <a:cs typeface="Times New Roman" charset="0"/>
              </a:rPr>
              <a:t>tan </a:t>
            </a:r>
            <a:r>
              <a:rPr lang="en-US" sz="2000" baseline="0">
                <a:latin typeface="Arial" charset="0"/>
                <a:cs typeface="Times New Roman" charset="0"/>
              </a:rPr>
              <a:t>u du = ln </a:t>
            </a:r>
            <a:r>
              <a:rPr lang="en-US" sz="2000" baseline="0">
                <a:latin typeface="Arial" charset="0"/>
                <a:cs typeface="Arial" charset="0"/>
              </a:rPr>
              <a:t>| sec u</a:t>
            </a:r>
            <a:r>
              <a:rPr lang="en-US" sz="2000" baseline="0">
                <a:latin typeface="Arial" charset="0"/>
                <a:cs typeface="Times New Roman" charset="0"/>
              </a:rPr>
              <a:t> </a:t>
            </a:r>
            <a:r>
              <a:rPr lang="en-US" sz="2000" baseline="0">
                <a:latin typeface="Arial" charset="0"/>
                <a:cs typeface="Arial" charset="0"/>
              </a:rPr>
              <a:t>|</a:t>
            </a:r>
            <a:r>
              <a:rPr lang="en-US" sz="2000" baseline="0">
                <a:latin typeface="Arial" charset="0"/>
                <a:cs typeface="Times New Roman" charset="0"/>
              </a:rPr>
              <a:t> + C  </a:t>
            </a:r>
          </a:p>
        </p:txBody>
      </p:sp>
      <p:sp>
        <p:nvSpPr>
          <p:cNvPr id="10276" name="Rectangle 576"/>
          <p:cNvSpPr>
            <a:spLocks noChangeArrowheads="1"/>
          </p:cNvSpPr>
          <p:nvPr/>
        </p:nvSpPr>
        <p:spPr bwMode="auto">
          <a:xfrm>
            <a:off x="865496" y="3747448"/>
            <a:ext cx="3733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charset="0"/>
              </a:rPr>
              <a:t>11</a:t>
            </a:r>
            <a:r>
              <a:rPr lang="en-US" sz="2000" baseline="0" smtClean="0">
                <a:latin typeface="Arial" charset="0"/>
                <a:cs typeface="Times New Roman" charset="0"/>
              </a:rPr>
              <a:t>. 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charset="0"/>
                <a:cs typeface="Times New Roman" charset="0"/>
              </a:rPr>
              <a:t>cot </a:t>
            </a:r>
            <a:r>
              <a:rPr lang="en-US" sz="2000" baseline="0">
                <a:latin typeface="Arial" charset="0"/>
                <a:cs typeface="Times New Roman" charset="0"/>
              </a:rPr>
              <a:t>u du = ln </a:t>
            </a:r>
            <a:r>
              <a:rPr lang="en-US" sz="2000" baseline="0">
                <a:latin typeface="Arial" charset="0"/>
                <a:cs typeface="Arial" charset="0"/>
              </a:rPr>
              <a:t>| sin u</a:t>
            </a:r>
            <a:r>
              <a:rPr lang="en-US" sz="2000" baseline="0">
                <a:latin typeface="Arial" charset="0"/>
                <a:cs typeface="Times New Roman" charset="0"/>
              </a:rPr>
              <a:t> </a:t>
            </a:r>
            <a:r>
              <a:rPr lang="en-US" sz="2000" baseline="0">
                <a:latin typeface="Arial" charset="0"/>
                <a:cs typeface="Arial" charset="0"/>
              </a:rPr>
              <a:t>|</a:t>
            </a:r>
            <a:r>
              <a:rPr lang="en-US" sz="2000" baseline="0">
                <a:latin typeface="Arial" charset="0"/>
                <a:cs typeface="Times New Roman" charset="0"/>
              </a:rPr>
              <a:t> + C  </a:t>
            </a:r>
          </a:p>
        </p:txBody>
      </p:sp>
      <p:sp>
        <p:nvSpPr>
          <p:cNvPr id="10272" name="Rectangle 581"/>
          <p:cNvSpPr>
            <a:spLocks noChangeArrowheads="1"/>
          </p:cNvSpPr>
          <p:nvPr/>
        </p:nvSpPr>
        <p:spPr bwMode="auto">
          <a:xfrm>
            <a:off x="851848" y="4572000"/>
            <a:ext cx="480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charset="0"/>
              </a:rPr>
              <a:t>12. </a:t>
            </a:r>
            <a:r>
              <a:rPr lang="en-US" sz="2000" baseline="0" smtClean="0">
                <a:latin typeface="Arial" charset="0"/>
                <a:cs typeface="Times New Roman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charset="0"/>
                <a:cs typeface="Times New Roman" charset="0"/>
              </a:rPr>
              <a:t>sec </a:t>
            </a:r>
            <a:r>
              <a:rPr lang="en-US" sz="2000" baseline="0">
                <a:latin typeface="Arial" charset="0"/>
                <a:cs typeface="Times New Roman" charset="0"/>
              </a:rPr>
              <a:t>u du = ln </a:t>
            </a:r>
            <a:r>
              <a:rPr lang="en-US" sz="2000" baseline="0">
                <a:latin typeface="Arial" charset="0"/>
                <a:cs typeface="Arial" charset="0"/>
              </a:rPr>
              <a:t>| sec u + tan u |</a:t>
            </a:r>
            <a:r>
              <a:rPr lang="en-US" sz="2000" baseline="0">
                <a:latin typeface="Arial" charset="0"/>
                <a:cs typeface="Times New Roman" charset="0"/>
              </a:rPr>
              <a:t> + C  </a:t>
            </a:r>
          </a:p>
        </p:txBody>
      </p:sp>
      <p:sp>
        <p:nvSpPr>
          <p:cNvPr id="52" name="Date Placeholder 5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B23A63-DDA9-4756-B680-CA7A357E217F}" type="datetime3">
              <a:rPr lang="en-US" smtClean="0"/>
              <a:t>15 May 2023</a:t>
            </a:fld>
            <a:endParaRPr lang="en-US"/>
          </a:p>
        </p:txBody>
      </p:sp>
      <p:sp>
        <p:nvSpPr>
          <p:cNvPr id="53" name="Slide Number Placeholder 5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4" name="Footer Placeholder 5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519752" y="685800"/>
            <a:ext cx="67192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indent="-341313"/>
            <a:r>
              <a:rPr lang="en-US" sz="2400" baseline="0" smtClean="0">
                <a:solidFill>
                  <a:srgbClr val="FFFF00"/>
                </a:solidFill>
                <a:latin typeface="Arial" charset="0"/>
                <a:cs typeface="Times New Roman" charset="0"/>
              </a:rPr>
              <a:t>b.  Rumus dasar integral Fungsi Trigonometris</a:t>
            </a:r>
            <a:endParaRPr lang="en-US" sz="240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0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0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8" grpId="0"/>
      <p:bldP spid="10284" grpId="0"/>
      <p:bldP spid="10280" grpId="0"/>
      <p:bldP spid="10276" grpId="0"/>
      <p:bldP spid="10272" grpId="0"/>
      <p:bldP spid="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3BB998-6CA9-4AE2-9D92-CDE805972439}" type="datetime3">
              <a:rPr lang="en-US" smtClean="0"/>
              <a:t>15 May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D463C6-4F0B-4E58-8CB4-DB61DC28680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11" name="Rectangle 592"/>
          <p:cNvSpPr>
            <a:spLocks noChangeArrowheads="1"/>
          </p:cNvSpPr>
          <p:nvPr/>
        </p:nvSpPr>
        <p:spPr bwMode="auto">
          <a:xfrm>
            <a:off x="1232848" y="1981200"/>
            <a:ext cx="358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charset="0"/>
              </a:rPr>
              <a:t>14. </a:t>
            </a:r>
            <a:r>
              <a:rPr lang="en-US" sz="2000" baseline="0" smtClean="0">
                <a:latin typeface="Arial" charset="0"/>
                <a:cs typeface="Times New Roman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latin typeface="Arial" charset="0"/>
                <a:cs typeface="Times New Roman" charset="0"/>
              </a:rPr>
              <a:t> </a:t>
            </a:r>
            <a:r>
              <a:rPr lang="en-US" sz="2000" baseline="0">
                <a:latin typeface="Arial" charset="0"/>
                <a:cs typeface="Times New Roman" charset="0"/>
              </a:rPr>
              <a:t>sec</a:t>
            </a:r>
            <a:r>
              <a:rPr lang="en-US" sz="2000" baseline="30000">
                <a:latin typeface="Arial" charset="0"/>
                <a:cs typeface="Times New Roman" charset="0"/>
              </a:rPr>
              <a:t>2</a:t>
            </a:r>
            <a:r>
              <a:rPr lang="en-US" sz="2000" baseline="0">
                <a:latin typeface="Arial" charset="0"/>
                <a:cs typeface="Times New Roman" charset="0"/>
              </a:rPr>
              <a:t>u du = </a:t>
            </a:r>
            <a:r>
              <a:rPr lang="en-US" sz="2000" baseline="0">
                <a:latin typeface="Arial" charset="0"/>
                <a:cs typeface="Arial" charset="0"/>
              </a:rPr>
              <a:t>tan u</a:t>
            </a:r>
            <a:r>
              <a:rPr lang="en-US" sz="2000" baseline="0">
                <a:latin typeface="Arial" charset="0"/>
                <a:cs typeface="Times New Roman" charset="0"/>
              </a:rPr>
              <a:t> + C  </a:t>
            </a:r>
          </a:p>
        </p:txBody>
      </p:sp>
      <p:sp>
        <p:nvSpPr>
          <p:cNvPr id="16" name="Rectangle 597"/>
          <p:cNvSpPr>
            <a:spLocks noChangeArrowheads="1"/>
          </p:cNvSpPr>
          <p:nvPr/>
        </p:nvSpPr>
        <p:spPr bwMode="auto">
          <a:xfrm>
            <a:off x="1232848" y="2827646"/>
            <a:ext cx="3657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charset="0"/>
              </a:rPr>
              <a:t>15. </a:t>
            </a:r>
            <a:r>
              <a:rPr lang="en-US" sz="2000" baseline="0" smtClean="0">
                <a:latin typeface="Arial" charset="0"/>
                <a:cs typeface="Times New Roman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charset="0"/>
                <a:cs typeface="Times New Roman" charset="0"/>
              </a:rPr>
              <a:t>csc</a:t>
            </a:r>
            <a:r>
              <a:rPr lang="en-US" sz="2000" baseline="30000" smtClean="0">
                <a:latin typeface="Arial" charset="0"/>
                <a:cs typeface="Times New Roman" charset="0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</a:rPr>
              <a:t>u </a:t>
            </a:r>
            <a:r>
              <a:rPr lang="en-US" sz="2000" baseline="0">
                <a:latin typeface="Arial" charset="0"/>
                <a:cs typeface="Times New Roman" charset="0"/>
              </a:rPr>
              <a:t>du = – </a:t>
            </a:r>
            <a:r>
              <a:rPr lang="en-US" sz="2000" baseline="0">
                <a:latin typeface="Arial" charset="0"/>
                <a:cs typeface="Arial" charset="0"/>
              </a:rPr>
              <a:t>cot u</a:t>
            </a:r>
            <a:r>
              <a:rPr lang="en-US" sz="2000" baseline="0">
                <a:latin typeface="Arial" charset="0"/>
                <a:cs typeface="Times New Roman" charset="0"/>
              </a:rPr>
              <a:t> + C  </a:t>
            </a:r>
          </a:p>
        </p:txBody>
      </p:sp>
      <p:sp>
        <p:nvSpPr>
          <p:cNvPr id="21" name="Rectangle 602"/>
          <p:cNvSpPr>
            <a:spLocks noChangeArrowheads="1"/>
          </p:cNvSpPr>
          <p:nvPr/>
        </p:nvSpPr>
        <p:spPr bwMode="auto">
          <a:xfrm>
            <a:off x="1219200" y="3657600"/>
            <a:ext cx="419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charset="0"/>
              </a:rPr>
              <a:t>16. </a:t>
            </a:r>
            <a:r>
              <a:rPr lang="en-US" sz="2000" baseline="0" smtClean="0">
                <a:latin typeface="Arial" charset="0"/>
                <a:cs typeface="Times New Roman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charset="0"/>
                <a:cs typeface="Times New Roman" charset="0"/>
              </a:rPr>
              <a:t>sec </a:t>
            </a:r>
            <a:r>
              <a:rPr lang="en-US" sz="2000" baseline="0">
                <a:latin typeface="Arial" charset="0"/>
                <a:cs typeface="Times New Roman" charset="0"/>
              </a:rPr>
              <a:t>u tan u du = sec u + C  </a:t>
            </a:r>
          </a:p>
        </p:txBody>
      </p:sp>
      <p:sp>
        <p:nvSpPr>
          <p:cNvPr id="26" name="Rectangle 607"/>
          <p:cNvSpPr>
            <a:spLocks noChangeArrowheads="1"/>
          </p:cNvSpPr>
          <p:nvPr/>
        </p:nvSpPr>
        <p:spPr bwMode="auto">
          <a:xfrm>
            <a:off x="1219200" y="4495800"/>
            <a:ext cx="434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charset="0"/>
              </a:rPr>
              <a:t>17</a:t>
            </a:r>
            <a:r>
              <a:rPr lang="en-US" sz="2000" baseline="0" smtClean="0">
                <a:latin typeface="Arial" charset="0"/>
                <a:cs typeface="Times New Roman" charset="0"/>
              </a:rPr>
              <a:t>. 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charset="0"/>
                <a:cs typeface="Times New Roman" charset="0"/>
              </a:rPr>
              <a:t>csc </a:t>
            </a:r>
            <a:r>
              <a:rPr lang="en-US" sz="2000" baseline="0">
                <a:latin typeface="Arial" charset="0"/>
                <a:cs typeface="Times New Roman" charset="0"/>
              </a:rPr>
              <a:t>u tan u du = – csc u + C  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38200" y="609600"/>
            <a:ext cx="60334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aseline="0" smtClean="0">
                <a:solidFill>
                  <a:srgbClr val="FFFF00"/>
                </a:solidFill>
                <a:latin typeface="Arial" charset="0"/>
                <a:cs typeface="Times New Roman" charset="0"/>
              </a:rPr>
              <a:t>Rumus dasar integral Fungsi Trigonometri (lanjutan) </a:t>
            </a:r>
            <a:endParaRPr lang="en-US" sz="240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  <p:bldP spid="21" grpId="0"/>
      <p:bldP spid="26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5"/>
          <p:cNvGrpSpPr>
            <a:grpSpLocks/>
          </p:cNvGrpSpPr>
          <p:nvPr/>
        </p:nvGrpSpPr>
        <p:grpSpPr bwMode="auto">
          <a:xfrm>
            <a:off x="990600" y="1524000"/>
            <a:ext cx="3581400" cy="776288"/>
            <a:chOff x="576" y="111"/>
            <a:chExt cx="2256" cy="489"/>
          </a:xfrm>
        </p:grpSpPr>
        <p:sp>
          <p:nvSpPr>
            <p:cNvPr id="11338" name="Rectangle 392"/>
            <p:cNvSpPr>
              <a:spLocks noChangeArrowheads="1"/>
            </p:cNvSpPr>
            <p:nvPr/>
          </p:nvSpPr>
          <p:spPr bwMode="auto">
            <a:xfrm>
              <a:off x="576" y="238"/>
              <a:ext cx="225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18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         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 arcsin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+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C  </a:t>
              </a:r>
            </a:p>
          </p:txBody>
        </p:sp>
        <p:sp>
          <p:nvSpPr>
            <p:cNvPr id="11339" name="Rectangle 398"/>
            <p:cNvSpPr>
              <a:spLocks noChangeArrowheads="1"/>
            </p:cNvSpPr>
            <p:nvPr/>
          </p:nvSpPr>
          <p:spPr bwMode="auto">
            <a:xfrm>
              <a:off x="768" y="348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</a:p>
          </p:txBody>
        </p:sp>
        <p:sp>
          <p:nvSpPr>
            <p:cNvPr id="11340" name="Rectangle 399"/>
            <p:cNvSpPr>
              <a:spLocks noChangeArrowheads="1"/>
            </p:cNvSpPr>
            <p:nvPr/>
          </p:nvSpPr>
          <p:spPr bwMode="auto">
            <a:xfrm>
              <a:off x="1008" y="111"/>
              <a:ext cx="57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du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41" name="Line 400"/>
            <p:cNvSpPr>
              <a:spLocks noChangeShapeType="1"/>
            </p:cNvSpPr>
            <p:nvPr/>
          </p:nvSpPr>
          <p:spPr bwMode="auto">
            <a:xfrm>
              <a:off x="1020" y="348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42" name="Line 401"/>
            <p:cNvSpPr>
              <a:spLocks noChangeShapeType="1"/>
            </p:cNvSpPr>
            <p:nvPr/>
          </p:nvSpPr>
          <p:spPr bwMode="auto">
            <a:xfrm>
              <a:off x="1074" y="384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45" name="Rectangle 405"/>
            <p:cNvSpPr>
              <a:spLocks noChangeArrowheads="1"/>
            </p:cNvSpPr>
            <p:nvPr/>
          </p:nvSpPr>
          <p:spPr bwMode="auto">
            <a:xfrm>
              <a:off x="2232" y="324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  </a:t>
              </a:r>
            </a:p>
          </p:txBody>
        </p:sp>
        <p:sp>
          <p:nvSpPr>
            <p:cNvPr id="11346" name="Rectangle 406"/>
            <p:cNvSpPr>
              <a:spLocks noChangeArrowheads="1"/>
            </p:cNvSpPr>
            <p:nvPr/>
          </p:nvSpPr>
          <p:spPr bwMode="auto">
            <a:xfrm>
              <a:off x="2208" y="125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u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47" name="Line 407"/>
            <p:cNvSpPr>
              <a:spLocks noChangeShapeType="1"/>
            </p:cNvSpPr>
            <p:nvPr/>
          </p:nvSpPr>
          <p:spPr bwMode="auto">
            <a:xfrm flipV="1">
              <a:off x="2278" y="372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oup 516"/>
          <p:cNvGrpSpPr>
            <a:grpSpLocks/>
          </p:cNvGrpSpPr>
          <p:nvPr/>
        </p:nvGrpSpPr>
        <p:grpSpPr bwMode="auto">
          <a:xfrm>
            <a:off x="990600" y="2438400"/>
            <a:ext cx="4038600" cy="781050"/>
            <a:chOff x="576" y="612"/>
            <a:chExt cx="2544" cy="492"/>
          </a:xfrm>
        </p:grpSpPr>
        <p:sp>
          <p:nvSpPr>
            <p:cNvPr id="11318" name="Rectangle 435"/>
            <p:cNvSpPr>
              <a:spLocks noChangeArrowheads="1"/>
            </p:cNvSpPr>
            <p:nvPr/>
          </p:nvSpPr>
          <p:spPr bwMode="auto">
            <a:xfrm>
              <a:off x="576" y="744"/>
              <a:ext cx="254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19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         =       arctan     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+ C  </a:t>
              </a:r>
            </a:p>
          </p:txBody>
        </p:sp>
        <p:sp>
          <p:nvSpPr>
            <p:cNvPr id="11319" name="Rectangle 431"/>
            <p:cNvSpPr>
              <a:spLocks noChangeArrowheads="1"/>
            </p:cNvSpPr>
            <p:nvPr/>
          </p:nvSpPr>
          <p:spPr bwMode="auto">
            <a:xfrm>
              <a:off x="732" y="852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</a:p>
          </p:txBody>
        </p:sp>
        <p:sp>
          <p:nvSpPr>
            <p:cNvPr id="11320" name="Rectangle 432"/>
            <p:cNvSpPr>
              <a:spLocks noChangeArrowheads="1"/>
            </p:cNvSpPr>
            <p:nvPr/>
          </p:nvSpPr>
          <p:spPr bwMode="auto">
            <a:xfrm>
              <a:off x="732" y="612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du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21" name="Line 433"/>
            <p:cNvSpPr>
              <a:spLocks noChangeShapeType="1"/>
            </p:cNvSpPr>
            <p:nvPr/>
          </p:nvSpPr>
          <p:spPr bwMode="auto">
            <a:xfrm>
              <a:off x="1020" y="864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24" name="Rectangle 440"/>
            <p:cNvSpPr>
              <a:spLocks noChangeArrowheads="1"/>
            </p:cNvSpPr>
            <p:nvPr/>
          </p:nvSpPr>
          <p:spPr bwMode="auto">
            <a:xfrm>
              <a:off x="2435" y="823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  </a:t>
              </a:r>
            </a:p>
          </p:txBody>
        </p:sp>
        <p:sp>
          <p:nvSpPr>
            <p:cNvPr id="11325" name="Rectangle 441"/>
            <p:cNvSpPr>
              <a:spLocks noChangeArrowheads="1"/>
            </p:cNvSpPr>
            <p:nvPr/>
          </p:nvSpPr>
          <p:spPr bwMode="auto">
            <a:xfrm>
              <a:off x="2409" y="624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u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26" name="Line 442"/>
            <p:cNvSpPr>
              <a:spLocks noChangeShapeType="1"/>
            </p:cNvSpPr>
            <p:nvPr/>
          </p:nvSpPr>
          <p:spPr bwMode="auto">
            <a:xfrm flipV="1">
              <a:off x="2488" y="862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27" name="Rectangle 445"/>
            <p:cNvSpPr>
              <a:spLocks noChangeArrowheads="1"/>
            </p:cNvSpPr>
            <p:nvPr/>
          </p:nvSpPr>
          <p:spPr bwMode="auto">
            <a:xfrm>
              <a:off x="1697" y="819"/>
              <a:ext cx="26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  </a:t>
              </a:r>
            </a:p>
          </p:txBody>
        </p:sp>
        <p:sp>
          <p:nvSpPr>
            <p:cNvPr id="11328" name="Rectangle 446"/>
            <p:cNvSpPr>
              <a:spLocks noChangeArrowheads="1"/>
            </p:cNvSpPr>
            <p:nvPr/>
          </p:nvSpPr>
          <p:spPr bwMode="auto">
            <a:xfrm>
              <a:off x="1680" y="612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id-ID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1329" name="Line 447"/>
            <p:cNvSpPr>
              <a:spLocks noChangeShapeType="1"/>
            </p:cNvSpPr>
            <p:nvPr/>
          </p:nvSpPr>
          <p:spPr bwMode="auto">
            <a:xfrm flipV="1">
              <a:off x="1759" y="859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" name="Group 517"/>
          <p:cNvGrpSpPr>
            <a:grpSpLocks/>
          </p:cNvGrpSpPr>
          <p:nvPr/>
        </p:nvGrpSpPr>
        <p:grpSpPr bwMode="auto">
          <a:xfrm>
            <a:off x="990600" y="3276600"/>
            <a:ext cx="4343400" cy="833438"/>
            <a:chOff x="576" y="1104"/>
            <a:chExt cx="2736" cy="525"/>
          </a:xfrm>
        </p:grpSpPr>
        <p:sp>
          <p:nvSpPr>
            <p:cNvPr id="11305" name="Rectangle 455"/>
            <p:cNvSpPr>
              <a:spLocks noChangeArrowheads="1"/>
            </p:cNvSpPr>
            <p:nvPr/>
          </p:nvSpPr>
          <p:spPr bwMode="auto">
            <a:xfrm>
              <a:off x="576" y="1243"/>
              <a:ext cx="273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20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             =      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arcsec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+ C  </a:t>
              </a:r>
            </a:p>
          </p:txBody>
        </p:sp>
        <p:sp>
          <p:nvSpPr>
            <p:cNvPr id="11306" name="Rectangle 451"/>
            <p:cNvSpPr>
              <a:spLocks noChangeArrowheads="1"/>
            </p:cNvSpPr>
            <p:nvPr/>
          </p:nvSpPr>
          <p:spPr bwMode="auto">
            <a:xfrm>
              <a:off x="768" y="1377"/>
              <a:ext cx="115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uu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</a:p>
          </p:txBody>
        </p:sp>
        <p:sp>
          <p:nvSpPr>
            <p:cNvPr id="11307" name="Rectangle 452"/>
            <p:cNvSpPr>
              <a:spLocks noChangeArrowheads="1"/>
            </p:cNvSpPr>
            <p:nvPr/>
          </p:nvSpPr>
          <p:spPr bwMode="auto">
            <a:xfrm>
              <a:off x="768" y="1104"/>
              <a:ext cx="115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du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08" name="Line 453"/>
            <p:cNvSpPr>
              <a:spLocks noChangeShapeType="1"/>
            </p:cNvSpPr>
            <p:nvPr/>
          </p:nvSpPr>
          <p:spPr bwMode="auto">
            <a:xfrm>
              <a:off x="1053" y="1368"/>
              <a:ext cx="63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09" name="Line 454"/>
            <p:cNvSpPr>
              <a:spLocks noChangeShapeType="1"/>
            </p:cNvSpPr>
            <p:nvPr/>
          </p:nvSpPr>
          <p:spPr bwMode="auto">
            <a:xfrm>
              <a:off x="1218" y="1392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12" name="Rectangle 460"/>
            <p:cNvSpPr>
              <a:spLocks noChangeArrowheads="1"/>
            </p:cNvSpPr>
            <p:nvPr/>
          </p:nvSpPr>
          <p:spPr bwMode="auto">
            <a:xfrm>
              <a:off x="1887" y="1332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  </a:t>
              </a:r>
            </a:p>
          </p:txBody>
        </p:sp>
        <p:sp>
          <p:nvSpPr>
            <p:cNvPr id="11313" name="Rectangle 461"/>
            <p:cNvSpPr>
              <a:spLocks noChangeArrowheads="1"/>
            </p:cNvSpPr>
            <p:nvPr/>
          </p:nvSpPr>
          <p:spPr bwMode="auto">
            <a:xfrm>
              <a:off x="1863" y="1116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id-ID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1314" name="Line 462"/>
            <p:cNvSpPr>
              <a:spLocks noChangeShapeType="1"/>
            </p:cNvSpPr>
            <p:nvPr/>
          </p:nvSpPr>
          <p:spPr bwMode="auto">
            <a:xfrm flipV="1">
              <a:off x="1942" y="1380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15" name="Rectangle 464"/>
            <p:cNvSpPr>
              <a:spLocks noChangeArrowheads="1"/>
            </p:cNvSpPr>
            <p:nvPr/>
          </p:nvSpPr>
          <p:spPr bwMode="auto">
            <a:xfrm>
              <a:off x="2664" y="1332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  </a:t>
              </a:r>
            </a:p>
          </p:txBody>
        </p:sp>
        <p:sp>
          <p:nvSpPr>
            <p:cNvPr id="11316" name="Rectangle 465"/>
            <p:cNvSpPr>
              <a:spLocks noChangeArrowheads="1"/>
            </p:cNvSpPr>
            <p:nvPr/>
          </p:nvSpPr>
          <p:spPr bwMode="auto">
            <a:xfrm>
              <a:off x="2640" y="1116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u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17" name="Line 466"/>
            <p:cNvSpPr>
              <a:spLocks noChangeShapeType="1"/>
            </p:cNvSpPr>
            <p:nvPr/>
          </p:nvSpPr>
          <p:spPr bwMode="auto">
            <a:xfrm flipV="1">
              <a:off x="2719" y="1380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" name="Group 518"/>
          <p:cNvGrpSpPr>
            <a:grpSpLocks/>
          </p:cNvGrpSpPr>
          <p:nvPr/>
        </p:nvGrpSpPr>
        <p:grpSpPr bwMode="auto">
          <a:xfrm>
            <a:off x="990600" y="4214812"/>
            <a:ext cx="4191000" cy="814388"/>
            <a:chOff x="576" y="1599"/>
            <a:chExt cx="2640" cy="513"/>
          </a:xfrm>
        </p:grpSpPr>
        <p:sp>
          <p:nvSpPr>
            <p:cNvPr id="11293" name="Rectangle 469"/>
            <p:cNvSpPr>
              <a:spLocks noChangeArrowheads="1"/>
            </p:cNvSpPr>
            <p:nvPr/>
          </p:nvSpPr>
          <p:spPr bwMode="auto">
            <a:xfrm>
              <a:off x="576" y="1747"/>
              <a:ext cx="26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21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         =        ln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  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+ C      </a:t>
              </a:r>
            </a:p>
          </p:txBody>
        </p:sp>
        <p:sp>
          <p:nvSpPr>
            <p:cNvPr id="11294" name="Rectangle 471"/>
            <p:cNvSpPr>
              <a:spLocks noChangeArrowheads="1"/>
            </p:cNvSpPr>
            <p:nvPr/>
          </p:nvSpPr>
          <p:spPr bwMode="auto">
            <a:xfrm>
              <a:off x="732" y="1860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</a:p>
          </p:txBody>
        </p:sp>
        <p:sp>
          <p:nvSpPr>
            <p:cNvPr id="11295" name="Rectangle 472"/>
            <p:cNvSpPr>
              <a:spLocks noChangeArrowheads="1"/>
            </p:cNvSpPr>
            <p:nvPr/>
          </p:nvSpPr>
          <p:spPr bwMode="auto">
            <a:xfrm>
              <a:off x="732" y="1620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du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96" name="Line 473"/>
            <p:cNvSpPr>
              <a:spLocks noChangeShapeType="1"/>
            </p:cNvSpPr>
            <p:nvPr/>
          </p:nvSpPr>
          <p:spPr bwMode="auto">
            <a:xfrm>
              <a:off x="1020" y="1872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99" name="Rectangle 478"/>
            <p:cNvSpPr>
              <a:spLocks noChangeArrowheads="1"/>
            </p:cNvSpPr>
            <p:nvPr/>
          </p:nvSpPr>
          <p:spPr bwMode="auto">
            <a:xfrm>
              <a:off x="2139" y="1839"/>
              <a:ext cx="66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u + a  </a:t>
              </a:r>
            </a:p>
          </p:txBody>
        </p:sp>
        <p:sp>
          <p:nvSpPr>
            <p:cNvPr id="11300" name="Rectangle 479"/>
            <p:cNvSpPr>
              <a:spLocks noChangeArrowheads="1"/>
            </p:cNvSpPr>
            <p:nvPr/>
          </p:nvSpPr>
          <p:spPr bwMode="auto">
            <a:xfrm>
              <a:off x="2073" y="1623"/>
              <a:ext cx="79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u – a 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01" name="Line 480"/>
            <p:cNvSpPr>
              <a:spLocks noChangeShapeType="1"/>
            </p:cNvSpPr>
            <p:nvPr/>
          </p:nvSpPr>
          <p:spPr bwMode="auto">
            <a:xfrm flipV="1">
              <a:off x="2309" y="1875"/>
              <a:ext cx="3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02" name="Rectangle 482"/>
            <p:cNvSpPr>
              <a:spLocks noChangeArrowheads="1"/>
            </p:cNvSpPr>
            <p:nvPr/>
          </p:nvSpPr>
          <p:spPr bwMode="auto">
            <a:xfrm>
              <a:off x="1619" y="1836"/>
              <a:ext cx="4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2a  </a:t>
              </a:r>
            </a:p>
          </p:txBody>
        </p:sp>
        <p:sp>
          <p:nvSpPr>
            <p:cNvPr id="11303" name="Rectangle 483"/>
            <p:cNvSpPr>
              <a:spLocks noChangeArrowheads="1"/>
            </p:cNvSpPr>
            <p:nvPr/>
          </p:nvSpPr>
          <p:spPr bwMode="auto">
            <a:xfrm>
              <a:off x="1575" y="1599"/>
              <a:ext cx="5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id-ID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1304" name="Line 484"/>
            <p:cNvSpPr>
              <a:spLocks noChangeShapeType="1"/>
            </p:cNvSpPr>
            <p:nvPr/>
          </p:nvSpPr>
          <p:spPr bwMode="auto">
            <a:xfrm flipV="1">
              <a:off x="1720" y="1863"/>
              <a:ext cx="24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" name="Group 519"/>
          <p:cNvGrpSpPr>
            <a:grpSpLocks/>
          </p:cNvGrpSpPr>
          <p:nvPr/>
        </p:nvGrpSpPr>
        <p:grpSpPr bwMode="auto">
          <a:xfrm>
            <a:off x="990600" y="5086350"/>
            <a:ext cx="4419600" cy="781050"/>
            <a:chOff x="576" y="2160"/>
            <a:chExt cx="2784" cy="492"/>
          </a:xfrm>
        </p:grpSpPr>
        <p:sp>
          <p:nvSpPr>
            <p:cNvPr id="11281" name="Rectangle 488"/>
            <p:cNvSpPr>
              <a:spLocks noChangeArrowheads="1"/>
            </p:cNvSpPr>
            <p:nvPr/>
          </p:nvSpPr>
          <p:spPr bwMode="auto">
            <a:xfrm>
              <a:off x="576" y="2278"/>
              <a:ext cx="278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        =         ln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  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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+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C      </a:t>
              </a:r>
            </a:p>
          </p:txBody>
        </p:sp>
        <p:sp>
          <p:nvSpPr>
            <p:cNvPr id="11282" name="Rectangle 490"/>
            <p:cNvSpPr>
              <a:spLocks noChangeArrowheads="1"/>
            </p:cNvSpPr>
            <p:nvPr/>
          </p:nvSpPr>
          <p:spPr bwMode="auto">
            <a:xfrm>
              <a:off x="732" y="2400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</a:p>
          </p:txBody>
        </p:sp>
        <p:sp>
          <p:nvSpPr>
            <p:cNvPr id="11283" name="Rectangle 491"/>
            <p:cNvSpPr>
              <a:spLocks noChangeArrowheads="1"/>
            </p:cNvSpPr>
            <p:nvPr/>
          </p:nvSpPr>
          <p:spPr bwMode="auto">
            <a:xfrm>
              <a:off x="732" y="2160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du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84" name="Line 492"/>
            <p:cNvSpPr>
              <a:spLocks noChangeShapeType="1"/>
            </p:cNvSpPr>
            <p:nvPr/>
          </p:nvSpPr>
          <p:spPr bwMode="auto">
            <a:xfrm>
              <a:off x="1017" y="2412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87" name="Rectangle 497"/>
            <p:cNvSpPr>
              <a:spLocks noChangeArrowheads="1"/>
            </p:cNvSpPr>
            <p:nvPr/>
          </p:nvSpPr>
          <p:spPr bwMode="auto">
            <a:xfrm>
              <a:off x="2130" y="2388"/>
              <a:ext cx="66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u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a  </a:t>
              </a:r>
            </a:p>
          </p:txBody>
        </p:sp>
        <p:sp>
          <p:nvSpPr>
            <p:cNvPr id="11288" name="Rectangle 498"/>
            <p:cNvSpPr>
              <a:spLocks noChangeArrowheads="1"/>
            </p:cNvSpPr>
            <p:nvPr/>
          </p:nvSpPr>
          <p:spPr bwMode="auto">
            <a:xfrm>
              <a:off x="2064" y="2172"/>
              <a:ext cx="79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u + a 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89" name="Line 499"/>
            <p:cNvSpPr>
              <a:spLocks noChangeShapeType="1"/>
            </p:cNvSpPr>
            <p:nvPr/>
          </p:nvSpPr>
          <p:spPr bwMode="auto">
            <a:xfrm flipV="1">
              <a:off x="2292" y="2424"/>
              <a:ext cx="3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90" name="Rectangle 501"/>
            <p:cNvSpPr>
              <a:spLocks noChangeArrowheads="1"/>
            </p:cNvSpPr>
            <p:nvPr/>
          </p:nvSpPr>
          <p:spPr bwMode="auto">
            <a:xfrm>
              <a:off x="1628" y="2383"/>
              <a:ext cx="4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2a  </a:t>
              </a:r>
            </a:p>
          </p:txBody>
        </p:sp>
        <p:sp>
          <p:nvSpPr>
            <p:cNvPr id="11291" name="Rectangle 502"/>
            <p:cNvSpPr>
              <a:spLocks noChangeArrowheads="1"/>
            </p:cNvSpPr>
            <p:nvPr/>
          </p:nvSpPr>
          <p:spPr bwMode="auto">
            <a:xfrm>
              <a:off x="1689" y="2169"/>
              <a:ext cx="33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384175" indent="-384175" algn="ctr"/>
              <a:r>
                <a:rPr lang="id-ID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1292" name="Line 503"/>
            <p:cNvSpPr>
              <a:spLocks noChangeShapeType="1"/>
            </p:cNvSpPr>
            <p:nvPr/>
          </p:nvSpPr>
          <p:spPr bwMode="auto">
            <a:xfrm flipV="1">
              <a:off x="1729" y="2412"/>
              <a:ext cx="2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4" name="Date Placeholder 8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8C823B-AE1B-4CBE-99E8-B08F683C0690}" type="datetime3">
              <a:rPr lang="en-US" smtClean="0"/>
              <a:t>15 May 2023</a:t>
            </a:fld>
            <a:endParaRPr lang="en-US"/>
          </a:p>
        </p:txBody>
      </p:sp>
      <p:sp>
        <p:nvSpPr>
          <p:cNvPr id="85" name="Slide Number Placeholder 8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86" name="Footer Placeholder 8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38200" y="381000"/>
            <a:ext cx="60334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aseline="0" smtClean="0">
                <a:solidFill>
                  <a:srgbClr val="FFFF00"/>
                </a:solidFill>
                <a:latin typeface="Arial" charset="0"/>
                <a:cs typeface="Times New Roman" charset="0"/>
              </a:rPr>
              <a:t>Rumus dasar integral Fungsi Trigonometri (lanjutan) </a:t>
            </a:r>
            <a:endParaRPr lang="en-US" sz="240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99"/>
          <p:cNvGrpSpPr>
            <a:grpSpLocks/>
          </p:cNvGrpSpPr>
          <p:nvPr/>
        </p:nvGrpSpPr>
        <p:grpSpPr bwMode="auto">
          <a:xfrm>
            <a:off x="914400" y="3219450"/>
            <a:ext cx="6400800" cy="762000"/>
            <a:chOff x="432" y="360"/>
            <a:chExt cx="4032" cy="480"/>
          </a:xfrm>
        </p:grpSpPr>
        <p:sp>
          <p:nvSpPr>
            <p:cNvPr id="12317" name="Rectangle 240"/>
            <p:cNvSpPr>
              <a:spLocks noChangeArrowheads="1"/>
            </p:cNvSpPr>
            <p:nvPr/>
          </p:nvSpPr>
          <p:spPr bwMode="auto">
            <a:xfrm>
              <a:off x="432" y="475"/>
              <a:ext cx="403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25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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du =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u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+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a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arcsin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+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C  </a:t>
              </a:r>
            </a:p>
          </p:txBody>
        </p:sp>
        <p:sp>
          <p:nvSpPr>
            <p:cNvPr id="12318" name="Line 239"/>
            <p:cNvSpPr>
              <a:spLocks noChangeShapeType="1"/>
            </p:cNvSpPr>
            <p:nvPr/>
          </p:nvSpPr>
          <p:spPr bwMode="auto">
            <a:xfrm>
              <a:off x="969" y="501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20" name="Rectangle 243"/>
            <p:cNvSpPr>
              <a:spLocks noChangeArrowheads="1"/>
            </p:cNvSpPr>
            <p:nvPr/>
          </p:nvSpPr>
          <p:spPr bwMode="auto">
            <a:xfrm>
              <a:off x="741" y="588"/>
              <a:ext cx="1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2321" name="Rectangle 245"/>
            <p:cNvSpPr>
              <a:spLocks noChangeArrowheads="1"/>
            </p:cNvSpPr>
            <p:nvPr/>
          </p:nvSpPr>
          <p:spPr bwMode="auto">
            <a:xfrm>
              <a:off x="1783" y="576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  </a:t>
              </a:r>
            </a:p>
          </p:txBody>
        </p:sp>
        <p:sp>
          <p:nvSpPr>
            <p:cNvPr id="12322" name="Rectangle 246"/>
            <p:cNvSpPr>
              <a:spLocks noChangeArrowheads="1"/>
            </p:cNvSpPr>
            <p:nvPr/>
          </p:nvSpPr>
          <p:spPr bwMode="auto">
            <a:xfrm>
              <a:off x="1759" y="360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id-ID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2323" name="Line 247"/>
            <p:cNvSpPr>
              <a:spLocks noChangeShapeType="1"/>
            </p:cNvSpPr>
            <p:nvPr/>
          </p:nvSpPr>
          <p:spPr bwMode="auto">
            <a:xfrm flipV="1">
              <a:off x="1846" y="590"/>
              <a:ext cx="1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24" name="Rectangle 250"/>
            <p:cNvSpPr>
              <a:spLocks noChangeArrowheads="1"/>
            </p:cNvSpPr>
            <p:nvPr/>
          </p:nvSpPr>
          <p:spPr bwMode="auto">
            <a:xfrm>
              <a:off x="2856" y="576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  </a:t>
              </a:r>
            </a:p>
          </p:txBody>
        </p:sp>
        <p:sp>
          <p:nvSpPr>
            <p:cNvPr id="12325" name="Rectangle 251"/>
            <p:cNvSpPr>
              <a:spLocks noChangeArrowheads="1"/>
            </p:cNvSpPr>
            <p:nvPr/>
          </p:nvSpPr>
          <p:spPr bwMode="auto">
            <a:xfrm>
              <a:off x="2832" y="360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id-ID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2326" name="Line 252"/>
            <p:cNvSpPr>
              <a:spLocks noChangeShapeType="1"/>
            </p:cNvSpPr>
            <p:nvPr/>
          </p:nvSpPr>
          <p:spPr bwMode="auto">
            <a:xfrm flipV="1">
              <a:off x="2920" y="602"/>
              <a:ext cx="1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27" name="Rectangle 254"/>
            <p:cNvSpPr>
              <a:spLocks noChangeArrowheads="1"/>
            </p:cNvSpPr>
            <p:nvPr/>
          </p:nvSpPr>
          <p:spPr bwMode="auto">
            <a:xfrm>
              <a:off x="3768" y="576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  </a:t>
              </a:r>
            </a:p>
          </p:txBody>
        </p:sp>
        <p:sp>
          <p:nvSpPr>
            <p:cNvPr id="12328" name="Rectangle 255"/>
            <p:cNvSpPr>
              <a:spLocks noChangeArrowheads="1"/>
            </p:cNvSpPr>
            <p:nvPr/>
          </p:nvSpPr>
          <p:spPr bwMode="auto">
            <a:xfrm>
              <a:off x="3744" y="360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id-ID" sz="2000" baseline="0">
                  <a:latin typeface="Arial" pitchFamily="34" charset="0"/>
                  <a:cs typeface="Arial" pitchFamily="34" charset="0"/>
                </a:rPr>
                <a:t>u</a:t>
              </a:r>
            </a:p>
          </p:txBody>
        </p:sp>
        <p:sp>
          <p:nvSpPr>
            <p:cNvPr id="12329" name="Line 256"/>
            <p:cNvSpPr>
              <a:spLocks noChangeShapeType="1"/>
            </p:cNvSpPr>
            <p:nvPr/>
          </p:nvSpPr>
          <p:spPr bwMode="auto">
            <a:xfrm flipV="1">
              <a:off x="3823" y="615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30" name="Line 257"/>
            <p:cNvSpPr>
              <a:spLocks noChangeShapeType="1"/>
            </p:cNvSpPr>
            <p:nvPr/>
          </p:nvSpPr>
          <p:spPr bwMode="auto">
            <a:xfrm>
              <a:off x="2239" y="492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oup 300"/>
          <p:cNvGrpSpPr>
            <a:grpSpLocks/>
          </p:cNvGrpSpPr>
          <p:nvPr/>
        </p:nvGrpSpPr>
        <p:grpSpPr bwMode="auto">
          <a:xfrm>
            <a:off x="914400" y="4210050"/>
            <a:ext cx="6858000" cy="742950"/>
            <a:chOff x="432" y="1056"/>
            <a:chExt cx="4320" cy="468"/>
          </a:xfrm>
        </p:grpSpPr>
        <p:sp>
          <p:nvSpPr>
            <p:cNvPr id="12305" name="Rectangle 261"/>
            <p:cNvSpPr>
              <a:spLocks noChangeArrowheads="1"/>
            </p:cNvSpPr>
            <p:nvPr/>
          </p:nvSpPr>
          <p:spPr bwMode="auto">
            <a:xfrm>
              <a:off x="432" y="1171"/>
              <a:ext cx="432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26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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du =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u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+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a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ln(u +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) + C</a:t>
              </a:r>
            </a:p>
          </p:txBody>
        </p:sp>
        <p:sp>
          <p:nvSpPr>
            <p:cNvPr id="12306" name="Line 263"/>
            <p:cNvSpPr>
              <a:spLocks noChangeShapeType="1"/>
            </p:cNvSpPr>
            <p:nvPr/>
          </p:nvSpPr>
          <p:spPr bwMode="auto">
            <a:xfrm>
              <a:off x="969" y="1199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09" name="Rectangle 268"/>
            <p:cNvSpPr>
              <a:spLocks noChangeArrowheads="1"/>
            </p:cNvSpPr>
            <p:nvPr/>
          </p:nvSpPr>
          <p:spPr bwMode="auto">
            <a:xfrm>
              <a:off x="1791" y="1272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  </a:t>
              </a:r>
            </a:p>
          </p:txBody>
        </p:sp>
        <p:sp>
          <p:nvSpPr>
            <p:cNvPr id="12310" name="Rectangle 269"/>
            <p:cNvSpPr>
              <a:spLocks noChangeArrowheads="1"/>
            </p:cNvSpPr>
            <p:nvPr/>
          </p:nvSpPr>
          <p:spPr bwMode="auto">
            <a:xfrm>
              <a:off x="1767" y="1056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id-ID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2311" name="Line 270"/>
            <p:cNvSpPr>
              <a:spLocks noChangeShapeType="1"/>
            </p:cNvSpPr>
            <p:nvPr/>
          </p:nvSpPr>
          <p:spPr bwMode="auto">
            <a:xfrm flipV="1">
              <a:off x="1854" y="1296"/>
              <a:ext cx="1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12" name="Rectangle 272"/>
            <p:cNvSpPr>
              <a:spLocks noChangeArrowheads="1"/>
            </p:cNvSpPr>
            <p:nvPr/>
          </p:nvSpPr>
          <p:spPr bwMode="auto">
            <a:xfrm>
              <a:off x="2856" y="1272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  </a:t>
              </a:r>
            </a:p>
          </p:txBody>
        </p:sp>
        <p:sp>
          <p:nvSpPr>
            <p:cNvPr id="12313" name="Rectangle 273"/>
            <p:cNvSpPr>
              <a:spLocks noChangeArrowheads="1"/>
            </p:cNvSpPr>
            <p:nvPr/>
          </p:nvSpPr>
          <p:spPr bwMode="auto">
            <a:xfrm>
              <a:off x="2832" y="1056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id-ID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2314" name="Line 274"/>
            <p:cNvSpPr>
              <a:spLocks noChangeShapeType="1"/>
            </p:cNvSpPr>
            <p:nvPr/>
          </p:nvSpPr>
          <p:spPr bwMode="auto">
            <a:xfrm flipV="1">
              <a:off x="2920" y="1294"/>
              <a:ext cx="1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15" name="Line 279"/>
            <p:cNvSpPr>
              <a:spLocks noChangeShapeType="1"/>
            </p:cNvSpPr>
            <p:nvPr/>
          </p:nvSpPr>
          <p:spPr bwMode="auto">
            <a:xfrm>
              <a:off x="2247" y="1199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16" name="Line 281"/>
            <p:cNvSpPr>
              <a:spLocks noChangeShapeType="1"/>
            </p:cNvSpPr>
            <p:nvPr/>
          </p:nvSpPr>
          <p:spPr bwMode="auto">
            <a:xfrm>
              <a:off x="3806" y="1199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oup 301"/>
          <p:cNvGrpSpPr>
            <a:grpSpLocks/>
          </p:cNvGrpSpPr>
          <p:nvPr/>
        </p:nvGrpSpPr>
        <p:grpSpPr bwMode="auto">
          <a:xfrm>
            <a:off x="914400" y="5181600"/>
            <a:ext cx="6934200" cy="742950"/>
            <a:chOff x="432" y="1632"/>
            <a:chExt cx="4368" cy="468"/>
          </a:xfrm>
        </p:grpSpPr>
        <p:sp>
          <p:nvSpPr>
            <p:cNvPr id="12293" name="Rectangle 284"/>
            <p:cNvSpPr>
              <a:spLocks noChangeArrowheads="1"/>
            </p:cNvSpPr>
            <p:nvPr/>
          </p:nvSpPr>
          <p:spPr bwMode="auto">
            <a:xfrm>
              <a:off x="432" y="1747"/>
              <a:ext cx="436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27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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du =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u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a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ln(u +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) + C</a:t>
              </a:r>
            </a:p>
          </p:txBody>
        </p:sp>
        <p:sp>
          <p:nvSpPr>
            <p:cNvPr id="12294" name="Line 285"/>
            <p:cNvSpPr>
              <a:spLocks noChangeShapeType="1"/>
            </p:cNvSpPr>
            <p:nvPr/>
          </p:nvSpPr>
          <p:spPr bwMode="auto">
            <a:xfrm>
              <a:off x="969" y="1775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297" name="Rectangle 290"/>
            <p:cNvSpPr>
              <a:spLocks noChangeArrowheads="1"/>
            </p:cNvSpPr>
            <p:nvPr/>
          </p:nvSpPr>
          <p:spPr bwMode="auto">
            <a:xfrm>
              <a:off x="1800" y="1848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  </a:t>
              </a:r>
            </a:p>
          </p:txBody>
        </p:sp>
        <p:sp>
          <p:nvSpPr>
            <p:cNvPr id="12298" name="Rectangle 291"/>
            <p:cNvSpPr>
              <a:spLocks noChangeArrowheads="1"/>
            </p:cNvSpPr>
            <p:nvPr/>
          </p:nvSpPr>
          <p:spPr bwMode="auto">
            <a:xfrm>
              <a:off x="1776" y="1632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id-ID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2299" name="Line 292"/>
            <p:cNvSpPr>
              <a:spLocks noChangeShapeType="1"/>
            </p:cNvSpPr>
            <p:nvPr/>
          </p:nvSpPr>
          <p:spPr bwMode="auto">
            <a:xfrm flipV="1">
              <a:off x="1855" y="1879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00" name="Rectangle 294"/>
            <p:cNvSpPr>
              <a:spLocks noChangeArrowheads="1"/>
            </p:cNvSpPr>
            <p:nvPr/>
          </p:nvSpPr>
          <p:spPr bwMode="auto">
            <a:xfrm>
              <a:off x="2856" y="1848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  </a:t>
              </a:r>
            </a:p>
          </p:txBody>
        </p:sp>
        <p:sp>
          <p:nvSpPr>
            <p:cNvPr id="12301" name="Rectangle 295"/>
            <p:cNvSpPr>
              <a:spLocks noChangeArrowheads="1"/>
            </p:cNvSpPr>
            <p:nvPr/>
          </p:nvSpPr>
          <p:spPr bwMode="auto">
            <a:xfrm>
              <a:off x="2832" y="1632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id-ID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2302" name="Line 296"/>
            <p:cNvSpPr>
              <a:spLocks noChangeShapeType="1"/>
            </p:cNvSpPr>
            <p:nvPr/>
          </p:nvSpPr>
          <p:spPr bwMode="auto">
            <a:xfrm flipV="1">
              <a:off x="2911" y="1879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03" name="Line 297"/>
            <p:cNvSpPr>
              <a:spLocks noChangeShapeType="1"/>
            </p:cNvSpPr>
            <p:nvPr/>
          </p:nvSpPr>
          <p:spPr bwMode="auto">
            <a:xfrm>
              <a:off x="2234" y="1775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04" name="Line 298"/>
            <p:cNvSpPr>
              <a:spLocks noChangeShapeType="1"/>
            </p:cNvSpPr>
            <p:nvPr/>
          </p:nvSpPr>
          <p:spPr bwMode="auto">
            <a:xfrm>
              <a:off x="3840" y="1775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3" name="Date Placeholder 4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42C47D-3A50-4950-AF1B-72A843F8215A}" type="datetime3">
              <a:rPr lang="en-US" smtClean="0"/>
              <a:t>15 May 2023</a:t>
            </a:fld>
            <a:endParaRPr lang="en-US"/>
          </a:p>
        </p:txBody>
      </p:sp>
      <p:sp>
        <p:nvSpPr>
          <p:cNvPr id="44" name="Slide Number Placeholder 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5" name="Footer Placeholder 4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46" name="Group 520"/>
          <p:cNvGrpSpPr>
            <a:grpSpLocks/>
          </p:cNvGrpSpPr>
          <p:nvPr/>
        </p:nvGrpSpPr>
        <p:grpSpPr bwMode="auto">
          <a:xfrm>
            <a:off x="914400" y="1333500"/>
            <a:ext cx="5257800" cy="819150"/>
            <a:chOff x="545" y="2652"/>
            <a:chExt cx="3312" cy="516"/>
          </a:xfrm>
        </p:grpSpPr>
        <p:sp>
          <p:nvSpPr>
            <p:cNvPr id="47" name="Rectangle 419"/>
            <p:cNvSpPr>
              <a:spLocks noChangeArrowheads="1"/>
            </p:cNvSpPr>
            <p:nvPr/>
          </p:nvSpPr>
          <p:spPr bwMode="auto">
            <a:xfrm>
              <a:off x="545" y="2791"/>
              <a:ext cx="331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          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 ln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u +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+ C  </a:t>
              </a:r>
            </a:p>
          </p:txBody>
        </p:sp>
        <p:sp>
          <p:nvSpPr>
            <p:cNvPr id="48" name="Rectangle 415"/>
            <p:cNvSpPr>
              <a:spLocks noChangeArrowheads="1"/>
            </p:cNvSpPr>
            <p:nvPr/>
          </p:nvSpPr>
          <p:spPr bwMode="auto">
            <a:xfrm>
              <a:off x="768" y="2916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</a:p>
          </p:txBody>
        </p:sp>
        <p:sp>
          <p:nvSpPr>
            <p:cNvPr id="49" name="Rectangle 416"/>
            <p:cNvSpPr>
              <a:spLocks noChangeArrowheads="1"/>
            </p:cNvSpPr>
            <p:nvPr/>
          </p:nvSpPr>
          <p:spPr bwMode="auto">
            <a:xfrm>
              <a:off x="768" y="2652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du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Line 417"/>
            <p:cNvSpPr>
              <a:spLocks noChangeShapeType="1"/>
            </p:cNvSpPr>
            <p:nvPr/>
          </p:nvSpPr>
          <p:spPr bwMode="auto">
            <a:xfrm>
              <a:off x="1025" y="2916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Line 418"/>
            <p:cNvSpPr>
              <a:spLocks noChangeShapeType="1"/>
            </p:cNvSpPr>
            <p:nvPr/>
          </p:nvSpPr>
          <p:spPr bwMode="auto">
            <a:xfrm>
              <a:off x="1091" y="2943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Line 427"/>
            <p:cNvSpPr>
              <a:spLocks noChangeShapeType="1"/>
            </p:cNvSpPr>
            <p:nvPr/>
          </p:nvSpPr>
          <p:spPr bwMode="auto">
            <a:xfrm>
              <a:off x="2378" y="2808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5" name="Group 521"/>
          <p:cNvGrpSpPr>
            <a:grpSpLocks/>
          </p:cNvGrpSpPr>
          <p:nvPr/>
        </p:nvGrpSpPr>
        <p:grpSpPr bwMode="auto">
          <a:xfrm>
            <a:off x="900752" y="2247900"/>
            <a:ext cx="4510088" cy="819150"/>
            <a:chOff x="567" y="3156"/>
            <a:chExt cx="2841" cy="516"/>
          </a:xfrm>
        </p:grpSpPr>
        <p:sp>
          <p:nvSpPr>
            <p:cNvPr id="56" name="Rectangle 510"/>
            <p:cNvSpPr>
              <a:spLocks noChangeArrowheads="1"/>
            </p:cNvSpPr>
            <p:nvPr/>
          </p:nvSpPr>
          <p:spPr bwMode="auto">
            <a:xfrm>
              <a:off x="567" y="3295"/>
              <a:ext cx="284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24.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          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 ln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u +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+ C  </a:t>
              </a:r>
            </a:p>
          </p:txBody>
        </p:sp>
        <p:sp>
          <p:nvSpPr>
            <p:cNvPr id="57" name="Rectangle 506"/>
            <p:cNvSpPr>
              <a:spLocks noChangeArrowheads="1"/>
            </p:cNvSpPr>
            <p:nvPr/>
          </p:nvSpPr>
          <p:spPr bwMode="auto">
            <a:xfrm>
              <a:off x="768" y="3420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</a:p>
          </p:txBody>
        </p:sp>
        <p:sp>
          <p:nvSpPr>
            <p:cNvPr id="58" name="Rectangle 507"/>
            <p:cNvSpPr>
              <a:spLocks noChangeArrowheads="1"/>
            </p:cNvSpPr>
            <p:nvPr/>
          </p:nvSpPr>
          <p:spPr bwMode="auto">
            <a:xfrm>
              <a:off x="768" y="3156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du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Line 508"/>
            <p:cNvSpPr>
              <a:spLocks noChangeShapeType="1"/>
            </p:cNvSpPr>
            <p:nvPr/>
          </p:nvSpPr>
          <p:spPr bwMode="auto">
            <a:xfrm>
              <a:off x="1017" y="3420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Line 509"/>
            <p:cNvSpPr>
              <a:spLocks noChangeShapeType="1"/>
            </p:cNvSpPr>
            <p:nvPr/>
          </p:nvSpPr>
          <p:spPr bwMode="auto">
            <a:xfrm>
              <a:off x="1080" y="3447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Line 514"/>
            <p:cNvSpPr>
              <a:spLocks noChangeShapeType="1"/>
            </p:cNvSpPr>
            <p:nvPr/>
          </p:nvSpPr>
          <p:spPr bwMode="auto">
            <a:xfrm>
              <a:off x="2400" y="3312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5" name="Rectangle 64"/>
          <p:cNvSpPr/>
          <p:nvPr/>
        </p:nvSpPr>
        <p:spPr>
          <a:xfrm>
            <a:off x="838200" y="304800"/>
            <a:ext cx="60334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aseline="0" smtClean="0">
                <a:solidFill>
                  <a:srgbClr val="FFFF00"/>
                </a:solidFill>
                <a:latin typeface="Arial" charset="0"/>
                <a:cs typeface="Times New Roman" charset="0"/>
              </a:rPr>
              <a:t>Rumus dasar integral Fungsi Trigonometri (lanjutan) </a:t>
            </a:r>
            <a:endParaRPr lang="en-US" sz="240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247650"/>
            <a:ext cx="3124200" cy="590550"/>
          </a:xfrm>
          <a:noFill/>
          <a:ln>
            <a:noFill/>
          </a:ln>
        </p:spPr>
        <p:txBody>
          <a:bodyPr/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CONTOH SOAL</a:t>
            </a:r>
          </a:p>
        </p:txBody>
      </p:sp>
      <p:sp>
        <p:nvSpPr>
          <p:cNvPr id="246787" name="Rectangle 3"/>
          <p:cNvSpPr>
            <a:spLocks noChangeArrowheads="1"/>
          </p:cNvSpPr>
          <p:nvPr/>
        </p:nvSpPr>
        <p:spPr bwMode="auto">
          <a:xfrm>
            <a:off x="1066800" y="1036637"/>
            <a:ext cx="2971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Hitung integral berikut:</a:t>
            </a:r>
          </a:p>
        </p:txBody>
      </p:sp>
      <p:grpSp>
        <p:nvGrpSpPr>
          <p:cNvPr id="13375" name="Group 350"/>
          <p:cNvGrpSpPr>
            <a:grpSpLocks/>
          </p:cNvGrpSpPr>
          <p:nvPr/>
        </p:nvGrpSpPr>
        <p:grpSpPr bwMode="auto">
          <a:xfrm>
            <a:off x="1066800" y="1570037"/>
            <a:ext cx="4191000" cy="400050"/>
            <a:chOff x="336" y="1123"/>
            <a:chExt cx="2640" cy="252"/>
          </a:xfrm>
        </p:grpSpPr>
        <p:sp>
          <p:nvSpPr>
            <p:cNvPr id="13384" name="Rectangle 205"/>
            <p:cNvSpPr>
              <a:spLocks noChangeArrowheads="1"/>
            </p:cNvSpPr>
            <p:nvPr/>
          </p:nvSpPr>
          <p:spPr bwMode="auto">
            <a:xfrm>
              <a:off x="336" y="1123"/>
              <a:ext cx="26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1.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(1 – x)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x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dx 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x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xx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85" name="Line 206"/>
            <p:cNvSpPr>
              <a:spLocks noChangeShapeType="1"/>
            </p:cNvSpPr>
            <p:nvPr/>
          </p:nvSpPr>
          <p:spPr bwMode="auto">
            <a:xfrm>
              <a:off x="1287" y="1152"/>
              <a:ext cx="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96" name="Line 255"/>
            <p:cNvSpPr>
              <a:spLocks noChangeShapeType="1"/>
            </p:cNvSpPr>
            <p:nvPr/>
          </p:nvSpPr>
          <p:spPr bwMode="auto">
            <a:xfrm>
              <a:off x="1937" y="1152"/>
              <a:ext cx="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97" name="Line 256"/>
            <p:cNvSpPr>
              <a:spLocks noChangeShapeType="1"/>
            </p:cNvSpPr>
            <p:nvPr/>
          </p:nvSpPr>
          <p:spPr bwMode="auto">
            <a:xfrm>
              <a:off x="2505" y="1152"/>
              <a:ext cx="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362" name="Rectangle 258"/>
          <p:cNvSpPr>
            <a:spLocks noChangeArrowheads="1"/>
          </p:cNvSpPr>
          <p:nvPr/>
        </p:nvSpPr>
        <p:spPr bwMode="auto">
          <a:xfrm>
            <a:off x="1371600" y="4675127"/>
            <a:ext cx="4267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maka : 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(x</a:t>
            </a:r>
            <a:r>
              <a:rPr lang="en-US" sz="2000" baseline="30000" smtClean="0">
                <a:latin typeface="Arial" pitchFamily="34" charset="0"/>
                <a:cs typeface="Arial" pitchFamily="34" charset="0"/>
                <a:sym typeface="Symbol" pitchFamily="18" charset="2"/>
              </a:rPr>
              <a:t>3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+ 2)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3x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dx =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u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du</a:t>
            </a:r>
            <a:endParaRPr lang="en-US" sz="2000" baseline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Date Placeholder 8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27CE29-A129-4070-A6AA-CC9A67E0FB1A}" type="datetime3">
              <a:rPr lang="en-US" smtClean="0"/>
              <a:t>15 May 2023</a:t>
            </a:fld>
            <a:endParaRPr lang="en-US"/>
          </a:p>
        </p:txBody>
      </p:sp>
      <p:sp>
        <p:nvSpPr>
          <p:cNvPr id="87" name="Slide Number Placeholder 8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88" name="Footer Placeholder 8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2979760" y="2578100"/>
            <a:ext cx="2895600" cy="735961"/>
            <a:chOff x="1371600" y="3275343"/>
            <a:chExt cx="2895600" cy="735961"/>
          </a:xfrm>
        </p:grpSpPr>
        <p:sp>
          <p:nvSpPr>
            <p:cNvPr id="90" name="Rectangle 233"/>
            <p:cNvSpPr>
              <a:spLocks noChangeArrowheads="1"/>
            </p:cNvSpPr>
            <p:nvPr/>
          </p:nvSpPr>
          <p:spPr bwMode="auto">
            <a:xfrm>
              <a:off x="1371600" y="3429000"/>
              <a:ext cx="28956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3/2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–     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5/2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+ C</a:t>
              </a:r>
            </a:p>
          </p:txBody>
        </p:sp>
        <p:sp>
          <p:nvSpPr>
            <p:cNvPr id="91" name="Rectangle 266"/>
            <p:cNvSpPr>
              <a:spLocks noChangeArrowheads="1"/>
            </p:cNvSpPr>
            <p:nvPr/>
          </p:nvSpPr>
          <p:spPr bwMode="auto">
            <a:xfrm>
              <a:off x="1690048" y="3275343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92" name="Rectangle 267"/>
            <p:cNvSpPr>
              <a:spLocks noChangeArrowheads="1"/>
            </p:cNvSpPr>
            <p:nvPr/>
          </p:nvSpPr>
          <p:spPr bwMode="auto">
            <a:xfrm>
              <a:off x="1690048" y="3600781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93" name="Line 268"/>
            <p:cNvSpPr>
              <a:spLocks noChangeShapeType="1"/>
            </p:cNvSpPr>
            <p:nvPr/>
          </p:nvSpPr>
          <p:spPr bwMode="auto">
            <a:xfrm>
              <a:off x="1740848" y="3626181"/>
              <a:ext cx="2159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97" name="Group 96"/>
            <p:cNvGrpSpPr/>
            <p:nvPr/>
          </p:nvGrpSpPr>
          <p:grpSpPr>
            <a:xfrm>
              <a:off x="2722562" y="3288991"/>
              <a:ext cx="325438" cy="722313"/>
              <a:chOff x="2541588" y="2097087"/>
              <a:chExt cx="325438" cy="722313"/>
            </a:xfrm>
          </p:grpSpPr>
          <p:sp>
            <p:nvSpPr>
              <p:cNvPr id="94" name="Rectangle 271"/>
              <p:cNvSpPr>
                <a:spLocks noChangeArrowheads="1"/>
              </p:cNvSpPr>
              <p:nvPr/>
            </p:nvSpPr>
            <p:spPr bwMode="auto">
              <a:xfrm>
                <a:off x="2541588" y="2097087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95" name="Rectangle 272"/>
              <p:cNvSpPr>
                <a:spLocks noChangeArrowheads="1"/>
              </p:cNvSpPr>
              <p:nvPr/>
            </p:nvSpPr>
            <p:spPr bwMode="auto">
              <a:xfrm>
                <a:off x="2541588" y="2422525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5</a:t>
                </a:r>
              </a:p>
            </p:txBody>
          </p:sp>
          <p:sp>
            <p:nvSpPr>
              <p:cNvPr id="96" name="Line 273"/>
              <p:cNvSpPr>
                <a:spLocks noChangeShapeType="1"/>
              </p:cNvSpPr>
              <p:nvPr/>
            </p:nvSpPr>
            <p:spPr bwMode="auto">
              <a:xfrm>
                <a:off x="2592388" y="2447925"/>
                <a:ext cx="2159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99" name="Rectangle 237"/>
          <p:cNvSpPr>
            <a:spLocks noChangeArrowheads="1"/>
          </p:cNvSpPr>
          <p:nvPr/>
        </p:nvSpPr>
        <p:spPr bwMode="auto">
          <a:xfrm>
            <a:off x="1143000" y="3532187"/>
            <a:ext cx="259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. 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(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3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+ 2)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3x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dx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2999096" y="2177990"/>
            <a:ext cx="25250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=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1/2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dx – 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x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3/2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dx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1371600" y="4084637"/>
            <a:ext cx="40639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Misal: u =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3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+ 2 maka du = 3x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dx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118" name="Group 355"/>
          <p:cNvGrpSpPr>
            <a:grpSpLocks/>
          </p:cNvGrpSpPr>
          <p:nvPr/>
        </p:nvGrpSpPr>
        <p:grpSpPr bwMode="auto">
          <a:xfrm>
            <a:off x="1371600" y="5124450"/>
            <a:ext cx="4648200" cy="742950"/>
            <a:chOff x="660" y="1999"/>
            <a:chExt cx="2928" cy="468"/>
          </a:xfrm>
        </p:grpSpPr>
        <p:sp>
          <p:nvSpPr>
            <p:cNvPr id="119" name="Rectangle 258"/>
            <p:cNvSpPr>
              <a:spLocks noChangeArrowheads="1"/>
            </p:cNvSpPr>
            <p:nvPr/>
          </p:nvSpPr>
          <p:spPr bwMode="auto">
            <a:xfrm>
              <a:off x="660" y="2121"/>
              <a:ext cx="29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u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du =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u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+ C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=       (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+ 2)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C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  <p:sp>
          <p:nvSpPr>
            <p:cNvPr id="120" name="Rectangle 276"/>
            <p:cNvSpPr>
              <a:spLocks noChangeArrowheads="1"/>
            </p:cNvSpPr>
            <p:nvPr/>
          </p:nvSpPr>
          <p:spPr bwMode="auto">
            <a:xfrm>
              <a:off x="1323" y="1999"/>
              <a:ext cx="20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21" name="Rectangle 277"/>
            <p:cNvSpPr>
              <a:spLocks noChangeArrowheads="1"/>
            </p:cNvSpPr>
            <p:nvPr/>
          </p:nvSpPr>
          <p:spPr bwMode="auto">
            <a:xfrm>
              <a:off x="1323" y="2215"/>
              <a:ext cx="20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122" name="Line 278"/>
            <p:cNvSpPr>
              <a:spLocks noChangeShapeType="1"/>
            </p:cNvSpPr>
            <p:nvPr/>
          </p:nvSpPr>
          <p:spPr bwMode="auto">
            <a:xfrm>
              <a:off x="1355" y="2239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" name="Rectangle 280"/>
            <p:cNvSpPr>
              <a:spLocks noChangeArrowheads="1"/>
            </p:cNvSpPr>
            <p:nvPr/>
          </p:nvSpPr>
          <p:spPr bwMode="auto">
            <a:xfrm>
              <a:off x="2230" y="1999"/>
              <a:ext cx="20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24" name="Rectangle 281"/>
            <p:cNvSpPr>
              <a:spLocks noChangeArrowheads="1"/>
            </p:cNvSpPr>
            <p:nvPr/>
          </p:nvSpPr>
          <p:spPr bwMode="auto">
            <a:xfrm>
              <a:off x="2230" y="2215"/>
              <a:ext cx="20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125" name="Line 282"/>
            <p:cNvSpPr>
              <a:spLocks noChangeShapeType="1"/>
            </p:cNvSpPr>
            <p:nvPr/>
          </p:nvSpPr>
          <p:spPr bwMode="auto">
            <a:xfrm>
              <a:off x="2262" y="2239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46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46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3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13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786" grpId="0"/>
      <p:bldP spid="246787" grpId="0"/>
      <p:bldP spid="13362" grpId="0"/>
      <p:bldP spid="99" grpId="0"/>
      <p:bldP spid="100" grpId="0"/>
      <p:bldP spid="101" grpId="0"/>
    </p:bldLst>
  </p:timing>
</p:sld>
</file>

<file path=ppt/theme/theme1.xml><?xml version="1.0" encoding="utf-8"?>
<a:theme xmlns:a="http://schemas.openxmlformats.org/drawingml/2006/main" name="1_Mountain Top">
  <a:themeElements>
    <a:clrScheme name="">
      <a:dk1>
        <a:srgbClr val="800000"/>
      </a:dk1>
      <a:lt1>
        <a:srgbClr val="FFFFFF"/>
      </a:lt1>
      <a:dk2>
        <a:srgbClr val="0000FF"/>
      </a:dk2>
      <a:lt2>
        <a:srgbClr val="FFFFFF"/>
      </a:lt2>
      <a:accent1>
        <a:srgbClr val="89C4FF"/>
      </a:accent1>
      <a:accent2>
        <a:srgbClr val="00008C"/>
      </a:accent2>
      <a:accent3>
        <a:srgbClr val="AAAAFF"/>
      </a:accent3>
      <a:accent4>
        <a:srgbClr val="DADADA"/>
      </a:accent4>
      <a:accent5>
        <a:srgbClr val="C4DEFF"/>
      </a:accent5>
      <a:accent6>
        <a:srgbClr val="00007E"/>
      </a:accent6>
      <a:hlink>
        <a:srgbClr val="6666FF"/>
      </a:hlink>
      <a:folHlink>
        <a:srgbClr val="C0C0C0"/>
      </a:folHlink>
    </a:clrScheme>
    <a:fontScheme name="1_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1_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untain Top 10">
        <a:dk1>
          <a:srgbClr val="482400"/>
        </a:dk1>
        <a:lt1>
          <a:srgbClr val="FFFFFF"/>
        </a:lt1>
        <a:dk2>
          <a:srgbClr val="0066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AAB8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6357</TotalTime>
  <Words>1154</Words>
  <Application>Microsoft Office PowerPoint</Application>
  <PresentationFormat>On-screen Show (4:3)</PresentationFormat>
  <Paragraphs>260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1_Mountain Top</vt:lpstr>
      <vt:lpstr>INTEGRAL TAK TENTU</vt:lpstr>
      <vt:lpstr>PENGERTIAN INTEGRAL</vt:lpstr>
      <vt:lpstr>RUMUS DASAR INTEGRAL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CONTOH SOAL</vt:lpstr>
      <vt:lpstr>PowerPoint Presentation</vt:lpstr>
      <vt:lpstr>LATIHAN</vt:lpstr>
      <vt:lpstr>INTEGRAL PARSIAL</vt:lpstr>
      <vt:lpstr>CONTOH SOAL</vt:lpstr>
      <vt:lpstr>PowerPoint Presentation</vt:lpstr>
      <vt:lpstr>LATIHAN </vt:lpstr>
    </vt:vector>
  </TitlesOfParts>
  <Company>FAKULTAS TEKNIK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PENGINDERAAN JAUH</dc:title>
  <dc:creator>LAB UKUR TANAH</dc:creator>
  <cp:lastModifiedBy>acer</cp:lastModifiedBy>
  <cp:revision>709</cp:revision>
  <dcterms:created xsi:type="dcterms:W3CDTF">2003-09-17T10:33:32Z</dcterms:created>
  <dcterms:modified xsi:type="dcterms:W3CDTF">2023-05-15T05:05:23Z</dcterms:modified>
</cp:coreProperties>
</file>