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media/audio21.wav" ContentType="audio/x-wav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media/audio31.wav" ContentType="audio/x-wav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layout2.xml" ContentType="application/vnd.openxmlformats-officedocument.drawingml.diagramLayout+xml"/>
  <Override PartName="/ppt/media/audio11.wav" ContentType="audio/x-wav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71"/>
  </p:notesMasterIdLst>
  <p:sldIdLst>
    <p:sldId id="275" r:id="rId2"/>
    <p:sldId id="276" r:id="rId3"/>
    <p:sldId id="257" r:id="rId4"/>
    <p:sldId id="388" r:id="rId5"/>
    <p:sldId id="387" r:id="rId6"/>
    <p:sldId id="316" r:id="rId7"/>
    <p:sldId id="278" r:id="rId8"/>
    <p:sldId id="280" r:id="rId9"/>
    <p:sldId id="282" r:id="rId10"/>
    <p:sldId id="283" r:id="rId11"/>
    <p:sldId id="285" r:id="rId12"/>
    <p:sldId id="287" r:id="rId13"/>
    <p:sldId id="314" r:id="rId14"/>
    <p:sldId id="289" r:id="rId15"/>
    <p:sldId id="361" r:id="rId16"/>
    <p:sldId id="363" r:id="rId17"/>
    <p:sldId id="364" r:id="rId18"/>
    <p:sldId id="365" r:id="rId19"/>
    <p:sldId id="366" r:id="rId20"/>
    <p:sldId id="367" r:id="rId21"/>
    <p:sldId id="368" r:id="rId22"/>
    <p:sldId id="369" r:id="rId23"/>
    <p:sldId id="370" r:id="rId24"/>
    <p:sldId id="371" r:id="rId25"/>
    <p:sldId id="372" r:id="rId26"/>
    <p:sldId id="373" r:id="rId27"/>
    <p:sldId id="374" r:id="rId28"/>
    <p:sldId id="375" r:id="rId29"/>
    <p:sldId id="376" r:id="rId30"/>
    <p:sldId id="377" r:id="rId31"/>
    <p:sldId id="378" r:id="rId32"/>
    <p:sldId id="315" r:id="rId33"/>
    <p:sldId id="404" r:id="rId34"/>
    <p:sldId id="379" r:id="rId35"/>
    <p:sldId id="260" r:id="rId36"/>
    <p:sldId id="389" r:id="rId37"/>
    <p:sldId id="325" r:id="rId38"/>
    <p:sldId id="326" r:id="rId39"/>
    <p:sldId id="330" r:id="rId40"/>
    <p:sldId id="332" r:id="rId41"/>
    <p:sldId id="403" r:id="rId42"/>
    <p:sldId id="333" r:id="rId43"/>
    <p:sldId id="334" r:id="rId44"/>
    <p:sldId id="394" r:id="rId45"/>
    <p:sldId id="335" r:id="rId46"/>
    <p:sldId id="336" r:id="rId47"/>
    <p:sldId id="390" r:id="rId48"/>
    <p:sldId id="391" r:id="rId49"/>
    <p:sldId id="392" r:id="rId50"/>
    <p:sldId id="395" r:id="rId51"/>
    <p:sldId id="402" r:id="rId52"/>
    <p:sldId id="396" r:id="rId53"/>
    <p:sldId id="397" r:id="rId54"/>
    <p:sldId id="398" r:id="rId55"/>
    <p:sldId id="399" r:id="rId56"/>
    <p:sldId id="400" r:id="rId57"/>
    <p:sldId id="401" r:id="rId58"/>
    <p:sldId id="338" r:id="rId59"/>
    <p:sldId id="339" r:id="rId60"/>
    <p:sldId id="340" r:id="rId61"/>
    <p:sldId id="341" r:id="rId62"/>
    <p:sldId id="342" r:id="rId63"/>
    <p:sldId id="343" r:id="rId64"/>
    <p:sldId id="344" r:id="rId65"/>
    <p:sldId id="345" r:id="rId66"/>
    <p:sldId id="346" r:id="rId67"/>
    <p:sldId id="347" r:id="rId68"/>
    <p:sldId id="348" r:id="rId69"/>
    <p:sldId id="313" r:id="rId7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830" autoAdjust="0"/>
  </p:normalViewPr>
  <p:slideViewPr>
    <p:cSldViewPr>
      <p:cViewPr varScale="1">
        <p:scale>
          <a:sx n="43" d="100"/>
          <a:sy n="43" d="100"/>
        </p:scale>
        <p:origin x="-1206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DBB50D-A36C-4C0E-9B0B-45BFD32C6858}" type="doc">
      <dgm:prSet loTypeId="urn:microsoft.com/office/officeart/2005/8/layout/matrix2" loCatId="matrix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D0E6CD5-E136-404E-93EE-B2624C1A9449}">
      <dgm:prSet phldrT="[Text]"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LATENTS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Sekkab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Kepala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BKN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Kepala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Kanreg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V BKN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Kepala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Taspen</a:t>
          </a:r>
          <a:endParaRPr lang="en-US" sz="1800" b="0" i="0" dirty="0">
            <a:solidFill>
              <a:schemeClr val="bg1"/>
            </a:solidFill>
            <a:latin typeface="Impact" pitchFamily="34" charset="0"/>
            <a:cs typeface="Times New Roman" pitchFamily="18" charset="0"/>
          </a:endParaRP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Kepala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BPKAD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Para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Kepala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SKPD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Pengelola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Kepeg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. SKPD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PNS yang BUP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</a:t>
          </a:r>
        </a:p>
      </dgm:t>
    </dgm:pt>
    <dgm:pt modelId="{514AC76B-47E8-4CAC-A88E-402C13E84DDC}" type="parTrans" cxnId="{0EDB1D3A-37EC-4B1E-A83B-FB8086D6D676}">
      <dgm:prSet/>
      <dgm:spPr/>
      <dgm:t>
        <a:bodyPr/>
        <a:lstStyle/>
        <a:p>
          <a:pPr algn="ctr">
            <a:lnSpc>
              <a:spcPct val="100000"/>
            </a:lnSpc>
          </a:pPr>
          <a:endParaRPr lang="en-US"/>
        </a:p>
      </dgm:t>
    </dgm:pt>
    <dgm:pt modelId="{DA53F564-7922-4133-A3F0-82DF5BD51934}" type="sibTrans" cxnId="{0EDB1D3A-37EC-4B1E-A83B-FB8086D6D676}">
      <dgm:prSet/>
      <dgm:spPr/>
      <dgm:t>
        <a:bodyPr/>
        <a:lstStyle/>
        <a:p>
          <a:pPr algn="ctr">
            <a:lnSpc>
              <a:spcPct val="100000"/>
            </a:lnSpc>
          </a:pPr>
          <a:endParaRPr lang="en-US"/>
        </a:p>
      </dgm:t>
    </dgm:pt>
    <dgm:pt modelId="{D58B5E26-2D61-4138-8CDB-9822F60743B3}">
      <dgm:prSet phldrT="[Text]" custT="1"/>
      <dgm:spPr/>
      <dgm:t>
        <a:bodyPr/>
        <a:lstStyle/>
        <a:p>
          <a:pPr algn="ctr">
            <a:lnSpc>
              <a:spcPct val="100000"/>
            </a:lnSpc>
          </a:pPr>
          <a:r>
            <a:rPr lang="en-US" sz="2400" b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PROMOTERS </a:t>
          </a:r>
        </a:p>
        <a:p>
          <a:pPr algn="ctr">
            <a:lnSpc>
              <a:spcPct val="100000"/>
            </a:lnSpc>
          </a:pPr>
          <a:r>
            <a:rPr lang="en-US" sz="2400" b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</a:t>
          </a:r>
          <a:r>
            <a:rPr lang="en-US" sz="2400" b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Kepala</a:t>
          </a:r>
          <a:r>
            <a:rPr lang="en-US" sz="2400" b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BKD</a:t>
          </a:r>
        </a:p>
        <a:p>
          <a:pPr algn="ctr">
            <a:lnSpc>
              <a:spcPct val="100000"/>
            </a:lnSpc>
          </a:pPr>
          <a:r>
            <a:rPr lang="en-US" sz="2400" b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</a:t>
          </a:r>
          <a:r>
            <a:rPr lang="en-US" sz="2400" b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Kabid</a:t>
          </a:r>
          <a:r>
            <a:rPr lang="en-US" sz="2400" b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</a:t>
          </a:r>
          <a:r>
            <a:rPr lang="en-US" sz="2400" b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Pengadaan</a:t>
          </a:r>
          <a:r>
            <a:rPr lang="en-US" sz="2400" b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</a:t>
          </a:r>
          <a:r>
            <a:rPr lang="en-US" sz="2400" b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dan</a:t>
          </a:r>
          <a:r>
            <a:rPr lang="en-US" sz="2400" b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</a:t>
          </a:r>
          <a:r>
            <a:rPr lang="en-US" sz="2400" b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Mutasi</a:t>
          </a:r>
          <a:endParaRPr lang="en-US" sz="2400" b="0" dirty="0">
            <a:solidFill>
              <a:schemeClr val="bg1"/>
            </a:solidFill>
            <a:latin typeface="Impact" pitchFamily="34" charset="0"/>
            <a:cs typeface="Times New Roman" pitchFamily="18" charset="0"/>
          </a:endParaRPr>
        </a:p>
      </dgm:t>
    </dgm:pt>
    <dgm:pt modelId="{A3018010-5621-4B59-9D58-1EDB2B2A3DB2}" type="parTrans" cxnId="{6F8C4DAF-EE1D-44B6-BDEF-1EA858432E37}">
      <dgm:prSet/>
      <dgm:spPr/>
      <dgm:t>
        <a:bodyPr/>
        <a:lstStyle/>
        <a:p>
          <a:pPr algn="ctr">
            <a:lnSpc>
              <a:spcPct val="100000"/>
            </a:lnSpc>
          </a:pPr>
          <a:endParaRPr lang="en-US"/>
        </a:p>
      </dgm:t>
    </dgm:pt>
    <dgm:pt modelId="{68F4B66B-7A98-4978-BEE0-0580F1978EF5}" type="sibTrans" cxnId="{6F8C4DAF-EE1D-44B6-BDEF-1EA858432E37}">
      <dgm:prSet/>
      <dgm:spPr/>
      <dgm:t>
        <a:bodyPr/>
        <a:lstStyle/>
        <a:p>
          <a:pPr algn="ctr">
            <a:lnSpc>
              <a:spcPct val="100000"/>
            </a:lnSpc>
          </a:pPr>
          <a:endParaRPr lang="en-US"/>
        </a:p>
      </dgm:t>
    </dgm:pt>
    <dgm:pt modelId="{1857D951-554E-469C-A4F7-E5D16788A3F1}">
      <dgm:prSet phldrT="[Text]" custT="1"/>
      <dgm:spPr/>
      <dgm:t>
        <a:bodyPr/>
        <a:lstStyle/>
        <a:p>
          <a:pPr algn="ctr">
            <a:lnSpc>
              <a:spcPct val="100000"/>
            </a:lnSpc>
          </a:pPr>
          <a:r>
            <a:rPr lang="en-US" sz="24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APATHETICS</a:t>
          </a:r>
        </a:p>
        <a:p>
          <a:pPr algn="ctr">
            <a:lnSpc>
              <a:spcPct val="100000"/>
            </a:lnSpc>
          </a:pPr>
          <a:r>
            <a:rPr lang="en-US" sz="2400" b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PNS </a:t>
          </a:r>
          <a:r>
            <a:rPr lang="en-US" sz="2400" b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Lingk</a:t>
          </a:r>
          <a:r>
            <a:rPr lang="en-US" sz="2400" b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. </a:t>
          </a:r>
          <a:r>
            <a:rPr lang="en-US" sz="2400" b="0" dirty="0" err="1" smtClean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Pemprov</a:t>
          </a:r>
          <a:r>
            <a:rPr lang="en-US" sz="2400" b="0" dirty="0" smtClean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. yang </a:t>
          </a:r>
          <a:r>
            <a:rPr lang="en-US" sz="2400" b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belum</a:t>
          </a:r>
          <a:r>
            <a:rPr lang="en-US" sz="2400" b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</a:t>
          </a:r>
          <a:r>
            <a:rPr lang="en-US" sz="2400" b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mencapai</a:t>
          </a:r>
          <a:r>
            <a:rPr lang="en-US" sz="2400" b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BUP </a:t>
          </a:r>
          <a:endParaRPr lang="en-US" sz="2400" b="0" i="0" dirty="0">
            <a:solidFill>
              <a:schemeClr val="bg1"/>
            </a:solidFill>
            <a:latin typeface="Impact" pitchFamily="34" charset="0"/>
            <a:cs typeface="Times New Roman" pitchFamily="18" charset="0"/>
          </a:endParaRPr>
        </a:p>
      </dgm:t>
    </dgm:pt>
    <dgm:pt modelId="{2354C5E8-0261-4435-BBB2-3536FB491DB1}" type="parTrans" cxnId="{C701056B-C7BC-412B-BF13-BB1B44287CE9}">
      <dgm:prSet/>
      <dgm:spPr/>
      <dgm:t>
        <a:bodyPr/>
        <a:lstStyle/>
        <a:p>
          <a:pPr algn="ctr">
            <a:lnSpc>
              <a:spcPct val="100000"/>
            </a:lnSpc>
          </a:pPr>
          <a:endParaRPr lang="en-US"/>
        </a:p>
      </dgm:t>
    </dgm:pt>
    <dgm:pt modelId="{0D98229A-454F-44FB-8EFA-14AC6330DA83}" type="sibTrans" cxnId="{C701056B-C7BC-412B-BF13-BB1B44287CE9}">
      <dgm:prSet/>
      <dgm:spPr/>
      <dgm:t>
        <a:bodyPr/>
        <a:lstStyle/>
        <a:p>
          <a:pPr algn="ctr">
            <a:lnSpc>
              <a:spcPct val="100000"/>
            </a:lnSpc>
          </a:pPr>
          <a:endParaRPr lang="en-US"/>
        </a:p>
      </dgm:t>
    </dgm:pt>
    <dgm:pt modelId="{B53064CD-FD75-4D17-9B84-7E1C0219BC89}">
      <dgm:prSet phldrT="[Text]"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DEFENDERS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Sekretaris</a:t>
          </a:r>
          <a:endParaRPr lang="en-US" sz="1800" b="0" i="0" dirty="0">
            <a:solidFill>
              <a:schemeClr val="bg1"/>
            </a:solidFill>
            <a:latin typeface="Impact" pitchFamily="34" charset="0"/>
            <a:cs typeface="Times New Roman" pitchFamily="18" charset="0"/>
          </a:endParaRP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-Para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Kabid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BKD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Kasubbid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Kepangkatan</a:t>
          </a:r>
          <a:endParaRPr lang="en-US" sz="1800" b="0" i="0" dirty="0">
            <a:solidFill>
              <a:schemeClr val="bg1"/>
            </a:solidFill>
            <a:latin typeface="Impact" pitchFamily="34" charset="0"/>
            <a:cs typeface="Times New Roman" pitchFamily="18" charset="0"/>
          </a:endParaRP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Kasubbid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Jabatan</a:t>
          </a:r>
          <a:endParaRPr lang="en-US" sz="1800" b="0" i="0" dirty="0">
            <a:solidFill>
              <a:schemeClr val="bg1"/>
            </a:solidFill>
            <a:latin typeface="Impact" pitchFamily="34" charset="0"/>
            <a:cs typeface="Times New Roman" pitchFamily="18" charset="0"/>
          </a:endParaRP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-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Kasubbid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Disiplin</a:t>
          </a:r>
          <a:endParaRPr lang="en-US" sz="1800" b="0" i="0" dirty="0">
            <a:solidFill>
              <a:schemeClr val="bg1"/>
            </a:solidFill>
            <a:latin typeface="Impact" pitchFamily="34" charset="0"/>
            <a:cs typeface="Times New Roman" pitchFamily="18" charset="0"/>
          </a:endParaRP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Kasubbid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 </a:t>
          </a:r>
          <a:r>
            <a:rPr lang="en-US" sz="1800" b="0" i="0" dirty="0" err="1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Pengelolaa</a:t>
          </a:r>
          <a:r>
            <a:rPr lang="en-US" sz="1800" b="0" i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Data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1800" b="0" dirty="0">
              <a:solidFill>
                <a:schemeClr val="bg1"/>
              </a:solidFill>
              <a:latin typeface="Impact" pitchFamily="34" charset="0"/>
              <a:cs typeface="Times New Roman" pitchFamily="18" charset="0"/>
            </a:rPr>
            <a:t> </a:t>
          </a:r>
        </a:p>
      </dgm:t>
    </dgm:pt>
    <dgm:pt modelId="{13A1B1E4-0FC7-4306-96DA-FF16624126E3}" type="parTrans" cxnId="{DDDCEE13-D4E3-4CED-8A5A-C9DFA9C1996B}">
      <dgm:prSet/>
      <dgm:spPr/>
      <dgm:t>
        <a:bodyPr/>
        <a:lstStyle/>
        <a:p>
          <a:pPr algn="ctr">
            <a:lnSpc>
              <a:spcPct val="100000"/>
            </a:lnSpc>
          </a:pPr>
          <a:endParaRPr lang="en-US"/>
        </a:p>
      </dgm:t>
    </dgm:pt>
    <dgm:pt modelId="{291FB25E-2668-47D9-AA49-0B27363F8AF2}" type="sibTrans" cxnId="{DDDCEE13-D4E3-4CED-8A5A-C9DFA9C1996B}">
      <dgm:prSet/>
      <dgm:spPr/>
      <dgm:t>
        <a:bodyPr/>
        <a:lstStyle/>
        <a:p>
          <a:pPr algn="ctr">
            <a:lnSpc>
              <a:spcPct val="100000"/>
            </a:lnSpc>
          </a:pPr>
          <a:endParaRPr lang="en-US"/>
        </a:p>
      </dgm:t>
    </dgm:pt>
    <dgm:pt modelId="{536D6864-21A7-42EF-B5C9-D21745EE4195}" type="pres">
      <dgm:prSet presAssocID="{93DBB50D-A36C-4C0E-9B0B-45BFD32C6858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C428D30-83BA-4B60-A12A-541C8F07C571}" type="pres">
      <dgm:prSet presAssocID="{93DBB50D-A36C-4C0E-9B0B-45BFD32C6858}" presName="axisShape" presStyleLbl="bgShp" presStyleIdx="0" presStyleCnt="1" custScaleX="127815" custLinFactNeighborX="248"/>
      <dgm:spPr/>
      <dgm:t>
        <a:bodyPr/>
        <a:lstStyle/>
        <a:p>
          <a:endParaRPr lang="en-US"/>
        </a:p>
      </dgm:t>
    </dgm:pt>
    <dgm:pt modelId="{A77AF037-FADB-4762-8438-9CFC283FDAD3}" type="pres">
      <dgm:prSet presAssocID="{93DBB50D-A36C-4C0E-9B0B-45BFD32C6858}" presName="rect1" presStyleLbl="node1" presStyleIdx="0" presStyleCnt="4" custScaleX="130770" custScaleY="116456" custLinFactNeighborX="-21824" custLinFactNeighborY="-802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7773C2-666D-4F28-B67B-45C9B90F9E0B}" type="pres">
      <dgm:prSet presAssocID="{93DBB50D-A36C-4C0E-9B0B-45BFD32C6858}" presName="rect2" presStyleLbl="node1" presStyleIdx="1" presStyleCnt="4" custScaleX="129816" custScaleY="117794" custLinFactNeighborX="24869" custLinFactNeighborY="-735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79081F-3426-4176-BE6A-E129CF2F5B26}" type="pres">
      <dgm:prSet presAssocID="{93DBB50D-A36C-4C0E-9B0B-45BFD32C6858}" presName="rect3" presStyleLbl="node1" presStyleIdx="2" presStyleCnt="4" custScaleX="125009" custScaleY="113784" custLinFactNeighborX="-18706" custLinFactNeighborY="412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BEC677-245D-4A97-BF70-C47EC454AE51}" type="pres">
      <dgm:prSet presAssocID="{93DBB50D-A36C-4C0E-9B0B-45BFD32C6858}" presName="rect4" presStyleLbl="node1" presStyleIdx="3" presStyleCnt="4" custScaleX="129911" custScaleY="110515" custLinFactNeighborX="25544" custLinFactNeighborY="484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1F18281-0055-4CB6-B6A9-F0E65D7855D8}" type="presOf" srcId="{4D0E6CD5-E136-404E-93EE-B2624C1A9449}" destId="{A77AF037-FADB-4762-8438-9CFC283FDAD3}" srcOrd="0" destOrd="0" presId="urn:microsoft.com/office/officeart/2005/8/layout/matrix2"/>
    <dgm:cxn modelId="{74144308-DF38-458D-99EC-D5E771303754}" type="presOf" srcId="{B53064CD-FD75-4D17-9B84-7E1C0219BC89}" destId="{A4BEC677-245D-4A97-BF70-C47EC454AE51}" srcOrd="0" destOrd="0" presId="urn:microsoft.com/office/officeart/2005/8/layout/matrix2"/>
    <dgm:cxn modelId="{C6CBA49D-6567-4E17-9502-1BA33AEB2B4C}" type="presOf" srcId="{1857D951-554E-469C-A4F7-E5D16788A3F1}" destId="{8B79081F-3426-4176-BE6A-E129CF2F5B26}" srcOrd="0" destOrd="0" presId="urn:microsoft.com/office/officeart/2005/8/layout/matrix2"/>
    <dgm:cxn modelId="{C701056B-C7BC-412B-BF13-BB1B44287CE9}" srcId="{93DBB50D-A36C-4C0E-9B0B-45BFD32C6858}" destId="{1857D951-554E-469C-A4F7-E5D16788A3F1}" srcOrd="2" destOrd="0" parTransId="{2354C5E8-0261-4435-BBB2-3536FB491DB1}" sibTransId="{0D98229A-454F-44FB-8EFA-14AC6330DA83}"/>
    <dgm:cxn modelId="{DDDCEE13-D4E3-4CED-8A5A-C9DFA9C1996B}" srcId="{93DBB50D-A36C-4C0E-9B0B-45BFD32C6858}" destId="{B53064CD-FD75-4D17-9B84-7E1C0219BC89}" srcOrd="3" destOrd="0" parTransId="{13A1B1E4-0FC7-4306-96DA-FF16624126E3}" sibTransId="{291FB25E-2668-47D9-AA49-0B27363F8AF2}"/>
    <dgm:cxn modelId="{0EDB1D3A-37EC-4B1E-A83B-FB8086D6D676}" srcId="{93DBB50D-A36C-4C0E-9B0B-45BFD32C6858}" destId="{4D0E6CD5-E136-404E-93EE-B2624C1A9449}" srcOrd="0" destOrd="0" parTransId="{514AC76B-47E8-4CAC-A88E-402C13E84DDC}" sibTransId="{DA53F564-7922-4133-A3F0-82DF5BD51934}"/>
    <dgm:cxn modelId="{935762A6-F4B4-4583-964E-43574F800C6B}" type="presOf" srcId="{D58B5E26-2D61-4138-8CDB-9822F60743B3}" destId="{847773C2-666D-4F28-B67B-45C9B90F9E0B}" srcOrd="0" destOrd="0" presId="urn:microsoft.com/office/officeart/2005/8/layout/matrix2"/>
    <dgm:cxn modelId="{832B2C65-1EFF-4F0C-B5E1-377AC2EFE119}" type="presOf" srcId="{93DBB50D-A36C-4C0E-9B0B-45BFD32C6858}" destId="{536D6864-21A7-42EF-B5C9-D21745EE4195}" srcOrd="0" destOrd="0" presId="urn:microsoft.com/office/officeart/2005/8/layout/matrix2"/>
    <dgm:cxn modelId="{6F8C4DAF-EE1D-44B6-BDEF-1EA858432E37}" srcId="{93DBB50D-A36C-4C0E-9B0B-45BFD32C6858}" destId="{D58B5E26-2D61-4138-8CDB-9822F60743B3}" srcOrd="1" destOrd="0" parTransId="{A3018010-5621-4B59-9D58-1EDB2B2A3DB2}" sibTransId="{68F4B66B-7A98-4978-BEE0-0580F1978EF5}"/>
    <dgm:cxn modelId="{24006590-2FDA-47C6-A92E-31044DB5E7FF}" type="presParOf" srcId="{536D6864-21A7-42EF-B5C9-D21745EE4195}" destId="{4C428D30-83BA-4B60-A12A-541C8F07C571}" srcOrd="0" destOrd="0" presId="urn:microsoft.com/office/officeart/2005/8/layout/matrix2"/>
    <dgm:cxn modelId="{1C545912-510B-4795-BD61-C1659384DC9B}" type="presParOf" srcId="{536D6864-21A7-42EF-B5C9-D21745EE4195}" destId="{A77AF037-FADB-4762-8438-9CFC283FDAD3}" srcOrd="1" destOrd="0" presId="urn:microsoft.com/office/officeart/2005/8/layout/matrix2"/>
    <dgm:cxn modelId="{0A7EB99A-B0F3-4306-9CC8-71D2F396F06F}" type="presParOf" srcId="{536D6864-21A7-42EF-B5C9-D21745EE4195}" destId="{847773C2-666D-4F28-B67B-45C9B90F9E0B}" srcOrd="2" destOrd="0" presId="urn:microsoft.com/office/officeart/2005/8/layout/matrix2"/>
    <dgm:cxn modelId="{8029C86A-6667-410D-9177-EC8F22D3DB2F}" type="presParOf" srcId="{536D6864-21A7-42EF-B5C9-D21745EE4195}" destId="{8B79081F-3426-4176-BE6A-E129CF2F5B26}" srcOrd="3" destOrd="0" presId="urn:microsoft.com/office/officeart/2005/8/layout/matrix2"/>
    <dgm:cxn modelId="{DD07CC0B-001D-4360-AC9A-FDDD29AF2B05}" type="presParOf" srcId="{536D6864-21A7-42EF-B5C9-D21745EE4195}" destId="{A4BEC677-245D-4A97-BF70-C47EC454AE51}" srcOrd="4" destOrd="0" presId="urn:microsoft.com/office/officeart/2005/8/layout/matrix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D1F868-9DED-419F-AA97-579E8E8C3DC3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86D23FB-69E8-4C8C-B3DF-F9AC552103A1}">
      <dgm:prSet phldrT="[Text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Pertanyaan</a:t>
          </a:r>
          <a:r>
            <a:rPr lang="en-US" b="1" dirty="0" smtClean="0">
              <a:solidFill>
                <a:schemeClr val="tx1"/>
              </a:solidFill>
            </a:rPr>
            <a:t> yang </a:t>
          </a:r>
          <a:r>
            <a:rPr lang="en-US" b="1" dirty="0" err="1" smtClean="0">
              <a:solidFill>
                <a:schemeClr val="tx1"/>
              </a:solidFill>
            </a:rPr>
            <a:t>tepat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dalam</a:t>
          </a:r>
          <a:r>
            <a:rPr lang="en-US" b="1" dirty="0" smtClean="0">
              <a:solidFill>
                <a:schemeClr val="tx1"/>
              </a:solidFill>
            </a:rPr>
            <a:t> Net-Map</a:t>
          </a:r>
          <a:endParaRPr lang="en-US" b="1" dirty="0">
            <a:solidFill>
              <a:schemeClr val="tx1"/>
            </a:solidFill>
          </a:endParaRPr>
        </a:p>
      </dgm:t>
    </dgm:pt>
    <dgm:pt modelId="{9F9BB740-D11C-4E7B-A32D-2F77078A3C7B}" type="parTrans" cxnId="{AE3B838C-3097-4ADF-8BF8-5BA3AD79E689}">
      <dgm:prSet/>
      <dgm:spPr/>
      <dgm:t>
        <a:bodyPr/>
        <a:lstStyle/>
        <a:p>
          <a:endParaRPr lang="en-US" b="1">
            <a:solidFill>
              <a:srgbClr val="FF0000"/>
            </a:solidFill>
          </a:endParaRPr>
        </a:p>
      </dgm:t>
    </dgm:pt>
    <dgm:pt modelId="{7788EE6E-54DB-4A5A-BD50-203C644F1009}" type="sibTrans" cxnId="{AE3B838C-3097-4ADF-8BF8-5BA3AD79E689}">
      <dgm:prSet/>
      <dgm:spPr/>
      <dgm:t>
        <a:bodyPr/>
        <a:lstStyle/>
        <a:p>
          <a:endParaRPr lang="en-US" b="1">
            <a:solidFill>
              <a:srgbClr val="FF0000"/>
            </a:solidFill>
          </a:endParaRPr>
        </a:p>
      </dgm:t>
    </dgm:pt>
    <dgm:pt modelId="{66A6F813-BC38-4419-81DF-724F11D33CC7}">
      <dgm:prSet phldrT="[Text]" custT="1"/>
      <dgm:spPr>
        <a:solidFill>
          <a:schemeClr val="accent5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en-US" sz="2000" b="1" dirty="0" err="1" smtClean="0">
              <a:solidFill>
                <a:schemeClr val="tx1"/>
              </a:solidFill>
            </a:rPr>
            <a:t>Spesifik</a:t>
          </a:r>
          <a:endParaRPr lang="en-US" sz="2000" b="1" dirty="0">
            <a:solidFill>
              <a:schemeClr val="tx1"/>
            </a:solidFill>
          </a:endParaRPr>
        </a:p>
      </dgm:t>
    </dgm:pt>
    <dgm:pt modelId="{959FAB18-4C2F-4B70-8E5B-0E692542A642}" type="parTrans" cxnId="{F700C98C-79C8-4117-8E4C-B2D200EB882A}">
      <dgm:prSet/>
      <dgm:spPr/>
      <dgm:t>
        <a:bodyPr/>
        <a:lstStyle/>
        <a:p>
          <a:endParaRPr lang="en-US" b="1">
            <a:solidFill>
              <a:srgbClr val="FF0000"/>
            </a:solidFill>
          </a:endParaRPr>
        </a:p>
      </dgm:t>
    </dgm:pt>
    <dgm:pt modelId="{5AB28027-34F0-46A3-AA6F-A78ECAD808EA}" type="sibTrans" cxnId="{F700C98C-79C8-4117-8E4C-B2D200EB882A}">
      <dgm:prSet/>
      <dgm:spPr/>
      <dgm:t>
        <a:bodyPr/>
        <a:lstStyle/>
        <a:p>
          <a:endParaRPr lang="en-US" b="1">
            <a:solidFill>
              <a:srgbClr val="FF0000"/>
            </a:solidFill>
          </a:endParaRPr>
        </a:p>
      </dgm:t>
    </dgm:pt>
    <dgm:pt modelId="{6CF26788-E2B9-489A-8715-7E415DF05A08}">
      <dgm:prSet phldrT="[Text]" custT="1"/>
      <dgm:spPr>
        <a:solidFill>
          <a:schemeClr val="accent5">
            <a:lumMod val="40000"/>
            <a:lumOff val="60000"/>
            <a:alpha val="50000"/>
          </a:schemeClr>
        </a:solidFill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2000" b="1" dirty="0" err="1" smtClean="0">
              <a:solidFill>
                <a:schemeClr val="tx1"/>
              </a:solidFill>
            </a:rPr>
            <a:t>Relevan</a:t>
          </a:r>
          <a:endParaRPr lang="en-US" sz="2000" b="1" dirty="0">
            <a:solidFill>
              <a:schemeClr val="tx1"/>
            </a:solidFill>
          </a:endParaRPr>
        </a:p>
      </dgm:t>
    </dgm:pt>
    <dgm:pt modelId="{5ECB8C02-4A58-4159-97CA-121A69CBC698}" type="parTrans" cxnId="{5DD5C9EE-8913-457A-8004-A0EB94BEAB63}">
      <dgm:prSet/>
      <dgm:spPr/>
      <dgm:t>
        <a:bodyPr/>
        <a:lstStyle/>
        <a:p>
          <a:endParaRPr lang="en-US" b="1">
            <a:solidFill>
              <a:srgbClr val="FF0000"/>
            </a:solidFill>
          </a:endParaRPr>
        </a:p>
      </dgm:t>
    </dgm:pt>
    <dgm:pt modelId="{1C07AD04-BFF3-4BCE-BA63-A5C84A072867}" type="sibTrans" cxnId="{5DD5C9EE-8913-457A-8004-A0EB94BEAB63}">
      <dgm:prSet/>
      <dgm:spPr/>
      <dgm:t>
        <a:bodyPr/>
        <a:lstStyle/>
        <a:p>
          <a:endParaRPr lang="en-US" b="1">
            <a:solidFill>
              <a:srgbClr val="FF0000"/>
            </a:solidFill>
          </a:endParaRPr>
        </a:p>
      </dgm:t>
    </dgm:pt>
    <dgm:pt modelId="{FA88FBF2-EF80-4A2D-A204-73C0A858517F}">
      <dgm:prSet phldrT="[Text]" custT="1"/>
      <dgm:spPr>
        <a:solidFill>
          <a:schemeClr val="accent5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en-US" sz="1800" b="1" dirty="0" err="1" smtClean="0">
              <a:solidFill>
                <a:schemeClr val="tx1"/>
              </a:solidFill>
            </a:rPr>
            <a:t>Terkait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dengan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700" b="1" dirty="0" err="1" smtClean="0">
              <a:solidFill>
                <a:schemeClr val="tx1"/>
              </a:solidFill>
            </a:rPr>
            <a:t>Perubahan</a:t>
          </a:r>
          <a:endParaRPr lang="en-US" sz="1700" b="1" dirty="0">
            <a:solidFill>
              <a:schemeClr val="tx1"/>
            </a:solidFill>
          </a:endParaRPr>
        </a:p>
      </dgm:t>
    </dgm:pt>
    <dgm:pt modelId="{FA3288DC-8D26-4B8D-B68E-4DA00508F36E}" type="parTrans" cxnId="{4D8B8825-43AE-40FC-B071-96D04B739C01}">
      <dgm:prSet/>
      <dgm:spPr/>
      <dgm:t>
        <a:bodyPr/>
        <a:lstStyle/>
        <a:p>
          <a:endParaRPr lang="en-US" b="1">
            <a:solidFill>
              <a:srgbClr val="FF0000"/>
            </a:solidFill>
          </a:endParaRPr>
        </a:p>
      </dgm:t>
    </dgm:pt>
    <dgm:pt modelId="{B7E54D2F-FCD0-4A9C-B58B-F59AF529FE8D}" type="sibTrans" cxnId="{4D8B8825-43AE-40FC-B071-96D04B739C01}">
      <dgm:prSet/>
      <dgm:spPr/>
      <dgm:t>
        <a:bodyPr/>
        <a:lstStyle/>
        <a:p>
          <a:endParaRPr lang="en-US" b="1">
            <a:solidFill>
              <a:srgbClr val="FF0000"/>
            </a:solidFill>
          </a:endParaRPr>
        </a:p>
      </dgm:t>
    </dgm:pt>
    <dgm:pt modelId="{645564E6-953F-4BB7-9597-F9B4142E6F6E}">
      <dgm:prSet phldrT="[Text]" custT="1"/>
      <dgm:spPr>
        <a:solidFill>
          <a:schemeClr val="accent5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en-US" sz="2400" b="1" dirty="0" smtClean="0">
              <a:solidFill>
                <a:schemeClr val="tx1"/>
              </a:solidFill>
            </a:rPr>
            <a:t>“Hot”</a:t>
          </a:r>
          <a:endParaRPr lang="en-US" sz="2400" b="1" dirty="0">
            <a:solidFill>
              <a:schemeClr val="tx1"/>
            </a:solidFill>
          </a:endParaRPr>
        </a:p>
      </dgm:t>
    </dgm:pt>
    <dgm:pt modelId="{0E700988-89EA-4ABD-A53A-299D70B458D6}" type="parTrans" cxnId="{65EB9CAC-F1BB-41DC-8CEA-3BAC10318F33}">
      <dgm:prSet/>
      <dgm:spPr/>
      <dgm:t>
        <a:bodyPr/>
        <a:lstStyle/>
        <a:p>
          <a:endParaRPr lang="en-US" b="1">
            <a:solidFill>
              <a:srgbClr val="FF0000"/>
            </a:solidFill>
          </a:endParaRPr>
        </a:p>
      </dgm:t>
    </dgm:pt>
    <dgm:pt modelId="{5148DDFE-A2C6-4215-AB90-5D421AD6190A}" type="sibTrans" cxnId="{65EB9CAC-F1BB-41DC-8CEA-3BAC10318F33}">
      <dgm:prSet/>
      <dgm:spPr/>
      <dgm:t>
        <a:bodyPr/>
        <a:lstStyle/>
        <a:p>
          <a:endParaRPr lang="en-US" b="1">
            <a:solidFill>
              <a:srgbClr val="FF0000"/>
            </a:solidFill>
          </a:endParaRPr>
        </a:p>
      </dgm:t>
    </dgm:pt>
    <dgm:pt modelId="{95E42850-5EC4-4AF3-B5A5-B52804747496}" type="pres">
      <dgm:prSet presAssocID="{3BD1F868-9DED-419F-AA97-579E8E8C3DC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AC8EA22-446A-4544-8DB2-7D3EF0A0A416}" type="pres">
      <dgm:prSet presAssocID="{3BD1F868-9DED-419F-AA97-579E8E8C3DC3}" presName="radial" presStyleCnt="0">
        <dgm:presLayoutVars>
          <dgm:animLvl val="ctr"/>
        </dgm:presLayoutVars>
      </dgm:prSet>
      <dgm:spPr/>
    </dgm:pt>
    <dgm:pt modelId="{123A4C00-CA08-42CC-9806-9286FA05044A}" type="pres">
      <dgm:prSet presAssocID="{186D23FB-69E8-4C8C-B3DF-F9AC552103A1}" presName="centerShape" presStyleLbl="vennNode1" presStyleIdx="0" presStyleCnt="5"/>
      <dgm:spPr/>
      <dgm:t>
        <a:bodyPr/>
        <a:lstStyle/>
        <a:p>
          <a:endParaRPr lang="en-US"/>
        </a:p>
      </dgm:t>
    </dgm:pt>
    <dgm:pt modelId="{1FD070C8-6633-41B8-827F-EA5AB69EC7F6}" type="pres">
      <dgm:prSet presAssocID="{66A6F813-BC38-4419-81DF-724F11D33CC7}" presName="node" presStyleLbl="vennNode1" presStyleIdx="1" presStyleCnt="5" custScaleX="1182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0ACAF5-8D77-4BDE-903A-12AA71F0B589}" type="pres">
      <dgm:prSet presAssocID="{6CF26788-E2B9-489A-8715-7E415DF05A08}" presName="node" presStyleLbl="vennNode1" presStyleIdx="2" presStyleCnt="5" custScaleX="1123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A81225-0559-4483-8DFA-6C6500F5809A}" type="pres">
      <dgm:prSet presAssocID="{FA88FBF2-EF80-4A2D-A204-73C0A858517F}" presName="node" presStyleLbl="vennNode1" presStyleIdx="3" presStyleCnt="5" custScaleX="124790" custRadScaleRad="102413" custRadScaleInc="13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4E1CE3-A879-4D3A-864F-5E2BDAEF44A1}" type="pres">
      <dgm:prSet presAssocID="{645564E6-953F-4BB7-9597-F9B4142E6F6E}" presName="node" presStyleLbl="vennNode1" presStyleIdx="4" presStyleCnt="5" custScaleX="1112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DD5C9EE-8913-457A-8004-A0EB94BEAB63}" srcId="{186D23FB-69E8-4C8C-B3DF-F9AC552103A1}" destId="{6CF26788-E2B9-489A-8715-7E415DF05A08}" srcOrd="1" destOrd="0" parTransId="{5ECB8C02-4A58-4159-97CA-121A69CBC698}" sibTransId="{1C07AD04-BFF3-4BCE-BA63-A5C84A072867}"/>
    <dgm:cxn modelId="{D039A44A-9626-4212-9DAE-E2D4BDE45312}" type="presOf" srcId="{3BD1F868-9DED-419F-AA97-579E8E8C3DC3}" destId="{95E42850-5EC4-4AF3-B5A5-B52804747496}" srcOrd="0" destOrd="0" presId="urn:microsoft.com/office/officeart/2005/8/layout/radial3"/>
    <dgm:cxn modelId="{4D8B8825-43AE-40FC-B071-96D04B739C01}" srcId="{186D23FB-69E8-4C8C-B3DF-F9AC552103A1}" destId="{FA88FBF2-EF80-4A2D-A204-73C0A858517F}" srcOrd="2" destOrd="0" parTransId="{FA3288DC-8D26-4B8D-B68E-4DA00508F36E}" sibTransId="{B7E54D2F-FCD0-4A9C-B58B-F59AF529FE8D}"/>
    <dgm:cxn modelId="{44521695-9D6F-42D0-A480-EB3620147BB0}" type="presOf" srcId="{645564E6-953F-4BB7-9597-F9B4142E6F6E}" destId="{B34E1CE3-A879-4D3A-864F-5E2BDAEF44A1}" srcOrd="0" destOrd="0" presId="urn:microsoft.com/office/officeart/2005/8/layout/radial3"/>
    <dgm:cxn modelId="{F700C98C-79C8-4117-8E4C-B2D200EB882A}" srcId="{186D23FB-69E8-4C8C-B3DF-F9AC552103A1}" destId="{66A6F813-BC38-4419-81DF-724F11D33CC7}" srcOrd="0" destOrd="0" parTransId="{959FAB18-4C2F-4B70-8E5B-0E692542A642}" sibTransId="{5AB28027-34F0-46A3-AA6F-A78ECAD808EA}"/>
    <dgm:cxn modelId="{13AA2B71-683A-436A-900C-7C0CBB7DB691}" type="presOf" srcId="{FA88FBF2-EF80-4A2D-A204-73C0A858517F}" destId="{A6A81225-0559-4483-8DFA-6C6500F5809A}" srcOrd="0" destOrd="0" presId="urn:microsoft.com/office/officeart/2005/8/layout/radial3"/>
    <dgm:cxn modelId="{65EB9CAC-F1BB-41DC-8CEA-3BAC10318F33}" srcId="{186D23FB-69E8-4C8C-B3DF-F9AC552103A1}" destId="{645564E6-953F-4BB7-9597-F9B4142E6F6E}" srcOrd="3" destOrd="0" parTransId="{0E700988-89EA-4ABD-A53A-299D70B458D6}" sibTransId="{5148DDFE-A2C6-4215-AB90-5D421AD6190A}"/>
    <dgm:cxn modelId="{AE3B838C-3097-4ADF-8BF8-5BA3AD79E689}" srcId="{3BD1F868-9DED-419F-AA97-579E8E8C3DC3}" destId="{186D23FB-69E8-4C8C-B3DF-F9AC552103A1}" srcOrd="0" destOrd="0" parTransId="{9F9BB740-D11C-4E7B-A32D-2F77078A3C7B}" sibTransId="{7788EE6E-54DB-4A5A-BD50-203C644F1009}"/>
    <dgm:cxn modelId="{D2CF4F59-9F6B-42DD-8B42-87504FCA1987}" type="presOf" srcId="{66A6F813-BC38-4419-81DF-724F11D33CC7}" destId="{1FD070C8-6633-41B8-827F-EA5AB69EC7F6}" srcOrd="0" destOrd="0" presId="urn:microsoft.com/office/officeart/2005/8/layout/radial3"/>
    <dgm:cxn modelId="{55ADB160-293A-492D-BC89-046CF2608F8E}" type="presOf" srcId="{6CF26788-E2B9-489A-8715-7E415DF05A08}" destId="{AF0ACAF5-8D77-4BDE-903A-12AA71F0B589}" srcOrd="0" destOrd="0" presId="urn:microsoft.com/office/officeart/2005/8/layout/radial3"/>
    <dgm:cxn modelId="{E09C72FC-6833-498F-952C-477ACEDB9D45}" type="presOf" srcId="{186D23FB-69E8-4C8C-B3DF-F9AC552103A1}" destId="{123A4C00-CA08-42CC-9806-9286FA05044A}" srcOrd="0" destOrd="0" presId="urn:microsoft.com/office/officeart/2005/8/layout/radial3"/>
    <dgm:cxn modelId="{74257CB5-9CE8-4C4D-9169-A4CF46452EFE}" type="presParOf" srcId="{95E42850-5EC4-4AF3-B5A5-B52804747496}" destId="{4AC8EA22-446A-4544-8DB2-7D3EF0A0A416}" srcOrd="0" destOrd="0" presId="urn:microsoft.com/office/officeart/2005/8/layout/radial3"/>
    <dgm:cxn modelId="{1DF8AE32-1356-4F8B-8FAE-D6F74B926140}" type="presParOf" srcId="{4AC8EA22-446A-4544-8DB2-7D3EF0A0A416}" destId="{123A4C00-CA08-42CC-9806-9286FA05044A}" srcOrd="0" destOrd="0" presId="urn:microsoft.com/office/officeart/2005/8/layout/radial3"/>
    <dgm:cxn modelId="{64DE89FB-85C8-4DF9-B7A8-51D944C69014}" type="presParOf" srcId="{4AC8EA22-446A-4544-8DB2-7D3EF0A0A416}" destId="{1FD070C8-6633-41B8-827F-EA5AB69EC7F6}" srcOrd="1" destOrd="0" presId="urn:microsoft.com/office/officeart/2005/8/layout/radial3"/>
    <dgm:cxn modelId="{84ABFCE0-57DC-44A6-9F7A-1E9EE91A5DEC}" type="presParOf" srcId="{4AC8EA22-446A-4544-8DB2-7D3EF0A0A416}" destId="{AF0ACAF5-8D77-4BDE-903A-12AA71F0B589}" srcOrd="2" destOrd="0" presId="urn:microsoft.com/office/officeart/2005/8/layout/radial3"/>
    <dgm:cxn modelId="{BBAC1D9F-E4AE-48ED-821E-2F83D3D1BCFF}" type="presParOf" srcId="{4AC8EA22-446A-4544-8DB2-7D3EF0A0A416}" destId="{A6A81225-0559-4483-8DFA-6C6500F5809A}" srcOrd="3" destOrd="0" presId="urn:microsoft.com/office/officeart/2005/8/layout/radial3"/>
    <dgm:cxn modelId="{635B4872-BE53-4DDF-9D10-106F29208527}" type="presParOf" srcId="{4AC8EA22-446A-4544-8DB2-7D3EF0A0A416}" destId="{B34E1CE3-A879-4D3A-864F-5E2BDAEF44A1}" srcOrd="4" destOrd="0" presId="urn:microsoft.com/office/officeart/2005/8/layout/radial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FEA363-AAAE-4AC4-BC6A-FA54A0869B91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07D5D6A-0EB4-4876-AD12-DF2962B5C169}">
      <dgm:prSet phldrT="[Text]"/>
      <dgm:spPr/>
      <dgm:t>
        <a:bodyPr/>
        <a:lstStyle/>
        <a:p>
          <a:r>
            <a:rPr lang="en-US" b="1" dirty="0" smtClean="0"/>
            <a:t>OBSERVASI</a:t>
          </a:r>
          <a:endParaRPr lang="en-US" b="1" dirty="0"/>
        </a:p>
      </dgm:t>
    </dgm:pt>
    <dgm:pt modelId="{A2A73696-4D88-4B18-936A-4076D6517EE0}" type="parTrans" cxnId="{F09AE991-86BE-45A7-A18A-83C9B7C8093C}">
      <dgm:prSet/>
      <dgm:spPr/>
      <dgm:t>
        <a:bodyPr/>
        <a:lstStyle/>
        <a:p>
          <a:endParaRPr lang="en-US" b="1"/>
        </a:p>
      </dgm:t>
    </dgm:pt>
    <dgm:pt modelId="{0234B6EE-692C-4E91-99BE-CA5B6307B5DC}" type="sibTrans" cxnId="{F09AE991-86BE-45A7-A18A-83C9B7C8093C}">
      <dgm:prSet/>
      <dgm:spPr/>
      <dgm:t>
        <a:bodyPr/>
        <a:lstStyle/>
        <a:p>
          <a:endParaRPr lang="en-US" b="1"/>
        </a:p>
      </dgm:t>
    </dgm:pt>
    <dgm:pt modelId="{730307E1-FBD7-4C8E-9B3C-FB0EDCC2FC0D}">
      <dgm:prSet phldrT="[Text]"/>
      <dgm:spPr/>
      <dgm:t>
        <a:bodyPr/>
        <a:lstStyle/>
        <a:p>
          <a:r>
            <a:rPr lang="en-US" b="1" dirty="0" err="1" smtClean="0"/>
            <a:t>Bagaimana</a:t>
          </a:r>
          <a:r>
            <a:rPr lang="en-US" b="1" dirty="0" smtClean="0"/>
            <a:t> </a:t>
          </a:r>
          <a:r>
            <a:rPr lang="en-US" b="1" dirty="0" err="1" smtClean="0"/>
            <a:t>peta</a:t>
          </a:r>
          <a:r>
            <a:rPr lang="en-US" b="1" dirty="0" smtClean="0"/>
            <a:t> </a:t>
          </a:r>
          <a:r>
            <a:rPr lang="en-US" b="1" dirty="0" err="1" smtClean="0"/>
            <a:t>besar</a:t>
          </a:r>
          <a:r>
            <a:rPr lang="en-US" b="1" dirty="0" smtClean="0"/>
            <a:t> yang </a:t>
          </a:r>
          <a:r>
            <a:rPr lang="en-US" b="1" dirty="0" err="1" smtClean="0"/>
            <a:t>dihasilkan</a:t>
          </a:r>
          <a:r>
            <a:rPr lang="en-US" b="1" dirty="0" smtClean="0"/>
            <a:t>?</a:t>
          </a:r>
          <a:endParaRPr lang="en-US" b="1" dirty="0"/>
        </a:p>
      </dgm:t>
    </dgm:pt>
    <dgm:pt modelId="{9BA31976-2BA0-47BE-B83E-5A3B2CD0CEA9}" type="parTrans" cxnId="{C6598F7E-6498-4AE1-89FF-6100430E8B25}">
      <dgm:prSet/>
      <dgm:spPr/>
      <dgm:t>
        <a:bodyPr/>
        <a:lstStyle/>
        <a:p>
          <a:endParaRPr lang="en-US" b="1"/>
        </a:p>
      </dgm:t>
    </dgm:pt>
    <dgm:pt modelId="{E68C4291-EFBA-4FC3-90DB-438E80B98B18}" type="sibTrans" cxnId="{C6598F7E-6498-4AE1-89FF-6100430E8B25}">
      <dgm:prSet/>
      <dgm:spPr/>
      <dgm:t>
        <a:bodyPr/>
        <a:lstStyle/>
        <a:p>
          <a:endParaRPr lang="en-US" b="1"/>
        </a:p>
      </dgm:t>
    </dgm:pt>
    <dgm:pt modelId="{E8E8C3E6-532A-4804-B79A-7511D5B5D5EC}">
      <dgm:prSet phldrT="[Text]"/>
      <dgm:spPr/>
      <dgm:t>
        <a:bodyPr/>
        <a:lstStyle/>
        <a:p>
          <a:r>
            <a:rPr lang="en-US" b="1" dirty="0" err="1" smtClean="0"/>
            <a:t>Apa</a:t>
          </a:r>
          <a:r>
            <a:rPr lang="en-US" b="1" dirty="0" smtClean="0"/>
            <a:t>/</a:t>
          </a:r>
          <a:r>
            <a:rPr lang="en-US" b="1" dirty="0" err="1" smtClean="0"/>
            <a:t>Siapakah</a:t>
          </a:r>
          <a:r>
            <a:rPr lang="en-US" b="1" dirty="0" smtClean="0"/>
            <a:t>  motor </a:t>
          </a:r>
          <a:r>
            <a:rPr lang="en-US" b="1" dirty="0" err="1" smtClean="0"/>
            <a:t>utamanya</a:t>
          </a:r>
          <a:r>
            <a:rPr lang="en-US" b="1" dirty="0" smtClean="0"/>
            <a:t> ?</a:t>
          </a:r>
          <a:endParaRPr lang="en-US" b="1" dirty="0"/>
        </a:p>
      </dgm:t>
    </dgm:pt>
    <dgm:pt modelId="{9F301D38-A2CA-4211-B1DA-E0C368EF28F0}" type="parTrans" cxnId="{D6DD9096-A0EF-440E-9E04-0265D0D02CCD}">
      <dgm:prSet/>
      <dgm:spPr/>
      <dgm:t>
        <a:bodyPr/>
        <a:lstStyle/>
        <a:p>
          <a:endParaRPr lang="en-US" b="1"/>
        </a:p>
      </dgm:t>
    </dgm:pt>
    <dgm:pt modelId="{22E9CEA7-5DF3-44C1-A5B9-C6F087B9BE66}" type="sibTrans" cxnId="{D6DD9096-A0EF-440E-9E04-0265D0D02CCD}">
      <dgm:prSet/>
      <dgm:spPr/>
      <dgm:t>
        <a:bodyPr/>
        <a:lstStyle/>
        <a:p>
          <a:endParaRPr lang="en-US" b="1"/>
        </a:p>
      </dgm:t>
    </dgm:pt>
    <dgm:pt modelId="{D6A04A0F-78DB-4057-BF3E-A44B7F1C3920}">
      <dgm:prSet phldrT="[Text]"/>
      <dgm:spPr/>
      <dgm:t>
        <a:bodyPr/>
        <a:lstStyle/>
        <a:p>
          <a:r>
            <a:rPr lang="en-US" b="1" dirty="0" smtClean="0"/>
            <a:t>KEMUNGKINAN TINDAKAN</a:t>
          </a:r>
          <a:endParaRPr lang="en-US" b="1" dirty="0"/>
        </a:p>
      </dgm:t>
    </dgm:pt>
    <dgm:pt modelId="{F8CB1E3B-A4FD-4729-86E5-D6C0EEE989A4}" type="parTrans" cxnId="{C7D4FEB3-8224-4883-8145-DE489CF4F987}">
      <dgm:prSet/>
      <dgm:spPr/>
      <dgm:t>
        <a:bodyPr/>
        <a:lstStyle/>
        <a:p>
          <a:endParaRPr lang="en-US" b="1"/>
        </a:p>
      </dgm:t>
    </dgm:pt>
    <dgm:pt modelId="{36F1BE4C-3570-4F41-8073-01260068E2F1}" type="sibTrans" cxnId="{C7D4FEB3-8224-4883-8145-DE489CF4F987}">
      <dgm:prSet/>
      <dgm:spPr/>
      <dgm:t>
        <a:bodyPr/>
        <a:lstStyle/>
        <a:p>
          <a:endParaRPr lang="en-US" b="1"/>
        </a:p>
      </dgm:t>
    </dgm:pt>
    <dgm:pt modelId="{4FB873CB-76B7-4765-A55E-D43F53EC230A}">
      <dgm:prSet phldrT="[Text]"/>
      <dgm:spPr/>
      <dgm:t>
        <a:bodyPr/>
        <a:lstStyle/>
        <a:p>
          <a:r>
            <a:rPr lang="en-US" b="1" dirty="0" err="1" smtClean="0"/>
            <a:t>Apa</a:t>
          </a:r>
          <a:r>
            <a:rPr lang="en-US" b="1" dirty="0" smtClean="0"/>
            <a:t> yang </a:t>
          </a:r>
          <a:r>
            <a:rPr lang="en-US" b="1" dirty="0" err="1" smtClean="0"/>
            <a:t>dapat</a:t>
          </a:r>
          <a:r>
            <a:rPr lang="en-US" b="1" dirty="0" smtClean="0"/>
            <a:t> </a:t>
          </a:r>
          <a:r>
            <a:rPr lang="en-US" b="1" dirty="0" err="1" smtClean="0"/>
            <a:t>kita</a:t>
          </a:r>
          <a:r>
            <a:rPr lang="en-US" b="1" dirty="0" smtClean="0"/>
            <a:t> </a:t>
          </a:r>
          <a:r>
            <a:rPr lang="en-US" b="1" dirty="0" err="1" smtClean="0"/>
            <a:t>lakukan</a:t>
          </a:r>
          <a:r>
            <a:rPr lang="en-US" b="1" dirty="0" smtClean="0"/>
            <a:t>?</a:t>
          </a:r>
          <a:endParaRPr lang="en-US" b="1" dirty="0"/>
        </a:p>
      </dgm:t>
    </dgm:pt>
    <dgm:pt modelId="{AE9FAF8A-F55A-4AEC-B0CB-6C8475DEABFD}" type="parTrans" cxnId="{F75FA3AE-CB9E-4ED4-B84C-F43B25C14348}">
      <dgm:prSet/>
      <dgm:spPr/>
      <dgm:t>
        <a:bodyPr/>
        <a:lstStyle/>
        <a:p>
          <a:endParaRPr lang="en-US" b="1"/>
        </a:p>
      </dgm:t>
    </dgm:pt>
    <dgm:pt modelId="{F9D6914E-CE3C-4BE2-85A0-815561C3B479}" type="sibTrans" cxnId="{F75FA3AE-CB9E-4ED4-B84C-F43B25C14348}">
      <dgm:prSet/>
      <dgm:spPr/>
      <dgm:t>
        <a:bodyPr/>
        <a:lstStyle/>
        <a:p>
          <a:endParaRPr lang="en-US" b="1"/>
        </a:p>
      </dgm:t>
    </dgm:pt>
    <dgm:pt modelId="{886057BC-C6D2-4858-BC1E-D4337C65694A}">
      <dgm:prSet phldrT="[Text]"/>
      <dgm:spPr/>
      <dgm:t>
        <a:bodyPr/>
        <a:lstStyle/>
        <a:p>
          <a:r>
            <a:rPr lang="en-US" b="1" dirty="0" err="1" smtClean="0"/>
            <a:t>Siapa</a:t>
          </a:r>
          <a:r>
            <a:rPr lang="en-US" b="1" dirty="0" smtClean="0"/>
            <a:t> </a:t>
          </a:r>
          <a:r>
            <a:rPr lang="en-US" b="1" dirty="0" err="1" smtClean="0"/>
            <a:t>dapat</a:t>
          </a:r>
          <a:r>
            <a:rPr lang="en-US" b="1" dirty="0" smtClean="0"/>
            <a:t> </a:t>
          </a:r>
          <a:r>
            <a:rPr lang="en-US" b="1" dirty="0" err="1" smtClean="0"/>
            <a:t>mengerjakan</a:t>
          </a:r>
          <a:r>
            <a:rPr lang="en-US" b="1" dirty="0" smtClean="0"/>
            <a:t> </a:t>
          </a:r>
          <a:r>
            <a:rPr lang="en-US" b="1" dirty="0" err="1" smtClean="0"/>
            <a:t>apa</a:t>
          </a:r>
          <a:r>
            <a:rPr lang="en-US" b="1" dirty="0" smtClean="0"/>
            <a:t>?</a:t>
          </a:r>
          <a:endParaRPr lang="en-US" b="1" dirty="0"/>
        </a:p>
      </dgm:t>
    </dgm:pt>
    <dgm:pt modelId="{D9B50D0A-9C41-47BE-BE2E-B1E382B5A4E2}" type="parTrans" cxnId="{E5942F16-9C63-44E5-A062-BEE545BE0037}">
      <dgm:prSet/>
      <dgm:spPr/>
      <dgm:t>
        <a:bodyPr/>
        <a:lstStyle/>
        <a:p>
          <a:endParaRPr lang="en-US" b="1"/>
        </a:p>
      </dgm:t>
    </dgm:pt>
    <dgm:pt modelId="{A6A02A68-D300-4D38-A6BF-8FF36ACFC589}" type="sibTrans" cxnId="{E5942F16-9C63-44E5-A062-BEE545BE0037}">
      <dgm:prSet/>
      <dgm:spPr/>
      <dgm:t>
        <a:bodyPr/>
        <a:lstStyle/>
        <a:p>
          <a:endParaRPr lang="en-US" b="1"/>
        </a:p>
      </dgm:t>
    </dgm:pt>
    <dgm:pt modelId="{CBE20104-D2B4-4F0B-8CD1-6D236A0209FD}">
      <dgm:prSet phldrT="[Text]"/>
      <dgm:spPr/>
      <dgm:t>
        <a:bodyPr/>
        <a:lstStyle/>
        <a:p>
          <a:r>
            <a:rPr lang="en-US" b="1" dirty="0" err="1" smtClean="0"/>
            <a:t>Dimanakah</a:t>
          </a:r>
          <a:r>
            <a:rPr lang="en-US" b="1" dirty="0" smtClean="0"/>
            <a:t> </a:t>
          </a:r>
          <a:r>
            <a:rPr lang="en-US" b="1" dirty="0" err="1" smtClean="0"/>
            <a:t>kebuntuan</a:t>
          </a:r>
          <a:r>
            <a:rPr lang="en-US" b="1" dirty="0" smtClean="0"/>
            <a:t> </a:t>
          </a:r>
          <a:r>
            <a:rPr lang="en-US" b="1" dirty="0" err="1" smtClean="0"/>
            <a:t>terjadi</a:t>
          </a:r>
          <a:r>
            <a:rPr lang="en-US" b="1" dirty="0" smtClean="0"/>
            <a:t> ?</a:t>
          </a:r>
          <a:endParaRPr lang="en-US" b="1" dirty="0"/>
        </a:p>
      </dgm:t>
    </dgm:pt>
    <dgm:pt modelId="{7F162E2D-C967-4718-88D7-7C5F7512BAD4}" type="parTrans" cxnId="{40767494-2CE2-4373-B143-57AE8FAF003A}">
      <dgm:prSet/>
      <dgm:spPr/>
      <dgm:t>
        <a:bodyPr/>
        <a:lstStyle/>
        <a:p>
          <a:endParaRPr lang="en-US" b="1"/>
        </a:p>
      </dgm:t>
    </dgm:pt>
    <dgm:pt modelId="{54CFD988-847A-40C5-8246-ABF729043AE3}" type="sibTrans" cxnId="{40767494-2CE2-4373-B143-57AE8FAF003A}">
      <dgm:prSet/>
      <dgm:spPr/>
      <dgm:t>
        <a:bodyPr/>
        <a:lstStyle/>
        <a:p>
          <a:endParaRPr lang="en-US" b="1"/>
        </a:p>
      </dgm:t>
    </dgm:pt>
    <dgm:pt modelId="{6D6B38AF-D91B-4C01-87D4-1A001EA2E9EA}">
      <dgm:prSet phldrT="[Text]"/>
      <dgm:spPr/>
      <dgm:t>
        <a:bodyPr/>
        <a:lstStyle/>
        <a:p>
          <a:r>
            <a:rPr lang="en-US" b="1" dirty="0" err="1" smtClean="0"/>
            <a:t>Dapatkah</a:t>
          </a:r>
          <a:r>
            <a:rPr lang="en-US" b="1" dirty="0" smtClean="0"/>
            <a:t> </a:t>
          </a:r>
          <a:r>
            <a:rPr lang="en-US" b="1" dirty="0" err="1" smtClean="0"/>
            <a:t>kita</a:t>
          </a:r>
          <a:r>
            <a:rPr lang="en-US" b="1" dirty="0" smtClean="0"/>
            <a:t> </a:t>
          </a:r>
          <a:r>
            <a:rPr lang="en-US" b="1" dirty="0" err="1" smtClean="0"/>
            <a:t>mengharapkan</a:t>
          </a:r>
          <a:r>
            <a:rPr lang="en-US" b="1" dirty="0" smtClean="0"/>
            <a:t> </a:t>
          </a:r>
          <a:r>
            <a:rPr lang="en-US" b="1" dirty="0" err="1" smtClean="0"/>
            <a:t>mereka</a:t>
          </a:r>
          <a:r>
            <a:rPr lang="en-US" b="1" dirty="0" smtClean="0"/>
            <a:t> </a:t>
          </a:r>
          <a:r>
            <a:rPr lang="en-US" b="1" dirty="0" err="1" smtClean="0"/>
            <a:t>melakukannya</a:t>
          </a:r>
          <a:r>
            <a:rPr lang="en-US" b="1" dirty="0" smtClean="0"/>
            <a:t>?</a:t>
          </a:r>
          <a:endParaRPr lang="en-US" b="1" dirty="0"/>
        </a:p>
      </dgm:t>
    </dgm:pt>
    <dgm:pt modelId="{D44E4720-4C4D-4FD5-A5A3-69CE6168D3DB}" type="parTrans" cxnId="{8A3BE1BF-CA7C-4473-BBBA-C62ED4242206}">
      <dgm:prSet/>
      <dgm:spPr/>
      <dgm:t>
        <a:bodyPr/>
        <a:lstStyle/>
        <a:p>
          <a:endParaRPr lang="en-US" b="1"/>
        </a:p>
      </dgm:t>
    </dgm:pt>
    <dgm:pt modelId="{AA5454CC-2A56-470F-9A65-292DDF8164F1}" type="sibTrans" cxnId="{8A3BE1BF-CA7C-4473-BBBA-C62ED4242206}">
      <dgm:prSet/>
      <dgm:spPr/>
      <dgm:t>
        <a:bodyPr/>
        <a:lstStyle/>
        <a:p>
          <a:endParaRPr lang="en-US" b="1"/>
        </a:p>
      </dgm:t>
    </dgm:pt>
    <dgm:pt modelId="{8B9EB995-AB14-444B-A4F9-F4D2CE085DD1}" type="pres">
      <dgm:prSet presAssocID="{58FEA363-AAAE-4AC4-BC6A-FA54A0869B9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8F9443F-D0E0-427F-A8BA-2BF89F93C486}" type="pres">
      <dgm:prSet presAssocID="{807D5D6A-0EB4-4876-AD12-DF2962B5C169}" presName="root" presStyleCnt="0"/>
      <dgm:spPr/>
    </dgm:pt>
    <dgm:pt modelId="{8C43BA40-BF08-4014-A190-0F1768378C64}" type="pres">
      <dgm:prSet presAssocID="{807D5D6A-0EB4-4876-AD12-DF2962B5C169}" presName="rootComposite" presStyleCnt="0"/>
      <dgm:spPr/>
    </dgm:pt>
    <dgm:pt modelId="{EE1876DA-FD82-4108-9E83-4579D3732A94}" type="pres">
      <dgm:prSet presAssocID="{807D5D6A-0EB4-4876-AD12-DF2962B5C169}" presName="rootText" presStyleLbl="node1" presStyleIdx="0" presStyleCnt="2" custLinFactNeighborX="8180"/>
      <dgm:spPr/>
      <dgm:t>
        <a:bodyPr/>
        <a:lstStyle/>
        <a:p>
          <a:endParaRPr lang="en-US"/>
        </a:p>
      </dgm:t>
    </dgm:pt>
    <dgm:pt modelId="{CDE404CB-3188-46C5-AC5E-3077B52DBE16}" type="pres">
      <dgm:prSet presAssocID="{807D5D6A-0EB4-4876-AD12-DF2962B5C169}" presName="rootConnector" presStyleLbl="node1" presStyleIdx="0" presStyleCnt="2"/>
      <dgm:spPr/>
      <dgm:t>
        <a:bodyPr/>
        <a:lstStyle/>
        <a:p>
          <a:endParaRPr lang="en-US"/>
        </a:p>
      </dgm:t>
    </dgm:pt>
    <dgm:pt modelId="{A5015EFE-1100-4FE6-9B9C-9E9566C5FC10}" type="pres">
      <dgm:prSet presAssocID="{807D5D6A-0EB4-4876-AD12-DF2962B5C169}" presName="childShape" presStyleCnt="0"/>
      <dgm:spPr/>
    </dgm:pt>
    <dgm:pt modelId="{60D458B1-C7A5-4962-BDD3-E936077A9EDB}" type="pres">
      <dgm:prSet presAssocID="{9BA31976-2BA0-47BE-B83E-5A3B2CD0CEA9}" presName="Name13" presStyleLbl="parChTrans1D2" presStyleIdx="0" presStyleCnt="6"/>
      <dgm:spPr/>
      <dgm:t>
        <a:bodyPr/>
        <a:lstStyle/>
        <a:p>
          <a:endParaRPr lang="en-US"/>
        </a:p>
      </dgm:t>
    </dgm:pt>
    <dgm:pt modelId="{C100F672-0140-4C08-813B-B4A0FBF6CBD8}" type="pres">
      <dgm:prSet presAssocID="{730307E1-FBD7-4C8E-9B3C-FB0EDCC2FC0D}" presName="childText" presStyleLbl="bgAcc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6B398F-A4B8-454A-B647-7E767532401A}" type="pres">
      <dgm:prSet presAssocID="{9F301D38-A2CA-4211-B1DA-E0C368EF28F0}" presName="Name13" presStyleLbl="parChTrans1D2" presStyleIdx="1" presStyleCnt="6"/>
      <dgm:spPr/>
      <dgm:t>
        <a:bodyPr/>
        <a:lstStyle/>
        <a:p>
          <a:endParaRPr lang="en-US"/>
        </a:p>
      </dgm:t>
    </dgm:pt>
    <dgm:pt modelId="{777CF56E-DD8F-4231-A484-1FA04A49921B}" type="pres">
      <dgm:prSet presAssocID="{E8E8C3E6-532A-4804-B79A-7511D5B5D5EC}" presName="childText" presStyleLbl="bgAcc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619BA2-7B4A-4F46-A46C-B42D7BD00F58}" type="pres">
      <dgm:prSet presAssocID="{7F162E2D-C967-4718-88D7-7C5F7512BAD4}" presName="Name13" presStyleLbl="parChTrans1D2" presStyleIdx="2" presStyleCnt="6"/>
      <dgm:spPr/>
      <dgm:t>
        <a:bodyPr/>
        <a:lstStyle/>
        <a:p>
          <a:endParaRPr lang="en-US"/>
        </a:p>
      </dgm:t>
    </dgm:pt>
    <dgm:pt modelId="{88B44275-05EA-4B0A-993F-59065E61CF92}" type="pres">
      <dgm:prSet presAssocID="{CBE20104-D2B4-4F0B-8CD1-6D236A0209FD}" presName="childText" presStyleLbl="bgAcc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E8E6A3-1F78-4AB2-B5ED-142D17647ED3}" type="pres">
      <dgm:prSet presAssocID="{D6A04A0F-78DB-4057-BF3E-A44B7F1C3920}" presName="root" presStyleCnt="0"/>
      <dgm:spPr/>
    </dgm:pt>
    <dgm:pt modelId="{2C3155FC-86BF-44EC-94AB-D27BB3E7847F}" type="pres">
      <dgm:prSet presAssocID="{D6A04A0F-78DB-4057-BF3E-A44B7F1C3920}" presName="rootComposite" presStyleCnt="0"/>
      <dgm:spPr/>
    </dgm:pt>
    <dgm:pt modelId="{916B4071-07E2-4F3A-A1F6-FA4775D3BB95}" type="pres">
      <dgm:prSet presAssocID="{D6A04A0F-78DB-4057-BF3E-A44B7F1C3920}" presName="rootText" presStyleLbl="node1" presStyleIdx="1" presStyleCnt="2" custLinFactNeighborX="7338"/>
      <dgm:spPr/>
      <dgm:t>
        <a:bodyPr/>
        <a:lstStyle/>
        <a:p>
          <a:endParaRPr lang="en-US"/>
        </a:p>
      </dgm:t>
    </dgm:pt>
    <dgm:pt modelId="{2DCDBCE1-6A84-48EC-8EAA-DED0DD6F27F5}" type="pres">
      <dgm:prSet presAssocID="{D6A04A0F-78DB-4057-BF3E-A44B7F1C3920}" presName="rootConnector" presStyleLbl="node1" presStyleIdx="1" presStyleCnt="2"/>
      <dgm:spPr/>
      <dgm:t>
        <a:bodyPr/>
        <a:lstStyle/>
        <a:p>
          <a:endParaRPr lang="en-US"/>
        </a:p>
      </dgm:t>
    </dgm:pt>
    <dgm:pt modelId="{82D4B764-0BB6-42B4-A09D-D0BC6636B67B}" type="pres">
      <dgm:prSet presAssocID="{D6A04A0F-78DB-4057-BF3E-A44B7F1C3920}" presName="childShape" presStyleCnt="0"/>
      <dgm:spPr/>
    </dgm:pt>
    <dgm:pt modelId="{C25CCE74-6AF1-437A-986E-168216ECFAB9}" type="pres">
      <dgm:prSet presAssocID="{AE9FAF8A-F55A-4AEC-B0CB-6C8475DEABFD}" presName="Name13" presStyleLbl="parChTrans1D2" presStyleIdx="3" presStyleCnt="6"/>
      <dgm:spPr/>
      <dgm:t>
        <a:bodyPr/>
        <a:lstStyle/>
        <a:p>
          <a:endParaRPr lang="en-US"/>
        </a:p>
      </dgm:t>
    </dgm:pt>
    <dgm:pt modelId="{54C90D16-7807-4728-B765-8489059AD545}" type="pres">
      <dgm:prSet presAssocID="{4FB873CB-76B7-4765-A55E-D43F53EC230A}" presName="childText" presStyleLbl="bgAcc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CB5019-718D-4BA9-83BD-A3A1412ECA5F}" type="pres">
      <dgm:prSet presAssocID="{D9B50D0A-9C41-47BE-BE2E-B1E382B5A4E2}" presName="Name13" presStyleLbl="parChTrans1D2" presStyleIdx="4" presStyleCnt="6"/>
      <dgm:spPr/>
      <dgm:t>
        <a:bodyPr/>
        <a:lstStyle/>
        <a:p>
          <a:endParaRPr lang="en-US"/>
        </a:p>
      </dgm:t>
    </dgm:pt>
    <dgm:pt modelId="{6CEC2A53-7373-4546-B380-7DCDCF4F136B}" type="pres">
      <dgm:prSet presAssocID="{886057BC-C6D2-4858-BC1E-D4337C65694A}" presName="childText" presStyleLbl="bgAcc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353CBF-D486-44C7-9929-95CE470F0809}" type="pres">
      <dgm:prSet presAssocID="{D44E4720-4C4D-4FD5-A5A3-69CE6168D3DB}" presName="Name13" presStyleLbl="parChTrans1D2" presStyleIdx="5" presStyleCnt="6"/>
      <dgm:spPr/>
      <dgm:t>
        <a:bodyPr/>
        <a:lstStyle/>
        <a:p>
          <a:endParaRPr lang="en-US"/>
        </a:p>
      </dgm:t>
    </dgm:pt>
    <dgm:pt modelId="{3779E2B0-74D1-43C4-8F02-06CCD818262F}" type="pres">
      <dgm:prSet presAssocID="{6D6B38AF-D91B-4C01-87D4-1A001EA2E9EA}" presName="childText" presStyleLbl="bgAcc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5144BB-7273-4A2A-9C2C-EC718D427FBF}" type="presOf" srcId="{D6A04A0F-78DB-4057-BF3E-A44B7F1C3920}" destId="{916B4071-07E2-4F3A-A1F6-FA4775D3BB95}" srcOrd="0" destOrd="0" presId="urn:microsoft.com/office/officeart/2005/8/layout/hierarchy3"/>
    <dgm:cxn modelId="{64662E61-766C-4C23-BAD9-AE8DC979AF38}" type="presOf" srcId="{807D5D6A-0EB4-4876-AD12-DF2962B5C169}" destId="{EE1876DA-FD82-4108-9E83-4579D3732A94}" srcOrd="0" destOrd="0" presId="urn:microsoft.com/office/officeart/2005/8/layout/hierarchy3"/>
    <dgm:cxn modelId="{C51CE919-FBA9-4A22-A9D7-1FC5EE1B8933}" type="presOf" srcId="{9BA31976-2BA0-47BE-B83E-5A3B2CD0CEA9}" destId="{60D458B1-C7A5-4962-BDD3-E936077A9EDB}" srcOrd="0" destOrd="0" presId="urn:microsoft.com/office/officeart/2005/8/layout/hierarchy3"/>
    <dgm:cxn modelId="{B876F6D7-57BC-472F-B031-95EE4DC083E7}" type="presOf" srcId="{58FEA363-AAAE-4AC4-BC6A-FA54A0869B91}" destId="{8B9EB995-AB14-444B-A4F9-F4D2CE085DD1}" srcOrd="0" destOrd="0" presId="urn:microsoft.com/office/officeart/2005/8/layout/hierarchy3"/>
    <dgm:cxn modelId="{8B487CD9-AD00-4EED-870B-BEB1EAF039DC}" type="presOf" srcId="{4FB873CB-76B7-4765-A55E-D43F53EC230A}" destId="{54C90D16-7807-4728-B765-8489059AD545}" srcOrd="0" destOrd="0" presId="urn:microsoft.com/office/officeart/2005/8/layout/hierarchy3"/>
    <dgm:cxn modelId="{E0AD116C-653D-41CD-998A-039C405DCA8F}" type="presOf" srcId="{D44E4720-4C4D-4FD5-A5A3-69CE6168D3DB}" destId="{4C353CBF-D486-44C7-9929-95CE470F0809}" srcOrd="0" destOrd="0" presId="urn:microsoft.com/office/officeart/2005/8/layout/hierarchy3"/>
    <dgm:cxn modelId="{8A3BE1BF-CA7C-4473-BBBA-C62ED4242206}" srcId="{D6A04A0F-78DB-4057-BF3E-A44B7F1C3920}" destId="{6D6B38AF-D91B-4C01-87D4-1A001EA2E9EA}" srcOrd="2" destOrd="0" parTransId="{D44E4720-4C4D-4FD5-A5A3-69CE6168D3DB}" sibTransId="{AA5454CC-2A56-470F-9A65-292DDF8164F1}"/>
    <dgm:cxn modelId="{1960A82C-1779-4D52-A692-5B61B9EF1710}" type="presOf" srcId="{D9B50D0A-9C41-47BE-BE2E-B1E382B5A4E2}" destId="{B3CB5019-718D-4BA9-83BD-A3A1412ECA5F}" srcOrd="0" destOrd="0" presId="urn:microsoft.com/office/officeart/2005/8/layout/hierarchy3"/>
    <dgm:cxn modelId="{4FD8CC74-DCBD-4E40-89E1-AEB6B2A23F87}" type="presOf" srcId="{730307E1-FBD7-4C8E-9B3C-FB0EDCC2FC0D}" destId="{C100F672-0140-4C08-813B-B4A0FBF6CBD8}" srcOrd="0" destOrd="0" presId="urn:microsoft.com/office/officeart/2005/8/layout/hierarchy3"/>
    <dgm:cxn modelId="{0273FBCD-EB66-4EB6-822A-D20CDF64A986}" type="presOf" srcId="{7F162E2D-C967-4718-88D7-7C5F7512BAD4}" destId="{C1619BA2-7B4A-4F46-A46C-B42D7BD00F58}" srcOrd="0" destOrd="0" presId="urn:microsoft.com/office/officeart/2005/8/layout/hierarchy3"/>
    <dgm:cxn modelId="{0A545A57-78A6-483B-B07A-0ED58E5BE07B}" type="presOf" srcId="{E8E8C3E6-532A-4804-B79A-7511D5B5D5EC}" destId="{777CF56E-DD8F-4231-A484-1FA04A49921B}" srcOrd="0" destOrd="0" presId="urn:microsoft.com/office/officeart/2005/8/layout/hierarchy3"/>
    <dgm:cxn modelId="{C6598F7E-6498-4AE1-89FF-6100430E8B25}" srcId="{807D5D6A-0EB4-4876-AD12-DF2962B5C169}" destId="{730307E1-FBD7-4C8E-9B3C-FB0EDCC2FC0D}" srcOrd="0" destOrd="0" parTransId="{9BA31976-2BA0-47BE-B83E-5A3B2CD0CEA9}" sibTransId="{E68C4291-EFBA-4FC3-90DB-438E80B98B18}"/>
    <dgm:cxn modelId="{C7D4FEB3-8224-4883-8145-DE489CF4F987}" srcId="{58FEA363-AAAE-4AC4-BC6A-FA54A0869B91}" destId="{D6A04A0F-78DB-4057-BF3E-A44B7F1C3920}" srcOrd="1" destOrd="0" parTransId="{F8CB1E3B-A4FD-4729-86E5-D6C0EEE989A4}" sibTransId="{36F1BE4C-3570-4F41-8073-01260068E2F1}"/>
    <dgm:cxn modelId="{281E1673-7BFF-4464-9F14-DFE32C4F32E2}" type="presOf" srcId="{D6A04A0F-78DB-4057-BF3E-A44B7F1C3920}" destId="{2DCDBCE1-6A84-48EC-8EAA-DED0DD6F27F5}" srcOrd="1" destOrd="0" presId="urn:microsoft.com/office/officeart/2005/8/layout/hierarchy3"/>
    <dgm:cxn modelId="{E5942F16-9C63-44E5-A062-BEE545BE0037}" srcId="{D6A04A0F-78DB-4057-BF3E-A44B7F1C3920}" destId="{886057BC-C6D2-4858-BC1E-D4337C65694A}" srcOrd="1" destOrd="0" parTransId="{D9B50D0A-9C41-47BE-BE2E-B1E382B5A4E2}" sibTransId="{A6A02A68-D300-4D38-A6BF-8FF36ACFC589}"/>
    <dgm:cxn modelId="{19650B4B-BCA5-4208-9067-9DDA2B084601}" type="presOf" srcId="{886057BC-C6D2-4858-BC1E-D4337C65694A}" destId="{6CEC2A53-7373-4546-B380-7DCDCF4F136B}" srcOrd="0" destOrd="0" presId="urn:microsoft.com/office/officeart/2005/8/layout/hierarchy3"/>
    <dgm:cxn modelId="{46A00A72-508C-4395-AECF-EEBCB23B8E79}" type="presOf" srcId="{AE9FAF8A-F55A-4AEC-B0CB-6C8475DEABFD}" destId="{C25CCE74-6AF1-437A-986E-168216ECFAB9}" srcOrd="0" destOrd="0" presId="urn:microsoft.com/office/officeart/2005/8/layout/hierarchy3"/>
    <dgm:cxn modelId="{D6DD9096-A0EF-440E-9E04-0265D0D02CCD}" srcId="{807D5D6A-0EB4-4876-AD12-DF2962B5C169}" destId="{E8E8C3E6-532A-4804-B79A-7511D5B5D5EC}" srcOrd="1" destOrd="0" parTransId="{9F301D38-A2CA-4211-B1DA-E0C368EF28F0}" sibTransId="{22E9CEA7-5DF3-44C1-A5B9-C6F087B9BE66}"/>
    <dgm:cxn modelId="{C083C35E-7DE1-40D5-BD0A-1BA27CABC2BE}" type="presOf" srcId="{9F301D38-A2CA-4211-B1DA-E0C368EF28F0}" destId="{CB6B398F-A4B8-454A-B647-7E767532401A}" srcOrd="0" destOrd="0" presId="urn:microsoft.com/office/officeart/2005/8/layout/hierarchy3"/>
    <dgm:cxn modelId="{F75FA3AE-CB9E-4ED4-B84C-F43B25C14348}" srcId="{D6A04A0F-78DB-4057-BF3E-A44B7F1C3920}" destId="{4FB873CB-76B7-4765-A55E-D43F53EC230A}" srcOrd="0" destOrd="0" parTransId="{AE9FAF8A-F55A-4AEC-B0CB-6C8475DEABFD}" sibTransId="{F9D6914E-CE3C-4BE2-85A0-815561C3B479}"/>
    <dgm:cxn modelId="{40767494-2CE2-4373-B143-57AE8FAF003A}" srcId="{807D5D6A-0EB4-4876-AD12-DF2962B5C169}" destId="{CBE20104-D2B4-4F0B-8CD1-6D236A0209FD}" srcOrd="2" destOrd="0" parTransId="{7F162E2D-C967-4718-88D7-7C5F7512BAD4}" sibTransId="{54CFD988-847A-40C5-8246-ABF729043AE3}"/>
    <dgm:cxn modelId="{CB38FDE9-E7D4-49FC-A82A-432E0EA17AF1}" type="presOf" srcId="{6D6B38AF-D91B-4C01-87D4-1A001EA2E9EA}" destId="{3779E2B0-74D1-43C4-8F02-06CCD818262F}" srcOrd="0" destOrd="0" presId="urn:microsoft.com/office/officeart/2005/8/layout/hierarchy3"/>
    <dgm:cxn modelId="{B0629DDF-74D8-41D0-9439-A10141A73581}" type="presOf" srcId="{807D5D6A-0EB4-4876-AD12-DF2962B5C169}" destId="{CDE404CB-3188-46C5-AC5E-3077B52DBE16}" srcOrd="1" destOrd="0" presId="urn:microsoft.com/office/officeart/2005/8/layout/hierarchy3"/>
    <dgm:cxn modelId="{51E23228-E9CE-46A3-9F4F-98136F861601}" type="presOf" srcId="{CBE20104-D2B4-4F0B-8CD1-6D236A0209FD}" destId="{88B44275-05EA-4B0A-993F-59065E61CF92}" srcOrd="0" destOrd="0" presId="urn:microsoft.com/office/officeart/2005/8/layout/hierarchy3"/>
    <dgm:cxn modelId="{F09AE991-86BE-45A7-A18A-83C9B7C8093C}" srcId="{58FEA363-AAAE-4AC4-BC6A-FA54A0869B91}" destId="{807D5D6A-0EB4-4876-AD12-DF2962B5C169}" srcOrd="0" destOrd="0" parTransId="{A2A73696-4D88-4B18-936A-4076D6517EE0}" sibTransId="{0234B6EE-692C-4E91-99BE-CA5B6307B5DC}"/>
    <dgm:cxn modelId="{AE8FE764-20CB-4B06-81E6-AB273E895840}" type="presParOf" srcId="{8B9EB995-AB14-444B-A4F9-F4D2CE085DD1}" destId="{F8F9443F-D0E0-427F-A8BA-2BF89F93C486}" srcOrd="0" destOrd="0" presId="urn:microsoft.com/office/officeart/2005/8/layout/hierarchy3"/>
    <dgm:cxn modelId="{E6B5A207-36A9-4123-A132-A27D05A7CC7A}" type="presParOf" srcId="{F8F9443F-D0E0-427F-A8BA-2BF89F93C486}" destId="{8C43BA40-BF08-4014-A190-0F1768378C64}" srcOrd="0" destOrd="0" presId="urn:microsoft.com/office/officeart/2005/8/layout/hierarchy3"/>
    <dgm:cxn modelId="{EE074C7B-2866-4496-9BF5-1B39FF9E1E05}" type="presParOf" srcId="{8C43BA40-BF08-4014-A190-0F1768378C64}" destId="{EE1876DA-FD82-4108-9E83-4579D3732A94}" srcOrd="0" destOrd="0" presId="urn:microsoft.com/office/officeart/2005/8/layout/hierarchy3"/>
    <dgm:cxn modelId="{E0443B41-DCCD-4C72-AFEC-DEC585CB9EDF}" type="presParOf" srcId="{8C43BA40-BF08-4014-A190-0F1768378C64}" destId="{CDE404CB-3188-46C5-AC5E-3077B52DBE16}" srcOrd="1" destOrd="0" presId="urn:microsoft.com/office/officeart/2005/8/layout/hierarchy3"/>
    <dgm:cxn modelId="{A81392AF-9B77-4C42-9216-44F868ED5EB1}" type="presParOf" srcId="{F8F9443F-D0E0-427F-A8BA-2BF89F93C486}" destId="{A5015EFE-1100-4FE6-9B9C-9E9566C5FC10}" srcOrd="1" destOrd="0" presId="urn:microsoft.com/office/officeart/2005/8/layout/hierarchy3"/>
    <dgm:cxn modelId="{F5B9EE1B-6957-47CD-8371-3546C7C8C011}" type="presParOf" srcId="{A5015EFE-1100-4FE6-9B9C-9E9566C5FC10}" destId="{60D458B1-C7A5-4962-BDD3-E936077A9EDB}" srcOrd="0" destOrd="0" presId="urn:microsoft.com/office/officeart/2005/8/layout/hierarchy3"/>
    <dgm:cxn modelId="{1E5083F8-3075-416F-9FD6-8F9AB1D67912}" type="presParOf" srcId="{A5015EFE-1100-4FE6-9B9C-9E9566C5FC10}" destId="{C100F672-0140-4C08-813B-B4A0FBF6CBD8}" srcOrd="1" destOrd="0" presId="urn:microsoft.com/office/officeart/2005/8/layout/hierarchy3"/>
    <dgm:cxn modelId="{8285200F-BA27-4FBA-92AC-4050C749E6EF}" type="presParOf" srcId="{A5015EFE-1100-4FE6-9B9C-9E9566C5FC10}" destId="{CB6B398F-A4B8-454A-B647-7E767532401A}" srcOrd="2" destOrd="0" presId="urn:microsoft.com/office/officeart/2005/8/layout/hierarchy3"/>
    <dgm:cxn modelId="{876793C0-C59D-476E-82E5-528689AF9C33}" type="presParOf" srcId="{A5015EFE-1100-4FE6-9B9C-9E9566C5FC10}" destId="{777CF56E-DD8F-4231-A484-1FA04A49921B}" srcOrd="3" destOrd="0" presId="urn:microsoft.com/office/officeart/2005/8/layout/hierarchy3"/>
    <dgm:cxn modelId="{5050A5A6-D1B4-4F27-8671-AB58DC502E36}" type="presParOf" srcId="{A5015EFE-1100-4FE6-9B9C-9E9566C5FC10}" destId="{C1619BA2-7B4A-4F46-A46C-B42D7BD00F58}" srcOrd="4" destOrd="0" presId="urn:microsoft.com/office/officeart/2005/8/layout/hierarchy3"/>
    <dgm:cxn modelId="{0390A42E-FDC2-4C64-8C55-F410B4E1EC67}" type="presParOf" srcId="{A5015EFE-1100-4FE6-9B9C-9E9566C5FC10}" destId="{88B44275-05EA-4B0A-993F-59065E61CF92}" srcOrd="5" destOrd="0" presId="urn:microsoft.com/office/officeart/2005/8/layout/hierarchy3"/>
    <dgm:cxn modelId="{07F7BE6F-1002-41AA-A30B-50813C2A2848}" type="presParOf" srcId="{8B9EB995-AB14-444B-A4F9-F4D2CE085DD1}" destId="{BDE8E6A3-1F78-4AB2-B5ED-142D17647ED3}" srcOrd="1" destOrd="0" presId="urn:microsoft.com/office/officeart/2005/8/layout/hierarchy3"/>
    <dgm:cxn modelId="{4CCDBF28-C906-45D6-95B4-B98BC9739D5D}" type="presParOf" srcId="{BDE8E6A3-1F78-4AB2-B5ED-142D17647ED3}" destId="{2C3155FC-86BF-44EC-94AB-D27BB3E7847F}" srcOrd="0" destOrd="0" presId="urn:microsoft.com/office/officeart/2005/8/layout/hierarchy3"/>
    <dgm:cxn modelId="{5F4FF88B-5A3D-4CE3-9C8E-ADC45D7C2292}" type="presParOf" srcId="{2C3155FC-86BF-44EC-94AB-D27BB3E7847F}" destId="{916B4071-07E2-4F3A-A1F6-FA4775D3BB95}" srcOrd="0" destOrd="0" presId="urn:microsoft.com/office/officeart/2005/8/layout/hierarchy3"/>
    <dgm:cxn modelId="{46283AF5-D95E-42CD-8F2B-C5FF78765752}" type="presParOf" srcId="{2C3155FC-86BF-44EC-94AB-D27BB3E7847F}" destId="{2DCDBCE1-6A84-48EC-8EAA-DED0DD6F27F5}" srcOrd="1" destOrd="0" presId="urn:microsoft.com/office/officeart/2005/8/layout/hierarchy3"/>
    <dgm:cxn modelId="{1F254DCF-D309-428D-A823-B2E043206503}" type="presParOf" srcId="{BDE8E6A3-1F78-4AB2-B5ED-142D17647ED3}" destId="{82D4B764-0BB6-42B4-A09D-D0BC6636B67B}" srcOrd="1" destOrd="0" presId="urn:microsoft.com/office/officeart/2005/8/layout/hierarchy3"/>
    <dgm:cxn modelId="{4168083D-32E6-4C2B-B61D-A35A59E127DD}" type="presParOf" srcId="{82D4B764-0BB6-42B4-A09D-D0BC6636B67B}" destId="{C25CCE74-6AF1-437A-986E-168216ECFAB9}" srcOrd="0" destOrd="0" presId="urn:microsoft.com/office/officeart/2005/8/layout/hierarchy3"/>
    <dgm:cxn modelId="{B317A755-F403-4DDB-A2DE-CB143ECAB0DA}" type="presParOf" srcId="{82D4B764-0BB6-42B4-A09D-D0BC6636B67B}" destId="{54C90D16-7807-4728-B765-8489059AD545}" srcOrd="1" destOrd="0" presId="urn:microsoft.com/office/officeart/2005/8/layout/hierarchy3"/>
    <dgm:cxn modelId="{3F578F02-C3BF-4914-B13F-0D3465028D78}" type="presParOf" srcId="{82D4B764-0BB6-42B4-A09D-D0BC6636B67B}" destId="{B3CB5019-718D-4BA9-83BD-A3A1412ECA5F}" srcOrd="2" destOrd="0" presId="urn:microsoft.com/office/officeart/2005/8/layout/hierarchy3"/>
    <dgm:cxn modelId="{388B05D0-EC8B-47EE-B4CE-ACB676C761DB}" type="presParOf" srcId="{82D4B764-0BB6-42B4-A09D-D0BC6636B67B}" destId="{6CEC2A53-7373-4546-B380-7DCDCF4F136B}" srcOrd="3" destOrd="0" presId="urn:microsoft.com/office/officeart/2005/8/layout/hierarchy3"/>
    <dgm:cxn modelId="{CBC332A0-597D-4BBA-9629-EEA97A0A62F2}" type="presParOf" srcId="{82D4B764-0BB6-42B4-A09D-D0BC6636B67B}" destId="{4C353CBF-D486-44C7-9929-95CE470F0809}" srcOrd="4" destOrd="0" presId="urn:microsoft.com/office/officeart/2005/8/layout/hierarchy3"/>
    <dgm:cxn modelId="{B29BE466-3824-4E57-B495-2E9655B2D0C8}" type="presParOf" srcId="{82D4B764-0BB6-42B4-A09D-D0BC6636B67B}" destId="{3779E2B0-74D1-43C4-8F02-06CCD818262F}" srcOrd="5" destOrd="0" presId="urn:microsoft.com/office/officeart/2005/8/layout/hierarchy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3A4C00-CA08-42CC-9806-9286FA05044A}">
      <dsp:nvSpPr>
        <dsp:cNvPr id="0" name=""/>
        <dsp:cNvSpPr/>
      </dsp:nvSpPr>
      <dsp:spPr>
        <a:xfrm>
          <a:off x="2596379" y="1133262"/>
          <a:ext cx="2823214" cy="282321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>
              <a:solidFill>
                <a:schemeClr val="tx1"/>
              </a:solidFill>
            </a:rPr>
            <a:t>Pertanyaan</a:t>
          </a:r>
          <a:r>
            <a:rPr lang="en-US" sz="2600" kern="1200" dirty="0" smtClean="0">
              <a:solidFill>
                <a:schemeClr val="tx1"/>
              </a:solidFill>
            </a:rPr>
            <a:t> yang </a:t>
          </a:r>
          <a:r>
            <a:rPr lang="en-US" sz="2600" kern="1200" dirty="0" err="1" smtClean="0">
              <a:solidFill>
                <a:schemeClr val="tx1"/>
              </a:solidFill>
            </a:rPr>
            <a:t>tepat</a:t>
          </a:r>
          <a:r>
            <a:rPr lang="en-US" sz="2600" kern="1200" dirty="0" smtClean="0">
              <a:solidFill>
                <a:schemeClr val="tx1"/>
              </a:solidFill>
            </a:rPr>
            <a:t> </a:t>
          </a:r>
          <a:r>
            <a:rPr lang="en-US" sz="2600" kern="1200" dirty="0" err="1" smtClean="0">
              <a:solidFill>
                <a:schemeClr val="tx1"/>
              </a:solidFill>
            </a:rPr>
            <a:t>dalam</a:t>
          </a:r>
          <a:r>
            <a:rPr lang="en-US" sz="2600" kern="1200" dirty="0" smtClean="0">
              <a:solidFill>
                <a:schemeClr val="tx1"/>
              </a:solidFill>
            </a:rPr>
            <a:t> Net-Map</a:t>
          </a:r>
          <a:endParaRPr lang="en-US" sz="2600" kern="1200" dirty="0">
            <a:solidFill>
              <a:schemeClr val="tx1"/>
            </a:solidFill>
          </a:endParaRPr>
        </a:p>
      </dsp:txBody>
      <dsp:txXfrm>
        <a:off x="3009829" y="1546712"/>
        <a:ext cx="1996314" cy="1996314"/>
      </dsp:txXfrm>
    </dsp:sp>
    <dsp:sp modelId="{1FD070C8-6633-41B8-827F-EA5AB69EC7F6}">
      <dsp:nvSpPr>
        <dsp:cNvPr id="0" name=""/>
        <dsp:cNvSpPr/>
      </dsp:nvSpPr>
      <dsp:spPr>
        <a:xfrm>
          <a:off x="3302182" y="503"/>
          <a:ext cx="1411607" cy="1411607"/>
        </a:xfrm>
        <a:prstGeom prst="ellipse">
          <a:avLst/>
        </a:prstGeom>
        <a:solidFill>
          <a:schemeClr val="accent5">
            <a:lumMod val="60000"/>
            <a:lumOff val="40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err="1" smtClean="0">
              <a:solidFill>
                <a:schemeClr val="tx1"/>
              </a:solidFill>
            </a:rPr>
            <a:t>Spesifik</a:t>
          </a:r>
          <a:endParaRPr lang="en-US" sz="1800" b="0" kern="1200" dirty="0">
            <a:solidFill>
              <a:schemeClr val="tx1"/>
            </a:solidFill>
          </a:endParaRPr>
        </a:p>
      </dsp:txBody>
      <dsp:txXfrm>
        <a:off x="3508907" y="207228"/>
        <a:ext cx="998157" cy="998157"/>
      </dsp:txXfrm>
    </dsp:sp>
    <dsp:sp modelId="{AF0ACAF5-8D77-4BDE-903A-12AA71F0B589}">
      <dsp:nvSpPr>
        <dsp:cNvPr id="0" name=""/>
        <dsp:cNvSpPr/>
      </dsp:nvSpPr>
      <dsp:spPr>
        <a:xfrm>
          <a:off x="5140744" y="1839065"/>
          <a:ext cx="1411607" cy="1411607"/>
        </a:xfrm>
        <a:prstGeom prst="ellipse">
          <a:avLst/>
        </a:prstGeom>
        <a:solidFill>
          <a:schemeClr val="accent5">
            <a:lumMod val="40000"/>
            <a:lumOff val="60000"/>
            <a:alpha val="50000"/>
          </a:schemeClr>
        </a:solidFill>
        <a:ln w="127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chemeClr val="tx1"/>
              </a:solidFill>
            </a:rPr>
            <a:t>Relevan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5347469" y="2045790"/>
        <a:ext cx="998157" cy="998157"/>
      </dsp:txXfrm>
    </dsp:sp>
    <dsp:sp modelId="{A6A81225-0559-4483-8DFA-6C6500F5809A}">
      <dsp:nvSpPr>
        <dsp:cNvPr id="0" name=""/>
        <dsp:cNvSpPr/>
      </dsp:nvSpPr>
      <dsp:spPr>
        <a:xfrm>
          <a:off x="3162869" y="3678131"/>
          <a:ext cx="1612747" cy="1411607"/>
        </a:xfrm>
        <a:prstGeom prst="ellipse">
          <a:avLst/>
        </a:prstGeom>
        <a:solidFill>
          <a:schemeClr val="accent5">
            <a:lumMod val="60000"/>
            <a:lumOff val="40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</a:rPr>
            <a:t>Terkait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dengan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Perubahan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3399050" y="3884856"/>
        <a:ext cx="1140385" cy="998157"/>
      </dsp:txXfrm>
    </dsp:sp>
    <dsp:sp modelId="{B34E1CE3-A879-4D3A-864F-5E2BDAEF44A1}">
      <dsp:nvSpPr>
        <dsp:cNvPr id="0" name=""/>
        <dsp:cNvSpPr/>
      </dsp:nvSpPr>
      <dsp:spPr>
        <a:xfrm>
          <a:off x="1463620" y="1839065"/>
          <a:ext cx="1411607" cy="1411607"/>
        </a:xfrm>
        <a:prstGeom prst="ellipse">
          <a:avLst/>
        </a:prstGeom>
        <a:solidFill>
          <a:schemeClr val="accent5">
            <a:lumMod val="60000"/>
            <a:lumOff val="40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tx1"/>
              </a:solidFill>
            </a:rPr>
            <a:t>“Hot”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1670345" y="2045790"/>
        <a:ext cx="998157" cy="9981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1876DA-FD82-4108-9E83-4579D3732A94}">
      <dsp:nvSpPr>
        <dsp:cNvPr id="0" name=""/>
        <dsp:cNvSpPr/>
      </dsp:nvSpPr>
      <dsp:spPr>
        <a:xfrm>
          <a:off x="1071795" y="235"/>
          <a:ext cx="2209601" cy="1104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OBSERVASI</a:t>
          </a:r>
          <a:endParaRPr lang="en-US" sz="2200" kern="1200" dirty="0"/>
        </a:p>
      </dsp:txBody>
      <dsp:txXfrm>
        <a:off x="1104153" y="32593"/>
        <a:ext cx="2144885" cy="1040084"/>
      </dsp:txXfrm>
    </dsp:sp>
    <dsp:sp modelId="{60D458B1-C7A5-4962-BDD3-E936077A9EDB}">
      <dsp:nvSpPr>
        <dsp:cNvPr id="0" name=""/>
        <dsp:cNvSpPr/>
      </dsp:nvSpPr>
      <dsp:spPr>
        <a:xfrm>
          <a:off x="1292756" y="1105036"/>
          <a:ext cx="220960" cy="8286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8600"/>
              </a:lnTo>
              <a:lnTo>
                <a:pt x="220960" y="828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00F672-0140-4C08-813B-B4A0FBF6CBD8}">
      <dsp:nvSpPr>
        <dsp:cNvPr id="0" name=""/>
        <dsp:cNvSpPr/>
      </dsp:nvSpPr>
      <dsp:spPr>
        <a:xfrm>
          <a:off x="1513716" y="1381236"/>
          <a:ext cx="1767681" cy="1104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Bagaimana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peta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besar</a:t>
          </a:r>
          <a:r>
            <a:rPr lang="en-US" sz="1600" kern="1200" dirty="0" smtClean="0"/>
            <a:t> yang </a:t>
          </a:r>
          <a:r>
            <a:rPr lang="en-US" sz="1600" kern="1200" dirty="0" err="1" smtClean="0"/>
            <a:t>dihasilkan</a:t>
          </a:r>
          <a:r>
            <a:rPr lang="en-US" sz="1600" kern="1200" dirty="0" smtClean="0"/>
            <a:t>?</a:t>
          </a:r>
          <a:endParaRPr lang="en-US" sz="1600" kern="1200" dirty="0"/>
        </a:p>
      </dsp:txBody>
      <dsp:txXfrm>
        <a:off x="1546074" y="1413594"/>
        <a:ext cx="1702965" cy="1040084"/>
      </dsp:txXfrm>
    </dsp:sp>
    <dsp:sp modelId="{CB6B398F-A4B8-454A-B647-7E767532401A}">
      <dsp:nvSpPr>
        <dsp:cNvPr id="0" name=""/>
        <dsp:cNvSpPr/>
      </dsp:nvSpPr>
      <dsp:spPr>
        <a:xfrm>
          <a:off x="1292756" y="1105036"/>
          <a:ext cx="220960" cy="2209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9601"/>
              </a:lnTo>
              <a:lnTo>
                <a:pt x="220960" y="22096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7CF56E-DD8F-4231-A484-1FA04A49921B}">
      <dsp:nvSpPr>
        <dsp:cNvPr id="0" name=""/>
        <dsp:cNvSpPr/>
      </dsp:nvSpPr>
      <dsp:spPr>
        <a:xfrm>
          <a:off x="1513716" y="2762237"/>
          <a:ext cx="1767681" cy="1104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Apa</a:t>
          </a:r>
          <a:r>
            <a:rPr lang="en-US" sz="1600" kern="1200" dirty="0" smtClean="0"/>
            <a:t>/</a:t>
          </a:r>
          <a:r>
            <a:rPr lang="en-US" sz="1600" kern="1200" dirty="0" err="1" smtClean="0"/>
            <a:t>Siapakah</a:t>
          </a:r>
          <a:r>
            <a:rPr lang="en-US" sz="1600" kern="1200" dirty="0" smtClean="0"/>
            <a:t>  motor </a:t>
          </a:r>
          <a:r>
            <a:rPr lang="en-US" sz="1600" kern="1200" dirty="0" err="1" smtClean="0"/>
            <a:t>utamanya</a:t>
          </a:r>
          <a:r>
            <a:rPr lang="en-US" sz="1600" kern="1200" dirty="0" smtClean="0"/>
            <a:t> ?</a:t>
          </a:r>
          <a:endParaRPr lang="en-US" sz="1600" kern="1200" dirty="0"/>
        </a:p>
      </dsp:txBody>
      <dsp:txXfrm>
        <a:off x="1546074" y="2794595"/>
        <a:ext cx="1702965" cy="1040084"/>
      </dsp:txXfrm>
    </dsp:sp>
    <dsp:sp modelId="{C1619BA2-7B4A-4F46-A46C-B42D7BD00F58}">
      <dsp:nvSpPr>
        <dsp:cNvPr id="0" name=""/>
        <dsp:cNvSpPr/>
      </dsp:nvSpPr>
      <dsp:spPr>
        <a:xfrm>
          <a:off x="1292756" y="1105036"/>
          <a:ext cx="220960" cy="35906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90603"/>
              </a:lnTo>
              <a:lnTo>
                <a:pt x="220960" y="35906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B44275-05EA-4B0A-993F-59065E61CF92}">
      <dsp:nvSpPr>
        <dsp:cNvPr id="0" name=""/>
        <dsp:cNvSpPr/>
      </dsp:nvSpPr>
      <dsp:spPr>
        <a:xfrm>
          <a:off x="1513716" y="4143238"/>
          <a:ext cx="1767681" cy="1104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Dimanakah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kebuntuan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terjadi</a:t>
          </a:r>
          <a:r>
            <a:rPr lang="en-US" sz="1600" kern="1200" dirty="0" smtClean="0"/>
            <a:t> ?</a:t>
          </a:r>
          <a:endParaRPr lang="en-US" sz="1600" kern="1200" dirty="0"/>
        </a:p>
      </dsp:txBody>
      <dsp:txXfrm>
        <a:off x="1546074" y="4175596"/>
        <a:ext cx="1702965" cy="1040084"/>
      </dsp:txXfrm>
    </dsp:sp>
    <dsp:sp modelId="{916B4071-07E2-4F3A-A1F6-FA4775D3BB95}">
      <dsp:nvSpPr>
        <dsp:cNvPr id="0" name=""/>
        <dsp:cNvSpPr/>
      </dsp:nvSpPr>
      <dsp:spPr>
        <a:xfrm>
          <a:off x="3833798" y="235"/>
          <a:ext cx="2209601" cy="1104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KEMUNGKINAN TINDAKAN</a:t>
          </a:r>
          <a:endParaRPr lang="en-US" sz="2200" kern="1200" dirty="0"/>
        </a:p>
      </dsp:txBody>
      <dsp:txXfrm>
        <a:off x="3866156" y="32593"/>
        <a:ext cx="2144885" cy="1040084"/>
      </dsp:txXfrm>
    </dsp:sp>
    <dsp:sp modelId="{C25CCE74-6AF1-437A-986E-168216ECFAB9}">
      <dsp:nvSpPr>
        <dsp:cNvPr id="0" name=""/>
        <dsp:cNvSpPr/>
      </dsp:nvSpPr>
      <dsp:spPr>
        <a:xfrm>
          <a:off x="4054758" y="1105036"/>
          <a:ext cx="220960" cy="8286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8600"/>
              </a:lnTo>
              <a:lnTo>
                <a:pt x="220960" y="8286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C90D16-7807-4728-B765-8489059AD545}">
      <dsp:nvSpPr>
        <dsp:cNvPr id="0" name=""/>
        <dsp:cNvSpPr/>
      </dsp:nvSpPr>
      <dsp:spPr>
        <a:xfrm>
          <a:off x="4275718" y="1381236"/>
          <a:ext cx="1767681" cy="1104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Apa</a:t>
          </a:r>
          <a:r>
            <a:rPr lang="en-US" sz="1600" kern="1200" dirty="0" smtClean="0"/>
            <a:t> yang </a:t>
          </a:r>
          <a:r>
            <a:rPr lang="en-US" sz="1600" kern="1200" dirty="0" err="1" smtClean="0"/>
            <a:t>dapat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kita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lakukan</a:t>
          </a:r>
          <a:r>
            <a:rPr lang="en-US" sz="1600" kern="1200" dirty="0" smtClean="0"/>
            <a:t>?</a:t>
          </a:r>
          <a:endParaRPr lang="en-US" sz="1600" kern="1200" dirty="0"/>
        </a:p>
      </dsp:txBody>
      <dsp:txXfrm>
        <a:off x="4308076" y="1413594"/>
        <a:ext cx="1702965" cy="1040084"/>
      </dsp:txXfrm>
    </dsp:sp>
    <dsp:sp modelId="{B3CB5019-718D-4BA9-83BD-A3A1412ECA5F}">
      <dsp:nvSpPr>
        <dsp:cNvPr id="0" name=""/>
        <dsp:cNvSpPr/>
      </dsp:nvSpPr>
      <dsp:spPr>
        <a:xfrm>
          <a:off x="4054758" y="1105036"/>
          <a:ext cx="220960" cy="2209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9601"/>
              </a:lnTo>
              <a:lnTo>
                <a:pt x="220960" y="22096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EC2A53-7373-4546-B380-7DCDCF4F136B}">
      <dsp:nvSpPr>
        <dsp:cNvPr id="0" name=""/>
        <dsp:cNvSpPr/>
      </dsp:nvSpPr>
      <dsp:spPr>
        <a:xfrm>
          <a:off x="4275718" y="2762237"/>
          <a:ext cx="1767681" cy="1104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Siapa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dapat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mengerjakan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apa</a:t>
          </a:r>
          <a:r>
            <a:rPr lang="en-US" sz="1600" kern="1200" dirty="0" smtClean="0"/>
            <a:t>?</a:t>
          </a:r>
          <a:endParaRPr lang="en-US" sz="1600" kern="1200" dirty="0"/>
        </a:p>
      </dsp:txBody>
      <dsp:txXfrm>
        <a:off x="4308076" y="2794595"/>
        <a:ext cx="1702965" cy="1040084"/>
      </dsp:txXfrm>
    </dsp:sp>
    <dsp:sp modelId="{4C353CBF-D486-44C7-9929-95CE470F0809}">
      <dsp:nvSpPr>
        <dsp:cNvPr id="0" name=""/>
        <dsp:cNvSpPr/>
      </dsp:nvSpPr>
      <dsp:spPr>
        <a:xfrm>
          <a:off x="4054758" y="1105036"/>
          <a:ext cx="220960" cy="35906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90603"/>
              </a:lnTo>
              <a:lnTo>
                <a:pt x="220960" y="35906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79E2B0-74D1-43C4-8F02-06CCD818262F}">
      <dsp:nvSpPr>
        <dsp:cNvPr id="0" name=""/>
        <dsp:cNvSpPr/>
      </dsp:nvSpPr>
      <dsp:spPr>
        <a:xfrm>
          <a:off x="4275718" y="4143238"/>
          <a:ext cx="1767681" cy="1104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Dapatkah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kita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mengharapkan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mereka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melakukannya</a:t>
          </a:r>
          <a:r>
            <a:rPr lang="en-US" sz="1600" kern="1200" dirty="0" smtClean="0"/>
            <a:t>?</a:t>
          </a:r>
          <a:endParaRPr lang="en-US" sz="1600" kern="1200" dirty="0"/>
        </a:p>
      </dsp:txBody>
      <dsp:txXfrm>
        <a:off x="4308076" y="4175596"/>
        <a:ext cx="1702965" cy="10400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F67AC5-DF7E-4DD2-9B4C-D98B1094C21B}" type="datetimeFigureOut">
              <a:rPr lang="id-ID" smtClean="0"/>
              <a:pPr/>
              <a:t>20/05/2016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E8A046-016E-40EA-99B9-01DA483D6FB3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3566663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D17BC1-C681-4FD1-A77A-AFC92FDAC3C2}" type="slidenum">
              <a:rPr lang="en-US"/>
              <a:pPr/>
              <a:t>7</a:t>
            </a:fld>
            <a:endParaRPr lang="en-US"/>
          </a:p>
        </p:txBody>
      </p:sp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684213"/>
            <a:ext cx="4573587" cy="3430587"/>
          </a:xfrm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xfrm>
            <a:off x="914612" y="4344219"/>
            <a:ext cx="5028777" cy="4114949"/>
          </a:xfrm>
        </p:spPr>
        <p:txBody>
          <a:bodyPr/>
          <a:lstStyle/>
          <a:p>
            <a:endParaRPr lang="id-ID" dirty="0"/>
          </a:p>
        </p:txBody>
      </p:sp>
      <p:sp>
        <p:nvSpPr>
          <p:cNvPr id="39940" name="Slide Number Placeholder 3"/>
          <p:cNvSpPr txBox="1">
            <a:spLocks noGrp="1"/>
          </p:cNvSpPr>
          <p:nvPr/>
        </p:nvSpPr>
        <p:spPr bwMode="auto">
          <a:xfrm>
            <a:off x="3887100" y="8686949"/>
            <a:ext cx="2970900" cy="45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5A52506-7FA9-423E-9C0D-5886B8638D86}" type="slidenum">
              <a:rPr lang="en-US" sz="1200"/>
              <a:pPr algn="r"/>
              <a:t>7</a:t>
            </a:fld>
            <a:endParaRPr lang="en-US" sz="1200"/>
          </a:p>
        </p:txBody>
      </p:sp>
    </p:spTree>
    <p:extLst>
      <p:ext uri="{BB962C8B-B14F-4D97-AF65-F5344CB8AC3E}">
        <p14:creationId xmlns="" xmlns:p14="http://schemas.microsoft.com/office/powerpoint/2010/main" val="15328299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DFE344-7545-40DF-891E-6B0276E5E9BA}" type="slidenum">
              <a:rPr lang="en-US"/>
              <a:pPr/>
              <a:t>8</a:t>
            </a:fld>
            <a:endParaRPr lang="en-US"/>
          </a:p>
        </p:txBody>
      </p:sp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684213"/>
            <a:ext cx="4573587" cy="3430587"/>
          </a:xfrm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xfrm>
            <a:off x="914612" y="4344219"/>
            <a:ext cx="5028777" cy="4114949"/>
          </a:xfrm>
        </p:spPr>
        <p:txBody>
          <a:bodyPr/>
          <a:lstStyle/>
          <a:p>
            <a:endParaRPr lang="id-ID"/>
          </a:p>
        </p:txBody>
      </p:sp>
      <p:sp>
        <p:nvSpPr>
          <p:cNvPr id="41988" name="Slide Number Placeholder 3"/>
          <p:cNvSpPr txBox="1">
            <a:spLocks noGrp="1"/>
          </p:cNvSpPr>
          <p:nvPr/>
        </p:nvSpPr>
        <p:spPr bwMode="auto">
          <a:xfrm>
            <a:off x="3887100" y="8686949"/>
            <a:ext cx="2970900" cy="45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81B93D2-E20C-48BC-A2EF-22E7578CE2FE}" type="slidenum">
              <a:rPr lang="en-US" sz="1200"/>
              <a:pPr algn="r"/>
              <a:t>8</a:t>
            </a:fld>
            <a:endParaRPr lang="en-US" sz="1200"/>
          </a:p>
        </p:txBody>
      </p:sp>
    </p:spTree>
    <p:extLst>
      <p:ext uri="{BB962C8B-B14F-4D97-AF65-F5344CB8AC3E}">
        <p14:creationId xmlns="" xmlns:p14="http://schemas.microsoft.com/office/powerpoint/2010/main" val="25617508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8F7421-1A34-41A3-93DF-66717EEFEEC6}" type="slidenum">
              <a:rPr lang="en-US"/>
              <a:pPr/>
              <a:t>9</a:t>
            </a:fld>
            <a:endParaRPr lang="en-US"/>
          </a:p>
        </p:txBody>
      </p:sp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684213"/>
            <a:ext cx="4573587" cy="3430587"/>
          </a:xfrm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xfrm>
            <a:off x="914612" y="4344219"/>
            <a:ext cx="5028777" cy="4114949"/>
          </a:xfrm>
        </p:spPr>
        <p:txBody>
          <a:bodyPr/>
          <a:lstStyle/>
          <a:p>
            <a:endParaRPr lang="id-ID"/>
          </a:p>
        </p:txBody>
      </p:sp>
      <p:sp>
        <p:nvSpPr>
          <p:cNvPr id="44036" name="Slide Number Placeholder 3"/>
          <p:cNvSpPr txBox="1">
            <a:spLocks noGrp="1"/>
          </p:cNvSpPr>
          <p:nvPr/>
        </p:nvSpPr>
        <p:spPr bwMode="auto">
          <a:xfrm>
            <a:off x="3887100" y="8686949"/>
            <a:ext cx="2970900" cy="45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0A7BBFD-EF2E-4035-9506-4A67AF692250}" type="slidenum">
              <a:rPr lang="en-US" sz="1200"/>
              <a:pPr algn="r"/>
              <a:t>9</a:t>
            </a:fld>
            <a:endParaRPr lang="en-US" sz="1200"/>
          </a:p>
        </p:txBody>
      </p:sp>
    </p:spTree>
    <p:extLst>
      <p:ext uri="{BB962C8B-B14F-4D97-AF65-F5344CB8AC3E}">
        <p14:creationId xmlns="" xmlns:p14="http://schemas.microsoft.com/office/powerpoint/2010/main" val="33925388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0FA0DA-8602-43D9-8398-EC888269D3CA}" type="slidenum">
              <a:rPr lang="en-US"/>
              <a:pPr/>
              <a:t>10</a:t>
            </a:fld>
            <a:endParaRPr lang="en-US"/>
          </a:p>
        </p:txBody>
      </p:sp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684213"/>
            <a:ext cx="4573587" cy="3430587"/>
          </a:xfrm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xfrm>
            <a:off x="914612" y="4344219"/>
            <a:ext cx="5028777" cy="4114949"/>
          </a:xfrm>
        </p:spPr>
        <p:txBody>
          <a:bodyPr/>
          <a:lstStyle/>
          <a:p>
            <a:endParaRPr lang="id-ID"/>
          </a:p>
        </p:txBody>
      </p:sp>
      <p:sp>
        <p:nvSpPr>
          <p:cNvPr id="46084" name="Slide Number Placeholder 3"/>
          <p:cNvSpPr txBox="1">
            <a:spLocks noGrp="1"/>
          </p:cNvSpPr>
          <p:nvPr/>
        </p:nvSpPr>
        <p:spPr bwMode="auto">
          <a:xfrm>
            <a:off x="3887100" y="8686949"/>
            <a:ext cx="2970900" cy="45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885A540-8CA9-4AC3-BC34-470D691FAFA3}" type="slidenum">
              <a:rPr lang="en-US" sz="1200"/>
              <a:pPr algn="r"/>
              <a:t>10</a:t>
            </a:fld>
            <a:endParaRPr lang="en-US" sz="1200"/>
          </a:p>
        </p:txBody>
      </p:sp>
    </p:spTree>
    <p:extLst>
      <p:ext uri="{BB962C8B-B14F-4D97-AF65-F5344CB8AC3E}">
        <p14:creationId xmlns="" xmlns:p14="http://schemas.microsoft.com/office/powerpoint/2010/main" val="1690515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6B9A2C-CBFA-49F0-987A-0AC74B6478DA}" type="slidenum">
              <a:rPr lang="en-US"/>
              <a:pPr/>
              <a:t>11</a:t>
            </a:fld>
            <a:endParaRPr lang="en-US"/>
          </a:p>
        </p:txBody>
      </p:sp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684213"/>
            <a:ext cx="4573587" cy="3430587"/>
          </a:xfrm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xfrm>
            <a:off x="914612" y="4344219"/>
            <a:ext cx="5028777" cy="4114949"/>
          </a:xfrm>
        </p:spPr>
        <p:txBody>
          <a:bodyPr/>
          <a:lstStyle/>
          <a:p>
            <a:endParaRPr lang="id-ID"/>
          </a:p>
        </p:txBody>
      </p:sp>
      <p:sp>
        <p:nvSpPr>
          <p:cNvPr id="48132" name="Slide Number Placeholder 3"/>
          <p:cNvSpPr txBox="1">
            <a:spLocks noGrp="1"/>
          </p:cNvSpPr>
          <p:nvPr/>
        </p:nvSpPr>
        <p:spPr bwMode="auto">
          <a:xfrm>
            <a:off x="3887100" y="8686949"/>
            <a:ext cx="2970900" cy="45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A999AD3-9080-4151-955A-57F6823EEBBB}" type="slidenum">
              <a:rPr lang="en-US" sz="1200"/>
              <a:pPr algn="r"/>
              <a:t>11</a:t>
            </a:fld>
            <a:endParaRPr lang="en-US" sz="1200"/>
          </a:p>
        </p:txBody>
      </p:sp>
    </p:spTree>
    <p:extLst>
      <p:ext uri="{BB962C8B-B14F-4D97-AF65-F5344CB8AC3E}">
        <p14:creationId xmlns="" xmlns:p14="http://schemas.microsoft.com/office/powerpoint/2010/main" val="3470045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263D1E-C94C-4239-B4AD-1D06ACC9B17B}" type="slidenum">
              <a:rPr lang="en-US"/>
              <a:pPr/>
              <a:t>12</a:t>
            </a:fld>
            <a:endParaRPr lang="en-US"/>
          </a:p>
        </p:txBody>
      </p:sp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684213"/>
            <a:ext cx="4573587" cy="3430587"/>
          </a:xfrm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xfrm>
            <a:off x="914612" y="4344219"/>
            <a:ext cx="5028777" cy="4114949"/>
          </a:xfrm>
        </p:spPr>
        <p:txBody>
          <a:bodyPr/>
          <a:lstStyle/>
          <a:p>
            <a:endParaRPr lang="id-ID" dirty="0"/>
          </a:p>
        </p:txBody>
      </p:sp>
      <p:sp>
        <p:nvSpPr>
          <p:cNvPr id="50180" name="Slide Number Placeholder 3"/>
          <p:cNvSpPr txBox="1">
            <a:spLocks noGrp="1"/>
          </p:cNvSpPr>
          <p:nvPr/>
        </p:nvSpPr>
        <p:spPr bwMode="auto">
          <a:xfrm>
            <a:off x="3887100" y="8686949"/>
            <a:ext cx="2970900" cy="45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83E69C9-472B-43F8-83A9-96EDD17899FF}" type="slidenum">
              <a:rPr lang="en-US" sz="1200"/>
              <a:pPr algn="r"/>
              <a:t>12</a:t>
            </a:fld>
            <a:endParaRPr lang="en-US" sz="1200"/>
          </a:p>
        </p:txBody>
      </p:sp>
    </p:spTree>
    <p:extLst>
      <p:ext uri="{BB962C8B-B14F-4D97-AF65-F5344CB8AC3E}">
        <p14:creationId xmlns="" xmlns:p14="http://schemas.microsoft.com/office/powerpoint/2010/main" val="15383342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263D1E-C94C-4239-B4AD-1D06ACC9B17B}" type="slidenum">
              <a:rPr lang="en-US"/>
              <a:pPr/>
              <a:t>13</a:t>
            </a:fld>
            <a:endParaRPr lang="en-US"/>
          </a:p>
        </p:txBody>
      </p:sp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684213"/>
            <a:ext cx="4573587" cy="3430587"/>
          </a:xfrm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xfrm>
            <a:off x="914612" y="4344219"/>
            <a:ext cx="5028777" cy="4114949"/>
          </a:xfrm>
        </p:spPr>
        <p:txBody>
          <a:bodyPr/>
          <a:lstStyle/>
          <a:p>
            <a:endParaRPr lang="id-ID"/>
          </a:p>
        </p:txBody>
      </p:sp>
      <p:sp>
        <p:nvSpPr>
          <p:cNvPr id="50180" name="Slide Number Placeholder 3"/>
          <p:cNvSpPr txBox="1">
            <a:spLocks noGrp="1"/>
          </p:cNvSpPr>
          <p:nvPr/>
        </p:nvSpPr>
        <p:spPr bwMode="auto">
          <a:xfrm>
            <a:off x="3887100" y="8686949"/>
            <a:ext cx="2970900" cy="45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83E69C9-472B-43F8-83A9-96EDD17899FF}" type="slidenum">
              <a:rPr lang="en-US" sz="1200"/>
              <a:pPr algn="r"/>
              <a:t>13</a:t>
            </a:fld>
            <a:endParaRPr lang="en-US" sz="1200"/>
          </a:p>
        </p:txBody>
      </p:sp>
    </p:spTree>
    <p:extLst>
      <p:ext uri="{BB962C8B-B14F-4D97-AF65-F5344CB8AC3E}">
        <p14:creationId xmlns="" xmlns:p14="http://schemas.microsoft.com/office/powerpoint/2010/main" val="7782188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BFE347C-DCFB-485F-9C6F-02D7FA6BB2B2}" type="slidenum">
              <a:rPr lang="es-ES">
                <a:latin typeface="Calibri" panose="020F0502020204030204" pitchFamily="34" charset="0"/>
              </a:rPr>
              <a:pPr/>
              <a:t>17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  <p:extLst>
      <p:ext uri="{BB962C8B-B14F-4D97-AF65-F5344CB8AC3E}">
        <p14:creationId xmlns="" xmlns:p14="http://schemas.microsoft.com/office/powerpoint/2010/main" val="11667279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947049C-51F2-4116-9460-B44F9E79CA34}" type="slidenum">
              <a:rPr lang="es-ES">
                <a:latin typeface="Calibri" panose="020F0502020204030204" pitchFamily="34" charset="0"/>
              </a:rPr>
              <a:pPr/>
              <a:t>18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  <p:extLst>
      <p:ext uri="{BB962C8B-B14F-4D97-AF65-F5344CB8AC3E}">
        <p14:creationId xmlns="" xmlns:p14="http://schemas.microsoft.com/office/powerpoint/2010/main" val="287775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A00B601-DD04-48F4-96C2-20863C8D4085}" type="slidenum">
              <a:rPr lang="es-ES">
                <a:latin typeface="Calibri" panose="020F0502020204030204" pitchFamily="34" charset="0"/>
              </a:rPr>
              <a:pPr/>
              <a:t>19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  <p:extLst>
      <p:ext uri="{BB962C8B-B14F-4D97-AF65-F5344CB8AC3E}">
        <p14:creationId xmlns="" xmlns:p14="http://schemas.microsoft.com/office/powerpoint/2010/main" val="7552382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A00B601-DD04-48F4-96C2-20863C8D4085}" type="slidenum">
              <a:rPr lang="es-ES">
                <a:latin typeface="Calibri" panose="020F0502020204030204" pitchFamily="34" charset="0"/>
              </a:rPr>
              <a:pPr/>
              <a:t>20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  <p:extLst>
      <p:ext uri="{BB962C8B-B14F-4D97-AF65-F5344CB8AC3E}">
        <p14:creationId xmlns="" xmlns:p14="http://schemas.microsoft.com/office/powerpoint/2010/main" val="375615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A00B601-DD04-48F4-96C2-20863C8D4085}" type="slidenum">
              <a:rPr lang="es-ES">
                <a:latin typeface="Calibri" panose="020F0502020204030204" pitchFamily="34" charset="0"/>
              </a:rPr>
              <a:pPr/>
              <a:t>21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dirty="0" smtClean="0"/>
          </a:p>
        </p:txBody>
      </p:sp>
    </p:spTree>
    <p:extLst>
      <p:ext uri="{BB962C8B-B14F-4D97-AF65-F5344CB8AC3E}">
        <p14:creationId xmlns="" xmlns:p14="http://schemas.microsoft.com/office/powerpoint/2010/main" val="7035255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A00B601-DD04-48F4-96C2-20863C8D4085}" type="slidenum">
              <a:rPr lang="es-ES">
                <a:latin typeface="Calibri" panose="020F0502020204030204" pitchFamily="34" charset="0"/>
              </a:rPr>
              <a:pPr/>
              <a:t>22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  <p:extLst>
      <p:ext uri="{BB962C8B-B14F-4D97-AF65-F5344CB8AC3E}">
        <p14:creationId xmlns="" xmlns:p14="http://schemas.microsoft.com/office/powerpoint/2010/main" val="34843721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A00B601-DD04-48F4-96C2-20863C8D4085}" type="slidenum">
              <a:rPr lang="es-ES">
                <a:latin typeface="Calibri" panose="020F0502020204030204" pitchFamily="34" charset="0"/>
              </a:rPr>
              <a:pPr/>
              <a:t>23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  <p:extLst>
      <p:ext uri="{BB962C8B-B14F-4D97-AF65-F5344CB8AC3E}">
        <p14:creationId xmlns="" xmlns:p14="http://schemas.microsoft.com/office/powerpoint/2010/main" val="22557535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A00B601-DD04-48F4-96C2-20863C8D4085}" type="slidenum">
              <a:rPr lang="es-ES">
                <a:latin typeface="Calibri" panose="020F0502020204030204" pitchFamily="34" charset="0"/>
              </a:rPr>
              <a:pPr/>
              <a:t>24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  <p:extLst>
      <p:ext uri="{BB962C8B-B14F-4D97-AF65-F5344CB8AC3E}">
        <p14:creationId xmlns="" xmlns:p14="http://schemas.microsoft.com/office/powerpoint/2010/main" val="17604171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A00B601-DD04-48F4-96C2-20863C8D4085}" type="slidenum">
              <a:rPr lang="es-ES">
                <a:latin typeface="Calibri" panose="020F0502020204030204" pitchFamily="34" charset="0"/>
              </a:rPr>
              <a:pPr/>
              <a:t>25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dirty="0" smtClean="0"/>
          </a:p>
        </p:txBody>
      </p:sp>
    </p:spTree>
    <p:extLst>
      <p:ext uri="{BB962C8B-B14F-4D97-AF65-F5344CB8AC3E}">
        <p14:creationId xmlns="" xmlns:p14="http://schemas.microsoft.com/office/powerpoint/2010/main" val="16983468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A00B601-DD04-48F4-96C2-20863C8D4085}" type="slidenum">
              <a:rPr lang="es-ES">
                <a:latin typeface="Calibri" panose="020F0502020204030204" pitchFamily="34" charset="0"/>
              </a:rPr>
              <a:pPr/>
              <a:t>26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  <p:extLst>
      <p:ext uri="{BB962C8B-B14F-4D97-AF65-F5344CB8AC3E}">
        <p14:creationId xmlns="" xmlns:p14="http://schemas.microsoft.com/office/powerpoint/2010/main" val="1757707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A00B601-DD04-48F4-96C2-20863C8D4085}" type="slidenum">
              <a:rPr lang="es-ES">
                <a:latin typeface="Calibri" panose="020F0502020204030204" pitchFamily="34" charset="0"/>
              </a:rPr>
              <a:pPr/>
              <a:t>27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  <p:extLst>
      <p:ext uri="{BB962C8B-B14F-4D97-AF65-F5344CB8AC3E}">
        <p14:creationId xmlns="" xmlns:p14="http://schemas.microsoft.com/office/powerpoint/2010/main" val="36089658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A00B601-DD04-48F4-96C2-20863C8D4085}" type="slidenum">
              <a:rPr lang="es-ES">
                <a:latin typeface="Calibri" panose="020F0502020204030204" pitchFamily="34" charset="0"/>
              </a:rPr>
              <a:pPr/>
              <a:t>28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  <p:extLst>
      <p:ext uri="{BB962C8B-B14F-4D97-AF65-F5344CB8AC3E}">
        <p14:creationId xmlns="" xmlns:p14="http://schemas.microsoft.com/office/powerpoint/2010/main" val="5812100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A00B601-DD04-48F4-96C2-20863C8D4085}" type="slidenum">
              <a:rPr lang="es-ES">
                <a:latin typeface="Calibri" panose="020F0502020204030204" pitchFamily="34" charset="0"/>
              </a:rPr>
              <a:pPr/>
              <a:t>29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  <p:extLst>
      <p:ext uri="{BB962C8B-B14F-4D97-AF65-F5344CB8AC3E}">
        <p14:creationId xmlns="" xmlns:p14="http://schemas.microsoft.com/office/powerpoint/2010/main" val="8505226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F796EC16-3DC3-463F-A47E-43648F2FC940}" type="slidenum">
              <a:rPr lang="es-ES">
                <a:latin typeface="Calibri" panose="020F0502020204030204" pitchFamily="34" charset="0"/>
              </a:rPr>
              <a:pPr/>
              <a:t>30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dirty="0" smtClean="0"/>
          </a:p>
        </p:txBody>
      </p:sp>
    </p:spTree>
    <p:extLst>
      <p:ext uri="{BB962C8B-B14F-4D97-AF65-F5344CB8AC3E}">
        <p14:creationId xmlns="" xmlns:p14="http://schemas.microsoft.com/office/powerpoint/2010/main" val="37564737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A00B601-DD04-48F4-96C2-20863C8D4085}" type="slidenum">
              <a:rPr lang="es-ES">
                <a:latin typeface="Calibri" panose="020F0502020204030204" pitchFamily="34" charset="0"/>
              </a:rPr>
              <a:pPr/>
              <a:t>31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  <p:extLst>
      <p:ext uri="{BB962C8B-B14F-4D97-AF65-F5344CB8AC3E}">
        <p14:creationId xmlns="" xmlns:p14="http://schemas.microsoft.com/office/powerpoint/2010/main" val="32345823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A00B601-DD04-48F4-96C2-20863C8D4085}" type="slidenum">
              <a:rPr lang="es-ES">
                <a:latin typeface="Calibri" panose="020F0502020204030204" pitchFamily="34" charset="0"/>
              </a:rPr>
              <a:pPr/>
              <a:t>34</a:t>
            </a:fld>
            <a:endParaRPr lang="es-ES">
              <a:latin typeface="Calibri" panose="020F050202020403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dirty="0" smtClean="0"/>
          </a:p>
        </p:txBody>
      </p:sp>
    </p:spTree>
    <p:extLst>
      <p:ext uri="{BB962C8B-B14F-4D97-AF65-F5344CB8AC3E}">
        <p14:creationId xmlns="" xmlns:p14="http://schemas.microsoft.com/office/powerpoint/2010/main" val="496215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42FD1ADB-0408-46E8-8350-DD2D1D2AD1C4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54519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2DA48-A0DB-410C-8B92-339A11838FF3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30361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14746FFE-A24C-4DA2-9D94-08CF12B61D8C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09497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805E9-FF2D-433B-BDCC-485C4A94444B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34014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5736-352C-4BBC-85C8-96186015E702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10920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7762-4A9F-40B5-ACF6-C596086EFF0C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86105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5045E-3651-4038-87C5-93C0C49F83CC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05507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F1595-CE92-4AE2-B246-91ED213F00F2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77476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52BA-4658-4B42-8E1F-629BBAB46407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78073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E6C3D-2DD7-4063-AFAB-9AEC077EADBA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76105757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50E6C3D-2DD7-4063-AFAB-9AEC077EADBA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75001150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50E6C3D-2DD7-4063-AFAB-9AEC077EADBA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549033890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50E6C3D-2DD7-4063-AFAB-9AEC077EADBA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09299488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E6C3D-2DD7-4063-AFAB-9AEC077EADBA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69770401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E6C3D-2DD7-4063-AFAB-9AEC077EADBA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26884968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EF715-5A1A-4265-AE63-13A687B7CDE0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025488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CA1944AA-BCA3-4554-836D-0ED725C0D5AC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286553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0" y="6400800"/>
            <a:ext cx="9144000" cy="228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NRDW-Tim Efektif</a:t>
            </a:r>
            <a:endParaRPr lang="en-US" b="0">
              <a:latin typeface="Times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5812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0E6C3D-2DD7-4063-AFAB-9AEC077EADBA}" type="datetime1">
              <a:rPr lang="en-US" smtClean="0"/>
              <a:pPr/>
              <a:t>5/20/2016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D72E0-2017-41F3-98CD-74E442B880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912600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  <p:sldLayoutId id="2147483774" r:id="rId18"/>
  </p:sldLayoutIdLst>
  <p:hf hd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semut%20baris%20teamwork.avi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Perfect%20Team%20work.avi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Wisdom%20of%20Geese%20(Motivational).mp4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3.wav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audio" Target="../media/audio1.wav"/><Relationship Id="rId9" Type="http://schemas.openxmlformats.org/officeDocument/2006/relationships/audio" Target="../media/audio31.wav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3.wav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audio" Target="../media/audio1.wav"/><Relationship Id="rId9" Type="http://schemas.openxmlformats.org/officeDocument/2006/relationships/audio" Target="../media/audio31.wav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3.wav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audio" Target="../media/audio1.wav"/><Relationship Id="rId9" Type="http://schemas.openxmlformats.org/officeDocument/2006/relationships/audio" Target="../media/audio3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audio" Target="../media/audio3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audio" Target="../media/audio3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audio" Target="../media/audio3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audio" Target="../media/audio3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1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audio" Target="../media/audio31.wav"/><Relationship Id="rId3" Type="http://schemas.openxmlformats.org/officeDocument/2006/relationships/audio" Target="../media/audio3.wav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8.jpeg"/><Relationship Id="rId4" Type="http://schemas.openxmlformats.org/officeDocument/2006/relationships/image" Target="../media/image16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audio" Target="../media/audio31.wav"/><Relationship Id="rId3" Type="http://schemas.openxmlformats.org/officeDocument/2006/relationships/audio" Target="../media/audio3.wav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8.jpeg"/><Relationship Id="rId4" Type="http://schemas.openxmlformats.org/officeDocument/2006/relationships/image" Target="../media/image16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audio" Target="../media/audio31.wav"/><Relationship Id="rId3" Type="http://schemas.openxmlformats.org/officeDocument/2006/relationships/audio" Target="../media/audio3.wav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8.jpeg"/><Relationship Id="rId4" Type="http://schemas.openxmlformats.org/officeDocument/2006/relationships/image" Target="../media/image16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audio" Target="../media/audio31.wav"/><Relationship Id="rId3" Type="http://schemas.openxmlformats.org/officeDocument/2006/relationships/audio" Target="../media/audio3.wav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9.png"/><Relationship Id="rId4" Type="http://schemas.openxmlformats.org/officeDocument/2006/relationships/image" Target="../media/image16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20.png"/><Relationship Id="rId4" Type="http://schemas.openxmlformats.org/officeDocument/2006/relationships/image" Target="../media/image1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audio" Target="../media/audio31.wav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16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audio" Target="../media/audio31.wav"/><Relationship Id="rId3" Type="http://schemas.openxmlformats.org/officeDocument/2006/relationships/audio" Target="../media/audio3.wav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16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2.bp.blogspot.com/-RR5VP36uKE4/UJNC9eHBcYI/AAAAAAAAASY/YphUzDrKTmw/s1600/leader1.jpg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funny%20communication%20skills.avi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diagramLayout" Target="../diagrams/layout3.xml"/><Relationship Id="rId7" Type="http://schemas.openxmlformats.org/officeDocument/2006/relationships/image" Target="../media/image37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Pictures\TEAM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690" y="533400"/>
            <a:ext cx="8702624" cy="57912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8192343" y="4941168"/>
            <a:ext cx="2984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3200" dirty="0" smtClean="0">
                <a:solidFill>
                  <a:srgbClr val="FFFF00"/>
                </a:solidFill>
              </a:rPr>
              <a:t> </a:t>
            </a:r>
            <a:endParaRPr lang="id-ID" sz="3200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5800" y="3886200"/>
            <a:ext cx="7944345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MEMBANGUN </a:t>
            </a:r>
          </a:p>
          <a:p>
            <a:pPr algn="ctr"/>
            <a:r>
              <a:rPr lang="en-US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TIM EFEKTIF</a:t>
            </a:r>
            <a:endParaRPr lang="en-US" sz="6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4267200" cy="990600"/>
          </a:xfrm>
        </p:spPr>
        <p:txBody>
          <a:bodyPr>
            <a:normAutofit/>
          </a:bodyPr>
          <a:lstStyle/>
          <a:p>
            <a:r>
              <a:rPr lang="en-US" b="1" dirty="0" err="1" smtClean="0">
                <a:solidFill>
                  <a:srgbClr val="FFC000"/>
                </a:solidFill>
              </a:rPr>
              <a:t>Kompetensi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601416"/>
            <a:ext cx="7776864" cy="5256584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id-ID" sz="3000" dirty="0" smtClean="0"/>
              <a:t>Kemampuan membangun tim efektif untuk mewujudkan </a:t>
            </a:r>
            <a:r>
              <a:rPr lang="en-US" sz="3000" dirty="0" err="1" smtClean="0">
                <a:solidFill>
                  <a:srgbClr val="FFFF00"/>
                </a:solidFill>
              </a:rPr>
              <a:t>perubahan</a:t>
            </a:r>
            <a:r>
              <a:rPr lang="en-US" sz="3000" dirty="0" smtClean="0">
                <a:solidFill>
                  <a:srgbClr val="FFFF00"/>
                </a:solidFill>
              </a:rPr>
              <a:t> </a:t>
            </a:r>
            <a:r>
              <a:rPr lang="en-US" sz="3000" dirty="0" smtClean="0"/>
              <a:t>  </a:t>
            </a:r>
            <a:r>
              <a:rPr lang="id-ID" sz="3000" dirty="0" smtClean="0"/>
              <a:t>organisasi </a:t>
            </a:r>
            <a:r>
              <a:rPr lang="en-US" sz="3000" dirty="0" err="1" smtClean="0"/>
              <a:t>dan</a:t>
            </a:r>
            <a:r>
              <a:rPr lang="en-US" sz="3000" dirty="0" smtClean="0"/>
              <a:t> </a:t>
            </a:r>
            <a:r>
              <a:rPr lang="en-US" sz="3000" dirty="0" err="1" smtClean="0"/>
              <a:t>memimpin</a:t>
            </a:r>
            <a:r>
              <a:rPr lang="en-US" sz="3000" dirty="0" smtClean="0"/>
              <a:t> </a:t>
            </a:r>
            <a:r>
              <a:rPr lang="en-US" sz="3000" dirty="0" err="1" smtClean="0"/>
              <a:t>keberhasilan</a:t>
            </a:r>
            <a:r>
              <a:rPr lang="en-US" sz="3000" dirty="0" smtClean="0"/>
              <a:t> </a:t>
            </a:r>
            <a:r>
              <a:rPr lang="en-US" sz="3000" dirty="0" err="1" smtClean="0"/>
              <a:t>pelaksanaan</a:t>
            </a:r>
            <a:r>
              <a:rPr lang="en-US" sz="3000" dirty="0" smtClean="0"/>
              <a:t> </a:t>
            </a:r>
            <a:r>
              <a:rPr lang="en-US" sz="3000" dirty="0" err="1" smtClean="0">
                <a:solidFill>
                  <a:srgbClr val="FFFF00"/>
                </a:solidFill>
              </a:rPr>
              <a:t>perubahan</a:t>
            </a:r>
            <a:r>
              <a:rPr lang="en-US" sz="3000" dirty="0" smtClean="0">
                <a:solidFill>
                  <a:srgbClr val="FFFF00"/>
                </a:solidFill>
              </a:rPr>
              <a:t> </a:t>
            </a:r>
            <a:r>
              <a:rPr lang="en-US" sz="3000" dirty="0" smtClean="0"/>
              <a:t>  </a:t>
            </a:r>
            <a:r>
              <a:rPr lang="en-US" sz="3000" dirty="0" err="1" smtClean="0"/>
              <a:t>organisasi</a:t>
            </a:r>
            <a:r>
              <a:rPr lang="en-US" sz="3000" dirty="0" smtClean="0"/>
              <a:t> </a:t>
            </a:r>
            <a:r>
              <a:rPr lang="id-ID" sz="3000" dirty="0" smtClean="0"/>
              <a:t>melalui pembelajaran </a:t>
            </a:r>
            <a:r>
              <a:rPr lang="en-US" sz="3000" dirty="0" smtClean="0"/>
              <a:t>: </a:t>
            </a:r>
          </a:p>
          <a:p>
            <a:pPr marL="465138" indent="-465138">
              <a:spcBef>
                <a:spcPts val="600"/>
              </a:spcBef>
              <a:spcAft>
                <a:spcPts val="0"/>
              </a:spcAft>
            </a:pPr>
            <a:r>
              <a:rPr lang="id-ID" sz="3000" dirty="0" smtClean="0"/>
              <a:t>identifikasi </a:t>
            </a:r>
            <a:r>
              <a:rPr lang="id-ID" sz="3000" i="1" dirty="0" smtClean="0"/>
              <a:t>stakeholder</a:t>
            </a:r>
            <a:r>
              <a:rPr lang="id-ID" sz="3000" dirty="0" smtClean="0"/>
              <a:t>, </a:t>
            </a:r>
            <a:endParaRPr lang="en-US" sz="3000" dirty="0" smtClean="0"/>
          </a:p>
          <a:p>
            <a:pPr marL="465138" indent="-465138">
              <a:spcBef>
                <a:spcPts val="600"/>
              </a:spcBef>
              <a:spcAft>
                <a:spcPts val="0"/>
              </a:spcAft>
            </a:pPr>
            <a:r>
              <a:rPr lang="id-ID" sz="3000" dirty="0" smtClean="0"/>
              <a:t>pemetaan nilai dan </a:t>
            </a:r>
            <a:r>
              <a:rPr lang="en-US" sz="3000" dirty="0" err="1" smtClean="0"/>
              <a:t>minat</a:t>
            </a:r>
            <a:r>
              <a:rPr lang="id-ID" sz="3000" i="1" dirty="0" smtClean="0"/>
              <a:t> stakeholder</a:t>
            </a:r>
            <a:r>
              <a:rPr lang="id-ID" sz="3000" dirty="0" smtClean="0"/>
              <a:t>, </a:t>
            </a:r>
            <a:endParaRPr lang="en-US" sz="3000" dirty="0" smtClean="0"/>
          </a:p>
          <a:p>
            <a:pPr marL="465138" indent="-465138">
              <a:spcBef>
                <a:spcPts val="600"/>
              </a:spcBef>
              <a:spcAft>
                <a:spcPts val="0"/>
              </a:spcAft>
            </a:pPr>
            <a:r>
              <a:rPr lang="en-US" sz="3000" dirty="0" err="1" smtClean="0"/>
              <a:t>serta</a:t>
            </a:r>
            <a:r>
              <a:rPr lang="en-US" sz="3000" dirty="0" smtClean="0"/>
              <a:t> </a:t>
            </a:r>
            <a:r>
              <a:rPr lang="id-ID" sz="3000" dirty="0" smtClean="0"/>
              <a:t>strategi berkomunikasi</a:t>
            </a:r>
            <a:endParaRPr lang="en-US" sz="30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C000"/>
                </a:solidFill>
              </a:rPr>
              <a:t>Indikator</a:t>
            </a:r>
            <a:r>
              <a:rPr lang="en-US" b="1" dirty="0">
                <a:solidFill>
                  <a:srgbClr val="FFC000"/>
                </a:solidFill>
              </a:rPr>
              <a:t> </a:t>
            </a:r>
            <a:r>
              <a:rPr lang="en-US" b="1" dirty="0" err="1">
                <a:solidFill>
                  <a:srgbClr val="FFC000"/>
                </a:solidFill>
              </a:rPr>
              <a:t>Keberhasilan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2276872"/>
            <a:ext cx="8610600" cy="3120827"/>
          </a:xfrm>
        </p:spPr>
        <p:txBody>
          <a:bodyPr>
            <a:normAutofit/>
          </a:bodyPr>
          <a:lstStyle/>
          <a:p>
            <a:pPr lvl="0"/>
            <a:r>
              <a:rPr lang="en-US" sz="2800" dirty="0"/>
              <a:t>Me</a:t>
            </a:r>
            <a:r>
              <a:rPr lang="id-ID" sz="2800" dirty="0"/>
              <a:t>ngidentifikasi stakeholder dalam mewujudkan </a:t>
            </a:r>
            <a:r>
              <a:rPr lang="en-US" sz="2800" dirty="0" err="1" smtClean="0"/>
              <a:t>perubahan</a:t>
            </a:r>
            <a:r>
              <a:rPr lang="id-ID" sz="2800" dirty="0" smtClean="0"/>
              <a:t> Organisasi</a:t>
            </a:r>
            <a:r>
              <a:rPr lang="en-US" sz="2800" dirty="0" smtClean="0"/>
              <a:t>;</a:t>
            </a:r>
            <a:endParaRPr lang="en-US" sz="2800" dirty="0"/>
          </a:p>
          <a:p>
            <a:pPr lvl="0"/>
            <a:r>
              <a:rPr lang="en-US" sz="2800" dirty="0"/>
              <a:t>Me</a:t>
            </a:r>
            <a:r>
              <a:rPr lang="id-ID" sz="2800" dirty="0"/>
              <a:t>metakan nilai dan kepentingan stakeholder</a:t>
            </a:r>
            <a:r>
              <a:rPr lang="en-US" sz="2800" dirty="0"/>
              <a:t>;</a:t>
            </a:r>
          </a:p>
          <a:p>
            <a:pPr lvl="0"/>
            <a:r>
              <a:rPr lang="id-ID" sz="2800" dirty="0"/>
              <a:t>Menyamakan persepsi  stakeholder</a:t>
            </a:r>
            <a:endParaRPr lang="en-US" sz="2800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64373"/>
            <a:ext cx="7955280" cy="1293028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err="1" smtClean="0">
                <a:solidFill>
                  <a:srgbClr val="FFFF00"/>
                </a:solidFill>
              </a:rPr>
              <a:t>Pengayaan</a:t>
            </a:r>
            <a:r>
              <a:rPr lang="en-US" sz="3600" b="1" dirty="0" smtClean="0">
                <a:solidFill>
                  <a:srgbClr val="FFFF00"/>
                </a:solidFill>
              </a:rPr>
              <a:t> </a:t>
            </a:r>
            <a:r>
              <a:rPr lang="en-US" sz="3600" b="1" dirty="0" err="1" smtClean="0">
                <a:solidFill>
                  <a:srgbClr val="FFFF00"/>
                </a:solidFill>
              </a:rPr>
              <a:t>materi</a:t>
            </a:r>
            <a:r>
              <a:rPr lang="en-US" sz="3600" b="1" dirty="0" smtClean="0">
                <a:solidFill>
                  <a:srgbClr val="FFFF00"/>
                </a:solidFill>
              </a:rPr>
              <a:t> </a:t>
            </a:r>
            <a:r>
              <a:rPr lang="en-US" sz="3600" b="1" dirty="0" err="1" smtClean="0">
                <a:solidFill>
                  <a:srgbClr val="FFFF00"/>
                </a:solidFill>
              </a:rPr>
              <a:t>ceramah</a:t>
            </a:r>
            <a:endParaRPr 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2651891"/>
            <a:ext cx="7955280" cy="4069080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  <a:spcAft>
                <a:spcPts val="600"/>
              </a:spcAft>
              <a:buNone/>
            </a:pPr>
            <a:r>
              <a:rPr lang="en-US" sz="2800" dirty="0" err="1" smtClean="0"/>
              <a:t>Ditinjau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:</a:t>
            </a:r>
          </a:p>
          <a:p>
            <a:r>
              <a:rPr lang="en-US" sz="2800" dirty="0"/>
              <a:t>S</a:t>
            </a:r>
            <a:r>
              <a:rPr lang="en-US" sz="2800" dirty="0" smtClean="0"/>
              <a:t>takeholder yang </a:t>
            </a:r>
            <a:r>
              <a:rPr lang="en-US" sz="2800" dirty="0" err="1" smtClean="0"/>
              <a:t>teridentifikasi</a:t>
            </a:r>
            <a:endParaRPr lang="en-US" sz="2800" dirty="0" smtClean="0"/>
          </a:p>
          <a:p>
            <a:r>
              <a:rPr lang="en-US" sz="2800" dirty="0" err="1" smtClean="0"/>
              <a:t>Nilai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 </a:t>
            </a:r>
            <a:r>
              <a:rPr lang="en-US" sz="2800" dirty="0" err="1" smtClean="0"/>
              <a:t>minat</a:t>
            </a:r>
            <a:r>
              <a:rPr lang="en-US" sz="2800" dirty="0" smtClean="0"/>
              <a:t> stakeholder </a:t>
            </a:r>
          </a:p>
          <a:p>
            <a:r>
              <a:rPr lang="en-US" sz="2800" dirty="0" err="1"/>
              <a:t>S</a:t>
            </a:r>
            <a:r>
              <a:rPr lang="en-US" sz="2800" dirty="0" err="1" smtClean="0"/>
              <a:t>trategi</a:t>
            </a:r>
            <a:r>
              <a:rPr lang="en-US" sz="2800" dirty="0" smtClean="0"/>
              <a:t> </a:t>
            </a:r>
            <a:r>
              <a:rPr lang="en-US" sz="2800" dirty="0" err="1" smtClean="0"/>
              <a:t>komunikasi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terbangun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1593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mbang LAN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77000"/>
            <a:ext cx="395201" cy="300334"/>
          </a:xfrm>
          <a:prstGeom prst="rect">
            <a:avLst/>
          </a:prstGeom>
          <a:ln>
            <a:noFill/>
          </a:ln>
          <a:effectLst>
            <a:glow rad="63500">
              <a:srgbClr val="20768C">
                <a:satMod val="175000"/>
                <a:alpha val="40000"/>
              </a:srgb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2514600" y="990600"/>
            <a:ext cx="314060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en-US" sz="4800" dirty="0" smtClean="0">
                <a:solidFill>
                  <a:srgbClr val="C3AFCC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CONTENT</a:t>
            </a:r>
            <a:endParaRPr lang="en-US" sz="4800" dirty="0">
              <a:solidFill>
                <a:srgbClr val="C3AFCC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  <a:ea typeface="ＭＳ Ｐゴシック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" y="2438400"/>
            <a:ext cx="79484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§"/>
            </a:pP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lang="en-US" sz="3200" dirty="0" err="1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  <a:ea typeface="Calibri" pitchFamily="34" charset="0"/>
                <a:cs typeface="Arial" pitchFamily="34" charset="0"/>
              </a:rPr>
              <a:t>Kerjasama</a:t>
            </a: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3200" dirty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  <a:ea typeface="Calibri" pitchFamily="34" charset="0"/>
                <a:cs typeface="Arial" pitchFamily="34" charset="0"/>
              </a:rPr>
              <a:t>T</a:t>
            </a: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  <a:ea typeface="Calibri" pitchFamily="34" charset="0"/>
                <a:cs typeface="Arial" pitchFamily="34" charset="0"/>
              </a:rPr>
              <a:t>im </a:t>
            </a:r>
            <a:r>
              <a:rPr lang="en-US" sz="3200" dirty="0" err="1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  <a:ea typeface="Calibri" pitchFamily="34" charset="0"/>
                <a:cs typeface="Arial" pitchFamily="34" charset="0"/>
              </a:rPr>
              <a:t>dalam</a:t>
            </a: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  <a:ea typeface="Calibri" pitchFamily="34" charset="0"/>
                <a:cs typeface="Arial" pitchFamily="34" charset="0"/>
              </a:rPr>
              <a:t>O</a:t>
            </a:r>
            <a:r>
              <a:rPr lang="en-US" sz="3200" dirty="0" err="1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  <a:ea typeface="Calibri" pitchFamily="34" charset="0"/>
                <a:cs typeface="Arial" pitchFamily="34" charset="0"/>
              </a:rPr>
              <a:t>rganisasi</a:t>
            </a: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  <a:ea typeface="Calibri" pitchFamily="34" charset="0"/>
                <a:cs typeface="Arial" pitchFamily="34" charset="0"/>
              </a:rPr>
              <a:t>  </a:t>
            </a:r>
          </a:p>
          <a:p>
            <a:pPr lvl="0">
              <a:buFont typeface="Wingdings" pitchFamily="2" charset="2"/>
              <a:buChar char="§"/>
            </a:pP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  </a:t>
            </a:r>
            <a:r>
              <a:rPr lang="en-US" sz="3200" dirty="0" err="1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Identifikasi</a:t>
            </a: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 </a:t>
            </a:r>
            <a:r>
              <a:rPr lang="en-US" sz="3200" dirty="0" err="1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dan</a:t>
            </a: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 </a:t>
            </a:r>
            <a:r>
              <a:rPr lang="en-US" sz="3200" dirty="0" err="1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analisis</a:t>
            </a: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 Stakeholder 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  </a:t>
            </a:r>
            <a:r>
              <a:rPr lang="en-US" sz="3200" dirty="0" err="1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Nilai</a:t>
            </a: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 </a:t>
            </a:r>
            <a:r>
              <a:rPr lang="en-US" sz="3200" dirty="0" err="1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dan</a:t>
            </a: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 Interest Stakeholder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Gill Sans MT" pitchFamily="34" charset="0"/>
              </a:rPr>
              <a:t>  </a:t>
            </a:r>
            <a:r>
              <a:rPr lang="id-ID" sz="3200" dirty="0" smtClean="0">
                <a:latin typeface="Gill Sans MT" pitchFamily="34" charset="0"/>
              </a:rPr>
              <a:t>Memetakan kompleksitas pengaruh </a:t>
            </a:r>
            <a:r>
              <a:rPr lang="en-US" sz="3200" dirty="0" smtClean="0">
                <a:latin typeface="Gill Sans MT" pitchFamily="34" charset="0"/>
              </a:rPr>
              <a:t>  </a:t>
            </a:r>
          </a:p>
          <a:p>
            <a:r>
              <a:rPr lang="en-US" sz="3200" dirty="0" smtClean="0">
                <a:latin typeface="Gill Sans MT" pitchFamily="34" charset="0"/>
              </a:rPr>
              <a:t>    </a:t>
            </a:r>
            <a:r>
              <a:rPr lang="id-ID" sz="3200" dirty="0" smtClean="0">
                <a:latin typeface="Gill Sans MT" pitchFamily="34" charset="0"/>
              </a:rPr>
              <a:t>stakeholde</a:t>
            </a:r>
            <a:r>
              <a:rPr lang="en-US" sz="3200" dirty="0" smtClean="0">
                <a:latin typeface="Gill Sans MT" pitchFamily="34" charset="0"/>
              </a:rPr>
              <a:t>r  </a:t>
            </a:r>
            <a:r>
              <a:rPr lang="en-US" sz="3200" dirty="0" err="1" smtClean="0">
                <a:latin typeface="Gill Sans MT" pitchFamily="34" charset="0"/>
              </a:rPr>
              <a:t>dengan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smtClean="0">
                <a:solidFill>
                  <a:srgbClr val="FFFF00"/>
                </a:solidFill>
                <a:latin typeface="Gill Sans MT" pitchFamily="34" charset="0"/>
              </a:rPr>
              <a:t>Net-Map </a:t>
            </a:r>
          </a:p>
          <a:p>
            <a:pPr lvl="0">
              <a:buFont typeface="Wingdings" pitchFamily="2" charset="2"/>
              <a:buChar char="§"/>
            </a:pP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  </a:t>
            </a:r>
            <a:r>
              <a:rPr lang="en-US" sz="3200" dirty="0" err="1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Strategi</a:t>
            </a: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 </a:t>
            </a:r>
            <a:r>
              <a:rPr lang="en-US" sz="3200" dirty="0" err="1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Berkomunikasi</a:t>
            </a:r>
            <a:r>
              <a:rPr lang="en-US" sz="3200" dirty="0" smtClean="0">
                <a:solidFill>
                  <a:srgbClr val="C3AFCC">
                    <a:lumMod val="20000"/>
                    <a:lumOff val="80000"/>
                  </a:srgbClr>
                </a:solidFill>
                <a:latin typeface="Gill Sans MT" pitchFamily="34" charset="0"/>
              </a:rPr>
              <a:t> </a:t>
            </a:r>
          </a:p>
          <a:p>
            <a:pPr lvl="0"/>
            <a:endParaRPr lang="en-US" sz="3200" dirty="0" smtClean="0">
              <a:solidFill>
                <a:srgbClr val="C3AFCC">
                  <a:lumMod val="20000"/>
                  <a:lumOff val="80000"/>
                </a:srgbClr>
              </a:solidFill>
              <a:latin typeface="Gill Sans MT" pitchFamily="34" charset="0"/>
            </a:endParaRPr>
          </a:p>
          <a:p>
            <a:pPr lvl="0">
              <a:buFont typeface="Wingdings" pitchFamily="2" charset="2"/>
              <a:buChar char="§"/>
            </a:pPr>
            <a:endParaRPr lang="en-US" sz="3200" dirty="0" smtClean="0">
              <a:solidFill>
                <a:srgbClr val="C3AFCC">
                  <a:lumMod val="20000"/>
                  <a:lumOff val="80000"/>
                </a:srgbClr>
              </a:solidFill>
              <a:latin typeface="Gill Sans MT" pitchFamily="34" charset="0"/>
            </a:endParaRPr>
          </a:p>
          <a:p>
            <a:pPr lvl="0"/>
            <a:endParaRPr lang="en-US" sz="3200" dirty="0">
              <a:solidFill>
                <a:prstClr val="black"/>
              </a:solidFill>
              <a:latin typeface="Gill Sans MT" pitchFamily="34" charset="0"/>
            </a:endParaRPr>
          </a:p>
        </p:txBody>
      </p:sp>
      <p:pic>
        <p:nvPicPr>
          <p:cNvPr id="8" name="Picture 7" descr="grid paper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2141801" y="332656"/>
            <a:ext cx="3886200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316454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115616" y="2204864"/>
            <a:ext cx="73468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3200" b="1" dirty="0">
                <a:solidFill>
                  <a:srgbClr val="FFFF00"/>
                </a:solidFill>
              </a:rPr>
              <a:t>Kerjasama Tim Dalam Organisasi</a:t>
            </a:r>
            <a:endParaRPr lang="en-US" sz="3200" dirty="0">
              <a:solidFill>
                <a:srgbClr val="FFFF00"/>
              </a:solidFill>
            </a:endParaRPr>
          </a:p>
        </p:txBody>
      </p:sp>
      <p:pic>
        <p:nvPicPr>
          <p:cNvPr id="3" name="Picture 2" descr="management-and-leadership">
            <a:hlinkClick r:id="rId2" action="ppaction://hlinkfile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149080"/>
            <a:ext cx="2160240" cy="1656184"/>
          </a:xfrm>
          <a:prstGeom prst="rect">
            <a:avLst/>
          </a:prstGeom>
          <a:noFill/>
          <a:ln w="76200">
            <a:solidFill>
              <a:srgbClr val="006666"/>
            </a:solidFill>
            <a:miter lim="800000"/>
            <a:headEnd/>
            <a:tailEnd/>
          </a:ln>
        </p:spPr>
      </p:pic>
      <p:pic>
        <p:nvPicPr>
          <p:cNvPr id="4" name="Content Placeholder 3" descr="http://corporatetrainingmaterials.com/images/s07039.gif">
            <a:hlinkClick r:id="rId4" action="ppaction://hlinkfile"/>
          </p:cNvPr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724128" y="4041068"/>
            <a:ext cx="165618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952677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87624" y="116632"/>
            <a:ext cx="77724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FFC000"/>
                </a:solidFill>
              </a:rPr>
              <a:t>WHEN A TEAM IS NECESSARY</a:t>
            </a:r>
            <a:r>
              <a:rPr lang="en-US" sz="3200" b="1" dirty="0" smtClean="0">
                <a:solidFill>
                  <a:srgbClr val="FFC000"/>
                </a:solidFill>
              </a:rPr>
              <a:t>?</a:t>
            </a:r>
            <a:endParaRPr lang="en-US" sz="3200" b="1" dirty="0">
              <a:solidFill>
                <a:srgbClr val="FFC000"/>
              </a:solidFill>
            </a:endParaRPr>
          </a:p>
        </p:txBody>
      </p:sp>
      <p:graphicFrame>
        <p:nvGraphicFramePr>
          <p:cNvPr id="38973" name="Group 6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7483070"/>
              </p:ext>
            </p:extLst>
          </p:nvPr>
        </p:nvGraphicFramePr>
        <p:xfrm>
          <a:off x="273224" y="1052736"/>
          <a:ext cx="8686800" cy="5614231"/>
        </p:xfrm>
        <a:graphic>
          <a:graphicData uri="http://schemas.openxmlformats.org/drawingml/2006/table">
            <a:tbl>
              <a:tblPr/>
              <a:tblGrid>
                <a:gridCol w="2232025"/>
                <a:gridCol w="2071688"/>
                <a:gridCol w="2390775"/>
                <a:gridCol w="1992312"/>
              </a:tblGrid>
              <a:tr h="7493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id-ID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INDIVIDUAL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(A,B,C,D)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 WORK  GROUP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(A+B+C+D)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TEAM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(A 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B x C x 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7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EXPERTISE/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KEAHLIAN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>
                          <a:tab pos="112713" algn="l"/>
                        </a:tabLst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BASE ON INDIVIDUAL                               - knowledge, skill,       Experience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COMBINATION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Knowledge, skill,  experience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SYNERGI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Leverage each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 other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1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MOTIVATION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personal interest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- combine tasks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- working together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- leader decision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7950" marR="0" lvl="0" indent="-10795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Commitment achieving  goal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 share motivation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52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ACCOUNTABILIY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to the boss and yourself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to the boss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to other members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- to each other.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- mutual   accountability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00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REWARDS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Given by Boss, or self value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Given by boss base on contribution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- share equally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8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MANAGERIAL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- </a:t>
                      </a:r>
                      <a:r>
                        <a:rPr kumimoji="0" lang="en-US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personasl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approach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Orchestrating, easier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More difficult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ROLES/ RESPONSIBILITIES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Boss defined role/responsibility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Defined by the boss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Defined by leader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(facilitate members)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6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GOALS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- Boss, individual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Set by the boss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Setting together (leader and members)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620713"/>
            <a:ext cx="4724400" cy="1143000"/>
          </a:xfrm>
        </p:spPr>
        <p:txBody>
          <a:bodyPr/>
          <a:lstStyle/>
          <a:p>
            <a:r>
              <a:rPr lang="en-US" b="1" dirty="0">
                <a:solidFill>
                  <a:srgbClr val="FFFF00"/>
                </a:solidFill>
              </a:rPr>
              <a:t>TYPES 0F TEAMS</a:t>
            </a: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1066800" y="2133600"/>
            <a:ext cx="67818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 eaLnBrk="1" hangingPunct="1">
              <a:buFont typeface="Arial" panose="020B0604020202020204" pitchFamily="34" charset="0"/>
              <a:buChar char="•"/>
            </a:pPr>
            <a:r>
              <a:rPr lang="en-US" sz="2800" b="1" dirty="0">
                <a:cs typeface="Arial" charset="0"/>
              </a:rPr>
              <a:t>UNIT KERJA</a:t>
            </a:r>
          </a:p>
          <a:p>
            <a:pPr marL="457200" indent="-457200" algn="ctr" eaLnBrk="1" hangingPunct="1">
              <a:buFont typeface="Arial" panose="020B0604020202020204" pitchFamily="34" charset="0"/>
              <a:buChar char="•"/>
            </a:pPr>
            <a:endParaRPr lang="en-US" sz="2800" b="1" dirty="0">
              <a:cs typeface="Arial" charset="0"/>
            </a:endParaRPr>
          </a:p>
          <a:p>
            <a:pPr marL="457200" indent="-457200" algn="ctr" eaLnBrk="1" hangingPunct="1">
              <a:buFont typeface="Arial" panose="020B0604020202020204" pitchFamily="34" charset="0"/>
              <a:buChar char="•"/>
            </a:pPr>
            <a:r>
              <a:rPr lang="en-US" sz="2800" b="1" dirty="0">
                <a:cs typeface="Arial" charset="0"/>
              </a:rPr>
              <a:t>PROYEK</a:t>
            </a:r>
          </a:p>
          <a:p>
            <a:pPr marL="457200" indent="-457200" algn="ctr" eaLnBrk="1" hangingPunct="1">
              <a:buFont typeface="Arial" panose="020B0604020202020204" pitchFamily="34" charset="0"/>
              <a:buChar char="•"/>
            </a:pPr>
            <a:endParaRPr lang="en-US" sz="2800" b="1" dirty="0">
              <a:cs typeface="Arial" charset="0"/>
            </a:endParaRPr>
          </a:p>
          <a:p>
            <a:pPr marL="457200" indent="-457200" algn="ctr" eaLnBrk="1" hangingPunct="1">
              <a:buFont typeface="Arial" panose="020B0604020202020204" pitchFamily="34" charset="0"/>
              <a:buChar char="•"/>
            </a:pPr>
            <a:r>
              <a:rPr lang="en-US" sz="2800" b="1" dirty="0">
                <a:cs typeface="Arial" charset="0"/>
              </a:rPr>
              <a:t>SATUAN TUGAS/KOMITE</a:t>
            </a:r>
          </a:p>
          <a:p>
            <a:pPr marL="457200" indent="-457200" algn="ctr" eaLnBrk="1" hangingPunct="1">
              <a:buFont typeface="Arial" panose="020B0604020202020204" pitchFamily="34" charset="0"/>
              <a:buChar char="•"/>
            </a:pPr>
            <a:endParaRPr lang="en-US" sz="2800" b="1" dirty="0">
              <a:cs typeface="Arial" charset="0"/>
            </a:endParaRPr>
          </a:p>
          <a:p>
            <a:pPr marL="457200" indent="-457200" algn="ctr" eaLnBrk="1" hangingPunct="1">
              <a:buFont typeface="Arial" panose="020B0604020202020204" pitchFamily="34" charset="0"/>
              <a:buChar char="•"/>
            </a:pPr>
            <a:r>
              <a:rPr lang="en-US" sz="2800" b="1" dirty="0">
                <a:cs typeface="Arial" charset="0"/>
              </a:rPr>
              <a:t>TIM KOORDINASI</a:t>
            </a:r>
          </a:p>
          <a:p>
            <a:pPr marL="457200" indent="-457200" algn="ctr" eaLnBrk="1" hangingPunct="1">
              <a:buFont typeface="Arial" panose="020B0604020202020204" pitchFamily="34" charset="0"/>
              <a:buChar char="•"/>
            </a:pPr>
            <a:endParaRPr lang="en-US" sz="2800" b="1" dirty="0">
              <a:cs typeface="Arial" charset="0"/>
            </a:endParaRPr>
          </a:p>
          <a:p>
            <a:pPr marL="457200" indent="-457200" algn="ctr" eaLnBrk="1" hangingPunct="1">
              <a:buFont typeface="Arial" panose="020B0604020202020204" pitchFamily="34" charset="0"/>
              <a:buChar char="•"/>
            </a:pPr>
            <a:r>
              <a:rPr lang="en-US" sz="2800" b="1" dirty="0">
                <a:cs typeface="Arial" charset="0"/>
              </a:rPr>
              <a:t>TIM TEKNIS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-252536" y="620688"/>
            <a:ext cx="77724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FFC000"/>
                </a:solidFill>
                <a:latin typeface="Calibri" panose="020F0502020204030204" pitchFamily="34" charset="0"/>
              </a:rPr>
              <a:t>CIRI-CIRI TIM </a:t>
            </a:r>
            <a:r>
              <a:rPr lang="id-ID" sz="3200" b="1" dirty="0" smtClean="0">
                <a:solidFill>
                  <a:srgbClr val="FFC000"/>
                </a:solidFill>
                <a:latin typeface="Calibri" panose="020F0502020204030204" pitchFamily="34" charset="0"/>
              </a:rPr>
              <a:t>EFEKTIF/</a:t>
            </a:r>
            <a:r>
              <a:rPr lang="en-US" sz="3200" b="1" dirty="0" smtClean="0">
                <a:solidFill>
                  <a:srgbClr val="FFC000"/>
                </a:solidFill>
                <a:latin typeface="Calibri" panose="020F0502020204030204" pitchFamily="34" charset="0"/>
              </a:rPr>
              <a:t>SUKSES</a:t>
            </a:r>
            <a:endParaRPr lang="en-US" sz="32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107504" y="1628800"/>
            <a:ext cx="9239944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eaLnBrk="1" hangingPunct="1"/>
            <a:r>
              <a:rPr lang="en-US" sz="2800" dirty="0">
                <a:solidFill>
                  <a:srgbClr val="92D050"/>
                </a:solidFill>
                <a:cs typeface="Arial" charset="0"/>
              </a:rPr>
              <a:t>A Clear, Elevating Goal</a:t>
            </a:r>
            <a:r>
              <a:rPr lang="en-US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(</a:t>
            </a:r>
            <a:r>
              <a:rPr lang="en-US" sz="2400" dirty="0" err="1">
                <a:solidFill>
                  <a:srgbClr val="92D050"/>
                </a:solidFill>
                <a:cs typeface="Arial" charset="0"/>
              </a:rPr>
              <a:t>Tujuan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400" dirty="0" err="1">
                <a:solidFill>
                  <a:srgbClr val="92D050"/>
                </a:solidFill>
                <a:cs typeface="Arial" charset="0"/>
              </a:rPr>
              <a:t>jelas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 &amp; </a:t>
            </a:r>
            <a:r>
              <a:rPr lang="en-US" sz="2400" dirty="0" err="1">
                <a:solidFill>
                  <a:srgbClr val="92D050"/>
                </a:solidFill>
                <a:cs typeface="Arial" charset="0"/>
              </a:rPr>
              <a:t>bernilai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400" dirty="0" err="1">
                <a:solidFill>
                  <a:srgbClr val="92D050"/>
                </a:solidFill>
                <a:cs typeface="Arial" charset="0"/>
              </a:rPr>
              <a:t>tinggi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)</a:t>
            </a:r>
          </a:p>
          <a:p>
            <a:pPr marL="457200" indent="-457200" eaLnBrk="1" hangingPunct="1">
              <a:buFontTx/>
              <a:buChar char="-"/>
            </a:pPr>
            <a:r>
              <a:rPr lang="en-US" sz="2400" dirty="0" err="1">
                <a:cs typeface="Arial" charset="0"/>
              </a:rPr>
              <a:t>Tujuan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Jelas</a:t>
            </a:r>
            <a:r>
              <a:rPr lang="en-US" sz="2400" dirty="0">
                <a:cs typeface="Arial" charset="0"/>
              </a:rPr>
              <a:t>: </a:t>
            </a:r>
            <a:r>
              <a:rPr lang="en-US" sz="2400" dirty="0" err="1">
                <a:cs typeface="Arial" charset="0"/>
              </a:rPr>
              <a:t>Konkrit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dan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Dapat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diukur</a:t>
            </a:r>
            <a:endParaRPr lang="en-US" sz="2400" dirty="0">
              <a:cs typeface="Arial" charset="0"/>
            </a:endParaRPr>
          </a:p>
          <a:p>
            <a:pPr marL="457200" indent="-457200" eaLnBrk="1" hangingPunct="1">
              <a:buFontTx/>
              <a:buChar char="-"/>
            </a:pPr>
            <a:r>
              <a:rPr lang="en-US" sz="2400" dirty="0" err="1">
                <a:cs typeface="Arial" charset="0"/>
              </a:rPr>
              <a:t>Tujuan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Berbobot</a:t>
            </a:r>
            <a:r>
              <a:rPr lang="en-US" sz="2400" dirty="0">
                <a:cs typeface="Arial" charset="0"/>
              </a:rPr>
              <a:t>: </a:t>
            </a:r>
            <a:r>
              <a:rPr lang="en-US" sz="2400" dirty="0" err="1">
                <a:cs typeface="Arial" charset="0"/>
              </a:rPr>
              <a:t>Penting</a:t>
            </a:r>
            <a:r>
              <a:rPr lang="en-US" sz="2400" dirty="0">
                <a:cs typeface="Arial" charset="0"/>
              </a:rPr>
              <a:t>, </a:t>
            </a:r>
            <a:r>
              <a:rPr lang="en-US" sz="2400" dirty="0" err="1">
                <a:cs typeface="Arial" charset="0"/>
              </a:rPr>
              <a:t>memotivasi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kerja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tim</a:t>
            </a:r>
            <a:endParaRPr lang="en-US" sz="2400" dirty="0">
              <a:cs typeface="Arial" charset="0"/>
            </a:endParaRPr>
          </a:p>
          <a:p>
            <a:pPr marL="457200" indent="-457200" eaLnBrk="1" hangingPunct="1"/>
            <a:endParaRPr lang="en-US" dirty="0">
              <a:cs typeface="Arial" charset="0"/>
            </a:endParaRPr>
          </a:p>
          <a:p>
            <a:pPr eaLnBrk="1" hangingPunct="1"/>
            <a:r>
              <a:rPr lang="en-US" sz="2800" dirty="0">
                <a:solidFill>
                  <a:srgbClr val="92D050"/>
                </a:solidFill>
                <a:cs typeface="Arial" charset="0"/>
              </a:rPr>
              <a:t>Result-Driven Structure</a:t>
            </a:r>
            <a:r>
              <a:rPr lang="en-US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400" dirty="0" smtClean="0">
                <a:solidFill>
                  <a:srgbClr val="92D050"/>
                </a:solidFill>
                <a:cs typeface="Arial" charset="0"/>
              </a:rPr>
              <a:t>(</a:t>
            </a:r>
            <a:r>
              <a:rPr lang="en-US" sz="2400" dirty="0" err="1" smtClean="0">
                <a:solidFill>
                  <a:srgbClr val="92D050"/>
                </a:solidFill>
                <a:cs typeface="Arial" charset="0"/>
              </a:rPr>
              <a:t>Berorientasi</a:t>
            </a:r>
            <a:r>
              <a:rPr lang="en-US" sz="2400" dirty="0" smtClean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400" dirty="0" err="1">
                <a:solidFill>
                  <a:srgbClr val="92D050"/>
                </a:solidFill>
                <a:cs typeface="Arial" charset="0"/>
              </a:rPr>
              <a:t>pada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400" dirty="0" err="1">
                <a:solidFill>
                  <a:srgbClr val="92D050"/>
                </a:solidFill>
                <a:cs typeface="Arial" charset="0"/>
              </a:rPr>
              <a:t>hasil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)</a:t>
            </a:r>
          </a:p>
          <a:p>
            <a:pPr marL="457200" indent="-457200" eaLnBrk="1" hangingPunct="1">
              <a:buFontTx/>
              <a:buChar char="-"/>
            </a:pPr>
            <a:r>
              <a:rPr lang="en-US" sz="2400" dirty="0" err="1">
                <a:cs typeface="Arial" charset="0"/>
              </a:rPr>
              <a:t>Bentuk</a:t>
            </a:r>
            <a:r>
              <a:rPr lang="en-US" sz="2400" dirty="0">
                <a:cs typeface="Arial" charset="0"/>
              </a:rPr>
              <a:t>/</a:t>
            </a:r>
            <a:r>
              <a:rPr lang="en-US" sz="2400" dirty="0" err="1">
                <a:cs typeface="Arial" charset="0"/>
              </a:rPr>
              <a:t>struktur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harus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dapat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berfungsi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dengan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baik</a:t>
            </a:r>
            <a:endParaRPr lang="en-US" sz="2400" dirty="0">
              <a:cs typeface="Arial" charset="0"/>
            </a:endParaRPr>
          </a:p>
          <a:p>
            <a:pPr marL="457200" indent="-457200" eaLnBrk="1" hangingPunct="1">
              <a:buFontTx/>
              <a:buChar char="-"/>
            </a:pPr>
            <a:r>
              <a:rPr lang="en-US" sz="2400" dirty="0">
                <a:cs typeface="Arial" charset="0"/>
              </a:rPr>
              <a:t>Ada </a:t>
            </a:r>
            <a:r>
              <a:rPr lang="en-US" sz="2400" dirty="0" err="1">
                <a:cs typeface="Arial" charset="0"/>
              </a:rPr>
              <a:t>kejelasan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peran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dan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tugas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terarah</a:t>
            </a:r>
            <a:endParaRPr lang="en-US" sz="2400" dirty="0">
              <a:cs typeface="Arial" charset="0"/>
            </a:endParaRPr>
          </a:p>
          <a:p>
            <a:pPr marL="457200" indent="-457200" eaLnBrk="1" hangingPunct="1">
              <a:buFontTx/>
              <a:buChar char="-"/>
            </a:pPr>
            <a:r>
              <a:rPr lang="en-US" sz="2400" dirty="0" err="1">
                <a:cs typeface="Arial" charset="0"/>
              </a:rPr>
              <a:t>Sistem</a:t>
            </a:r>
            <a:r>
              <a:rPr lang="en-US" sz="2400" dirty="0">
                <a:cs typeface="Arial" charset="0"/>
              </a:rPr>
              <a:t>/proses </a:t>
            </a:r>
            <a:r>
              <a:rPr lang="en-US" sz="2400" dirty="0" err="1">
                <a:cs typeface="Arial" charset="0"/>
              </a:rPr>
              <a:t>komunikasi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jelas</a:t>
            </a:r>
            <a:endParaRPr lang="en-US" sz="2400" dirty="0">
              <a:cs typeface="Arial" charset="0"/>
            </a:endParaRPr>
          </a:p>
          <a:p>
            <a:pPr marL="457200" indent="-457200" eaLnBrk="1" hangingPunct="1">
              <a:buFontTx/>
              <a:buChar char="-"/>
            </a:pPr>
            <a:r>
              <a:rPr lang="en-US" sz="2400" dirty="0">
                <a:cs typeface="Arial" charset="0"/>
              </a:rPr>
              <a:t>Ada </a:t>
            </a:r>
            <a:r>
              <a:rPr lang="en-US" sz="2400" dirty="0" err="1">
                <a:cs typeface="Arial" charset="0"/>
              </a:rPr>
              <a:t>sistem</a:t>
            </a:r>
            <a:r>
              <a:rPr lang="en-US" sz="2400" dirty="0">
                <a:cs typeface="Arial" charset="0"/>
              </a:rPr>
              <a:t> monitoring </a:t>
            </a:r>
            <a:r>
              <a:rPr lang="en-US" sz="2400" dirty="0" err="1">
                <a:cs typeface="Arial" charset="0"/>
              </a:rPr>
              <a:t>kerja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dan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Umpan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balik</a:t>
            </a:r>
            <a:endParaRPr lang="en-US" sz="2400" dirty="0">
              <a:cs typeface="Arial" charset="0"/>
            </a:endParaRPr>
          </a:p>
          <a:p>
            <a:pPr marL="457200" indent="-457200" eaLnBrk="1" hangingPunct="1">
              <a:buFontTx/>
              <a:buChar char="-"/>
            </a:pPr>
            <a:r>
              <a:rPr lang="en-US" sz="2400" dirty="0">
                <a:cs typeface="Arial" charset="0"/>
              </a:rPr>
              <a:t>Proses </a:t>
            </a:r>
            <a:r>
              <a:rPr lang="en-US" sz="2400" dirty="0" err="1">
                <a:cs typeface="Arial" charset="0"/>
              </a:rPr>
              <a:t>pengambilan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keputusan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harus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jelas</a:t>
            </a:r>
            <a:endParaRPr lang="en-US" sz="2400" dirty="0">
              <a:cs typeface="Arial" charset="0"/>
            </a:endParaRPr>
          </a:p>
          <a:p>
            <a:pPr marL="457200" indent="-457200" eaLnBrk="1" hangingPunct="1"/>
            <a:endParaRPr lang="en-US" dirty="0">
              <a:cs typeface="Arial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71600" y="557808"/>
            <a:ext cx="77724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FFC000"/>
                </a:solidFill>
              </a:rPr>
              <a:t>CIRI-CIRI </a:t>
            </a:r>
            <a:r>
              <a:rPr lang="en-US" sz="3600" b="1" dirty="0" smtClean="0">
                <a:solidFill>
                  <a:srgbClr val="FFC000"/>
                </a:solidFill>
              </a:rPr>
              <a:t>TIM</a:t>
            </a:r>
            <a:r>
              <a:rPr lang="id-ID" sz="3600" b="1" dirty="0" smtClean="0">
                <a:solidFill>
                  <a:srgbClr val="FFC000"/>
                </a:solidFill>
              </a:rPr>
              <a:t> EFEKTIF/</a:t>
            </a:r>
            <a:r>
              <a:rPr lang="en-US" sz="3600" b="1" dirty="0" smtClean="0">
                <a:solidFill>
                  <a:srgbClr val="FFC000"/>
                </a:solidFill>
              </a:rPr>
              <a:t>SUKSES</a:t>
            </a:r>
            <a:endParaRPr lang="en-US" sz="3600" b="1" dirty="0">
              <a:solidFill>
                <a:srgbClr val="FFC000"/>
              </a:solidFill>
            </a:endParaRP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285292" y="1700808"/>
            <a:ext cx="8856984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eaLnBrk="1" hangingPunct="1"/>
            <a:r>
              <a:rPr lang="en-US" sz="2800" dirty="0">
                <a:solidFill>
                  <a:srgbClr val="92D050"/>
                </a:solidFill>
                <a:cs typeface="Arial" charset="0"/>
              </a:rPr>
              <a:t>Competent Team Members </a:t>
            </a:r>
            <a:r>
              <a:rPr lang="en-US" sz="2000" dirty="0">
                <a:solidFill>
                  <a:srgbClr val="92D050"/>
                </a:solidFill>
                <a:cs typeface="Arial" charset="0"/>
              </a:rPr>
              <a:t>(</a:t>
            </a:r>
            <a:r>
              <a:rPr lang="en-US" sz="2400" dirty="0" err="1">
                <a:solidFill>
                  <a:srgbClr val="92D050"/>
                </a:solidFill>
                <a:cs typeface="Arial" charset="0"/>
              </a:rPr>
              <a:t>Anggota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 Tim </a:t>
            </a:r>
            <a:r>
              <a:rPr lang="en-US" sz="2400" dirty="0" err="1">
                <a:solidFill>
                  <a:srgbClr val="92D050"/>
                </a:solidFill>
                <a:cs typeface="Arial" charset="0"/>
              </a:rPr>
              <a:t>yg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400" dirty="0" err="1">
                <a:solidFill>
                  <a:srgbClr val="92D050"/>
                </a:solidFill>
                <a:cs typeface="Arial" charset="0"/>
              </a:rPr>
              <a:t>kompeten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)</a:t>
            </a:r>
          </a:p>
          <a:p>
            <a:pPr marL="457200" indent="-457200" eaLnBrk="1" hangingPunct="1">
              <a:buFontTx/>
              <a:buChar char="-"/>
            </a:pPr>
            <a:r>
              <a:rPr lang="en-US" sz="2400" dirty="0" err="1">
                <a:cs typeface="Arial" charset="0"/>
              </a:rPr>
              <a:t>Kompetensi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teknis</a:t>
            </a:r>
            <a:r>
              <a:rPr lang="en-US" sz="2400" dirty="0">
                <a:cs typeface="Arial" charset="0"/>
              </a:rPr>
              <a:t> (</a:t>
            </a:r>
            <a:r>
              <a:rPr lang="en-US" sz="2400" dirty="0" err="1">
                <a:cs typeface="Arial" charset="0"/>
              </a:rPr>
              <a:t>pengetahuan</a:t>
            </a:r>
            <a:r>
              <a:rPr lang="en-US" sz="2400" dirty="0">
                <a:cs typeface="Arial" charset="0"/>
              </a:rPr>
              <a:t>, </a:t>
            </a:r>
            <a:r>
              <a:rPr lang="en-US" sz="2400" dirty="0" err="1">
                <a:cs typeface="Arial" charset="0"/>
              </a:rPr>
              <a:t>ketrampilan</a:t>
            </a:r>
            <a:r>
              <a:rPr lang="en-US" sz="2400" dirty="0">
                <a:cs typeface="Arial" charset="0"/>
              </a:rPr>
              <a:t>, </a:t>
            </a:r>
            <a:r>
              <a:rPr lang="en-US" sz="2400" dirty="0" err="1">
                <a:cs typeface="Arial" charset="0"/>
              </a:rPr>
              <a:t>kemampuan</a:t>
            </a:r>
            <a:r>
              <a:rPr lang="en-US" sz="2400" dirty="0">
                <a:cs typeface="Arial" charset="0"/>
              </a:rPr>
              <a:t>)</a:t>
            </a:r>
          </a:p>
          <a:p>
            <a:pPr marL="457200" indent="-457200" eaLnBrk="1" hangingPunct="1">
              <a:buFontTx/>
              <a:buChar char="-"/>
            </a:pPr>
            <a:r>
              <a:rPr lang="en-US" sz="2400" dirty="0" err="1">
                <a:cs typeface="Arial" charset="0"/>
              </a:rPr>
              <a:t>Kompetensi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sosial</a:t>
            </a:r>
            <a:r>
              <a:rPr lang="en-US" sz="2400" dirty="0">
                <a:cs typeface="Arial" charset="0"/>
              </a:rPr>
              <a:t> (</a:t>
            </a:r>
            <a:r>
              <a:rPr lang="en-US" sz="2400" dirty="0" err="1">
                <a:cs typeface="Arial" charset="0"/>
              </a:rPr>
              <a:t>komunikasi</a:t>
            </a:r>
            <a:r>
              <a:rPr lang="en-US" sz="2400" dirty="0">
                <a:cs typeface="Arial" charset="0"/>
              </a:rPr>
              <a:t>, </a:t>
            </a:r>
            <a:r>
              <a:rPr lang="en-US" sz="2400" dirty="0" err="1">
                <a:cs typeface="Arial" charset="0"/>
              </a:rPr>
              <a:t>kerjasama</a:t>
            </a:r>
            <a:r>
              <a:rPr lang="en-US" sz="2400" dirty="0">
                <a:cs typeface="Arial" charset="0"/>
              </a:rPr>
              <a:t>, </a:t>
            </a:r>
            <a:r>
              <a:rPr lang="en-US" sz="2400" dirty="0" err="1">
                <a:cs typeface="Arial" charset="0"/>
              </a:rPr>
              <a:t>inisiatif</a:t>
            </a:r>
            <a:r>
              <a:rPr lang="en-US" sz="2400" dirty="0">
                <a:cs typeface="Arial" charset="0"/>
              </a:rPr>
              <a:t>)</a:t>
            </a:r>
          </a:p>
          <a:p>
            <a:pPr marL="457200" indent="-457200" eaLnBrk="1" hangingPunct="1">
              <a:buFontTx/>
              <a:buChar char="-"/>
            </a:pPr>
            <a:r>
              <a:rPr lang="en-US" sz="2400" dirty="0" err="1">
                <a:cs typeface="Arial" charset="0"/>
              </a:rPr>
              <a:t>Keinginan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untuk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memberikan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kontribusi</a:t>
            </a:r>
            <a:endParaRPr lang="en-US" sz="2400" dirty="0">
              <a:cs typeface="Arial" charset="0"/>
            </a:endParaRPr>
          </a:p>
          <a:p>
            <a:pPr marL="457200" indent="-457200" eaLnBrk="1" hangingPunct="1"/>
            <a:endParaRPr lang="en-US" dirty="0">
              <a:cs typeface="Arial" charset="0"/>
            </a:endParaRPr>
          </a:p>
          <a:p>
            <a:pPr marL="457200" indent="-457200" eaLnBrk="1" hangingPunct="1"/>
            <a:r>
              <a:rPr lang="en-US" sz="2800" dirty="0">
                <a:solidFill>
                  <a:srgbClr val="92D050"/>
                </a:solidFill>
                <a:cs typeface="Arial" charset="0"/>
              </a:rPr>
              <a:t>Unified Commitment</a:t>
            </a:r>
            <a:r>
              <a:rPr lang="en-US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(</a:t>
            </a:r>
            <a:r>
              <a:rPr lang="en-US" sz="2400" dirty="0" err="1">
                <a:solidFill>
                  <a:srgbClr val="92D050"/>
                </a:solidFill>
                <a:cs typeface="Arial" charset="0"/>
              </a:rPr>
              <a:t>Komitmen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400" dirty="0" err="1">
                <a:solidFill>
                  <a:srgbClr val="92D050"/>
                </a:solidFill>
                <a:cs typeface="Arial" charset="0"/>
              </a:rPr>
              <a:t>yg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400" dirty="0" err="1">
                <a:solidFill>
                  <a:srgbClr val="92D050"/>
                </a:solidFill>
                <a:cs typeface="Arial" charset="0"/>
              </a:rPr>
              <a:t>sama</a:t>
            </a:r>
            <a:r>
              <a:rPr lang="en-US" sz="2400" dirty="0">
                <a:solidFill>
                  <a:srgbClr val="92D050"/>
                </a:solidFill>
                <a:cs typeface="Arial" charset="0"/>
              </a:rPr>
              <a:t>)</a:t>
            </a:r>
          </a:p>
          <a:p>
            <a:pPr marL="457200" indent="-457200" eaLnBrk="1" hangingPunct="1">
              <a:buFontTx/>
              <a:buChar char="-"/>
            </a:pPr>
            <a:r>
              <a:rPr lang="en-US" sz="2400" dirty="0">
                <a:cs typeface="Arial" charset="0"/>
              </a:rPr>
              <a:t>Agree the scope of work activities</a:t>
            </a:r>
          </a:p>
          <a:p>
            <a:pPr marL="457200" indent="-457200" eaLnBrk="1" hangingPunct="1">
              <a:buFontTx/>
              <a:buChar char="-"/>
            </a:pPr>
            <a:r>
              <a:rPr lang="en-US" sz="2400" dirty="0">
                <a:cs typeface="Arial" charset="0"/>
              </a:rPr>
              <a:t>Tim Work</a:t>
            </a:r>
          </a:p>
          <a:p>
            <a:pPr marL="457200" indent="-457200" eaLnBrk="1" hangingPunct="1">
              <a:buFontTx/>
              <a:buChar char="-"/>
            </a:pPr>
            <a:r>
              <a:rPr lang="en-US" sz="2400" dirty="0">
                <a:cs typeface="Arial" charset="0"/>
              </a:rPr>
              <a:t>Cooperation</a:t>
            </a:r>
          </a:p>
          <a:p>
            <a:pPr marL="457200" indent="-457200" eaLnBrk="1" hangingPunct="1">
              <a:buFontTx/>
              <a:buChar char="-"/>
            </a:pPr>
            <a:r>
              <a:rPr lang="en-US" sz="2400" dirty="0">
                <a:cs typeface="Arial" charset="0"/>
              </a:rPr>
              <a:t>Quality</a:t>
            </a:r>
          </a:p>
          <a:p>
            <a:pPr marL="457200" indent="-457200" eaLnBrk="1" hangingPunct="1">
              <a:buFontTx/>
              <a:buChar char="-"/>
            </a:pPr>
            <a:endParaRPr lang="en-US" dirty="0"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33375"/>
            <a:ext cx="73152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FFC000"/>
                </a:solidFill>
              </a:rPr>
              <a:t>CIRI-CIRI </a:t>
            </a:r>
            <a:r>
              <a:rPr lang="en-US" sz="3200" b="1" dirty="0" smtClean="0">
                <a:solidFill>
                  <a:srgbClr val="FFC000"/>
                </a:solidFill>
              </a:rPr>
              <a:t>TIM</a:t>
            </a:r>
            <a:r>
              <a:rPr lang="id-ID" sz="3200" b="1" dirty="0" smtClean="0">
                <a:solidFill>
                  <a:srgbClr val="FFC000"/>
                </a:solidFill>
              </a:rPr>
              <a:t> EFEKTIF/</a:t>
            </a:r>
            <a:r>
              <a:rPr lang="en-US" sz="3200" b="1" dirty="0" smtClean="0">
                <a:solidFill>
                  <a:srgbClr val="FFC000"/>
                </a:solidFill>
              </a:rPr>
              <a:t> </a:t>
            </a:r>
            <a:r>
              <a:rPr lang="en-US" sz="3200" b="1" dirty="0">
                <a:solidFill>
                  <a:srgbClr val="FFC000"/>
                </a:solidFill>
              </a:rPr>
              <a:t>SUKSES</a:t>
            </a: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228600" y="1628800"/>
            <a:ext cx="8915400" cy="4108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1" hangingPunct="1">
              <a:spcAft>
                <a:spcPts val="600"/>
              </a:spcAft>
            </a:pPr>
            <a:r>
              <a:rPr lang="en-US" sz="2800" dirty="0">
                <a:solidFill>
                  <a:srgbClr val="92D050"/>
                </a:solidFill>
                <a:cs typeface="Arial" charset="0"/>
              </a:rPr>
              <a:t>Collaborative Trust and Communication ( </a:t>
            </a:r>
            <a:r>
              <a:rPr lang="en-US" sz="2000" dirty="0" err="1">
                <a:solidFill>
                  <a:srgbClr val="92D050"/>
                </a:solidFill>
                <a:cs typeface="Arial" charset="0"/>
              </a:rPr>
              <a:t>Kolaborasi</a:t>
            </a:r>
            <a:r>
              <a:rPr lang="en-US" sz="2000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000" dirty="0" err="1">
                <a:solidFill>
                  <a:srgbClr val="92D050"/>
                </a:solidFill>
                <a:cs typeface="Arial" charset="0"/>
              </a:rPr>
              <a:t>yg</a:t>
            </a:r>
            <a:r>
              <a:rPr lang="en-US" sz="2000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000" dirty="0" err="1">
                <a:solidFill>
                  <a:srgbClr val="92D050"/>
                </a:solidFill>
                <a:cs typeface="Arial" charset="0"/>
              </a:rPr>
              <a:t>dilandasi</a:t>
            </a:r>
            <a:r>
              <a:rPr lang="en-US" sz="2000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000" dirty="0" err="1">
                <a:solidFill>
                  <a:srgbClr val="92D050"/>
                </a:solidFill>
                <a:cs typeface="Arial" charset="0"/>
              </a:rPr>
              <a:t>saling</a:t>
            </a:r>
            <a:r>
              <a:rPr lang="en-US" sz="2000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000" dirty="0" err="1">
                <a:solidFill>
                  <a:srgbClr val="92D050"/>
                </a:solidFill>
                <a:cs typeface="Arial" charset="0"/>
              </a:rPr>
              <a:t>percaya</a:t>
            </a:r>
            <a:r>
              <a:rPr lang="en-US" sz="2000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000" dirty="0" err="1">
                <a:solidFill>
                  <a:srgbClr val="92D050"/>
                </a:solidFill>
                <a:cs typeface="Arial" charset="0"/>
              </a:rPr>
              <a:t>dan</a:t>
            </a:r>
            <a:r>
              <a:rPr lang="en-US" sz="2000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000" dirty="0" err="1">
                <a:solidFill>
                  <a:srgbClr val="92D050"/>
                </a:solidFill>
                <a:cs typeface="Arial" charset="0"/>
              </a:rPr>
              <a:t>komunikasi</a:t>
            </a:r>
            <a:r>
              <a:rPr lang="en-US" sz="2000" dirty="0">
                <a:solidFill>
                  <a:srgbClr val="92D050"/>
                </a:solidFill>
                <a:cs typeface="Arial" charset="0"/>
              </a:rPr>
              <a:t>)</a:t>
            </a:r>
          </a:p>
          <a:p>
            <a:pPr marL="457200" indent="-457200" eaLnBrk="1" hangingPunct="1">
              <a:buFontTx/>
              <a:buChar char="-"/>
            </a:pPr>
            <a:r>
              <a:rPr lang="en-US" sz="2400" dirty="0" err="1">
                <a:cs typeface="Arial" charset="0"/>
              </a:rPr>
              <a:t>Kejujuran</a:t>
            </a:r>
            <a:r>
              <a:rPr lang="en-US" sz="2400" dirty="0">
                <a:cs typeface="Arial" charset="0"/>
              </a:rPr>
              <a:t>, </a:t>
            </a:r>
            <a:r>
              <a:rPr lang="en-US" sz="2400" dirty="0" err="1">
                <a:cs typeface="Arial" charset="0"/>
              </a:rPr>
              <a:t>Integritas</a:t>
            </a:r>
            <a:r>
              <a:rPr lang="en-US" sz="2400" dirty="0">
                <a:cs typeface="Arial" charset="0"/>
              </a:rPr>
              <a:t>, </a:t>
            </a:r>
            <a:r>
              <a:rPr lang="en-US" sz="2400" dirty="0" err="1">
                <a:cs typeface="Arial" charset="0"/>
              </a:rPr>
              <a:t>Keterbukaan</a:t>
            </a:r>
            <a:r>
              <a:rPr lang="en-US" sz="2400" dirty="0">
                <a:cs typeface="Arial" charset="0"/>
              </a:rPr>
              <a:t>, </a:t>
            </a:r>
            <a:r>
              <a:rPr lang="en-US" sz="2400" dirty="0" err="1">
                <a:cs typeface="Arial" charset="0"/>
              </a:rPr>
              <a:t>Konsisten</a:t>
            </a:r>
            <a:r>
              <a:rPr lang="en-US" sz="2400" dirty="0">
                <a:cs typeface="Arial" charset="0"/>
              </a:rPr>
              <a:t>, </a:t>
            </a:r>
            <a:r>
              <a:rPr lang="en-US" sz="2400" dirty="0" err="1">
                <a:cs typeface="Arial" charset="0"/>
              </a:rPr>
              <a:t>Saling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Menghormati</a:t>
            </a:r>
            <a:endParaRPr lang="en-US" sz="2400" dirty="0">
              <a:cs typeface="Arial" charset="0"/>
            </a:endParaRPr>
          </a:p>
          <a:p>
            <a:pPr marL="457200" indent="-457200" eaLnBrk="1" hangingPunct="1">
              <a:buFontTx/>
              <a:buChar char="-"/>
            </a:pPr>
            <a:r>
              <a:rPr lang="en-US" sz="2400" dirty="0" err="1">
                <a:cs typeface="Arial" charset="0"/>
              </a:rPr>
              <a:t>Inisiatif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dalam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berkomunikasi</a:t>
            </a:r>
            <a:endParaRPr lang="en-US" sz="2400" dirty="0">
              <a:cs typeface="Arial" charset="0"/>
            </a:endParaRPr>
          </a:p>
          <a:p>
            <a:pPr marL="457200" indent="-457200" eaLnBrk="1" hangingPunct="1"/>
            <a:endParaRPr lang="en-US" dirty="0">
              <a:cs typeface="Arial" charset="0"/>
            </a:endParaRPr>
          </a:p>
          <a:p>
            <a:pPr marL="457200" indent="-457200" eaLnBrk="1" hangingPunct="1"/>
            <a:r>
              <a:rPr lang="en-US" sz="2800" dirty="0">
                <a:solidFill>
                  <a:srgbClr val="92D050"/>
                </a:solidFill>
                <a:cs typeface="Arial" charset="0"/>
              </a:rPr>
              <a:t>Standards of Excellence (</a:t>
            </a:r>
            <a:r>
              <a:rPr lang="en-US" sz="2800" dirty="0" err="1">
                <a:solidFill>
                  <a:srgbClr val="92D050"/>
                </a:solidFill>
                <a:cs typeface="Arial" charset="0"/>
              </a:rPr>
              <a:t>standar</a:t>
            </a:r>
            <a:r>
              <a:rPr lang="en-US" sz="2800" dirty="0">
                <a:solidFill>
                  <a:srgbClr val="92D050"/>
                </a:solidFill>
                <a:cs typeface="Arial" charset="0"/>
              </a:rPr>
              <a:t> </a:t>
            </a:r>
            <a:r>
              <a:rPr lang="en-US" sz="2800" dirty="0" err="1">
                <a:solidFill>
                  <a:srgbClr val="92D050"/>
                </a:solidFill>
                <a:cs typeface="Arial" charset="0"/>
              </a:rPr>
              <a:t>keunggulan</a:t>
            </a:r>
            <a:r>
              <a:rPr lang="en-US" sz="2800" dirty="0">
                <a:solidFill>
                  <a:srgbClr val="92D050"/>
                </a:solidFill>
                <a:cs typeface="Arial" charset="0"/>
              </a:rPr>
              <a:t>)</a:t>
            </a:r>
          </a:p>
          <a:p>
            <a:pPr marL="457200" indent="-457200" eaLnBrk="1" hangingPunct="1">
              <a:buFontTx/>
              <a:buChar char="-"/>
            </a:pPr>
            <a:r>
              <a:rPr lang="en-US" sz="2400" dirty="0" err="1">
                <a:cs typeface="Arial" charset="0"/>
              </a:rPr>
              <a:t>Berorientasi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pada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kualitas</a:t>
            </a:r>
            <a:endParaRPr lang="en-US" sz="2400" dirty="0">
              <a:cs typeface="Arial" charset="0"/>
            </a:endParaRPr>
          </a:p>
          <a:p>
            <a:pPr marL="457200" indent="-457200" eaLnBrk="1" hangingPunct="1">
              <a:buFontTx/>
              <a:buChar char="-"/>
            </a:pPr>
            <a:r>
              <a:rPr lang="en-US" sz="2400" dirty="0" err="1">
                <a:cs typeface="Arial" charset="0"/>
              </a:rPr>
              <a:t>Standar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individu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dan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standar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tim</a:t>
            </a:r>
            <a:endParaRPr lang="en-US" sz="2400" dirty="0">
              <a:cs typeface="Arial" charset="0"/>
            </a:endParaRPr>
          </a:p>
          <a:p>
            <a:pPr marL="457200" indent="-457200" eaLnBrk="1" hangingPunct="1">
              <a:buFontTx/>
              <a:buChar char="-"/>
            </a:pPr>
            <a:r>
              <a:rPr lang="en-US" sz="2400" dirty="0" err="1">
                <a:cs typeface="Arial" charset="0"/>
              </a:rPr>
              <a:t>Evaluasi</a:t>
            </a:r>
            <a:r>
              <a:rPr lang="en-US" sz="2400" dirty="0">
                <a:cs typeface="Arial" charset="0"/>
              </a:rPr>
              <a:t> (</a:t>
            </a:r>
            <a:r>
              <a:rPr lang="en-US" sz="2400" dirty="0" err="1">
                <a:cs typeface="Arial" charset="0"/>
              </a:rPr>
              <a:t>dari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pimpinan</a:t>
            </a:r>
            <a:r>
              <a:rPr lang="en-US" sz="2400" dirty="0">
                <a:cs typeface="Arial" charset="0"/>
              </a:rPr>
              <a:t>, </a:t>
            </a:r>
            <a:r>
              <a:rPr lang="en-US" sz="2400" dirty="0" err="1">
                <a:cs typeface="Arial" charset="0"/>
              </a:rPr>
              <a:t>diri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sendiri</a:t>
            </a:r>
            <a:r>
              <a:rPr lang="en-US" sz="2400" dirty="0">
                <a:cs typeface="Arial" charset="0"/>
              </a:rPr>
              <a:t>, </a:t>
            </a:r>
            <a:r>
              <a:rPr lang="en-US" sz="2400" dirty="0" err="1">
                <a:cs typeface="Arial" charset="0"/>
              </a:rPr>
              <a:t>teman</a:t>
            </a:r>
            <a:r>
              <a:rPr lang="en-US" sz="2400" dirty="0">
                <a:cs typeface="Arial" charset="0"/>
              </a:rPr>
              <a:t> </a:t>
            </a:r>
            <a:r>
              <a:rPr lang="en-US" sz="2400" dirty="0" err="1">
                <a:cs typeface="Arial" charset="0"/>
              </a:rPr>
              <a:t>sejawat</a:t>
            </a:r>
            <a:r>
              <a:rPr lang="en-US" sz="2400" dirty="0">
                <a:cs typeface="Arial" charset="0"/>
              </a:rPr>
              <a:t>)</a:t>
            </a:r>
          </a:p>
          <a:p>
            <a:pPr marL="457200" indent="-457200" eaLnBrk="1" hangingPunct="1"/>
            <a:endParaRPr lang="en-US" dirty="0"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2677" y="411163"/>
            <a:ext cx="8747125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FFFF00"/>
                </a:solidFill>
              </a:rPr>
              <a:t>COLLABORATIVE TRUST AND COMMUNICATION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533400" y="1716882"/>
            <a:ext cx="8077200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1" hangingPunct="1"/>
            <a:endParaRPr lang="en-US" sz="2800" dirty="0">
              <a:cs typeface="Arial" charset="0"/>
            </a:endParaRPr>
          </a:p>
          <a:p>
            <a:pPr marL="457200" indent="-457200" eaLnBrk="1" hangingPunct="1">
              <a:buFontTx/>
              <a:buChar char="-"/>
            </a:pPr>
            <a:endParaRPr lang="en-US" dirty="0">
              <a:cs typeface="Arial" charset="0"/>
            </a:endParaRPr>
          </a:p>
          <a:p>
            <a:pPr marL="457200" indent="-457200" eaLnBrk="1" hangingPunct="1">
              <a:buFontTx/>
              <a:buChar char="-"/>
            </a:pPr>
            <a:endParaRPr lang="en-US" dirty="0">
              <a:cs typeface="Arial" charset="0"/>
            </a:endParaRPr>
          </a:p>
          <a:p>
            <a:pPr marL="457200" indent="-457200" eaLnBrk="1" hangingPunct="1"/>
            <a:endParaRPr lang="en-US" dirty="0">
              <a:cs typeface="Arial" charset="0"/>
            </a:endParaRPr>
          </a:p>
        </p:txBody>
      </p:sp>
      <p:sp>
        <p:nvSpPr>
          <p:cNvPr id="49179" name="Text Box 27"/>
          <p:cNvSpPr txBox="1">
            <a:spLocks noChangeArrowheads="1"/>
          </p:cNvSpPr>
          <p:nvPr/>
        </p:nvSpPr>
        <p:spPr bwMode="auto">
          <a:xfrm>
            <a:off x="3719943" y="4294188"/>
            <a:ext cx="824639" cy="511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Tinggi</a:t>
            </a:r>
            <a:endParaRPr lang="en-US" sz="1400" dirty="0"/>
          </a:p>
        </p:txBody>
      </p:sp>
      <p:sp>
        <p:nvSpPr>
          <p:cNvPr id="49178" name="Text Box 26"/>
          <p:cNvSpPr txBox="1">
            <a:spLocks noChangeArrowheads="1"/>
          </p:cNvSpPr>
          <p:nvPr/>
        </p:nvSpPr>
        <p:spPr bwMode="auto">
          <a:xfrm>
            <a:off x="1166815" y="3653969"/>
            <a:ext cx="919161" cy="443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Rendah</a:t>
            </a:r>
            <a:endParaRPr lang="en-US" sz="1400" dirty="0"/>
          </a:p>
        </p:txBody>
      </p:sp>
      <p:sp>
        <p:nvSpPr>
          <p:cNvPr id="49177" name="Text Box 25"/>
          <p:cNvSpPr txBox="1">
            <a:spLocks noChangeArrowheads="1"/>
          </p:cNvSpPr>
          <p:nvPr/>
        </p:nvSpPr>
        <p:spPr bwMode="auto">
          <a:xfrm>
            <a:off x="1238575" y="1802210"/>
            <a:ext cx="627062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Tinggi</a:t>
            </a:r>
            <a:endParaRPr lang="en-US" sz="1400" dirty="0"/>
          </a:p>
        </p:txBody>
      </p:sp>
      <p:sp>
        <p:nvSpPr>
          <p:cNvPr id="49176" name="Text Box 24"/>
          <p:cNvSpPr txBox="1">
            <a:spLocks noChangeArrowheads="1"/>
          </p:cNvSpPr>
          <p:nvPr/>
        </p:nvSpPr>
        <p:spPr bwMode="auto">
          <a:xfrm>
            <a:off x="3486903" y="2745533"/>
            <a:ext cx="958095" cy="271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pl-PL" sz="1600" b="1" dirty="0">
                <a:latin typeface="Arial Narrow" pitchFamily="34" charset="0"/>
                <a:cs typeface="Times New Roman" pitchFamily="18" charset="0"/>
              </a:rPr>
              <a:t>Sinergy</a:t>
            </a:r>
            <a:endParaRPr lang="pl-PL" sz="1600" dirty="0"/>
          </a:p>
        </p:txBody>
      </p:sp>
      <p:sp>
        <p:nvSpPr>
          <p:cNvPr id="49175" name="Text Box 23"/>
          <p:cNvSpPr txBox="1">
            <a:spLocks noChangeArrowheads="1"/>
          </p:cNvSpPr>
          <p:nvPr/>
        </p:nvSpPr>
        <p:spPr bwMode="auto">
          <a:xfrm>
            <a:off x="2971799" y="3179763"/>
            <a:ext cx="979489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pl-PL" sz="1400" b="1" dirty="0" smtClean="0">
                <a:latin typeface="Arial Narrow" pitchFamily="34" charset="0"/>
                <a:cs typeface="Times New Roman" pitchFamily="18" charset="0"/>
              </a:rPr>
              <a:t>Komprom</a:t>
            </a:r>
            <a:r>
              <a:rPr lang="en-US" sz="1400" b="1" dirty="0" err="1" smtClean="0">
                <a:latin typeface="Arial Narrow" pitchFamily="34" charset="0"/>
                <a:cs typeface="Times New Roman" pitchFamily="18" charset="0"/>
              </a:rPr>
              <a:t>i</a:t>
            </a:r>
            <a:r>
              <a:rPr lang="pl-PL" sz="1400" b="1" dirty="0" smtClean="0">
                <a:solidFill>
                  <a:srgbClr val="993300"/>
                </a:solidFill>
                <a:latin typeface="Arial Narrow" pitchFamily="34" charset="0"/>
                <a:cs typeface="Times New Roman" pitchFamily="18" charset="0"/>
              </a:rPr>
              <a:t>i</a:t>
            </a:r>
            <a:endParaRPr lang="pl-PL" sz="1400" dirty="0"/>
          </a:p>
        </p:txBody>
      </p:sp>
      <p:sp>
        <p:nvSpPr>
          <p:cNvPr id="49174" name="WordArt 22"/>
          <p:cNvSpPr>
            <a:spLocks noChangeArrowheads="1" noChangeShapeType="1" noTextEdit="1"/>
          </p:cNvSpPr>
          <p:nvPr/>
        </p:nvSpPr>
        <p:spPr bwMode="auto">
          <a:xfrm rot="16200000">
            <a:off x="1079500" y="3017838"/>
            <a:ext cx="846138" cy="423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Narrow"/>
              </a:rPr>
              <a:t>Saling Percaya </a:t>
            </a:r>
          </a:p>
          <a:p>
            <a:pPr algn="ctr"/>
            <a:r>
              <a:rPr lang="id-ID" sz="1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Narrow"/>
              </a:rPr>
              <a:t>dan </a:t>
            </a:r>
          </a:p>
          <a:p>
            <a:pPr algn="ctr"/>
            <a:r>
              <a:rPr lang="id-ID" sz="1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Narrow"/>
              </a:rPr>
              <a:t>Saling Menghargai</a:t>
            </a:r>
          </a:p>
        </p:txBody>
      </p:sp>
      <p:sp>
        <p:nvSpPr>
          <p:cNvPr id="49173" name="Line 21"/>
          <p:cNvSpPr>
            <a:spLocks noChangeShapeType="1"/>
          </p:cNvSpPr>
          <p:nvPr/>
        </p:nvSpPr>
        <p:spPr bwMode="auto">
          <a:xfrm>
            <a:off x="1928813" y="1893888"/>
            <a:ext cx="0" cy="2281237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d-ID"/>
          </a:p>
        </p:txBody>
      </p:sp>
      <p:sp>
        <p:nvSpPr>
          <p:cNvPr id="49172" name="Text Box 20"/>
          <p:cNvSpPr txBox="1">
            <a:spLocks noChangeArrowheads="1"/>
          </p:cNvSpPr>
          <p:nvPr/>
        </p:nvSpPr>
        <p:spPr bwMode="auto">
          <a:xfrm>
            <a:off x="1900238" y="4179888"/>
            <a:ext cx="877887" cy="591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Rendah</a:t>
            </a:r>
            <a:endParaRPr lang="en-US" sz="1400" dirty="0"/>
          </a:p>
        </p:txBody>
      </p:sp>
      <p:sp>
        <p:nvSpPr>
          <p:cNvPr id="49171" name="Line 19"/>
          <p:cNvSpPr>
            <a:spLocks noChangeShapeType="1"/>
          </p:cNvSpPr>
          <p:nvPr/>
        </p:nvSpPr>
        <p:spPr bwMode="auto">
          <a:xfrm flipV="1">
            <a:off x="1905000" y="4191000"/>
            <a:ext cx="2819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d-ID"/>
          </a:p>
        </p:txBody>
      </p:sp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2307822" y="4698999"/>
            <a:ext cx="150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Koordinasi</a:t>
            </a:r>
            <a:r>
              <a:rPr lang="en-US" sz="1400" b="1" dirty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dan</a:t>
            </a:r>
            <a:r>
              <a:rPr lang="en-US" sz="1400" b="1" dirty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Komunikasi</a:t>
            </a:r>
            <a:endParaRPr lang="en-US" sz="1400" dirty="0"/>
          </a:p>
        </p:txBody>
      </p:sp>
      <p:sp>
        <p:nvSpPr>
          <p:cNvPr id="49169" name="Text Box 17"/>
          <p:cNvSpPr txBox="1">
            <a:spLocks noChangeArrowheads="1"/>
          </p:cNvSpPr>
          <p:nvPr/>
        </p:nvSpPr>
        <p:spPr bwMode="auto">
          <a:xfrm>
            <a:off x="2278709" y="3694113"/>
            <a:ext cx="12509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1400" b="1" dirty="0" err="1" smtClean="0">
                <a:latin typeface="Arial Narrow" pitchFamily="34" charset="0"/>
                <a:cs typeface="Times New Roman" pitchFamily="18" charset="0"/>
              </a:rPr>
              <a:t>defensif</a:t>
            </a:r>
            <a:endParaRPr lang="en-US" sz="1400" dirty="0"/>
          </a:p>
        </p:txBody>
      </p:sp>
      <p:sp>
        <p:nvSpPr>
          <p:cNvPr id="49168" name="Line 16"/>
          <p:cNvSpPr>
            <a:spLocks noChangeShapeType="1"/>
          </p:cNvSpPr>
          <p:nvPr/>
        </p:nvSpPr>
        <p:spPr bwMode="auto">
          <a:xfrm>
            <a:off x="1928813" y="3722688"/>
            <a:ext cx="501650" cy="0"/>
          </a:xfrm>
          <a:prstGeom prst="line">
            <a:avLst/>
          </a:prstGeom>
          <a:noFill/>
          <a:ln w="19050">
            <a:solidFill>
              <a:srgbClr val="FFFF0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id-ID"/>
          </a:p>
        </p:txBody>
      </p:sp>
      <p:sp>
        <p:nvSpPr>
          <p:cNvPr id="49167" name="Freeform 15"/>
          <p:cNvSpPr>
            <a:spLocks/>
          </p:cNvSpPr>
          <p:nvPr/>
        </p:nvSpPr>
        <p:spPr bwMode="auto">
          <a:xfrm>
            <a:off x="1905000" y="2057400"/>
            <a:ext cx="2438400" cy="2133600"/>
          </a:xfrm>
          <a:custGeom>
            <a:avLst/>
            <a:gdLst/>
            <a:ahLst/>
            <a:cxnLst>
              <a:cxn ang="0">
                <a:pos x="0" y="3081"/>
              </a:cxn>
              <a:cxn ang="0">
                <a:pos x="3397" y="0"/>
              </a:cxn>
            </a:cxnLst>
            <a:rect l="0" t="0" r="r" b="b"/>
            <a:pathLst>
              <a:path w="3397" h="3081">
                <a:moveTo>
                  <a:pt x="0" y="3081"/>
                </a:moveTo>
                <a:lnTo>
                  <a:pt x="3397" y="0"/>
                </a:lnTo>
              </a:path>
            </a:pathLst>
          </a:custGeom>
          <a:noFill/>
          <a:ln w="25400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id-ID"/>
          </a:p>
        </p:txBody>
      </p:sp>
      <p:sp>
        <p:nvSpPr>
          <p:cNvPr id="49166" name="Line 14"/>
          <p:cNvSpPr>
            <a:spLocks noChangeShapeType="1"/>
          </p:cNvSpPr>
          <p:nvPr/>
        </p:nvSpPr>
        <p:spPr bwMode="auto">
          <a:xfrm rot="5400000">
            <a:off x="2204244" y="3950494"/>
            <a:ext cx="455612" cy="0"/>
          </a:xfrm>
          <a:prstGeom prst="line">
            <a:avLst/>
          </a:prstGeom>
          <a:noFill/>
          <a:ln w="19050">
            <a:solidFill>
              <a:srgbClr val="FFFF00"/>
            </a:solidFill>
            <a:prstDash val="dash"/>
            <a:round/>
            <a:headEnd/>
            <a:tailEnd type="none" w="sm" len="sm"/>
          </a:ln>
        </p:spPr>
        <p:txBody>
          <a:bodyPr/>
          <a:lstStyle/>
          <a:p>
            <a:endParaRPr lang="id-ID"/>
          </a:p>
        </p:txBody>
      </p:sp>
      <p:sp>
        <p:nvSpPr>
          <p:cNvPr id="49165" name="Line 13"/>
          <p:cNvSpPr>
            <a:spLocks noChangeShapeType="1"/>
          </p:cNvSpPr>
          <p:nvPr/>
        </p:nvSpPr>
        <p:spPr bwMode="auto">
          <a:xfrm>
            <a:off x="1928813" y="3236913"/>
            <a:ext cx="1042987" cy="0"/>
          </a:xfrm>
          <a:prstGeom prst="line">
            <a:avLst/>
          </a:prstGeom>
          <a:noFill/>
          <a:ln w="19050">
            <a:solidFill>
              <a:srgbClr val="FFFF0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id-ID"/>
          </a:p>
        </p:txBody>
      </p:sp>
      <p:sp>
        <p:nvSpPr>
          <p:cNvPr id="49164" name="Line 12"/>
          <p:cNvSpPr>
            <a:spLocks noChangeShapeType="1"/>
          </p:cNvSpPr>
          <p:nvPr/>
        </p:nvSpPr>
        <p:spPr bwMode="auto">
          <a:xfrm rot="5400000">
            <a:off x="2517775" y="3721100"/>
            <a:ext cx="908050" cy="0"/>
          </a:xfrm>
          <a:prstGeom prst="line">
            <a:avLst/>
          </a:prstGeom>
          <a:noFill/>
          <a:ln w="19050">
            <a:solidFill>
              <a:srgbClr val="FFFF00"/>
            </a:solidFill>
            <a:prstDash val="dash"/>
            <a:round/>
            <a:headEnd/>
            <a:tailEnd type="none" w="sm" len="sm"/>
          </a:ln>
        </p:spPr>
        <p:txBody>
          <a:bodyPr/>
          <a:lstStyle/>
          <a:p>
            <a:endParaRPr lang="id-ID"/>
          </a:p>
        </p:txBody>
      </p:sp>
      <p:sp>
        <p:nvSpPr>
          <p:cNvPr id="49163" name="Line 11"/>
          <p:cNvSpPr>
            <a:spLocks noChangeShapeType="1"/>
          </p:cNvSpPr>
          <p:nvPr/>
        </p:nvSpPr>
        <p:spPr bwMode="auto">
          <a:xfrm>
            <a:off x="1928813" y="2713038"/>
            <a:ext cx="1614487" cy="0"/>
          </a:xfrm>
          <a:prstGeom prst="line">
            <a:avLst/>
          </a:prstGeom>
          <a:noFill/>
          <a:ln w="19050">
            <a:solidFill>
              <a:srgbClr val="FFFF0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id-ID"/>
          </a:p>
        </p:txBody>
      </p:sp>
      <p:sp>
        <p:nvSpPr>
          <p:cNvPr id="49162" name="Line 10"/>
          <p:cNvSpPr>
            <a:spLocks noChangeShapeType="1"/>
          </p:cNvSpPr>
          <p:nvPr/>
        </p:nvSpPr>
        <p:spPr bwMode="auto">
          <a:xfrm rot="5400000">
            <a:off x="2803525" y="3435350"/>
            <a:ext cx="1479550" cy="0"/>
          </a:xfrm>
          <a:prstGeom prst="line">
            <a:avLst/>
          </a:prstGeom>
          <a:noFill/>
          <a:ln w="19050">
            <a:solidFill>
              <a:srgbClr val="FFFF00"/>
            </a:solidFill>
            <a:prstDash val="dash"/>
            <a:round/>
            <a:headEnd/>
            <a:tailEnd type="none" w="sm" len="sm"/>
          </a:ln>
        </p:spPr>
        <p:txBody>
          <a:bodyPr/>
          <a:lstStyle/>
          <a:p>
            <a:endParaRPr lang="id-ID"/>
          </a:p>
        </p:txBody>
      </p:sp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546100" y="2199365"/>
            <a:ext cx="1803400" cy="39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600" b="1" dirty="0" err="1">
                <a:latin typeface="Arial Narrow" pitchFamily="34" charset="0"/>
                <a:cs typeface="Times New Roman" pitchFamily="18" charset="0"/>
              </a:rPr>
              <a:t>Efektivitas</a:t>
            </a:r>
            <a:r>
              <a:rPr lang="en-US" sz="1600" b="1" dirty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en-US" sz="1600" b="1" dirty="0" err="1">
                <a:latin typeface="Arial Narrow" pitchFamily="34" charset="0"/>
                <a:cs typeface="Times New Roman" pitchFamily="18" charset="0"/>
              </a:rPr>
              <a:t>Kerjasama</a:t>
            </a:r>
            <a:r>
              <a:rPr lang="en-US" sz="1600" b="1" dirty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en-US" sz="1600" b="1" dirty="0" err="1">
                <a:latin typeface="Arial Narrow" pitchFamily="34" charset="0"/>
                <a:cs typeface="Times New Roman" pitchFamily="18" charset="0"/>
              </a:rPr>
              <a:t>Kemitraan</a:t>
            </a:r>
            <a:endParaRPr lang="en-US" sz="1600" dirty="0"/>
          </a:p>
        </p:txBody>
      </p:sp>
      <p:sp>
        <p:nvSpPr>
          <p:cNvPr id="49160" name="Line 8"/>
          <p:cNvSpPr>
            <a:spLocks noChangeShapeType="1"/>
          </p:cNvSpPr>
          <p:nvPr/>
        </p:nvSpPr>
        <p:spPr bwMode="auto">
          <a:xfrm>
            <a:off x="2971799" y="4445721"/>
            <a:ext cx="627063" cy="0"/>
          </a:xfrm>
          <a:prstGeom prst="line">
            <a:avLst/>
          </a:prstGeom>
          <a:noFill/>
          <a:ln w="190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49159" name="Line 7"/>
          <p:cNvSpPr>
            <a:spLocks noChangeShapeType="1"/>
          </p:cNvSpPr>
          <p:nvPr/>
        </p:nvSpPr>
        <p:spPr bwMode="auto">
          <a:xfrm flipV="1">
            <a:off x="1803400" y="2924175"/>
            <a:ext cx="0" cy="569913"/>
          </a:xfrm>
          <a:prstGeom prst="line">
            <a:avLst/>
          </a:prstGeom>
          <a:noFill/>
          <a:ln w="190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49191" name="Rectangle 39"/>
          <p:cNvSpPr>
            <a:spLocks noChangeArrowheads="1"/>
          </p:cNvSpPr>
          <p:nvPr/>
        </p:nvSpPr>
        <p:spPr bwMode="auto">
          <a:xfrm>
            <a:off x="1733550" y="1871663"/>
            <a:ext cx="18415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tabLst>
                <a:tab pos="1600200" algn="l"/>
              </a:tabLst>
            </a:pPr>
            <a:r>
              <a:rPr lang="en-US" sz="1100"/>
              <a:t/>
            </a:r>
            <a:br>
              <a:rPr lang="en-US" sz="1100"/>
            </a:br>
            <a:endParaRPr lang="fi-FI"/>
          </a:p>
        </p:txBody>
      </p:sp>
      <p:sp>
        <p:nvSpPr>
          <p:cNvPr id="49192" name="Rectangle 40"/>
          <p:cNvSpPr>
            <a:spLocks noChangeArrowheads="1"/>
          </p:cNvSpPr>
          <p:nvPr/>
        </p:nvSpPr>
        <p:spPr bwMode="auto">
          <a:xfrm>
            <a:off x="4800600" y="1651030"/>
            <a:ext cx="37338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en-US" sz="2400" dirty="0" err="1" smtClean="0">
                <a:latin typeface="Rockwell" pitchFamily="18" charset="0"/>
              </a:rPr>
              <a:t>Kerjasama</a:t>
            </a:r>
            <a:r>
              <a:rPr lang="en-US" sz="2400" dirty="0" smtClean="0">
                <a:latin typeface="Rockwell" pitchFamily="18" charset="0"/>
              </a:rPr>
              <a:t> </a:t>
            </a:r>
            <a:r>
              <a:rPr lang="en-US" sz="2400" dirty="0">
                <a:latin typeface="Rockwell" pitchFamily="18" charset="0"/>
              </a:rPr>
              <a:t>Tim </a:t>
            </a:r>
            <a:r>
              <a:rPr lang="en-US" sz="2400" dirty="0" err="1" smtClean="0">
                <a:latin typeface="Rockwell" pitchFamily="18" charset="0"/>
              </a:rPr>
              <a:t>pada</a:t>
            </a:r>
            <a:r>
              <a:rPr lang="en-US" sz="2400" dirty="0" smtClean="0">
                <a:latin typeface="Rockwell" pitchFamily="18" charset="0"/>
              </a:rPr>
              <a:t> </a:t>
            </a:r>
            <a:r>
              <a:rPr lang="en-US" sz="2400" dirty="0" err="1" smtClean="0">
                <a:latin typeface="Rockwell" pitchFamily="18" charset="0"/>
              </a:rPr>
              <a:t>tingkat</a:t>
            </a:r>
            <a:r>
              <a:rPr lang="en-US" sz="2400" dirty="0" smtClean="0">
                <a:latin typeface="Rockwell" pitchFamily="18" charset="0"/>
              </a:rPr>
              <a:t> </a:t>
            </a:r>
            <a:r>
              <a:rPr lang="en-US" sz="2400" dirty="0" err="1" smtClean="0">
                <a:latin typeface="Rockwell" pitchFamily="18" charset="0"/>
              </a:rPr>
              <a:t>terendah</a:t>
            </a:r>
            <a:r>
              <a:rPr lang="en-US" sz="2400" dirty="0" smtClean="0">
                <a:latin typeface="Rockwell" pitchFamily="18" charset="0"/>
              </a:rPr>
              <a:t> </a:t>
            </a:r>
            <a:r>
              <a:rPr lang="en-US" sz="2400" dirty="0" err="1" smtClean="0">
                <a:latin typeface="Rockwell" pitchFamily="18" charset="0"/>
              </a:rPr>
              <a:t>ketika</a:t>
            </a:r>
            <a:r>
              <a:rPr lang="en-US" sz="2400" dirty="0" smtClean="0">
                <a:latin typeface="Rockwell" pitchFamily="18" charset="0"/>
              </a:rPr>
              <a:t>   </a:t>
            </a:r>
            <a:r>
              <a:rPr lang="en-US" sz="2400" dirty="0" err="1">
                <a:latin typeface="Rockwell" pitchFamily="18" charset="0"/>
              </a:rPr>
              <a:t>koordinasi</a:t>
            </a:r>
            <a:r>
              <a:rPr lang="en-US" sz="2400" dirty="0">
                <a:latin typeface="Rockwell" pitchFamily="18" charset="0"/>
              </a:rPr>
              <a:t> </a:t>
            </a:r>
            <a:r>
              <a:rPr lang="en-US" sz="2400" dirty="0" err="1">
                <a:latin typeface="Rockwell" pitchFamily="18" charset="0"/>
              </a:rPr>
              <a:t>dan</a:t>
            </a:r>
            <a:r>
              <a:rPr lang="en-US" sz="2400" dirty="0">
                <a:latin typeface="Rockwell" pitchFamily="18" charset="0"/>
              </a:rPr>
              <a:t> </a:t>
            </a:r>
            <a:r>
              <a:rPr lang="en-US" sz="2400" dirty="0" err="1">
                <a:latin typeface="Rockwell" pitchFamily="18" charset="0"/>
              </a:rPr>
              <a:t>komunikasi</a:t>
            </a:r>
            <a:r>
              <a:rPr lang="en-US" sz="2400" dirty="0">
                <a:latin typeface="Rockwell" pitchFamily="18" charset="0"/>
              </a:rPr>
              <a:t> </a:t>
            </a:r>
            <a:r>
              <a:rPr lang="en-US" sz="2400" dirty="0" smtClean="0">
                <a:latin typeface="Rockwell" pitchFamily="18" charset="0"/>
              </a:rPr>
              <a:t> yang </a:t>
            </a:r>
            <a:r>
              <a:rPr lang="en-US" sz="2400" dirty="0" err="1" smtClean="0">
                <a:latin typeface="Rockwell" pitchFamily="18" charset="0"/>
              </a:rPr>
              <a:t>terjadi</a:t>
            </a:r>
            <a:r>
              <a:rPr lang="en-US" sz="2400" dirty="0" smtClean="0">
                <a:latin typeface="Rockwell" pitchFamily="18" charset="0"/>
              </a:rPr>
              <a:t> </a:t>
            </a:r>
            <a:r>
              <a:rPr lang="en-US" sz="2400" dirty="0" err="1" smtClean="0">
                <a:latin typeface="Rockwell" pitchFamily="18" charset="0"/>
              </a:rPr>
              <a:t>karena</a:t>
            </a:r>
            <a:r>
              <a:rPr lang="en-US" sz="2400" dirty="0" smtClean="0">
                <a:latin typeface="Rockwell" pitchFamily="18" charset="0"/>
              </a:rPr>
              <a:t> </a:t>
            </a:r>
            <a:r>
              <a:rPr lang="en-US" sz="2400" dirty="0" err="1" smtClean="0">
                <a:latin typeface="Rockwell" pitchFamily="18" charset="0"/>
              </a:rPr>
              <a:t>kepercayaan</a:t>
            </a:r>
            <a:r>
              <a:rPr lang="en-US" sz="2400" dirty="0" smtClean="0">
                <a:latin typeface="Rockwell" pitchFamily="18" charset="0"/>
              </a:rPr>
              <a:t> </a:t>
            </a:r>
            <a:r>
              <a:rPr lang="en-US" sz="2400" dirty="0">
                <a:latin typeface="Rockwell" pitchFamily="18" charset="0"/>
              </a:rPr>
              <a:t>yang </a:t>
            </a:r>
            <a:r>
              <a:rPr lang="en-US" sz="2400" dirty="0" err="1">
                <a:latin typeface="Rockwell" pitchFamily="18" charset="0"/>
              </a:rPr>
              <a:t>rendah</a:t>
            </a:r>
            <a:r>
              <a:rPr lang="en-US" sz="2400" dirty="0">
                <a:latin typeface="Rockwell" pitchFamily="18" charset="0"/>
              </a:rPr>
              <a:t> </a:t>
            </a:r>
            <a:r>
              <a:rPr lang="en-US" sz="2400" dirty="0" err="1">
                <a:latin typeface="Rockwell" pitchFamily="18" charset="0"/>
              </a:rPr>
              <a:t>dan</a:t>
            </a:r>
            <a:r>
              <a:rPr lang="en-US" sz="2400" dirty="0">
                <a:latin typeface="Rockwell" pitchFamily="18" charset="0"/>
              </a:rPr>
              <a:t> </a:t>
            </a:r>
            <a:r>
              <a:rPr lang="en-US" sz="2400" dirty="0" err="1">
                <a:latin typeface="Rockwell" pitchFamily="18" charset="0"/>
              </a:rPr>
              <a:t>tidak</a:t>
            </a:r>
            <a:r>
              <a:rPr lang="en-US" sz="2400" dirty="0">
                <a:latin typeface="Rockwell" pitchFamily="18" charset="0"/>
              </a:rPr>
              <a:t> </a:t>
            </a:r>
            <a:r>
              <a:rPr lang="en-US" sz="2400" dirty="0" err="1">
                <a:latin typeface="Rockwell" pitchFamily="18" charset="0"/>
              </a:rPr>
              <a:t>saling</a:t>
            </a:r>
            <a:r>
              <a:rPr lang="en-US" sz="2400" dirty="0">
                <a:latin typeface="Rockwell" pitchFamily="18" charset="0"/>
              </a:rPr>
              <a:t> </a:t>
            </a:r>
            <a:r>
              <a:rPr lang="en-US" sz="2400" dirty="0" err="1">
                <a:latin typeface="Rockwell" pitchFamily="18" charset="0"/>
              </a:rPr>
              <a:t>menghargai</a:t>
            </a:r>
            <a:r>
              <a:rPr lang="en-US" sz="2400" dirty="0">
                <a:latin typeface="Rockwell" pitchFamily="18" charset="0"/>
              </a:rPr>
              <a:t>. </a:t>
            </a:r>
            <a:endParaRPr lang="en-US" sz="2400" dirty="0" smtClean="0">
              <a:latin typeface="Rockwell" pitchFamily="18" charset="0"/>
            </a:endParaRPr>
          </a:p>
          <a:p>
            <a:pPr>
              <a:tabLst>
                <a:tab pos="457200" algn="l"/>
              </a:tabLst>
            </a:pPr>
            <a:r>
              <a:rPr lang="en-US" sz="2400" dirty="0" smtClean="0">
                <a:latin typeface="Rockwell" pitchFamily="18" charset="0"/>
              </a:rPr>
              <a:t>(</a:t>
            </a:r>
            <a:r>
              <a:rPr lang="en-US" sz="2400" dirty="0" err="1">
                <a:latin typeface="Rockwell" pitchFamily="18" charset="0"/>
              </a:rPr>
              <a:t>Ciri</a:t>
            </a:r>
            <a:r>
              <a:rPr lang="en-US" sz="2400" dirty="0">
                <a:latin typeface="Rockwell" pitchFamily="18" charset="0"/>
              </a:rPr>
              <a:t>: </a:t>
            </a:r>
            <a:r>
              <a:rPr lang="en-US" sz="2400" dirty="0" err="1">
                <a:latin typeface="Rockwell" pitchFamily="18" charset="0"/>
              </a:rPr>
              <a:t>sikap</a:t>
            </a:r>
            <a:r>
              <a:rPr lang="en-US" sz="2400" dirty="0">
                <a:latin typeface="Rockwell" pitchFamily="18" charset="0"/>
              </a:rPr>
              <a:t> defensive, </a:t>
            </a:r>
            <a:r>
              <a:rPr lang="en-US" sz="2400" dirty="0" err="1">
                <a:latin typeface="Rockwell" pitchFamily="18" charset="0"/>
              </a:rPr>
              <a:t>protektif</a:t>
            </a:r>
            <a:r>
              <a:rPr lang="en-US" sz="2400" dirty="0">
                <a:latin typeface="Rockwell" pitchFamily="18" charset="0"/>
              </a:rPr>
              <a:t> </a:t>
            </a:r>
            <a:r>
              <a:rPr lang="en-US" sz="2400" dirty="0" err="1">
                <a:latin typeface="Rockwell" pitchFamily="18" charset="0"/>
              </a:rPr>
              <a:t>dan</a:t>
            </a:r>
            <a:r>
              <a:rPr lang="en-US" sz="2400" dirty="0">
                <a:latin typeface="Rockwell" pitchFamily="18" charset="0"/>
              </a:rPr>
              <a:t> </a:t>
            </a:r>
            <a:r>
              <a:rPr lang="en-US" sz="2400" dirty="0" err="1">
                <a:latin typeface="Rockwell" pitchFamily="18" charset="0"/>
              </a:rPr>
              <a:t>sering</a:t>
            </a:r>
            <a:r>
              <a:rPr lang="en-US" sz="2400" dirty="0">
                <a:latin typeface="Rockwell" pitchFamily="18" charset="0"/>
              </a:rPr>
              <a:t> </a:t>
            </a:r>
            <a:r>
              <a:rPr lang="en-US" sz="2400" dirty="0" err="1">
                <a:latin typeface="Rockwell" pitchFamily="18" charset="0"/>
              </a:rPr>
              <a:t>menggunakan</a:t>
            </a:r>
            <a:r>
              <a:rPr lang="en-US" sz="2400" dirty="0">
                <a:latin typeface="Rockwell" pitchFamily="18" charset="0"/>
              </a:rPr>
              <a:t> </a:t>
            </a:r>
            <a:r>
              <a:rPr lang="en-US" sz="2400" dirty="0" err="1">
                <a:latin typeface="Rockwell" pitchFamily="18" charset="0"/>
              </a:rPr>
              <a:t>bahasa</a:t>
            </a:r>
            <a:r>
              <a:rPr lang="en-US" sz="2400" dirty="0">
                <a:latin typeface="Rockwell" pitchFamily="18" charset="0"/>
              </a:rPr>
              <a:t> </a:t>
            </a:r>
            <a:r>
              <a:rPr lang="en-US" sz="2400" dirty="0" err="1">
                <a:latin typeface="Rockwell" pitchFamily="18" charset="0"/>
              </a:rPr>
              <a:t>hukum</a:t>
            </a:r>
            <a:r>
              <a:rPr lang="en-US" sz="2400" dirty="0">
                <a:latin typeface="Rockwell" pitchFamily="18" charset="0"/>
              </a:rPr>
              <a:t>, yang </a:t>
            </a:r>
            <a:r>
              <a:rPr lang="en-US" sz="2400" dirty="0" err="1">
                <a:latin typeface="Rockwell" pitchFamily="18" charset="0"/>
              </a:rPr>
              <a:t>muncul</a:t>
            </a:r>
            <a:r>
              <a:rPr lang="en-US" sz="2400" dirty="0">
                <a:latin typeface="Rockwell" pitchFamily="18" charset="0"/>
              </a:rPr>
              <a:t> </a:t>
            </a:r>
            <a:r>
              <a:rPr lang="en-US" sz="2400" dirty="0" err="1">
                <a:latin typeface="Rockwell" pitchFamily="18" charset="0"/>
              </a:rPr>
              <a:t>menang-kalah</a:t>
            </a:r>
            <a:r>
              <a:rPr lang="en-US" sz="2400" dirty="0">
                <a:latin typeface="Rockwell" pitchFamily="18" charset="0"/>
              </a:rPr>
              <a:t>).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96875" y="255588"/>
            <a:ext cx="8747125" cy="114300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FF00"/>
                </a:solidFill>
              </a:rPr>
              <a:t>COLLABORATIVE TRUST AND COMMUNICATION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533400" y="1716882"/>
            <a:ext cx="8077200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1" hangingPunct="1"/>
            <a:endParaRPr lang="en-US" sz="2800" dirty="0">
              <a:cs typeface="Arial" charset="0"/>
            </a:endParaRPr>
          </a:p>
          <a:p>
            <a:pPr marL="457200" indent="-457200" eaLnBrk="1" hangingPunct="1">
              <a:buFontTx/>
              <a:buChar char="-"/>
            </a:pPr>
            <a:endParaRPr lang="en-US" dirty="0">
              <a:cs typeface="Arial" charset="0"/>
            </a:endParaRPr>
          </a:p>
          <a:p>
            <a:pPr marL="457200" indent="-457200" eaLnBrk="1" hangingPunct="1">
              <a:buFontTx/>
              <a:buChar char="-"/>
            </a:pPr>
            <a:endParaRPr lang="en-US" dirty="0">
              <a:cs typeface="Arial" charset="0"/>
            </a:endParaRPr>
          </a:p>
          <a:p>
            <a:pPr marL="457200" indent="-457200" eaLnBrk="1" hangingPunct="1"/>
            <a:endParaRPr lang="en-US" dirty="0">
              <a:cs typeface="Arial" charset="0"/>
            </a:endParaRPr>
          </a:p>
        </p:txBody>
      </p:sp>
      <p:sp>
        <p:nvSpPr>
          <p:cNvPr id="49179" name="Text Box 27"/>
          <p:cNvSpPr txBox="1">
            <a:spLocks noChangeArrowheads="1"/>
          </p:cNvSpPr>
          <p:nvPr/>
        </p:nvSpPr>
        <p:spPr bwMode="auto">
          <a:xfrm>
            <a:off x="3719943" y="4294188"/>
            <a:ext cx="824639" cy="511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Tinggi</a:t>
            </a:r>
            <a:endParaRPr lang="en-US" sz="1400" dirty="0"/>
          </a:p>
        </p:txBody>
      </p:sp>
      <p:sp>
        <p:nvSpPr>
          <p:cNvPr id="49178" name="Text Box 26"/>
          <p:cNvSpPr txBox="1">
            <a:spLocks noChangeArrowheads="1"/>
          </p:cNvSpPr>
          <p:nvPr/>
        </p:nvSpPr>
        <p:spPr bwMode="auto">
          <a:xfrm>
            <a:off x="857252" y="3731419"/>
            <a:ext cx="919161" cy="443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Rendah</a:t>
            </a:r>
            <a:endParaRPr lang="en-US" sz="1400" dirty="0"/>
          </a:p>
        </p:txBody>
      </p:sp>
      <p:sp>
        <p:nvSpPr>
          <p:cNvPr id="49177" name="Text Box 25"/>
          <p:cNvSpPr txBox="1">
            <a:spLocks noChangeArrowheads="1"/>
          </p:cNvSpPr>
          <p:nvPr/>
        </p:nvSpPr>
        <p:spPr bwMode="auto">
          <a:xfrm>
            <a:off x="1238575" y="1802210"/>
            <a:ext cx="627062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Tinggi</a:t>
            </a:r>
            <a:endParaRPr lang="en-US" sz="1400" dirty="0"/>
          </a:p>
        </p:txBody>
      </p:sp>
      <p:sp>
        <p:nvSpPr>
          <p:cNvPr id="49176" name="Text Box 24"/>
          <p:cNvSpPr txBox="1">
            <a:spLocks noChangeArrowheads="1"/>
          </p:cNvSpPr>
          <p:nvPr/>
        </p:nvSpPr>
        <p:spPr bwMode="auto">
          <a:xfrm>
            <a:off x="3486903" y="2745533"/>
            <a:ext cx="958095" cy="271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pl-PL" sz="1600" b="1" dirty="0">
                <a:latin typeface="Arial Narrow" pitchFamily="34" charset="0"/>
                <a:cs typeface="Times New Roman" pitchFamily="18" charset="0"/>
              </a:rPr>
              <a:t>Sinergy</a:t>
            </a:r>
            <a:endParaRPr lang="pl-PL" sz="1600" dirty="0"/>
          </a:p>
        </p:txBody>
      </p:sp>
      <p:sp>
        <p:nvSpPr>
          <p:cNvPr id="49175" name="Text Box 23"/>
          <p:cNvSpPr txBox="1">
            <a:spLocks noChangeArrowheads="1"/>
          </p:cNvSpPr>
          <p:nvPr/>
        </p:nvSpPr>
        <p:spPr bwMode="auto">
          <a:xfrm>
            <a:off x="2971799" y="3179763"/>
            <a:ext cx="979489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pl-PL" sz="1400" b="1" dirty="0" smtClean="0">
                <a:latin typeface="Arial Narrow" pitchFamily="34" charset="0"/>
                <a:cs typeface="Times New Roman" pitchFamily="18" charset="0"/>
              </a:rPr>
              <a:t>Komprom</a:t>
            </a:r>
            <a:r>
              <a:rPr lang="en-US" sz="1400" b="1" dirty="0" err="1" smtClean="0">
                <a:latin typeface="Arial Narrow" pitchFamily="34" charset="0"/>
                <a:cs typeface="Times New Roman" pitchFamily="18" charset="0"/>
              </a:rPr>
              <a:t>i</a:t>
            </a:r>
            <a:r>
              <a:rPr lang="pl-PL" sz="1400" b="1" dirty="0" smtClean="0">
                <a:solidFill>
                  <a:srgbClr val="993300"/>
                </a:solidFill>
                <a:latin typeface="Arial Narrow" pitchFamily="34" charset="0"/>
                <a:cs typeface="Times New Roman" pitchFamily="18" charset="0"/>
              </a:rPr>
              <a:t>i</a:t>
            </a:r>
            <a:endParaRPr lang="pl-PL" sz="1400" dirty="0"/>
          </a:p>
        </p:txBody>
      </p:sp>
      <p:sp>
        <p:nvSpPr>
          <p:cNvPr id="49174" name="WordArt 22"/>
          <p:cNvSpPr>
            <a:spLocks noChangeArrowheads="1" noChangeShapeType="1" noTextEdit="1"/>
          </p:cNvSpPr>
          <p:nvPr/>
        </p:nvSpPr>
        <p:spPr bwMode="auto">
          <a:xfrm rot="16200000">
            <a:off x="1079500" y="3017838"/>
            <a:ext cx="846138" cy="423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Narrow"/>
              </a:rPr>
              <a:t>Saling Percaya </a:t>
            </a:r>
          </a:p>
          <a:p>
            <a:pPr algn="ctr"/>
            <a:r>
              <a:rPr lang="id-ID" sz="1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Narrow"/>
              </a:rPr>
              <a:t>dan </a:t>
            </a:r>
          </a:p>
          <a:p>
            <a:pPr algn="ctr"/>
            <a:r>
              <a:rPr lang="id-ID" sz="1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Narrow"/>
              </a:rPr>
              <a:t>Saling Menghargai</a:t>
            </a:r>
          </a:p>
        </p:txBody>
      </p:sp>
      <p:sp>
        <p:nvSpPr>
          <p:cNvPr id="49173" name="Line 21"/>
          <p:cNvSpPr>
            <a:spLocks noChangeShapeType="1"/>
          </p:cNvSpPr>
          <p:nvPr/>
        </p:nvSpPr>
        <p:spPr bwMode="auto">
          <a:xfrm>
            <a:off x="1928813" y="1893888"/>
            <a:ext cx="0" cy="2281237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d-ID"/>
          </a:p>
        </p:txBody>
      </p:sp>
      <p:sp>
        <p:nvSpPr>
          <p:cNvPr id="49172" name="Text Box 20"/>
          <p:cNvSpPr txBox="1">
            <a:spLocks noChangeArrowheads="1"/>
          </p:cNvSpPr>
          <p:nvPr/>
        </p:nvSpPr>
        <p:spPr bwMode="auto">
          <a:xfrm>
            <a:off x="1900238" y="4179888"/>
            <a:ext cx="877887" cy="591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Rendah</a:t>
            </a:r>
            <a:endParaRPr lang="en-US" sz="1400" dirty="0"/>
          </a:p>
        </p:txBody>
      </p:sp>
      <p:sp>
        <p:nvSpPr>
          <p:cNvPr id="49171" name="Line 19"/>
          <p:cNvSpPr>
            <a:spLocks noChangeShapeType="1"/>
          </p:cNvSpPr>
          <p:nvPr/>
        </p:nvSpPr>
        <p:spPr bwMode="auto">
          <a:xfrm flipV="1">
            <a:off x="1905000" y="4191000"/>
            <a:ext cx="2819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d-ID"/>
          </a:p>
        </p:txBody>
      </p:sp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2307822" y="4698999"/>
            <a:ext cx="150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Koordinasi</a:t>
            </a:r>
            <a:r>
              <a:rPr lang="en-US" sz="1400" b="1" dirty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dan</a:t>
            </a:r>
            <a:r>
              <a:rPr lang="en-US" sz="1400" b="1" dirty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en-US" sz="1400" b="1" dirty="0" err="1">
                <a:latin typeface="Arial Narrow" pitchFamily="34" charset="0"/>
                <a:cs typeface="Times New Roman" pitchFamily="18" charset="0"/>
              </a:rPr>
              <a:t>Komunikasi</a:t>
            </a:r>
            <a:endParaRPr lang="en-US" sz="1400" dirty="0"/>
          </a:p>
        </p:txBody>
      </p:sp>
      <p:sp>
        <p:nvSpPr>
          <p:cNvPr id="49169" name="Text Box 17"/>
          <p:cNvSpPr txBox="1">
            <a:spLocks noChangeArrowheads="1"/>
          </p:cNvSpPr>
          <p:nvPr/>
        </p:nvSpPr>
        <p:spPr bwMode="auto">
          <a:xfrm>
            <a:off x="2278709" y="3694113"/>
            <a:ext cx="12509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1400" b="1" dirty="0" err="1" smtClean="0">
                <a:latin typeface="Arial Narrow" pitchFamily="34" charset="0"/>
                <a:cs typeface="Times New Roman" pitchFamily="18" charset="0"/>
              </a:rPr>
              <a:t>defensif</a:t>
            </a:r>
            <a:endParaRPr lang="en-US" sz="1400" dirty="0"/>
          </a:p>
        </p:txBody>
      </p:sp>
      <p:sp>
        <p:nvSpPr>
          <p:cNvPr id="49168" name="Line 16"/>
          <p:cNvSpPr>
            <a:spLocks noChangeShapeType="1"/>
          </p:cNvSpPr>
          <p:nvPr/>
        </p:nvSpPr>
        <p:spPr bwMode="auto">
          <a:xfrm>
            <a:off x="1928813" y="3722688"/>
            <a:ext cx="501650" cy="0"/>
          </a:xfrm>
          <a:prstGeom prst="line">
            <a:avLst/>
          </a:prstGeom>
          <a:noFill/>
          <a:ln w="19050">
            <a:solidFill>
              <a:srgbClr val="FFFF0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id-ID"/>
          </a:p>
        </p:txBody>
      </p:sp>
      <p:sp>
        <p:nvSpPr>
          <p:cNvPr id="49167" name="Freeform 15"/>
          <p:cNvSpPr>
            <a:spLocks/>
          </p:cNvSpPr>
          <p:nvPr/>
        </p:nvSpPr>
        <p:spPr bwMode="auto">
          <a:xfrm>
            <a:off x="1905000" y="2057400"/>
            <a:ext cx="2438400" cy="2133600"/>
          </a:xfrm>
          <a:custGeom>
            <a:avLst/>
            <a:gdLst/>
            <a:ahLst/>
            <a:cxnLst>
              <a:cxn ang="0">
                <a:pos x="0" y="3081"/>
              </a:cxn>
              <a:cxn ang="0">
                <a:pos x="3397" y="0"/>
              </a:cxn>
            </a:cxnLst>
            <a:rect l="0" t="0" r="r" b="b"/>
            <a:pathLst>
              <a:path w="3397" h="3081">
                <a:moveTo>
                  <a:pt x="0" y="3081"/>
                </a:moveTo>
                <a:lnTo>
                  <a:pt x="3397" y="0"/>
                </a:lnTo>
              </a:path>
            </a:pathLst>
          </a:custGeom>
          <a:noFill/>
          <a:ln w="25400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id-ID"/>
          </a:p>
        </p:txBody>
      </p:sp>
      <p:sp>
        <p:nvSpPr>
          <p:cNvPr id="49166" name="Line 14"/>
          <p:cNvSpPr>
            <a:spLocks noChangeShapeType="1"/>
          </p:cNvSpPr>
          <p:nvPr/>
        </p:nvSpPr>
        <p:spPr bwMode="auto">
          <a:xfrm rot="5400000">
            <a:off x="2204244" y="3950494"/>
            <a:ext cx="455612" cy="0"/>
          </a:xfrm>
          <a:prstGeom prst="line">
            <a:avLst/>
          </a:prstGeom>
          <a:noFill/>
          <a:ln w="19050">
            <a:solidFill>
              <a:srgbClr val="FFFF00"/>
            </a:solidFill>
            <a:prstDash val="dash"/>
            <a:round/>
            <a:headEnd/>
            <a:tailEnd type="none" w="sm" len="sm"/>
          </a:ln>
        </p:spPr>
        <p:txBody>
          <a:bodyPr/>
          <a:lstStyle/>
          <a:p>
            <a:endParaRPr lang="id-ID"/>
          </a:p>
        </p:txBody>
      </p:sp>
      <p:sp>
        <p:nvSpPr>
          <p:cNvPr id="49165" name="Line 13"/>
          <p:cNvSpPr>
            <a:spLocks noChangeShapeType="1"/>
          </p:cNvSpPr>
          <p:nvPr/>
        </p:nvSpPr>
        <p:spPr bwMode="auto">
          <a:xfrm>
            <a:off x="1928813" y="3236913"/>
            <a:ext cx="1042987" cy="0"/>
          </a:xfrm>
          <a:prstGeom prst="line">
            <a:avLst/>
          </a:prstGeom>
          <a:noFill/>
          <a:ln w="19050">
            <a:solidFill>
              <a:srgbClr val="FFFF0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id-ID"/>
          </a:p>
        </p:txBody>
      </p:sp>
      <p:sp>
        <p:nvSpPr>
          <p:cNvPr id="49164" name="Line 12"/>
          <p:cNvSpPr>
            <a:spLocks noChangeShapeType="1"/>
          </p:cNvSpPr>
          <p:nvPr/>
        </p:nvSpPr>
        <p:spPr bwMode="auto">
          <a:xfrm rot="5400000">
            <a:off x="2517775" y="3721100"/>
            <a:ext cx="908050" cy="0"/>
          </a:xfrm>
          <a:prstGeom prst="line">
            <a:avLst/>
          </a:prstGeom>
          <a:noFill/>
          <a:ln w="19050">
            <a:solidFill>
              <a:srgbClr val="FFFF00"/>
            </a:solidFill>
            <a:prstDash val="dash"/>
            <a:round/>
            <a:headEnd/>
            <a:tailEnd type="none" w="sm" len="sm"/>
          </a:ln>
        </p:spPr>
        <p:txBody>
          <a:bodyPr/>
          <a:lstStyle/>
          <a:p>
            <a:endParaRPr lang="id-ID"/>
          </a:p>
        </p:txBody>
      </p:sp>
      <p:sp>
        <p:nvSpPr>
          <p:cNvPr id="49163" name="Line 11"/>
          <p:cNvSpPr>
            <a:spLocks noChangeShapeType="1"/>
          </p:cNvSpPr>
          <p:nvPr/>
        </p:nvSpPr>
        <p:spPr bwMode="auto">
          <a:xfrm>
            <a:off x="1928813" y="2713038"/>
            <a:ext cx="1614487" cy="0"/>
          </a:xfrm>
          <a:prstGeom prst="line">
            <a:avLst/>
          </a:prstGeom>
          <a:noFill/>
          <a:ln w="19050">
            <a:solidFill>
              <a:srgbClr val="FFFF0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id-ID"/>
          </a:p>
        </p:txBody>
      </p:sp>
      <p:sp>
        <p:nvSpPr>
          <p:cNvPr id="49162" name="Line 10"/>
          <p:cNvSpPr>
            <a:spLocks noChangeShapeType="1"/>
          </p:cNvSpPr>
          <p:nvPr/>
        </p:nvSpPr>
        <p:spPr bwMode="auto">
          <a:xfrm rot="5400000">
            <a:off x="2803525" y="3435350"/>
            <a:ext cx="1479550" cy="0"/>
          </a:xfrm>
          <a:prstGeom prst="line">
            <a:avLst/>
          </a:prstGeom>
          <a:noFill/>
          <a:ln w="19050">
            <a:solidFill>
              <a:srgbClr val="FFFF00"/>
            </a:solidFill>
            <a:prstDash val="dash"/>
            <a:round/>
            <a:headEnd/>
            <a:tailEnd type="none" w="sm" len="sm"/>
          </a:ln>
        </p:spPr>
        <p:txBody>
          <a:bodyPr/>
          <a:lstStyle/>
          <a:p>
            <a:endParaRPr lang="id-ID"/>
          </a:p>
        </p:txBody>
      </p:sp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546100" y="2199365"/>
            <a:ext cx="1803400" cy="39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600" b="1" dirty="0" err="1">
                <a:latin typeface="Arial Narrow" pitchFamily="34" charset="0"/>
                <a:cs typeface="Times New Roman" pitchFamily="18" charset="0"/>
              </a:rPr>
              <a:t>Efektivitas</a:t>
            </a:r>
            <a:r>
              <a:rPr lang="en-US" sz="1600" b="1" dirty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en-US" sz="1600" b="1" dirty="0" err="1">
                <a:latin typeface="Arial Narrow" pitchFamily="34" charset="0"/>
                <a:cs typeface="Times New Roman" pitchFamily="18" charset="0"/>
              </a:rPr>
              <a:t>Kerjasama</a:t>
            </a:r>
            <a:r>
              <a:rPr lang="en-US" sz="1600" b="1" dirty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en-US" sz="1600" b="1" dirty="0" err="1">
                <a:latin typeface="Arial Narrow" pitchFamily="34" charset="0"/>
                <a:cs typeface="Times New Roman" pitchFamily="18" charset="0"/>
              </a:rPr>
              <a:t>Kemitraan</a:t>
            </a:r>
            <a:endParaRPr lang="en-US" sz="1600" dirty="0"/>
          </a:p>
        </p:txBody>
      </p:sp>
      <p:sp>
        <p:nvSpPr>
          <p:cNvPr id="49160" name="Line 8"/>
          <p:cNvSpPr>
            <a:spLocks noChangeShapeType="1"/>
          </p:cNvSpPr>
          <p:nvPr/>
        </p:nvSpPr>
        <p:spPr bwMode="auto">
          <a:xfrm>
            <a:off x="2971799" y="4445721"/>
            <a:ext cx="627063" cy="0"/>
          </a:xfrm>
          <a:prstGeom prst="line">
            <a:avLst/>
          </a:prstGeom>
          <a:noFill/>
          <a:ln w="190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49159" name="Line 7"/>
          <p:cNvSpPr>
            <a:spLocks noChangeShapeType="1"/>
          </p:cNvSpPr>
          <p:nvPr/>
        </p:nvSpPr>
        <p:spPr bwMode="auto">
          <a:xfrm flipV="1">
            <a:off x="1803400" y="2924175"/>
            <a:ext cx="0" cy="569913"/>
          </a:xfrm>
          <a:prstGeom prst="line">
            <a:avLst/>
          </a:prstGeom>
          <a:noFill/>
          <a:ln w="190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49191" name="Rectangle 39"/>
          <p:cNvSpPr>
            <a:spLocks noChangeArrowheads="1"/>
          </p:cNvSpPr>
          <p:nvPr/>
        </p:nvSpPr>
        <p:spPr bwMode="auto">
          <a:xfrm>
            <a:off x="1733550" y="1871663"/>
            <a:ext cx="18415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tabLst>
                <a:tab pos="1600200" algn="l"/>
              </a:tabLst>
            </a:pPr>
            <a:r>
              <a:rPr lang="en-US" sz="1100"/>
              <a:t/>
            </a:r>
            <a:br>
              <a:rPr lang="en-US" sz="1100"/>
            </a:br>
            <a:endParaRPr lang="fi-FI"/>
          </a:p>
        </p:txBody>
      </p:sp>
      <p:sp>
        <p:nvSpPr>
          <p:cNvPr id="49192" name="Rectangle 40"/>
          <p:cNvSpPr>
            <a:spLocks noChangeArrowheads="1"/>
          </p:cNvSpPr>
          <p:nvPr/>
        </p:nvSpPr>
        <p:spPr bwMode="auto">
          <a:xfrm>
            <a:off x="4800599" y="1497141"/>
            <a:ext cx="4000499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en-US" sz="2200" dirty="0">
                <a:latin typeface="Rockwell" pitchFamily="18" charset="0"/>
              </a:rPr>
              <a:t>Tingkat </a:t>
            </a:r>
            <a:r>
              <a:rPr lang="en-US" sz="2200" dirty="0" err="1">
                <a:latin typeface="Rockwell" pitchFamily="18" charset="0"/>
              </a:rPr>
              <a:t>kedua</a:t>
            </a:r>
            <a:r>
              <a:rPr lang="en-US" sz="2200" dirty="0">
                <a:latin typeface="Rockwell" pitchFamily="18" charset="0"/>
              </a:rPr>
              <a:t>, </a:t>
            </a:r>
            <a:r>
              <a:rPr lang="en-US" sz="2200" dirty="0" err="1">
                <a:latin typeface="Rockwell" pitchFamily="18" charset="0"/>
              </a:rPr>
              <a:t>menghindari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konfrontasi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dengan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koordinasi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cukup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baik</a:t>
            </a:r>
            <a:r>
              <a:rPr lang="en-US" sz="2200" dirty="0">
                <a:latin typeface="Rockwell" pitchFamily="18" charset="0"/>
              </a:rPr>
              <a:t>, </a:t>
            </a:r>
            <a:r>
              <a:rPr lang="en-US" sz="2200" dirty="0" err="1">
                <a:latin typeface="Rockwell" pitchFamily="18" charset="0"/>
              </a:rPr>
              <a:t>komunikasi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cukup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intensif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tapi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 smtClean="0">
                <a:latin typeface="Rockwell" pitchFamily="18" charset="0"/>
              </a:rPr>
              <a:t>belum</a:t>
            </a:r>
            <a:r>
              <a:rPr lang="en-US" sz="2200" dirty="0" smtClean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empati</a:t>
            </a:r>
            <a:r>
              <a:rPr lang="en-US" sz="2200" dirty="0">
                <a:latin typeface="Rockwell" pitchFamily="18" charset="0"/>
              </a:rPr>
              <a:t>, </a:t>
            </a:r>
            <a:r>
              <a:rPr lang="en-US" sz="2200" dirty="0" err="1">
                <a:latin typeface="Rockwell" pitchFamily="18" charset="0"/>
              </a:rPr>
              <a:t>kurang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menghargai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dan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tidak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memberikan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kepercayaan</a:t>
            </a:r>
            <a:r>
              <a:rPr lang="en-US" sz="2200" dirty="0">
                <a:latin typeface="Rockwell" pitchFamily="18" charset="0"/>
              </a:rPr>
              <a:t>;</a:t>
            </a:r>
          </a:p>
          <a:p>
            <a:pPr>
              <a:tabLst>
                <a:tab pos="457200" algn="l"/>
              </a:tabLst>
            </a:pPr>
            <a:endParaRPr lang="en-US" sz="2200" dirty="0">
              <a:latin typeface="Rockwell" pitchFamily="18" charset="0"/>
            </a:endParaRPr>
          </a:p>
          <a:p>
            <a:pPr>
              <a:tabLst>
                <a:tab pos="457200" algn="l"/>
              </a:tabLst>
            </a:pPr>
            <a:r>
              <a:rPr lang="en-US" sz="2200" dirty="0" smtClean="0">
                <a:latin typeface="Rockwell" pitchFamily="18" charset="0"/>
              </a:rPr>
              <a:t>Tingkat </a:t>
            </a:r>
            <a:r>
              <a:rPr lang="en-US" sz="2200" dirty="0" err="1" smtClean="0">
                <a:latin typeface="Rockwell" pitchFamily="18" charset="0"/>
              </a:rPr>
              <a:t>ketiga</a:t>
            </a:r>
            <a:r>
              <a:rPr lang="en-US" sz="2200" dirty="0" smtClean="0">
                <a:latin typeface="Rockwell" pitchFamily="18" charset="0"/>
              </a:rPr>
              <a:t> </a:t>
            </a:r>
            <a:r>
              <a:rPr lang="en-US" sz="2200" dirty="0" err="1" smtClean="0">
                <a:latin typeface="Rockwell" pitchFamily="18" charset="0"/>
              </a:rPr>
              <a:t>ketika</a:t>
            </a:r>
            <a:r>
              <a:rPr lang="en-US" sz="2200" dirty="0" smtClean="0">
                <a:latin typeface="Rockwell" pitchFamily="18" charset="0"/>
              </a:rPr>
              <a:t> </a:t>
            </a:r>
            <a:r>
              <a:rPr lang="en-US" sz="2200" dirty="0" err="1" smtClean="0">
                <a:latin typeface="Rockwell" pitchFamily="18" charset="0"/>
              </a:rPr>
              <a:t>posisi</a:t>
            </a:r>
            <a:r>
              <a:rPr lang="en-US" sz="2200" dirty="0" smtClean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sinergi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dicapai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dengan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tingkat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kepercayaan</a:t>
            </a:r>
            <a:r>
              <a:rPr lang="en-US" sz="2200" dirty="0">
                <a:latin typeface="Rockwell" pitchFamily="18" charset="0"/>
              </a:rPr>
              <a:t> yang </a:t>
            </a:r>
            <a:r>
              <a:rPr lang="en-US" sz="2200" dirty="0" err="1">
                <a:latin typeface="Rockwell" pitchFamily="18" charset="0"/>
              </a:rPr>
              <a:t>tinggi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dan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saling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menghargai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serta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koordinasi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dan</a:t>
            </a:r>
            <a:r>
              <a:rPr lang="en-US" sz="2200" dirty="0">
                <a:latin typeface="Rockwell" pitchFamily="18" charset="0"/>
              </a:rPr>
              <a:t> </a:t>
            </a:r>
            <a:r>
              <a:rPr lang="en-US" sz="2200" dirty="0" err="1">
                <a:latin typeface="Rockwell" pitchFamily="18" charset="0"/>
              </a:rPr>
              <a:t>komunikasi</a:t>
            </a:r>
            <a:r>
              <a:rPr lang="en-US" sz="2200" dirty="0">
                <a:latin typeface="Rockwell" pitchFamily="18" charset="0"/>
              </a:rPr>
              <a:t> yang </a:t>
            </a:r>
            <a:r>
              <a:rPr lang="en-US" sz="2200" dirty="0" err="1">
                <a:latin typeface="Rockwell" pitchFamily="18" charset="0"/>
              </a:rPr>
              <a:t>intensif</a:t>
            </a:r>
            <a:r>
              <a:rPr lang="en-US" sz="2200" dirty="0">
                <a:latin typeface="Rockwell" pitchFamily="18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5660537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31990" y="161916"/>
            <a:ext cx="86106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</a:rPr>
              <a:t>STAGES IN TEAM DEVELOPMENT  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66700" y="1323928"/>
            <a:ext cx="4102224" cy="2311896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800" b="1" i="1" dirty="0">
                <a:latin typeface="Times New Roman" pitchFamily="18" charset="0"/>
              </a:rPr>
              <a:t>FORMING </a:t>
            </a:r>
            <a:r>
              <a:rPr lang="en-US" sz="2000" b="1" i="1" dirty="0">
                <a:latin typeface="Times New Roman" pitchFamily="18" charset="0"/>
              </a:rPr>
              <a:t>(PEMBENTUKAN)</a:t>
            </a:r>
          </a:p>
        </p:txBody>
      </p:sp>
      <p:pic>
        <p:nvPicPr>
          <p:cNvPr id="22534" name="Picture 6" descr="j0223731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07504" y="2323150"/>
            <a:ext cx="2736304" cy="1293662"/>
          </a:xfrm>
          <a:noFill/>
          <a:ln/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368924" y="4840009"/>
            <a:ext cx="2559420" cy="26380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defRPr sz="1800" kern="1200" spc="1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</a:pPr>
            <a:r>
              <a:rPr lang="en-US" sz="2400" b="1" i="1" dirty="0" smtClean="0">
                <a:latin typeface="Times New Roman" pitchFamily="18" charset="0"/>
              </a:rPr>
              <a:t> </a:t>
            </a:r>
            <a:endParaRPr lang="en-US" sz="3200" b="1" i="1" dirty="0">
              <a:latin typeface="Times New Roman" pitchFamily="18" charset="0"/>
            </a:endParaRPr>
          </a:p>
        </p:txBody>
      </p:sp>
      <p:pic>
        <p:nvPicPr>
          <p:cNvPr id="7" name="Picture 12" descr="j022373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204843" y="1902752"/>
            <a:ext cx="2119556" cy="1606570"/>
          </a:xfrm>
          <a:prstGeom prst="rect">
            <a:avLst/>
          </a:prstGeom>
          <a:noFill/>
          <a:ln/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314182" y="1357756"/>
            <a:ext cx="4102224" cy="2311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defRPr sz="1800" kern="1200" spc="1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sz="2800" b="1" i="1" dirty="0" smtClean="0">
                <a:latin typeface="Times New Roman" pitchFamily="18" charset="0"/>
              </a:rPr>
              <a:t>STORMING </a:t>
            </a:r>
            <a:r>
              <a:rPr lang="en-US" sz="2000" b="1" i="1" dirty="0" smtClean="0">
                <a:latin typeface="Times New Roman" pitchFamily="18" charset="0"/>
              </a:rPr>
              <a:t>(PENCURAHAN)</a:t>
            </a:r>
            <a:endParaRPr lang="en-US" sz="2000" b="1" i="1" dirty="0">
              <a:latin typeface="Times New Roman" pitchFamily="18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344631" y="4104912"/>
            <a:ext cx="3795321" cy="2087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defRPr sz="1800" kern="1200" spc="1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sz="2400" b="1" i="1" dirty="0" smtClean="0">
                <a:latin typeface="Times New Roman" pitchFamily="18" charset="0"/>
              </a:rPr>
              <a:t>NORMING </a:t>
            </a:r>
            <a:r>
              <a:rPr lang="en-US" sz="2000" b="1" i="1" dirty="0" smtClean="0">
                <a:latin typeface="Times New Roman" pitchFamily="18" charset="0"/>
              </a:rPr>
              <a:t>(PEMBENTUKAN NORMA)</a:t>
            </a:r>
            <a:endParaRPr lang="en-US" sz="2000" b="1" i="1" dirty="0">
              <a:latin typeface="Times New Roman" pitchFamily="18" charset="0"/>
            </a:endParaRPr>
          </a:p>
        </p:txBody>
      </p:sp>
      <p:pic>
        <p:nvPicPr>
          <p:cNvPr id="10" name="Picture 8" descr="j022373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15320" y="4851881"/>
            <a:ext cx="2426079" cy="1456185"/>
          </a:xfrm>
          <a:prstGeom prst="rect">
            <a:avLst/>
          </a:prstGeom>
          <a:noFill/>
          <a:ln/>
        </p:spPr>
      </p:pic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4716016" y="4104912"/>
            <a:ext cx="3742184" cy="15338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defRPr sz="1800" kern="1200" spc="1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sz="2400" b="1" i="1" dirty="0" smtClean="0">
                <a:latin typeface="Times New Roman" pitchFamily="18" charset="0"/>
              </a:rPr>
              <a:t>PERFORMING </a:t>
            </a:r>
            <a:r>
              <a:rPr lang="en-US" sz="2000" b="1" i="1" dirty="0" smtClean="0">
                <a:latin typeface="Times New Roman" pitchFamily="18" charset="0"/>
              </a:rPr>
              <a:t>(KINERJA)</a:t>
            </a:r>
            <a:endParaRPr lang="en-US" sz="2000" b="1" i="1" dirty="0">
              <a:latin typeface="Times New Roman" pitchFamily="18" charset="0"/>
            </a:endParaRPr>
          </a:p>
        </p:txBody>
      </p:sp>
      <p:pic>
        <p:nvPicPr>
          <p:cNvPr id="12" name="Picture 7" descr="j02544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441432" y="4489715"/>
            <a:ext cx="1646378" cy="1669308"/>
          </a:xfrm>
          <a:prstGeom prst="rect">
            <a:avLst/>
          </a:prstGeom>
          <a:noFill/>
          <a:ln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057400" y="1752600"/>
            <a:ext cx="0" cy="4876800"/>
          </a:xfrm>
          <a:prstGeom prst="line">
            <a:avLst/>
          </a:prstGeom>
          <a:ln w="19050">
            <a:solidFill>
              <a:srgbClr val="FFFF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724400" y="1752600"/>
            <a:ext cx="0" cy="4876800"/>
          </a:xfrm>
          <a:prstGeom prst="line">
            <a:avLst/>
          </a:prstGeom>
          <a:ln w="19050">
            <a:solidFill>
              <a:srgbClr val="FFFF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7086600" y="1752600"/>
            <a:ext cx="1588" cy="4800600"/>
          </a:xfrm>
          <a:prstGeom prst="line">
            <a:avLst/>
          </a:prstGeom>
          <a:ln w="19050">
            <a:solidFill>
              <a:srgbClr val="FFFF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228600" y="2133600"/>
            <a:ext cx="3193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en-US" sz="1400" b="1" dirty="0">
              <a:solidFill>
                <a:srgbClr val="FFC000"/>
              </a:solidFill>
              <a:latin typeface="Gill Sans MT" pitchFamily="34" charset="0"/>
              <a:cs typeface="Times New Roman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318" y="472547"/>
            <a:ext cx="69006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FF00"/>
                </a:solidFill>
                <a:latin typeface="Calibri"/>
              </a:rPr>
              <a:t>Understanding the Stages of Team Formation</a:t>
            </a:r>
            <a:endParaRPr lang="en-US" sz="2800" b="1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81000" y="17526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alibri"/>
              </a:rPr>
              <a:t>Forming</a:t>
            </a:r>
            <a:endParaRPr lang="en-US" sz="2400" dirty="0"/>
          </a:p>
        </p:txBody>
      </p:sp>
      <p:sp>
        <p:nvSpPr>
          <p:cNvPr id="28" name="Rectangle 27"/>
          <p:cNvSpPr/>
          <p:nvPr/>
        </p:nvSpPr>
        <p:spPr>
          <a:xfrm>
            <a:off x="2590800" y="1752600"/>
            <a:ext cx="13949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dirty="0" smtClean="0">
                <a:solidFill>
                  <a:srgbClr val="FFC000"/>
                </a:solidFill>
                <a:latin typeface="Gill Sans MT" pitchFamily="34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Gill Sans MT" pitchFamily="34" charset="0"/>
                <a:cs typeface="Times New Roman" pitchFamily="18" charset="0"/>
              </a:rPr>
              <a:t>Storming</a:t>
            </a:r>
            <a:endParaRPr lang="en-US" sz="2400" dirty="0">
              <a:latin typeface="Gill Sans MT" pitchFamily="34" charset="0"/>
              <a:cs typeface="Times New Roman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105400" y="1752600"/>
            <a:ext cx="12747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latin typeface="Calibri"/>
              </a:rPr>
              <a:t>Norming</a:t>
            </a:r>
            <a:endParaRPr lang="en-US" sz="2400" dirty="0"/>
          </a:p>
        </p:txBody>
      </p:sp>
      <p:sp>
        <p:nvSpPr>
          <p:cNvPr id="30" name="Rectangle 29"/>
          <p:cNvSpPr/>
          <p:nvPr/>
        </p:nvSpPr>
        <p:spPr>
          <a:xfrm>
            <a:off x="7239000" y="1752600"/>
            <a:ext cx="15778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Calibri"/>
              </a:rPr>
              <a:t>Performing</a:t>
            </a:r>
            <a:endParaRPr 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0" y="2362200"/>
            <a:ext cx="2209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en-US" sz="1200" dirty="0" err="1" smtClean="0">
                <a:latin typeface="Gill Sans MT" pitchFamily="34" charset="0"/>
              </a:rPr>
              <a:t>Pada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tahap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ini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anggota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tim</a:t>
            </a:r>
            <a:endParaRPr lang="en-US" sz="1200" dirty="0" smtClean="0">
              <a:latin typeface="Gill Sans MT" pitchFamily="34" charset="0"/>
            </a:endParaRPr>
          </a:p>
          <a:p>
            <a:pPr algn="just"/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bersikap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positif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dan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sopan</a:t>
            </a:r>
            <a:r>
              <a:rPr lang="en-US" sz="1200" dirty="0" smtClean="0">
                <a:latin typeface="Gill Sans MT" pitchFamily="34" charset="0"/>
              </a:rPr>
              <a:t>. </a:t>
            </a:r>
          </a:p>
          <a:p>
            <a:pPr algn="just"/>
            <a:endParaRPr lang="en-US" sz="1200" dirty="0" smtClean="0">
              <a:latin typeface="Gill Sans MT" pitchFamily="34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Mereka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belum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memahami</a:t>
            </a:r>
            <a:r>
              <a:rPr lang="en-US" sz="1200" dirty="0" smtClean="0">
                <a:latin typeface="Gill Sans MT" pitchFamily="34" charset="0"/>
              </a:rPr>
              <a:t> </a:t>
            </a:r>
          </a:p>
          <a:p>
            <a:pPr algn="just"/>
            <a:r>
              <a:rPr lang="en-US" sz="1200" dirty="0" err="1" smtClean="0">
                <a:latin typeface="Gill Sans MT" pitchFamily="34" charset="0"/>
              </a:rPr>
              <a:t>pekerjaan</a:t>
            </a:r>
            <a:r>
              <a:rPr lang="en-US" sz="1200" dirty="0" smtClean="0">
                <a:latin typeface="Gill Sans MT" pitchFamily="34" charset="0"/>
              </a:rPr>
              <a:t>  yang </a:t>
            </a:r>
            <a:r>
              <a:rPr lang="en-US" sz="1200" dirty="0" err="1" smtClean="0">
                <a:latin typeface="Gill Sans MT" pitchFamily="34" charset="0"/>
              </a:rPr>
              <a:t>harus</a:t>
            </a:r>
            <a:r>
              <a:rPr lang="en-US" sz="1200" dirty="0" smtClean="0">
                <a:latin typeface="Gill Sans MT" pitchFamily="34" charset="0"/>
              </a:rPr>
              <a:t> </a:t>
            </a:r>
          </a:p>
          <a:p>
            <a:pPr algn="just"/>
            <a:r>
              <a:rPr lang="en-US" sz="1200" dirty="0" err="1" smtClean="0">
                <a:latin typeface="Gill Sans MT" pitchFamily="34" charset="0"/>
              </a:rPr>
              <a:t>dilakukan</a:t>
            </a:r>
            <a:r>
              <a:rPr lang="en-US" sz="1200" dirty="0" smtClean="0">
                <a:latin typeface="Gill Sans MT" pitchFamily="34" charset="0"/>
              </a:rPr>
              <a:t>.  </a:t>
            </a:r>
          </a:p>
          <a:p>
            <a:pPr algn="just"/>
            <a:endParaRPr lang="en-US" sz="1200" dirty="0" smtClean="0">
              <a:latin typeface="Gill Sans MT" pitchFamily="34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en-US" sz="1200" dirty="0" err="1" smtClean="0">
                <a:latin typeface="Gill Sans MT" pitchFamily="34" charset="0"/>
              </a:rPr>
              <a:t>Sebagian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lainnya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bersemangat</a:t>
            </a:r>
            <a:endParaRPr lang="en-US" sz="1200" dirty="0" smtClean="0">
              <a:latin typeface="Gill Sans MT" pitchFamily="34" charset="0"/>
            </a:endParaRPr>
          </a:p>
          <a:p>
            <a:pPr algn="just"/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menghadapi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tugas</a:t>
            </a:r>
            <a:r>
              <a:rPr lang="en-US" sz="1200" dirty="0" smtClean="0">
                <a:latin typeface="Gill Sans MT" pitchFamily="34" charset="0"/>
              </a:rPr>
              <a:t> yang </a:t>
            </a:r>
          </a:p>
          <a:p>
            <a:pPr algn="just"/>
            <a:r>
              <a:rPr lang="en-US" sz="1200" dirty="0" err="1" smtClean="0">
                <a:latin typeface="Gill Sans MT" pitchFamily="34" charset="0"/>
              </a:rPr>
              <a:t>harus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dilakukan</a:t>
            </a:r>
            <a:r>
              <a:rPr lang="en-US" sz="1200" dirty="0" smtClean="0">
                <a:latin typeface="Gill Sans MT" pitchFamily="34" charset="0"/>
              </a:rPr>
              <a:t>.  </a:t>
            </a:r>
          </a:p>
          <a:p>
            <a:pPr algn="just"/>
            <a:endParaRPr lang="en-US" sz="1200" dirty="0" smtClean="0">
              <a:latin typeface="Gill Sans MT" pitchFamily="34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en-US" sz="1200" dirty="0" err="1" smtClean="0">
                <a:latin typeface="Gill Sans MT" pitchFamily="34" charset="0"/>
              </a:rPr>
              <a:t>Pada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tahap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ini</a:t>
            </a:r>
            <a:r>
              <a:rPr lang="en-US" sz="1200" dirty="0" smtClean="0">
                <a:latin typeface="Gill Sans MT" pitchFamily="34" charset="0"/>
              </a:rPr>
              <a:t>, </a:t>
            </a:r>
            <a:r>
              <a:rPr lang="en-US" sz="1200" dirty="0" err="1" smtClean="0">
                <a:latin typeface="Gill Sans MT" pitchFamily="34" charset="0"/>
              </a:rPr>
              <a:t>pemimpin</a:t>
            </a:r>
            <a:r>
              <a:rPr lang="en-US" sz="1200" dirty="0" smtClean="0">
                <a:latin typeface="Gill Sans MT" pitchFamily="34" charset="0"/>
              </a:rPr>
              <a:t>  </a:t>
            </a:r>
          </a:p>
          <a:p>
            <a:pPr algn="just"/>
            <a:r>
              <a:rPr lang="en-US" sz="1200" dirty="0" err="1" smtClean="0">
                <a:latin typeface="Gill Sans MT" pitchFamily="34" charset="0"/>
              </a:rPr>
              <a:t>memainkan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peran</a:t>
            </a:r>
            <a:r>
              <a:rPr lang="en-US" sz="1200" dirty="0" smtClean="0">
                <a:latin typeface="Gill Sans MT" pitchFamily="34" charset="0"/>
              </a:rPr>
              <a:t> yang</a:t>
            </a:r>
          </a:p>
          <a:p>
            <a:pPr algn="just"/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dominan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karena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peran</a:t>
            </a:r>
            <a:r>
              <a:rPr lang="en-US" sz="1200" dirty="0" smtClean="0">
                <a:latin typeface="Gill Sans MT" pitchFamily="34" charset="0"/>
              </a:rPr>
              <a:t>  </a:t>
            </a:r>
          </a:p>
          <a:p>
            <a:pPr algn="just"/>
            <a:r>
              <a:rPr lang="en-US" sz="1200" dirty="0" err="1" smtClean="0">
                <a:latin typeface="Gill Sans MT" pitchFamily="34" charset="0"/>
              </a:rPr>
              <a:t>anggota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tim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belum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jelas</a:t>
            </a:r>
            <a:r>
              <a:rPr lang="en-US" sz="1200" dirty="0" smtClean="0">
                <a:latin typeface="Gill Sans MT" pitchFamily="34" charset="0"/>
              </a:rPr>
              <a:t>.  </a:t>
            </a:r>
          </a:p>
          <a:p>
            <a:pPr algn="just"/>
            <a:endParaRPr lang="en-US" sz="1200" dirty="0" smtClean="0">
              <a:latin typeface="Gill Sans MT" pitchFamily="34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Untukbeberapa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saat</a:t>
            </a:r>
            <a:r>
              <a:rPr lang="en-US" sz="1200" dirty="0" smtClean="0">
                <a:latin typeface="Gill Sans MT" pitchFamily="34" charset="0"/>
              </a:rPr>
              <a:t>, </a:t>
            </a:r>
          </a:p>
          <a:p>
            <a:pPr algn="just"/>
            <a:r>
              <a:rPr lang="en-US" sz="1200" dirty="0" err="1" smtClean="0">
                <a:latin typeface="Gill Sans MT" pitchFamily="34" charset="0"/>
              </a:rPr>
              <a:t>Anggota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tim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mulai</a:t>
            </a:r>
            <a:r>
              <a:rPr lang="en-US" sz="1200" dirty="0" smtClean="0">
                <a:latin typeface="Gill Sans MT" pitchFamily="34" charset="0"/>
              </a:rPr>
              <a:t> </a:t>
            </a:r>
          </a:p>
          <a:p>
            <a:pPr algn="just"/>
            <a:r>
              <a:rPr lang="en-US" sz="1200" dirty="0" err="1" smtClean="0">
                <a:latin typeface="Gill Sans MT" pitchFamily="34" charset="0"/>
              </a:rPr>
              <a:t>bekerja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bersama</a:t>
            </a:r>
            <a:r>
              <a:rPr lang="en-US" sz="1200" dirty="0" smtClean="0">
                <a:latin typeface="Gill Sans MT" pitchFamily="34" charset="0"/>
              </a:rPr>
              <a:t>-</a:t>
            </a:r>
          </a:p>
          <a:p>
            <a:pPr algn="just"/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dan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berupaya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untuk</a:t>
            </a:r>
            <a:endParaRPr lang="en-US" sz="1200" dirty="0" smtClean="0">
              <a:latin typeface="Gill Sans MT" pitchFamily="34" charset="0"/>
            </a:endParaRPr>
          </a:p>
          <a:p>
            <a:pPr algn="just"/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mengenal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rekan</a:t>
            </a:r>
            <a:r>
              <a:rPr lang="en-US" sz="1200" dirty="0" smtClean="0">
                <a:latin typeface="Gill Sans MT" pitchFamily="34" charset="0"/>
              </a:rPr>
              <a:t> </a:t>
            </a:r>
            <a:r>
              <a:rPr lang="en-US" sz="1200" dirty="0" err="1" smtClean="0">
                <a:latin typeface="Gill Sans MT" pitchFamily="34" charset="0"/>
              </a:rPr>
              <a:t>kerja</a:t>
            </a:r>
            <a:r>
              <a:rPr lang="en-US" sz="1200" dirty="0" smtClean="0">
                <a:latin typeface="Gill Sans MT" pitchFamily="34" charset="0"/>
              </a:rPr>
              <a:t> .</a:t>
            </a:r>
          </a:p>
          <a:p>
            <a:pPr algn="just"/>
            <a:endParaRPr lang="en-US" sz="1200" dirty="0" smtClean="0">
              <a:latin typeface="Gill Sans MT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057399" y="2077506"/>
            <a:ext cx="2895600" cy="3801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</a:p>
          <a:p>
            <a:pPr lvl="0">
              <a:buFont typeface="Wingdings" pitchFamily="2" charset="2"/>
              <a:buChar char="§"/>
            </a:pPr>
            <a:endParaRPr lang="en-US" sz="1100" dirty="0" smtClean="0">
              <a:solidFill>
                <a:prstClr val="white"/>
              </a:solidFill>
              <a:latin typeface="Gill Sans MT" pitchFamily="34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Storming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biasanya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dimulai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ketika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adanya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</a:p>
          <a:p>
            <a:pPr lvl="0"/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konfik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mengenai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gaya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kerja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antar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anggota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tim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. </a:t>
            </a:r>
          </a:p>
          <a:p>
            <a:pPr lvl="0">
              <a:buFont typeface="Wingdings" pitchFamily="2" charset="2"/>
              <a:buChar char="§"/>
            </a:pPr>
            <a:endParaRPr lang="en-US" sz="1100" dirty="0" smtClean="0">
              <a:solidFill>
                <a:prstClr val="white"/>
              </a:solidFill>
              <a:latin typeface="Gill Sans MT" pitchFamily="34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Para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anggota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bisa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saja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berkerja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dengan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cara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</a:p>
          <a:p>
            <a:pPr lvl="0"/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berbeda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karena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berbagai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alasan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tapi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jika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</a:p>
          <a:p>
            <a:pPr lvl="0"/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menimbulkan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masalah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anggota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tim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bisa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frustasi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. </a:t>
            </a:r>
          </a:p>
          <a:p>
            <a:pPr lvl="0">
              <a:buFont typeface="Wingdings" pitchFamily="2" charset="2"/>
              <a:buChar char="§"/>
            </a:pPr>
            <a:endParaRPr lang="en-US" sz="1100" dirty="0" smtClean="0">
              <a:solidFill>
                <a:prstClr val="white"/>
              </a:solidFill>
              <a:latin typeface="Gill Sans MT" pitchFamily="34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Storming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juga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dapat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terjadi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pada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situasi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lain, </a:t>
            </a:r>
          </a:p>
          <a:p>
            <a:pPr lvl="0"/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anggota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tim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melawan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kewenangan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anda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,</a:t>
            </a:r>
          </a:p>
          <a:p>
            <a:pPr lvl="0"/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atau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menggantikan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posisi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orang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lain  </a:t>
            </a:r>
          </a:p>
          <a:p>
            <a:pPr lvl="0"/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walaupun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pekerjaan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dia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sudah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jelas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. </a:t>
            </a:r>
          </a:p>
          <a:p>
            <a:pPr lvl="0">
              <a:buFont typeface="Wingdings" pitchFamily="2" charset="2"/>
              <a:buChar char="§"/>
            </a:pPr>
            <a:endParaRPr lang="en-US" sz="1100" dirty="0" smtClean="0">
              <a:solidFill>
                <a:prstClr val="white"/>
              </a:solidFill>
              <a:latin typeface="Gill Sans MT" pitchFamily="34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Atau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jika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anda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belum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menetapkan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bagaimana</a:t>
            </a:r>
            <a:endParaRPr lang="en-US" sz="1100" dirty="0" smtClean="0">
              <a:solidFill>
                <a:prstClr val="white"/>
              </a:solidFill>
              <a:latin typeface="Gill Sans MT" pitchFamily="34" charset="0"/>
            </a:endParaRPr>
          </a:p>
          <a:p>
            <a:pPr lvl="0"/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tim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bekerja,anggota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tim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dapat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merasa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keberatan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akan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tugas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mereka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</a:p>
          <a:p>
            <a:pPr lvl="0"/>
            <a:endParaRPr lang="en-US" sz="1100" dirty="0" smtClean="0">
              <a:solidFill>
                <a:prstClr val="white"/>
              </a:solidFill>
              <a:latin typeface="Gill Sans MT" pitchFamily="34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Beberapa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orang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akan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meragukan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tujuan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tim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dan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mereka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mungkin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menolak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menge</a:t>
            </a:r>
            <a:r>
              <a:rPr lang="en-US" sz="1000" dirty="0" err="1" smtClean="0">
                <a:solidFill>
                  <a:prstClr val="white"/>
                </a:solidFill>
                <a:latin typeface="Gill Sans MT" pitchFamily="34" charset="0"/>
              </a:rPr>
              <a:t>rjakan</a:t>
            </a:r>
            <a:r>
              <a:rPr lang="en-US" sz="10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000" dirty="0" err="1" smtClean="0">
                <a:solidFill>
                  <a:prstClr val="white"/>
                </a:solidFill>
                <a:latin typeface="Gill Sans MT" pitchFamily="34" charset="0"/>
              </a:rPr>
              <a:t>tugas</a:t>
            </a:r>
            <a:endParaRPr lang="en-US" sz="1000" dirty="0"/>
          </a:p>
        </p:txBody>
      </p:sp>
      <p:sp>
        <p:nvSpPr>
          <p:cNvPr id="41" name="Rectangle 40"/>
          <p:cNvSpPr/>
          <p:nvPr/>
        </p:nvSpPr>
        <p:spPr>
          <a:xfrm>
            <a:off x="4724400" y="2362200"/>
            <a:ext cx="243840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§"/>
            </a:pP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Tahapan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ini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anggota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mulai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menerima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perbedaan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mereka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mengapresiasi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kekuatan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rekan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kerja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dan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menghargai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kewenangan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anda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sebagai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pemimpin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. </a:t>
            </a:r>
          </a:p>
          <a:p>
            <a:pPr lvl="0"/>
            <a:endParaRPr lang="en-US" sz="1100" dirty="0" smtClean="0">
              <a:solidFill>
                <a:prstClr val="white"/>
              </a:solidFill>
              <a:latin typeface="Gill Sans MT" pitchFamily="34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Sekarang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anggota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tim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kenal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satu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sama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lain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dengan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lebih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baik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mereka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akan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bersosialisasi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dan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mampu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meminta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bantuan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pada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yang lain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dan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menyediakan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umpan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balik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yang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membangun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.</a:t>
            </a:r>
          </a:p>
          <a:p>
            <a:pPr lvl="0"/>
            <a:endParaRPr lang="en-US" sz="1100" dirty="0" smtClean="0">
              <a:solidFill>
                <a:prstClr val="white"/>
              </a:solidFill>
              <a:latin typeface="Gill Sans MT" pitchFamily="34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Anggota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tim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membangun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komitmen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yang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lebih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kuat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untuk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pencapaian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tim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dan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anda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mulai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melihat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kemajuan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yang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baik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. </a:t>
            </a:r>
          </a:p>
          <a:p>
            <a:pPr lvl="0"/>
            <a:endParaRPr lang="en-US" sz="1100" dirty="0" smtClean="0">
              <a:solidFill>
                <a:prstClr val="white"/>
              </a:solidFill>
              <a:latin typeface="Gill Sans MT" pitchFamily="34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Storming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dan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norming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sering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terjadi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bersamaan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secara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berkepanjangan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karena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saat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tugas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baru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muncul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tim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bisa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kembali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ke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perilaku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pada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100" dirty="0" err="1" smtClean="0">
                <a:solidFill>
                  <a:prstClr val="white"/>
                </a:solidFill>
                <a:latin typeface="Gill Sans MT" pitchFamily="34" charset="0"/>
              </a:rPr>
              <a:t>tahap</a:t>
            </a:r>
            <a:r>
              <a:rPr lang="en-US" sz="1100" dirty="0" smtClean="0">
                <a:solidFill>
                  <a:prstClr val="white"/>
                </a:solidFill>
                <a:latin typeface="Gill Sans MT" pitchFamily="34" charset="0"/>
              </a:rPr>
              <a:t> storming.</a:t>
            </a:r>
          </a:p>
          <a:p>
            <a:pPr lvl="0"/>
            <a:endParaRPr lang="en-US" sz="1200" dirty="0" smtClean="0">
              <a:solidFill>
                <a:prstClr val="white"/>
              </a:solidFill>
              <a:latin typeface="Gill Sans MT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086600" y="2362200"/>
            <a:ext cx="205740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§"/>
            </a:pP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Anggota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tim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bekerja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keras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tanpa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perselisihan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untuk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pencapaian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tujuan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.</a:t>
            </a:r>
          </a:p>
          <a:p>
            <a:pPr lvl="0">
              <a:buFont typeface="Wingdings" pitchFamily="2" charset="2"/>
              <a:buChar char="§"/>
            </a:pPr>
            <a:endParaRPr lang="en-US" sz="1200" dirty="0" smtClean="0">
              <a:solidFill>
                <a:prstClr val="white"/>
              </a:solidFill>
              <a:latin typeface="Gill Sans MT" pitchFamily="34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Struktur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dan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proses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yang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dibangun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akan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mendukung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dengan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baik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.</a:t>
            </a:r>
          </a:p>
          <a:p>
            <a:pPr lvl="0">
              <a:buFont typeface="Wingdings" pitchFamily="2" charset="2"/>
              <a:buChar char="§"/>
            </a:pPr>
            <a:endParaRPr lang="en-US" sz="1200" dirty="0" smtClean="0">
              <a:solidFill>
                <a:prstClr val="white"/>
              </a:solidFill>
              <a:latin typeface="Gill Sans MT" pitchFamily="34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Sebagai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pemimpin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dapat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mendelegasikan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pekerjaan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anda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dan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dapat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berkonsentrasi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dalam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mengembangkan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tim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.</a:t>
            </a:r>
          </a:p>
          <a:p>
            <a:pPr lvl="0">
              <a:buFont typeface="Wingdings" pitchFamily="2" charset="2"/>
              <a:buChar char="§"/>
            </a:pPr>
            <a:endParaRPr lang="en-US" sz="1200" dirty="0" smtClean="0">
              <a:solidFill>
                <a:prstClr val="white"/>
              </a:solidFill>
              <a:latin typeface="Gill Sans MT" pitchFamily="34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Terasa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mudah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untuk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menjadi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bagian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dalam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tim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pada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tahap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200" dirty="0" err="1" smtClean="0">
                <a:solidFill>
                  <a:prstClr val="white"/>
                </a:solidFill>
                <a:latin typeface="Gill Sans MT" pitchFamily="34" charset="0"/>
              </a:rPr>
              <a:t>ini</a:t>
            </a:r>
            <a:r>
              <a:rPr lang="en-US" sz="1200" dirty="0" smtClean="0">
                <a:solidFill>
                  <a:prstClr val="white"/>
                </a:solidFill>
                <a:latin typeface="Gill Sans MT" pitchFamily="34" charset="0"/>
              </a:rPr>
              <a:t>.</a:t>
            </a:r>
            <a:endParaRPr lang="en-US" sz="1200" dirty="0">
              <a:solidFill>
                <a:prstClr val="white"/>
              </a:solidFill>
              <a:latin typeface="Gill Sans MT" pitchFamily="34" charset="0"/>
            </a:endParaRPr>
          </a:p>
        </p:txBody>
      </p:sp>
      <p:pic>
        <p:nvPicPr>
          <p:cNvPr id="18" name="Picture 17" descr="Lambang LAN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0966451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90600" y="1524000"/>
            <a:ext cx="7315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WHAT MEANING YOU CAN OBTAIN AFTER WATCHING THESE SHORT MOVIES …? </a:t>
            </a:r>
            <a:endParaRPr lang="en-US" sz="32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Picture 2" descr="C:\Documents and Settings\Setiadipura\Local Settings\Temporary Internet Files\Content.IE5\UBME54FF\MP900443296[1]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2971800"/>
            <a:ext cx="3581400" cy="2514600"/>
          </a:xfrm>
          <a:prstGeom prst="rect">
            <a:avLst/>
          </a:prstGeom>
          <a:noFill/>
          <a:ln w="5715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</p:spPr>
      </p:pic>
      <p:pic>
        <p:nvPicPr>
          <p:cNvPr id="4" name="Picture 3" descr="Lambang LAN 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 descr="grid paper.gif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16048" y="-13716"/>
            <a:ext cx="28956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709873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7" name="Text Box 1035"/>
          <p:cNvSpPr txBox="1">
            <a:spLocks noChangeArrowheads="1"/>
          </p:cNvSpPr>
          <p:nvPr/>
        </p:nvSpPr>
        <p:spPr bwMode="auto">
          <a:xfrm>
            <a:off x="1066800" y="4267200"/>
            <a:ext cx="70866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endParaRPr lang="id-ID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s-ES_tradnl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Dengan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terbang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dalam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 </a:t>
            </a:r>
            <a:r>
              <a:rPr lang="es-ES_tradnl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formasi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 “V“,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efisiensi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seluruh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” </a:t>
            </a:r>
            <a:r>
              <a:rPr lang="es-ES_tradnl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Grup”akan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naik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sebesar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 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70 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%, </a:t>
            </a:r>
            <a:r>
              <a:rPr lang="es-ES_tradnl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dibandingkan</a:t>
            </a:r>
            <a:r>
              <a:rPr lang="id-ID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 </a:t>
            </a:r>
            <a:r>
              <a:rPr lang="es-ES_tradnl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dengan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terbang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sendiri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sendiri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Calibri" pitchFamily="34" charset="0"/>
              </a:rPr>
              <a:t>.</a:t>
            </a:r>
            <a:endParaRPr lang="id-ID" sz="2400" b="1" dirty="0" smtClean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  <a:cs typeface="Calibri" pitchFamily="34" charset="0"/>
            </a:endParaRPr>
          </a:p>
          <a:p>
            <a:pPr algn="ctr"/>
            <a:endParaRPr lang="es-ES_tradnl" sz="32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762000"/>
            <a:ext cx="6172200" cy="3886200"/>
          </a:xfrm>
          <a:prstGeom prst="rect">
            <a:avLst/>
          </a:prstGeom>
        </p:spPr>
      </p:pic>
      <p:pic>
        <p:nvPicPr>
          <p:cNvPr id="4" name="Picture 3" descr="Lambang LAN 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457200" y="6396335"/>
            <a:ext cx="152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solidFill>
                  <a:srgbClr val="C3AFCC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DIKLAT KEPEMIMPINAN TK.II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solidFill>
                  <a:srgbClr val="C3AFCC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LAN ANGKATAN XXXVIII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solidFill>
                  <a:srgbClr val="C3AFCC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2014</a:t>
            </a:r>
            <a:endParaRPr lang="en-GB" sz="800" dirty="0">
              <a:solidFill>
                <a:srgbClr val="C3AFCC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grid paper.gif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0" y="0"/>
            <a:ext cx="152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6015126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gallery dir="l"/>
        <p:sndAc>
          <p:stSnd>
            <p:snd r:embed="rId7" name="TECLA.WAV"/>
          </p:stSnd>
        </p:sndAc>
      </p:transition>
    </mc:Choice>
    <mc:Fallback>
      <p:transition spd="slow">
        <p:fade/>
        <p:sndAc>
          <p:stSnd>
            <p:snd r:embed="rId3" name="LATIG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179"/>
            <a:ext cx="9144000" cy="6869179"/>
          </a:xfrm>
          <a:prstGeom prst="rect">
            <a:avLst/>
          </a:prstGeom>
        </p:spPr>
      </p:pic>
      <p:sp>
        <p:nvSpPr>
          <p:cNvPr id="6153" name="Text Box 1035"/>
          <p:cNvSpPr txBox="1">
            <a:spLocks noChangeArrowheads="1"/>
          </p:cNvSpPr>
          <p:nvPr/>
        </p:nvSpPr>
        <p:spPr bwMode="auto">
          <a:xfrm>
            <a:off x="5029200" y="1905000"/>
            <a:ext cx="38319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s-ES_tradnl" sz="2400" b="1" dirty="0" err="1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Bekerja</a:t>
            </a:r>
            <a:r>
              <a:rPr lang="es-ES_tradnl" sz="2400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secara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Team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,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bergerak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ke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arah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tujuan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yang sama,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membuat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kita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mencapai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tujuan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lebih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cepat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dan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lebih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ringan.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172200" y="1143000"/>
            <a:ext cx="986167" cy="707886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id-ID" sz="4000" b="1" dirty="0" smtClean="0">
                <a:latin typeface="Gill Sans MT" pitchFamily="34" charset="0"/>
              </a:rPr>
              <a:t>P-1</a:t>
            </a:r>
            <a:endParaRPr lang="id-ID" sz="4000" b="1" dirty="0">
              <a:latin typeface="Gill Sans MT" pitchFamily="34" charset="0"/>
            </a:endParaRPr>
          </a:p>
        </p:txBody>
      </p:sp>
      <p:pic>
        <p:nvPicPr>
          <p:cNvPr id="5" name="Picture 4" descr="Lambang LAN 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457200" y="6396335"/>
            <a:ext cx="152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DIKLAT KEPEMIMPINAN TK.II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LAN ANGKATAN XXXVIII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2014</a:t>
            </a:r>
            <a:endParaRPr lang="en-GB" sz="800" dirty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 descr="grid paper.gif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0" y="0"/>
            <a:ext cx="28194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1632547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  <p:sndAc>
          <p:stSnd>
            <p:snd r:embed="rId7" name="LATIGO.WAV"/>
          </p:stSnd>
        </p:sndAc>
      </p:transition>
    </mc:Choice>
    <mc:Fallback>
      <p:transition spd="slow">
        <p:fade/>
        <p:sndAc>
          <p:stSnd>
            <p:snd r:embed="rId3" name="TECL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704" name="Text Box 15"/>
          <p:cNvSpPr txBox="1">
            <a:spLocks noChangeArrowheads="1"/>
          </p:cNvSpPr>
          <p:nvPr/>
        </p:nvSpPr>
        <p:spPr bwMode="auto">
          <a:xfrm>
            <a:off x="4876800" y="2819400"/>
            <a:ext cx="399031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/>
            <a:r>
              <a:rPr lang="es-ES_tradnl" sz="2400" b="1" dirty="0" err="1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Ketika</a:t>
            </a:r>
            <a:r>
              <a:rPr lang="es-ES_tradnl" sz="2400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salah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satu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Angsa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pPr algn="r"/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meninggalkan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formasi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.</a:t>
            </a:r>
          </a:p>
          <a:p>
            <a:pPr algn="r"/>
            <a:r>
              <a:rPr lang="es-ES_tradnl" sz="2400" b="1" dirty="0" err="1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Apa</a:t>
            </a:r>
            <a:r>
              <a:rPr lang="es-ES_tradnl" sz="2400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yang </a:t>
            </a:r>
            <a:r>
              <a:rPr lang="es-ES_tradnl" sz="2400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terjadi</a:t>
            </a:r>
            <a:r>
              <a:rPr lang="es-ES_tradnl" sz="2400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………?..</a:t>
            </a:r>
          </a:p>
        </p:txBody>
      </p:sp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752600"/>
            <a:ext cx="82358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Lambang LAN 7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 descr="grid paper.gif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-33096" y="0"/>
            <a:ext cx="28194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2510833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14:switch dir="r"/>
        <p:sndAc>
          <p:stSnd>
            <p:snd r:embed="rId9" name="breeze.wav"/>
          </p:stSnd>
        </p:sndAc>
      </p:transition>
    </mc:Choice>
    <mc:Fallback>
      <p:transition spd="slow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3504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35041" y="0"/>
            <a:ext cx="3108961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704" name="Text Box 15"/>
          <p:cNvSpPr txBox="1">
            <a:spLocks noChangeArrowheads="1"/>
          </p:cNvSpPr>
          <p:nvPr/>
        </p:nvSpPr>
        <p:spPr bwMode="auto">
          <a:xfrm>
            <a:off x="6035041" y="2521062"/>
            <a:ext cx="3108961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/>
            <a:r>
              <a:rPr lang="id-ID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Dia mengalami daya tahan udara yang besar, sehingga kesulitan terbang sendiri.....</a:t>
            </a:r>
            <a:endParaRPr lang="es-ES_tradnl" sz="2400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219200"/>
            <a:ext cx="823580" cy="990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xtLst/>
        </p:spPr>
      </p:pic>
      <p:pic>
        <p:nvPicPr>
          <p:cNvPr id="8" name="Picture 7" descr="Lambang LAN 7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 descr="grid paper.gif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6019800" y="0"/>
            <a:ext cx="3124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7382382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14:flip dir="r"/>
        <p:sndAc>
          <p:stSnd>
            <p:snd r:embed="rId9" name="breeze.wav"/>
          </p:stSnd>
        </p:sndAc>
      </p:transition>
    </mc:Choice>
    <mc:Fallback>
      <p:transition spd="slow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35040" cy="6858000"/>
          </a:xfrm>
          <a:prstGeom prst="rect">
            <a:avLst/>
          </a:prstGeom>
        </p:spPr>
      </p:pic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81000"/>
            <a:ext cx="823580" cy="990600"/>
          </a:xfrm>
          <a:prstGeom prst="rect">
            <a:avLst/>
          </a:prstGeom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3" name="Rectangle 2"/>
          <p:cNvSpPr/>
          <p:nvPr/>
        </p:nvSpPr>
        <p:spPr>
          <a:xfrm>
            <a:off x="6035041" y="0"/>
            <a:ext cx="3108961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704" name="Text Box 15"/>
          <p:cNvSpPr txBox="1">
            <a:spLocks noChangeArrowheads="1"/>
          </p:cNvSpPr>
          <p:nvPr/>
        </p:nvSpPr>
        <p:spPr bwMode="auto">
          <a:xfrm>
            <a:off x="6035041" y="2521060"/>
            <a:ext cx="3108961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/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Akhirnya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dia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dengan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cepat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kembali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ke</a:t>
            </a:r>
            <a:r>
              <a:rPr lang="id-ID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pPr algn="r"/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”</a:t>
            </a:r>
            <a:r>
              <a:rPr lang="es-ES_tradnl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formasi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“</a:t>
            </a:r>
            <a:endParaRPr lang="es-ES_tradnl" sz="2400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untuk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berbagi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efek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terbang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dalam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formasi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..</a:t>
            </a:r>
          </a:p>
        </p:txBody>
      </p:sp>
      <p:pic>
        <p:nvPicPr>
          <p:cNvPr id="6" name="Picture 5" descr="Lambang LAN 7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 descr="grid paper.gif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6019800" y="0"/>
            <a:ext cx="3124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80619294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  <p:sndAc>
          <p:stSnd>
            <p:snd r:embed="rId9" name="breeze.wav"/>
          </p:stSnd>
        </p:sndAc>
      </p:transition>
    </mc:Choice>
    <mc:Fallback>
      <p:transition spd="slow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3504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35041" y="0"/>
            <a:ext cx="3108961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704" name="Text Box 15"/>
          <p:cNvSpPr txBox="1">
            <a:spLocks noChangeArrowheads="1"/>
          </p:cNvSpPr>
          <p:nvPr/>
        </p:nvSpPr>
        <p:spPr bwMode="auto">
          <a:xfrm>
            <a:off x="6035039" y="1219200"/>
            <a:ext cx="3108961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/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Selalu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kompak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di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dalam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team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yang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bergerak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ke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satu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tujuan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; </a:t>
            </a:r>
            <a:endParaRPr lang="es-ES_tradnl" sz="2000" b="1" dirty="0" smtClean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endParaRPr lang="es-ES_tradnl" sz="2000" b="1" dirty="0" smtClean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sz="20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Akan</a:t>
            </a:r>
            <a:r>
              <a:rPr lang="es-ES_tradnl" sz="20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membutuhkan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lebih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sedikit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energi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. </a:t>
            </a:r>
          </a:p>
          <a:p>
            <a:pPr algn="r"/>
            <a:endParaRPr lang="es-ES_tradnl" sz="2000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Akan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lebih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mudah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dan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lebih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menyenangkan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untuk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mencapai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tujuan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.</a:t>
            </a:r>
          </a:p>
          <a:p>
            <a:pPr algn="r"/>
            <a:endParaRPr lang="es-ES_tradnl" sz="2000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Setiap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anggota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akan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merasa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berkewajiban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untuk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menolong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sesama</a:t>
            </a:r>
            <a:r>
              <a:rPr lang="es-ES_tradnl" sz="2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48200" y="2743200"/>
            <a:ext cx="986167" cy="707886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id-ID" sz="4000" b="1" dirty="0" smtClean="0">
                <a:latin typeface="Gill Sans MT" pitchFamily="34" charset="0"/>
              </a:rPr>
              <a:t>P-2</a:t>
            </a:r>
            <a:endParaRPr lang="id-ID" sz="4000" b="1" dirty="0">
              <a:latin typeface="Gill Sans MT" pitchFamily="34" charset="0"/>
            </a:endParaRPr>
          </a:p>
        </p:txBody>
      </p:sp>
      <p:pic>
        <p:nvPicPr>
          <p:cNvPr id="7" name="Picture 6" descr="Lambang LAN 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 descr="grid paper.gif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6019800" y="0"/>
            <a:ext cx="3124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96361201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  <p:sndAc>
          <p:stSnd>
            <p:snd r:embed="rId7" name="breeze.wav"/>
          </p:stSnd>
        </p:sndAc>
      </p:transition>
    </mc:Choice>
    <mc:Fallback>
      <p:transition spd="slow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3504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35041" y="0"/>
            <a:ext cx="3108961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704" name="Text Box 15"/>
          <p:cNvSpPr txBox="1">
            <a:spLocks noChangeArrowheads="1"/>
          </p:cNvSpPr>
          <p:nvPr/>
        </p:nvSpPr>
        <p:spPr bwMode="auto">
          <a:xfrm>
            <a:off x="6212205" y="2145419"/>
            <a:ext cx="275463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/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Ketika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es-ES_tradnl" sz="2400" b="1" dirty="0" smtClean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team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leader </a:t>
            </a:r>
            <a:endParaRPr lang="es-ES_tradnl" sz="2400" b="1" dirty="0" smtClean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kelelahan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………!!!</a:t>
            </a:r>
            <a:endParaRPr lang="es-ES_tradnl" sz="2400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endParaRPr lang="es-ES_tradnl" sz="2400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Apa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 yang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terjadi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……………..?</a:t>
            </a:r>
          </a:p>
        </p:txBody>
      </p:sp>
      <p:sp>
        <p:nvSpPr>
          <p:cNvPr id="4" name="Oval 3"/>
          <p:cNvSpPr/>
          <p:nvPr/>
        </p:nvSpPr>
        <p:spPr>
          <a:xfrm>
            <a:off x="137160" y="2667000"/>
            <a:ext cx="1177290" cy="1524000"/>
          </a:xfrm>
          <a:prstGeom prst="ellipse">
            <a:avLst/>
          </a:prstGeom>
          <a:noFill/>
          <a:ln w="60325">
            <a:solidFill>
              <a:srgbClr val="FF0000">
                <a:alpha val="60000"/>
              </a:srgb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6" name="Picture 5" descr="Lambang LAN 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 descr="grid paper.gif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6019800" y="0"/>
            <a:ext cx="3124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306637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14:flip dir="r"/>
        <p:sndAc>
          <p:stSnd>
            <p:snd r:embed="rId7" name="breeze.wav"/>
          </p:stSnd>
        </p:sndAc>
      </p:transition>
    </mc:Choice>
    <mc:Fallback>
      <p:transition spd="slow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3504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35041" y="0"/>
            <a:ext cx="3108961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704" name="Text Box 15"/>
          <p:cNvSpPr txBox="1">
            <a:spLocks noChangeArrowheads="1"/>
          </p:cNvSpPr>
          <p:nvPr/>
        </p:nvSpPr>
        <p:spPr bwMode="auto">
          <a:xfrm>
            <a:off x="6172200" y="1905000"/>
            <a:ext cx="275463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>
              <a:defRPr/>
            </a:pP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Dia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berpindah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ke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ujung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id-ID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f</a:t>
            </a:r>
            <a:r>
              <a:rPr lang="es-ES_tradnl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ormasi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  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“V”, 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sementara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itu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Angsa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lain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akan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mengambil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tempatnya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4" name="Oval 3"/>
          <p:cNvSpPr/>
          <p:nvPr/>
        </p:nvSpPr>
        <p:spPr>
          <a:xfrm>
            <a:off x="4149090" y="121920"/>
            <a:ext cx="1177290" cy="1524000"/>
          </a:xfrm>
          <a:prstGeom prst="ellipse">
            <a:avLst/>
          </a:prstGeom>
          <a:noFill/>
          <a:ln w="60325">
            <a:solidFill>
              <a:srgbClr val="C00000">
                <a:alpha val="60000"/>
              </a:srgbClr>
            </a:solidFill>
            <a:prstDash val="dash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6" name="Picture 5" descr="Lambang LAN 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 descr="grid paper.gif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6019800" y="0"/>
            <a:ext cx="3124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53254198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250">
        <p15:prstTrans prst="origami"/>
        <p:sndAc>
          <p:stSnd>
            <p:snd r:embed="rId7" name="breeze.wav"/>
          </p:stSnd>
        </p:sndAc>
      </p:transition>
    </mc:Choice>
    <mc:Fallback>
      <p:transition spd="slow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3504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35041" y="0"/>
            <a:ext cx="3108961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704" name="Text Box 15"/>
          <p:cNvSpPr txBox="1">
            <a:spLocks noChangeArrowheads="1"/>
          </p:cNvSpPr>
          <p:nvPr/>
        </p:nvSpPr>
        <p:spPr bwMode="auto">
          <a:xfrm>
            <a:off x="6172200" y="1295400"/>
            <a:ext cx="275463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/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Berbagi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kepeminpinan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,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harus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didasari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id-ID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oleh:</a:t>
            </a:r>
            <a:endParaRPr lang="es-ES_tradnl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endParaRPr lang="es-ES_tradnl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S</a:t>
            </a:r>
            <a:r>
              <a:rPr lang="es-ES_tradnl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aling</a:t>
            </a:r>
            <a:r>
              <a:rPr lang="es-ES_tradnl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hormat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dan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percaya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diantara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anggota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di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setiap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saat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.</a:t>
            </a:r>
          </a:p>
          <a:p>
            <a:pPr algn="r"/>
            <a:endParaRPr lang="es-ES_tradnl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Saling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bebagi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tugas 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atau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masalah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yang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paling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berat</a:t>
            </a:r>
            <a:endParaRPr lang="es-ES_tradnl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endParaRPr lang="es-ES_tradnl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Pusatkan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kemampuan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, dan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bakat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team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untuk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memecahkan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masalah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95800" y="2590800"/>
            <a:ext cx="986167" cy="707886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id-ID" sz="4000" b="1" dirty="0" smtClean="0">
                <a:latin typeface="Gill Sans MT" pitchFamily="34" charset="0"/>
              </a:rPr>
              <a:t>P-3</a:t>
            </a:r>
            <a:endParaRPr lang="id-ID" sz="4000" b="1" dirty="0">
              <a:latin typeface="Gill Sans MT" pitchFamily="34" charset="0"/>
            </a:endParaRPr>
          </a:p>
        </p:txBody>
      </p:sp>
      <p:pic>
        <p:nvPicPr>
          <p:cNvPr id="7" name="Picture 6" descr="Lambang LAN 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457200" y="6396335"/>
            <a:ext cx="1600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solidFill>
                  <a:srgbClr val="AEE8FB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DIKLAT KEPEMIMPINAN TK.II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solidFill>
                  <a:srgbClr val="AEE8FB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LAN ANGKATAN XXXVIII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solidFill>
                  <a:srgbClr val="AEE8FB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2014</a:t>
            </a:r>
            <a:endParaRPr lang="en-GB" sz="800" dirty="0">
              <a:solidFill>
                <a:srgbClr val="AEE8FB">
                  <a:lumMod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8" descr="grid paper.gif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6019800" y="0"/>
            <a:ext cx="3124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7438735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  <p:sndAc>
          <p:stSnd>
            <p:snd r:embed="rId7" name="breeze.wav"/>
          </p:stSnd>
        </p:sndAc>
      </p:transition>
    </mc:Choice>
    <mc:Fallback>
      <p:transition spd="slow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704" name="Text Box 15"/>
          <p:cNvSpPr txBox="1">
            <a:spLocks noChangeArrowheads="1"/>
          </p:cNvSpPr>
          <p:nvPr/>
        </p:nvSpPr>
        <p:spPr bwMode="auto">
          <a:xfrm>
            <a:off x="4648200" y="2209800"/>
            <a:ext cx="400997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>
              <a:defRPr/>
            </a:pP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Angsa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terbang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dalam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formasi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 “V”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sambil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ber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“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kotek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“</a:t>
            </a:r>
            <a:r>
              <a:rPr lang="id-ID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 </a:t>
            </a:r>
            <a:r>
              <a:rPr lang="es-ES_tradnl" b="1" dirty="0" err="1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hal</a:t>
            </a: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ini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akan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memberi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semangat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terbang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“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Team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leader</a:t>
            </a: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”……………………..</a:t>
            </a:r>
            <a:endParaRPr lang="es-ES_tradnl" b="1" dirty="0">
              <a:solidFill>
                <a:schemeClr val="tx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defRPr/>
            </a:pPr>
            <a:endParaRPr lang="es-ES_tradnl" b="1" dirty="0">
              <a:solidFill>
                <a:srgbClr val="C00000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Juga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dengan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cara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demikian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mereka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terbang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err="1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dengan</a:t>
            </a: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kecepatan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itchFamily="66" charset="0"/>
              </a:rPr>
              <a:t> yang sama……...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2971800"/>
            <a:ext cx="571500" cy="457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510" y="1981200"/>
            <a:ext cx="571500" cy="4419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410" y="1219200"/>
            <a:ext cx="571500" cy="4419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890" y="5105400"/>
            <a:ext cx="571500" cy="51816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910" y="6096000"/>
            <a:ext cx="571500" cy="5486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444" y="4800599"/>
            <a:ext cx="571500" cy="45006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570" y="6248400"/>
            <a:ext cx="571500" cy="39624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194" y="609599"/>
            <a:ext cx="571500" cy="4526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978" y="304799"/>
            <a:ext cx="400050" cy="3764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806" y="6324600"/>
            <a:ext cx="400050" cy="32004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638" y="6172200"/>
            <a:ext cx="400050" cy="35814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3124200"/>
            <a:ext cx="381000" cy="37253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191000"/>
            <a:ext cx="381000" cy="37253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9" name="Picture 18" descr="Lambang LAN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Picture 21" descr="grid paper.gif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6019800" y="0"/>
            <a:ext cx="3124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404524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  <p:sndAc>
          <p:stSnd>
            <p:snd r:embed="rId8" name="breeze.wav"/>
          </p:stSnd>
        </p:sndAc>
      </p:transition>
    </mc:Choice>
    <mc:Fallback>
      <p:transition spd="slow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704" name="Text Box 15"/>
          <p:cNvSpPr txBox="1">
            <a:spLocks noChangeArrowheads="1"/>
          </p:cNvSpPr>
          <p:nvPr/>
        </p:nvSpPr>
        <p:spPr bwMode="auto">
          <a:xfrm>
            <a:off x="5195116" y="1905000"/>
            <a:ext cx="3948884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Bila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mana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ada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semangat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dan “</a:t>
            </a:r>
            <a:r>
              <a:rPr lang="es-ES_tradnl" b="1" dirty="0" err="1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penyemangat</a:t>
            </a: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,</a:t>
            </a:r>
            <a:r>
              <a:rPr lang="id-ID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kecepatan</a:t>
            </a: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penyelesain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pekerjaan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lebih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besar……………………..</a:t>
            </a:r>
            <a:endParaRPr lang="es-ES_tradnl" b="1" dirty="0">
              <a:solidFill>
                <a:schemeClr val="tx2">
                  <a:lumMod val="25000"/>
                </a:schemeClr>
              </a:solidFill>
              <a:latin typeface="Comic Sans MS" panose="030F0702030302020204" pitchFamily="66" charset="0"/>
            </a:endParaRPr>
          </a:p>
          <a:p>
            <a:endParaRPr lang="id-ID" b="1" dirty="0" smtClean="0">
              <a:solidFill>
                <a:schemeClr val="tx2">
                  <a:lumMod val="2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s-ES_tradnl" b="1" dirty="0" err="1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Keberadaan</a:t>
            </a: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“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semangat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“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akan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selalu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memotivasi</a:t>
            </a: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,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menolong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dan </a:t>
            </a:r>
            <a:r>
              <a:rPr lang="es-ES_tradnl" b="1" dirty="0" err="1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menguatkan</a:t>
            </a: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…</a:t>
            </a:r>
            <a:r>
              <a:rPr lang="es-ES_tradnl" b="1" dirty="0" err="1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Akan</a:t>
            </a: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menghasikan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kwalitas</a:t>
            </a:r>
            <a:r>
              <a:rPr lang="es-ES_tradnl" b="1" dirty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yang</a:t>
            </a:r>
            <a:r>
              <a:rPr lang="id-ID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terbaik</a:t>
            </a:r>
            <a:r>
              <a:rPr lang="es-ES_tradnl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……………..</a:t>
            </a:r>
            <a:endParaRPr lang="es-ES_tradnl" b="1" dirty="0">
              <a:solidFill>
                <a:schemeClr val="tx2">
                  <a:lumMod val="2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2667000"/>
            <a:ext cx="571500" cy="762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510" y="1661160"/>
            <a:ext cx="571500" cy="76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410" y="899160"/>
            <a:ext cx="571500" cy="76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890" y="4861560"/>
            <a:ext cx="571500" cy="762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910" y="5882640"/>
            <a:ext cx="571500" cy="762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444" y="4488665"/>
            <a:ext cx="571500" cy="762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570" y="5882640"/>
            <a:ext cx="571500" cy="76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194" y="300253"/>
            <a:ext cx="571500" cy="762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978" y="380999"/>
            <a:ext cx="400050" cy="3002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806" y="6111240"/>
            <a:ext cx="400050" cy="5334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638" y="5996940"/>
            <a:ext cx="400050" cy="5334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114800" y="2971800"/>
            <a:ext cx="973343" cy="707886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none" rtlCol="0">
            <a:spAutoFit/>
          </a:bodyPr>
          <a:lstStyle/>
          <a:p>
            <a:r>
              <a:rPr lang="id-ID" sz="4000" b="1" dirty="0" smtClean="0">
                <a:latin typeface="Gill Sans MT" pitchFamily="34" charset="0"/>
              </a:rPr>
              <a:t>P-4</a:t>
            </a:r>
            <a:endParaRPr lang="id-ID" sz="4000" b="1" dirty="0">
              <a:latin typeface="Gill Sans MT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2819400"/>
            <a:ext cx="400050" cy="30025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4114800"/>
            <a:ext cx="400050" cy="300253"/>
          </a:xfrm>
          <a:prstGeom prst="rect">
            <a:avLst/>
          </a:prstGeom>
        </p:spPr>
      </p:pic>
      <p:pic>
        <p:nvPicPr>
          <p:cNvPr id="20" name="Picture 19" descr="Lambang LAN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Rectangle 20"/>
          <p:cNvSpPr/>
          <p:nvPr/>
        </p:nvSpPr>
        <p:spPr>
          <a:xfrm>
            <a:off x="381000" y="6396335"/>
            <a:ext cx="1676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solidFill>
                  <a:srgbClr val="AEE8FB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DIKLAT KEPEMIMPINAN TK.II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solidFill>
                  <a:srgbClr val="AEE8FB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LAN ANGKATAN XXXVIII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solidFill>
                  <a:srgbClr val="AEE8FB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2014</a:t>
            </a:r>
            <a:endParaRPr lang="en-GB" sz="800" dirty="0">
              <a:solidFill>
                <a:srgbClr val="AEE8FB">
                  <a:lumMod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Picture 21" descr="grid paper.gif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6019800" y="0"/>
            <a:ext cx="3124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1526222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  <p:sndAc>
          <p:stSnd>
            <p:snd r:embed="rId8" name="breeze.wav"/>
          </p:stSnd>
        </p:sndAc>
      </p:transition>
    </mc:Choice>
    <mc:Fallback>
      <p:transition spd="slow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704" name="Text Box 15"/>
          <p:cNvSpPr txBox="1">
            <a:spLocks noChangeArrowheads="1"/>
          </p:cNvSpPr>
          <p:nvPr/>
        </p:nvSpPr>
        <p:spPr bwMode="auto">
          <a:xfrm>
            <a:off x="4419600" y="2743200"/>
            <a:ext cx="446202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/>
            <a:r>
              <a:rPr lang="es-ES_tradnl" sz="2400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K</a:t>
            </a:r>
            <a:r>
              <a:rPr lang="id-ID" sz="2400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etika </a:t>
            </a:r>
            <a:r>
              <a:rPr lang="en-US" sz="2400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s</a:t>
            </a:r>
            <a:r>
              <a:rPr lang="id-ID" sz="2400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alah satu angsa sakit atau kelelahan...</a:t>
            </a:r>
            <a:r>
              <a:rPr lang="en-US" sz="2400" b="1" dirty="0" smtClean="0">
                <a:solidFill>
                  <a:schemeClr val="tx2">
                    <a:lumMod val="25000"/>
                  </a:schemeClr>
                </a:solidFill>
                <a:latin typeface="Comic Sans MS" panose="030F0702030302020204" pitchFamily="66" charset="0"/>
              </a:rPr>
              <a:t>!!!!</a:t>
            </a:r>
            <a:endParaRPr lang="es-ES_tradnl" sz="2400" b="1" dirty="0">
              <a:solidFill>
                <a:schemeClr val="tx2">
                  <a:lumMod val="2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2667000"/>
            <a:ext cx="571500" cy="762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510" y="1661160"/>
            <a:ext cx="571500" cy="76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410" y="899160"/>
            <a:ext cx="571500" cy="76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5029200"/>
            <a:ext cx="571500" cy="762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910" y="5882640"/>
            <a:ext cx="571500" cy="762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444" y="4488665"/>
            <a:ext cx="571500" cy="762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570" y="5882640"/>
            <a:ext cx="571500" cy="76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194" y="300253"/>
            <a:ext cx="571500" cy="762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978" y="147853"/>
            <a:ext cx="400050" cy="5334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806" y="6111240"/>
            <a:ext cx="400050" cy="5334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638" y="5996940"/>
            <a:ext cx="400050" cy="533400"/>
          </a:xfrm>
          <a:prstGeom prst="rect">
            <a:avLst/>
          </a:prstGeom>
        </p:spPr>
      </p:pic>
      <p:pic>
        <p:nvPicPr>
          <p:cNvPr id="17" name="Picture 16" descr="Lambang LAN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19" descr="grid paper.gif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6019800" y="0"/>
            <a:ext cx="3124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5136741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14:switch dir="r"/>
        <p:sndAc>
          <p:stSnd>
            <p:snd r:embed="rId8" name="breeze.wav"/>
          </p:stSnd>
        </p:sndAc>
      </p:transition>
    </mc:Choice>
    <mc:Fallback>
      <p:transition spd="slow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35041" y="0"/>
            <a:ext cx="310896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3504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43601" y="0"/>
            <a:ext cx="3200402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704" name="Text Box 15"/>
          <p:cNvSpPr txBox="1">
            <a:spLocks noChangeArrowheads="1"/>
          </p:cNvSpPr>
          <p:nvPr/>
        </p:nvSpPr>
        <p:spPr bwMode="auto">
          <a:xfrm>
            <a:off x="5867400" y="2286000"/>
            <a:ext cx="3108961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/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Dia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akan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tertinggal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dan</a:t>
            </a:r>
            <a:r>
              <a:rPr lang="id-ID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keluar</a:t>
            </a:r>
            <a:r>
              <a:rPr lang="es-ES_tradnl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dari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formasi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……..</a:t>
            </a:r>
          </a:p>
          <a:p>
            <a:pPr algn="r"/>
            <a:endParaRPr lang="es-ES_tradnl" sz="2400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Apa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yang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terjadi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….?</a:t>
            </a:r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762000"/>
            <a:ext cx="698897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Lambang LAN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 descr="grid paper.gif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6019800" y="0"/>
            <a:ext cx="3124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6926276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14:flip dir="r"/>
        <p:sndAc>
          <p:stSnd>
            <p:snd r:embed="rId8" name="breeze.wav"/>
          </p:stSnd>
        </p:sndAc>
      </p:transition>
    </mc:Choice>
    <mc:Fallback>
      <p:transition spd="slow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35040" y="0"/>
            <a:ext cx="3108960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35040" cy="6858000"/>
          </a:xfrm>
          <a:prstGeom prst="rect">
            <a:avLst/>
          </a:prstGeom>
        </p:spPr>
      </p:pic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200400"/>
            <a:ext cx="706041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133600"/>
            <a:ext cx="706041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438400"/>
            <a:ext cx="698897" cy="9906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6248400" y="1295400"/>
            <a:ext cx="2626040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/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Beberapa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Angsa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akan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keluar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juga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dari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formasi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, dan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membentuk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formasi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baru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untuk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menolong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dan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mengawal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dia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….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sampai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dia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sehat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pPr algn="r"/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dan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kembali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masuk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ke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formasi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pPr algn="r"/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atau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terus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dengan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formasi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tsb</a:t>
            </a:r>
            <a:endParaRPr lang="es-ES_tradnl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atau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jatuh</a:t>
            </a:r>
            <a:r>
              <a:rPr lang="es-ES_tradnl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dan </a:t>
            </a:r>
            <a:r>
              <a:rPr lang="es-ES_tradnl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meninggal</a:t>
            </a:r>
            <a:r>
              <a:rPr lang="es-ES_tradnl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.</a:t>
            </a:r>
            <a:endParaRPr lang="es-ES_tradnl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 descr="Lambang LAN 7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 descr="grid paper.gif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6019800" y="0"/>
            <a:ext cx="3124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15182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ECL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35041" y="0"/>
            <a:ext cx="310896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3504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35039" y="0"/>
            <a:ext cx="3108961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704" name="Text Box 15"/>
          <p:cNvSpPr txBox="1">
            <a:spLocks noChangeArrowheads="1"/>
          </p:cNvSpPr>
          <p:nvPr/>
        </p:nvSpPr>
        <p:spPr bwMode="auto">
          <a:xfrm>
            <a:off x="5997800" y="990600"/>
            <a:ext cx="31462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/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Hiduplah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berdampingan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pPr algn="r"/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dengan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yang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lain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apapun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perbedaan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kita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.</a:t>
            </a:r>
          </a:p>
          <a:p>
            <a:pPr algn="r"/>
            <a:endParaRPr lang="es-ES_tradnl" sz="2400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endParaRPr lang="es-ES_tradnl" sz="2400" b="1" dirty="0">
              <a:solidFill>
                <a:schemeClr val="accent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Lebih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lebih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pada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waktu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kesulitan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pPr algn="r"/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dan </a:t>
            </a:r>
            <a:r>
              <a:rPr lang="es-ES_tradnl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tantangan</a:t>
            </a:r>
            <a:r>
              <a:rPr lang="es-ES_tradnl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 yang besar...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40266" y="2562910"/>
            <a:ext cx="986167" cy="707886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id-ID" sz="4000" b="1" dirty="0" smtClean="0">
                <a:latin typeface="Gill Sans MT" pitchFamily="34" charset="0"/>
              </a:rPr>
              <a:t>P-5</a:t>
            </a:r>
            <a:endParaRPr lang="id-ID" sz="4000" b="1" dirty="0">
              <a:latin typeface="Gill Sans MT" pitchFamily="34" charset="0"/>
            </a:endParaRPr>
          </a:p>
        </p:txBody>
      </p:sp>
      <p:pic>
        <p:nvPicPr>
          <p:cNvPr id="7" name="Picture 6" descr="Lambang LAN 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 descr="grid paper.gif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6019800" y="0"/>
            <a:ext cx="3124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51631128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airplane"/>
        <p:sndAc>
          <p:stSnd>
            <p:snd r:embed="rId7" name="breeze.wav"/>
          </p:stSnd>
        </p:sndAc>
      </p:transition>
    </mc:Choice>
    <mc:Fallback>
      <p:transition spd="slow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Pictures\images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91" y="0"/>
            <a:ext cx="9155783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609600" y="4272677"/>
            <a:ext cx="807720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IDENTIFIKASI </a:t>
            </a:r>
          </a:p>
          <a:p>
            <a:pPr algn="ctr"/>
            <a:r>
              <a:rPr lang="en-US" sz="5400" b="1" cap="none" spc="0" dirty="0" smtClean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DAN </a:t>
            </a:r>
          </a:p>
          <a:p>
            <a:pPr algn="ctr"/>
            <a:r>
              <a:rPr lang="en-US" sz="5400" b="1" cap="none" spc="0" dirty="0" smtClean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ANALISIS STAKEHOLDER</a:t>
            </a:r>
            <a:endParaRPr lang="en-US" sz="5400" b="1" cap="none" spc="0" dirty="0">
              <a:ln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23655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 b="0">
              <a:latin typeface="Times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35041" y="0"/>
            <a:ext cx="310896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" y="0"/>
            <a:ext cx="6035040" cy="68580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</p:pic>
      <p:sp>
        <p:nvSpPr>
          <p:cNvPr id="3" name="Rectangle 2"/>
          <p:cNvSpPr/>
          <p:nvPr/>
        </p:nvSpPr>
        <p:spPr>
          <a:xfrm>
            <a:off x="6035041" y="0"/>
            <a:ext cx="3108961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704" name="Text Box 15"/>
          <p:cNvSpPr txBox="1">
            <a:spLocks noChangeArrowheads="1"/>
          </p:cNvSpPr>
          <p:nvPr/>
        </p:nvSpPr>
        <p:spPr bwMode="auto">
          <a:xfrm>
            <a:off x="5943600" y="762000"/>
            <a:ext cx="3003694" cy="486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r"/>
            <a:r>
              <a:rPr lang="es-ES_tradnl" sz="1400" b="1" dirty="0" err="1">
                <a:latin typeface="Comic Sans MS" panose="030F0702030302020204" pitchFamily="66" charset="0"/>
              </a:rPr>
              <a:t>Jika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kita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kompak</a:t>
            </a:r>
            <a:r>
              <a:rPr lang="es-ES_tradnl" sz="1400" b="1" dirty="0">
                <a:latin typeface="Comic Sans MS" panose="030F0702030302020204" pitchFamily="66" charset="0"/>
              </a:rPr>
              <a:t> dan </a:t>
            </a:r>
            <a:r>
              <a:rPr lang="es-ES_tradnl" sz="1400" b="1" dirty="0" err="1">
                <a:latin typeface="Comic Sans MS" panose="030F0702030302020204" pitchFamily="66" charset="0"/>
              </a:rPr>
              <a:t>saling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mendukung</a:t>
            </a:r>
            <a:r>
              <a:rPr lang="es-ES_tradnl" sz="1400" b="1" dirty="0">
                <a:latin typeface="Comic Sans MS" panose="030F0702030302020204" pitchFamily="66" charset="0"/>
              </a:rPr>
              <a:t>…...</a:t>
            </a:r>
          </a:p>
          <a:p>
            <a:pPr algn="r"/>
            <a:endParaRPr lang="es-ES_tradnl" sz="1400" b="1" dirty="0" smtClean="0">
              <a:latin typeface="Comic Sans MS" panose="030F0702030302020204" pitchFamily="66" charset="0"/>
            </a:endParaRPr>
          </a:p>
          <a:p>
            <a:pPr algn="r"/>
            <a:r>
              <a:rPr lang="es-ES_tradnl" sz="1400" b="1" dirty="0" err="1" smtClean="0">
                <a:latin typeface="Comic Sans MS" panose="030F0702030302020204" pitchFamily="66" charset="0"/>
              </a:rPr>
              <a:t>Jika</a:t>
            </a:r>
            <a:r>
              <a:rPr lang="es-ES_tradnl" sz="1400" b="1" dirty="0" smtClean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kita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menjiwai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kerja</a:t>
            </a:r>
            <a:r>
              <a:rPr lang="es-ES_tradnl" sz="1400" b="1" dirty="0">
                <a:latin typeface="Comic Sans MS" panose="030F0702030302020204" pitchFamily="66" charset="0"/>
              </a:rPr>
              <a:t> sama yang </a:t>
            </a:r>
            <a:r>
              <a:rPr lang="es-ES_tradnl" sz="1400" b="1" dirty="0" err="1">
                <a:latin typeface="Comic Sans MS" panose="030F0702030302020204" pitchFamily="66" charset="0"/>
              </a:rPr>
              <a:t>baik</a:t>
            </a:r>
            <a:r>
              <a:rPr lang="es-ES_tradnl" sz="1400" b="1" dirty="0">
                <a:latin typeface="Comic Sans MS" panose="030F0702030302020204" pitchFamily="66" charset="0"/>
              </a:rPr>
              <a:t>..</a:t>
            </a:r>
            <a:r>
              <a:rPr lang="id-ID" sz="1400" b="1" dirty="0">
                <a:latin typeface="Comic Sans MS" panose="030F0702030302020204" pitchFamily="66" charset="0"/>
              </a:rPr>
              <a:t>.</a:t>
            </a:r>
            <a:endParaRPr lang="es-ES_tradnl" sz="1400" b="1" dirty="0">
              <a:latin typeface="Comic Sans MS" panose="030F0702030302020204" pitchFamily="66" charset="0"/>
            </a:endParaRPr>
          </a:p>
          <a:p>
            <a:pPr algn="r"/>
            <a:endParaRPr lang="es-ES_tradnl" sz="1400" b="1" dirty="0" smtClean="0">
              <a:latin typeface="Comic Sans MS" panose="030F0702030302020204" pitchFamily="66" charset="0"/>
            </a:endParaRPr>
          </a:p>
          <a:p>
            <a:pPr algn="r"/>
            <a:r>
              <a:rPr lang="es-ES_tradnl" sz="1400" b="1" dirty="0" err="1" smtClean="0">
                <a:latin typeface="Comic Sans MS" panose="030F0702030302020204" pitchFamily="66" charset="0"/>
              </a:rPr>
              <a:t>Melupakan</a:t>
            </a:r>
            <a:r>
              <a:rPr lang="es-ES_tradnl" sz="1400" b="1" dirty="0" smtClean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perbedaan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masing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masing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maka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kita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akan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selalu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dapat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mengatasi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tantangan</a:t>
            </a:r>
            <a:r>
              <a:rPr lang="es-ES_tradnl" sz="1400" b="1" dirty="0">
                <a:latin typeface="Comic Sans MS" panose="030F0702030302020204" pitchFamily="66" charset="0"/>
              </a:rPr>
              <a:t>.</a:t>
            </a:r>
          </a:p>
          <a:p>
            <a:pPr algn="r"/>
            <a:endParaRPr lang="es-ES_tradnl" sz="1400" b="1" dirty="0">
              <a:latin typeface="Comic Sans MS" panose="030F0702030302020204" pitchFamily="66" charset="0"/>
            </a:endParaRPr>
          </a:p>
          <a:p>
            <a:pPr algn="r"/>
            <a:r>
              <a:rPr lang="es-ES_tradnl" sz="1400" b="1" dirty="0" err="1">
                <a:latin typeface="Comic Sans MS" panose="030F0702030302020204" pitchFamily="66" charset="0"/>
              </a:rPr>
              <a:t>Jika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kita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selami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arti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dari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persahabatan</a:t>
            </a:r>
            <a:r>
              <a:rPr lang="es-ES_tradnl" sz="1400" b="1" dirty="0">
                <a:latin typeface="Comic Sans MS" panose="030F0702030302020204" pitchFamily="66" charset="0"/>
              </a:rPr>
              <a:t>..</a:t>
            </a:r>
          </a:p>
          <a:p>
            <a:pPr algn="r"/>
            <a:endParaRPr lang="es-ES_tradnl" sz="1400" b="1" dirty="0">
              <a:latin typeface="Comic Sans MS" panose="030F0702030302020204" pitchFamily="66" charset="0"/>
            </a:endParaRPr>
          </a:p>
          <a:p>
            <a:pPr algn="r"/>
            <a:r>
              <a:rPr lang="es-ES_tradnl" sz="1400" b="1" dirty="0">
                <a:latin typeface="Comic Sans MS" panose="030F0702030302020204" pitchFamily="66" charset="0"/>
              </a:rPr>
              <a:t>Dan </a:t>
            </a:r>
            <a:r>
              <a:rPr lang="es-ES_tradnl" sz="1400" b="1" dirty="0" err="1">
                <a:latin typeface="Comic Sans MS" panose="030F0702030302020204" pitchFamily="66" charset="0"/>
              </a:rPr>
              <a:t>kita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selalu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bersedia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untuk</a:t>
            </a:r>
            <a:r>
              <a:rPr lang="es-ES_tradnl" sz="1400" b="1" dirty="0">
                <a:latin typeface="Comic Sans MS" panose="030F0702030302020204" pitchFamily="66" charset="0"/>
              </a:rPr>
              <a:t> </a:t>
            </a:r>
            <a:r>
              <a:rPr lang="es-ES_tradnl" sz="1400" b="1" dirty="0" err="1">
                <a:latin typeface="Comic Sans MS" panose="030F0702030302020204" pitchFamily="66" charset="0"/>
              </a:rPr>
              <a:t>berbagi</a:t>
            </a:r>
            <a:r>
              <a:rPr lang="es-ES_tradnl" sz="1400" b="1" dirty="0">
                <a:latin typeface="Comic Sans MS" panose="030F0702030302020204" pitchFamily="66" charset="0"/>
              </a:rPr>
              <a:t>……….....</a:t>
            </a:r>
          </a:p>
          <a:p>
            <a:endParaRPr lang="es-ES_tradnl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r"/>
            <a:r>
              <a:rPr lang="es-ES_tradnl" b="1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s-ES_tradnl" sz="1600" b="1" dirty="0">
                <a:solidFill>
                  <a:srgbClr val="66FFFF"/>
                </a:solidFill>
                <a:latin typeface="Comic Sans MS" panose="030F0702030302020204" pitchFamily="66" charset="0"/>
              </a:rPr>
              <a:t>HIDUP AKAN LEBIH BERARTI DAN KITA AKAN MELEWATI WAKTU MENDATANG DENGAN </a:t>
            </a:r>
            <a:r>
              <a:rPr lang="es-ES_tradnl" sz="1600" b="1" dirty="0" smtClean="0">
                <a:solidFill>
                  <a:srgbClr val="66FFFF"/>
                </a:solidFill>
                <a:latin typeface="Comic Sans MS" panose="030F0702030302020204" pitchFamily="66" charset="0"/>
              </a:rPr>
              <a:t>KEBAHAGIAAN……………</a:t>
            </a:r>
            <a:endParaRPr lang="es-ES_tradnl" sz="1600" b="1" dirty="0">
              <a:solidFill>
                <a:srgbClr val="66FFFF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0" y="2590800"/>
            <a:ext cx="986167" cy="707886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id-ID" sz="4000" b="1" dirty="0" smtClean="0">
                <a:solidFill>
                  <a:schemeClr val="tx1">
                    <a:lumMod val="95000"/>
                  </a:schemeClr>
                </a:solidFill>
                <a:latin typeface="Gill Sans MT" pitchFamily="34" charset="0"/>
              </a:rPr>
              <a:t>P-6</a:t>
            </a:r>
            <a:endParaRPr lang="id-ID" sz="4000" b="1" dirty="0">
              <a:solidFill>
                <a:schemeClr val="tx1">
                  <a:lumMod val="95000"/>
                </a:schemeClr>
              </a:solidFill>
              <a:latin typeface="Gill Sans MT" pitchFamily="34" charset="0"/>
            </a:endParaRPr>
          </a:p>
        </p:txBody>
      </p:sp>
      <p:pic>
        <p:nvPicPr>
          <p:cNvPr id="7" name="Picture 6" descr="Lambang LAN 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 descr="grid paper.gif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6019800" y="0"/>
            <a:ext cx="3124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C:\Users\USER\Pictures\IMAGE FUAD MOTIVASI\12039374_10200886002909623_5297566809675877435_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119063"/>
            <a:ext cx="9144000" cy="70961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4069072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  <p:sndAc>
          <p:stSnd>
            <p:snd r:embed="rId8" name="breeze.wav"/>
          </p:stSnd>
        </p:sndAc>
      </p:transition>
    </mc:Choice>
    <mc:Fallback>
      <p:transition spd="slow">
        <p:fade/>
        <p:sndAc>
          <p:stSnd>
            <p:snd r:embed="rId3" name="breez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modernservantleader.com/wp-content/uploads/2012/11/business-stakeholder-circle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600" y="152400"/>
            <a:ext cx="8737600" cy="65532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57912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id-ID" sz="36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STAKEHOLDER</a:t>
            </a:r>
            <a:r>
              <a:rPr lang="en-US" sz="36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S</a:t>
            </a:r>
            <a:r>
              <a:rPr lang="id-ID" sz="36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 </a:t>
            </a:r>
            <a:endParaRPr lang="en-US" sz="3600" dirty="0">
              <a:solidFill>
                <a:srgbClr val="00206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57600" y="1600200"/>
            <a:ext cx="525780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   </a:t>
            </a:r>
            <a:r>
              <a:rPr lang="en-US" b="1" dirty="0" smtClean="0">
                <a:latin typeface="Gill Sans MT" pitchFamily="34" charset="0"/>
              </a:rPr>
              <a:t>Stakeholder</a:t>
            </a:r>
            <a:r>
              <a:rPr lang="en-US" sz="14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merupakan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individu</a:t>
            </a:r>
            <a:r>
              <a:rPr lang="en-US" sz="1600" dirty="0" smtClean="0">
                <a:latin typeface="Gill Sans MT" pitchFamily="34" charset="0"/>
              </a:rPr>
              <a:t>, </a:t>
            </a:r>
            <a:r>
              <a:rPr lang="en-US" sz="1600" dirty="0" err="1" smtClean="0">
                <a:latin typeface="Gill Sans MT" pitchFamily="34" charset="0"/>
              </a:rPr>
              <a:t>sekelompok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manusia</a:t>
            </a:r>
            <a:r>
              <a:rPr lang="en-US" sz="1600" dirty="0" smtClean="0">
                <a:latin typeface="Gill Sans MT" pitchFamily="34" charset="0"/>
              </a:rPr>
              <a:t>, </a:t>
            </a:r>
            <a:r>
              <a:rPr lang="en-US" sz="1600" dirty="0" err="1" smtClean="0">
                <a:latin typeface="Gill Sans MT" pitchFamily="34" charset="0"/>
              </a:rPr>
              <a:t>komunitas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atau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masyarakat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baik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secara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keseluruhan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maupun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secara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parsial</a:t>
            </a:r>
            <a:r>
              <a:rPr lang="en-US" sz="1600" dirty="0" smtClean="0">
                <a:latin typeface="Gill Sans MT" pitchFamily="34" charset="0"/>
              </a:rPr>
              <a:t> yang </a:t>
            </a:r>
            <a:r>
              <a:rPr lang="en-US" sz="1600" dirty="0" err="1" smtClean="0">
                <a:latin typeface="Gill Sans MT" pitchFamily="34" charset="0"/>
              </a:rPr>
              <a:t>memiliki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hubungan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serta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kepentingan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terhadap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perusahaan</a:t>
            </a:r>
            <a:r>
              <a:rPr lang="en-US" sz="1600" dirty="0" smtClean="0">
                <a:latin typeface="Gill Sans MT" pitchFamily="34" charset="0"/>
              </a:rPr>
              <a:t>. </a:t>
            </a:r>
            <a:r>
              <a:rPr lang="en-US" sz="1600" dirty="0" err="1" smtClean="0">
                <a:latin typeface="Gill Sans MT" pitchFamily="34" charset="0"/>
              </a:rPr>
              <a:t>Individu</a:t>
            </a:r>
            <a:r>
              <a:rPr lang="en-US" sz="1600" dirty="0" smtClean="0">
                <a:latin typeface="Gill Sans MT" pitchFamily="34" charset="0"/>
              </a:rPr>
              <a:t>, </a:t>
            </a:r>
            <a:r>
              <a:rPr lang="en-US" sz="1600" dirty="0" err="1" smtClean="0">
                <a:latin typeface="Gill Sans MT" pitchFamily="34" charset="0"/>
              </a:rPr>
              <a:t>kelompok</a:t>
            </a:r>
            <a:r>
              <a:rPr lang="en-US" sz="1600" dirty="0" smtClean="0">
                <a:latin typeface="Gill Sans MT" pitchFamily="34" charset="0"/>
              </a:rPr>
              <a:t>, </a:t>
            </a:r>
            <a:r>
              <a:rPr lang="en-US" sz="1600" dirty="0" err="1" smtClean="0">
                <a:latin typeface="Gill Sans MT" pitchFamily="34" charset="0"/>
              </a:rPr>
              <a:t>maupun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komunitas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dan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masyarakat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dapat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dikatakan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sebagai</a:t>
            </a:r>
            <a:r>
              <a:rPr lang="en-US" sz="1600" dirty="0" smtClean="0">
                <a:latin typeface="Gill Sans MT" pitchFamily="34" charset="0"/>
              </a:rPr>
              <a:t> stakeholder </a:t>
            </a:r>
            <a:r>
              <a:rPr lang="en-US" sz="1600" dirty="0" err="1" smtClean="0">
                <a:latin typeface="Gill Sans MT" pitchFamily="34" charset="0"/>
              </a:rPr>
              <a:t>jika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memiliki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karakteristik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yaitu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mempunyai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kekuasaan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,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legitimasi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,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dan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kepentingan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terhadap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perusahaan</a:t>
            </a:r>
            <a:r>
              <a:rPr lang="en-US" sz="1600" dirty="0" smtClean="0">
                <a:latin typeface="Gill Sans MT" pitchFamily="34" charset="0"/>
              </a:rPr>
              <a:t>. </a:t>
            </a:r>
          </a:p>
          <a:p>
            <a:r>
              <a:rPr lang="en-US" sz="1400" dirty="0" smtClean="0">
                <a:latin typeface="Gill Sans MT" pitchFamily="34" charset="0"/>
              </a:rPr>
              <a:t/>
            </a:r>
            <a:br>
              <a:rPr lang="en-US" sz="1400" dirty="0" smtClean="0">
                <a:latin typeface="Gill Sans MT" pitchFamily="34" charset="0"/>
              </a:rPr>
            </a:br>
            <a:r>
              <a:rPr lang="en-US" sz="1600" dirty="0" err="1" smtClean="0">
                <a:latin typeface="Gill Sans MT" pitchFamily="34" charset="0"/>
              </a:rPr>
              <a:t>Ada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berbagai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pendapat</a:t>
            </a:r>
            <a:r>
              <a:rPr lang="en-US" sz="1600" dirty="0" smtClean="0">
                <a:latin typeface="Gill Sans MT" pitchFamily="34" charset="0"/>
              </a:rPr>
              <a:t>  </a:t>
            </a:r>
            <a:r>
              <a:rPr lang="en-US" sz="1600" dirty="0" err="1" smtClean="0">
                <a:latin typeface="Gill Sans MT" pitchFamily="34" charset="0"/>
              </a:rPr>
              <a:t>mengenai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definisi</a:t>
            </a:r>
            <a:r>
              <a:rPr lang="en-US" sz="1600" dirty="0" smtClean="0">
                <a:latin typeface="Gill Sans MT" pitchFamily="34" charset="0"/>
              </a:rPr>
              <a:t> Stakeholder </a:t>
            </a:r>
            <a:r>
              <a:rPr lang="en-US" b="1" dirty="0" err="1" smtClean="0">
                <a:latin typeface="Gill Sans MT" pitchFamily="34" charset="0"/>
              </a:rPr>
              <a:t>menurut</a:t>
            </a:r>
            <a:r>
              <a:rPr lang="en-US" b="1" dirty="0" smtClean="0">
                <a:latin typeface="Gill Sans MT" pitchFamily="34" charset="0"/>
              </a:rPr>
              <a:t> </a:t>
            </a:r>
            <a:r>
              <a:rPr lang="en-US" b="1" dirty="0" err="1" smtClean="0">
                <a:latin typeface="Gill Sans MT" pitchFamily="34" charset="0"/>
              </a:rPr>
              <a:t>para</a:t>
            </a:r>
            <a:r>
              <a:rPr lang="en-US" b="1" dirty="0" smtClean="0">
                <a:latin typeface="Gill Sans MT" pitchFamily="34" charset="0"/>
              </a:rPr>
              <a:t> </a:t>
            </a:r>
            <a:r>
              <a:rPr lang="en-US" b="1" dirty="0" err="1" smtClean="0">
                <a:latin typeface="Gill Sans MT" pitchFamily="34" charset="0"/>
              </a:rPr>
              <a:t>ahli</a:t>
            </a:r>
            <a:r>
              <a:rPr lang="en-US" b="1" dirty="0" smtClean="0">
                <a:latin typeface="Gill Sans MT" pitchFamily="34" charset="0"/>
              </a:rPr>
              <a:t> </a:t>
            </a:r>
            <a:r>
              <a:rPr lang="en-US" sz="1400" dirty="0" err="1" smtClean="0">
                <a:latin typeface="Gill Sans MT" pitchFamily="34" charset="0"/>
              </a:rPr>
              <a:t>seperti</a:t>
            </a:r>
            <a:r>
              <a:rPr lang="en-US" sz="1400" dirty="0" smtClean="0">
                <a:latin typeface="Gill Sans MT" pitchFamily="34" charset="0"/>
              </a:rPr>
              <a:t> : </a:t>
            </a:r>
            <a:br>
              <a:rPr lang="en-US" sz="1400" dirty="0" smtClean="0">
                <a:latin typeface="Gill Sans MT" pitchFamily="34" charset="0"/>
              </a:rPr>
            </a:br>
            <a:r>
              <a:rPr lang="en-US" sz="1600" b="1" dirty="0" smtClean="0">
                <a:solidFill>
                  <a:srgbClr val="FFFF00"/>
                </a:solidFill>
                <a:latin typeface="Gill Sans MT" pitchFamily="34" charset="0"/>
              </a:rPr>
              <a:t>Freeman (1984), </a:t>
            </a:r>
            <a:r>
              <a:rPr lang="en-US" sz="1600" dirty="0" err="1" smtClean="0">
                <a:latin typeface="Gill Sans MT" pitchFamily="34" charset="0"/>
              </a:rPr>
              <a:t>mendefenisikan</a:t>
            </a:r>
            <a:r>
              <a:rPr lang="en-US" sz="1600" dirty="0" smtClean="0">
                <a:latin typeface="Gill Sans MT" pitchFamily="34" charset="0"/>
              </a:rPr>
              <a:t> stakeholder </a:t>
            </a:r>
            <a:r>
              <a:rPr lang="en-US" sz="1600" dirty="0" err="1" smtClean="0">
                <a:latin typeface="Gill Sans MT" pitchFamily="34" charset="0"/>
              </a:rPr>
              <a:t>sebagai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kelompok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atau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individu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yang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dapat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mempengaruhi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dan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atau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dipengaruhi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oleh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suatu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pencapaian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tujuan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tertentu</a:t>
            </a:r>
            <a:r>
              <a:rPr lang="en-US" sz="1600" dirty="0" smtClean="0">
                <a:latin typeface="Gill Sans MT" pitchFamily="34" charset="0"/>
              </a:rPr>
              <a:t>.</a:t>
            </a:r>
          </a:p>
          <a:p>
            <a:r>
              <a:rPr lang="en-US" sz="1600" b="1" dirty="0" err="1" smtClean="0">
                <a:solidFill>
                  <a:srgbClr val="FFFF00"/>
                </a:solidFill>
                <a:latin typeface="Gill Sans MT" pitchFamily="34" charset="0"/>
              </a:rPr>
              <a:t>Biset</a:t>
            </a:r>
            <a:r>
              <a:rPr lang="en-US" sz="1600" b="1" dirty="0" smtClean="0">
                <a:solidFill>
                  <a:srgbClr val="FFFF00"/>
                </a:solidFill>
                <a:latin typeface="Gill Sans MT" pitchFamily="34" charset="0"/>
              </a:rPr>
              <a:t> (1998</a:t>
            </a:r>
            <a:r>
              <a:rPr lang="en-US" sz="1600" b="1" dirty="0" smtClean="0">
                <a:latin typeface="Gill Sans MT" pitchFamily="34" charset="0"/>
              </a:rPr>
              <a:t>), </a:t>
            </a:r>
            <a:r>
              <a:rPr lang="en-US" sz="1600" dirty="0" err="1" smtClean="0">
                <a:latin typeface="Gill Sans MT" pitchFamily="34" charset="0"/>
              </a:rPr>
              <a:t>secara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singkat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mendefinisikan</a:t>
            </a:r>
            <a:r>
              <a:rPr lang="en-US" sz="1600" dirty="0" smtClean="0">
                <a:latin typeface="Gill Sans MT" pitchFamily="34" charset="0"/>
              </a:rPr>
              <a:t> stakeholder </a:t>
            </a:r>
            <a:r>
              <a:rPr lang="en-US" sz="1600" dirty="0" err="1" smtClean="0">
                <a:latin typeface="Gill Sans MT" pitchFamily="34" charset="0"/>
              </a:rPr>
              <a:t>sebagai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orang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dengan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suatu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kepentingan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atau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perhatian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pada</a:t>
            </a:r>
            <a:r>
              <a:rPr lang="en-US" sz="1600" dirty="0" smtClean="0">
                <a:latin typeface="Gill Sans MT" pitchFamily="34" charset="0"/>
              </a:rPr>
              <a:t> </a:t>
            </a:r>
            <a:r>
              <a:rPr lang="en-US" sz="1600" dirty="0" err="1" smtClean="0">
                <a:latin typeface="Gill Sans MT" pitchFamily="34" charset="0"/>
              </a:rPr>
              <a:t>permasalahan</a:t>
            </a:r>
            <a:r>
              <a:rPr lang="en-US" sz="1600" dirty="0" smtClean="0">
                <a:latin typeface="Gill Sans MT" pitchFamily="34" charset="0"/>
              </a:rPr>
              <a:t>.</a:t>
            </a:r>
          </a:p>
          <a:p>
            <a:r>
              <a:rPr lang="en-US" sz="1600" b="1" dirty="0" err="1" smtClean="0">
                <a:solidFill>
                  <a:srgbClr val="FFFF00"/>
                </a:solidFill>
                <a:latin typeface="Gill Sans MT" pitchFamily="34" charset="0"/>
              </a:rPr>
              <a:t>Grimble</a:t>
            </a:r>
            <a:r>
              <a:rPr lang="en-US" sz="1600" b="1" dirty="0" smtClean="0">
                <a:solidFill>
                  <a:srgbClr val="FFFF00"/>
                </a:solidFill>
                <a:latin typeface="Gill Sans MT" pitchFamily="34" charset="0"/>
              </a:rPr>
              <a:t> and </a:t>
            </a:r>
            <a:r>
              <a:rPr lang="en-US" sz="1600" b="1" dirty="0" err="1" smtClean="0">
                <a:solidFill>
                  <a:srgbClr val="FFFF00"/>
                </a:solidFill>
                <a:latin typeface="Gill Sans MT" pitchFamily="34" charset="0"/>
              </a:rPr>
              <a:t>Wellard</a:t>
            </a:r>
            <a:r>
              <a:rPr lang="en-US" sz="1600" b="1" dirty="0" smtClean="0">
                <a:solidFill>
                  <a:srgbClr val="FFFF00"/>
                </a:solidFill>
                <a:latin typeface="Gill Sans MT" pitchFamily="34" charset="0"/>
              </a:rPr>
              <a:t> (1996</a:t>
            </a:r>
            <a:r>
              <a:rPr lang="en-US" sz="1600" b="1" dirty="0" smtClean="0">
                <a:latin typeface="Gill Sans MT" pitchFamily="34" charset="0"/>
              </a:rPr>
              <a:t>), </a:t>
            </a:r>
            <a:r>
              <a:rPr lang="en-US" sz="1600" dirty="0" err="1" smtClean="0">
                <a:latin typeface="Gill Sans MT" pitchFamily="34" charset="0"/>
              </a:rPr>
              <a:t>mendefinisikan</a:t>
            </a:r>
            <a:r>
              <a:rPr lang="en-US" sz="1600" dirty="0" smtClean="0">
                <a:latin typeface="Gill Sans MT" pitchFamily="34" charset="0"/>
              </a:rPr>
              <a:t> stakeholder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dari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segi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posisi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penting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dan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pengaruh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yang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dimiliki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 </a:t>
            </a:r>
            <a:r>
              <a:rPr lang="en-US" sz="1600" dirty="0" err="1" smtClean="0">
                <a:solidFill>
                  <a:srgbClr val="00FFFF"/>
                </a:solidFill>
                <a:latin typeface="Gill Sans MT" pitchFamily="34" charset="0"/>
              </a:rPr>
              <a:t>mereka</a:t>
            </a:r>
            <a:r>
              <a:rPr lang="en-US" sz="1600" dirty="0" smtClean="0">
                <a:solidFill>
                  <a:srgbClr val="00FFFF"/>
                </a:solidFill>
                <a:latin typeface="Gill Sans MT" pitchFamily="34" charset="0"/>
              </a:rPr>
              <a:t>.</a:t>
            </a:r>
            <a:endParaRPr lang="en-US" sz="1600" dirty="0">
              <a:solidFill>
                <a:srgbClr val="00FFFF"/>
              </a:solidFill>
              <a:latin typeface="Gill Sans MT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79912" y="260648"/>
            <a:ext cx="315721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Gill Sans MT" pitchFamily="34" charset="0"/>
              </a:rPr>
              <a:t>PENGERTIAN</a:t>
            </a:r>
          </a:p>
          <a:p>
            <a:r>
              <a:rPr lang="en-US" sz="3200" dirty="0" smtClean="0">
                <a:latin typeface="Gill Sans MT" pitchFamily="34" charset="0"/>
              </a:rPr>
              <a:t>STAKEHOLDER </a:t>
            </a:r>
          </a:p>
        </p:txBody>
      </p:sp>
      <p:pic>
        <p:nvPicPr>
          <p:cNvPr id="110594" name="Picture 2" descr="http://www.cistel.co.ke/images/corporate%20social%20responsibili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752600"/>
            <a:ext cx="3048000" cy="4267200"/>
          </a:xfrm>
          <a:prstGeom prst="rect">
            <a:avLst/>
          </a:prstGeom>
          <a:noFill/>
        </p:spPr>
      </p:pic>
      <p:pic>
        <p:nvPicPr>
          <p:cNvPr id="5" name="Picture 4" descr="Lambang LAN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 descr="grid paper.gif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16933" y="0"/>
            <a:ext cx="33528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9793967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2.bp.blogspot.com/-RR5VP36uKE4/UJNC9eHBcYI/AAAAAAAAASY/YphUzDrKTmw/s320/leader1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5" y="5517232"/>
            <a:ext cx="1932003" cy="1197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891" y="2636912"/>
            <a:ext cx="8071048" cy="4525963"/>
          </a:xfrm>
        </p:spPr>
        <p:txBody>
          <a:bodyPr>
            <a:normAutofit/>
          </a:bodyPr>
          <a:lstStyle/>
          <a:p>
            <a:pPr marL="404813" indent="-344488">
              <a:buFont typeface="Wingdings" pitchFamily="2" charset="2"/>
              <a:buChar char="q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Siapa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saja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(orang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organisasi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komunitas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yang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bisa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dipengaruhi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atau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mempengaruhi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suatu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u="sng" dirty="0" err="1" smtClean="0">
                <a:latin typeface="Arial" pitchFamily="34" charset="0"/>
                <a:cs typeface="Arial" pitchFamily="34" charset="0"/>
              </a:rPr>
              <a:t>proyek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 p</a:t>
            </a:r>
            <a:r>
              <a:rPr lang="id-ID" sz="2400" u="sng" dirty="0" smtClean="0">
                <a:latin typeface="Arial" pitchFamily="34" charset="0"/>
                <a:cs typeface="Arial" pitchFamily="34" charset="0"/>
              </a:rPr>
              <a:t>erubahan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u="sng" dirty="0" err="1" smtClean="0">
                <a:latin typeface="Arial" pitchFamily="34" charset="0"/>
                <a:cs typeface="Arial" pitchFamily="34" charset="0"/>
              </a:rPr>
              <a:t>organisasi</a:t>
            </a:r>
            <a:r>
              <a:rPr lang="id-ID" sz="24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  <a:sym typeface="Wingdings"/>
            </a:endParaRPr>
          </a:p>
          <a:p>
            <a:pPr marL="404813" indent="-344488">
              <a:buFont typeface="Wingdings" pitchFamily="2" charset="2"/>
              <a:buChar char="q"/>
            </a:pP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Bisa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pula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mereka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yang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memiliki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kepentingan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kuat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terhadap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proyek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perubahan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itu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id-ID" sz="2400" dirty="0" smtClean="0">
                <a:latin typeface="Arial" pitchFamily="34" charset="0"/>
                <a:cs typeface="Arial" pitchFamily="34" charset="0"/>
                <a:sym typeface="Wingdings"/>
              </a:rPr>
              <a:t>baik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alasan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akademik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filosofis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ekonomis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atau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politis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sekalipun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mereka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dan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keluarganya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teman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dan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rekannya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tidak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langsung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  <a:sym typeface="Wingdings"/>
              </a:rPr>
              <a:t>dipengaruhinya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64637" y="1196752"/>
            <a:ext cx="49295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Stakeholders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69041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3" descr="http://corporatetrainingmaterials.com/images/s07039.gif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168395" y="367858"/>
            <a:ext cx="864096" cy="960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862231"/>
            <a:ext cx="8610600" cy="5029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000" b="1" i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Stakeholders</a:t>
            </a:r>
            <a:r>
              <a:rPr lang="en-US" sz="3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Primer</a:t>
            </a:r>
            <a:r>
              <a:rPr lang="en-US" sz="30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marL="0" lvl="1" indent="0">
              <a:spcAft>
                <a:spcPts val="600"/>
              </a:spcAft>
              <a:buSzPct val="115000"/>
              <a:buNone/>
            </a:pPr>
            <a:r>
              <a:rPr lang="en-US" sz="3000" dirty="0" smtClean="0">
                <a:latin typeface="Arial" pitchFamily="34" charset="0"/>
                <a:cs typeface="Arial" pitchFamily="34" charset="0"/>
                <a:sym typeface="Wingdings"/>
              </a:rPr>
              <a:t>Orang / </a:t>
            </a:r>
            <a:r>
              <a:rPr lang="en-US" sz="3000" dirty="0" err="1" smtClean="0">
                <a:latin typeface="Arial" pitchFamily="34" charset="0"/>
                <a:cs typeface="Arial" pitchFamily="34" charset="0"/>
                <a:sym typeface="Wingdings"/>
              </a:rPr>
              <a:t>kelompok</a:t>
            </a:r>
            <a:r>
              <a:rPr lang="en-US" sz="3000" dirty="0" smtClean="0">
                <a:latin typeface="Arial" pitchFamily="34" charset="0"/>
                <a:cs typeface="Arial" pitchFamily="34" charset="0"/>
                <a:sym typeface="Wingdings"/>
              </a:rPr>
              <a:t> yang </a:t>
            </a:r>
            <a:r>
              <a:rPr lang="en-US" sz="3000" dirty="0" err="1" smtClean="0">
                <a:latin typeface="Arial" pitchFamily="34" charset="0"/>
                <a:cs typeface="Arial" pitchFamily="34" charset="0"/>
                <a:sym typeface="Wingdings"/>
              </a:rPr>
              <a:t>langsung</a:t>
            </a:r>
            <a:r>
              <a:rPr lang="en-US" sz="30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  <a:sym typeface="Wingdings"/>
              </a:rPr>
              <a:t>dipengaruhi</a:t>
            </a:r>
            <a:r>
              <a:rPr lang="en-US" sz="30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  <a:sym typeface="Wingdings"/>
              </a:rPr>
              <a:t>proyek</a:t>
            </a:r>
            <a:r>
              <a:rPr lang="en-US" sz="30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  <a:sym typeface="Wingdings"/>
              </a:rPr>
              <a:t>perubahan</a:t>
            </a:r>
            <a:r>
              <a:rPr lang="en-US" sz="30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  <a:sym typeface="Wingdings"/>
              </a:rPr>
              <a:t>itu</a:t>
            </a:r>
            <a:r>
              <a:rPr lang="en-US" sz="3000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3000" dirty="0" err="1" smtClean="0">
                <a:latin typeface="Arial" pitchFamily="34" charset="0"/>
                <a:cs typeface="Arial" pitchFamily="34" charset="0"/>
                <a:sym typeface="Wingdings"/>
              </a:rPr>
              <a:t>baik</a:t>
            </a:r>
            <a:r>
              <a:rPr lang="en-US" sz="30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  <a:sym typeface="Wingdings"/>
              </a:rPr>
              <a:t>positif</a:t>
            </a:r>
            <a:r>
              <a:rPr lang="en-US" sz="30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  <a:sym typeface="Wingdings"/>
              </a:rPr>
              <a:t>maupun</a:t>
            </a:r>
            <a:r>
              <a:rPr lang="en-US" sz="3000" dirty="0" smtClean="0">
                <a:latin typeface="Arial" pitchFamily="34" charset="0"/>
                <a:cs typeface="Arial" pitchFamily="34" charset="0"/>
                <a:sym typeface="Wingdings"/>
              </a:rPr>
              <a:t> negative</a:t>
            </a:r>
          </a:p>
          <a:p>
            <a:pPr marL="0" indent="0">
              <a:buNone/>
            </a:pPr>
            <a:r>
              <a:rPr lang="en-US" sz="2800" b="1" i="1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Stakeholders</a:t>
            </a:r>
            <a:r>
              <a:rPr lang="en-US" sz="2800" b="1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Sekunder</a:t>
            </a:r>
            <a:r>
              <a:rPr lang="en-US" sz="2800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r>
              <a:rPr lang="en-US" sz="2800" dirty="0">
                <a:latin typeface="Arial" pitchFamily="34" charset="0"/>
                <a:cs typeface="Arial" pitchFamily="34" charset="0"/>
                <a:sym typeface="Wingdings"/>
              </a:rPr>
              <a:t>Orang / </a:t>
            </a:r>
            <a:r>
              <a:rPr lang="en-US" sz="2800" dirty="0" err="1">
                <a:latin typeface="Arial" pitchFamily="34" charset="0"/>
                <a:cs typeface="Arial" pitchFamily="34" charset="0"/>
                <a:sym typeface="Wingdings"/>
              </a:rPr>
              <a:t>kelompok</a:t>
            </a:r>
            <a:r>
              <a:rPr lang="en-US" sz="2800" dirty="0">
                <a:latin typeface="Arial" pitchFamily="34" charset="0"/>
                <a:cs typeface="Arial" pitchFamily="34" charset="0"/>
                <a:sym typeface="Wingdings"/>
              </a:rPr>
              <a:t> yang </a:t>
            </a:r>
            <a:r>
              <a:rPr lang="en-US" sz="2800" dirty="0" err="1">
                <a:latin typeface="Arial" pitchFamily="34" charset="0"/>
                <a:cs typeface="Arial" pitchFamily="34" charset="0"/>
                <a:sym typeface="Wingdings"/>
              </a:rPr>
              <a:t>secara</a:t>
            </a:r>
            <a:r>
              <a:rPr lang="en-US" sz="2800" dirty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  <a:sym typeface="Wingdings"/>
              </a:rPr>
              <a:t>tidak</a:t>
            </a:r>
            <a:r>
              <a:rPr lang="en-US" sz="2800" dirty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  <a:sym typeface="Wingdings"/>
              </a:rPr>
              <a:t>langsung</a:t>
            </a:r>
            <a:r>
              <a:rPr lang="en-US" sz="2800" dirty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  <a:sym typeface="Wingdings"/>
              </a:rPr>
              <a:t>dipengaruhi</a:t>
            </a:r>
            <a:r>
              <a:rPr lang="en-US" sz="2800" dirty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  <a:sym typeface="Wingdings"/>
              </a:rPr>
              <a:t>proyek</a:t>
            </a:r>
            <a:r>
              <a:rPr lang="en-US" sz="2800" dirty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  <a:sym typeface="Wingdings"/>
              </a:rPr>
              <a:t>perubahan</a:t>
            </a:r>
            <a:r>
              <a:rPr lang="en-US" sz="2800" dirty="0">
                <a:latin typeface="Arial" pitchFamily="34" charset="0"/>
                <a:cs typeface="Arial" pitchFamily="34" charset="0"/>
                <a:sym typeface="Wingdings"/>
              </a:rPr>
              <a:t>  </a:t>
            </a:r>
            <a:r>
              <a:rPr lang="en-US" sz="2800" dirty="0" err="1">
                <a:latin typeface="Arial" pitchFamily="34" charset="0"/>
                <a:cs typeface="Arial" pitchFamily="34" charset="0"/>
                <a:sym typeface="Wingdings"/>
              </a:rPr>
              <a:t>itu</a:t>
            </a:r>
            <a:r>
              <a:rPr lang="en-US" sz="2800" dirty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2800" dirty="0" err="1">
                <a:latin typeface="Arial" pitchFamily="34" charset="0"/>
                <a:cs typeface="Arial" pitchFamily="34" charset="0"/>
                <a:sym typeface="Wingdings"/>
              </a:rPr>
              <a:t>baik</a:t>
            </a:r>
            <a:r>
              <a:rPr lang="en-US" sz="2800" dirty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  <a:sym typeface="Wingdings"/>
              </a:rPr>
              <a:t>positif</a:t>
            </a:r>
            <a:r>
              <a:rPr lang="en-US" sz="2800" dirty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  <a:sym typeface="Wingdings"/>
              </a:rPr>
              <a:t>maupun</a:t>
            </a:r>
            <a:r>
              <a:rPr lang="en-US" sz="2800" dirty="0">
                <a:latin typeface="Arial" pitchFamily="34" charset="0"/>
                <a:cs typeface="Arial" pitchFamily="34" charset="0"/>
                <a:sym typeface="Wingdings"/>
              </a:rPr>
              <a:t> negative</a:t>
            </a:r>
          </a:p>
          <a:p>
            <a:pPr marL="2709863" lvl="1" indent="0">
              <a:buSzPct val="115000"/>
              <a:buNone/>
            </a:pPr>
            <a:endParaRPr lang="en-US" sz="3000" dirty="0" smtClean="0">
              <a:latin typeface="Arial" pitchFamily="34" charset="0"/>
              <a:cs typeface="Arial" pitchFamily="34" charset="0"/>
              <a:sym typeface="Wingding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03848" y="555936"/>
            <a:ext cx="39645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Jenis</a:t>
            </a:r>
            <a:r>
              <a:rPr lang="en-U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Stakeholders </a:t>
            </a:r>
            <a:endParaRPr lang="en-US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21785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55576" y="1916832"/>
            <a:ext cx="7848600" cy="4724400"/>
          </a:xfrm>
        </p:spPr>
        <p:txBody>
          <a:bodyPr>
            <a:noAutofit/>
          </a:bodyPr>
          <a:lstStyle/>
          <a:p>
            <a:pPr marL="465138" indent="-403225">
              <a:tabLst>
                <a:tab pos="61913" algn="l"/>
              </a:tabLst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Mendapatkan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lebih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banyak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gagasan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pengembangan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implementasi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perubahan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marL="465138" indent="-403225">
              <a:tabLst>
                <a:tab pos="61913" algn="l"/>
              </a:tabLst>
            </a:pPr>
            <a:r>
              <a:rPr lang="en-US" sz="3200" dirty="0" err="1" smtClean="0">
                <a:latin typeface="Arial" pitchFamily="34" charset="0"/>
                <a:cs typeface="Arial" pitchFamily="34" charset="0"/>
                <a:sym typeface="Wingdings"/>
              </a:rPr>
              <a:t>Bisa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Wingdings"/>
              </a:rPr>
              <a:t>memberi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Wingdings"/>
              </a:rPr>
              <a:t>gambaran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Wingdings"/>
              </a:rPr>
              <a:t>lebih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Wingdings"/>
              </a:rPr>
              <a:t>jelas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Wingdings"/>
              </a:rPr>
              <a:t>tentang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Wingdings"/>
              </a:rPr>
              <a:t>konteks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Wingdings"/>
              </a:rPr>
              <a:t>komunitas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Wingdings"/>
              </a:rPr>
              <a:t>potensi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Wingdings"/>
              </a:rPr>
              <a:t>kesulitan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Wingdings"/>
              </a:rPr>
              <a:t>dan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Wingdings"/>
              </a:rPr>
              <a:t>aset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Wingdings"/>
              </a:rPr>
              <a:t> yang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Wingdings"/>
              </a:rPr>
              <a:t>ada</a:t>
            </a:r>
            <a:endParaRPr lang="en-US" sz="3200" dirty="0" smtClean="0">
              <a:latin typeface="Arial" pitchFamily="34" charset="0"/>
              <a:cs typeface="Arial" pitchFamily="34" charset="0"/>
              <a:sym typeface="Wingdings"/>
            </a:endParaRPr>
          </a:p>
          <a:p>
            <a:pPr marL="465138" indent="-403225">
              <a:tabLst>
                <a:tab pos="61913" algn="l"/>
              </a:tabLst>
            </a:pPr>
            <a:r>
              <a:rPr lang="id-ID" sz="3200" i="1" dirty="0" smtClean="0">
                <a:latin typeface="Arial" pitchFamily="34" charset="0"/>
                <a:cs typeface="Arial" pitchFamily="34" charset="0"/>
                <a:sym typeface="Wingdings"/>
              </a:rPr>
              <a:t>S</a:t>
            </a:r>
            <a:r>
              <a:rPr lang="en-US" sz="3200" i="1" dirty="0" err="1" smtClean="0">
                <a:latin typeface="Arial" pitchFamily="34" charset="0"/>
                <a:cs typeface="Arial" pitchFamily="34" charset="0"/>
                <a:sym typeface="Wingdings"/>
              </a:rPr>
              <a:t>ense</a:t>
            </a:r>
            <a:r>
              <a:rPr lang="en-US" sz="3200" i="1" dirty="0" smtClean="0">
                <a:latin typeface="Arial" pitchFamily="34" charset="0"/>
                <a:cs typeface="Arial" pitchFamily="34" charset="0"/>
                <a:sym typeface="Wingdings"/>
              </a:rPr>
              <a:t> of ownership</a:t>
            </a:r>
            <a:r>
              <a:rPr lang="id-ID" sz="3200" i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id-ID" sz="3200" dirty="0" smtClean="0">
                <a:latin typeface="Arial" pitchFamily="34" charset="0"/>
                <a:cs typeface="Arial" pitchFamily="34" charset="0"/>
                <a:sym typeface="Wingdings"/>
              </a:rPr>
              <a:t>terhadap upaya perubahan</a:t>
            </a:r>
            <a:endParaRPr lang="en-US" sz="3200" dirty="0" smtClean="0">
              <a:latin typeface="Arial" pitchFamily="34" charset="0"/>
              <a:cs typeface="Arial" pitchFamily="34" charset="0"/>
              <a:sym typeface="Wingdings"/>
            </a:endParaRPr>
          </a:p>
          <a:p>
            <a:pPr marL="465138" lvl="1" indent="-403225">
              <a:buSzPct val="115000"/>
              <a:buFont typeface="Arial" panose="020B0604020202020204" pitchFamily="34" charset="0"/>
              <a:buChar char="•"/>
              <a:tabLst>
                <a:tab pos="61913" algn="l"/>
              </a:tabLst>
            </a:pPr>
            <a:endParaRPr lang="en-US" sz="2400" dirty="0" smtClean="0">
              <a:latin typeface="Arial" pitchFamily="34" charset="0"/>
              <a:cs typeface="Arial" pitchFamily="34" charset="0"/>
              <a:sym typeface="Wingding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304801"/>
            <a:ext cx="8347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FF00"/>
                </a:solidFill>
                <a:latin typeface="Calibri" panose="020F0502020204030204" pitchFamily="34" charset="0"/>
              </a:rPr>
              <a:t>MANFAAT IDENTIFIKASI &amp; </a:t>
            </a:r>
          </a:p>
          <a:p>
            <a:pPr algn="ctr"/>
            <a:r>
              <a:rPr lang="en-US" sz="4000" b="1" dirty="0" smtClean="0">
                <a:solidFill>
                  <a:srgbClr val="FFFF00"/>
                </a:solidFill>
                <a:latin typeface="Calibri" panose="020F0502020204030204" pitchFamily="34" charset="0"/>
              </a:rPr>
              <a:t>ANALISIS STAKEHOLDERS</a:t>
            </a:r>
            <a:endParaRPr lang="en-US" sz="3600" dirty="0"/>
          </a:p>
        </p:txBody>
      </p:sp>
    </p:spTree>
    <p:extLst>
      <p:ext uri="{BB962C8B-B14F-4D97-AF65-F5344CB8AC3E}">
        <p14:creationId xmlns="" xmlns:p14="http://schemas.microsoft.com/office/powerpoint/2010/main" val="16423517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457200" y="513040"/>
            <a:ext cx="91440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Menganalisis</a:t>
            </a:r>
            <a:r>
              <a:rPr lang="en-U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2800" b="1" i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Stakeholders</a:t>
            </a:r>
            <a:r>
              <a:rPr lang="en-U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en-US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2051720" y="1295400"/>
            <a:ext cx="5040560" cy="4797896"/>
            <a:chOff x="1752600" y="1295400"/>
            <a:chExt cx="5486400" cy="5334000"/>
          </a:xfrm>
        </p:grpSpPr>
        <p:sp>
          <p:nvSpPr>
            <p:cNvPr id="5" name="Down Arrow 4"/>
            <p:cNvSpPr/>
            <p:nvPr/>
          </p:nvSpPr>
          <p:spPr>
            <a:xfrm>
              <a:off x="4343400" y="3962400"/>
              <a:ext cx="304800" cy="2667000"/>
            </a:xfrm>
            <a:prstGeom prst="downArrow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" name="Down Arrow 5"/>
            <p:cNvSpPr/>
            <p:nvPr/>
          </p:nvSpPr>
          <p:spPr>
            <a:xfrm flipV="1">
              <a:off x="4343400" y="1295400"/>
              <a:ext cx="304800" cy="2667000"/>
            </a:xfrm>
            <a:prstGeom prst="downArrow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" name="Down Arrow 6"/>
            <p:cNvSpPr/>
            <p:nvPr/>
          </p:nvSpPr>
          <p:spPr>
            <a:xfrm rot="5400000">
              <a:off x="2933700" y="2628900"/>
              <a:ext cx="304800" cy="2667000"/>
            </a:xfrm>
            <a:prstGeom prst="downArrow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Down Arrow 7"/>
            <p:cNvSpPr/>
            <p:nvPr/>
          </p:nvSpPr>
          <p:spPr>
            <a:xfrm rot="16200000">
              <a:off x="5753100" y="2628901"/>
              <a:ext cx="304800" cy="2667000"/>
            </a:xfrm>
            <a:prstGeom prst="downArrow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4800600" y="1600200"/>
              <a:ext cx="2133600" cy="2057400"/>
            </a:xfrm>
            <a:prstGeom prst="roundRect">
              <a:avLst/>
            </a:prstGeom>
            <a:ln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4800600" y="4343400"/>
              <a:ext cx="2133600" cy="2057400"/>
            </a:xfrm>
            <a:prstGeom prst="roundRect">
              <a:avLst/>
            </a:prstGeom>
            <a:solidFill>
              <a:srgbClr val="33CC33"/>
            </a:solidFill>
            <a:ln>
              <a:solidFill>
                <a:srgbClr val="00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981200" y="4343400"/>
              <a:ext cx="2133600" cy="2057400"/>
            </a:xfrm>
            <a:prstGeom prst="roundRect">
              <a:avLst/>
            </a:prstGeom>
            <a:solidFill>
              <a:srgbClr val="FF00FF"/>
            </a:solidFill>
            <a:ln>
              <a:solidFill>
                <a:srgbClr val="66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1981200" y="1600200"/>
              <a:ext cx="2133600" cy="2057400"/>
            </a:xfrm>
            <a:prstGeom prst="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213947" y="1828800"/>
              <a:ext cx="167225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i="1" dirty="0" smtClean="0">
                  <a:latin typeface="Arial Narrow" pitchFamily="34" charset="0"/>
                </a:rPr>
                <a:t>High</a:t>
              </a:r>
            </a:p>
            <a:p>
              <a:pPr algn="ctr"/>
              <a:r>
                <a:rPr lang="en-US" sz="2400" b="1" i="1" dirty="0" smtClean="0">
                  <a:latin typeface="Arial Narrow" pitchFamily="34" charset="0"/>
                </a:rPr>
                <a:t>Influence,</a:t>
              </a:r>
            </a:p>
            <a:p>
              <a:pPr algn="ctr"/>
              <a:r>
                <a:rPr lang="en-US" sz="2400" b="1" i="1" dirty="0" smtClean="0">
                  <a:latin typeface="Arial Narrow" pitchFamily="34" charset="0"/>
                </a:rPr>
                <a:t>Low Interest</a:t>
              </a:r>
            </a:p>
            <a:p>
              <a:pPr algn="ctr"/>
              <a:r>
                <a:rPr lang="en-US" sz="2400" b="1" i="1" dirty="0" smtClean="0">
                  <a:latin typeface="Arial Narrow" pitchFamily="34" charset="0"/>
                </a:rPr>
                <a:t>(</a:t>
              </a:r>
              <a:r>
                <a:rPr lang="en-US" sz="2400" b="1" i="1" dirty="0" err="1" smtClean="0">
                  <a:latin typeface="Arial Narrow" pitchFamily="34" charset="0"/>
                </a:rPr>
                <a:t>Latents</a:t>
              </a:r>
              <a:r>
                <a:rPr lang="en-US" sz="2400" b="1" i="1" dirty="0" smtClean="0">
                  <a:latin typeface="Arial Narrow" pitchFamily="34" charset="0"/>
                </a:rPr>
                <a:t>)</a:t>
              </a:r>
              <a:endParaRPr lang="en-US" sz="2400" b="1" i="1" dirty="0">
                <a:latin typeface="Arial Narrow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033347" y="1828800"/>
              <a:ext cx="1728358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i="1" dirty="0" smtClean="0">
                  <a:solidFill>
                    <a:srgbClr val="FFFF00"/>
                  </a:solidFill>
                  <a:latin typeface="Arial Narrow" pitchFamily="34" charset="0"/>
                </a:rPr>
                <a:t>High</a:t>
              </a:r>
            </a:p>
            <a:p>
              <a:pPr algn="ctr"/>
              <a:r>
                <a:rPr lang="en-US" sz="2400" b="1" i="1" dirty="0" smtClean="0">
                  <a:solidFill>
                    <a:srgbClr val="FFFF00"/>
                  </a:solidFill>
                  <a:latin typeface="Arial Narrow" pitchFamily="34" charset="0"/>
                </a:rPr>
                <a:t>Influence,</a:t>
              </a:r>
            </a:p>
            <a:p>
              <a:pPr algn="ctr"/>
              <a:r>
                <a:rPr lang="en-US" sz="2400" b="1" i="1" dirty="0" smtClean="0">
                  <a:solidFill>
                    <a:srgbClr val="FFFF00"/>
                  </a:solidFill>
                  <a:latin typeface="Arial Narrow" pitchFamily="34" charset="0"/>
                </a:rPr>
                <a:t>High Interest</a:t>
              </a:r>
            </a:p>
            <a:p>
              <a:pPr algn="ctr"/>
              <a:r>
                <a:rPr lang="en-US" sz="2400" b="1" i="1" dirty="0" smtClean="0">
                  <a:solidFill>
                    <a:srgbClr val="FFFF00"/>
                  </a:solidFill>
                  <a:latin typeface="Arial Narrow" pitchFamily="34" charset="0"/>
                </a:rPr>
                <a:t>(Promoters)</a:t>
              </a:r>
              <a:endParaRPr lang="en-US" sz="2400" b="1" i="1" dirty="0">
                <a:solidFill>
                  <a:srgbClr val="FFFF00"/>
                </a:solidFill>
                <a:latin typeface="Arial Narrow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09800" y="4602540"/>
              <a:ext cx="167225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i="1" dirty="0" smtClean="0">
                  <a:latin typeface="Arial Narrow" pitchFamily="34" charset="0"/>
                </a:rPr>
                <a:t>Low</a:t>
              </a:r>
            </a:p>
            <a:p>
              <a:pPr algn="ctr"/>
              <a:r>
                <a:rPr lang="en-US" sz="2400" b="1" i="1" dirty="0" smtClean="0">
                  <a:latin typeface="Arial Narrow" pitchFamily="34" charset="0"/>
                </a:rPr>
                <a:t>Influence,</a:t>
              </a:r>
            </a:p>
            <a:p>
              <a:pPr algn="ctr"/>
              <a:r>
                <a:rPr lang="en-US" sz="2400" b="1" i="1" dirty="0" smtClean="0">
                  <a:latin typeface="Arial Narrow" pitchFamily="34" charset="0"/>
                </a:rPr>
                <a:t>Low Interest</a:t>
              </a:r>
            </a:p>
            <a:p>
              <a:pPr algn="ctr"/>
              <a:r>
                <a:rPr lang="en-US" sz="2400" b="1" i="1" dirty="0" smtClean="0">
                  <a:latin typeface="Arial Narrow" pitchFamily="34" charset="0"/>
                </a:rPr>
                <a:t>(</a:t>
              </a:r>
              <a:r>
                <a:rPr lang="en-US" sz="2400" b="1" i="1" dirty="0" err="1" smtClean="0">
                  <a:latin typeface="Arial Narrow" pitchFamily="34" charset="0"/>
                </a:rPr>
                <a:t>Apathetics</a:t>
              </a:r>
              <a:r>
                <a:rPr lang="en-US" sz="2400" b="1" i="1" dirty="0" smtClean="0">
                  <a:latin typeface="Arial Narrow" pitchFamily="34" charset="0"/>
                </a:rPr>
                <a:t>)</a:t>
              </a:r>
              <a:endParaRPr lang="en-US" sz="2400" b="1" i="1" dirty="0">
                <a:latin typeface="Arial Narrow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033347" y="4602540"/>
              <a:ext cx="1728357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i="1" dirty="0" smtClean="0">
                  <a:latin typeface="Arial Narrow" pitchFamily="34" charset="0"/>
                </a:rPr>
                <a:t>Low</a:t>
              </a:r>
            </a:p>
            <a:p>
              <a:pPr algn="ctr"/>
              <a:r>
                <a:rPr lang="en-US" sz="2400" b="1" i="1" dirty="0" smtClean="0">
                  <a:latin typeface="Arial Narrow" pitchFamily="34" charset="0"/>
                </a:rPr>
                <a:t>Influence,</a:t>
              </a:r>
            </a:p>
            <a:p>
              <a:pPr algn="ctr"/>
              <a:r>
                <a:rPr lang="en-US" sz="2400" b="1" i="1" dirty="0" smtClean="0">
                  <a:latin typeface="Arial Narrow" pitchFamily="34" charset="0"/>
                </a:rPr>
                <a:t>High Interest</a:t>
              </a:r>
            </a:p>
            <a:p>
              <a:pPr algn="ctr"/>
              <a:r>
                <a:rPr lang="en-US" sz="2400" b="1" i="1" dirty="0" smtClean="0">
                  <a:latin typeface="Arial Narrow" pitchFamily="34" charset="0"/>
                </a:rPr>
                <a:t>(Defenders)</a:t>
              </a:r>
              <a:endParaRPr lang="en-US" sz="2400" b="1" i="1" dirty="0">
                <a:latin typeface="Arial Narrow" pitchFamily="34" charset="0"/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0" y="6352436"/>
            <a:ext cx="3684021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cap="none" spc="50" dirty="0" err="1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Empat</a:t>
            </a:r>
            <a:r>
              <a:rPr lang="en-US" cap="none" spc="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cap="none" spc="50" dirty="0" err="1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Kelompok</a:t>
            </a:r>
            <a:r>
              <a:rPr lang="en-US" cap="none" spc="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Stakeholders</a:t>
            </a:r>
            <a:endParaRPr lang="en-US" cap="none" spc="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6416553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41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304800" y="381000"/>
          <a:ext cx="84582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51520" y="1219200"/>
            <a:ext cx="8295456" cy="4946104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SzPct val="115000"/>
              <a:buNone/>
            </a:pP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</a:p>
          <a:p>
            <a:pPr marL="341313" indent="-341313">
              <a:lnSpc>
                <a:spcPct val="120000"/>
              </a:lnSpc>
              <a:spcBef>
                <a:spcPts val="0"/>
              </a:spcBef>
              <a:buSzPct val="115000"/>
            </a:pPr>
            <a:r>
              <a:rPr lang="en-US" sz="2600" b="1" i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  <a:sym typeface="Wingdings"/>
              </a:rPr>
              <a:t>Promoters</a:t>
            </a:r>
            <a:r>
              <a:rPr lang="en-US" sz="26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memiliki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kepentingan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besar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terhadap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proyek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perubahan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dan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juga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kekuatan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untuk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membantu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membuatnya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berhasil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(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atau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menggelincirkannya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)</a:t>
            </a:r>
          </a:p>
          <a:p>
            <a:pPr marL="341313" indent="-341313">
              <a:lnSpc>
                <a:spcPct val="120000"/>
              </a:lnSpc>
              <a:spcBef>
                <a:spcPts val="0"/>
              </a:spcBef>
              <a:buSzPct val="115000"/>
            </a:pPr>
            <a:r>
              <a:rPr lang="en-US" sz="2600" b="1" i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  <a:sym typeface="Wingdings"/>
              </a:rPr>
              <a:t>Defenders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memiliki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kepentingan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pribadi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dan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dapat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me-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nyuarakan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dukungannya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dalam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komunitas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tetapi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kekuat-annya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kecil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untuk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mempengaruhi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proyek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perubahan</a:t>
            </a:r>
            <a:endParaRPr lang="en-US" sz="2600" b="1" dirty="0" smtClean="0">
              <a:latin typeface="Arial" pitchFamily="34" charset="0"/>
              <a:cs typeface="Arial" pitchFamily="34" charset="0"/>
              <a:sym typeface="Wingdings"/>
            </a:endParaRPr>
          </a:p>
          <a:p>
            <a:pPr marL="341313" indent="-341313">
              <a:lnSpc>
                <a:spcPct val="120000"/>
              </a:lnSpc>
              <a:spcBef>
                <a:spcPts val="0"/>
              </a:spcBef>
              <a:buSzPct val="115000"/>
            </a:pPr>
            <a:r>
              <a:rPr lang="en-US" sz="2600" b="1" i="1" dirty="0" err="1" smtClean="0">
                <a:solidFill>
                  <a:srgbClr val="92D050"/>
                </a:solidFill>
                <a:latin typeface="Arial" pitchFamily="34" charset="0"/>
                <a:cs typeface="Arial" pitchFamily="34" charset="0"/>
                <a:sym typeface="Wingdings"/>
              </a:rPr>
              <a:t>Latents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tidak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memiliki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kepentingan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khusus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maupun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terli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-bat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dalam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proyek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perubahan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tetapi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memiliki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kekuatan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besar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untuk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mempengaruhi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proyek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perubahan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jika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mereka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menjadi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tertarik</a:t>
            </a:r>
            <a:endParaRPr lang="en-US" sz="2600" b="1" i="1" dirty="0" smtClean="0">
              <a:latin typeface="Arial" pitchFamily="34" charset="0"/>
              <a:cs typeface="Arial" pitchFamily="34" charset="0"/>
              <a:sym typeface="Wingdings"/>
            </a:endParaRPr>
          </a:p>
          <a:p>
            <a:pPr marL="341313" indent="-341313">
              <a:lnSpc>
                <a:spcPct val="120000"/>
              </a:lnSpc>
              <a:spcBef>
                <a:spcPts val="0"/>
              </a:spcBef>
              <a:buSzPct val="115000"/>
            </a:pPr>
            <a:r>
              <a:rPr lang="en-US" sz="2600" b="1" i="1" dirty="0" err="1" smtClean="0">
                <a:solidFill>
                  <a:srgbClr val="92D050"/>
                </a:solidFill>
                <a:latin typeface="Arial" pitchFamily="34" charset="0"/>
                <a:cs typeface="Arial" pitchFamily="34" charset="0"/>
                <a:sym typeface="Wingdings"/>
              </a:rPr>
              <a:t>Apathetics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kurang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memiliki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kepentingan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maupun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kekuatan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bahkan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mungkin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tidak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mengetahui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adanya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proyek</a:t>
            </a:r>
            <a:r>
              <a:rPr lang="en-US" sz="26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600" b="1" dirty="0" err="1" smtClean="0">
                <a:latin typeface="Arial" pitchFamily="34" charset="0"/>
                <a:cs typeface="Arial" pitchFamily="34" charset="0"/>
                <a:sym typeface="Wingdings"/>
              </a:rPr>
              <a:t>perubahan</a:t>
            </a:r>
            <a:endParaRPr lang="en-US" sz="2600" b="1" dirty="0" smtClean="0">
              <a:latin typeface="Arial" pitchFamily="34" charset="0"/>
              <a:cs typeface="Arial" pitchFamily="34" charset="0"/>
              <a:sym typeface="Wingding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3568" y="404664"/>
            <a:ext cx="91440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buSzPct val="115000"/>
              <a:buNone/>
            </a:pPr>
            <a:r>
              <a:rPr lang="en-US" sz="32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  <a:sym typeface="Wingdings"/>
              </a:rPr>
              <a:t>Ciri-ciri</a:t>
            </a:r>
            <a:r>
              <a:rPr lang="en-US" sz="32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2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  <a:sym typeface="Wingdings"/>
              </a:rPr>
              <a:t>E</a:t>
            </a:r>
            <a:r>
              <a:rPr lang="en-US" sz="3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  <a:sym typeface="Wingdings"/>
              </a:rPr>
              <a:t>mpat</a:t>
            </a:r>
            <a:r>
              <a:rPr lang="en-US" sz="3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2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  <a:sym typeface="Wingdings"/>
              </a:rPr>
              <a:t>Kelompok</a:t>
            </a:r>
            <a:r>
              <a:rPr lang="en-US" sz="32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3200" b="1" i="1" dirty="0">
                <a:solidFill>
                  <a:srgbClr val="FFFF00"/>
                </a:solidFill>
                <a:latin typeface="Arial" pitchFamily="34" charset="0"/>
                <a:cs typeface="Arial" pitchFamily="34" charset="0"/>
                <a:sym typeface="Wingdings"/>
              </a:rPr>
              <a:t>Stakeholders</a:t>
            </a:r>
            <a:r>
              <a:rPr lang="en-US" sz="32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  <a:sym typeface="Wingdings"/>
              </a:rPr>
              <a:t>: </a:t>
            </a:r>
          </a:p>
        </p:txBody>
      </p:sp>
    </p:spTree>
    <p:extLst>
      <p:ext uri="{BB962C8B-B14F-4D97-AF65-F5344CB8AC3E}">
        <p14:creationId xmlns="" xmlns:p14="http://schemas.microsoft.com/office/powerpoint/2010/main" val="8887840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14300" y="1676400"/>
            <a:ext cx="8915400" cy="5638800"/>
          </a:xfrm>
        </p:spPr>
        <p:txBody>
          <a:bodyPr>
            <a:normAutofit/>
          </a:bodyPr>
          <a:lstStyle/>
          <a:p>
            <a:pPr>
              <a:buSzPct val="115000"/>
            </a:pPr>
            <a:r>
              <a:rPr lang="en-US" sz="2400" b="1" i="1" dirty="0" smtClean="0">
                <a:latin typeface="Arial" pitchFamily="34" charset="0"/>
                <a:cs typeface="Arial" pitchFamily="34" charset="0"/>
                <a:sym typeface="Wingdings"/>
              </a:rPr>
              <a:t>Stakeholders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Utama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pada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umumnya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adalah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i="1" dirty="0" smtClean="0">
                <a:latin typeface="Arial" pitchFamily="34" charset="0"/>
                <a:cs typeface="Arial" pitchFamily="34" charset="0"/>
                <a:sym typeface="Wingdings"/>
              </a:rPr>
              <a:t>Promoters</a:t>
            </a:r>
            <a:endParaRPr lang="en-US" sz="2400" b="1" dirty="0" smtClean="0">
              <a:latin typeface="Arial" pitchFamily="34" charset="0"/>
              <a:cs typeface="Arial" pitchFamily="34" charset="0"/>
              <a:sym typeface="Wingdings"/>
            </a:endParaRPr>
          </a:p>
          <a:p>
            <a:pPr>
              <a:buSzPct val="115000"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Kuadran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ini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dapat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membantu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memutuskan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bagaimana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mengelola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i="1" dirty="0" smtClean="0">
                <a:latin typeface="Arial" pitchFamily="34" charset="0"/>
                <a:cs typeface="Arial" pitchFamily="34" charset="0"/>
                <a:sym typeface="Wingdings"/>
              </a:rPr>
              <a:t>Stakeholders</a:t>
            </a:r>
            <a:endParaRPr lang="en-US" sz="2400" b="1" dirty="0" smtClean="0">
              <a:latin typeface="Arial" pitchFamily="34" charset="0"/>
              <a:cs typeface="Arial" pitchFamily="34" charset="0"/>
              <a:sym typeface="Wingdings"/>
            </a:endParaRPr>
          </a:p>
          <a:p>
            <a:pPr>
              <a:buSzPct val="115000"/>
            </a:pP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Agar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proyek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perubahan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berhasil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perlu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mengembangkan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i="1" dirty="0" smtClean="0">
                <a:latin typeface="Arial" pitchFamily="34" charset="0"/>
                <a:cs typeface="Arial" pitchFamily="34" charset="0"/>
                <a:sym typeface="Wingdings"/>
              </a:rPr>
              <a:t>Promoters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agar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memahami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penuh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dan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menerima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proses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proyek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perubahan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sepenuh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hati</a:t>
            </a:r>
            <a:endParaRPr lang="en-US" sz="2400" b="1" dirty="0" smtClean="0">
              <a:latin typeface="Arial" pitchFamily="34" charset="0"/>
              <a:cs typeface="Arial" pitchFamily="34" charset="0"/>
              <a:sym typeface="Wingdings"/>
            </a:endParaRPr>
          </a:p>
          <a:p>
            <a:pPr>
              <a:buSzPct val="115000"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Mereka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bisa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mengajak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i="1" dirty="0" smtClean="0">
                <a:latin typeface="Arial" pitchFamily="34" charset="0"/>
                <a:cs typeface="Arial" pitchFamily="34" charset="0"/>
                <a:sym typeface="Wingdings"/>
              </a:rPr>
              <a:t>Stakeholders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lain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bergabung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serta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mendorong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mereka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berpartisipasi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dalam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perencanaan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implementasi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,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dan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evaluasi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proyek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perubahan</a:t>
            </a:r>
            <a:endParaRPr lang="en-US" sz="2400" b="1" dirty="0" smtClean="0">
              <a:latin typeface="Arial" pitchFamily="34" charset="0"/>
              <a:cs typeface="Arial" pitchFamily="34" charset="0"/>
              <a:sym typeface="Wingdings"/>
            </a:endParaRPr>
          </a:p>
          <a:p>
            <a:pPr>
              <a:buSzPct val="115000"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Mereka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bisa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menjadi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mentor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atau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mitra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  <a:sym typeface="Wingdings"/>
              </a:rPr>
              <a:t>bagi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en-US" sz="2400" b="1" i="1" dirty="0" smtClean="0">
                <a:latin typeface="Arial" pitchFamily="34" charset="0"/>
                <a:cs typeface="Arial" pitchFamily="34" charset="0"/>
                <a:sym typeface="Wingdings"/>
              </a:rPr>
              <a:t>Stakeholders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sym typeface="Wingdings"/>
              </a:rPr>
              <a:t> lain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85800"/>
            <a:ext cx="91440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Menganalisis</a:t>
            </a:r>
            <a:r>
              <a:rPr lang="en-U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Stakeholders</a:t>
            </a:r>
            <a:endParaRPr lang="en-US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2455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906694" y="2192456"/>
            <a:ext cx="7513639" cy="4073525"/>
            <a:chOff x="559" y="1200"/>
            <a:chExt cx="4733" cy="2566"/>
          </a:xfrm>
        </p:grpSpPr>
        <p:sp>
          <p:nvSpPr>
            <p:cNvPr id="98308" name="Freeform 4"/>
            <p:cNvSpPr>
              <a:spLocks noEditPoints="1"/>
            </p:cNvSpPr>
            <p:nvPr/>
          </p:nvSpPr>
          <p:spPr bwMode="gray">
            <a:xfrm rot="-1358056">
              <a:off x="877" y="1765"/>
              <a:ext cx="3839" cy="1527"/>
            </a:xfrm>
            <a:custGeom>
              <a:avLst/>
              <a:gdLst/>
              <a:ahLst/>
              <a:cxnLst>
                <a:cxn ang="0">
                  <a:pos x="1692" y="12"/>
                </a:cxn>
                <a:cxn ang="0">
                  <a:pos x="1234" y="74"/>
                </a:cxn>
                <a:cxn ang="0">
                  <a:pos x="828" y="182"/>
                </a:cxn>
                <a:cxn ang="0">
                  <a:pos x="486" y="330"/>
                </a:cxn>
                <a:cxn ang="0">
                  <a:pos x="226" y="510"/>
                </a:cxn>
                <a:cxn ang="0">
                  <a:pos x="58" y="718"/>
                </a:cxn>
                <a:cxn ang="0">
                  <a:pos x="0" y="944"/>
                </a:cxn>
                <a:cxn ang="0">
                  <a:pos x="58" y="1170"/>
                </a:cxn>
                <a:cxn ang="0">
                  <a:pos x="226" y="1378"/>
                </a:cxn>
                <a:cxn ang="0">
                  <a:pos x="486" y="1558"/>
                </a:cxn>
                <a:cxn ang="0">
                  <a:pos x="828" y="1706"/>
                </a:cxn>
                <a:cxn ang="0">
                  <a:pos x="1234" y="1814"/>
                </a:cxn>
                <a:cxn ang="0">
                  <a:pos x="1692" y="1876"/>
                </a:cxn>
                <a:cxn ang="0">
                  <a:pos x="2186" y="1884"/>
                </a:cxn>
                <a:cxn ang="0">
                  <a:pos x="2658" y="1840"/>
                </a:cxn>
                <a:cxn ang="0">
                  <a:pos x="3084" y="1746"/>
                </a:cxn>
                <a:cxn ang="0">
                  <a:pos x="3448" y="1612"/>
                </a:cxn>
                <a:cxn ang="0">
                  <a:pos x="3738" y="1442"/>
                </a:cxn>
                <a:cxn ang="0">
                  <a:pos x="3938" y="1242"/>
                </a:cxn>
                <a:cxn ang="0">
                  <a:pos x="4034" y="1022"/>
                </a:cxn>
                <a:cxn ang="0">
                  <a:pos x="4014" y="790"/>
                </a:cxn>
                <a:cxn ang="0">
                  <a:pos x="3882" y="576"/>
                </a:cxn>
                <a:cxn ang="0">
                  <a:pos x="3650" y="386"/>
                </a:cxn>
                <a:cxn ang="0">
                  <a:pos x="3334" y="228"/>
                </a:cxn>
                <a:cxn ang="0">
                  <a:pos x="2948" y="106"/>
                </a:cxn>
                <a:cxn ang="0">
                  <a:pos x="2506" y="28"/>
                </a:cxn>
                <a:cxn ang="0">
                  <a:pos x="2020" y="0"/>
                </a:cxn>
                <a:cxn ang="0">
                  <a:pos x="1606" y="1736"/>
                </a:cxn>
                <a:cxn ang="0">
                  <a:pos x="1164" y="1678"/>
                </a:cxn>
                <a:cxn ang="0">
                  <a:pos x="776" y="1576"/>
                </a:cxn>
                <a:cxn ang="0">
                  <a:pos x="458" y="1436"/>
                </a:cxn>
                <a:cxn ang="0">
                  <a:pos x="224" y="1266"/>
                </a:cxn>
                <a:cxn ang="0">
                  <a:pos x="88" y="1074"/>
                </a:cxn>
                <a:cxn ang="0">
                  <a:pos x="68" y="864"/>
                </a:cxn>
                <a:cxn ang="0">
                  <a:pos x="166" y="664"/>
                </a:cxn>
                <a:cxn ang="0">
                  <a:pos x="370" y="486"/>
                </a:cxn>
                <a:cxn ang="0">
                  <a:pos x="662" y="336"/>
                </a:cxn>
                <a:cxn ang="0">
                  <a:pos x="1028" y="222"/>
                </a:cxn>
                <a:cxn ang="0">
                  <a:pos x="1454" y="148"/>
                </a:cxn>
                <a:cxn ang="0">
                  <a:pos x="1922" y="120"/>
                </a:cxn>
                <a:cxn ang="0">
                  <a:pos x="2392" y="148"/>
                </a:cxn>
                <a:cxn ang="0">
                  <a:pos x="2818" y="222"/>
                </a:cxn>
                <a:cxn ang="0">
                  <a:pos x="3184" y="336"/>
                </a:cxn>
                <a:cxn ang="0">
                  <a:pos x="3476" y="486"/>
                </a:cxn>
                <a:cxn ang="0">
                  <a:pos x="3680" y="664"/>
                </a:cxn>
                <a:cxn ang="0">
                  <a:pos x="3778" y="864"/>
                </a:cxn>
                <a:cxn ang="0">
                  <a:pos x="3758" y="1074"/>
                </a:cxn>
                <a:cxn ang="0">
                  <a:pos x="3622" y="1266"/>
                </a:cxn>
                <a:cxn ang="0">
                  <a:pos x="3388" y="1436"/>
                </a:cxn>
                <a:cxn ang="0">
                  <a:pos x="3070" y="1576"/>
                </a:cxn>
                <a:cxn ang="0">
                  <a:pos x="2682" y="1678"/>
                </a:cxn>
                <a:cxn ang="0">
                  <a:pos x="2240" y="1736"/>
                </a:cxn>
              </a:cxnLst>
              <a:rect l="0" t="0" r="r" b="b"/>
              <a:pathLst>
                <a:path w="4040" h="1888">
                  <a:moveTo>
                    <a:pt x="2020" y="0"/>
                  </a:moveTo>
                  <a:lnTo>
                    <a:pt x="1854" y="4"/>
                  </a:lnTo>
                  <a:lnTo>
                    <a:pt x="1692" y="12"/>
                  </a:lnTo>
                  <a:lnTo>
                    <a:pt x="1534" y="28"/>
                  </a:lnTo>
                  <a:lnTo>
                    <a:pt x="1382" y="48"/>
                  </a:lnTo>
                  <a:lnTo>
                    <a:pt x="1234" y="74"/>
                  </a:lnTo>
                  <a:lnTo>
                    <a:pt x="1092" y="106"/>
                  </a:lnTo>
                  <a:lnTo>
                    <a:pt x="956" y="142"/>
                  </a:lnTo>
                  <a:lnTo>
                    <a:pt x="828" y="182"/>
                  </a:lnTo>
                  <a:lnTo>
                    <a:pt x="706" y="228"/>
                  </a:lnTo>
                  <a:lnTo>
                    <a:pt x="592" y="276"/>
                  </a:lnTo>
                  <a:lnTo>
                    <a:pt x="486" y="330"/>
                  </a:lnTo>
                  <a:lnTo>
                    <a:pt x="390" y="386"/>
                  </a:lnTo>
                  <a:lnTo>
                    <a:pt x="302" y="446"/>
                  </a:lnTo>
                  <a:lnTo>
                    <a:pt x="226" y="510"/>
                  </a:lnTo>
                  <a:lnTo>
                    <a:pt x="158" y="576"/>
                  </a:lnTo>
                  <a:lnTo>
                    <a:pt x="102" y="646"/>
                  </a:lnTo>
                  <a:lnTo>
                    <a:pt x="58" y="718"/>
                  </a:lnTo>
                  <a:lnTo>
                    <a:pt x="26" y="790"/>
                  </a:lnTo>
                  <a:lnTo>
                    <a:pt x="6" y="866"/>
                  </a:lnTo>
                  <a:lnTo>
                    <a:pt x="0" y="944"/>
                  </a:lnTo>
                  <a:lnTo>
                    <a:pt x="6" y="1022"/>
                  </a:lnTo>
                  <a:lnTo>
                    <a:pt x="26" y="1098"/>
                  </a:lnTo>
                  <a:lnTo>
                    <a:pt x="58" y="1170"/>
                  </a:lnTo>
                  <a:lnTo>
                    <a:pt x="102" y="1242"/>
                  </a:lnTo>
                  <a:lnTo>
                    <a:pt x="158" y="1312"/>
                  </a:lnTo>
                  <a:lnTo>
                    <a:pt x="226" y="1378"/>
                  </a:lnTo>
                  <a:lnTo>
                    <a:pt x="302" y="1442"/>
                  </a:lnTo>
                  <a:lnTo>
                    <a:pt x="390" y="1502"/>
                  </a:lnTo>
                  <a:lnTo>
                    <a:pt x="486" y="1558"/>
                  </a:lnTo>
                  <a:lnTo>
                    <a:pt x="592" y="1612"/>
                  </a:lnTo>
                  <a:lnTo>
                    <a:pt x="706" y="1660"/>
                  </a:lnTo>
                  <a:lnTo>
                    <a:pt x="828" y="1706"/>
                  </a:lnTo>
                  <a:lnTo>
                    <a:pt x="956" y="1746"/>
                  </a:lnTo>
                  <a:lnTo>
                    <a:pt x="1092" y="1782"/>
                  </a:lnTo>
                  <a:lnTo>
                    <a:pt x="1234" y="1814"/>
                  </a:lnTo>
                  <a:lnTo>
                    <a:pt x="1382" y="1840"/>
                  </a:lnTo>
                  <a:lnTo>
                    <a:pt x="1534" y="1860"/>
                  </a:lnTo>
                  <a:lnTo>
                    <a:pt x="1692" y="1876"/>
                  </a:lnTo>
                  <a:lnTo>
                    <a:pt x="1854" y="1884"/>
                  </a:lnTo>
                  <a:lnTo>
                    <a:pt x="2020" y="1888"/>
                  </a:lnTo>
                  <a:lnTo>
                    <a:pt x="2186" y="1884"/>
                  </a:lnTo>
                  <a:lnTo>
                    <a:pt x="2348" y="1876"/>
                  </a:lnTo>
                  <a:lnTo>
                    <a:pt x="2506" y="1860"/>
                  </a:lnTo>
                  <a:lnTo>
                    <a:pt x="2658" y="1840"/>
                  </a:lnTo>
                  <a:lnTo>
                    <a:pt x="2806" y="1814"/>
                  </a:lnTo>
                  <a:lnTo>
                    <a:pt x="2948" y="1782"/>
                  </a:lnTo>
                  <a:lnTo>
                    <a:pt x="3084" y="1746"/>
                  </a:lnTo>
                  <a:lnTo>
                    <a:pt x="3212" y="1706"/>
                  </a:lnTo>
                  <a:lnTo>
                    <a:pt x="3334" y="1660"/>
                  </a:lnTo>
                  <a:lnTo>
                    <a:pt x="3448" y="1612"/>
                  </a:lnTo>
                  <a:lnTo>
                    <a:pt x="3554" y="1558"/>
                  </a:lnTo>
                  <a:lnTo>
                    <a:pt x="3650" y="1502"/>
                  </a:lnTo>
                  <a:lnTo>
                    <a:pt x="3738" y="1442"/>
                  </a:lnTo>
                  <a:lnTo>
                    <a:pt x="3814" y="1378"/>
                  </a:lnTo>
                  <a:lnTo>
                    <a:pt x="3882" y="1312"/>
                  </a:lnTo>
                  <a:lnTo>
                    <a:pt x="3938" y="1242"/>
                  </a:lnTo>
                  <a:lnTo>
                    <a:pt x="3982" y="1170"/>
                  </a:lnTo>
                  <a:lnTo>
                    <a:pt x="4014" y="1098"/>
                  </a:lnTo>
                  <a:lnTo>
                    <a:pt x="4034" y="1022"/>
                  </a:lnTo>
                  <a:lnTo>
                    <a:pt x="4040" y="944"/>
                  </a:lnTo>
                  <a:lnTo>
                    <a:pt x="4034" y="866"/>
                  </a:lnTo>
                  <a:lnTo>
                    <a:pt x="4014" y="790"/>
                  </a:lnTo>
                  <a:lnTo>
                    <a:pt x="3982" y="718"/>
                  </a:lnTo>
                  <a:lnTo>
                    <a:pt x="3938" y="646"/>
                  </a:lnTo>
                  <a:lnTo>
                    <a:pt x="3882" y="576"/>
                  </a:lnTo>
                  <a:lnTo>
                    <a:pt x="3814" y="510"/>
                  </a:lnTo>
                  <a:lnTo>
                    <a:pt x="3738" y="446"/>
                  </a:lnTo>
                  <a:lnTo>
                    <a:pt x="3650" y="386"/>
                  </a:lnTo>
                  <a:lnTo>
                    <a:pt x="3554" y="330"/>
                  </a:lnTo>
                  <a:lnTo>
                    <a:pt x="3448" y="276"/>
                  </a:lnTo>
                  <a:lnTo>
                    <a:pt x="3334" y="228"/>
                  </a:lnTo>
                  <a:lnTo>
                    <a:pt x="3212" y="182"/>
                  </a:lnTo>
                  <a:lnTo>
                    <a:pt x="3084" y="142"/>
                  </a:lnTo>
                  <a:lnTo>
                    <a:pt x="2948" y="106"/>
                  </a:lnTo>
                  <a:lnTo>
                    <a:pt x="2806" y="74"/>
                  </a:lnTo>
                  <a:lnTo>
                    <a:pt x="2658" y="48"/>
                  </a:lnTo>
                  <a:lnTo>
                    <a:pt x="2506" y="28"/>
                  </a:lnTo>
                  <a:lnTo>
                    <a:pt x="2348" y="12"/>
                  </a:lnTo>
                  <a:lnTo>
                    <a:pt x="2186" y="4"/>
                  </a:lnTo>
                  <a:lnTo>
                    <a:pt x="2020" y="0"/>
                  </a:lnTo>
                  <a:close/>
                  <a:moveTo>
                    <a:pt x="1922" y="1748"/>
                  </a:moveTo>
                  <a:lnTo>
                    <a:pt x="1762" y="1746"/>
                  </a:lnTo>
                  <a:lnTo>
                    <a:pt x="1606" y="1736"/>
                  </a:lnTo>
                  <a:lnTo>
                    <a:pt x="1454" y="1722"/>
                  </a:lnTo>
                  <a:lnTo>
                    <a:pt x="1306" y="1702"/>
                  </a:lnTo>
                  <a:lnTo>
                    <a:pt x="1164" y="1678"/>
                  </a:lnTo>
                  <a:lnTo>
                    <a:pt x="1028" y="1648"/>
                  </a:lnTo>
                  <a:lnTo>
                    <a:pt x="898" y="1614"/>
                  </a:lnTo>
                  <a:lnTo>
                    <a:pt x="776" y="1576"/>
                  </a:lnTo>
                  <a:lnTo>
                    <a:pt x="662" y="1532"/>
                  </a:lnTo>
                  <a:lnTo>
                    <a:pt x="554" y="1486"/>
                  </a:lnTo>
                  <a:lnTo>
                    <a:pt x="458" y="1436"/>
                  </a:lnTo>
                  <a:lnTo>
                    <a:pt x="370" y="1382"/>
                  </a:lnTo>
                  <a:lnTo>
                    <a:pt x="292" y="1326"/>
                  </a:lnTo>
                  <a:lnTo>
                    <a:pt x="224" y="1266"/>
                  </a:lnTo>
                  <a:lnTo>
                    <a:pt x="166" y="1204"/>
                  </a:lnTo>
                  <a:lnTo>
                    <a:pt x="122" y="1140"/>
                  </a:lnTo>
                  <a:lnTo>
                    <a:pt x="88" y="1074"/>
                  </a:lnTo>
                  <a:lnTo>
                    <a:pt x="68" y="1004"/>
                  </a:lnTo>
                  <a:lnTo>
                    <a:pt x="62" y="934"/>
                  </a:lnTo>
                  <a:lnTo>
                    <a:pt x="68" y="864"/>
                  </a:lnTo>
                  <a:lnTo>
                    <a:pt x="88" y="796"/>
                  </a:lnTo>
                  <a:lnTo>
                    <a:pt x="122" y="730"/>
                  </a:lnTo>
                  <a:lnTo>
                    <a:pt x="166" y="664"/>
                  </a:lnTo>
                  <a:lnTo>
                    <a:pt x="224" y="602"/>
                  </a:lnTo>
                  <a:lnTo>
                    <a:pt x="292" y="544"/>
                  </a:lnTo>
                  <a:lnTo>
                    <a:pt x="370" y="486"/>
                  </a:lnTo>
                  <a:lnTo>
                    <a:pt x="458" y="434"/>
                  </a:lnTo>
                  <a:lnTo>
                    <a:pt x="554" y="382"/>
                  </a:lnTo>
                  <a:lnTo>
                    <a:pt x="662" y="336"/>
                  </a:lnTo>
                  <a:lnTo>
                    <a:pt x="776" y="294"/>
                  </a:lnTo>
                  <a:lnTo>
                    <a:pt x="898" y="256"/>
                  </a:lnTo>
                  <a:lnTo>
                    <a:pt x="1028" y="222"/>
                  </a:lnTo>
                  <a:lnTo>
                    <a:pt x="1164" y="192"/>
                  </a:lnTo>
                  <a:lnTo>
                    <a:pt x="1306" y="166"/>
                  </a:lnTo>
                  <a:lnTo>
                    <a:pt x="1454" y="148"/>
                  </a:lnTo>
                  <a:lnTo>
                    <a:pt x="1606" y="132"/>
                  </a:lnTo>
                  <a:lnTo>
                    <a:pt x="1762" y="124"/>
                  </a:lnTo>
                  <a:lnTo>
                    <a:pt x="1922" y="120"/>
                  </a:lnTo>
                  <a:lnTo>
                    <a:pt x="2084" y="124"/>
                  </a:lnTo>
                  <a:lnTo>
                    <a:pt x="2240" y="132"/>
                  </a:lnTo>
                  <a:lnTo>
                    <a:pt x="2392" y="148"/>
                  </a:lnTo>
                  <a:lnTo>
                    <a:pt x="2540" y="166"/>
                  </a:lnTo>
                  <a:lnTo>
                    <a:pt x="2682" y="192"/>
                  </a:lnTo>
                  <a:lnTo>
                    <a:pt x="2818" y="222"/>
                  </a:lnTo>
                  <a:lnTo>
                    <a:pt x="2948" y="256"/>
                  </a:lnTo>
                  <a:lnTo>
                    <a:pt x="3070" y="294"/>
                  </a:lnTo>
                  <a:lnTo>
                    <a:pt x="3184" y="336"/>
                  </a:lnTo>
                  <a:lnTo>
                    <a:pt x="3292" y="382"/>
                  </a:lnTo>
                  <a:lnTo>
                    <a:pt x="3388" y="434"/>
                  </a:lnTo>
                  <a:lnTo>
                    <a:pt x="3476" y="486"/>
                  </a:lnTo>
                  <a:lnTo>
                    <a:pt x="3554" y="544"/>
                  </a:lnTo>
                  <a:lnTo>
                    <a:pt x="3622" y="602"/>
                  </a:lnTo>
                  <a:lnTo>
                    <a:pt x="3680" y="664"/>
                  </a:lnTo>
                  <a:lnTo>
                    <a:pt x="3724" y="730"/>
                  </a:lnTo>
                  <a:lnTo>
                    <a:pt x="3758" y="796"/>
                  </a:lnTo>
                  <a:lnTo>
                    <a:pt x="3778" y="864"/>
                  </a:lnTo>
                  <a:lnTo>
                    <a:pt x="3784" y="934"/>
                  </a:lnTo>
                  <a:lnTo>
                    <a:pt x="3778" y="1004"/>
                  </a:lnTo>
                  <a:lnTo>
                    <a:pt x="3758" y="1074"/>
                  </a:lnTo>
                  <a:lnTo>
                    <a:pt x="3724" y="1140"/>
                  </a:lnTo>
                  <a:lnTo>
                    <a:pt x="3680" y="1204"/>
                  </a:lnTo>
                  <a:lnTo>
                    <a:pt x="3622" y="1266"/>
                  </a:lnTo>
                  <a:lnTo>
                    <a:pt x="3554" y="1326"/>
                  </a:lnTo>
                  <a:lnTo>
                    <a:pt x="3476" y="1382"/>
                  </a:lnTo>
                  <a:lnTo>
                    <a:pt x="3388" y="1436"/>
                  </a:lnTo>
                  <a:lnTo>
                    <a:pt x="3292" y="1486"/>
                  </a:lnTo>
                  <a:lnTo>
                    <a:pt x="3184" y="1532"/>
                  </a:lnTo>
                  <a:lnTo>
                    <a:pt x="3070" y="1576"/>
                  </a:lnTo>
                  <a:lnTo>
                    <a:pt x="2948" y="1614"/>
                  </a:lnTo>
                  <a:lnTo>
                    <a:pt x="2818" y="1648"/>
                  </a:lnTo>
                  <a:lnTo>
                    <a:pt x="2682" y="1678"/>
                  </a:lnTo>
                  <a:lnTo>
                    <a:pt x="2540" y="1702"/>
                  </a:lnTo>
                  <a:lnTo>
                    <a:pt x="2392" y="1722"/>
                  </a:lnTo>
                  <a:lnTo>
                    <a:pt x="2240" y="1736"/>
                  </a:lnTo>
                  <a:lnTo>
                    <a:pt x="2084" y="1746"/>
                  </a:lnTo>
                  <a:lnTo>
                    <a:pt x="1922" y="1748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30196"/>
                    <a:invGamma/>
                    <a:alpha val="36000"/>
                  </a:schemeClr>
                </a:gs>
                <a:gs pos="100000">
                  <a:schemeClr val="bg2"/>
                </a:gs>
              </a:gsLst>
              <a:lin ang="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8309" name="Oval 5"/>
            <p:cNvSpPr>
              <a:spLocks noChangeArrowheads="1"/>
            </p:cNvSpPr>
            <p:nvPr/>
          </p:nvSpPr>
          <p:spPr bwMode="gray">
            <a:xfrm rot="-1543677">
              <a:off x="2736" y="1728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8310" name="Oval 6"/>
            <p:cNvSpPr>
              <a:spLocks noChangeArrowheads="1"/>
            </p:cNvSpPr>
            <p:nvPr/>
          </p:nvSpPr>
          <p:spPr bwMode="gray">
            <a:xfrm rot="-1543677">
              <a:off x="4416" y="1824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8311" name="Oval 7"/>
            <p:cNvSpPr>
              <a:spLocks noChangeArrowheads="1"/>
            </p:cNvSpPr>
            <p:nvPr/>
          </p:nvSpPr>
          <p:spPr bwMode="gray">
            <a:xfrm rot="-1543677">
              <a:off x="1920" y="3408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8312" name="Oval 8"/>
            <p:cNvSpPr>
              <a:spLocks noChangeArrowheads="1"/>
            </p:cNvSpPr>
            <p:nvPr/>
          </p:nvSpPr>
          <p:spPr bwMode="gray">
            <a:xfrm rot="-1543677">
              <a:off x="3456" y="3120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8313" name="Oval 9"/>
            <p:cNvSpPr>
              <a:spLocks noChangeArrowheads="1"/>
            </p:cNvSpPr>
            <p:nvPr/>
          </p:nvSpPr>
          <p:spPr bwMode="gray">
            <a:xfrm rot="-1543677">
              <a:off x="1440" y="2496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8314" name="Oval 10"/>
            <p:cNvSpPr>
              <a:spLocks noChangeArrowheads="1"/>
            </p:cNvSpPr>
            <p:nvPr/>
          </p:nvSpPr>
          <p:spPr bwMode="gray">
            <a:xfrm>
              <a:off x="2407" y="1296"/>
              <a:ext cx="720" cy="694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98315" name="Oval 11"/>
            <p:cNvSpPr>
              <a:spLocks noChangeArrowheads="1"/>
            </p:cNvSpPr>
            <p:nvPr/>
          </p:nvSpPr>
          <p:spPr bwMode="gray">
            <a:xfrm>
              <a:off x="999" y="2126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373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98316" name="Oval 12"/>
            <p:cNvSpPr>
              <a:spLocks noChangeArrowheads="1"/>
            </p:cNvSpPr>
            <p:nvPr/>
          </p:nvSpPr>
          <p:spPr bwMode="gray">
            <a:xfrm>
              <a:off x="1440" y="3072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/>
              <a:endParaRPr lang="en-US" sz="1400" dirty="0" smtClean="0"/>
            </a:p>
            <a:p>
              <a:pPr eaLnBrk="0" hangingPunct="0"/>
              <a:endParaRPr lang="en-US" sz="1400" dirty="0" smtClean="0"/>
            </a:p>
            <a:p>
              <a:pPr eaLnBrk="0" hangingPunct="0"/>
              <a:endParaRPr lang="en-US" sz="1400" dirty="0" smtClean="0"/>
            </a:p>
            <a:p>
              <a:pPr algn="ctr"/>
              <a:endParaRPr lang="en-US" dirty="0"/>
            </a:p>
          </p:txBody>
        </p:sp>
        <p:sp>
          <p:nvSpPr>
            <p:cNvPr id="98317" name="Oval 13"/>
            <p:cNvSpPr>
              <a:spLocks noChangeArrowheads="1"/>
            </p:cNvSpPr>
            <p:nvPr/>
          </p:nvSpPr>
          <p:spPr bwMode="gray">
            <a:xfrm>
              <a:off x="3048" y="2707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98318" name="Oval 14"/>
            <p:cNvSpPr>
              <a:spLocks noChangeArrowheads="1"/>
            </p:cNvSpPr>
            <p:nvPr/>
          </p:nvSpPr>
          <p:spPr bwMode="gray">
            <a:xfrm>
              <a:off x="4072" y="1420"/>
              <a:ext cx="680" cy="695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b="1"/>
            </a:p>
          </p:txBody>
        </p:sp>
        <p:sp>
          <p:nvSpPr>
            <p:cNvPr id="98319" name="Text Box 15"/>
            <p:cNvSpPr txBox="1">
              <a:spLocks noChangeArrowheads="1"/>
            </p:cNvSpPr>
            <p:nvPr/>
          </p:nvSpPr>
          <p:spPr bwMode="gray">
            <a:xfrm>
              <a:off x="912" y="2256"/>
              <a:ext cx="11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endParaRPr lang="en-US" b="1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98320" name="Text Box 16"/>
            <p:cNvSpPr txBox="1">
              <a:spLocks noChangeArrowheads="1"/>
            </p:cNvSpPr>
            <p:nvPr/>
          </p:nvSpPr>
          <p:spPr bwMode="gray">
            <a:xfrm>
              <a:off x="2496" y="1200"/>
              <a:ext cx="99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400" dirty="0" smtClean="0">
                  <a:solidFill>
                    <a:srgbClr val="FFFF00"/>
                  </a:solidFill>
                </a:rPr>
                <a:t>4</a:t>
              </a:r>
              <a:r>
                <a:rPr lang="en-US" sz="1400" b="1" dirty="0" smtClean="0">
                  <a:solidFill>
                    <a:srgbClr val="FFFF00"/>
                  </a:solidFill>
                </a:rPr>
                <a:t>. Stakeholder </a:t>
              </a:r>
            </a:p>
            <a:p>
              <a:pPr eaLnBrk="0" hangingPunct="0"/>
              <a:r>
                <a:rPr lang="en-US" sz="1400" b="1" dirty="0" smtClean="0">
                  <a:solidFill>
                    <a:srgbClr val="FFFF00"/>
                  </a:solidFill>
                </a:rPr>
                <a:t>    engagement </a:t>
              </a:r>
              <a:endParaRPr lang="en-US" sz="1400" b="1" dirty="0">
                <a:solidFill>
                  <a:srgbClr val="FFFF00"/>
                </a:solidFill>
                <a:latin typeface="Verdana" pitchFamily="34" charset="0"/>
              </a:endParaRPr>
            </a:p>
          </p:txBody>
        </p:sp>
        <p:sp>
          <p:nvSpPr>
            <p:cNvPr id="98321" name="Text Box 17"/>
            <p:cNvSpPr txBox="1">
              <a:spLocks noChangeArrowheads="1"/>
            </p:cNvSpPr>
            <p:nvPr/>
          </p:nvSpPr>
          <p:spPr bwMode="gray">
            <a:xfrm>
              <a:off x="4321" y="1639"/>
              <a:ext cx="97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dirty="0" smtClean="0"/>
                <a:t> </a:t>
              </a:r>
              <a:r>
                <a:rPr lang="en-US" sz="1400" dirty="0" smtClean="0">
                  <a:solidFill>
                    <a:srgbClr val="FFFF00"/>
                  </a:solidFill>
                </a:rPr>
                <a:t>3. </a:t>
              </a:r>
              <a:r>
                <a:rPr lang="en-US" sz="1400" b="1" dirty="0" smtClean="0">
                  <a:solidFill>
                    <a:srgbClr val="FFFF00"/>
                  </a:solidFill>
                </a:rPr>
                <a:t>Stakeholder </a:t>
              </a:r>
            </a:p>
            <a:p>
              <a:pPr eaLnBrk="0" hangingPunct="0"/>
              <a:r>
                <a:rPr lang="en-US" sz="1400" dirty="0" smtClean="0">
                  <a:solidFill>
                    <a:srgbClr val="FFFF00"/>
                  </a:solidFill>
                </a:rPr>
                <a:t>     </a:t>
              </a:r>
              <a:r>
                <a:rPr lang="en-US" sz="1400" b="1" dirty="0" smtClean="0">
                  <a:solidFill>
                    <a:srgbClr val="FFFF00"/>
                  </a:solidFill>
                </a:rPr>
                <a:t>matrix </a:t>
              </a:r>
              <a:endParaRPr lang="en-US" sz="1400" b="1" dirty="0">
                <a:solidFill>
                  <a:srgbClr val="FFFF00"/>
                </a:solidFill>
                <a:latin typeface="Verdana" pitchFamily="34" charset="0"/>
              </a:endParaRPr>
            </a:p>
          </p:txBody>
        </p:sp>
        <p:sp>
          <p:nvSpPr>
            <p:cNvPr id="98322" name="Text Box 18"/>
            <p:cNvSpPr txBox="1">
              <a:spLocks noChangeArrowheads="1"/>
            </p:cNvSpPr>
            <p:nvPr/>
          </p:nvSpPr>
          <p:spPr bwMode="gray">
            <a:xfrm>
              <a:off x="3252" y="2964"/>
              <a:ext cx="96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400" dirty="0" smtClean="0">
                  <a:solidFill>
                    <a:srgbClr val="FFFF00"/>
                  </a:solidFill>
                </a:rPr>
                <a:t> 2. </a:t>
              </a:r>
              <a:r>
                <a:rPr lang="en-US" sz="1400" b="1" dirty="0" smtClean="0">
                  <a:solidFill>
                    <a:srgbClr val="FFFF00"/>
                  </a:solidFill>
                </a:rPr>
                <a:t>Stakeholder </a:t>
              </a:r>
            </a:p>
            <a:p>
              <a:pPr eaLnBrk="0" hangingPunct="0"/>
              <a:r>
                <a:rPr lang="en-US" sz="1400" dirty="0" smtClean="0">
                  <a:solidFill>
                    <a:srgbClr val="FFFF00"/>
                  </a:solidFill>
                </a:rPr>
                <a:t>     </a:t>
              </a:r>
              <a:r>
                <a:rPr lang="en-US" sz="1400" b="1" dirty="0" smtClean="0">
                  <a:solidFill>
                    <a:srgbClr val="FFFF00"/>
                  </a:solidFill>
                </a:rPr>
                <a:t>analysis </a:t>
              </a:r>
              <a:endParaRPr lang="en-US" sz="1400" b="1" dirty="0">
                <a:solidFill>
                  <a:srgbClr val="FFFF00"/>
                </a:solidFill>
                <a:latin typeface="Verdana" pitchFamily="34" charset="0"/>
              </a:endParaRPr>
            </a:p>
          </p:txBody>
        </p:sp>
        <p:sp>
          <p:nvSpPr>
            <p:cNvPr id="98323" name="Text Box 19"/>
            <p:cNvSpPr txBox="1">
              <a:spLocks noChangeArrowheads="1"/>
            </p:cNvSpPr>
            <p:nvPr/>
          </p:nvSpPr>
          <p:spPr bwMode="gray">
            <a:xfrm>
              <a:off x="1638" y="3295"/>
              <a:ext cx="11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endParaRPr lang="en-US" b="1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98324" name="Text Box 20"/>
            <p:cNvSpPr txBox="1">
              <a:spLocks noChangeArrowheads="1"/>
            </p:cNvSpPr>
            <p:nvPr/>
          </p:nvSpPr>
          <p:spPr bwMode="gray">
            <a:xfrm>
              <a:off x="2544" y="2112"/>
              <a:ext cx="1452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1600" dirty="0" smtClean="0">
                  <a:solidFill>
                    <a:srgbClr val="FF0000"/>
                  </a:solidFill>
                </a:rPr>
                <a:t>STAKEHOLDER MANAGEMENT</a:t>
              </a:r>
              <a:endParaRPr lang="en-US" sz="1600" dirty="0">
                <a:solidFill>
                  <a:srgbClr val="FF0000"/>
                </a:solidFill>
              </a:endParaRPr>
            </a:p>
          </p:txBody>
        </p:sp>
        <p:sp>
          <p:nvSpPr>
            <p:cNvPr id="98325" name="Line 21"/>
            <p:cNvSpPr>
              <a:spLocks noChangeShapeType="1"/>
            </p:cNvSpPr>
            <p:nvPr/>
          </p:nvSpPr>
          <p:spPr bwMode="gray">
            <a:xfrm>
              <a:off x="1639" y="1545"/>
              <a:ext cx="1025" cy="788"/>
            </a:xfrm>
            <a:prstGeom prst="line">
              <a:avLst/>
            </a:prstGeom>
            <a:noFill/>
            <a:ln w="9525">
              <a:solidFill>
                <a:srgbClr val="00FF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98326" name="AutoShape 22"/>
            <p:cNvCxnSpPr>
              <a:cxnSpLocks noChangeShapeType="1"/>
            </p:cNvCxnSpPr>
            <p:nvPr/>
          </p:nvCxnSpPr>
          <p:spPr bwMode="gray">
            <a:xfrm flipH="1">
              <a:off x="559" y="1545"/>
              <a:ext cx="1087" cy="0"/>
            </a:xfrm>
            <a:prstGeom prst="straightConnector1">
              <a:avLst/>
            </a:prstGeom>
            <a:noFill/>
            <a:ln w="9525">
              <a:solidFill>
                <a:srgbClr val="00FFFF"/>
              </a:solidFill>
              <a:round/>
              <a:headEnd/>
              <a:tailEnd/>
            </a:ln>
            <a:effectLst/>
          </p:spPr>
        </p:cxnSp>
        <p:sp>
          <p:nvSpPr>
            <p:cNvPr id="98327" name="Text Box 23"/>
            <p:cNvSpPr txBox="1">
              <a:spLocks noChangeArrowheads="1"/>
            </p:cNvSpPr>
            <p:nvPr/>
          </p:nvSpPr>
          <p:spPr bwMode="gray">
            <a:xfrm>
              <a:off x="576" y="1200"/>
              <a:ext cx="1152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lvl="0" eaLnBrk="0" hangingPunct="0"/>
              <a:r>
                <a:rPr lang="en-US" sz="1200" dirty="0" smtClean="0">
                  <a:solidFill>
                    <a:srgbClr val="00FFFF"/>
                  </a:solidFill>
                </a:rPr>
                <a:t>PROSES MENYIAPKAN</a:t>
              </a:r>
            </a:p>
            <a:p>
              <a:pPr lvl="0" eaLnBrk="0" hangingPunct="0"/>
              <a:r>
                <a:rPr lang="en-US" sz="1200" dirty="0" smtClean="0">
                  <a:solidFill>
                    <a:srgbClr val="00FFFF"/>
                  </a:solidFill>
                </a:rPr>
                <a:t> INFORMASI STRATEGI   </a:t>
              </a:r>
            </a:p>
            <a:p>
              <a:pPr eaLnBrk="0" hangingPunct="0"/>
              <a:endParaRPr lang="en-US" sz="1600" b="1" dirty="0">
                <a:latin typeface="Verdana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1329703" y="2876312"/>
            <a:ext cx="22573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rgbClr val="FFFF00"/>
                </a:solidFill>
              </a:rPr>
              <a:t>5</a:t>
            </a:r>
            <a:r>
              <a:rPr lang="en-US" sz="1400" b="1" dirty="0" smtClean="0">
                <a:solidFill>
                  <a:srgbClr val="FFFF00"/>
                </a:solidFill>
              </a:rPr>
              <a:t>. </a:t>
            </a:r>
            <a:r>
              <a:rPr lang="en-US" sz="1400" b="1" dirty="0" err="1" smtClean="0">
                <a:solidFill>
                  <a:srgbClr val="FFFF00"/>
                </a:solidFill>
              </a:rPr>
              <a:t>Mengkomunikasikan</a:t>
            </a:r>
            <a:r>
              <a:rPr lang="en-US" sz="1400" b="1" dirty="0" smtClean="0">
                <a:solidFill>
                  <a:srgbClr val="FFFF00"/>
                </a:solidFill>
              </a:rPr>
              <a:t> </a:t>
            </a:r>
          </a:p>
          <a:p>
            <a:r>
              <a:rPr lang="en-US" sz="1400" b="1" dirty="0" smtClean="0">
                <a:solidFill>
                  <a:srgbClr val="FFFF00"/>
                </a:solidFill>
              </a:rPr>
              <a:t>    </a:t>
            </a:r>
            <a:r>
              <a:rPr lang="en-US" sz="1400" b="1" dirty="0" err="1" smtClean="0">
                <a:solidFill>
                  <a:srgbClr val="FFFF00"/>
                </a:solidFill>
              </a:rPr>
              <a:t>informasi</a:t>
            </a:r>
            <a:r>
              <a:rPr lang="en-US" sz="1400" b="1" dirty="0" smtClean="0">
                <a:solidFill>
                  <a:srgbClr val="FFFF00"/>
                </a:solidFill>
              </a:rPr>
              <a:t> </a:t>
            </a:r>
            <a:endParaRPr lang="en-US" sz="1400" b="1" dirty="0">
              <a:solidFill>
                <a:srgbClr val="FFFF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467082" y="5701586"/>
            <a:ext cx="30821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 smtClean="0">
                <a:latin typeface="Gill Sans MT" pitchFamily="34" charset="0"/>
              </a:rPr>
              <a:t>baik</a:t>
            </a:r>
            <a:r>
              <a:rPr lang="en-US" sz="1400" dirty="0" smtClean="0">
                <a:latin typeface="Gill Sans MT" pitchFamily="34" charset="0"/>
              </a:rPr>
              <a:t> internal </a:t>
            </a:r>
            <a:r>
              <a:rPr lang="en-US" sz="1400" dirty="0" err="1" smtClean="0">
                <a:latin typeface="Gill Sans MT" pitchFamily="34" charset="0"/>
              </a:rPr>
              <a:t>maupuan</a:t>
            </a:r>
            <a:r>
              <a:rPr lang="en-US" sz="1400" dirty="0" smtClean="0">
                <a:latin typeface="Gill Sans MT" pitchFamily="34" charset="0"/>
              </a:rPr>
              <a:t> </a:t>
            </a:r>
            <a:r>
              <a:rPr lang="en-US" sz="1400" dirty="0" err="1" smtClean="0">
                <a:latin typeface="Gill Sans MT" pitchFamily="34" charset="0"/>
              </a:rPr>
              <a:t>eksternal</a:t>
            </a:r>
            <a:r>
              <a:rPr lang="en-US" sz="1400" dirty="0" smtClean="0">
                <a:latin typeface="Gill Sans MT" pitchFamily="34" charset="0"/>
              </a:rPr>
              <a:t> </a:t>
            </a:r>
            <a:r>
              <a:rPr lang="en-US" sz="1400" dirty="0" err="1" smtClean="0">
                <a:latin typeface="Gill Sans MT" pitchFamily="34" charset="0"/>
              </a:rPr>
              <a:t>organisasi</a:t>
            </a:r>
            <a:r>
              <a:rPr lang="en-US" sz="1400" dirty="0" smtClean="0">
                <a:latin typeface="Gill Sans MT" pitchFamily="34" charset="0"/>
              </a:rPr>
              <a:t> yang </a:t>
            </a:r>
            <a:r>
              <a:rPr lang="en-US" sz="1400" dirty="0" err="1" smtClean="0">
                <a:latin typeface="Gill Sans MT" pitchFamily="34" charset="0"/>
              </a:rPr>
              <a:t>berkaitan</a:t>
            </a:r>
            <a:r>
              <a:rPr lang="en-US" sz="1400" dirty="0" smtClean="0">
                <a:latin typeface="Gill Sans MT" pitchFamily="34" charset="0"/>
              </a:rPr>
              <a:t> </a:t>
            </a:r>
            <a:r>
              <a:rPr lang="en-US" sz="1400" dirty="0" err="1" smtClean="0">
                <a:latin typeface="Gill Sans MT" pitchFamily="34" charset="0"/>
              </a:rPr>
              <a:t>dengan</a:t>
            </a:r>
            <a:r>
              <a:rPr lang="en-US" sz="1400" dirty="0" smtClean="0">
                <a:latin typeface="Gill Sans MT" pitchFamily="34" charset="0"/>
              </a:rPr>
              <a:t> </a:t>
            </a:r>
            <a:r>
              <a:rPr lang="en-US" sz="1400" dirty="0" err="1" smtClean="0">
                <a:latin typeface="Gill Sans MT" pitchFamily="34" charset="0"/>
              </a:rPr>
              <a:t>proyek</a:t>
            </a:r>
            <a:r>
              <a:rPr lang="en-US" sz="1400" dirty="0" smtClean="0">
                <a:latin typeface="Gill Sans MT" pitchFamily="34" charset="0"/>
              </a:rPr>
              <a:t>   ; mapping </a:t>
            </a:r>
            <a:r>
              <a:rPr lang="en-US" sz="1400" dirty="0" err="1" smtClean="0">
                <a:latin typeface="Gill Sans MT" pitchFamily="34" charset="0"/>
              </a:rPr>
              <a:t>sangat</a:t>
            </a:r>
            <a:r>
              <a:rPr lang="en-US" sz="1400" dirty="0" smtClean="0">
                <a:latin typeface="Gill Sans MT" pitchFamily="34" charset="0"/>
              </a:rPr>
              <a:t> </a:t>
            </a:r>
            <a:r>
              <a:rPr lang="en-US" sz="1400" dirty="0" err="1" smtClean="0">
                <a:latin typeface="Gill Sans MT" pitchFamily="34" charset="0"/>
              </a:rPr>
              <a:t>diperlukan</a:t>
            </a:r>
            <a:r>
              <a:rPr lang="en-US" sz="1400" dirty="0" smtClean="0">
                <a:latin typeface="Gill Sans MT" pitchFamily="34" charset="0"/>
              </a:rPr>
              <a:t> </a:t>
            </a:r>
            <a:r>
              <a:rPr lang="en-US" sz="1400" dirty="0" err="1" smtClean="0">
                <a:latin typeface="Gill Sans MT" pitchFamily="34" charset="0"/>
              </a:rPr>
              <a:t>untuk</a:t>
            </a:r>
            <a:r>
              <a:rPr lang="en-US" sz="1400" dirty="0" smtClean="0">
                <a:latin typeface="Gill Sans MT" pitchFamily="34" charset="0"/>
              </a:rPr>
              <a:t> </a:t>
            </a:r>
            <a:r>
              <a:rPr lang="en-US" sz="1400" dirty="0" err="1" smtClean="0">
                <a:latin typeface="Gill Sans MT" pitchFamily="34" charset="0"/>
              </a:rPr>
              <a:t>mengetahui</a:t>
            </a:r>
            <a:r>
              <a:rPr lang="en-US" sz="1400" dirty="0" smtClean="0">
                <a:latin typeface="Gill Sans MT" pitchFamily="34" charset="0"/>
              </a:rPr>
              <a:t> </a:t>
            </a:r>
            <a:r>
              <a:rPr lang="en-US" sz="1400" dirty="0" err="1" smtClean="0">
                <a:latin typeface="Gill Sans MT" pitchFamily="34" charset="0"/>
              </a:rPr>
              <a:t>mana</a:t>
            </a:r>
            <a:r>
              <a:rPr lang="en-US" sz="1400" dirty="0" smtClean="0">
                <a:latin typeface="Gill Sans MT" pitchFamily="34" charset="0"/>
              </a:rPr>
              <a:t> </a:t>
            </a:r>
            <a:r>
              <a:rPr lang="en-US" sz="1400" dirty="0" err="1" smtClean="0">
                <a:latin typeface="Gill Sans MT" pitchFamily="34" charset="0"/>
              </a:rPr>
              <a:t>saja</a:t>
            </a:r>
            <a:r>
              <a:rPr lang="en-US" sz="1400" dirty="0" smtClean="0">
                <a:latin typeface="Gill Sans MT" pitchFamily="34" charset="0"/>
              </a:rPr>
              <a:t> stakeholder </a:t>
            </a:r>
            <a:r>
              <a:rPr lang="en-US" sz="1400" dirty="0" err="1" smtClean="0">
                <a:latin typeface="Gill Sans MT" pitchFamily="34" charset="0"/>
              </a:rPr>
              <a:t>bagi</a:t>
            </a:r>
            <a:r>
              <a:rPr lang="en-US" sz="1400" dirty="0" smtClean="0">
                <a:latin typeface="Gill Sans MT" pitchFamily="34" charset="0"/>
              </a:rPr>
              <a:t> </a:t>
            </a:r>
            <a:r>
              <a:rPr lang="en-US" sz="1400" dirty="0" err="1" smtClean="0">
                <a:latin typeface="Gill Sans MT" pitchFamily="34" charset="0"/>
              </a:rPr>
              <a:t>proyek</a:t>
            </a:r>
            <a:r>
              <a:rPr lang="en-US" sz="1400" dirty="0" smtClean="0">
                <a:latin typeface="Gill Sans MT" pitchFamily="34" charset="0"/>
              </a:rPr>
              <a:t> </a:t>
            </a:r>
            <a:br>
              <a:rPr lang="en-US" sz="1400" dirty="0" smtClean="0">
                <a:latin typeface="Gill Sans MT" pitchFamily="34" charset="0"/>
              </a:rPr>
            </a:br>
            <a:endParaRPr lang="en-US" sz="1400" dirty="0">
              <a:latin typeface="Gill Sans MT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210704" y="5237955"/>
            <a:ext cx="152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en-US" sz="1400" b="1" dirty="0" smtClean="0">
                <a:solidFill>
                  <a:srgbClr val="FFFF00"/>
                </a:solidFill>
              </a:rPr>
              <a:t>1.Stakeholder </a:t>
            </a:r>
          </a:p>
          <a:p>
            <a:pPr lvl="0" eaLnBrk="0" hangingPunct="0"/>
            <a:r>
              <a:rPr lang="en-US" sz="1400" b="1" dirty="0" smtClean="0">
                <a:solidFill>
                  <a:srgbClr val="FFFF00"/>
                </a:solidFill>
              </a:rPr>
              <a:t>    identification </a:t>
            </a:r>
            <a:endParaRPr lang="en-US" sz="1400" b="1" dirty="0" smtClean="0">
              <a:solidFill>
                <a:srgbClr val="FFFF00"/>
              </a:solidFill>
              <a:latin typeface="Verdana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105400" y="5486400"/>
            <a:ext cx="29850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melakukan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analisa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terhadap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kebutuhan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ekspektasi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otoritas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yang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dimiliki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,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serta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komitmen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masing-masing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stakeholder.</a:t>
            </a:r>
            <a:b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</a:br>
            <a:endParaRPr lang="en-US" sz="1400" dirty="0">
              <a:solidFill>
                <a:prstClr val="white"/>
              </a:solidFill>
              <a:latin typeface="Gill Sans MT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781800" y="3429000"/>
            <a:ext cx="21336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memposisikan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stakeholder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ke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bentuk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matric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untuk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mengetahui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tingkat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pengaruh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yang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dimilikinya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dan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akibat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jika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ekspetasi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stakeholder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tsb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.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tidak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terpenuhi</a:t>
            </a:r>
            <a:endParaRPr lang="en-US" sz="1400" dirty="0">
              <a:solidFill>
                <a:prstClr val="white"/>
              </a:solidFill>
              <a:latin typeface="Gill Sans MT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7086600" y="6396335"/>
            <a:ext cx="2057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" dirty="0" err="1" smtClean="0">
                <a:solidFill>
                  <a:prstClr val="white"/>
                </a:solidFill>
                <a:latin typeface="Gill Sans MT" pitchFamily="34" charset="0"/>
              </a:rPr>
              <a:t>Diolah</a:t>
            </a:r>
            <a:r>
              <a:rPr lang="en-US" sz="8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800" dirty="0" err="1" smtClean="0">
                <a:solidFill>
                  <a:prstClr val="white"/>
                </a:solidFill>
                <a:latin typeface="Gill Sans MT" pitchFamily="34" charset="0"/>
              </a:rPr>
              <a:t>dari</a:t>
            </a:r>
            <a:r>
              <a:rPr lang="en-US" sz="8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800" dirty="0" err="1" smtClean="0">
                <a:solidFill>
                  <a:prstClr val="white"/>
                </a:solidFill>
                <a:latin typeface="Gill Sans MT" pitchFamily="34" charset="0"/>
              </a:rPr>
              <a:t>sumber</a:t>
            </a:r>
            <a:r>
              <a:rPr lang="en-US" sz="800" dirty="0" smtClean="0">
                <a:solidFill>
                  <a:prstClr val="white"/>
                </a:solidFill>
                <a:latin typeface="Gill Sans MT" pitchFamily="34" charset="0"/>
              </a:rPr>
              <a:t> :http://ferdisky.blogspot.com/2010/05/apa-itu-stakeholder-management.html</a:t>
            </a:r>
            <a:endParaRPr lang="en-US" sz="800" dirty="0">
              <a:solidFill>
                <a:prstClr val="white"/>
              </a:solidFill>
              <a:latin typeface="Gill Sans MT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111626" y="582423"/>
            <a:ext cx="2514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didalam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engagement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komunikasi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dari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ekspektasi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yang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diharapkan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didiskusikan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secara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bersama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dan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membuat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suatu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nilai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kesepakatan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yang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akan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disetujui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bersama</a:t>
            </a:r>
            <a:endParaRPr lang="en-US" sz="1400" dirty="0">
              <a:latin typeface="Gill Sans MT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-18588" y="3378869"/>
            <a:ext cx="24812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komunikasi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dibentuk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antar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stakholder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tentang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ekspektasi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masing-masing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yang 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merupakan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tingkat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detil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dari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informasi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hasil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diskusi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</a:t>
            </a:r>
            <a:r>
              <a:rPr lang="en-US" sz="1400" dirty="0" err="1" smtClean="0">
                <a:solidFill>
                  <a:prstClr val="white"/>
                </a:solidFill>
                <a:latin typeface="Gill Sans MT" pitchFamily="34" charset="0"/>
              </a:rPr>
              <a:t>dari</a:t>
            </a:r>
            <a:r>
              <a:rPr lang="en-US" sz="1400" dirty="0" smtClean="0">
                <a:solidFill>
                  <a:prstClr val="white"/>
                </a:solidFill>
                <a:latin typeface="Gill Sans MT" pitchFamily="34" charset="0"/>
              </a:rPr>
              <a:t> stakeholder engagement</a:t>
            </a:r>
            <a:r>
              <a:rPr lang="en-US" sz="1400" dirty="0" smtClean="0">
                <a:solidFill>
                  <a:prstClr val="white"/>
                </a:solidFill>
              </a:rPr>
              <a:t>..</a:t>
            </a:r>
            <a:endParaRPr lang="en-US" sz="1400" dirty="0"/>
          </a:p>
        </p:txBody>
      </p:sp>
      <p:sp>
        <p:nvSpPr>
          <p:cNvPr id="36" name="Rectangle 35"/>
          <p:cNvSpPr/>
          <p:nvPr/>
        </p:nvSpPr>
        <p:spPr>
          <a:xfrm>
            <a:off x="228600" y="152400"/>
            <a:ext cx="326910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ea typeface="+mj-ea"/>
                <a:cs typeface="+mj-cs"/>
              </a:rPr>
              <a:t>MENGELOLA </a:t>
            </a:r>
          </a:p>
          <a:p>
            <a:r>
              <a:rPr lang="en-US" sz="3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ea typeface="+mj-ea"/>
                <a:cs typeface="+mj-cs"/>
              </a:rPr>
              <a:t>STAKEHOLDER</a:t>
            </a:r>
            <a:endParaRPr lang="en-US" sz="3600" dirty="0">
              <a:latin typeface="Gill Sans MT" pitchFamily="34" charset="0"/>
            </a:endParaRPr>
          </a:p>
        </p:txBody>
      </p:sp>
      <p:pic>
        <p:nvPicPr>
          <p:cNvPr id="38" name="Picture 37" descr="Lambang LAN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" name="Picture 39" descr="grid paper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0" y="0"/>
            <a:ext cx="3581400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6218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22" y="908720"/>
            <a:ext cx="8873157" cy="5486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1" i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Promoters</a:t>
            </a:r>
            <a:r>
              <a:rPr lang="en-US" sz="22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2200" i="1" dirty="0" smtClean="0">
                <a:latin typeface="Arial" pitchFamily="34" charset="0"/>
                <a:cs typeface="Arial" pitchFamily="34" charset="0"/>
              </a:rPr>
              <a:t>High Influence / High Interest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2200" b="1" i="1" dirty="0" smtClean="0">
              <a:latin typeface="Arial" pitchFamily="34" charset="0"/>
              <a:cs typeface="Arial" pitchFamily="34" charset="0"/>
            </a:endParaRPr>
          </a:p>
          <a:p>
            <a:pPr marL="576263" indent="-350838"/>
            <a:r>
              <a:rPr lang="en-US" dirty="0" err="1">
                <a:latin typeface="Arial" pitchFamily="34" charset="0"/>
                <a:cs typeface="Arial" pitchFamily="34" charset="0"/>
              </a:rPr>
              <a:t>Memperlakukan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mereka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respek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karena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dukungannya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573088" lvl="1" indent="-341313">
              <a:buFont typeface="Arial" panose="020B0604020202020204" pitchFamily="34" charset="0"/>
              <a:buChar char="•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Jika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positif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id-ID" sz="2200" dirty="0" smtClean="0">
                <a:latin typeface="Arial" pitchFamily="34" charset="0"/>
                <a:cs typeface="Arial" pitchFamily="34" charset="0"/>
              </a:rPr>
              <a:t>maka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perlu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diperkuat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dilibatkan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dalam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pekerjaan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akan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dinikmatinya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marL="573088" lvl="1" indent="-341313">
              <a:buFont typeface="Arial" panose="020B0604020202020204" pitchFamily="34" charset="0"/>
              <a:buChar char="•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Jika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gagasannya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tidak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jalan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yakinkan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bahwa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mereka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tahu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mengapa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mencoba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alternative yang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lebih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baik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marL="573088" lvl="1" indent="-341313">
              <a:spcAft>
                <a:spcPts val="600"/>
              </a:spcAft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Melibatkan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mereka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dalam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pengambilan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keputusan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200" b="1" i="1" dirty="0" err="1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Latents</a:t>
            </a:r>
            <a:r>
              <a:rPr lang="en-US" sz="2200" i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2200" i="1" dirty="0" smtClean="0">
                <a:latin typeface="Arial" pitchFamily="34" charset="0"/>
                <a:cs typeface="Arial" pitchFamily="34" charset="0"/>
              </a:rPr>
              <a:t>High Influence / Low Interest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2200" i="1" dirty="0" smtClean="0">
              <a:latin typeface="Arial" pitchFamily="34" charset="0"/>
              <a:cs typeface="Arial" pitchFamily="34" charset="0"/>
            </a:endParaRPr>
          </a:p>
          <a:p>
            <a:pPr marL="573088" lvl="1" indent="-341313">
              <a:buFont typeface="Arial" panose="020B0604020202020204" pitchFamily="34" charset="0"/>
              <a:buChar char="•"/>
            </a:pPr>
            <a:r>
              <a:rPr lang="id-ID" sz="22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isa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sangat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membantu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jika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diyakinkan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akan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pentingnya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proyek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perubahan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bagi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kepentingan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mereka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sendiri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atau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kebaikan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lebih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besar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marL="573088" lvl="1" indent="-341313">
              <a:buFont typeface="Arial" panose="020B0604020202020204" pitchFamily="34" charset="0"/>
              <a:buChar char="•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Perlu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didekati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diberi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informasi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setiap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kali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perlu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dilakukan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kontak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mereka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marL="573088" lvl="1" indent="-341313">
              <a:buFont typeface="Arial" panose="020B0604020202020204" pitchFamily="34" charset="0"/>
              <a:buChar char="•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Tunjukkan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bagaimana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proyek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perubahan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memiliki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efek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positif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terhadap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isu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 yang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menjadi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perhatiannya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 2" pitchFamily="18" charset="2"/>
              <a:buChar char="ä"/>
            </a:pPr>
            <a:endParaRPr lang="en-US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64904" y="152400"/>
            <a:ext cx="696857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solidFill>
                  <a:srgbClr val="FFFF00"/>
                </a:solidFill>
              </a:rPr>
              <a:t>Cara </a:t>
            </a:r>
            <a:r>
              <a:rPr lang="en-US" sz="3200" b="1" cap="none" spc="50" dirty="0" err="1" smtClean="0">
                <a:ln w="11430"/>
                <a:solidFill>
                  <a:srgbClr val="FFFF00"/>
                </a:solidFill>
              </a:rPr>
              <a:t>Mengelola</a:t>
            </a:r>
            <a:r>
              <a:rPr lang="en-US" sz="3200" b="1" cap="none" spc="50" dirty="0" smtClean="0">
                <a:ln w="11430"/>
                <a:solidFill>
                  <a:srgbClr val="FFFF00"/>
                </a:solidFill>
              </a:rPr>
              <a:t> Stakeholders (1)</a:t>
            </a:r>
            <a:endParaRPr lang="en-US" sz="3200" b="1" cap="none" spc="50" dirty="0">
              <a:ln w="11430"/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875325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791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i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 Defenders</a:t>
            </a:r>
            <a:r>
              <a:rPr lang="en-US" sz="24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400" i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Low Influence / High Interest</a:t>
            </a:r>
            <a:r>
              <a:rPr lang="en-US" sz="24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b="1" i="1" dirty="0" smtClean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  <a:p>
            <a:pPr marL="682625" lvl="1" indent="-407988"/>
            <a:r>
              <a:rPr lang="id-ID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isa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sangat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membantu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jika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mereka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tetap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mendapat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informasi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682625" lvl="1" indent="-407988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informasi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apapun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melalui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training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mentoring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/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atau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dukungan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diperlukan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agar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mereka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tetap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terlibat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682625" lvl="1" indent="-40798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Luangkan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waktu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tetap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berinteraksi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mereka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b="1" i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b="1" i="1" dirty="0" err="1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Apathetics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Low Influence / Low Interest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2400" i="1" dirty="0" smtClean="0">
              <a:latin typeface="Arial" pitchFamily="34" charset="0"/>
              <a:cs typeface="Arial" pitchFamily="34" charset="0"/>
            </a:endParaRPr>
          </a:p>
          <a:p>
            <a:pPr marL="682625" lvl="1" indent="-407988">
              <a:buFont typeface="Arial" panose="020B0604020202020204" pitchFamily="34" charset="0"/>
              <a:buChar char="•"/>
            </a:pPr>
            <a:r>
              <a:rPr lang="id-ID" sz="2400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idak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peduli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terhadap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proyek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perubahan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karena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menjadi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Stakeholders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secara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kebetulan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682625" lvl="1" indent="-407988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Sebaiknya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tidak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mengganggu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mereka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walaupun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bisa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tetap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diberi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informasi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682625" lvl="1" indent="-407988"/>
            <a:r>
              <a:rPr lang="en-US" sz="2400" dirty="0" err="1">
                <a:latin typeface="Arial" pitchFamily="34" charset="0"/>
                <a:cs typeface="Arial" pitchFamily="34" charset="0"/>
              </a:rPr>
              <a:t>Menjaga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semangat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mereka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memuji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merayakan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apresiasi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kecil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secara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terus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menerus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mengingatkan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pencapaian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proyek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perubahan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682625" lvl="1" indent="-407988">
              <a:buFont typeface="Arial" panose="020B0604020202020204" pitchFamily="34" charset="0"/>
              <a:buChar char="•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 2" pitchFamily="18" charset="2"/>
              <a:buChar char="ä"/>
            </a:pPr>
            <a:endParaRPr lang="en-US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92904" y="152400"/>
            <a:ext cx="61125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err="1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Mengelola</a:t>
            </a:r>
            <a:r>
              <a:rPr lang="en-US" sz="32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3200" b="1" cap="none" spc="50" dirty="0" smtClean="0">
                <a:ln w="11430"/>
                <a:solidFill>
                  <a:srgbClr val="FFFF00"/>
                </a:solidFill>
              </a:rPr>
              <a:t>Stakeholders</a:t>
            </a:r>
            <a:r>
              <a:rPr lang="en-US" sz="32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(2)</a:t>
            </a:r>
            <a:endParaRPr lang="en-US" sz="32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160603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Pictures\images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629400" cy="66294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838200" y="4191000"/>
            <a:ext cx="79248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n-US" sz="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NILAI DAN INTEREST</a:t>
            </a:r>
          </a:p>
          <a:p>
            <a:pPr algn="r"/>
            <a:r>
              <a:rPr lang="en-US" sz="6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STAKEHOLDER</a:t>
            </a:r>
            <a:endParaRPr lang="en-US" sz="6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578838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9200" y="367367"/>
            <a:ext cx="64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600" b="1" cap="all" dirty="0" smtClean="0">
                <a:ln w="0"/>
                <a:solidFill>
                  <a:srgbClr val="FFFF00"/>
                </a:solidFill>
                <a:effectLst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NILAI  STAKEHOLDERS</a:t>
            </a:r>
            <a:endParaRPr lang="en-US" sz="3600" b="1" cap="all" dirty="0">
              <a:ln w="0"/>
              <a:solidFill>
                <a:srgbClr val="FFFF00"/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lvl="0" algn="ctr"/>
            <a:endParaRPr lang="en-US" sz="3600" b="1" cap="all" dirty="0">
              <a:ln w="0"/>
              <a:solidFill>
                <a:srgbClr val="FFFF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20688" y="1935063"/>
            <a:ext cx="77026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92D050"/>
                </a:solidFill>
                <a:latin typeface="Gill Sans MT" pitchFamily="34" charset="0"/>
              </a:rPr>
              <a:t>“</a:t>
            </a:r>
            <a:r>
              <a:rPr lang="en-US" sz="2800" i="1" dirty="0" smtClean="0">
                <a:solidFill>
                  <a:srgbClr val="92D050"/>
                </a:solidFill>
                <a:latin typeface="Gill Sans MT" pitchFamily="34" charset="0"/>
              </a:rPr>
              <a:t>Values</a:t>
            </a:r>
            <a:r>
              <a:rPr lang="en-US" sz="2800" dirty="0" smtClean="0">
                <a:solidFill>
                  <a:srgbClr val="92D050"/>
                </a:solidFill>
                <a:latin typeface="Gill Sans MT" pitchFamily="34" charset="0"/>
              </a:rPr>
              <a:t> (Tata </a:t>
            </a:r>
            <a:r>
              <a:rPr lang="en-US" sz="2800" dirty="0" err="1" smtClean="0">
                <a:solidFill>
                  <a:srgbClr val="92D050"/>
                </a:solidFill>
                <a:latin typeface="Gill Sans MT" pitchFamily="34" charset="0"/>
              </a:rPr>
              <a:t>Nilai</a:t>
            </a:r>
            <a:r>
              <a:rPr lang="en-US" sz="2800" dirty="0" smtClean="0">
                <a:solidFill>
                  <a:srgbClr val="92D050"/>
                </a:solidFill>
                <a:latin typeface="Gill Sans MT" pitchFamily="34" charset="0"/>
              </a:rPr>
              <a:t>)” </a:t>
            </a:r>
            <a:r>
              <a:rPr lang="id-ID" sz="2800" dirty="0" smtClean="0">
                <a:latin typeface="Gill Sans MT" pitchFamily="34" charset="0"/>
              </a:rPr>
              <a:t>= </a:t>
            </a:r>
            <a:r>
              <a:rPr lang="en-US" sz="2800" dirty="0" err="1" smtClean="0">
                <a:latin typeface="Gill Sans MT" pitchFamily="34" charset="0"/>
              </a:rPr>
              <a:t>prinsip-prinsip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tuntunan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dan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perilaku</a:t>
            </a:r>
            <a:r>
              <a:rPr lang="en-US" sz="2800" dirty="0" smtClean="0">
                <a:latin typeface="Gill Sans MT" pitchFamily="34" charset="0"/>
              </a:rPr>
              <a:t> yang </a:t>
            </a:r>
            <a:r>
              <a:rPr lang="en-US" sz="2800" dirty="0" err="1" smtClean="0">
                <a:latin typeface="Gill Sans MT" pitchFamily="34" charset="0"/>
              </a:rPr>
              <a:t>melekat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di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dalam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cara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organisasi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dan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para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tenaga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kerjanya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beroperasi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seperti</a:t>
            </a:r>
            <a:r>
              <a:rPr lang="en-US" sz="2800" dirty="0" smtClean="0">
                <a:latin typeface="Gill Sans MT" pitchFamily="34" charset="0"/>
              </a:rPr>
              <a:t> yang </a:t>
            </a:r>
            <a:r>
              <a:rPr lang="en-US" sz="2800" dirty="0" err="1" smtClean="0">
                <a:latin typeface="Gill Sans MT" pitchFamily="34" charset="0"/>
              </a:rPr>
              <a:t>diharapkan</a:t>
            </a:r>
            <a:r>
              <a:rPr lang="en-US" sz="2800" dirty="0" smtClean="0">
                <a:latin typeface="Gill Sans MT" pitchFamily="34" charset="0"/>
              </a:rPr>
              <a:t>.  </a:t>
            </a:r>
            <a:r>
              <a:rPr lang="en-US" sz="2800" i="1" dirty="0" smtClean="0">
                <a:solidFill>
                  <a:srgbClr val="92D050"/>
                </a:solidFill>
                <a:latin typeface="Gill Sans MT" pitchFamily="34" charset="0"/>
              </a:rPr>
              <a:t>Values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mencerminkan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dan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memperkuat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budaya</a:t>
            </a:r>
            <a:r>
              <a:rPr lang="en-US" sz="2800" dirty="0" smtClean="0">
                <a:latin typeface="Gill Sans MT" pitchFamily="34" charset="0"/>
              </a:rPr>
              <a:t> yang </a:t>
            </a:r>
            <a:r>
              <a:rPr lang="en-US" sz="2800" dirty="0" err="1" smtClean="0">
                <a:latin typeface="Gill Sans MT" pitchFamily="34" charset="0"/>
              </a:rPr>
              <a:t>diinginkan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oleh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organisasi</a:t>
            </a:r>
            <a:r>
              <a:rPr lang="id-ID" sz="2800" dirty="0" smtClean="0">
                <a:latin typeface="Gill Sans MT" pitchFamily="34" charset="0"/>
              </a:rPr>
              <a:t>, </a:t>
            </a:r>
            <a:r>
              <a:rPr lang="en-US" sz="2800" dirty="0" err="1" smtClean="0">
                <a:latin typeface="Gill Sans MT" pitchFamily="34" charset="0"/>
              </a:rPr>
              <a:t>mendukung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dan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menuntun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pengambilan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keputusan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setiap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tenaga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kerja</a:t>
            </a:r>
            <a:r>
              <a:rPr lang="en-US" sz="2800" dirty="0" smtClean="0">
                <a:latin typeface="Gill Sans MT" pitchFamily="34" charset="0"/>
              </a:rPr>
              <a:t>, </a:t>
            </a:r>
            <a:r>
              <a:rPr lang="en-US" sz="2800" dirty="0" err="1" smtClean="0">
                <a:latin typeface="Gill Sans MT" pitchFamily="34" charset="0"/>
              </a:rPr>
              <a:t>membantu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organisasi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dalam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melaksanakan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misinya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dan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mencapai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visinya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dengan</a:t>
            </a:r>
            <a:r>
              <a:rPr lang="en-US" sz="2800" dirty="0" smtClean="0">
                <a:latin typeface="Gill Sans MT" pitchFamily="34" charset="0"/>
              </a:rPr>
              <a:t> </a:t>
            </a:r>
            <a:r>
              <a:rPr lang="en-US" sz="2800" dirty="0" err="1" smtClean="0">
                <a:latin typeface="Gill Sans MT" pitchFamily="34" charset="0"/>
              </a:rPr>
              <a:t>cara</a:t>
            </a:r>
            <a:r>
              <a:rPr lang="en-US" sz="2800" dirty="0" smtClean="0">
                <a:latin typeface="Gill Sans MT" pitchFamily="34" charset="0"/>
              </a:rPr>
              <a:t> yang </a:t>
            </a:r>
            <a:r>
              <a:rPr lang="en-US" sz="2800" dirty="0" err="1" smtClean="0">
                <a:latin typeface="Gill Sans MT" pitchFamily="34" charset="0"/>
              </a:rPr>
              <a:t>memadai</a:t>
            </a:r>
            <a:r>
              <a:rPr lang="en-US" sz="2800" dirty="0" smtClean="0">
                <a:latin typeface="Gill Sans MT" pitchFamily="34" charset="0"/>
              </a:rPr>
              <a:t>.   </a:t>
            </a:r>
            <a:endParaRPr lang="id-ID" sz="2800" dirty="0" smtClean="0">
              <a:latin typeface="Gill Sans MT" pitchFamily="34" charset="0"/>
            </a:endParaRPr>
          </a:p>
        </p:txBody>
      </p:sp>
      <p:pic>
        <p:nvPicPr>
          <p:cNvPr id="8" name="Picture 7" descr="Lambang LAN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angle 8"/>
          <p:cNvSpPr/>
          <p:nvPr/>
        </p:nvSpPr>
        <p:spPr>
          <a:xfrm>
            <a:off x="457200" y="6396335"/>
            <a:ext cx="1600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DIKLAT KEPEMIMPINAN TK.II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LAN ANGKATAN XXXVIII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GB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2014</a:t>
            </a:r>
            <a:endParaRPr lang="en-GB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grid paper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0" y="0"/>
            <a:ext cx="9144000" cy="1219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8283866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 descr="http://ec.europa.eu/justice/contract/media/photos/stakeholder-meet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057400"/>
            <a:ext cx="2170584" cy="259573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133600" y="22860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dirty="0" smtClean="0">
                <a:solidFill>
                  <a:prstClr val="white"/>
                </a:solidFill>
                <a:latin typeface="Gill Sans MT" pitchFamily="34" charset="0"/>
              </a:rPr>
              <a:t>NILAI-NILAI PELIBATAN STAKEHOLDER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5486400" y="6442502"/>
            <a:ext cx="36576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 err="1" smtClean="0">
                <a:latin typeface="Gill Sans MT" pitchFamily="34" charset="0"/>
              </a:rPr>
              <a:t>Sumber</a:t>
            </a:r>
            <a:r>
              <a:rPr lang="en-US" sz="1050" dirty="0" smtClean="0">
                <a:latin typeface="Gill Sans MT" pitchFamily="34" charset="0"/>
              </a:rPr>
              <a:t> :</a:t>
            </a:r>
          </a:p>
          <a:p>
            <a:r>
              <a:rPr lang="en-US" sz="1050" dirty="0" smtClean="0">
                <a:latin typeface="Gill Sans MT" pitchFamily="34" charset="0"/>
              </a:rPr>
              <a:t>Prof </a:t>
            </a:r>
            <a:r>
              <a:rPr lang="en-US" sz="1050" dirty="0" err="1" smtClean="0">
                <a:latin typeface="Gill Sans MT" pitchFamily="34" charset="0"/>
              </a:rPr>
              <a:t>Witold</a:t>
            </a:r>
            <a:r>
              <a:rPr lang="en-US" sz="1050" dirty="0" smtClean="0">
                <a:latin typeface="Gill Sans MT" pitchFamily="34" charset="0"/>
              </a:rPr>
              <a:t> </a:t>
            </a:r>
            <a:r>
              <a:rPr lang="en-US" sz="1050" dirty="0" err="1" smtClean="0">
                <a:latin typeface="Gill Sans MT" pitchFamily="34" charset="0"/>
              </a:rPr>
              <a:t>Henisz</a:t>
            </a:r>
            <a:r>
              <a:rPr lang="en-US" sz="1050" dirty="0" smtClean="0">
                <a:latin typeface="Gill Sans MT" pitchFamily="34" charset="0"/>
              </a:rPr>
              <a:t> </a:t>
            </a:r>
            <a:r>
              <a:rPr lang="en-US" sz="1050" dirty="0" err="1" smtClean="0">
                <a:latin typeface="Gill Sans MT" pitchFamily="34" charset="0"/>
              </a:rPr>
              <a:t>dari</a:t>
            </a:r>
            <a:r>
              <a:rPr lang="en-US" sz="1050" dirty="0" smtClean="0">
                <a:latin typeface="Gill Sans MT" pitchFamily="34" charset="0"/>
              </a:rPr>
              <a:t> Wharton Business School </a:t>
            </a:r>
            <a:endParaRPr lang="en-US" sz="1050" dirty="0"/>
          </a:p>
        </p:txBody>
      </p:sp>
      <p:sp>
        <p:nvSpPr>
          <p:cNvPr id="6" name="Rectangle 5"/>
          <p:cNvSpPr/>
          <p:nvPr/>
        </p:nvSpPr>
        <p:spPr>
          <a:xfrm>
            <a:off x="3275856" y="1981200"/>
            <a:ext cx="563954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latin typeface="Gill Sans MT" pitchFamily="34" charset="0"/>
              </a:rPr>
              <a:t>Keterlibatan</a:t>
            </a:r>
            <a:r>
              <a:rPr lang="en-US" dirty="0" smtClean="0">
                <a:latin typeface="Gill Sans MT" pitchFamily="34" charset="0"/>
              </a:rPr>
              <a:t> stakeholder </a:t>
            </a:r>
            <a:r>
              <a:rPr lang="en-US" dirty="0" err="1" smtClean="0">
                <a:latin typeface="Gill Sans MT" pitchFamily="34" charset="0"/>
              </a:rPr>
              <a:t>dalam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membangun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nilai-nilai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bersama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sangat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penting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dalam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menghadapi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daya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saing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dalam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pasar</a:t>
            </a:r>
            <a:r>
              <a:rPr lang="en-US" dirty="0" smtClean="0">
                <a:latin typeface="Gill Sans MT" pitchFamily="34" charset="0"/>
              </a:rPr>
              <a:t> yang </a:t>
            </a:r>
            <a:r>
              <a:rPr lang="en-US" dirty="0" err="1" smtClean="0">
                <a:latin typeface="Gill Sans MT" pitchFamily="34" charset="0"/>
              </a:rPr>
              <a:t>semakin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komptetitif</a:t>
            </a:r>
            <a:r>
              <a:rPr lang="en-US" dirty="0" smtClean="0">
                <a:latin typeface="Gill Sans MT" pitchFamily="34" charset="0"/>
              </a:rPr>
              <a:t>. </a:t>
            </a:r>
          </a:p>
          <a:p>
            <a:endParaRPr lang="en-US" dirty="0" smtClean="0">
              <a:latin typeface="Gill Sans MT" pitchFamily="34" charset="0"/>
            </a:endParaRPr>
          </a:p>
          <a:p>
            <a:r>
              <a:rPr lang="en-US" dirty="0" err="1" smtClean="0">
                <a:latin typeface="Gill Sans MT" pitchFamily="34" charset="0"/>
              </a:rPr>
              <a:t>Munculnya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pemain</a:t>
            </a:r>
            <a:r>
              <a:rPr lang="en-US" dirty="0" smtClean="0">
                <a:latin typeface="Gill Sans MT" pitchFamily="34" charset="0"/>
              </a:rPr>
              <a:t> lain </a:t>
            </a:r>
            <a:r>
              <a:rPr lang="en-US" dirty="0" err="1" smtClean="0">
                <a:latin typeface="Gill Sans MT" pitchFamily="34" charset="0"/>
              </a:rPr>
              <a:t>mengisyaratkan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penting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nilai-nilai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bersama</a:t>
            </a:r>
            <a:r>
              <a:rPr lang="en-US" dirty="0" smtClean="0">
                <a:latin typeface="Gill Sans MT" pitchFamily="34" charset="0"/>
              </a:rPr>
              <a:t> yang </a:t>
            </a:r>
            <a:r>
              <a:rPr lang="en-US" dirty="0" err="1" smtClean="0">
                <a:latin typeface="Gill Sans MT" pitchFamily="34" charset="0"/>
              </a:rPr>
              <a:t>perlu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disepakati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sebagai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acuan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bisnis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untuk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menghindari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dampak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dalam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jangka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panjang</a:t>
            </a:r>
            <a:r>
              <a:rPr lang="en-US" dirty="0" smtClean="0">
                <a:latin typeface="Gill Sans MT" pitchFamily="34" charset="0"/>
              </a:rPr>
              <a:t>. </a:t>
            </a:r>
          </a:p>
          <a:p>
            <a:endParaRPr lang="en-US" dirty="0" smtClean="0">
              <a:latin typeface="Gill Sans MT" pitchFamily="34" charset="0"/>
            </a:endParaRPr>
          </a:p>
          <a:p>
            <a:r>
              <a:rPr lang="en-US" dirty="0" err="1" smtClean="0">
                <a:latin typeface="Gill Sans MT" pitchFamily="34" charset="0"/>
              </a:rPr>
              <a:t>Pentingnya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mendekati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keterlibatan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sebagai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perluasan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dari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sistem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berfikir</a:t>
            </a:r>
            <a:endParaRPr lang="en-US" dirty="0" smtClean="0">
              <a:latin typeface="Gill Sans MT" pitchFamily="34" charset="0"/>
            </a:endParaRPr>
          </a:p>
          <a:p>
            <a:endParaRPr lang="en-US" dirty="0" smtClean="0">
              <a:latin typeface="Gill Sans MT" pitchFamily="34" charset="0"/>
            </a:endParaRPr>
          </a:p>
          <a:p>
            <a:r>
              <a:rPr lang="en-US" dirty="0" err="1" smtClean="0">
                <a:latin typeface="Gill Sans MT" pitchFamily="34" charset="0"/>
              </a:rPr>
              <a:t>Keterlibatan</a:t>
            </a:r>
            <a:r>
              <a:rPr lang="en-US" dirty="0" smtClean="0">
                <a:latin typeface="Gill Sans MT" pitchFamily="34" charset="0"/>
              </a:rPr>
              <a:t> stakeholder </a:t>
            </a:r>
            <a:r>
              <a:rPr lang="en-US" dirty="0" err="1" smtClean="0">
                <a:latin typeface="Gill Sans MT" pitchFamily="34" charset="0"/>
              </a:rPr>
              <a:t>merupakan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kesempatan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untuk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membangun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dan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memperkuat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hubungan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akan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tetapi</a:t>
            </a:r>
            <a:r>
              <a:rPr lang="en-US" dirty="0" smtClean="0">
                <a:latin typeface="Gill Sans MT" pitchFamily="34" charset="0"/>
              </a:rPr>
              <a:t>  </a:t>
            </a:r>
            <a:r>
              <a:rPr lang="en-US" dirty="0" err="1" smtClean="0">
                <a:latin typeface="Gill Sans MT" pitchFamily="34" charset="0"/>
              </a:rPr>
              <a:t>membutuhkan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pemimpin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dan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manajer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untuk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mengembangkan</a:t>
            </a:r>
            <a:r>
              <a:rPr lang="en-US" dirty="0" smtClean="0">
                <a:latin typeface="Gill Sans MT" pitchFamily="34" charset="0"/>
              </a:rPr>
              <a:t>  </a:t>
            </a:r>
            <a:r>
              <a:rPr lang="en-US" dirty="0" err="1" smtClean="0">
                <a:latin typeface="Gill Sans MT" pitchFamily="34" charset="0"/>
              </a:rPr>
              <a:t>kemampuan</a:t>
            </a:r>
            <a:r>
              <a:rPr lang="en-US" dirty="0" smtClean="0">
                <a:latin typeface="Gill Sans MT" pitchFamily="34" charset="0"/>
              </a:rPr>
              <a:t>  </a:t>
            </a:r>
            <a:r>
              <a:rPr lang="en-US" dirty="0" err="1" smtClean="0">
                <a:latin typeface="Gill Sans MT" pitchFamily="34" charset="0"/>
              </a:rPr>
              <a:t>berkolaborasi</a:t>
            </a:r>
            <a:r>
              <a:rPr lang="en-US" dirty="0" smtClean="0">
                <a:latin typeface="Gill Sans MT" pitchFamily="34" charset="0"/>
              </a:rPr>
              <a:t> .</a:t>
            </a:r>
            <a:endParaRPr lang="en-US" dirty="0"/>
          </a:p>
        </p:txBody>
      </p:sp>
      <p:pic>
        <p:nvPicPr>
          <p:cNvPr id="7" name="Picture 6" descr="Lambang LAN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66773"/>
            <a:ext cx="471401" cy="3912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 descr="grid paper.gif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2000" contrast="-100000"/>
          </a:blip>
          <a:stretch>
            <a:fillRect/>
          </a:stretch>
        </p:blipFill>
        <p:spPr>
          <a:xfrm>
            <a:off x="0" y="0"/>
            <a:ext cx="914400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2015466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08912" cy="1293028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err="1" smtClean="0">
                <a:solidFill>
                  <a:srgbClr val="FFFF00"/>
                </a:solidFill>
              </a:rPr>
              <a:t>Tugas</a:t>
            </a:r>
            <a:r>
              <a:rPr lang="en-US" sz="3600" b="1" dirty="0" smtClean="0">
                <a:solidFill>
                  <a:srgbClr val="FFFF00"/>
                </a:solidFill>
              </a:rPr>
              <a:t> :</a:t>
            </a:r>
            <a:br>
              <a:rPr lang="en-US" sz="3600" b="1" dirty="0" smtClean="0">
                <a:solidFill>
                  <a:srgbClr val="FFFF00"/>
                </a:solidFill>
              </a:rPr>
            </a:br>
            <a:r>
              <a:rPr lang="en-US" sz="2200" b="1" dirty="0" err="1" smtClean="0">
                <a:solidFill>
                  <a:srgbClr val="FFFF00"/>
                </a:solidFill>
              </a:rPr>
              <a:t>Tentukan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id-ID" sz="2200" b="1" dirty="0" smtClean="0">
                <a:solidFill>
                  <a:srgbClr val="FFFF00"/>
                </a:solidFill>
              </a:rPr>
              <a:t>Nilai dan Interest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id-ID" sz="2200" b="1" dirty="0" smtClean="0">
                <a:solidFill>
                  <a:srgbClr val="FFFF00"/>
                </a:solidFill>
              </a:rPr>
              <a:t>Stakeholder  </a:t>
            </a:r>
            <a:endParaRPr lang="en-US" sz="22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7830" y="2852936"/>
            <a:ext cx="7892356" cy="2376264"/>
          </a:xfrm>
        </p:spPr>
        <p:txBody>
          <a:bodyPr>
            <a:noAutofit/>
          </a:bodyPr>
          <a:lstStyle/>
          <a:p>
            <a:pPr marL="858838" lvl="1" indent="-401638">
              <a:buFont typeface="Wingdings" panose="05000000000000000000" pitchFamily="2" charset="2"/>
              <a:buChar char="§"/>
            </a:pPr>
            <a:r>
              <a:rPr lang="en-US" sz="2800" dirty="0" smtClean="0"/>
              <a:t>P</a:t>
            </a:r>
            <a:r>
              <a:rPr lang="id-ID" sz="2800" dirty="0" smtClean="0"/>
              <a:t>ilih </a:t>
            </a:r>
            <a:r>
              <a:rPr lang="id-ID" sz="2800" dirty="0"/>
              <a:t>nilai individu dan organisasi </a:t>
            </a:r>
            <a:r>
              <a:rPr lang="id-ID" sz="2800" dirty="0" smtClean="0"/>
              <a:t>stakeholder</a:t>
            </a:r>
            <a:endParaRPr lang="en-US" sz="2800" dirty="0"/>
          </a:p>
          <a:p>
            <a:pPr marL="858838" lvl="1" indent="-401638">
              <a:buFont typeface="Wingdings" panose="05000000000000000000" pitchFamily="2" charset="2"/>
              <a:buChar char="§"/>
            </a:pPr>
            <a:r>
              <a:rPr lang="en-US" sz="2800" dirty="0" err="1" smtClean="0"/>
              <a:t>Buat</a:t>
            </a:r>
            <a:r>
              <a:rPr lang="en-US" sz="2800" dirty="0" smtClean="0"/>
              <a:t> </a:t>
            </a:r>
            <a:r>
              <a:rPr lang="id-ID" sz="2800" dirty="0" smtClean="0"/>
              <a:t>bahan </a:t>
            </a:r>
            <a:r>
              <a:rPr lang="id-ID" sz="2800" dirty="0"/>
              <a:t>paparan dan </a:t>
            </a:r>
            <a:r>
              <a:rPr lang="id-ID" sz="2800" dirty="0" smtClean="0"/>
              <a:t>presentasikan  </a:t>
            </a:r>
            <a:endParaRPr lang="en-US" sz="2800" dirty="0"/>
          </a:p>
          <a:p>
            <a:pPr marL="858838" lvl="1" indent="-401638">
              <a:buFont typeface="Wingdings" panose="05000000000000000000" pitchFamily="2" charset="2"/>
              <a:buChar char="§"/>
            </a:pPr>
            <a:r>
              <a:rPr lang="en-US" sz="2800" dirty="0" smtClean="0"/>
              <a:t>B</a:t>
            </a:r>
            <a:r>
              <a:rPr lang="id-ID" sz="2800" dirty="0" smtClean="0"/>
              <a:t>erikan </a:t>
            </a:r>
            <a:r>
              <a:rPr lang="id-ID" sz="2800" dirty="0"/>
              <a:t>penjelasan mengenai cara </a:t>
            </a:r>
            <a:r>
              <a:rPr lang="id-ID" sz="2800" dirty="0" smtClean="0"/>
              <a:t>memahami  </a:t>
            </a:r>
            <a:r>
              <a:rPr lang="id-ID" sz="2800" dirty="0"/>
              <a:t>kepentingan stakeholder</a:t>
            </a:r>
            <a:endParaRPr lang="en-US" sz="2800" dirty="0"/>
          </a:p>
          <a:p>
            <a:pPr marL="457200" lvl="1" indent="0">
              <a:buNone/>
            </a:pP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22495889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566" y="208915"/>
            <a:ext cx="7834074" cy="1293028"/>
          </a:xfrm>
        </p:spPr>
        <p:txBody>
          <a:bodyPr>
            <a:normAutofit/>
          </a:bodyPr>
          <a:lstStyle/>
          <a:p>
            <a:r>
              <a:rPr lang="en-US" sz="3200" b="1" dirty="0" err="1" smtClean="0">
                <a:solidFill>
                  <a:srgbClr val="FFFF00"/>
                </a:solidFill>
              </a:rPr>
              <a:t>Contoh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Nilai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pada</a:t>
            </a:r>
            <a:r>
              <a:rPr lang="en-US" sz="3200" b="1" dirty="0" smtClean="0">
                <a:solidFill>
                  <a:srgbClr val="FFFF00"/>
                </a:solidFill>
              </a:rPr>
              <a:t> stakeholders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2060848"/>
            <a:ext cx="2681496" cy="4069080"/>
          </a:xfrm>
        </p:spPr>
        <p:txBody>
          <a:bodyPr/>
          <a:lstStyle/>
          <a:p>
            <a:r>
              <a:rPr lang="en-US" dirty="0" err="1" smtClean="0"/>
              <a:t>Kemanusiaan</a:t>
            </a:r>
            <a:endParaRPr lang="en-US" dirty="0" smtClean="0"/>
          </a:p>
          <a:p>
            <a:r>
              <a:rPr lang="en-US" dirty="0" err="1" smtClean="0"/>
              <a:t>Solidaritas</a:t>
            </a:r>
            <a:endParaRPr lang="en-US" dirty="0" smtClean="0"/>
          </a:p>
          <a:p>
            <a:r>
              <a:rPr lang="en-US" dirty="0" smtClean="0"/>
              <a:t>Moral</a:t>
            </a:r>
          </a:p>
          <a:p>
            <a:r>
              <a:rPr lang="en-US" dirty="0" err="1" smtClean="0"/>
              <a:t>Estetika</a:t>
            </a:r>
            <a:endParaRPr lang="en-US" dirty="0" smtClean="0"/>
          </a:p>
          <a:p>
            <a:r>
              <a:rPr lang="en-US" dirty="0" err="1" smtClean="0"/>
              <a:t>Sosial</a:t>
            </a:r>
            <a:endParaRPr lang="en-US" dirty="0" smtClean="0"/>
          </a:p>
          <a:p>
            <a:r>
              <a:rPr lang="en-US" dirty="0" err="1" smtClean="0"/>
              <a:t>Kehidupan</a:t>
            </a:r>
            <a:endParaRPr lang="en-US" dirty="0" smtClean="0"/>
          </a:p>
          <a:p>
            <a:r>
              <a:rPr lang="en-US" dirty="0" err="1" smtClean="0"/>
              <a:t>Etika</a:t>
            </a:r>
            <a:endParaRPr lang="en-US" dirty="0"/>
          </a:p>
          <a:p>
            <a:r>
              <a:rPr lang="en-US" dirty="0" err="1" smtClean="0"/>
              <a:t>kebenaran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51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148064" y="2060848"/>
            <a:ext cx="2681496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/>
              <a:t>Politik</a:t>
            </a:r>
            <a:endParaRPr lang="en-US" dirty="0" smtClean="0"/>
          </a:p>
          <a:p>
            <a:r>
              <a:rPr lang="en-US" dirty="0" err="1" smtClean="0"/>
              <a:t>Budaya</a:t>
            </a:r>
            <a:endParaRPr lang="en-US" dirty="0"/>
          </a:p>
          <a:p>
            <a:r>
              <a:rPr lang="en-US" dirty="0" err="1" smtClean="0"/>
              <a:t>Keagamaan</a:t>
            </a:r>
            <a:endParaRPr lang="en-US" dirty="0" smtClean="0"/>
          </a:p>
          <a:p>
            <a:r>
              <a:rPr lang="en-US" dirty="0" smtClean="0"/>
              <a:t>Material</a:t>
            </a:r>
          </a:p>
          <a:p>
            <a:r>
              <a:rPr lang="en-US" dirty="0" smtClean="0"/>
              <a:t>vital</a:t>
            </a:r>
          </a:p>
          <a:p>
            <a:r>
              <a:rPr lang="en-US" dirty="0" err="1" smtClean="0"/>
              <a:t>Kerohanian</a:t>
            </a:r>
            <a:endParaRPr lang="en-US" dirty="0" smtClean="0"/>
          </a:p>
          <a:p>
            <a:r>
              <a:rPr lang="en-US" dirty="0" err="1" smtClean="0"/>
              <a:t>Keindahan</a:t>
            </a:r>
            <a:endParaRPr lang="en-US" dirty="0" smtClean="0"/>
          </a:p>
          <a:p>
            <a:r>
              <a:rPr lang="en-US" dirty="0" err="1" smtClean="0"/>
              <a:t>Keberagaman</a:t>
            </a:r>
            <a:endParaRPr lang="en-US" dirty="0" smtClean="0"/>
          </a:p>
          <a:p>
            <a:r>
              <a:rPr lang="en-US" dirty="0" err="1" smtClean="0"/>
              <a:t>Dll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1580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Pictures\images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28600"/>
            <a:ext cx="8839200" cy="44196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648200"/>
            <a:ext cx="9144000" cy="1325562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 smtClean="0">
                <a:solidFill>
                  <a:srgbClr val="FFFF00"/>
                </a:solidFill>
              </a:rPr>
              <a:t>Strategi</a:t>
            </a:r>
            <a:r>
              <a:rPr lang="en-US" sz="4800" b="1" dirty="0" smtClean="0">
                <a:solidFill>
                  <a:srgbClr val="FFFF00"/>
                </a:solidFill>
              </a:rPr>
              <a:t> </a:t>
            </a:r>
            <a:r>
              <a:rPr lang="en-US" sz="4800" b="1" dirty="0" err="1" smtClean="0">
                <a:solidFill>
                  <a:srgbClr val="FFFF00"/>
                </a:solidFill>
              </a:rPr>
              <a:t>Komunikasi</a:t>
            </a:r>
            <a:endParaRPr lang="en-US" sz="4800" b="1" dirty="0">
              <a:solidFill>
                <a:srgbClr val="FFFF00"/>
              </a:solidFill>
            </a:endParaRPr>
          </a:p>
        </p:txBody>
      </p:sp>
      <p:sp>
        <p:nvSpPr>
          <p:cNvPr id="4" name="Oval 3">
            <a:hlinkClick r:id="rId3" action="ppaction://hlinkfile"/>
          </p:cNvPr>
          <p:cNvSpPr/>
          <p:nvPr/>
        </p:nvSpPr>
        <p:spPr>
          <a:xfrm>
            <a:off x="7956376" y="836712"/>
            <a:ext cx="431800" cy="4318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758195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55575" y="92865"/>
            <a:ext cx="7269480" cy="13255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FFFF00"/>
                </a:solidFill>
              </a:rPr>
              <a:t>KOMUNIKASI EFEKTIF 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3886259" y="3114647"/>
            <a:ext cx="504056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366089" y="3830939"/>
            <a:ext cx="60484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err="1" smtClean="0">
                <a:solidFill>
                  <a:srgbClr val="FFFF00"/>
                </a:solidFill>
              </a:rPr>
              <a:t>Membangun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Persepsi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sama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3889835" y="4706462"/>
            <a:ext cx="504056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080733" y="5504223"/>
            <a:ext cx="39164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 smtClean="0">
                <a:solidFill>
                  <a:srgbClr val="FFFF00"/>
                </a:solidFill>
              </a:rPr>
              <a:t>Caranya</a:t>
            </a:r>
            <a:r>
              <a:rPr lang="en-US" sz="3600" b="1" dirty="0" smtClean="0">
                <a:solidFill>
                  <a:srgbClr val="FFFF00"/>
                </a:solidFill>
              </a:rPr>
              <a:t> : Lobby</a:t>
            </a:r>
            <a:endParaRPr lang="en-US" sz="3600" b="1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1772816"/>
            <a:ext cx="2173993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400" dirty="0" err="1"/>
              <a:t>makna</a:t>
            </a:r>
            <a:r>
              <a:rPr lang="en-US" sz="2400" dirty="0"/>
              <a:t> yang </a:t>
            </a:r>
            <a:endParaRPr lang="en-US" sz="2400" dirty="0" smtClean="0"/>
          </a:p>
          <a:p>
            <a:pPr algn="ctr"/>
            <a:r>
              <a:rPr lang="en-US" sz="2400" dirty="0" err="1" smtClean="0"/>
              <a:t>ditangkap</a:t>
            </a:r>
            <a:r>
              <a:rPr lang="en-US" sz="2400" dirty="0" smtClean="0"/>
              <a:t> </a:t>
            </a:r>
          </a:p>
          <a:p>
            <a:pPr algn="ctr"/>
            <a:r>
              <a:rPr lang="id-ID" sz="2400" dirty="0" smtClean="0"/>
              <a:t>p</a:t>
            </a:r>
            <a:r>
              <a:rPr lang="en-US" sz="2400" dirty="0" err="1"/>
              <a:t>enerima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5003065" y="1795412"/>
            <a:ext cx="2173993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400" dirty="0" err="1"/>
              <a:t>makna</a:t>
            </a:r>
            <a:r>
              <a:rPr lang="en-US" sz="2400" dirty="0"/>
              <a:t> yang </a:t>
            </a:r>
            <a:endParaRPr lang="en-US" sz="2400" dirty="0" smtClean="0"/>
          </a:p>
          <a:p>
            <a:pPr algn="ctr"/>
            <a:r>
              <a:rPr lang="en-US" sz="2400" dirty="0" err="1" smtClean="0"/>
              <a:t>dimaksud</a:t>
            </a:r>
            <a:endParaRPr lang="en-US" sz="2400" dirty="0" smtClean="0"/>
          </a:p>
          <a:p>
            <a:pPr algn="ctr"/>
            <a:r>
              <a:rPr lang="id-ID" sz="2400" dirty="0" smtClean="0"/>
              <a:t>p</a:t>
            </a:r>
            <a:r>
              <a:rPr lang="en-US" sz="2400" dirty="0" err="1" smtClean="0"/>
              <a:t>engirim</a:t>
            </a:r>
            <a:endParaRPr lang="en-US" sz="24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3887923" y="2231401"/>
            <a:ext cx="5023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887923" y="2401937"/>
            <a:ext cx="5023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57899929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6" grpId="0" animBg="1"/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943" y="64841"/>
            <a:ext cx="7886700" cy="99417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</a:rPr>
              <a:t> Proses </a:t>
            </a:r>
            <a:r>
              <a:rPr lang="en-US" sz="3200" b="1" dirty="0">
                <a:solidFill>
                  <a:srgbClr val="FFFF00"/>
                </a:solidFill>
              </a:rPr>
              <a:t>Cognitive</a:t>
            </a:r>
          </a:p>
        </p:txBody>
      </p:sp>
      <p:sp>
        <p:nvSpPr>
          <p:cNvPr id="4" name="Oval 3"/>
          <p:cNvSpPr/>
          <p:nvPr/>
        </p:nvSpPr>
        <p:spPr>
          <a:xfrm>
            <a:off x="2644726" y="1840872"/>
            <a:ext cx="3756074" cy="3795877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/>
          </a:p>
        </p:txBody>
      </p:sp>
      <p:cxnSp>
        <p:nvCxnSpPr>
          <p:cNvPr id="6" name="Straight Connector 5"/>
          <p:cNvCxnSpPr>
            <a:stCxn id="4" idx="2"/>
            <a:endCxn id="4" idx="6"/>
          </p:cNvCxnSpPr>
          <p:nvPr/>
        </p:nvCxnSpPr>
        <p:spPr>
          <a:xfrm>
            <a:off x="2644726" y="3738810"/>
            <a:ext cx="375607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222245" y="1684816"/>
            <a:ext cx="27693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5275" indent="-295275"/>
            <a:r>
              <a:rPr lang="en-US" sz="2400" b="1" dirty="0"/>
              <a:t>1.  Input </a:t>
            </a:r>
            <a:r>
              <a:rPr lang="en-US" sz="2400" b="1" dirty="0" err="1"/>
              <a:t>dari</a:t>
            </a:r>
            <a:r>
              <a:rPr lang="en-US" sz="2400" b="1" dirty="0"/>
              <a:t> </a:t>
            </a:r>
            <a:r>
              <a:rPr lang="en-US" sz="2400" b="1" dirty="0" err="1"/>
              <a:t>luar</a:t>
            </a:r>
            <a:r>
              <a:rPr lang="en-US" sz="2400" b="1" dirty="0"/>
              <a:t> </a:t>
            </a:r>
            <a:r>
              <a:rPr lang="en-US" sz="2400" b="1" dirty="0" err="1"/>
              <a:t>diri</a:t>
            </a:r>
            <a:r>
              <a:rPr lang="en-US" sz="2400" b="1" dirty="0"/>
              <a:t> </a:t>
            </a:r>
            <a:r>
              <a:rPr lang="en-US" sz="2400" b="1" dirty="0">
                <a:sym typeface="Wingdings" panose="05000000000000000000" pitchFamily="2" charset="2"/>
              </a:rPr>
              <a:t> </a:t>
            </a:r>
            <a:r>
              <a:rPr lang="en-US" sz="2400" b="1" dirty="0" err="1">
                <a:sym typeface="Wingdings" panose="05000000000000000000" pitchFamily="2" charset="2"/>
              </a:rPr>
              <a:t>Informasi</a:t>
            </a:r>
            <a:endParaRPr lang="en-US" sz="2400" b="1" dirty="0"/>
          </a:p>
        </p:txBody>
      </p:sp>
      <p:sp>
        <p:nvSpPr>
          <p:cNvPr id="14" name="Down Arrow 13"/>
          <p:cNvSpPr/>
          <p:nvPr/>
        </p:nvSpPr>
        <p:spPr>
          <a:xfrm rot="3731796">
            <a:off x="5582580" y="1913799"/>
            <a:ext cx="394679" cy="7397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/>
          </a:p>
        </p:txBody>
      </p:sp>
      <p:sp>
        <p:nvSpPr>
          <p:cNvPr id="15" name="TextBox 14"/>
          <p:cNvSpPr txBox="1"/>
          <p:nvPr/>
        </p:nvSpPr>
        <p:spPr>
          <a:xfrm>
            <a:off x="3366514" y="2743200"/>
            <a:ext cx="204094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 startAt="2"/>
            </a:pPr>
            <a:r>
              <a:rPr lang="en-US" b="1" dirty="0" err="1" smtClean="0"/>
              <a:t>Seleksi</a:t>
            </a:r>
            <a:r>
              <a:rPr lang="en-US" b="1" dirty="0" smtClean="0"/>
              <a:t> </a:t>
            </a:r>
            <a:r>
              <a:rPr lang="en-US" b="1" dirty="0" err="1" smtClean="0"/>
              <a:t>Atensi</a:t>
            </a:r>
            <a:endParaRPr lang="en-US" b="1" dirty="0" smtClean="0"/>
          </a:p>
          <a:p>
            <a:r>
              <a:rPr lang="en-US" b="1" dirty="0" smtClean="0"/>
              <a:t>3</a:t>
            </a:r>
            <a:r>
              <a:rPr lang="en-US" b="1" dirty="0"/>
              <a:t>.  </a:t>
            </a:r>
            <a:r>
              <a:rPr lang="en-US" b="1" dirty="0" err="1"/>
              <a:t>Persepsi</a:t>
            </a:r>
            <a:endParaRPr lang="en-US" b="1" dirty="0"/>
          </a:p>
          <a:p>
            <a:endParaRPr lang="en-US" sz="1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909314" y="3810000"/>
            <a:ext cx="338070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2250" indent="-222250" algn="just"/>
            <a:r>
              <a:rPr lang="en-US" b="1" dirty="0" smtClean="0"/>
              <a:t>4.Pembentukan  </a:t>
            </a:r>
            <a:r>
              <a:rPr lang="en-US" b="1" dirty="0" err="1" smtClean="0"/>
              <a:t>gambarandalam</a:t>
            </a:r>
            <a:r>
              <a:rPr lang="en-US" b="1" dirty="0" smtClean="0"/>
              <a:t>  </a:t>
            </a:r>
            <a:r>
              <a:rPr lang="en-US" b="1" dirty="0" err="1"/>
              <a:t>ingatan</a:t>
            </a:r>
            <a:endParaRPr lang="en-US" b="1" dirty="0"/>
          </a:p>
          <a:p>
            <a:pPr marL="177800" indent="-177800" algn="just"/>
            <a:r>
              <a:rPr lang="en-US" b="1" dirty="0" smtClean="0"/>
              <a:t>5 </a:t>
            </a:r>
            <a:r>
              <a:rPr lang="en-US" b="1" dirty="0" err="1"/>
              <a:t>Mengambil</a:t>
            </a:r>
            <a:r>
              <a:rPr lang="en-US" b="1" dirty="0"/>
              <a:t> </a:t>
            </a:r>
            <a:r>
              <a:rPr lang="en-US" b="1" dirty="0" err="1"/>
              <a:t>keputusan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smtClean="0"/>
              <a:t>  </a:t>
            </a:r>
            <a:r>
              <a:rPr lang="en-US" b="1" dirty="0" err="1"/>
              <a:t>berencana</a:t>
            </a:r>
            <a:endParaRPr lang="en-US" b="1" dirty="0"/>
          </a:p>
          <a:p>
            <a:pPr algn="just"/>
            <a:endParaRPr lang="en-US" b="1" dirty="0"/>
          </a:p>
        </p:txBody>
      </p:sp>
      <p:sp>
        <p:nvSpPr>
          <p:cNvPr id="17" name="Down Arrow 16"/>
          <p:cNvSpPr/>
          <p:nvPr/>
        </p:nvSpPr>
        <p:spPr>
          <a:xfrm rot="18211288">
            <a:off x="5561955" y="5004189"/>
            <a:ext cx="394679" cy="6948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/>
          </a:p>
        </p:txBody>
      </p:sp>
      <p:sp>
        <p:nvSpPr>
          <p:cNvPr id="18" name="TextBox 17"/>
          <p:cNvSpPr txBox="1"/>
          <p:nvPr/>
        </p:nvSpPr>
        <p:spPr>
          <a:xfrm>
            <a:off x="6096001" y="5562600"/>
            <a:ext cx="1970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6.  </a:t>
            </a:r>
            <a:r>
              <a:rPr lang="en-US" sz="2400" b="1" dirty="0" err="1">
                <a:solidFill>
                  <a:srgbClr val="FFC000"/>
                </a:solidFill>
              </a:rPr>
              <a:t>Tindakan</a:t>
            </a:r>
            <a:endParaRPr lang="en-US" sz="2400" b="1" dirty="0">
              <a:solidFill>
                <a:srgbClr val="FFC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7954" y="2819400"/>
            <a:ext cx="21176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latin typeface="+mj-lt"/>
              </a:rPr>
              <a:t>Kesadaran</a:t>
            </a:r>
            <a:r>
              <a:rPr lang="en-US" sz="2000" b="1" dirty="0">
                <a:latin typeface="+mj-lt"/>
              </a:rPr>
              <a:t> </a:t>
            </a:r>
            <a:r>
              <a:rPr lang="en-US" sz="2000" b="1" dirty="0" err="1">
                <a:latin typeface="+mj-lt"/>
              </a:rPr>
              <a:t>situasi</a:t>
            </a:r>
            <a:endParaRPr lang="en-US" sz="2000" b="1" dirty="0"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60366" y="3937337"/>
            <a:ext cx="27448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latin typeface="+mj-lt"/>
              </a:rPr>
              <a:t>Kesadaran</a:t>
            </a:r>
            <a:r>
              <a:rPr lang="en-US" sz="2000" b="1" dirty="0">
                <a:latin typeface="+mj-lt"/>
              </a:rPr>
              <a:t> </a:t>
            </a:r>
            <a:r>
              <a:rPr lang="en-US" sz="2000" b="1" dirty="0" err="1">
                <a:latin typeface="+mj-lt"/>
              </a:rPr>
              <a:t>menanggapi</a:t>
            </a:r>
            <a:endParaRPr lang="en-US" sz="2000" b="1" dirty="0">
              <a:latin typeface="+mj-lt"/>
            </a:endParaRPr>
          </a:p>
          <a:p>
            <a:endParaRPr lang="en-US" sz="2000" b="1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6954" y="6341329"/>
            <a:ext cx="18598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Sumber</a:t>
            </a:r>
            <a:r>
              <a:rPr lang="en-US" sz="1400" dirty="0" smtClean="0"/>
              <a:t> : ASC, 2013</a:t>
            </a:r>
            <a:endParaRPr 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280051344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15928" cy="1325562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rgbClr val="92D050"/>
                </a:solidFill>
              </a:rPr>
              <a:t>Aplikasi</a:t>
            </a:r>
            <a:r>
              <a:rPr lang="en-US" sz="3600" b="1" dirty="0" smtClean="0">
                <a:solidFill>
                  <a:srgbClr val="92D050"/>
                </a:solidFill>
              </a:rPr>
              <a:t> </a:t>
            </a:r>
            <a:r>
              <a:rPr lang="en-US" sz="3600" b="1" dirty="0" err="1" smtClean="0">
                <a:solidFill>
                  <a:srgbClr val="92D050"/>
                </a:solidFill>
              </a:rPr>
              <a:t>Strategi</a:t>
            </a:r>
            <a:r>
              <a:rPr lang="en-US" sz="3600" b="1" dirty="0" smtClean="0">
                <a:solidFill>
                  <a:srgbClr val="92D050"/>
                </a:solidFill>
              </a:rPr>
              <a:t> </a:t>
            </a:r>
            <a:r>
              <a:rPr lang="en-US" sz="3600" b="1" dirty="0" err="1">
                <a:solidFill>
                  <a:srgbClr val="92D050"/>
                </a:solidFill>
              </a:rPr>
              <a:t>berkomunikasi</a:t>
            </a:r>
            <a:r>
              <a:rPr lang="en-US" sz="3600" b="1" dirty="0">
                <a:solidFill>
                  <a:srgbClr val="92D050"/>
                </a:solidFill>
              </a:rPr>
              <a:t> </a:t>
            </a:r>
            <a:r>
              <a:rPr lang="en-US" sz="3600" b="1" dirty="0" smtClean="0">
                <a:solidFill>
                  <a:srgbClr val="92D050"/>
                </a:solidFill>
              </a:rPr>
              <a:t> </a:t>
            </a:r>
            <a:endParaRPr lang="en-US" sz="3600" dirty="0">
              <a:solidFill>
                <a:srgbClr val="92D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568952" cy="52565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 err="1" smtClean="0">
                <a:solidFill>
                  <a:srgbClr val="FFFF00"/>
                </a:solidFill>
              </a:rPr>
              <a:t>Bangun</a:t>
            </a:r>
            <a:r>
              <a:rPr lang="en-US" sz="2600" b="1" dirty="0" smtClean="0">
                <a:solidFill>
                  <a:srgbClr val="FFFF00"/>
                </a:solidFill>
              </a:rPr>
              <a:t> </a:t>
            </a:r>
            <a:r>
              <a:rPr lang="en-US" sz="2600" b="1" dirty="0" err="1">
                <a:solidFill>
                  <a:srgbClr val="FFFF00"/>
                </a:solidFill>
              </a:rPr>
              <a:t>Komunikasi</a:t>
            </a:r>
            <a:r>
              <a:rPr lang="en-US" sz="2600" b="1" dirty="0">
                <a:solidFill>
                  <a:srgbClr val="FFFF00"/>
                </a:solidFill>
              </a:rPr>
              <a:t> </a:t>
            </a:r>
            <a:r>
              <a:rPr lang="en-US" sz="2600" b="1" dirty="0" err="1">
                <a:solidFill>
                  <a:srgbClr val="FFFF00"/>
                </a:solidFill>
              </a:rPr>
              <a:t>Efektif</a:t>
            </a:r>
            <a:r>
              <a:rPr lang="en-US" sz="2600" b="1" dirty="0">
                <a:solidFill>
                  <a:srgbClr val="FFFF00"/>
                </a:solidFill>
              </a:rPr>
              <a:t/>
            </a:r>
            <a:br>
              <a:rPr lang="en-US" sz="2600" b="1" dirty="0">
                <a:solidFill>
                  <a:srgbClr val="FFFF00"/>
                </a:solidFill>
              </a:rPr>
            </a:br>
            <a:r>
              <a:rPr lang="en-US" sz="2200" b="1" dirty="0" err="1" smtClean="0"/>
              <a:t>Saling</a:t>
            </a:r>
            <a:r>
              <a:rPr lang="en-US" sz="2200" b="1" dirty="0" smtClean="0"/>
              <a:t> </a:t>
            </a:r>
            <a:r>
              <a:rPr lang="en-US" sz="2200" b="1" dirty="0" err="1"/>
              <a:t>memahami</a:t>
            </a:r>
            <a:r>
              <a:rPr lang="en-US" sz="2200" b="1" dirty="0"/>
              <a:t>,. </a:t>
            </a:r>
            <a:r>
              <a:rPr lang="en-US" sz="2200" b="1" dirty="0" smtClean="0"/>
              <a:t> </a:t>
            </a:r>
            <a:r>
              <a:rPr lang="en-US" sz="2200" b="1" dirty="0" err="1"/>
              <a:t>H</a:t>
            </a:r>
            <a:r>
              <a:rPr lang="en-US" sz="2200" b="1" dirty="0" err="1" smtClean="0"/>
              <a:t>indari</a:t>
            </a:r>
            <a:r>
              <a:rPr lang="en-US" sz="2200" b="1" dirty="0" smtClean="0"/>
              <a:t>   </a:t>
            </a:r>
            <a:r>
              <a:rPr lang="en-US" sz="2200" b="1" dirty="0"/>
              <a:t>bullying, 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Gunakan</a:t>
            </a:r>
            <a:r>
              <a:rPr lang="en-US" sz="2200" b="1" dirty="0" smtClean="0"/>
              <a:t>  kata </a:t>
            </a:r>
            <a:r>
              <a:rPr lang="en-US" sz="2200" b="1" dirty="0" err="1"/>
              <a:t>seperti</a:t>
            </a:r>
            <a:r>
              <a:rPr lang="en-US" sz="2200" b="1" dirty="0"/>
              <a:t> </a:t>
            </a:r>
            <a:r>
              <a:rPr lang="en-US" sz="2200" b="1" dirty="0" err="1"/>
              <a:t>terimakasih</a:t>
            </a:r>
            <a:r>
              <a:rPr lang="en-US" sz="2200" b="1" dirty="0"/>
              <a:t> </a:t>
            </a:r>
            <a:r>
              <a:rPr lang="en-US" sz="2200" b="1" dirty="0" err="1"/>
              <a:t>dan</a:t>
            </a:r>
            <a:r>
              <a:rPr lang="en-US" sz="2200" b="1" dirty="0"/>
              <a:t> </a:t>
            </a:r>
            <a:r>
              <a:rPr lang="en-US" sz="2200" b="1" dirty="0" err="1" smtClean="0"/>
              <a:t>tolong</a:t>
            </a:r>
            <a:r>
              <a:rPr lang="en-US" sz="2200" b="1" dirty="0" smtClean="0"/>
              <a:t>.  </a:t>
            </a:r>
            <a:r>
              <a:rPr lang="en-US" sz="2200" b="1" dirty="0" err="1" smtClean="0"/>
              <a:t>Menjadi</a:t>
            </a:r>
            <a:r>
              <a:rPr lang="en-US" sz="2200" b="1" dirty="0" smtClean="0"/>
              <a:t> </a:t>
            </a:r>
            <a:r>
              <a:rPr lang="en-US" sz="2200" b="1" dirty="0" err="1"/>
              <a:t>pendengar</a:t>
            </a:r>
            <a:r>
              <a:rPr lang="en-US" sz="2200" b="1" dirty="0"/>
              <a:t> yang </a:t>
            </a:r>
            <a:r>
              <a:rPr lang="en-US" sz="2200" b="1" dirty="0" err="1"/>
              <a:t>baik</a:t>
            </a:r>
            <a:r>
              <a:rPr lang="en-US" sz="2200" b="1" dirty="0"/>
              <a:t>. </a:t>
            </a:r>
            <a:r>
              <a:rPr lang="en-US" sz="2200" b="1" dirty="0" err="1" smtClean="0"/>
              <a:t>Perhatikan</a:t>
            </a:r>
            <a:r>
              <a:rPr lang="en-US" sz="2200" b="1" dirty="0" smtClean="0"/>
              <a:t> </a:t>
            </a:r>
            <a:r>
              <a:rPr lang="en-US" sz="2200" b="1" dirty="0" err="1"/>
              <a:t>intonasi</a:t>
            </a:r>
            <a:r>
              <a:rPr lang="en-US" sz="2200" b="1" dirty="0"/>
              <a:t>, </a:t>
            </a:r>
            <a:r>
              <a:rPr lang="en-US" sz="2200" b="1" dirty="0" err="1"/>
              <a:t>ekspresi</a:t>
            </a:r>
            <a:r>
              <a:rPr lang="en-US" sz="2200" b="1" dirty="0"/>
              <a:t> </a:t>
            </a:r>
            <a:r>
              <a:rPr lang="en-US" sz="2200" b="1" dirty="0" err="1"/>
              <a:t>dan</a:t>
            </a:r>
            <a:r>
              <a:rPr lang="en-US" sz="2200" b="1" dirty="0"/>
              <a:t> </a:t>
            </a:r>
            <a:r>
              <a:rPr lang="en-US" sz="2200" b="1" dirty="0" err="1"/>
              <a:t>bahasa</a:t>
            </a:r>
            <a:r>
              <a:rPr lang="en-US" sz="2200" b="1" dirty="0"/>
              <a:t> </a:t>
            </a:r>
            <a:r>
              <a:rPr lang="en-US" sz="2200" b="1" dirty="0" err="1"/>
              <a:t>tubuh</a:t>
            </a:r>
            <a:r>
              <a:rPr lang="en-US" sz="2200" b="1" dirty="0"/>
              <a:t>.</a:t>
            </a:r>
            <a:br>
              <a:rPr lang="en-US" sz="2200" b="1" dirty="0"/>
            </a:br>
            <a:r>
              <a:rPr lang="en-US" sz="2200" b="1" dirty="0"/>
              <a:t/>
            </a:r>
            <a:br>
              <a:rPr lang="en-US" sz="2200" b="1" dirty="0"/>
            </a:br>
            <a:r>
              <a:rPr lang="en-US" sz="2600" b="1" dirty="0" err="1" smtClean="0">
                <a:solidFill>
                  <a:srgbClr val="FFFF00"/>
                </a:solidFill>
              </a:rPr>
              <a:t>Empati</a:t>
            </a:r>
            <a:r>
              <a:rPr lang="en-US" sz="2600" b="1" dirty="0" smtClean="0"/>
              <a:t/>
            </a:r>
            <a:br>
              <a:rPr lang="en-US" sz="2600" b="1" dirty="0" smtClean="0"/>
            </a:br>
            <a:r>
              <a:rPr lang="en-US" sz="2200" b="1" dirty="0" err="1" smtClean="0"/>
              <a:t>Coba</a:t>
            </a:r>
            <a:r>
              <a:rPr lang="en-US" sz="2200" b="1" dirty="0" smtClean="0"/>
              <a:t> </a:t>
            </a:r>
            <a:r>
              <a:rPr lang="en-US" sz="2200" b="1" dirty="0" err="1"/>
              <a:t>posisikan</a:t>
            </a:r>
            <a:r>
              <a:rPr lang="en-US" sz="2200" b="1" dirty="0"/>
              <a:t> </a:t>
            </a:r>
            <a:r>
              <a:rPr lang="en-US" sz="2200" b="1" dirty="0" err="1"/>
              <a:t>diri</a:t>
            </a:r>
            <a:r>
              <a:rPr lang="en-US" sz="2200" b="1" dirty="0"/>
              <a:t> </a:t>
            </a:r>
            <a:r>
              <a:rPr lang="en-US" sz="2200" b="1" dirty="0" err="1"/>
              <a:t>berada</a:t>
            </a:r>
            <a:r>
              <a:rPr lang="en-US" sz="2200" b="1" dirty="0"/>
              <a:t> di </a:t>
            </a:r>
            <a:r>
              <a:rPr lang="en-US" sz="2200" b="1" dirty="0" err="1"/>
              <a:t>posisi</a:t>
            </a:r>
            <a:r>
              <a:rPr lang="en-US" sz="2200" b="1" dirty="0"/>
              <a:t> orang lain. </a:t>
            </a:r>
          </a:p>
          <a:p>
            <a:pPr marL="0" indent="0">
              <a:lnSpc>
                <a:spcPct val="120000"/>
              </a:lnSpc>
              <a:spcAft>
                <a:spcPts val="0"/>
              </a:spcAft>
              <a:buNone/>
            </a:pPr>
            <a:r>
              <a:rPr lang="en-US" sz="2600" b="1" i="1" dirty="0" smtClean="0">
                <a:solidFill>
                  <a:srgbClr val="FFFF00"/>
                </a:solidFill>
              </a:rPr>
              <a:t>Relate</a:t>
            </a:r>
            <a:r>
              <a:rPr lang="en-US" sz="2600" b="1" dirty="0">
                <a:solidFill>
                  <a:srgbClr val="FFFF00"/>
                </a:solidFill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</a:rPr>
              <a:t>dan</a:t>
            </a:r>
            <a:r>
              <a:rPr lang="en-US" sz="2600" b="1" dirty="0" smtClean="0">
                <a:solidFill>
                  <a:srgbClr val="FFFF00"/>
                </a:solidFill>
              </a:rPr>
              <a:t> Total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200" b="1" dirty="0" err="1"/>
              <a:t>M</a:t>
            </a:r>
            <a:r>
              <a:rPr lang="en-US" sz="2200" b="1" dirty="0" err="1" smtClean="0"/>
              <a:t>emahami</a:t>
            </a:r>
            <a:r>
              <a:rPr lang="en-US" sz="2200" b="1" dirty="0" smtClean="0"/>
              <a:t> </a:t>
            </a:r>
            <a:r>
              <a:rPr lang="en-US" sz="2200" b="1" dirty="0" err="1"/>
              <a:t>apa</a:t>
            </a:r>
            <a:r>
              <a:rPr lang="en-US" sz="2200" b="1" dirty="0"/>
              <a:t> yang </a:t>
            </a:r>
            <a:r>
              <a:rPr lang="en-US" sz="2200" b="1" dirty="0" err="1"/>
              <a:t>sedang</a:t>
            </a:r>
            <a:r>
              <a:rPr lang="en-US" sz="2200" b="1" dirty="0"/>
              <a:t> </a:t>
            </a:r>
            <a:r>
              <a:rPr lang="en-US" sz="2200" b="1" dirty="0" err="1"/>
              <a:t>disukai</a:t>
            </a:r>
            <a:r>
              <a:rPr lang="en-US" sz="2200" b="1" dirty="0"/>
              <a:t> orang </a:t>
            </a:r>
            <a:r>
              <a:rPr lang="en-US" sz="2200" b="1" dirty="0" smtClean="0"/>
              <a:t>lain.  </a:t>
            </a:r>
            <a:r>
              <a:rPr lang="en-US" sz="2200" b="1" dirty="0" err="1"/>
              <a:t>Investasikan</a:t>
            </a:r>
            <a:r>
              <a:rPr lang="en-US" sz="2200" b="1" dirty="0"/>
              <a:t> </a:t>
            </a:r>
            <a:r>
              <a:rPr lang="en-US" sz="2200" b="1" dirty="0" err="1" smtClean="0"/>
              <a:t>waktu</a:t>
            </a:r>
            <a:r>
              <a:rPr lang="en-US" sz="2200" b="1" dirty="0"/>
              <a:t> </a:t>
            </a:r>
            <a:r>
              <a:rPr lang="en-US" sz="2200" b="1" dirty="0" err="1" smtClean="0"/>
              <a:t>untuk</a:t>
            </a:r>
            <a:r>
              <a:rPr lang="en-US" sz="2200" b="1" dirty="0" smtClean="0"/>
              <a:t> </a:t>
            </a:r>
            <a:r>
              <a:rPr lang="en-US" sz="2200" b="1" dirty="0" err="1"/>
              <a:t>mengetahui</a:t>
            </a:r>
            <a:r>
              <a:rPr lang="en-US" sz="2200" b="1" dirty="0"/>
              <a:t> </a:t>
            </a:r>
            <a:r>
              <a:rPr lang="en-US" sz="2200" b="1" dirty="0" err="1"/>
              <a:t>apa</a:t>
            </a:r>
            <a:r>
              <a:rPr lang="en-US" sz="2200" b="1" dirty="0"/>
              <a:t> yang </a:t>
            </a:r>
            <a:r>
              <a:rPr lang="en-US" sz="2200" b="1" dirty="0" smtClean="0"/>
              <a:t>  </a:t>
            </a:r>
            <a:r>
              <a:rPr lang="en-US" sz="2200" b="1" dirty="0"/>
              <a:t>di </a:t>
            </a:r>
            <a:r>
              <a:rPr lang="en-US" sz="2200" b="1" dirty="0" err="1" smtClean="0"/>
              <a:t>minatinya</a:t>
            </a:r>
            <a:r>
              <a:rPr lang="en-US" sz="2200" b="1" dirty="0" smtClean="0"/>
              <a:t>. </a:t>
            </a:r>
            <a:r>
              <a:rPr lang="en-US" sz="2200" b="1" dirty="0" err="1" smtClean="0"/>
              <a:t>Masuk</a:t>
            </a:r>
            <a:r>
              <a:rPr lang="en-US" sz="2200" b="1" dirty="0" smtClean="0"/>
              <a:t> </a:t>
            </a:r>
            <a:r>
              <a:rPr lang="en-US" sz="2200" b="1" dirty="0" err="1"/>
              <a:t>ke</a:t>
            </a:r>
            <a:r>
              <a:rPr lang="en-US" sz="2200" b="1" dirty="0"/>
              <a:t> </a:t>
            </a:r>
            <a:r>
              <a:rPr lang="en-US" sz="2200" b="1" dirty="0" err="1"/>
              <a:t>dunia</a:t>
            </a:r>
            <a:r>
              <a:rPr lang="en-US" sz="2200" b="1" dirty="0"/>
              <a:t> </a:t>
            </a:r>
            <a:r>
              <a:rPr lang="en-US" sz="2200" b="1" dirty="0" err="1"/>
              <a:t>mereka</a:t>
            </a:r>
            <a:r>
              <a:rPr lang="en-US" sz="2200" b="1" dirty="0"/>
              <a:t>.</a:t>
            </a:r>
            <a:br>
              <a:rPr lang="en-US" sz="2200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sz="2600" b="1" dirty="0" err="1" smtClean="0">
                <a:solidFill>
                  <a:srgbClr val="FFFF00"/>
                </a:solidFill>
              </a:rPr>
              <a:t>Terapkan</a:t>
            </a:r>
            <a:r>
              <a:rPr lang="en-US" sz="2600" b="1" dirty="0" smtClean="0">
                <a:solidFill>
                  <a:srgbClr val="FFFF00"/>
                </a:solidFill>
              </a:rPr>
              <a:t> </a:t>
            </a:r>
            <a:r>
              <a:rPr lang="en-US" sz="2600" b="1" dirty="0">
                <a:solidFill>
                  <a:srgbClr val="FFFF00"/>
                </a:solidFill>
              </a:rPr>
              <a:t>5K</a:t>
            </a:r>
            <a:r>
              <a:rPr lang="en-US" sz="2900" b="1" dirty="0"/>
              <a:t/>
            </a:r>
            <a:br>
              <a:rPr lang="en-US" sz="2900" b="1" dirty="0"/>
            </a:br>
            <a:r>
              <a:rPr lang="en-US" sz="2200" b="1" dirty="0" err="1" smtClean="0"/>
              <a:t>Kasih</a:t>
            </a:r>
            <a:r>
              <a:rPr lang="en-US" sz="2200" b="1" dirty="0"/>
              <a:t>, </a:t>
            </a:r>
            <a:r>
              <a:rPr lang="en-US" sz="2200" b="1" dirty="0" err="1"/>
              <a:t>Konsekuen</a:t>
            </a:r>
            <a:r>
              <a:rPr lang="en-US" sz="2200" b="1" dirty="0"/>
              <a:t>, </a:t>
            </a:r>
            <a:r>
              <a:rPr lang="en-US" sz="2200" b="1" dirty="0" err="1"/>
              <a:t>Konsisten</a:t>
            </a:r>
            <a:r>
              <a:rPr lang="en-US" sz="2200" b="1" dirty="0"/>
              <a:t>, </a:t>
            </a:r>
            <a:r>
              <a:rPr lang="en-US" sz="2200" b="1" dirty="0" err="1"/>
              <a:t>Kompromi</a:t>
            </a:r>
            <a:r>
              <a:rPr lang="en-US" sz="2200" b="1" dirty="0"/>
              <a:t> </a:t>
            </a:r>
            <a:r>
              <a:rPr lang="en-US" sz="2200" b="1" dirty="0" err="1"/>
              <a:t>dan</a:t>
            </a:r>
            <a:r>
              <a:rPr lang="en-US" sz="2200" b="1" dirty="0"/>
              <a:t> </a:t>
            </a:r>
            <a:r>
              <a:rPr lang="en-US" sz="2200" b="1" dirty="0" err="1"/>
              <a:t>Kompak</a:t>
            </a:r>
            <a:r>
              <a:rPr lang="en-US" sz="2200" b="1" dirty="0"/>
              <a:t>.  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="" xmlns:p14="http://schemas.microsoft.com/office/powerpoint/2010/main" val="117961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592" y="1700808"/>
            <a:ext cx="7772400" cy="124182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3000" b="1" dirty="0">
                <a:solidFill>
                  <a:srgbClr val="FF0000"/>
                </a:solidFill>
              </a:rPr>
              <a:t>REACH</a:t>
            </a:r>
            <a:r>
              <a:rPr lang="en-US" sz="3000" b="1" dirty="0"/>
              <a:t> - </a:t>
            </a:r>
            <a:r>
              <a:rPr lang="en-US" sz="3000" b="1" dirty="0" err="1"/>
              <a:t>merengkuh</a:t>
            </a:r>
            <a:r>
              <a:rPr lang="en-US" sz="3000" b="1" dirty="0"/>
              <a:t> – </a:t>
            </a:r>
            <a:r>
              <a:rPr lang="en-US" sz="3000" b="1" dirty="0" err="1"/>
              <a:t>meraih</a:t>
            </a:r>
            <a:endParaRPr lang="en-US" sz="3000" b="1" dirty="0"/>
          </a:p>
          <a:p>
            <a:endParaRPr lang="en-US" sz="600" b="1" dirty="0"/>
          </a:p>
          <a:p>
            <a:pPr>
              <a:spcBef>
                <a:spcPts val="450"/>
              </a:spcBef>
            </a:pPr>
            <a:endParaRPr lang="en-US" sz="2400" b="1" dirty="0" smtClean="0">
              <a:solidFill>
                <a:srgbClr val="00B050"/>
              </a:solidFill>
            </a:endParaRPr>
          </a:p>
          <a:p>
            <a:pPr>
              <a:spcBef>
                <a:spcPts val="450"/>
              </a:spcBef>
            </a:pPr>
            <a:r>
              <a:rPr lang="en-US" sz="2400" b="1" dirty="0" smtClean="0">
                <a:solidFill>
                  <a:srgbClr val="00B050"/>
                </a:solidFill>
              </a:rPr>
              <a:t>Respect</a:t>
            </a:r>
            <a:r>
              <a:rPr lang="en-US" sz="2400" b="1" dirty="0" smtClean="0"/>
              <a:t>  </a:t>
            </a:r>
            <a:r>
              <a:rPr lang="en-US" sz="2400" b="1" dirty="0"/>
              <a:t>-  	</a:t>
            </a:r>
            <a:r>
              <a:rPr lang="en-US" sz="2400" b="1" dirty="0" err="1"/>
              <a:t>hormat</a:t>
            </a:r>
            <a:r>
              <a:rPr lang="en-US" sz="2400" b="1" dirty="0"/>
              <a:t> </a:t>
            </a:r>
            <a:r>
              <a:rPr lang="en-US" sz="2400" b="1" dirty="0" err="1"/>
              <a:t>kepada</a:t>
            </a:r>
            <a:r>
              <a:rPr lang="en-US" sz="2400" b="1" dirty="0"/>
              <a:t>  </a:t>
            </a:r>
            <a:r>
              <a:rPr lang="en-US" sz="2400" b="1" dirty="0" err="1"/>
              <a:t>lawan</a:t>
            </a:r>
            <a:r>
              <a:rPr lang="en-US" sz="2400" b="1" dirty="0"/>
              <a:t> </a:t>
            </a:r>
            <a:r>
              <a:rPr lang="en-US" sz="2400" b="1" dirty="0" err="1"/>
              <a:t>bicara</a:t>
            </a:r>
            <a:endParaRPr lang="en-US" sz="2400" b="1" dirty="0"/>
          </a:p>
          <a:p>
            <a:pPr algn="l"/>
            <a:r>
              <a:rPr lang="en-US" sz="2400" b="1" dirty="0" err="1">
                <a:solidFill>
                  <a:srgbClr val="00B050"/>
                </a:solidFill>
              </a:rPr>
              <a:t>Emphaty</a:t>
            </a:r>
            <a:r>
              <a:rPr lang="en-US" sz="2400" b="1" dirty="0"/>
              <a:t> – </a:t>
            </a:r>
            <a:r>
              <a:rPr lang="en-US" sz="2400" b="1" dirty="0" smtClean="0"/>
              <a:t>	</a:t>
            </a:r>
            <a:r>
              <a:rPr lang="en-US" sz="2400" b="1" dirty="0" err="1" smtClean="0"/>
              <a:t>mampu</a:t>
            </a:r>
            <a:r>
              <a:rPr lang="en-US" sz="2400" b="1" dirty="0" smtClean="0"/>
              <a:t> </a:t>
            </a:r>
            <a:r>
              <a:rPr lang="en-US" sz="2400" b="1" dirty="0" err="1"/>
              <a:t>menempatkan</a:t>
            </a:r>
            <a:r>
              <a:rPr lang="en-US" sz="2400" b="1" dirty="0"/>
              <a:t> </a:t>
            </a:r>
            <a:r>
              <a:rPr lang="en-US" sz="2400" b="1" dirty="0" err="1"/>
              <a:t>diri</a:t>
            </a:r>
            <a:r>
              <a:rPr lang="en-US" sz="2400" b="1" dirty="0"/>
              <a:t> </a:t>
            </a:r>
            <a:r>
              <a:rPr lang="en-US" sz="2400" b="1" dirty="0" err="1"/>
              <a:t>pada</a:t>
            </a:r>
            <a:r>
              <a:rPr lang="en-US" sz="2400" b="1" dirty="0"/>
              <a:t> </a:t>
            </a:r>
            <a:r>
              <a:rPr lang="en-US" sz="2400" b="1" dirty="0" smtClean="0"/>
              <a:t>			</a:t>
            </a:r>
            <a:r>
              <a:rPr lang="en-US" sz="2400" b="1" dirty="0" err="1" smtClean="0"/>
              <a:t>situasi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/>
              <a:t>	</a:t>
            </a:r>
            <a:r>
              <a:rPr lang="en-US" sz="2400" b="1" dirty="0" err="1" smtClean="0"/>
              <a:t>kondisi</a:t>
            </a:r>
            <a:r>
              <a:rPr lang="en-US" sz="2400" b="1" dirty="0" smtClean="0"/>
              <a:t> </a:t>
            </a:r>
            <a:r>
              <a:rPr lang="en-US" sz="2400" b="1" dirty="0" err="1"/>
              <a:t>lawan</a:t>
            </a:r>
            <a:r>
              <a:rPr lang="en-US" sz="2400" b="1" dirty="0"/>
              <a:t> </a:t>
            </a:r>
            <a:r>
              <a:rPr lang="en-US" sz="2400" b="1" dirty="0" err="1"/>
              <a:t>bicara</a:t>
            </a:r>
            <a:endParaRPr lang="en-US" sz="2400" b="1" dirty="0"/>
          </a:p>
          <a:p>
            <a:pPr algn="l"/>
            <a:r>
              <a:rPr lang="en-US" sz="2400" b="1" dirty="0">
                <a:solidFill>
                  <a:srgbClr val="00B050"/>
                </a:solidFill>
              </a:rPr>
              <a:t>Audible</a:t>
            </a:r>
            <a:r>
              <a:rPr lang="en-US" sz="2400" b="1" dirty="0"/>
              <a:t> – 	</a:t>
            </a:r>
            <a:r>
              <a:rPr lang="en-US" sz="2400" b="1" dirty="0" err="1"/>
              <a:t>dapat</a:t>
            </a:r>
            <a:r>
              <a:rPr lang="en-US" sz="2400" b="1" dirty="0"/>
              <a:t> </a:t>
            </a:r>
            <a:r>
              <a:rPr lang="en-US" sz="2400" b="1" dirty="0" err="1"/>
              <a:t>didengarkan</a:t>
            </a:r>
            <a:r>
              <a:rPr lang="en-US" sz="2400" b="1" dirty="0"/>
              <a:t> </a:t>
            </a:r>
            <a:r>
              <a:rPr lang="en-US" sz="2400" b="1" dirty="0" err="1"/>
              <a:t>dan</a:t>
            </a:r>
            <a:r>
              <a:rPr lang="en-US" sz="2400" b="1" dirty="0"/>
              <a:t> </a:t>
            </a:r>
            <a:r>
              <a:rPr lang="en-US" sz="2400" b="1" dirty="0" err="1"/>
              <a:t>dimengerti</a:t>
            </a:r>
            <a:r>
              <a:rPr lang="en-US" sz="2400" b="1" dirty="0"/>
              <a:t> </a:t>
            </a:r>
            <a:r>
              <a:rPr lang="en-US" sz="2400" b="1" dirty="0" smtClean="0"/>
              <a:t>			</a:t>
            </a:r>
            <a:r>
              <a:rPr lang="en-US" sz="2400" b="1" dirty="0" err="1" smtClean="0"/>
              <a:t>dengan</a:t>
            </a:r>
            <a:r>
              <a:rPr lang="en-US" sz="2400" b="1" dirty="0" smtClean="0"/>
              <a:t> </a:t>
            </a:r>
            <a:r>
              <a:rPr lang="en-US" sz="2400" b="1" dirty="0" err="1"/>
              <a:t>baik</a:t>
            </a:r>
            <a:endParaRPr lang="en-US" sz="2400" b="1" dirty="0"/>
          </a:p>
          <a:p>
            <a:pPr algn="l"/>
            <a:r>
              <a:rPr lang="en-US" sz="2400" b="1" dirty="0" err="1">
                <a:solidFill>
                  <a:srgbClr val="00B050"/>
                </a:solidFill>
              </a:rPr>
              <a:t>Clearity</a:t>
            </a:r>
            <a:r>
              <a:rPr lang="en-US" sz="2400" b="1" dirty="0"/>
              <a:t> – 	</a:t>
            </a:r>
            <a:r>
              <a:rPr lang="en-US" sz="2400" b="1" dirty="0" err="1"/>
              <a:t>kejelasan</a:t>
            </a:r>
            <a:r>
              <a:rPr lang="en-US" sz="2400" b="1" dirty="0"/>
              <a:t> </a:t>
            </a:r>
            <a:r>
              <a:rPr lang="en-US" sz="2400" b="1" dirty="0" err="1"/>
              <a:t>dari</a:t>
            </a:r>
            <a:r>
              <a:rPr lang="en-US" sz="2400" b="1" dirty="0"/>
              <a:t> </a:t>
            </a:r>
            <a:r>
              <a:rPr lang="en-US" sz="2400" b="1" dirty="0" err="1"/>
              <a:t>pesan</a:t>
            </a:r>
            <a:r>
              <a:rPr lang="en-US" sz="2400" b="1" dirty="0"/>
              <a:t> yang </a:t>
            </a:r>
            <a:r>
              <a:rPr lang="en-US" sz="2400" b="1" dirty="0" smtClean="0"/>
              <a:t>				</a:t>
            </a:r>
            <a:r>
              <a:rPr lang="en-US" sz="2400" b="1" dirty="0" err="1" smtClean="0"/>
              <a:t>disampaikan</a:t>
            </a:r>
            <a:endParaRPr lang="en-US" sz="2400" b="1" dirty="0"/>
          </a:p>
          <a:p>
            <a:pPr algn="l"/>
            <a:r>
              <a:rPr lang="en-US" sz="2400" b="1" dirty="0">
                <a:solidFill>
                  <a:srgbClr val="00B050"/>
                </a:solidFill>
              </a:rPr>
              <a:t>Humble </a:t>
            </a:r>
            <a:r>
              <a:rPr lang="en-US" sz="2400" b="1" dirty="0"/>
              <a:t>– 	</a:t>
            </a:r>
            <a:r>
              <a:rPr lang="en-US" sz="2400" b="1" dirty="0" err="1"/>
              <a:t>rendah</a:t>
            </a:r>
            <a:r>
              <a:rPr lang="en-US" sz="2400" b="1" dirty="0"/>
              <a:t> </a:t>
            </a:r>
            <a:r>
              <a:rPr lang="en-US" sz="2400" b="1" dirty="0" err="1"/>
              <a:t>hati</a:t>
            </a:r>
            <a:r>
              <a:rPr lang="en-US" sz="2400" b="1" dirty="0"/>
              <a:t>, </a:t>
            </a:r>
            <a:r>
              <a:rPr lang="en-US" sz="2400" b="1" dirty="0" err="1"/>
              <a:t>terkait</a:t>
            </a:r>
            <a:r>
              <a:rPr lang="en-US" sz="2400" b="1" dirty="0"/>
              <a:t> </a:t>
            </a:r>
            <a:r>
              <a:rPr lang="en-US" sz="2400" b="1" dirty="0" err="1"/>
              <a:t>langsung</a:t>
            </a:r>
            <a:r>
              <a:rPr lang="en-US" sz="2400" b="1" dirty="0"/>
              <a:t> </a:t>
            </a:r>
            <a:r>
              <a:rPr lang="en-US" sz="2400" b="1" dirty="0" err="1"/>
              <a:t>dengan</a:t>
            </a:r>
            <a:r>
              <a:rPr lang="en-US" sz="2400" b="1" dirty="0"/>
              <a:t> 		</a:t>
            </a:r>
            <a:r>
              <a:rPr lang="en-US" sz="2400" b="1" dirty="0" err="1" smtClean="0"/>
              <a:t>menghargai</a:t>
            </a:r>
            <a:r>
              <a:rPr lang="en-US" sz="2400" b="1" dirty="0" smtClean="0"/>
              <a:t> </a:t>
            </a:r>
            <a:r>
              <a:rPr lang="en-US" sz="2400" b="1" dirty="0"/>
              <a:t>orang lain.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03648" y="764704"/>
            <a:ext cx="62824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5 </a:t>
            </a:r>
            <a:r>
              <a:rPr lang="en-US" sz="3600" b="1" dirty="0" err="1" smtClean="0">
                <a:solidFill>
                  <a:srgbClr val="FFFF00"/>
                </a:solidFill>
              </a:rPr>
              <a:t>Hukum</a:t>
            </a:r>
            <a:r>
              <a:rPr lang="en-US" sz="3600" b="1" dirty="0" smtClean="0">
                <a:solidFill>
                  <a:srgbClr val="FFFF00"/>
                </a:solidFill>
              </a:rPr>
              <a:t> </a:t>
            </a:r>
            <a:r>
              <a:rPr lang="en-US" sz="3600" b="1" dirty="0" err="1">
                <a:solidFill>
                  <a:srgbClr val="FFFF00"/>
                </a:solidFill>
              </a:rPr>
              <a:t>Komunikasi</a:t>
            </a:r>
            <a:r>
              <a:rPr lang="en-US" sz="3600" b="1" dirty="0">
                <a:solidFill>
                  <a:srgbClr val="FFFF00"/>
                </a:solidFill>
              </a:rPr>
              <a:t> </a:t>
            </a:r>
            <a:r>
              <a:rPr lang="en-US" sz="3600" b="1" dirty="0" err="1">
                <a:solidFill>
                  <a:srgbClr val="FFFF00"/>
                </a:solidFill>
              </a:rPr>
              <a:t>Efektif</a:t>
            </a:r>
            <a:endParaRPr lang="en-US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747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697779"/>
            <a:ext cx="2362200" cy="2371286"/>
          </a:xfrm>
        </p:spPr>
        <p:txBody>
          <a:bodyPr>
            <a:noAutofit/>
          </a:bodyPr>
          <a:lstStyle/>
          <a:p>
            <a:pPr marL="257175" indent="-257175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1" dirty="0" err="1" smtClean="0"/>
              <a:t>Sosialisasi</a:t>
            </a:r>
            <a:endParaRPr lang="en-US" sz="2400" b="1" dirty="0" smtClean="0"/>
          </a:p>
          <a:p>
            <a:pPr marL="257175" indent="-257175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1" dirty="0" err="1" smtClean="0"/>
              <a:t>Edukasi</a:t>
            </a:r>
            <a:endParaRPr lang="en-US" sz="2400" b="1" dirty="0" smtClean="0"/>
          </a:p>
          <a:p>
            <a:pPr marL="257175" indent="-257175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1" dirty="0" err="1" smtClean="0"/>
              <a:t>Persuasi</a:t>
            </a:r>
            <a:endParaRPr lang="en-US" sz="2400" b="1" dirty="0" smtClean="0"/>
          </a:p>
          <a:p>
            <a:pPr marL="257175" indent="-257175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1" dirty="0" err="1" smtClean="0"/>
              <a:t>Informasi</a:t>
            </a:r>
            <a:endParaRPr lang="en-US" sz="2400" b="1" dirty="0" smtClean="0"/>
          </a:p>
          <a:p>
            <a:pPr marL="257175" indent="-257175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1" dirty="0" err="1" smtClean="0"/>
              <a:t>Advokasi</a:t>
            </a:r>
            <a:endParaRPr lang="en-US" sz="2400" b="1" dirty="0" smtClean="0"/>
          </a:p>
          <a:p>
            <a:pPr marL="257175" indent="-257175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1" dirty="0" err="1" smtClean="0"/>
              <a:t>Instruksi</a:t>
            </a:r>
            <a:endParaRPr lang="en-US" sz="2400" b="1" dirty="0" smtClean="0"/>
          </a:p>
          <a:p>
            <a:pPr marL="257175" indent="-257175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1" dirty="0" err="1" smtClean="0"/>
              <a:t>Koersif</a:t>
            </a:r>
            <a:endParaRPr lang="en-US" sz="2400" b="1" dirty="0" smtClean="0"/>
          </a:p>
          <a:p>
            <a:pPr marL="257175" indent="-257175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1" dirty="0" err="1" smtClean="0"/>
              <a:t>Bimbingan</a:t>
            </a:r>
            <a:endParaRPr lang="en-US" sz="2400" b="1" dirty="0" smtClean="0"/>
          </a:p>
          <a:p>
            <a:pPr marL="257175" indent="-257175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1" dirty="0" err="1" smtClean="0"/>
              <a:t>Perbantuan</a:t>
            </a:r>
            <a:endParaRPr lang="en-US" sz="2400" b="1" dirty="0" smtClean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200400" y="1708330"/>
            <a:ext cx="2590799" cy="326018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Dialog </a:t>
            </a:r>
            <a:r>
              <a:rPr lang="en-US" b="1" dirty="0" err="1"/>
              <a:t>langsung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Wawancara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Brainstrorming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Konsultasi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Agitasi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Reportasi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Notifikasi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Pengumuman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Publikasi</a:t>
            </a:r>
            <a:endParaRPr lang="en-US" b="1" dirty="0"/>
          </a:p>
          <a:p>
            <a:pPr algn="l">
              <a:spcBef>
                <a:spcPts val="0"/>
              </a:spcBef>
            </a:pPr>
            <a:endParaRPr lang="en-US" b="1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5943600" y="1708330"/>
            <a:ext cx="2412610" cy="358142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Rekomendasi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Advice</a:t>
            </a:r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Advisory</a:t>
            </a:r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Reportasi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Diskusi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Konferensi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Rekomendasi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Deklarasi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/>
              <a:t>Promosi</a:t>
            </a: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smtClean="0"/>
              <a:t>Propaganda</a:t>
            </a:r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b="1" dirty="0" err="1" smtClean="0"/>
              <a:t>Dll</a:t>
            </a:r>
            <a:r>
              <a:rPr lang="en-US" b="1" dirty="0"/>
              <a:t>.</a:t>
            </a:r>
          </a:p>
          <a:p>
            <a:pPr algn="l">
              <a:spcBef>
                <a:spcPts val="0"/>
              </a:spcBef>
            </a:pP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b="1" dirty="0"/>
          </a:p>
          <a:p>
            <a:pPr marL="257175" indent="-257175" algn="l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41089" y="700345"/>
            <a:ext cx="81371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solidFill>
                  <a:srgbClr val="FFFF00"/>
                </a:solidFill>
              </a:rPr>
              <a:t>Istilah</a:t>
            </a:r>
            <a:r>
              <a:rPr lang="en-US" sz="2800" b="1" dirty="0" smtClean="0">
                <a:solidFill>
                  <a:srgbClr val="FFFF00"/>
                </a:solidFill>
              </a:rPr>
              <a:t> Cara </a:t>
            </a:r>
            <a:r>
              <a:rPr lang="en-US" sz="2800" b="1" dirty="0" err="1" smtClean="0">
                <a:solidFill>
                  <a:srgbClr val="FFFF00"/>
                </a:solidFill>
              </a:rPr>
              <a:t>Komunikasi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dalam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Lobi-Negosiasi</a:t>
            </a:r>
            <a:endParaRPr 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3499505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809326"/>
            <a:ext cx="7955280" cy="1293028"/>
          </a:xfrm>
        </p:spPr>
        <p:txBody>
          <a:bodyPr>
            <a:normAutofit/>
          </a:bodyPr>
          <a:lstStyle/>
          <a:p>
            <a:pPr algn="ctr"/>
            <a:r>
              <a:rPr lang="id-ID" sz="2800" b="1" dirty="0" smtClean="0">
                <a:solidFill>
                  <a:srgbClr val="FFFF00"/>
                </a:solidFill>
              </a:rPr>
              <a:t>Memetakan kompleksitas Pengaruh Stakeholder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Net Map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pic>
        <p:nvPicPr>
          <p:cNvPr id="5" name="Picture 2" descr="C:\Documents and Settings\Reni Suzana\Desktop\DPDP 19-30 Agt\pictures\DSCN00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286000"/>
            <a:ext cx="7600976" cy="40385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995623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</a:rPr>
              <a:t>MANFAAT NET-MAP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2800" b="1" dirty="0" err="1" smtClean="0"/>
              <a:t>Membantu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memahami</a:t>
            </a:r>
            <a:r>
              <a:rPr lang="en-US" sz="2800" b="1" dirty="0" smtClean="0"/>
              <a:t> :</a:t>
            </a:r>
          </a:p>
          <a:p>
            <a:pPr>
              <a:buNone/>
            </a:pPr>
            <a:endParaRPr lang="en-US" sz="2800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800" b="1" dirty="0" err="1" smtClean="0"/>
              <a:t>Kompleksitas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hubungan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perspektif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berbeda</a:t>
            </a:r>
            <a:endParaRPr lang="en-US" sz="2800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800" b="1" dirty="0" smtClean="0"/>
              <a:t>Network </a:t>
            </a:r>
            <a:r>
              <a:rPr lang="en-US" sz="2800" b="1" dirty="0" err="1" smtClean="0"/>
              <a:t>terkait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kewenangan</a:t>
            </a:r>
            <a:r>
              <a:rPr lang="en-US" sz="2800" b="1" dirty="0" smtClean="0"/>
              <a:t> formal &amp; informal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 smtClean="0"/>
              <a:t>Bottlenecks </a:t>
            </a:r>
            <a:r>
              <a:rPr lang="en-US" sz="2800" b="1" dirty="0" err="1" smtClean="0"/>
              <a:t>serta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penyebab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keberhasilan</a:t>
            </a:r>
            <a:r>
              <a:rPr lang="en-US" sz="2800" b="1" dirty="0" smtClean="0"/>
              <a:t> &amp; </a:t>
            </a:r>
            <a:r>
              <a:rPr lang="en-US" sz="2800" b="1" dirty="0" err="1" smtClean="0"/>
              <a:t>kegagalan</a:t>
            </a:r>
            <a:endParaRPr lang="en-US" sz="2800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800" b="1" dirty="0" err="1" smtClean="0"/>
              <a:t>Bagaimana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memanfaatkan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kompleksitas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ada</a:t>
            </a:r>
            <a:r>
              <a:rPr lang="en-US" sz="2800" b="1" dirty="0" smtClean="0"/>
              <a:t> </a:t>
            </a:r>
          </a:p>
          <a:p>
            <a:endParaRPr lang="en-US" sz="2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14867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404664"/>
            <a:ext cx="7269480" cy="1325562"/>
          </a:xfrm>
        </p:spPr>
        <p:txBody>
          <a:bodyPr>
            <a:normAutofit/>
          </a:bodyPr>
          <a:lstStyle/>
          <a:p>
            <a:pPr algn="r"/>
            <a:r>
              <a:rPr lang="en-US" b="1" dirty="0" smtClean="0">
                <a:solidFill>
                  <a:srgbClr val="FFC000"/>
                </a:solidFill>
              </a:rPr>
              <a:t>PROSES ≥≤HASIL NET-MAP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04864"/>
            <a:ext cx="8001000" cy="4351337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err="1" smtClean="0"/>
              <a:t>Peta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hubungan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adalah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rangka</a:t>
            </a:r>
            <a:r>
              <a:rPr lang="en-US" sz="2800" b="1" dirty="0" smtClean="0"/>
              <a:t>. </a:t>
            </a:r>
            <a:r>
              <a:rPr lang="en-US" sz="2800" b="1" dirty="0" err="1" smtClean="0"/>
              <a:t>Sedangkan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diskusi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justru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sebagai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substansinya</a:t>
            </a:r>
            <a:endParaRPr lang="en-US" sz="2800" b="1" dirty="0" smtClean="0"/>
          </a:p>
          <a:p>
            <a:pPr algn="ctr"/>
            <a:r>
              <a:rPr lang="en-US" sz="2800" b="1" dirty="0" err="1" smtClean="0"/>
              <a:t>Hasil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akhir</a:t>
            </a:r>
            <a:r>
              <a:rPr lang="en-US" sz="2800" b="1" dirty="0" smtClean="0"/>
              <a:t> : </a:t>
            </a:r>
            <a:r>
              <a:rPr lang="en-US" sz="2800" b="1" dirty="0" err="1" smtClean="0"/>
              <a:t>peta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hubungan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menunjukkan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kepada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siapa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kita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bekerja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sama</a:t>
            </a:r>
            <a:endParaRPr lang="en-US" sz="2800" b="1" dirty="0" smtClean="0"/>
          </a:p>
          <a:p>
            <a:pPr algn="ctr"/>
            <a:r>
              <a:rPr lang="en-US" sz="2800" b="1" dirty="0" err="1" smtClean="0"/>
              <a:t>Proses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maksimal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melahirkan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hasil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maksimal</a:t>
            </a:r>
            <a:r>
              <a:rPr lang="en-US" sz="2800" b="1" dirty="0" smtClean="0"/>
              <a:t> (</a:t>
            </a:r>
            <a:r>
              <a:rPr lang="en-US" sz="2800" b="1" dirty="0" err="1" smtClean="0"/>
              <a:t>memberikan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pandangan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mendalam</a:t>
            </a:r>
            <a:r>
              <a:rPr lang="en-US" sz="2800" b="1" dirty="0" smtClean="0"/>
              <a:t>  </a:t>
            </a:r>
            <a:r>
              <a:rPr lang="en-US" sz="2800" b="1" dirty="0" err="1" smtClean="0"/>
              <a:t>bagaimana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mengeksekusinya</a:t>
            </a:r>
            <a:r>
              <a:rPr lang="en-US" sz="2800" b="1" dirty="0" smtClean="0"/>
              <a:t>)</a:t>
            </a:r>
            <a:endParaRPr lang="en-US" sz="2800" b="1" dirty="0"/>
          </a:p>
        </p:txBody>
      </p:sp>
    </p:spTree>
    <p:extLst>
      <p:ext uri="{BB962C8B-B14F-4D97-AF65-F5344CB8AC3E}">
        <p14:creationId xmlns="" xmlns:p14="http://schemas.microsoft.com/office/powerpoint/2010/main" val="24364026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8528" y="609600"/>
            <a:ext cx="8565472" cy="563562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  <a:latin typeface="Calibri" panose="020F0502020204030204" pitchFamily="34" charset="0"/>
              </a:rPr>
              <a:t>LANGKAH DALAM MENGGUNAKAN        NET-MAP</a:t>
            </a:r>
            <a:endParaRPr lang="en-US" sz="36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584"/>
            <a:ext cx="8229600" cy="4267216"/>
          </a:xfrm>
        </p:spPr>
        <p:txBody>
          <a:bodyPr>
            <a:noAutofit/>
          </a:bodyPr>
          <a:lstStyle/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US" sz="2600" b="1" dirty="0" err="1" smtClean="0"/>
              <a:t>Rumuskan</a:t>
            </a:r>
            <a:r>
              <a:rPr lang="en-US" sz="2600" b="1" dirty="0" smtClean="0"/>
              <a:t> PERTANYAAN</a:t>
            </a:r>
            <a:endParaRPr lang="en-US" sz="2600" b="1" dirty="0"/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US" sz="2600" b="1" dirty="0" err="1" smtClean="0"/>
              <a:t>Tempatkan</a:t>
            </a:r>
            <a:r>
              <a:rPr lang="en-US" sz="2600" b="1" dirty="0" smtClean="0"/>
              <a:t> stakeholders </a:t>
            </a:r>
            <a:r>
              <a:rPr lang="en-US" sz="2600" b="1" dirty="0" err="1" smtClean="0"/>
              <a:t>dalam</a:t>
            </a:r>
            <a:r>
              <a:rPr lang="en-US" sz="2600" b="1" dirty="0" smtClean="0"/>
              <a:t> map &amp; </a:t>
            </a:r>
            <a:r>
              <a:rPr lang="en-US" sz="2600" b="1" dirty="0" err="1" smtClean="0"/>
              <a:t>buatlah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kategori-nya</a:t>
            </a:r>
            <a:r>
              <a:rPr lang="en-US" sz="2600" b="1" dirty="0" smtClean="0"/>
              <a:t> </a:t>
            </a:r>
            <a:endParaRPr lang="en-US" sz="2600" b="1" dirty="0"/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US" sz="2600" b="1" dirty="0" err="1" smtClean="0"/>
              <a:t>Kaitkan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hubungan</a:t>
            </a:r>
            <a:r>
              <a:rPr lang="en-US" sz="2600" b="1" dirty="0" smtClean="0"/>
              <a:t> formal &amp; informal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US" sz="2600" b="1" dirty="0" err="1" smtClean="0"/>
              <a:t>Petakan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posisi</a:t>
            </a:r>
            <a:r>
              <a:rPr lang="en-US" sz="2600" b="1" dirty="0" smtClean="0"/>
              <a:t> stakeholders </a:t>
            </a:r>
            <a:r>
              <a:rPr lang="en-US" sz="2600" b="1" dirty="0" err="1" smtClean="0"/>
              <a:t>dengan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memberikan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simbol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positif</a:t>
            </a:r>
            <a:r>
              <a:rPr lang="en-US" sz="2600" b="1" dirty="0" smtClean="0"/>
              <a:t>/</a:t>
            </a:r>
            <a:r>
              <a:rPr lang="en-US" sz="2600" b="1" dirty="0" err="1" smtClean="0"/>
              <a:t>negatif</a:t>
            </a:r>
            <a:endParaRPr lang="en-US" sz="2600" b="1" dirty="0" smtClean="0"/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US" sz="2600" b="1" dirty="0" err="1" smtClean="0"/>
              <a:t>Tetapkan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besarnya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pengaruh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tiap</a:t>
            </a:r>
            <a:r>
              <a:rPr lang="en-US" sz="2600" b="1" dirty="0" smtClean="0"/>
              <a:t> stakeholder (tower)</a:t>
            </a:r>
            <a:endParaRPr lang="en-US" sz="2600" b="1" dirty="0"/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US" sz="2600" b="1" dirty="0" err="1" smtClean="0"/>
              <a:t>Sepakati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hasil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peta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dan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kompromikan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kemungkinan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tindakan</a:t>
            </a:r>
            <a:endParaRPr lang="en-US" sz="2600" b="1" dirty="0" smtClean="0"/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US" sz="2600" b="1" dirty="0" err="1" smtClean="0"/>
              <a:t>Bagaimana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melakukan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komunikasi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kepada</a:t>
            </a:r>
            <a:r>
              <a:rPr lang="en-US" sz="2600" b="1" dirty="0" smtClean="0"/>
              <a:t> stakeholders yang </a:t>
            </a:r>
            <a:r>
              <a:rPr lang="en-US" sz="2600" b="1" dirty="0" err="1" smtClean="0"/>
              <a:t>stratejik</a:t>
            </a:r>
            <a:endParaRPr lang="en-US" sz="2600" b="1" dirty="0"/>
          </a:p>
        </p:txBody>
      </p:sp>
    </p:spTree>
    <p:extLst>
      <p:ext uri="{BB962C8B-B14F-4D97-AF65-F5344CB8AC3E}">
        <p14:creationId xmlns="" xmlns:p14="http://schemas.microsoft.com/office/powerpoint/2010/main" val="38334785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9714" y="541021"/>
            <a:ext cx="6553200" cy="563562"/>
          </a:xfrm>
        </p:spPr>
        <p:txBody>
          <a:bodyPr>
            <a:noAutofit/>
          </a:bodyPr>
          <a:lstStyle/>
          <a:p>
            <a:pPr algn="r"/>
            <a:r>
              <a:rPr lang="en-US" sz="3600" b="1" dirty="0" err="1" smtClean="0"/>
              <a:t>Bagaimana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Memulai</a:t>
            </a:r>
            <a:r>
              <a:rPr lang="en-US" sz="3600" b="1" dirty="0" smtClean="0"/>
              <a:t> ?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86058"/>
            <a:ext cx="8229600" cy="3452817"/>
          </a:xfrm>
        </p:spPr>
        <p:txBody>
          <a:bodyPr/>
          <a:lstStyle/>
          <a:p>
            <a:r>
              <a:rPr lang="en-US" sz="3200" b="1" dirty="0" err="1" smtClean="0"/>
              <a:t>Pertimbangkan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kasus</a:t>
            </a:r>
            <a:r>
              <a:rPr lang="en-US" sz="3200" b="1" dirty="0" smtClean="0"/>
              <a:t> yang </a:t>
            </a:r>
            <a:r>
              <a:rPr lang="en-US" sz="3200" b="1" dirty="0" err="1" smtClean="0"/>
              <a:t>telah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didiskusikan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kelompok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definisikan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pertanyaan</a:t>
            </a:r>
            <a:r>
              <a:rPr lang="en-US" sz="3200" b="1" dirty="0" smtClean="0"/>
              <a:t> :</a:t>
            </a:r>
          </a:p>
          <a:p>
            <a:endParaRPr lang="en-US" b="1" dirty="0"/>
          </a:p>
          <a:p>
            <a:pPr algn="ctr">
              <a:buNone/>
            </a:pPr>
            <a:r>
              <a:rPr lang="en-US" sz="3200" b="1" i="1" dirty="0" smtClean="0">
                <a:solidFill>
                  <a:srgbClr val="FF0000"/>
                </a:solidFill>
              </a:rPr>
              <a:t>“</a:t>
            </a:r>
            <a:r>
              <a:rPr lang="en-US" sz="3200" b="1" i="1" dirty="0" err="1" smtClean="0">
                <a:solidFill>
                  <a:srgbClr val="FF0000"/>
                </a:solidFill>
              </a:rPr>
              <a:t>Siapa</a:t>
            </a:r>
            <a:r>
              <a:rPr lang="en-US" sz="3200" b="1" i="1" dirty="0" smtClean="0">
                <a:solidFill>
                  <a:srgbClr val="FF0000"/>
                </a:solidFill>
              </a:rPr>
              <a:t> yang </a:t>
            </a:r>
            <a:r>
              <a:rPr lang="en-US" sz="3200" b="1" i="1" dirty="0" err="1" smtClean="0">
                <a:solidFill>
                  <a:srgbClr val="FF0000"/>
                </a:solidFill>
              </a:rPr>
              <a:t>mempengaruhi</a:t>
            </a:r>
            <a:r>
              <a:rPr lang="en-US" sz="3200" b="1" i="1" dirty="0" smtClean="0">
                <a:solidFill>
                  <a:srgbClr val="FF0000"/>
                </a:solidFill>
              </a:rPr>
              <a:t>……. ?”</a:t>
            </a:r>
            <a:endParaRPr lang="en-US" sz="1800" b="1" i="1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www.empowermentholdings.com/newsletter/images/clip-art-ques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-24"/>
            <a:ext cx="2122864" cy="220921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786314" y="1285860"/>
            <a:ext cx="3429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5400" dirty="0" err="1" smtClean="0">
                <a:solidFill>
                  <a:srgbClr val="FF0000"/>
                </a:solidFill>
                <a:latin typeface="Brush Script MT" pitchFamily="66" charset="0"/>
              </a:rPr>
              <a:t>Langkah</a:t>
            </a:r>
            <a:r>
              <a:rPr lang="en-US" sz="5400" dirty="0" smtClean="0">
                <a:solidFill>
                  <a:srgbClr val="FF0000"/>
                </a:solidFill>
                <a:latin typeface="Brush Script MT" pitchFamily="66" charset="0"/>
              </a:rPr>
              <a:t> 1</a:t>
            </a:r>
            <a:endParaRPr lang="en-US" sz="5400" dirty="0">
              <a:solidFill>
                <a:srgbClr val="FF0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51992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6553200" cy="563562"/>
          </a:xfrm>
        </p:spPr>
        <p:txBody>
          <a:bodyPr>
            <a:noAutofit/>
          </a:bodyPr>
          <a:lstStyle/>
          <a:p>
            <a:pPr lvl="0" algn="r"/>
            <a:r>
              <a:rPr lang="en-US" sz="3600" b="1" dirty="0" smtClean="0"/>
              <a:t>Defining THE QUESTION</a:t>
            </a:r>
            <a:br>
              <a:rPr lang="en-US" sz="3600" b="1" dirty="0" smtClean="0"/>
            </a:br>
            <a:endParaRPr lang="en-US" sz="36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638713082"/>
              </p:ext>
            </p:extLst>
          </p:nvPr>
        </p:nvGraphicFramePr>
        <p:xfrm>
          <a:off x="0" y="1447800"/>
          <a:ext cx="9144000" cy="50897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69267183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646889"/>
            <a:ext cx="7643834" cy="563562"/>
          </a:xfrm>
        </p:spPr>
        <p:txBody>
          <a:bodyPr>
            <a:noAutofit/>
          </a:bodyPr>
          <a:lstStyle/>
          <a:p>
            <a:pPr algn="r"/>
            <a:r>
              <a:rPr lang="en-US" sz="3600" b="1" dirty="0" smtClean="0">
                <a:solidFill>
                  <a:srgbClr val="FFFF00"/>
                </a:solidFill>
              </a:rPr>
              <a:t>MENGIDENTIFIKASI STAKEHOLDERS</a:t>
            </a:r>
            <a:endParaRPr 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47927"/>
            <a:ext cx="7901014" cy="43100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err="1" smtClean="0"/>
              <a:t>Pengelompokan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Kategori</a:t>
            </a:r>
            <a:r>
              <a:rPr lang="en-US" sz="3200" b="1" dirty="0" smtClean="0"/>
              <a:t> stakeholder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net-map:</a:t>
            </a:r>
          </a:p>
          <a:p>
            <a:r>
              <a:rPr lang="en-US" sz="3200" b="1" dirty="0" err="1" smtClean="0"/>
              <a:t>Pemerintah</a:t>
            </a:r>
            <a:endParaRPr lang="en-US" sz="3200" b="1" dirty="0" smtClean="0"/>
          </a:p>
          <a:p>
            <a:r>
              <a:rPr lang="en-US" sz="3200" b="1" dirty="0" err="1" smtClean="0"/>
              <a:t>Organisasi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Masyarakat</a:t>
            </a:r>
            <a:r>
              <a:rPr lang="en-US" sz="3200" b="1" dirty="0" smtClean="0"/>
              <a:t> (NGO)</a:t>
            </a:r>
          </a:p>
          <a:p>
            <a:r>
              <a:rPr lang="en-US" sz="3200" b="1" dirty="0" err="1" smtClean="0"/>
              <a:t>Dunia</a:t>
            </a:r>
            <a:r>
              <a:rPr lang="en-US" sz="3200" b="1" dirty="0" smtClean="0"/>
              <a:t> Usaha</a:t>
            </a:r>
          </a:p>
          <a:p>
            <a:r>
              <a:rPr lang="en-US" sz="3200" b="1" dirty="0" err="1" smtClean="0"/>
              <a:t>Aktor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Internasional</a:t>
            </a:r>
            <a:endParaRPr lang="en-US" sz="3200" b="1" dirty="0" smtClean="0"/>
          </a:p>
          <a:p>
            <a:r>
              <a:rPr lang="en-US" sz="3200" b="1" dirty="0" err="1" smtClean="0"/>
              <a:t>dll</a:t>
            </a:r>
            <a:endParaRPr lang="en-US" sz="3200" b="1" dirty="0" smtClean="0"/>
          </a:p>
          <a:p>
            <a:pPr>
              <a:buNone/>
            </a:pPr>
            <a:endParaRPr lang="en-US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4" descr="https://encrypted-tbn1.gstatic.com/images?q=tbn:ANd9GcRtez24ZVAgWzPiYKbeoaufQLByLYDSs-F0Cah_OqZUHpjsZEsG_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4221088"/>
            <a:ext cx="2193855" cy="244770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937533" y="1421901"/>
            <a:ext cx="3429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5400" dirty="0" err="1" smtClean="0">
                <a:solidFill>
                  <a:srgbClr val="FF0000"/>
                </a:solidFill>
                <a:latin typeface="Brush Script MT" pitchFamily="66" charset="0"/>
              </a:rPr>
              <a:t>Langkah</a:t>
            </a:r>
            <a:r>
              <a:rPr lang="en-US" sz="5400" dirty="0" smtClean="0">
                <a:solidFill>
                  <a:srgbClr val="FF0000"/>
                </a:solidFill>
                <a:latin typeface="Brush Script MT" pitchFamily="66" charset="0"/>
              </a:rPr>
              <a:t> 2</a:t>
            </a:r>
            <a:endParaRPr lang="en-US" sz="5400" dirty="0">
              <a:solidFill>
                <a:srgbClr val="FF0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32572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33400"/>
            <a:ext cx="6553200" cy="563562"/>
          </a:xfrm>
        </p:spPr>
        <p:txBody>
          <a:bodyPr>
            <a:noAutofit/>
          </a:bodyPr>
          <a:lstStyle/>
          <a:p>
            <a:pPr algn="r"/>
            <a:r>
              <a:rPr lang="en-US" sz="3600" b="1" dirty="0" smtClean="0">
                <a:solidFill>
                  <a:srgbClr val="FFFF00"/>
                </a:solidFill>
              </a:rPr>
              <a:t>MENGAITKAN HUBUNGAN ANTAR STAKEHOLDERS</a:t>
            </a:r>
            <a:endParaRPr 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081" y="2115401"/>
            <a:ext cx="5686436" cy="4197361"/>
          </a:xfrm>
        </p:spPr>
        <p:txBody>
          <a:bodyPr>
            <a:normAutofit/>
          </a:bodyPr>
          <a:lstStyle/>
          <a:p>
            <a:r>
              <a:rPr lang="en-US" sz="3600" b="1" u="sng" dirty="0" err="1" smtClean="0"/>
              <a:t>Hubungan</a:t>
            </a:r>
            <a:r>
              <a:rPr lang="en-US" sz="3600" b="1" u="sng" dirty="0" smtClean="0"/>
              <a:t> formal </a:t>
            </a:r>
            <a:r>
              <a:rPr lang="en-US" sz="3600" b="1" dirty="0" smtClean="0"/>
              <a:t>: </a:t>
            </a:r>
            <a:r>
              <a:rPr lang="en-US" sz="3600" b="1" dirty="0" err="1" smtClean="0"/>
              <a:t>hirarki</a:t>
            </a:r>
            <a:r>
              <a:rPr lang="en-US" sz="3600" b="1" dirty="0" smtClean="0"/>
              <a:t>, </a:t>
            </a:r>
            <a:r>
              <a:rPr lang="en-US" sz="3600" b="1" dirty="0" err="1" smtClean="0"/>
              <a:t>pelaporan</a:t>
            </a:r>
            <a:r>
              <a:rPr lang="en-US" sz="3600" b="1" dirty="0" smtClean="0"/>
              <a:t>, </a:t>
            </a:r>
            <a:r>
              <a:rPr lang="en-US" sz="3600" b="1" dirty="0" err="1" smtClean="0"/>
              <a:t>aliran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dana</a:t>
            </a:r>
            <a:r>
              <a:rPr lang="en-US" sz="3600" b="1" dirty="0" smtClean="0"/>
              <a:t>, </a:t>
            </a:r>
            <a:r>
              <a:rPr lang="en-US" sz="3600" b="1" dirty="0" err="1" smtClean="0"/>
              <a:t>dsb</a:t>
            </a:r>
            <a:endParaRPr lang="en-US" sz="3600" b="1" dirty="0" smtClean="0"/>
          </a:p>
          <a:p>
            <a:r>
              <a:rPr lang="en-US" sz="3600" b="1" u="sng" dirty="0" err="1" smtClean="0"/>
              <a:t>Hubungan</a:t>
            </a:r>
            <a:r>
              <a:rPr lang="en-US" sz="3600" b="1" u="sng" dirty="0" smtClean="0"/>
              <a:t> informal </a:t>
            </a:r>
            <a:r>
              <a:rPr lang="en-US" sz="3600" b="1" dirty="0" smtClean="0"/>
              <a:t>: </a:t>
            </a:r>
            <a:r>
              <a:rPr lang="en-US" sz="3600" b="1" dirty="0" err="1" smtClean="0"/>
              <a:t>kesetiakawanan</a:t>
            </a:r>
            <a:r>
              <a:rPr lang="en-US" sz="3600" b="1" dirty="0" smtClean="0"/>
              <a:t>, </a:t>
            </a:r>
            <a:r>
              <a:rPr lang="en-US" sz="3600" b="1" dirty="0" err="1" smtClean="0"/>
              <a:t>konflik</a:t>
            </a:r>
            <a:r>
              <a:rPr lang="en-US" sz="3600" b="1" dirty="0" smtClean="0"/>
              <a:t>, </a:t>
            </a:r>
            <a:r>
              <a:rPr lang="en-US" sz="3600" b="1" dirty="0" err="1" smtClean="0"/>
              <a:t>advokasi</a:t>
            </a:r>
            <a:endParaRPr lang="en-US" sz="3600" b="1" dirty="0"/>
          </a:p>
        </p:txBody>
      </p:sp>
      <p:pic>
        <p:nvPicPr>
          <p:cNvPr id="28674" name="Picture 2" descr="http://haoyusmasterproject.files.wordpress.com/2011/04/stakeholder-map.jpg?w=480&amp;h=3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356992"/>
            <a:ext cx="3357586" cy="33147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54081" y="921608"/>
            <a:ext cx="3429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err="1" smtClean="0">
                <a:solidFill>
                  <a:srgbClr val="FF0000"/>
                </a:solidFill>
                <a:latin typeface="Brush Script MT" pitchFamily="66" charset="0"/>
              </a:rPr>
              <a:t>Langkah</a:t>
            </a:r>
            <a:r>
              <a:rPr lang="en-US" sz="5400" dirty="0" smtClean="0">
                <a:solidFill>
                  <a:srgbClr val="FF0000"/>
                </a:solidFill>
                <a:latin typeface="Brush Script MT" pitchFamily="66" charset="0"/>
              </a:rPr>
              <a:t> 3</a:t>
            </a:r>
            <a:endParaRPr lang="en-US" sz="5400" dirty="0">
              <a:solidFill>
                <a:srgbClr val="FF0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26165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980728"/>
            <a:ext cx="8604448" cy="563562"/>
          </a:xfrm>
        </p:spPr>
        <p:txBody>
          <a:bodyPr>
            <a:noAutofit/>
          </a:bodyPr>
          <a:lstStyle/>
          <a:p>
            <a:pPr algn="r"/>
            <a:r>
              <a:rPr lang="en-US" sz="2600" b="1" dirty="0" smtClean="0">
                <a:solidFill>
                  <a:srgbClr val="FFFF00"/>
                </a:solidFill>
              </a:rPr>
              <a:t>MEMETAKAN POSISI DARI TIAP   STAKEHOLDERS </a:t>
            </a:r>
            <a:endParaRPr lang="en-US" sz="26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667000"/>
            <a:ext cx="7000924" cy="366870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 err="1" smtClean="0"/>
              <a:t>Jenis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Posisi</a:t>
            </a:r>
            <a:r>
              <a:rPr lang="en-US" sz="3600" b="1" dirty="0" smtClean="0"/>
              <a:t>:</a:t>
            </a:r>
          </a:p>
          <a:p>
            <a:pPr algn="just"/>
            <a:r>
              <a:rPr lang="en-US" sz="3600" b="1" dirty="0" err="1" smtClean="0"/>
              <a:t>Positif</a:t>
            </a:r>
            <a:r>
              <a:rPr lang="en-US" sz="3600" b="1" dirty="0" smtClean="0"/>
              <a:t> (+) 	= </a:t>
            </a:r>
            <a:r>
              <a:rPr lang="en-US" sz="3600" b="1" dirty="0" err="1" smtClean="0"/>
              <a:t>mendukung</a:t>
            </a:r>
            <a:endParaRPr lang="en-US" sz="3600" b="1" dirty="0" smtClean="0"/>
          </a:p>
          <a:p>
            <a:pPr algn="just"/>
            <a:r>
              <a:rPr lang="en-US" sz="3600" b="1" dirty="0" err="1" smtClean="0"/>
              <a:t>Negatif</a:t>
            </a:r>
            <a:r>
              <a:rPr lang="en-US" sz="3600" b="1" dirty="0" smtClean="0"/>
              <a:t> (-) 	= </a:t>
            </a:r>
            <a:r>
              <a:rPr lang="en-US" sz="3600" b="1" dirty="0" err="1" smtClean="0"/>
              <a:t>menentang</a:t>
            </a:r>
            <a:endParaRPr lang="en-US" sz="3600" b="1" dirty="0" smtClean="0"/>
          </a:p>
          <a:p>
            <a:pPr algn="just"/>
            <a:r>
              <a:rPr lang="en-US" sz="3600" b="1" dirty="0" err="1" smtClean="0"/>
              <a:t>Netral</a:t>
            </a:r>
            <a:r>
              <a:rPr lang="en-US" sz="3600" b="1" dirty="0" smtClean="0"/>
              <a:t> (+/-) </a:t>
            </a:r>
            <a:endParaRPr 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904110" y="1687310"/>
            <a:ext cx="3429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5400" dirty="0" err="1" smtClean="0">
                <a:solidFill>
                  <a:srgbClr val="FF0000"/>
                </a:solidFill>
                <a:latin typeface="Brush Script MT" pitchFamily="66" charset="0"/>
              </a:rPr>
              <a:t>Langkah</a:t>
            </a:r>
            <a:r>
              <a:rPr lang="en-US" sz="5400" dirty="0" smtClean="0">
                <a:solidFill>
                  <a:srgbClr val="FF0000"/>
                </a:solidFill>
                <a:latin typeface="Brush Script MT" pitchFamily="66" charset="0"/>
              </a:rPr>
              <a:t> 4</a:t>
            </a:r>
            <a:endParaRPr lang="en-US" sz="5400" dirty="0">
              <a:solidFill>
                <a:srgbClr val="FF0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207118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538" y="387189"/>
            <a:ext cx="8361461" cy="563562"/>
          </a:xfrm>
        </p:spPr>
        <p:txBody>
          <a:bodyPr>
            <a:noAutofit/>
          </a:bodyPr>
          <a:lstStyle/>
          <a:p>
            <a:pPr algn="r"/>
            <a:r>
              <a:rPr lang="en-US" sz="3200" b="1" dirty="0" smtClean="0">
                <a:solidFill>
                  <a:srgbClr val="FFFF00"/>
                </a:solidFill>
              </a:rPr>
              <a:t>MENETAPKAN PENGARUH STAKEHOLDERS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775" y="1206024"/>
            <a:ext cx="8229600" cy="1357322"/>
          </a:xfrm>
        </p:spPr>
        <p:txBody>
          <a:bodyPr>
            <a:normAutofit/>
          </a:bodyPr>
          <a:lstStyle/>
          <a:p>
            <a:pPr marL="457200" lvl="1" indent="0" algn="ctr">
              <a:buNone/>
            </a:pPr>
            <a:r>
              <a:rPr lang="en-US" sz="2400" b="1" dirty="0" err="1" smtClean="0"/>
              <a:t>Seberapa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besar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pengaruh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dari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setiap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aktor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terhadap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pertanyaan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diajukan</a:t>
            </a:r>
            <a:r>
              <a:rPr lang="en-US" sz="2400" b="1" dirty="0" smtClean="0"/>
              <a:t> (</a:t>
            </a:r>
            <a:r>
              <a:rPr lang="en-US" sz="2400" b="1" dirty="0" err="1" smtClean="0"/>
              <a:t>pada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langkah</a:t>
            </a:r>
            <a:r>
              <a:rPr lang="en-US" sz="2400" b="1" dirty="0" smtClean="0"/>
              <a:t> 1) ?</a:t>
            </a:r>
            <a:endParaRPr lang="en-US" sz="2400" b="1" dirty="0"/>
          </a:p>
        </p:txBody>
      </p:sp>
      <p:pic>
        <p:nvPicPr>
          <p:cNvPr id="24578" name="Picture 2" descr="C:\Documents and Settings\Reni Suzana\Desktop\DPDP 19-30 Agt\pictures\DSCN00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571744"/>
            <a:ext cx="4286280" cy="378621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929190" y="3537426"/>
            <a:ext cx="40004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Makin </a:t>
            </a:r>
            <a:r>
              <a:rPr lang="en-US" sz="2400" b="1" dirty="0" err="1" smtClean="0"/>
              <a:t>besar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pengaruhnya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maka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makin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tinggi</a:t>
            </a:r>
            <a:r>
              <a:rPr lang="en-US" sz="2400" b="1" dirty="0" smtClean="0"/>
              <a:t> tower-</a:t>
            </a:r>
            <a:r>
              <a:rPr lang="en-US" sz="2400" b="1" dirty="0" err="1" smtClean="0"/>
              <a:t>nya</a:t>
            </a:r>
            <a:r>
              <a:rPr lang="en-US" sz="2400" b="1" dirty="0" smtClean="0"/>
              <a:t> :</a:t>
            </a:r>
          </a:p>
          <a:p>
            <a:r>
              <a:rPr lang="en-US" sz="2400" b="1" dirty="0" err="1" smtClean="0"/>
              <a:t>Rendah</a:t>
            </a:r>
            <a:r>
              <a:rPr lang="en-US" sz="2400" b="1" dirty="0" smtClean="0"/>
              <a:t> : 1-2</a:t>
            </a:r>
          </a:p>
          <a:p>
            <a:r>
              <a:rPr lang="en-US" sz="2400" b="1" dirty="0" err="1" smtClean="0"/>
              <a:t>Sedang</a:t>
            </a:r>
            <a:r>
              <a:rPr lang="en-US" sz="2400" b="1" dirty="0" smtClean="0"/>
              <a:t> : 3-5</a:t>
            </a:r>
          </a:p>
          <a:p>
            <a:r>
              <a:rPr lang="en-US" sz="2400" b="1" dirty="0" err="1" smtClean="0"/>
              <a:t>Tinggi</a:t>
            </a:r>
            <a:r>
              <a:rPr lang="en-US" sz="2400" b="1" dirty="0" smtClean="0"/>
              <a:t>   : 6-8</a:t>
            </a:r>
          </a:p>
          <a:p>
            <a:r>
              <a:rPr lang="en-US" sz="2400" b="1" dirty="0" err="1" smtClean="0"/>
              <a:t>Sangat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tinggi</a:t>
            </a:r>
            <a:r>
              <a:rPr lang="en-US" sz="2400" b="1" dirty="0" smtClean="0"/>
              <a:t> : 9 ≤ …..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</a:rPr>
              <a:t>	</a:t>
            </a:r>
            <a:endParaRPr 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57800" y="2286000"/>
            <a:ext cx="3429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5400" dirty="0" err="1" smtClean="0">
                <a:solidFill>
                  <a:srgbClr val="FF0000"/>
                </a:solidFill>
                <a:latin typeface="Brush Script MT" pitchFamily="66" charset="0"/>
              </a:rPr>
              <a:t>Langkah</a:t>
            </a:r>
            <a:r>
              <a:rPr lang="en-US" sz="5400" dirty="0" smtClean="0">
                <a:solidFill>
                  <a:srgbClr val="FF0000"/>
                </a:solidFill>
                <a:latin typeface="Brush Script MT" pitchFamily="66" charset="0"/>
              </a:rPr>
              <a:t> 5</a:t>
            </a:r>
            <a:endParaRPr lang="en-US" sz="5400" dirty="0">
              <a:solidFill>
                <a:srgbClr val="FF0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422887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" y="-171400"/>
            <a:ext cx="8891942" cy="13255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</a:rPr>
              <a:t>OBSERVASI &amp; KEMUNGKINAN TINDAKAN</a:t>
            </a:r>
            <a:endParaRPr lang="en-US" sz="2800" b="1" dirty="0">
              <a:solidFill>
                <a:srgbClr val="FFFF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957266" y="990600"/>
          <a:ext cx="7115196" cy="5248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 descr="http://www.simplemindfulness.com/wp-content/uploads/2011/10/priority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96200" y="3562664"/>
            <a:ext cx="1519270" cy="2761931"/>
          </a:xfrm>
          <a:prstGeom prst="rect">
            <a:avLst/>
          </a:prstGeom>
          <a:noFill/>
        </p:spPr>
      </p:pic>
      <p:pic>
        <p:nvPicPr>
          <p:cNvPr id="6" name="Picture 2" descr="http://t2.gstatic.com/images?q=tbn:ANd9GcQwOeQWieGPH9fyisg-M4gCxUqjj7heB8y2FyReuOMmRSTgmbc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4527591"/>
            <a:ext cx="1224136" cy="179700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2348880"/>
            <a:ext cx="19287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err="1" smtClean="0">
                <a:solidFill>
                  <a:srgbClr val="FF0000"/>
                </a:solidFill>
                <a:latin typeface="Brush Script MT" pitchFamily="66" charset="0"/>
              </a:rPr>
              <a:t>Langkah</a:t>
            </a:r>
            <a:r>
              <a:rPr lang="en-US" sz="4400" dirty="0" smtClean="0">
                <a:solidFill>
                  <a:srgbClr val="FF0000"/>
                </a:solidFill>
                <a:latin typeface="Brush Script MT" pitchFamily="66" charset="0"/>
              </a:rPr>
              <a:t> 6</a:t>
            </a:r>
            <a:endParaRPr lang="en-US" sz="4400" dirty="0">
              <a:solidFill>
                <a:srgbClr val="FF0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0392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NRDW-Tim Efektif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72E0-2017-41F3-98CD-74E442B880A8}" type="slidenum">
              <a:rPr lang="en-US" smtClean="0"/>
              <a:pPr/>
              <a:t>69</a:t>
            </a:fld>
            <a:endParaRPr lang="en-US"/>
          </a:p>
        </p:txBody>
      </p:sp>
      <p:pic>
        <p:nvPicPr>
          <p:cNvPr id="880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9600"/>
            <a:ext cx="8735888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4072847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3313</TotalTime>
  <Words>2659</Words>
  <Application>Microsoft Office PowerPoint</Application>
  <PresentationFormat>On-screen Show (4:3)</PresentationFormat>
  <Paragraphs>624</Paragraphs>
  <Slides>69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0" baseType="lpstr">
      <vt:lpstr>Vapor Trail</vt:lpstr>
      <vt:lpstr>Slide 1</vt:lpstr>
      <vt:lpstr>Kompetensi</vt:lpstr>
      <vt:lpstr>Indikator Keberhasilan</vt:lpstr>
      <vt:lpstr>Pengayaan materi ceramah</vt:lpstr>
      <vt:lpstr>Slide 5</vt:lpstr>
      <vt:lpstr>Slide 6</vt:lpstr>
      <vt:lpstr>WHEN A TEAM IS NECESSARY?</vt:lpstr>
      <vt:lpstr>TYPES 0F TEAMS</vt:lpstr>
      <vt:lpstr>CIRI-CIRI TIM EFEKTIF/SUKSES</vt:lpstr>
      <vt:lpstr>CIRI-CIRI TIM EFEKTIF/SUKSES</vt:lpstr>
      <vt:lpstr>CIRI-CIRI TIM EFEKTIF/ SUKSES</vt:lpstr>
      <vt:lpstr>COLLABORATIVE TRUST AND COMMUNICATION</vt:lpstr>
      <vt:lpstr>COLLABORATIVE TRUST AND COMMUNICATION</vt:lpstr>
      <vt:lpstr>STAGES IN TEAM DEVELOPMENT  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  STAKEHOLDERS  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Tugas : Tentukan Nilai dan Interest Stakeholder  </vt:lpstr>
      <vt:lpstr>Contoh Nilai pada stakeholders</vt:lpstr>
      <vt:lpstr>Strategi Komunikasi</vt:lpstr>
      <vt:lpstr>KOMUNIKASI EFEKTIF </vt:lpstr>
      <vt:lpstr> Proses Cognitive</vt:lpstr>
      <vt:lpstr>Aplikasi Strategi berkomunikasi  </vt:lpstr>
      <vt:lpstr>Slide 56</vt:lpstr>
      <vt:lpstr>Slide 57</vt:lpstr>
      <vt:lpstr>Memetakan kompleksitas Pengaruh Stakeholder</vt:lpstr>
      <vt:lpstr>MANFAAT NET-MAP</vt:lpstr>
      <vt:lpstr>PROSES ≥≤HASIL NET-MAP</vt:lpstr>
      <vt:lpstr>LANGKAH DALAM MENGGUNAKAN        NET-MAP</vt:lpstr>
      <vt:lpstr>Bagaimana Memulai ?</vt:lpstr>
      <vt:lpstr>Defining THE QUESTION </vt:lpstr>
      <vt:lpstr>MENGIDENTIFIKASI STAKEHOLDERS</vt:lpstr>
      <vt:lpstr>MENGAITKAN HUBUNGAN ANTAR STAKEHOLDERS</vt:lpstr>
      <vt:lpstr>MEMETAKAN POSISI DARI TIAP   STAKEHOLDERS </vt:lpstr>
      <vt:lpstr>MENETAPKAN PENGARUH STAKEHOLDERS</vt:lpstr>
      <vt:lpstr>OBSERVASI &amp; KEMUNGKINAN TINDAKAN</vt:lpstr>
      <vt:lpstr>Slide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Diskripsi Singkat Materi Membangun Tim Efektif</dc:title>
  <dc:creator>Besti</dc:creator>
  <cp:lastModifiedBy>USER</cp:lastModifiedBy>
  <cp:revision>93</cp:revision>
  <dcterms:created xsi:type="dcterms:W3CDTF">2013-09-10T04:09:27Z</dcterms:created>
  <dcterms:modified xsi:type="dcterms:W3CDTF">2016-05-20T02:59:25Z</dcterms:modified>
</cp:coreProperties>
</file>