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349" r:id="rId2"/>
    <p:sldId id="350" r:id="rId3"/>
    <p:sldId id="264" r:id="rId4"/>
    <p:sldId id="265" r:id="rId5"/>
    <p:sldId id="266" r:id="rId6"/>
    <p:sldId id="269" r:id="rId7"/>
    <p:sldId id="268" r:id="rId8"/>
    <p:sldId id="263" r:id="rId9"/>
    <p:sldId id="360" r:id="rId10"/>
    <p:sldId id="361" r:id="rId11"/>
    <p:sldId id="270" r:id="rId12"/>
    <p:sldId id="271" r:id="rId13"/>
    <p:sldId id="272" r:id="rId14"/>
    <p:sldId id="273" r:id="rId15"/>
    <p:sldId id="351" r:id="rId16"/>
    <p:sldId id="274" r:id="rId17"/>
    <p:sldId id="275" r:id="rId18"/>
    <p:sldId id="276" r:id="rId19"/>
    <p:sldId id="277" r:id="rId20"/>
    <p:sldId id="294" r:id="rId21"/>
    <p:sldId id="278" r:id="rId22"/>
    <p:sldId id="279" r:id="rId23"/>
    <p:sldId id="357" r:id="rId24"/>
    <p:sldId id="358" r:id="rId25"/>
    <p:sldId id="356" r:id="rId26"/>
    <p:sldId id="359" r:id="rId27"/>
    <p:sldId id="299" r:id="rId28"/>
  </p:sldIdLst>
  <p:sldSz cx="9144000" cy="6858000" type="screen4x3"/>
  <p:notesSz cx="973455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 Unicode MS" pitchFamily="34" charset="-128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09" autoAdjust="0"/>
    <p:restoredTop sz="94660"/>
  </p:normalViewPr>
  <p:slideViewPr>
    <p:cSldViewPr snapToGrid="0">
      <p:cViewPr>
        <p:scale>
          <a:sx n="66" d="100"/>
          <a:sy n="66" d="100"/>
        </p:scale>
        <p:origin x="-1596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-1812" y="-72"/>
      </p:cViewPr>
      <p:guideLst>
        <p:guide orient="horz" pos="2160"/>
        <p:guide pos="3066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8.xml"/><Relationship Id="rId13" Type="http://schemas.openxmlformats.org/officeDocument/2006/relationships/slide" Target="slides/slide15.xml"/><Relationship Id="rId18" Type="http://schemas.openxmlformats.org/officeDocument/2006/relationships/slide" Target="slides/slide20.xml"/><Relationship Id="rId3" Type="http://schemas.openxmlformats.org/officeDocument/2006/relationships/slide" Target="slides/slide3.xml"/><Relationship Id="rId21" Type="http://schemas.openxmlformats.org/officeDocument/2006/relationships/slide" Target="slides/slide23.xml"/><Relationship Id="rId7" Type="http://schemas.openxmlformats.org/officeDocument/2006/relationships/slide" Target="slides/slide7.xml"/><Relationship Id="rId12" Type="http://schemas.openxmlformats.org/officeDocument/2006/relationships/slide" Target="slides/slide14.xml"/><Relationship Id="rId17" Type="http://schemas.openxmlformats.org/officeDocument/2006/relationships/slide" Target="slides/slide19.xml"/><Relationship Id="rId25" Type="http://schemas.openxmlformats.org/officeDocument/2006/relationships/slide" Target="slides/slide27.xml"/><Relationship Id="rId2" Type="http://schemas.openxmlformats.org/officeDocument/2006/relationships/slide" Target="slides/slide2.xml"/><Relationship Id="rId16" Type="http://schemas.openxmlformats.org/officeDocument/2006/relationships/slide" Target="slides/slide18.xml"/><Relationship Id="rId20" Type="http://schemas.openxmlformats.org/officeDocument/2006/relationships/slide" Target="slides/slide22.xml"/><Relationship Id="rId1" Type="http://schemas.openxmlformats.org/officeDocument/2006/relationships/slide" Target="slides/slide1.xml"/><Relationship Id="rId6" Type="http://schemas.openxmlformats.org/officeDocument/2006/relationships/slide" Target="slides/slide6.xml"/><Relationship Id="rId11" Type="http://schemas.openxmlformats.org/officeDocument/2006/relationships/slide" Target="slides/slide13.xml"/><Relationship Id="rId24" Type="http://schemas.openxmlformats.org/officeDocument/2006/relationships/slide" Target="slides/slide26.xml"/><Relationship Id="rId5" Type="http://schemas.openxmlformats.org/officeDocument/2006/relationships/slide" Target="slides/slide5.xml"/><Relationship Id="rId15" Type="http://schemas.openxmlformats.org/officeDocument/2006/relationships/slide" Target="slides/slide17.xml"/><Relationship Id="rId23" Type="http://schemas.openxmlformats.org/officeDocument/2006/relationships/slide" Target="slides/slide25.xml"/><Relationship Id="rId10" Type="http://schemas.openxmlformats.org/officeDocument/2006/relationships/slide" Target="slides/slide12.xml"/><Relationship Id="rId19" Type="http://schemas.openxmlformats.org/officeDocument/2006/relationships/slide" Target="slides/slide21.xml"/><Relationship Id="rId4" Type="http://schemas.openxmlformats.org/officeDocument/2006/relationships/slide" Target="slides/slide4.xml"/><Relationship Id="rId9" Type="http://schemas.openxmlformats.org/officeDocument/2006/relationships/slide" Target="slides/slide11.xml"/><Relationship Id="rId14" Type="http://schemas.openxmlformats.org/officeDocument/2006/relationships/slide" Target="slides/slide16.xml"/><Relationship Id="rId22" Type="http://schemas.openxmlformats.org/officeDocument/2006/relationships/slide" Target="slides/slide2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1.wmf"/><Relationship Id="rId1" Type="http://schemas.openxmlformats.org/officeDocument/2006/relationships/image" Target="../media/image12.wmf"/><Relationship Id="rId6" Type="http://schemas.openxmlformats.org/officeDocument/2006/relationships/image" Target="../media/image19.wmf"/><Relationship Id="rId5" Type="http://schemas.openxmlformats.org/officeDocument/2006/relationships/image" Target="../media/image14.wmf"/><Relationship Id="rId4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14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21.wmf"/><Relationship Id="rId5" Type="http://schemas.openxmlformats.org/officeDocument/2006/relationships/image" Target="../media/image18.wmf"/><Relationship Id="rId4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Relationship Id="rId9" Type="http://schemas.openxmlformats.org/officeDocument/2006/relationships/image" Target="../media/image3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12" Type="http://schemas.openxmlformats.org/officeDocument/2006/relationships/image" Target="../media/image54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11" Type="http://schemas.openxmlformats.org/officeDocument/2006/relationships/image" Target="../media/image53.wmf"/><Relationship Id="rId5" Type="http://schemas.openxmlformats.org/officeDocument/2006/relationships/image" Target="../media/image47.wmf"/><Relationship Id="rId10" Type="http://schemas.openxmlformats.org/officeDocument/2006/relationships/image" Target="../media/image52.wmf"/><Relationship Id="rId4" Type="http://schemas.openxmlformats.org/officeDocument/2006/relationships/image" Target="../media/image46.wmf"/><Relationship Id="rId9" Type="http://schemas.openxmlformats.org/officeDocument/2006/relationships/image" Target="../media/image51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7988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16563" y="0"/>
            <a:ext cx="421798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4217988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16563" y="6515100"/>
            <a:ext cx="421798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0D03B4C-7E07-4025-95BE-D39EB9593C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4967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7988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16563" y="0"/>
            <a:ext cx="421798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52775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98575" y="3257550"/>
            <a:ext cx="7137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4217988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16563" y="6515100"/>
            <a:ext cx="421798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C2C5D18-52F2-47F9-8397-5003BA222D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6008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</a:defRPr>
            </a:lvl9pPr>
          </a:lstStyle>
          <a:p>
            <a:pPr eaLnBrk="1" hangingPunct="1"/>
            <a:fld id="{CC44EED7-6658-4994-88EE-D9414CC55AC0}" type="slidenum">
              <a:rPr lang="en-US" sz="1200" smtClean="0"/>
              <a:pPr eaLnBrk="1" hangingPunct="1"/>
              <a:t>8</a:t>
            </a:fld>
            <a:endParaRPr lang="en-US" sz="1200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6B707-C99F-4554-BD1D-ABCB4135E1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559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EE625-3260-40CB-B6E9-C81466DA6B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322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CAE49-C2D8-475D-8CFA-1422789F68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660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6A139-2B92-4B48-BF63-304CF85FC4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510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8B97F-A576-4DAF-B6D9-B358549BDD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48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255B7-BE2D-4926-AE5D-E4EFA94C19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459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567FB-ED88-4523-BFD0-5128C71EB0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6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35FF3-0CA1-446D-9103-A84FE67B0F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869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FD14F-8B21-4AEE-97C7-3C7423CA6D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475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4BF4E-5009-4FEC-B5C8-A24C168320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08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BD4FC-7099-461A-AADD-4D7A52DA9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15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722A44AE-6E50-4B38-9B93-8D4F161B70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0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5" Type="http://schemas.openxmlformats.org/officeDocument/2006/relationships/oleObject" Target="../embeddings/oleObject12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1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16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24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wmf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19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4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6.bin"/><Relationship Id="rId15" Type="http://schemas.openxmlformats.org/officeDocument/2006/relationships/oleObject" Target="../embeddings/oleObject31.bin"/><Relationship Id="rId10" Type="http://schemas.openxmlformats.org/officeDocument/2006/relationships/image" Target="../media/image20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2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22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24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7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43.bin"/><Relationship Id="rId18" Type="http://schemas.openxmlformats.org/officeDocument/2006/relationships/image" Target="../media/image35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32.wmf"/><Relationship Id="rId17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4.wmf"/><Relationship Id="rId20" Type="http://schemas.openxmlformats.org/officeDocument/2006/relationships/image" Target="../media/image36.w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42.bin"/><Relationship Id="rId5" Type="http://schemas.openxmlformats.org/officeDocument/2006/relationships/oleObject" Target="../embeddings/oleObject39.bin"/><Relationship Id="rId15" Type="http://schemas.openxmlformats.org/officeDocument/2006/relationships/oleObject" Target="../embeddings/oleObject44.bin"/><Relationship Id="rId10" Type="http://schemas.openxmlformats.org/officeDocument/2006/relationships/image" Target="../media/image31.wmf"/><Relationship Id="rId19" Type="http://schemas.openxmlformats.org/officeDocument/2006/relationships/oleObject" Target="../embeddings/oleObject46.bin"/><Relationship Id="rId4" Type="http://schemas.openxmlformats.org/officeDocument/2006/relationships/image" Target="../media/image28.wmf"/><Relationship Id="rId9" Type="http://schemas.openxmlformats.org/officeDocument/2006/relationships/oleObject" Target="../embeddings/oleObject41.bin"/><Relationship Id="rId14" Type="http://schemas.openxmlformats.org/officeDocument/2006/relationships/image" Target="../media/image33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oleObject" Target="../embeddings/oleObject52.bin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49.bin"/><Relationship Id="rId12" Type="http://schemas.openxmlformats.org/officeDocument/2006/relationships/image" Target="../media/image4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8.wmf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48.bin"/><Relationship Id="rId10" Type="http://schemas.openxmlformats.org/officeDocument/2006/relationships/image" Target="../media/image40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50.bin"/><Relationship Id="rId14" Type="http://schemas.openxmlformats.org/officeDocument/2006/relationships/image" Target="../media/image42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oleObject" Target="../embeddings/oleObject58.bin"/><Relationship Id="rId18" Type="http://schemas.openxmlformats.org/officeDocument/2006/relationships/image" Target="../media/image50.wmf"/><Relationship Id="rId26" Type="http://schemas.openxmlformats.org/officeDocument/2006/relationships/image" Target="../media/image54.wmf"/><Relationship Id="rId3" Type="http://schemas.openxmlformats.org/officeDocument/2006/relationships/oleObject" Target="../embeddings/oleObject53.bin"/><Relationship Id="rId21" Type="http://schemas.openxmlformats.org/officeDocument/2006/relationships/oleObject" Target="../embeddings/oleObject62.bin"/><Relationship Id="rId7" Type="http://schemas.openxmlformats.org/officeDocument/2006/relationships/oleObject" Target="../embeddings/oleObject55.bin"/><Relationship Id="rId12" Type="http://schemas.openxmlformats.org/officeDocument/2006/relationships/image" Target="../media/image47.wmf"/><Relationship Id="rId17" Type="http://schemas.openxmlformats.org/officeDocument/2006/relationships/oleObject" Target="../embeddings/oleObject60.bin"/><Relationship Id="rId25" Type="http://schemas.openxmlformats.org/officeDocument/2006/relationships/oleObject" Target="../embeddings/oleObject6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9.wmf"/><Relationship Id="rId20" Type="http://schemas.openxmlformats.org/officeDocument/2006/relationships/image" Target="../media/image51.wmf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4.wmf"/><Relationship Id="rId11" Type="http://schemas.openxmlformats.org/officeDocument/2006/relationships/oleObject" Target="../embeddings/oleObject57.bin"/><Relationship Id="rId24" Type="http://schemas.openxmlformats.org/officeDocument/2006/relationships/image" Target="../media/image53.wmf"/><Relationship Id="rId5" Type="http://schemas.openxmlformats.org/officeDocument/2006/relationships/oleObject" Target="../embeddings/oleObject54.bin"/><Relationship Id="rId15" Type="http://schemas.openxmlformats.org/officeDocument/2006/relationships/oleObject" Target="../embeddings/oleObject59.bin"/><Relationship Id="rId23" Type="http://schemas.openxmlformats.org/officeDocument/2006/relationships/oleObject" Target="../embeddings/oleObject63.bin"/><Relationship Id="rId10" Type="http://schemas.openxmlformats.org/officeDocument/2006/relationships/image" Target="../media/image46.wmf"/><Relationship Id="rId19" Type="http://schemas.openxmlformats.org/officeDocument/2006/relationships/oleObject" Target="../embeddings/oleObject61.bin"/><Relationship Id="rId4" Type="http://schemas.openxmlformats.org/officeDocument/2006/relationships/image" Target="../media/image43.wmf"/><Relationship Id="rId9" Type="http://schemas.openxmlformats.org/officeDocument/2006/relationships/oleObject" Target="../embeddings/oleObject56.bin"/><Relationship Id="rId14" Type="http://schemas.openxmlformats.org/officeDocument/2006/relationships/image" Target="../media/image48.wmf"/><Relationship Id="rId22" Type="http://schemas.openxmlformats.org/officeDocument/2006/relationships/image" Target="../media/image52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56.wmf"/><Relationship Id="rId5" Type="http://schemas.openxmlformats.org/officeDocument/2006/relationships/oleObject" Target="../embeddings/oleObject66.bin"/><Relationship Id="rId4" Type="http://schemas.openxmlformats.org/officeDocument/2006/relationships/image" Target="../media/image55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oleObject" Target="../embeddings/oleObject67.bin"/><Relationship Id="rId7" Type="http://schemas.openxmlformats.org/officeDocument/2006/relationships/oleObject" Target="../embeddings/oleObject6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68.bin"/><Relationship Id="rId4" Type="http://schemas.openxmlformats.org/officeDocument/2006/relationships/image" Target="../media/image57.wmf"/><Relationship Id="rId9" Type="http://schemas.openxmlformats.org/officeDocument/2006/relationships/oleObject" Target="../embeddings/oleObject7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4B0841-C76E-4311-9506-ABF772161238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63549"/>
            <a:ext cx="7772400" cy="587919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3600" b="1" dirty="0" smtClean="0">
                <a:latin typeface="Arial Unicode MS" pitchFamily="34" charset="-128"/>
              </a:rPr>
              <a:t>BILANGAN KOMPLEKS</a:t>
            </a:r>
          </a:p>
          <a:p>
            <a:pPr algn="ctr" eaLnBrk="1" hangingPunct="1">
              <a:buFontTx/>
              <a:buNone/>
            </a:pPr>
            <a:endParaRPr lang="en-US" sz="2400" b="1" dirty="0" smtClean="0">
              <a:latin typeface="Arial Unicode MS" pitchFamily="34" charset="-128"/>
            </a:endParaRPr>
          </a:p>
          <a:p>
            <a:pPr marL="457200" indent="-457200" algn="ctr" eaLnBrk="1" hangingPunct="1">
              <a:buFontTx/>
              <a:buAutoNum type="arabicParenR"/>
            </a:pPr>
            <a:r>
              <a:rPr lang="en-US" sz="2400" b="1" dirty="0" err="1" smtClean="0">
                <a:latin typeface="Arial Unicode MS" pitchFamily="34" charset="-128"/>
              </a:rPr>
              <a:t>Defisini</a:t>
            </a:r>
            <a:r>
              <a:rPr lang="en-US" sz="2400" b="1" dirty="0" smtClean="0">
                <a:latin typeface="Arial Unicode MS" pitchFamily="34" charset="-128"/>
              </a:rPr>
              <a:t> </a:t>
            </a:r>
            <a:r>
              <a:rPr lang="en-US" sz="2400" b="1" dirty="0" err="1" smtClean="0">
                <a:latin typeface="Arial Unicode MS" pitchFamily="34" charset="-128"/>
              </a:rPr>
              <a:t>Bilangan</a:t>
            </a:r>
            <a:r>
              <a:rPr lang="en-US" sz="2400" b="1" dirty="0" smtClean="0">
                <a:latin typeface="Arial Unicode MS" pitchFamily="34" charset="-128"/>
              </a:rPr>
              <a:t> </a:t>
            </a:r>
            <a:r>
              <a:rPr lang="en-US" sz="2400" b="1" dirty="0" err="1" smtClean="0">
                <a:latin typeface="Arial Unicode MS" pitchFamily="34" charset="-128"/>
              </a:rPr>
              <a:t>Kompleks</a:t>
            </a:r>
            <a:endParaRPr lang="en-US" sz="2400" b="1" dirty="0" smtClean="0">
              <a:latin typeface="Arial Unicode MS" pitchFamily="34" charset="-128"/>
            </a:endParaRPr>
          </a:p>
          <a:p>
            <a:pPr marL="457200" indent="-457200" algn="ctr" eaLnBrk="1" hangingPunct="1">
              <a:buFontTx/>
              <a:buAutoNum type="arabicParenR"/>
            </a:pPr>
            <a:r>
              <a:rPr lang="en-US" sz="2400" b="1" dirty="0" err="1" smtClean="0">
                <a:latin typeface="Arial Unicode MS" pitchFamily="34" charset="-128"/>
              </a:rPr>
              <a:t>Operasional</a:t>
            </a:r>
            <a:r>
              <a:rPr lang="en-US" sz="2400" b="1" dirty="0" smtClean="0">
                <a:latin typeface="Arial Unicode MS" pitchFamily="34" charset="-128"/>
              </a:rPr>
              <a:t> </a:t>
            </a:r>
            <a:r>
              <a:rPr lang="en-US" sz="2400" b="1" dirty="0" err="1" smtClean="0">
                <a:latin typeface="Arial Unicode MS" pitchFamily="34" charset="-128"/>
              </a:rPr>
              <a:t>Bilangan</a:t>
            </a:r>
            <a:r>
              <a:rPr lang="en-US" sz="2400" b="1" dirty="0" smtClean="0">
                <a:latin typeface="Arial Unicode MS" pitchFamily="34" charset="-128"/>
              </a:rPr>
              <a:t> </a:t>
            </a:r>
            <a:r>
              <a:rPr lang="en-US" sz="2400" b="1" dirty="0" err="1" smtClean="0">
                <a:latin typeface="Arial Unicode MS" pitchFamily="34" charset="-128"/>
              </a:rPr>
              <a:t>Kompleks</a:t>
            </a:r>
            <a:endParaRPr lang="en-US" sz="2400" b="1" dirty="0" smtClean="0">
              <a:latin typeface="Arial Unicode MS" pitchFamily="34" charset="-128"/>
            </a:endParaRPr>
          </a:p>
          <a:p>
            <a:pPr marL="457200" indent="-457200" algn="ctr" eaLnBrk="1" hangingPunct="1">
              <a:buFontTx/>
              <a:buAutoNum type="arabicParenR"/>
            </a:pPr>
            <a:r>
              <a:rPr lang="en-US" sz="2400" b="1" dirty="0" err="1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>
                <a:latin typeface="Arial Unicode MS" pitchFamily="34" charset="-128"/>
                <a:cs typeface="Times New Roman" pitchFamily="18" charset="0"/>
              </a:rPr>
              <a:t>Sekawan</a:t>
            </a:r>
            <a:r>
              <a:rPr lang="en-US" sz="2400" b="1" dirty="0">
                <a:latin typeface="Arial Unicode MS" pitchFamily="34" charset="-128"/>
              </a:rPr>
              <a:t> (</a:t>
            </a:r>
            <a:r>
              <a:rPr lang="en-US" sz="2400" b="1" dirty="0" err="1">
                <a:latin typeface="Arial Unicode MS" pitchFamily="34" charset="-128"/>
              </a:rPr>
              <a:t>konjugat</a:t>
            </a:r>
            <a:r>
              <a:rPr lang="en-US" sz="2400" b="1" dirty="0" smtClean="0">
                <a:latin typeface="Arial Unicode MS" pitchFamily="34" charset="-128"/>
              </a:rPr>
              <a:t>)</a:t>
            </a:r>
          </a:p>
          <a:p>
            <a:pPr marL="457200" indent="-457200" algn="ctr" eaLnBrk="1" hangingPunct="1">
              <a:buFontTx/>
              <a:buAutoNum type="arabicParenR"/>
            </a:pPr>
            <a:r>
              <a:rPr lang="en-US" sz="2400" b="1" dirty="0" err="1">
                <a:latin typeface="Arial Unicode MS" pitchFamily="34" charset="-128"/>
                <a:cs typeface="Times New Roman" pitchFamily="18" charset="0"/>
              </a:rPr>
              <a:t>Interpretasi</a:t>
            </a:r>
            <a:r>
              <a:rPr lang="en-US" sz="24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>
                <a:latin typeface="Arial Unicode MS" pitchFamily="34" charset="-128"/>
                <a:cs typeface="Times New Roman" pitchFamily="18" charset="0"/>
              </a:rPr>
              <a:t>Geometris</a:t>
            </a:r>
            <a:r>
              <a:rPr lang="en-US" sz="24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endParaRPr lang="en-US" sz="2400" b="1" dirty="0" smtClean="0">
              <a:latin typeface="Arial Unicode MS" pitchFamily="34" charset="-128"/>
              <a:cs typeface="Times New Roman" pitchFamily="18" charset="0"/>
            </a:endParaRPr>
          </a:p>
          <a:p>
            <a:pPr marL="457200" indent="-457200" algn="ctr" eaLnBrk="1" hangingPunct="1">
              <a:buFontTx/>
              <a:buAutoNum type="arabicParenR"/>
            </a:pPr>
            <a:r>
              <a:rPr lang="en-US" sz="2400" b="1" dirty="0">
                <a:latin typeface="Arial Unicode MS" pitchFamily="34" charset="-128"/>
                <a:cs typeface="Times New Roman" pitchFamily="18" charset="0"/>
              </a:rPr>
              <a:t>Modulus (</a:t>
            </a:r>
            <a:r>
              <a:rPr lang="en-US" sz="2400" b="1" dirty="0" err="1">
                <a:latin typeface="Arial Unicode MS" pitchFamily="34" charset="-128"/>
                <a:cs typeface="Times New Roman" pitchFamily="18" charset="0"/>
              </a:rPr>
              <a:t>Nilai</a:t>
            </a:r>
            <a:r>
              <a:rPr lang="en-US" sz="2400" b="1" dirty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>
                <a:latin typeface="Arial Unicode MS" pitchFamily="34" charset="-128"/>
                <a:cs typeface="Times New Roman" pitchFamily="18" charset="0"/>
              </a:rPr>
              <a:t>Mutlak</a:t>
            </a:r>
            <a:r>
              <a:rPr lang="en-US" sz="2400" b="1" dirty="0">
                <a:latin typeface="Arial Unicode MS" pitchFamily="34" charset="-128"/>
                <a:cs typeface="Times New Roman" pitchFamily="18" charset="0"/>
              </a:rPr>
              <a:t>)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>
                <a:latin typeface="Arial Unicode MS" pitchFamily="34" charset="-128"/>
                <a:cs typeface="Times New Roman" pitchFamily="18" charset="0"/>
              </a:rPr>
              <a:t>Kompleks</a:t>
            </a:r>
            <a:endParaRPr lang="en-US" sz="2400" dirty="0" smtClean="0">
              <a:latin typeface="Arial Unicode MS" pitchFamily="34" charset="-128"/>
            </a:endParaRPr>
          </a:p>
          <a:p>
            <a:pPr algn="ctr" eaLnBrk="1" hangingPunct="1">
              <a:buFontTx/>
              <a:buNone/>
            </a:pPr>
            <a:endParaRPr lang="en-US" sz="2400" b="1" dirty="0" smtClean="0">
              <a:latin typeface="Arial Unicode MS" pitchFamily="34" charset="-128"/>
            </a:endParaRPr>
          </a:p>
          <a:p>
            <a:pPr algn="ctr" eaLnBrk="1" hangingPunct="1">
              <a:buFontTx/>
              <a:buNone/>
            </a:pPr>
            <a:endParaRPr lang="en-US" sz="2400" b="1" dirty="0" smtClean="0">
              <a:latin typeface="Arial Unicode MS" pitchFamily="34" charset="-128"/>
            </a:endParaRPr>
          </a:p>
          <a:p>
            <a:pPr algn="ctr"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</a:rPr>
              <a:t>Oleh</a:t>
            </a:r>
            <a:r>
              <a:rPr lang="en-US" sz="2400" b="1" dirty="0" smtClean="0">
                <a:latin typeface="Arial Unicode MS" pitchFamily="34" charset="-128"/>
              </a:rPr>
              <a:t>:</a:t>
            </a:r>
          </a:p>
          <a:p>
            <a:pPr algn="ctr" eaLnBrk="1" hangingPunct="1">
              <a:buFontTx/>
              <a:buNone/>
            </a:pPr>
            <a:r>
              <a:rPr lang="en-US" sz="2400" b="1" dirty="0" smtClean="0">
                <a:latin typeface="Arial Unicode MS" pitchFamily="34" charset="-128"/>
              </a:rPr>
              <a:t>Drs</a:t>
            </a:r>
            <a:r>
              <a:rPr lang="en-US" sz="2400" b="1" dirty="0" smtClean="0">
                <a:latin typeface="Arial Unicode MS" pitchFamily="34" charset="-128"/>
              </a:rPr>
              <a:t>. Amir </a:t>
            </a:r>
            <a:r>
              <a:rPr lang="en-US" sz="2400" b="1" dirty="0" err="1" smtClean="0">
                <a:latin typeface="Arial Unicode MS" pitchFamily="34" charset="-128"/>
              </a:rPr>
              <a:t>Supriyanto</a:t>
            </a:r>
            <a:r>
              <a:rPr lang="en-US" sz="2400" b="1" dirty="0" smtClean="0">
                <a:latin typeface="Arial Unicode MS" pitchFamily="34" charset="-128"/>
              </a:rPr>
              <a:t>, </a:t>
            </a:r>
            <a:r>
              <a:rPr lang="en-US" sz="2400" b="1" dirty="0" err="1" smtClean="0">
                <a:latin typeface="Arial Unicode MS" pitchFamily="34" charset="-128"/>
              </a:rPr>
              <a:t>M.Si</a:t>
            </a:r>
            <a:r>
              <a:rPr lang="en-US" sz="2400" b="1" dirty="0" smtClean="0">
                <a:latin typeface="Arial Unicode MS" pitchFamily="34" charset="-128"/>
              </a:rPr>
              <a:t>.</a:t>
            </a:r>
          </a:p>
          <a:p>
            <a:pPr algn="ctr"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</a:rPr>
              <a:t>Jurusan</a:t>
            </a:r>
            <a:r>
              <a:rPr lang="en-US" sz="2400" b="1" dirty="0" smtClean="0">
                <a:latin typeface="Arial Unicode MS" pitchFamily="34" charset="-128"/>
              </a:rPr>
              <a:t> </a:t>
            </a:r>
            <a:r>
              <a:rPr lang="en-US" sz="2400" b="1" dirty="0" err="1" smtClean="0">
                <a:latin typeface="Arial Unicode MS" pitchFamily="34" charset="-128"/>
              </a:rPr>
              <a:t>Fisika</a:t>
            </a:r>
            <a:r>
              <a:rPr lang="en-US" sz="2400" b="1" dirty="0" smtClean="0">
                <a:latin typeface="Arial Unicode MS" pitchFamily="34" charset="-128"/>
              </a:rPr>
              <a:t> FMIPA </a:t>
            </a:r>
            <a:r>
              <a:rPr lang="en-US" sz="2400" b="1" dirty="0" err="1" smtClean="0">
                <a:latin typeface="Arial Unicode MS" pitchFamily="34" charset="-128"/>
              </a:rPr>
              <a:t>Unila</a:t>
            </a:r>
            <a:endParaRPr lang="en-US" sz="2400" b="1" dirty="0" smtClean="0">
              <a:latin typeface="Arial Unicode MS" pitchFamily="34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sz="2000" dirty="0" smtClean="0">
              <a:latin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846E67-2AFE-4F98-8BD5-5AE0788E6F06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73088"/>
            <a:ext cx="7772400" cy="552291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3600" smtClean="0">
                <a:latin typeface="Arial Unicode MS" pitchFamily="34" charset="-128"/>
              </a:rPr>
              <a:t>DEFINISI BILANGAN KOMPLEKS</a:t>
            </a:r>
          </a:p>
          <a:p>
            <a:pPr algn="ctr" eaLnBrk="1" hangingPunct="1">
              <a:buFontTx/>
              <a:buNone/>
            </a:pPr>
            <a:endParaRPr lang="en-US" sz="3600" smtClean="0">
              <a:latin typeface="Arial Unicode MS" pitchFamily="34" charset="-128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sz="2400" smtClean="0">
                <a:solidFill>
                  <a:schemeClr val="tx2"/>
                </a:solidFill>
                <a:latin typeface="Arial Unicode MS" pitchFamily="34" charset="-128"/>
              </a:rPr>
              <a:t>	Dengan memiliki sistem bilangan real </a:t>
            </a:r>
            <a:r>
              <a:rPr lang="en-US" sz="2400" b="1" smtClean="0">
                <a:solidFill>
                  <a:schemeClr val="tx2"/>
                </a:solidFill>
                <a:latin typeface="Arial Unicode MS" pitchFamily="34" charset="-128"/>
                <a:ea typeface="ＭＳ 明朝" pitchFamily="49" charset="-128"/>
              </a:rPr>
              <a:t>ℝ</a:t>
            </a:r>
            <a:r>
              <a:rPr lang="en-US" sz="2400" smtClean="0">
                <a:solidFill>
                  <a:schemeClr val="tx2"/>
                </a:solidFill>
                <a:latin typeface="Arial Unicode MS" pitchFamily="34" charset="-128"/>
              </a:rPr>
              <a:t> saja </a:t>
            </a:r>
            <a:r>
              <a:rPr lang="en-US" sz="2400" smtClean="0">
                <a:solidFill>
                  <a:schemeClr val="tx2"/>
                </a:solidFill>
                <a:latin typeface="Arial Unicode MS" pitchFamily="34" charset="-128"/>
                <a:ea typeface="ＭＳ 明朝" pitchFamily="49" charset="-128"/>
              </a:rPr>
              <a:t>kita tidak dapat menyelesaikan persamaan x</a:t>
            </a:r>
            <a:r>
              <a:rPr lang="en-US" sz="2400" baseline="30000" smtClean="0">
                <a:solidFill>
                  <a:schemeClr val="tx2"/>
                </a:solidFill>
                <a:latin typeface="Arial Unicode MS" pitchFamily="34" charset="-128"/>
                <a:ea typeface="ＭＳ 明朝" pitchFamily="49" charset="-128"/>
              </a:rPr>
              <a:t>2 </a:t>
            </a:r>
            <a:r>
              <a:rPr lang="en-US" sz="2400" smtClean="0">
                <a:solidFill>
                  <a:schemeClr val="tx2"/>
                </a:solidFill>
                <a:latin typeface="Arial Unicode MS" pitchFamily="34" charset="-128"/>
                <a:ea typeface="ＭＳ 明朝" pitchFamily="49" charset="-128"/>
              </a:rPr>
              <a:t>+1=0. Jadi disamping bilangan real kita perlu bilangan jenis baru. Bilangan jenis baru ini dinamakan bilangan </a:t>
            </a:r>
            <a:r>
              <a:rPr lang="en-US" sz="2400" i="1" smtClean="0">
                <a:solidFill>
                  <a:schemeClr val="tx2"/>
                </a:solidFill>
                <a:latin typeface="Arial Unicode MS" pitchFamily="34" charset="-128"/>
                <a:ea typeface="ＭＳ 明朝" pitchFamily="49" charset="-128"/>
              </a:rPr>
              <a:t>imajiner </a:t>
            </a:r>
            <a:r>
              <a:rPr lang="en-US" sz="2400" smtClean="0">
                <a:solidFill>
                  <a:schemeClr val="tx2"/>
                </a:solidFill>
                <a:latin typeface="Arial Unicode MS" pitchFamily="34" charset="-128"/>
                <a:ea typeface="ＭＳ 明朝" pitchFamily="49" charset="-128"/>
              </a:rPr>
              <a:t>atau bilangan </a:t>
            </a:r>
            <a:r>
              <a:rPr lang="en-US" sz="2400" i="1" smtClean="0">
                <a:solidFill>
                  <a:schemeClr val="tx2"/>
                </a:solidFill>
                <a:latin typeface="Arial Unicode MS" pitchFamily="34" charset="-128"/>
                <a:ea typeface="ＭＳ 明朝" pitchFamily="49" charset="-128"/>
              </a:rPr>
              <a:t>kompleks</a:t>
            </a:r>
            <a:r>
              <a:rPr lang="en-US" sz="2400" smtClean="0">
                <a:solidFill>
                  <a:schemeClr val="tx2"/>
                </a:solidFill>
                <a:latin typeface="Arial Unicode MS" pitchFamily="34" charset="-128"/>
                <a:ea typeface="ＭＳ 明朝" pitchFamily="49" charset="-128"/>
              </a:rPr>
              <a:t>.</a:t>
            </a: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0B30E7-212E-42E4-BA2C-484D3B54028A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2475" y="479425"/>
            <a:ext cx="7900988" cy="5638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BILANGAN KOMPLEKS DAN OPERASINYA</a:t>
            </a:r>
          </a:p>
          <a:p>
            <a:pPr eaLnBrk="1" hangingPunct="1">
              <a:buFontTx/>
              <a:buNone/>
            </a:pPr>
            <a:endParaRPr lang="en-US" sz="2400" b="1" smtClean="0">
              <a:latin typeface="Arial Unicode MS" pitchFamily="34" charset="-128"/>
            </a:endParaRPr>
          </a:p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Definisi 1</a:t>
            </a:r>
            <a:r>
              <a:rPr lang="en-US" sz="2400" smtClean="0">
                <a:latin typeface="Arial Unicode MS" pitchFamily="34" charset="-128"/>
              </a:rPr>
              <a:t/>
            </a:r>
            <a:br>
              <a:rPr lang="en-US" sz="2400" smtClean="0">
                <a:latin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</a:rPr>
              <a:t>Bilangan kompleks adalah bilangan yang berbentuk: </a:t>
            </a:r>
          </a:p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	</a:t>
            </a:r>
            <a:r>
              <a:rPr lang="en-US" sz="2400" b="1" i="1" smtClean="0">
                <a:latin typeface="Arial Unicode MS" pitchFamily="34" charset="-128"/>
              </a:rPr>
              <a:t>z </a:t>
            </a:r>
            <a:r>
              <a:rPr lang="en-US" sz="2400" b="1" smtClean="0">
                <a:latin typeface="Arial Unicode MS" pitchFamily="34" charset="-128"/>
              </a:rPr>
              <a:t>=</a:t>
            </a:r>
            <a:r>
              <a:rPr lang="en-US" sz="2400" b="1" i="1" smtClean="0">
                <a:latin typeface="Arial Unicode MS" pitchFamily="34" charset="-128"/>
              </a:rPr>
              <a:t> x</a:t>
            </a:r>
            <a:r>
              <a:rPr lang="en-US" sz="2400" smtClean="0">
                <a:latin typeface="Arial Unicode MS" pitchFamily="34" charset="-128"/>
              </a:rPr>
              <a:t> </a:t>
            </a:r>
            <a:r>
              <a:rPr lang="en-US" sz="2400" b="1" smtClean="0">
                <a:latin typeface="Arial Unicode MS" pitchFamily="34" charset="-128"/>
              </a:rPr>
              <a:t>+ i</a:t>
            </a:r>
            <a:r>
              <a:rPr lang="en-US" sz="2400" b="1" i="1" smtClean="0">
                <a:latin typeface="Arial Unicode MS" pitchFamily="34" charset="-128"/>
              </a:rPr>
              <a:t>y</a:t>
            </a:r>
            <a:r>
              <a:rPr lang="en-US" sz="2400" b="1" smtClean="0">
                <a:latin typeface="Arial Unicode MS" pitchFamily="34" charset="-128"/>
              </a:rPr>
              <a:t> , </a:t>
            </a:r>
            <a:r>
              <a:rPr lang="en-US" sz="2400" smtClean="0">
                <a:latin typeface="Arial Unicode MS" pitchFamily="34" charset="-128"/>
              </a:rPr>
              <a:t>dengan</a:t>
            </a:r>
            <a:r>
              <a:rPr lang="en-US" sz="2400" b="1" smtClean="0">
                <a:latin typeface="Arial Unicode MS" pitchFamily="34" charset="-128"/>
              </a:rPr>
              <a:t> </a:t>
            </a:r>
            <a:r>
              <a:rPr lang="en-US" sz="2400" i="1" smtClean="0">
                <a:latin typeface="Arial Unicode MS" pitchFamily="34" charset="-128"/>
              </a:rPr>
              <a:t>x</a:t>
            </a:r>
            <a:r>
              <a:rPr lang="en-US" sz="2400" smtClean="0">
                <a:latin typeface="Arial Unicode MS" pitchFamily="34" charset="-128"/>
              </a:rPr>
              <a:t> dan </a:t>
            </a:r>
            <a:r>
              <a:rPr lang="en-US" sz="2400" i="1" smtClean="0">
                <a:latin typeface="Arial Unicode MS" pitchFamily="34" charset="-128"/>
              </a:rPr>
              <a:t>y</a:t>
            </a:r>
            <a:r>
              <a:rPr lang="en-US" sz="2400" smtClean="0">
                <a:latin typeface="Arial Unicode MS" pitchFamily="34" charset="-128"/>
              </a:rPr>
              <a:t> bilangan real dan </a:t>
            </a:r>
            <a:r>
              <a:rPr lang="en-US" sz="2400" i="1" smtClean="0">
                <a:latin typeface="Arial Unicode MS" pitchFamily="34" charset="-128"/>
              </a:rPr>
              <a:t>i</a:t>
            </a:r>
            <a:r>
              <a:rPr lang="en-US" sz="2400" i="1" baseline="30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 =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smtClean="0">
                <a:latin typeface="Arial Unicode MS" pitchFamily="34" charset="-128"/>
              </a:rPr>
              <a:t>1.</a:t>
            </a: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</a:endParaRPr>
          </a:p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Notasi</a:t>
            </a:r>
            <a:r>
              <a:rPr lang="en-US" sz="2400" smtClean="0">
                <a:latin typeface="Arial Unicode MS" pitchFamily="34" charset="-128"/>
              </a:rPr>
              <a:t/>
            </a:r>
            <a:br>
              <a:rPr lang="en-US" sz="2400" smtClean="0">
                <a:latin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</a:rPr>
              <a:t>Bilangan kompleks dinyatakan dengan huruf z, sedang huruf x dan y menyatakan bilangan real. Jika z = x + iy menyatakan sembarang bilangan kompleks, maka x dinamakan bagian real dan y bagian imajiner dari z. Bagian real dan bagian imaginer dari bilangan kompleks z biasanya dinyatakan dengan Re(z) dan Im(z).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EE2B8E-E026-4D77-8ED5-95A9D0A57575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7200"/>
            <a:ext cx="7772400" cy="5791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OPERASI HITUNG PADA BILANGAN KOMPLEKS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>
              <a:latin typeface="Arial Unicode MS" pitchFamily="34" charset="-128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DEFINISI 2</a:t>
            </a:r>
            <a:endParaRPr lang="en-US" sz="2400" smtClean="0">
              <a:latin typeface="Arial Unicode MS" pitchFamily="34" charset="-128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Bilangan kompleks z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=x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+iy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 dan bilangan kompleks z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=x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+iy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 dikatakan sama, z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=z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, jika dan hanya jika x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=x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 dan y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=y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.</a:t>
            </a:r>
            <a:endParaRPr lang="en-US" sz="2400" b="1" smtClean="0">
              <a:latin typeface="Arial Unicode MS" pitchFamily="34" charset="-128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>
              <a:latin typeface="Arial Unicode MS" pitchFamily="34" charset="-128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DEFINISI 3</a:t>
            </a:r>
            <a:endParaRPr lang="en-US" sz="2400" smtClean="0">
              <a:latin typeface="Arial Unicode MS" pitchFamily="34" charset="-128"/>
            </a:endParaRP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Untuk bilangan kompleks z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=x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+iy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 dan  z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=x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+iy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 jumlah dan hasilkali mereka berturut-turut didefinisikan sbb: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z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+z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 = (x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+x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) + i(y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+y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)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z</a:t>
            </a:r>
            <a:r>
              <a:rPr lang="en-US" sz="2400" baseline="-25000" smtClean="0">
                <a:latin typeface="Arial Unicode MS" pitchFamily="34" charset="-128"/>
              </a:rPr>
              <a:t>1 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</a:t>
            </a:r>
            <a:r>
              <a:rPr lang="en-US" sz="2400" baseline="-25000" smtClean="0">
                <a:latin typeface="Arial Unicode MS" pitchFamily="34" charset="-128"/>
              </a:rPr>
              <a:t> </a:t>
            </a:r>
            <a:r>
              <a:rPr lang="en-US" sz="2400" smtClean="0">
                <a:latin typeface="Arial Unicode MS" pitchFamily="34" charset="-128"/>
              </a:rPr>
              <a:t>z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 = (x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x</a:t>
            </a:r>
            <a:r>
              <a:rPr lang="en-US" sz="2400" baseline="-25000" smtClean="0">
                <a:latin typeface="Arial Unicode MS" pitchFamily="34" charset="-128"/>
              </a:rPr>
              <a:t>2 </a:t>
            </a:r>
            <a:r>
              <a:rPr lang="en-US" sz="2000" smtClean="0"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smtClean="0">
                <a:latin typeface="Arial Unicode MS" pitchFamily="34" charset="-128"/>
              </a:rPr>
              <a:t>y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y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) + i(x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y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+x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</a:rPr>
              <a:t>y</a:t>
            </a:r>
            <a:r>
              <a:rPr lang="en-US" sz="2400" baseline="-25000" smtClean="0">
                <a:latin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</a:rPr>
              <a:t>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>
              <a:latin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4D5B58-CAE4-4784-AE2C-45A2D6947473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7772400" cy="52657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Himpunan semua bilangan kompleks  diberi notasi 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Jadi 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= { z | z = x + iy, x∈</a:t>
            </a:r>
            <a:r>
              <a:rPr lang="en-US" sz="2400" b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ℝ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y∈</a:t>
            </a:r>
            <a:r>
              <a:rPr lang="en-US" sz="2400" b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ℝ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}.</a:t>
            </a: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Jika Im(z)=0 maka bilangan kompleks z menjadi 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bilangan real x, sehingga bilangan real adalah keadaan 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khusus dari bilangan kompleks, sehingga </a:t>
            </a:r>
            <a:r>
              <a:rPr lang="en-US" sz="2400" b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ℝ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⊂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. </a:t>
            </a: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Jika Re(z)=0 dan Im(z)≠0, maka z menjadi iy dan 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dinamakan bilangan </a:t>
            </a:r>
            <a:r>
              <a:rPr lang="en-US" sz="2400" i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imajiner murni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Bilangan imajiner 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murni dengan y=0, yakni bilanga i, dinamakan </a:t>
            </a:r>
            <a:r>
              <a:rPr lang="en-US" sz="2400" i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satuan </a:t>
            </a:r>
          </a:p>
          <a:p>
            <a:pPr eaLnBrk="1" hangingPunct="1">
              <a:buFontTx/>
              <a:buNone/>
            </a:pPr>
            <a:r>
              <a:rPr lang="en-US" sz="2400" i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imajiner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1479C2-DD0B-4FF3-BBC2-C1EC3B6E2010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5943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Sifat-sifat lapangan bilangan kompleks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Himpunan semua bilangan kompleks bersama operasi penjumlahan dan perkalian (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</a:rPr>
              <a:t> 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,+,•) membentuk sebuah lapangan (</a:t>
            </a:r>
            <a:r>
              <a:rPr lang="en-US" sz="2400" i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field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). Adapun sifat-sifat lapangan yang berlaku pada bilangan kompleks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dan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adalah sebagai berikut:</a:t>
            </a:r>
            <a:b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1.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+z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∈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dan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∈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. (sifat tertutup)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2.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+z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=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+z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dan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=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 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(sifat komutatif)</a:t>
            </a:r>
            <a:b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3. (z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+z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)+z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=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+(z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+z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 dan (z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 •z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=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•(z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</a:t>
            </a:r>
            <a:b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(sifat assosiatif)</a:t>
            </a:r>
            <a:b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4. 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•(z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+z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)=(z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)+(z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•z</a:t>
            </a:r>
            <a:r>
              <a:rPr lang="en-US" sz="2400" baseline="-250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 (sifat distribtif)</a:t>
            </a:r>
            <a:b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5. Ada 0=0+i0∈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, sehingga z+0=z  (0 elemen netral </a:t>
            </a:r>
            <a:b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penjumlahan)</a:t>
            </a:r>
            <a:b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lang="en-US" sz="240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F93126-2D03-4783-AA70-05E396B0BACA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7772400" cy="3886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6. Ada 1=1+i0∈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, sehingga z•1=z (1elemen netral </a:t>
            </a:r>
            <a:b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perkalian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7. Untuk setiap z=x+iy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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ada –z=–x–iy)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    sehingga z+(–z)=0 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8. Untuk setiap z=x+iy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</a:t>
            </a:r>
            <a:r>
              <a:rPr lang="en-US" sz="2400" b="1" smtClean="0">
                <a:latin typeface="Arial Unicode MS" pitchFamily="34" charset="-128"/>
                <a:ea typeface="ＭＳ 明朝" pitchFamily="49" charset="-128"/>
              </a:rPr>
              <a:t>ℂ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ada z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-1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=sehingga</a:t>
            </a:r>
            <a:br>
              <a:rPr lang="en-US" sz="2400" smtClean="0">
                <a:latin typeface="Arial Unicode MS" pitchFamily="34" charset="-128"/>
                <a:cs typeface="Times New Roman" pitchFamily="18" charset="0"/>
              </a:rPr>
            </a:b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   z•z</a:t>
            </a:r>
            <a:r>
              <a:rPr lang="en-US" sz="2400" baseline="30000" smtClean="0">
                <a:latin typeface="Arial Unicode MS" pitchFamily="34" charset="-128"/>
                <a:cs typeface="Times New Roman" pitchFamily="18" charset="0"/>
              </a:rPr>
              <a:t>-1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=1.</a:t>
            </a:r>
          </a:p>
          <a:p>
            <a:pPr eaLnBrk="1" hangingPunct="1">
              <a:buFontTx/>
              <a:buNone/>
            </a:pPr>
            <a:endParaRPr lang="en-US" sz="2400" b="1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Tugas: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Buktikan sifat-sifat 1 – 8 menggunakan definsi yang telah diberikan.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2E9FD5-39A5-4B22-8889-1E9AA05C5F85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4114800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</a:rPr>
              <a:t>Contoh</a:t>
            </a:r>
            <a:r>
              <a:rPr lang="en-US" sz="2400" b="1" dirty="0" smtClean="0">
                <a:latin typeface="Arial Unicode MS" pitchFamily="34" charset="-128"/>
              </a:rPr>
              <a:t> </a:t>
            </a:r>
            <a:r>
              <a:rPr lang="en-US" sz="2400" b="1" dirty="0" err="1" smtClean="0">
                <a:latin typeface="Arial Unicode MS" pitchFamily="34" charset="-128"/>
              </a:rPr>
              <a:t>soal</a:t>
            </a:r>
            <a:r>
              <a:rPr lang="en-US" sz="2400" b="1" dirty="0" smtClean="0">
                <a:latin typeface="Arial Unicode MS" pitchFamily="34" charset="-128"/>
              </a:rPr>
              <a:t>:</a:t>
            </a:r>
          </a:p>
          <a:p>
            <a:pPr marL="609600" indent="-609600" eaLnBrk="1" hangingPunct="1">
              <a:buFontTx/>
              <a:buNone/>
            </a:pPr>
            <a:endParaRPr lang="en-US" sz="2400" dirty="0" smtClean="0">
              <a:latin typeface="Arial Unicode MS" pitchFamily="34" charset="-128"/>
            </a:endParaRPr>
          </a:p>
          <a:p>
            <a:pPr marL="609600" indent="-609600" eaLnBrk="1" hangingPunct="1">
              <a:lnSpc>
                <a:spcPct val="12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</a:rPr>
              <a:t>1. </a:t>
            </a:r>
            <a:r>
              <a:rPr lang="en-US" sz="2400" dirty="0" err="1" smtClean="0">
                <a:latin typeface="Arial Unicode MS" pitchFamily="34" charset="-128"/>
              </a:rPr>
              <a:t>Jika</a:t>
            </a:r>
            <a:r>
              <a:rPr lang="en-US" sz="2400" dirty="0" smtClean="0">
                <a:latin typeface="Arial Unicode MS" pitchFamily="34" charset="-128"/>
              </a:rPr>
              <a:t> z</a:t>
            </a:r>
            <a:r>
              <a:rPr lang="en-US" sz="2400" baseline="-25000" dirty="0" smtClean="0">
                <a:latin typeface="Arial Unicode MS" pitchFamily="34" charset="-128"/>
              </a:rPr>
              <a:t>1</a:t>
            </a:r>
            <a:r>
              <a:rPr lang="en-US" sz="2400" dirty="0" smtClean="0">
                <a:latin typeface="Arial Unicode MS" pitchFamily="34" charset="-128"/>
              </a:rPr>
              <a:t>=x</a:t>
            </a:r>
            <a:r>
              <a:rPr lang="en-US" sz="2400" baseline="-25000" dirty="0" smtClean="0">
                <a:latin typeface="Arial Unicode MS" pitchFamily="34" charset="-128"/>
              </a:rPr>
              <a:t>1</a:t>
            </a:r>
            <a:r>
              <a:rPr lang="en-US" sz="2400" dirty="0" smtClean="0">
                <a:latin typeface="Arial Unicode MS" pitchFamily="34" charset="-128"/>
              </a:rPr>
              <a:t>+iy</a:t>
            </a:r>
            <a:r>
              <a:rPr lang="en-US" sz="2400" baseline="-25000" dirty="0" smtClean="0">
                <a:latin typeface="Arial Unicode MS" pitchFamily="34" charset="-128"/>
              </a:rPr>
              <a:t>1</a:t>
            </a:r>
            <a:r>
              <a:rPr lang="en-US" sz="2400" dirty="0" smtClean="0">
                <a:latin typeface="Arial Unicode MS" pitchFamily="34" charset="-128"/>
              </a:rPr>
              <a:t> </a:t>
            </a:r>
            <a:r>
              <a:rPr lang="en-US" sz="2400" dirty="0" err="1" smtClean="0">
                <a:latin typeface="Arial Unicode MS" pitchFamily="34" charset="-128"/>
              </a:rPr>
              <a:t>dan</a:t>
            </a:r>
            <a:r>
              <a:rPr lang="en-US" sz="2400" dirty="0" smtClean="0">
                <a:latin typeface="Arial Unicode MS" pitchFamily="34" charset="-128"/>
              </a:rPr>
              <a:t> z</a:t>
            </a:r>
            <a:r>
              <a:rPr lang="en-US" sz="2400" baseline="-25000" dirty="0" smtClean="0">
                <a:latin typeface="Arial Unicode MS" pitchFamily="34" charset="-128"/>
              </a:rPr>
              <a:t>2</a:t>
            </a:r>
            <a:r>
              <a:rPr lang="en-US" sz="2400" dirty="0" smtClean="0">
                <a:latin typeface="Arial Unicode MS" pitchFamily="34" charset="-128"/>
              </a:rPr>
              <a:t>=x</a:t>
            </a:r>
            <a:r>
              <a:rPr lang="en-US" sz="2400" baseline="-25000" dirty="0" smtClean="0">
                <a:latin typeface="Arial Unicode MS" pitchFamily="34" charset="-128"/>
              </a:rPr>
              <a:t>2</a:t>
            </a:r>
            <a:r>
              <a:rPr lang="en-US" sz="2400" dirty="0" smtClean="0">
                <a:latin typeface="Arial Unicode MS" pitchFamily="34" charset="-128"/>
              </a:rPr>
              <a:t>+iy</a:t>
            </a:r>
            <a:r>
              <a:rPr lang="en-US" sz="2400" baseline="-25000" dirty="0" smtClean="0">
                <a:latin typeface="Arial Unicode MS" pitchFamily="34" charset="-128"/>
              </a:rPr>
              <a:t>2</a:t>
            </a:r>
            <a:r>
              <a:rPr lang="en-US" sz="2400" dirty="0" smtClean="0">
                <a:latin typeface="Arial Unicode MS" pitchFamily="34" charset="-128"/>
              </a:rPr>
              <a:t>, </a:t>
            </a:r>
          </a:p>
          <a:p>
            <a:pPr marL="609600" indent="-609600" eaLnBrk="1" hangingPunct="1">
              <a:lnSpc>
                <a:spcPct val="12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</a:rPr>
              <a:t>    </a:t>
            </a:r>
            <a:r>
              <a:rPr lang="en-US" sz="2400" dirty="0" err="1" smtClean="0">
                <a:latin typeface="Arial Unicode MS" pitchFamily="34" charset="-128"/>
              </a:rPr>
              <a:t>buktikan</a:t>
            </a:r>
            <a:r>
              <a:rPr lang="en-US" sz="2400" dirty="0" smtClean="0">
                <a:latin typeface="Arial Unicode MS" pitchFamily="34" charset="-128"/>
              </a:rPr>
              <a:t> </a:t>
            </a:r>
            <a:r>
              <a:rPr lang="en-US" sz="2400" dirty="0" err="1" smtClean="0">
                <a:latin typeface="Arial Unicode MS" pitchFamily="34" charset="-128"/>
              </a:rPr>
              <a:t>bahwa</a:t>
            </a:r>
            <a:r>
              <a:rPr lang="en-US" sz="2400" dirty="0" smtClean="0">
                <a:latin typeface="Arial Unicode MS" pitchFamily="34" charset="-128"/>
              </a:rPr>
              <a:t>: z</a:t>
            </a:r>
            <a:r>
              <a:rPr lang="en-US" sz="2400" baseline="-25000" dirty="0" smtClean="0">
                <a:latin typeface="Arial Unicode MS" pitchFamily="34" charset="-128"/>
              </a:rPr>
              <a:t>1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baseline="-25000" dirty="0" smtClean="0">
                <a:latin typeface="Arial Unicode MS" pitchFamily="34" charset="-128"/>
              </a:rPr>
              <a:t> </a:t>
            </a:r>
            <a:r>
              <a:rPr lang="en-US" sz="2400" dirty="0" smtClean="0">
                <a:latin typeface="Arial Unicode MS" pitchFamily="34" charset="-128"/>
              </a:rPr>
              <a:t>z</a:t>
            </a:r>
            <a:r>
              <a:rPr lang="en-US" sz="2400" baseline="-25000" dirty="0" smtClean="0">
                <a:latin typeface="Arial Unicode MS" pitchFamily="34" charset="-128"/>
              </a:rPr>
              <a:t>2</a:t>
            </a:r>
            <a:r>
              <a:rPr lang="en-US" sz="2400" dirty="0" smtClean="0">
                <a:latin typeface="Arial Unicode MS" pitchFamily="34" charset="-128"/>
              </a:rPr>
              <a:t>= (x</a:t>
            </a:r>
            <a:r>
              <a:rPr lang="en-US" sz="2400" baseline="-25000" dirty="0" smtClean="0">
                <a:latin typeface="Arial Unicode MS" pitchFamily="34" charset="-128"/>
              </a:rPr>
              <a:t>1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dirty="0" smtClean="0">
                <a:latin typeface="Arial Unicode MS" pitchFamily="34" charset="-128"/>
              </a:rPr>
              <a:t> x</a:t>
            </a:r>
            <a:r>
              <a:rPr lang="en-US" sz="2400" baseline="-25000" dirty="0" smtClean="0">
                <a:latin typeface="Arial Unicode MS" pitchFamily="34" charset="-128"/>
              </a:rPr>
              <a:t>2</a:t>
            </a:r>
            <a:r>
              <a:rPr lang="en-US" sz="2400" dirty="0" smtClean="0">
                <a:latin typeface="Arial Unicode MS" pitchFamily="34" charset="-128"/>
              </a:rPr>
              <a:t>)+i(y</a:t>
            </a:r>
            <a:r>
              <a:rPr lang="en-US" sz="2400" baseline="-25000" dirty="0" smtClean="0">
                <a:latin typeface="Arial Unicode MS" pitchFamily="34" charset="-128"/>
              </a:rPr>
              <a:t>1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baseline="-25000" dirty="0" smtClean="0">
                <a:latin typeface="Arial Unicode MS" pitchFamily="34" charset="-128"/>
              </a:rPr>
              <a:t> </a:t>
            </a:r>
            <a:r>
              <a:rPr lang="en-US" sz="2400" dirty="0" smtClean="0">
                <a:latin typeface="Arial Unicode MS" pitchFamily="34" charset="-128"/>
              </a:rPr>
              <a:t>y</a:t>
            </a:r>
            <a:r>
              <a:rPr lang="en-US" sz="2400" baseline="-25000" dirty="0" smtClean="0">
                <a:latin typeface="Arial Unicode MS" pitchFamily="34" charset="-128"/>
              </a:rPr>
              <a:t>2</a:t>
            </a:r>
            <a:r>
              <a:rPr lang="en-US" sz="2400" dirty="0" smtClean="0">
                <a:latin typeface="Arial Unicode MS" pitchFamily="34" charset="-128"/>
              </a:rPr>
              <a:t>)</a:t>
            </a:r>
            <a:endParaRPr lang="en-US" sz="2400" b="1" dirty="0" smtClean="0">
              <a:latin typeface="Arial Unicode MS" pitchFamily="34" charset="-128"/>
            </a:endParaRPr>
          </a:p>
          <a:p>
            <a:pPr marL="609600" indent="-609600" eaLnBrk="1" hangingPunct="1">
              <a:lnSpc>
                <a:spcPct val="12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</a:rPr>
              <a:t>2. </a:t>
            </a:r>
            <a:r>
              <a:rPr lang="en-US" sz="2400" dirty="0" err="1" smtClean="0">
                <a:latin typeface="Arial Unicode MS" pitchFamily="34" charset="-128"/>
              </a:rPr>
              <a:t>Diketahui</a:t>
            </a:r>
            <a:r>
              <a:rPr lang="en-US" sz="2400" dirty="0" smtClean="0">
                <a:latin typeface="Arial Unicode MS" pitchFamily="34" charset="-128"/>
              </a:rPr>
              <a:t>: z</a:t>
            </a:r>
            <a:r>
              <a:rPr lang="en-US" sz="2400" baseline="-25000" dirty="0" smtClean="0">
                <a:latin typeface="Arial Unicode MS" pitchFamily="34" charset="-128"/>
              </a:rPr>
              <a:t>1</a:t>
            </a:r>
            <a:r>
              <a:rPr lang="en-US" sz="2400" dirty="0" smtClean="0">
                <a:latin typeface="Arial Unicode MS" pitchFamily="34" charset="-128"/>
              </a:rPr>
              <a:t>=2+3i </a:t>
            </a:r>
            <a:r>
              <a:rPr lang="en-US" sz="2400" dirty="0" err="1" smtClean="0">
                <a:latin typeface="Arial Unicode MS" pitchFamily="34" charset="-128"/>
              </a:rPr>
              <a:t>dan</a:t>
            </a:r>
            <a:r>
              <a:rPr lang="en-US" sz="2400" dirty="0" smtClean="0">
                <a:latin typeface="Arial Unicode MS" pitchFamily="34" charset="-128"/>
              </a:rPr>
              <a:t> z</a:t>
            </a:r>
            <a:r>
              <a:rPr lang="en-US" sz="2400" baseline="-25000" dirty="0" smtClean="0">
                <a:latin typeface="Arial Unicode MS" pitchFamily="34" charset="-128"/>
              </a:rPr>
              <a:t>2</a:t>
            </a:r>
            <a:r>
              <a:rPr lang="en-US" sz="2400" dirty="0" smtClean="0">
                <a:latin typeface="Arial Unicode MS" pitchFamily="34" charset="-128"/>
              </a:rPr>
              <a:t>=5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dirty="0" smtClean="0">
                <a:latin typeface="Arial Unicode MS" pitchFamily="34" charset="-128"/>
              </a:rPr>
              <a:t>i.</a:t>
            </a:r>
          </a:p>
          <a:p>
            <a:pPr marL="609600" indent="-609600" eaLnBrk="1" hangingPunct="1">
              <a:lnSpc>
                <a:spcPct val="12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</a:rPr>
              <a:t>    </a:t>
            </a:r>
            <a:r>
              <a:rPr lang="en-US" sz="2400" dirty="0" err="1" smtClean="0">
                <a:latin typeface="Arial Unicode MS" pitchFamily="34" charset="-128"/>
              </a:rPr>
              <a:t>tentukan</a:t>
            </a:r>
            <a:r>
              <a:rPr lang="en-US" sz="2400" dirty="0" smtClean="0">
                <a:latin typeface="Arial Unicode MS" pitchFamily="34" charset="-128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+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25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25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25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endParaRPr lang="en-US" sz="2400" dirty="0" smtClean="0">
              <a:latin typeface="Arial Unicode MS" pitchFamily="34" charset="-128"/>
            </a:endParaRPr>
          </a:p>
        </p:txBody>
      </p:sp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5668963" y="2951163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Equation" r:id="rId4" imgW="393529" imgH="736280" progId="Equation.3">
                  <p:embed/>
                </p:oleObj>
              </mc:Choice>
              <mc:Fallback>
                <p:oleObj name="Equation" r:id="rId4" imgW="393529" imgH="7362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8963" y="2951163"/>
                        <a:ext cx="3937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1264"/>
            <a:ext cx="7772400" cy="1143000"/>
          </a:xfrm>
        </p:spPr>
        <p:txBody>
          <a:bodyPr/>
          <a:lstStyle/>
          <a:p>
            <a:pPr marL="457200" indent="-457200" algn="l" eaLnBrk="1" hangingPunct="1">
              <a:lnSpc>
                <a:spcPct val="120000"/>
              </a:lnSpc>
              <a:buFont typeface="+mj-lt"/>
              <a:buAutoNum type="arabicPeriod"/>
            </a:pPr>
            <a:r>
              <a:rPr lang="en-US" sz="2400" dirty="0" err="1" smtClean="0">
                <a:solidFill>
                  <a:srgbClr val="FF0000"/>
                </a:solidFill>
                <a:latin typeface="Arial Unicode MS" pitchFamily="34" charset="-128"/>
              </a:rPr>
              <a:t>Jika</a:t>
            </a:r>
            <a:r>
              <a:rPr lang="en-US" sz="2400" dirty="0" smtClean="0">
                <a:solidFill>
                  <a:srgbClr val="FF0000"/>
                </a:solidFill>
                <a:latin typeface="Arial Unicode MS" pitchFamily="34" charset="-128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z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1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=x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1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+iy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1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 Unicode MS" pitchFamily="34" charset="-128"/>
              </a:rPr>
              <a:t>dan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 z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=x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+iy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, </a:t>
            </a:r>
            <a:b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</a:br>
            <a:r>
              <a:rPr lang="en-US" sz="2400" dirty="0" err="1" smtClean="0">
                <a:solidFill>
                  <a:srgbClr val="FF0000"/>
                </a:solidFill>
                <a:latin typeface="Arial Unicode MS" pitchFamily="34" charset="-128"/>
              </a:rPr>
              <a:t>buktikan</a:t>
            </a:r>
            <a:r>
              <a:rPr lang="en-US" sz="2400" dirty="0" smtClean="0">
                <a:solidFill>
                  <a:srgbClr val="FF0000"/>
                </a:solidFill>
                <a:latin typeface="Arial Unicode MS" pitchFamily="34" charset="-128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 Unicode MS" pitchFamily="34" charset="-128"/>
              </a:rPr>
              <a:t>bahwa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: z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1 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z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= (x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1 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 x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)+i(y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1 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  <a:cs typeface="Times New Roman" pitchFamily="18" charset="0"/>
              </a:rPr>
              <a:t>–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y</a:t>
            </a:r>
            <a:r>
              <a:rPr lang="en-US" sz="2400" baseline="-25000" dirty="0">
                <a:solidFill>
                  <a:srgbClr val="FF0000"/>
                </a:solidFill>
                <a:latin typeface="Arial Unicode MS" pitchFamily="34" charset="-128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Arial Unicode MS" pitchFamily="34" charset="-128"/>
              </a:rPr>
              <a:t>)</a:t>
            </a:r>
            <a:endParaRPr lang="id-ID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5800" y="1596571"/>
                <a:ext cx="7772400" cy="5050972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u="sng" dirty="0" err="1"/>
                  <a:t>Penyelesaian</a:t>
                </a:r>
                <a:r>
                  <a:rPr lang="en-US" b="1" u="sng" dirty="0"/>
                  <a:t>: </a:t>
                </a:r>
                <a:endParaRPr lang="id-ID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i="1"/>
                          </m:ctrlPr>
                        </m:sSubPr>
                        <m:e>
                          <m:r>
                            <a:rPr lang="en-US" i="1"/>
                            <m:t>𝑧</m:t>
                          </m:r>
                        </m:e>
                        <m:sub>
                          <m:r>
                            <a:rPr lang="en-US" i="1"/>
                            <m:t>1</m:t>
                          </m:r>
                        </m:sub>
                      </m:sSub>
                      <m:r>
                        <a:rPr lang="en-US" i="1"/>
                        <m:t>−</m:t>
                      </m:r>
                      <m:sSub>
                        <m:sSubPr>
                          <m:ctrlPr>
                            <a:rPr lang="id-ID" i="1"/>
                          </m:ctrlPr>
                        </m:sSubPr>
                        <m:e>
                          <m:r>
                            <a:rPr lang="en-US" i="1"/>
                            <m:t>𝑧</m:t>
                          </m:r>
                        </m:e>
                        <m:sub>
                          <m:r>
                            <a:rPr lang="en-US" i="1"/>
                            <m:t>2</m:t>
                          </m:r>
                        </m:sub>
                      </m:sSub>
                      <m:r>
                        <a:rPr lang="en-US" i="1"/>
                        <m:t>=</m:t>
                      </m:r>
                      <m:sSub>
                        <m:sSubPr>
                          <m:ctrlPr>
                            <a:rPr lang="id-ID" i="1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en-US" i="1"/>
                            <m:t>1</m:t>
                          </m:r>
                        </m:sub>
                      </m:sSub>
                      <m:r>
                        <a:rPr lang="en-US" i="1"/>
                        <m:t>+</m:t>
                      </m:r>
                      <m:r>
                        <a:rPr lang="en-US" i="1"/>
                        <m:t>𝑖</m:t>
                      </m:r>
                      <m:sSub>
                        <m:sSubPr>
                          <m:ctrlPr>
                            <a:rPr lang="id-ID" i="1"/>
                          </m:ctrlPr>
                        </m:sSubPr>
                        <m:e>
                          <m:r>
                            <a:rPr lang="en-US" i="1"/>
                            <m:t>𝑦</m:t>
                          </m:r>
                        </m:e>
                        <m:sub>
                          <m:r>
                            <a:rPr lang="en-US" i="1"/>
                            <m:t>1</m:t>
                          </m:r>
                        </m:sub>
                      </m:sSub>
                      <m:r>
                        <a:rPr lang="en-US" i="1"/>
                        <m:t>−</m:t>
                      </m:r>
                      <m:sSub>
                        <m:sSubPr>
                          <m:ctrlPr>
                            <a:rPr lang="id-ID" i="1"/>
                          </m:ctrlPr>
                        </m:sSubPr>
                        <m:e>
                          <m:r>
                            <a:rPr lang="en-US" i="1"/>
                            <m:t>𝑥</m:t>
                          </m:r>
                        </m:e>
                        <m:sub>
                          <m:r>
                            <a:rPr lang="en-US" i="1"/>
                            <m:t>2</m:t>
                          </m:r>
                        </m:sub>
                      </m:sSub>
                      <m:r>
                        <a:rPr lang="en-US" i="1"/>
                        <m:t>−</m:t>
                      </m:r>
                      <m:r>
                        <a:rPr lang="en-US" i="1"/>
                        <m:t>𝑖</m:t>
                      </m:r>
                      <m:sSub>
                        <m:sSubPr>
                          <m:ctrlPr>
                            <a:rPr lang="id-ID" i="1"/>
                          </m:ctrlPr>
                        </m:sSubPr>
                        <m:e>
                          <m:r>
                            <a:rPr lang="en-US" i="1"/>
                            <m:t>𝑦</m:t>
                          </m:r>
                        </m:e>
                        <m:sub>
                          <m:r>
                            <a:rPr lang="en-US" i="1"/>
                            <m:t>2</m:t>
                          </m:r>
                        </m:sub>
                      </m:sSub>
                      <m:r>
                        <a:rPr lang="en-US" i="1"/>
                        <m:t>=</m:t>
                      </m:r>
                      <m:d>
                        <m:dPr>
                          <m:ctrlPr>
                            <a:rPr lang="id-ID" i="1"/>
                          </m:ctrlPr>
                        </m:dPr>
                        <m:e>
                          <m:sSub>
                            <m:sSubPr>
                              <m:ctrlPr>
                                <a:rPr lang="id-ID" i="1"/>
                              </m:ctrlPr>
                            </m:sSubPr>
                            <m:e>
                              <m:r>
                                <a:rPr lang="en-US" i="1"/>
                                <m:t>𝑥</m:t>
                              </m:r>
                            </m:e>
                            <m:sub>
                              <m:r>
                                <a:rPr lang="en-US" i="1"/>
                                <m:t>1</m:t>
                              </m:r>
                            </m:sub>
                          </m:sSub>
                          <m:r>
                            <a:rPr lang="en-US" i="1"/>
                            <m:t>−</m:t>
                          </m:r>
                          <m:sSub>
                            <m:sSubPr>
                              <m:ctrlPr>
                                <a:rPr lang="id-ID" i="1"/>
                              </m:ctrlPr>
                            </m:sSubPr>
                            <m:e>
                              <m:r>
                                <a:rPr lang="en-US" i="1"/>
                                <m:t>𝑥</m:t>
                              </m:r>
                            </m:e>
                            <m:sub>
                              <m:r>
                                <a:rPr lang="en-US" i="1"/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i="1"/>
                        <m:t>+</m:t>
                      </m:r>
                      <m:r>
                        <a:rPr lang="en-US" i="1"/>
                        <m:t>𝑖</m:t>
                      </m:r>
                      <m:d>
                        <m:dPr>
                          <m:ctrlPr>
                            <a:rPr lang="id-ID" i="1"/>
                          </m:ctrlPr>
                        </m:dPr>
                        <m:e>
                          <m:sSub>
                            <m:sSubPr>
                              <m:ctrlPr>
                                <a:rPr lang="id-ID" i="1"/>
                              </m:ctrlPr>
                            </m:sSubPr>
                            <m:e>
                              <m:r>
                                <a:rPr lang="en-US" i="1"/>
                                <m:t>𝑦</m:t>
                              </m:r>
                            </m:e>
                            <m:sub>
                              <m:r>
                                <a:rPr lang="en-US" i="1"/>
                                <m:t>1</m:t>
                              </m:r>
                            </m:sub>
                          </m:sSub>
                          <m:r>
                            <a:rPr lang="en-US" i="1"/>
                            <m:t>−</m:t>
                          </m:r>
                          <m:sSub>
                            <m:sSubPr>
                              <m:ctrlPr>
                                <a:rPr lang="id-ID" i="1"/>
                              </m:ctrlPr>
                            </m:sSubPr>
                            <m:e>
                              <m:r>
                                <a:rPr lang="en-US" i="1"/>
                                <m:t>𝑦</m:t>
                              </m:r>
                            </m:e>
                            <m:sub>
                              <m:r>
                                <a:rPr lang="en-US" i="1"/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id-ID" dirty="0"/>
              </a:p>
              <a:p>
                <a:endParaRPr lang="id-ID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0" y="1596571"/>
                <a:ext cx="7772400" cy="5050972"/>
              </a:xfrm>
              <a:blipFill rotWithShape="1">
                <a:blip r:embed="rId2"/>
                <a:stretch>
                  <a:fillRect l="-2039" t="-169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2EE625-3260-40CB-B6E9-C81466DA6B0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94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685800" y="348350"/>
                <a:ext cx="7772400" cy="899886"/>
              </a:xfrm>
            </p:spPr>
            <p:txBody>
              <a:bodyPr/>
              <a:lstStyle/>
              <a:p>
                <a:pPr marL="457200" lvl="0" indent="-457200" algn="l">
                  <a:buFont typeface="+mj-lt"/>
                  <a:buAutoNum type="arabicPeriod" startAt="2"/>
                </a:pPr>
                <a:r>
                  <a:rPr lang="en-US" sz="2400" dirty="0" smtClean="0">
                    <a:solidFill>
                      <a:srgbClr val="FF0000"/>
                    </a:solidFill>
                  </a:rPr>
                  <a:t>Diketahui</a:t>
                </a:r>
                <a:r>
                  <a:rPr lang="en-US" sz="2400" dirty="0">
                    <a:solidFill>
                      <a:srgbClr val="FF000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rgbClr val="FF0000"/>
                        </a:solidFill>
                      </a:rPr>
                      <m:t>=2+</m:t>
                    </m:r>
                    <m:r>
                      <a:rPr lang="en-US" sz="2400" i="1">
                        <a:solidFill>
                          <a:srgbClr val="FF0000"/>
                        </a:solidFill>
                      </a:rPr>
                      <m:t>𝑖</m:t>
                    </m:r>
                    <m:r>
                      <a:rPr lang="en-US" sz="2400" i="1">
                        <a:solidFill>
                          <a:srgbClr val="FF0000"/>
                        </a:solidFill>
                      </a:rPr>
                      <m:t>3</m:t>
                    </m:r>
                  </m:oMath>
                </a14:m>
                <a:r>
                  <a:rPr lang="en-US" sz="2400" dirty="0">
                    <a:solidFill>
                      <a:srgbClr val="FF0000"/>
                    </a:solidFill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</a:rPr>
                  <a:t>dan</a:t>
                </a:r>
                <a:r>
                  <a:rPr lang="en-US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srgbClr val="FF0000"/>
                        </a:solidFill>
                      </a:rPr>
                      <m:t>=5−</m:t>
                    </m:r>
                    <m:r>
                      <a:rPr lang="en-US" sz="2400" i="1">
                        <a:solidFill>
                          <a:srgbClr val="FF0000"/>
                        </a:solidFill>
                      </a:rPr>
                      <m:t>𝑖</m:t>
                    </m:r>
                  </m:oMath>
                </a14:m>
                <a:r>
                  <a:rPr lang="en-US" sz="2400" dirty="0">
                    <a:solidFill>
                      <a:srgbClr val="FF0000"/>
                    </a:solidFill>
                  </a:rPr>
                  <a:t>.   </a:t>
                </a:r>
                <a:r>
                  <a:rPr lang="en-US" sz="2400" dirty="0" err="1">
                    <a:solidFill>
                      <a:srgbClr val="FF0000"/>
                    </a:solidFill>
                  </a:rPr>
                  <a:t>Tentukan</a:t>
                </a:r>
                <a:r>
                  <a:rPr lang="en-US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rgbClr val="FF0000"/>
                        </a:solidFill>
                      </a:rPr>
                      <m:t>+</m:t>
                    </m:r>
                    <m:sSub>
                      <m:sSub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FF0000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rgbClr val="FF0000"/>
                        </a:solidFill>
                      </a:rPr>
                      <m:t>−</m:t>
                    </m:r>
                    <m:sSub>
                      <m:sSub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baseline="-25000" dirty="0">
                    <a:solidFill>
                      <a:srgbClr val="FF0000"/>
                    </a:solidFill>
                  </a:rPr>
                  <a:t> </a:t>
                </a:r>
                <a:r>
                  <a:rPr lang="en-US" sz="2400" dirty="0">
                    <a:solidFill>
                      <a:srgbClr val="FF0000"/>
                    </a:solidFill>
                  </a:rPr>
                  <a:t>,</a:t>
                </a:r>
                <a:r>
                  <a:rPr lang="en-US" sz="2400" baseline="-250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rgbClr val="FF0000"/>
                        </a:solidFill>
                      </a:rPr>
                      <m:t>.</m:t>
                    </m:r>
                    <m:sSub>
                      <m:sSub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𝑧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FF0000"/>
                    </a:solidFill>
                  </a:rPr>
                  <a:t>, </a:t>
                </a:r>
                <a:r>
                  <a:rPr lang="en-US" sz="2400" dirty="0" err="1">
                    <a:solidFill>
                      <a:srgbClr val="FF0000"/>
                    </a:solidFill>
                  </a:rPr>
                  <a:t>dan</a:t>
                </a:r>
                <a:r>
                  <a:rPr lang="en-US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400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d-ID" sz="2400" i="1">
                                <a:solidFill>
                                  <a:srgbClr val="FF0000"/>
                                </a:solidFill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</a:rPr>
                              <m:t>𝑧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id-ID" sz="2400" i="1">
                                <a:solidFill>
                                  <a:srgbClr val="FF0000"/>
                                </a:solidFill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</a:rPr>
                              <m:t>𝑧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solidFill>
                      <a:srgbClr val="FF0000"/>
                    </a:solidFill>
                  </a:rPr>
                  <a:t> </a:t>
                </a:r>
                <a:endParaRPr lang="id-ID" sz="24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85800" y="348350"/>
                <a:ext cx="7772400" cy="899886"/>
              </a:xfrm>
              <a:blipFill rotWithShape="1">
                <a:blip r:embed="rId2"/>
                <a:stretch>
                  <a:fillRect l="-1098" t="-10135" b="-608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5800" y="1306286"/>
                <a:ext cx="7772400" cy="4789714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u="sng" dirty="0" err="1"/>
                  <a:t>Penyelesaian</a:t>
                </a:r>
                <a:r>
                  <a:rPr lang="en-US" b="1" u="sng" dirty="0"/>
                  <a:t>: </a:t>
                </a:r>
                <a:endParaRPr lang="id-ID" dirty="0"/>
              </a:p>
              <a:p>
                <a:pPr marL="514350" lvl="0" indent="-514350">
                  <a:buFont typeface="+mj-lt"/>
                  <a:buAutoNum type="alphaLcParenR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/>
                        </m:ctrlPr>
                      </m:sSubPr>
                      <m:e>
                        <m:r>
                          <a:rPr lang="en-US" i="1"/>
                          <m:t>𝑧</m:t>
                        </m:r>
                      </m:e>
                      <m:sub>
                        <m:r>
                          <a:rPr lang="en-US" i="1"/>
                          <m:t>1</m:t>
                        </m:r>
                      </m:sub>
                    </m:sSub>
                    <m:r>
                      <a:rPr lang="en-US" i="1"/>
                      <m:t>+</m:t>
                    </m:r>
                    <m:sSub>
                      <m:sSubPr>
                        <m:ctrlPr>
                          <a:rPr lang="id-ID" i="1"/>
                        </m:ctrlPr>
                      </m:sSubPr>
                      <m:e>
                        <m:r>
                          <a:rPr lang="en-US" i="1"/>
                          <m:t>𝑧</m:t>
                        </m:r>
                      </m:e>
                      <m:sub>
                        <m:r>
                          <a:rPr lang="en-US" i="1"/>
                          <m:t>2</m:t>
                        </m:r>
                      </m:sub>
                    </m:sSub>
                    <m:r>
                      <a:rPr lang="en-US" i="1"/>
                      <m:t>=2+</m:t>
                    </m:r>
                    <m:r>
                      <a:rPr lang="en-US" i="1"/>
                      <m:t>𝑖</m:t>
                    </m:r>
                    <m:r>
                      <a:rPr lang="en-US" i="1"/>
                      <m:t>3+5−</m:t>
                    </m:r>
                    <m:r>
                      <a:rPr lang="en-US" i="1"/>
                      <m:t>𝑖</m:t>
                    </m:r>
                    <m:r>
                      <a:rPr lang="en-US" i="1"/>
                      <m:t>=7+</m:t>
                    </m:r>
                    <m:r>
                      <a:rPr lang="en-US" i="1"/>
                      <m:t>𝑖</m:t>
                    </m:r>
                    <m:r>
                      <a:rPr lang="en-US" i="1"/>
                      <m:t>2</m:t>
                    </m:r>
                  </m:oMath>
                </a14:m>
                <a:endParaRPr lang="id-ID" dirty="0"/>
              </a:p>
              <a:p>
                <a:pPr marL="514350" lvl="0" indent="-514350">
                  <a:buFont typeface="+mj-lt"/>
                  <a:buAutoNum type="alphaLcParenR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/>
                        </m:ctrlPr>
                      </m:sSubPr>
                      <m:e>
                        <m:r>
                          <a:rPr lang="en-US" i="1"/>
                          <m:t>𝑧</m:t>
                        </m:r>
                      </m:e>
                      <m:sub>
                        <m:r>
                          <a:rPr lang="en-US" i="1"/>
                          <m:t>1</m:t>
                        </m:r>
                      </m:sub>
                    </m:sSub>
                    <m:r>
                      <a:rPr lang="en-US" i="1"/>
                      <m:t>−</m:t>
                    </m:r>
                    <m:sSub>
                      <m:sSubPr>
                        <m:ctrlPr>
                          <a:rPr lang="id-ID" i="1"/>
                        </m:ctrlPr>
                      </m:sSubPr>
                      <m:e>
                        <m:r>
                          <a:rPr lang="en-US" i="1"/>
                          <m:t>𝑧</m:t>
                        </m:r>
                      </m:e>
                      <m:sub>
                        <m:r>
                          <a:rPr lang="en-US" i="1"/>
                          <m:t>2</m:t>
                        </m:r>
                      </m:sub>
                    </m:sSub>
                    <m:r>
                      <a:rPr lang="en-US" i="1"/>
                      <m:t>=2+</m:t>
                    </m:r>
                    <m:r>
                      <a:rPr lang="en-US" i="1"/>
                      <m:t>𝑖</m:t>
                    </m:r>
                    <m:r>
                      <a:rPr lang="en-US" i="1"/>
                      <m:t>3−5+</m:t>
                    </m:r>
                    <m:r>
                      <a:rPr lang="en-US" i="1"/>
                      <m:t>𝑖</m:t>
                    </m:r>
                    <m:r>
                      <a:rPr lang="en-US" i="1"/>
                      <m:t>=−3+</m:t>
                    </m:r>
                    <m:r>
                      <a:rPr lang="en-US" i="1"/>
                      <m:t>𝑖</m:t>
                    </m:r>
                    <m:r>
                      <a:rPr lang="en-US" i="1"/>
                      <m:t>4</m:t>
                    </m:r>
                  </m:oMath>
                </a14:m>
                <a:endParaRPr lang="id-ID" dirty="0"/>
              </a:p>
              <a:p>
                <a:pPr marL="514350" lvl="0" indent="-514350">
                  <a:buFont typeface="+mj-lt"/>
                  <a:buAutoNum type="alphaLcParenR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/>
                        </m:ctrlPr>
                      </m:sSubPr>
                      <m:e>
                        <m:r>
                          <a:rPr lang="en-US" i="1"/>
                          <m:t>𝑧</m:t>
                        </m:r>
                      </m:e>
                      <m:sub>
                        <m:r>
                          <a:rPr lang="en-US" i="1"/>
                          <m:t>1</m:t>
                        </m:r>
                      </m:sub>
                    </m:sSub>
                    <m:r>
                      <a:rPr lang="en-US" i="1"/>
                      <m:t>.</m:t>
                    </m:r>
                    <m:sSub>
                      <m:sSubPr>
                        <m:ctrlPr>
                          <a:rPr lang="id-ID" i="1"/>
                        </m:ctrlPr>
                      </m:sSubPr>
                      <m:e>
                        <m:r>
                          <a:rPr lang="en-US" i="1"/>
                          <m:t>𝑧</m:t>
                        </m:r>
                      </m:e>
                      <m:sub>
                        <m:r>
                          <a:rPr lang="en-US" i="1"/>
                          <m:t>2</m:t>
                        </m:r>
                      </m:sub>
                    </m:sSub>
                    <m:r>
                      <a:rPr lang="en-US" i="1"/>
                      <m:t>=</m:t>
                    </m:r>
                    <m:d>
                      <m:dPr>
                        <m:ctrlPr>
                          <a:rPr lang="id-ID" i="1"/>
                        </m:ctrlPr>
                      </m:dPr>
                      <m:e>
                        <m:r>
                          <a:rPr lang="en-US" i="1"/>
                          <m:t>2+</m:t>
                        </m:r>
                        <m:r>
                          <a:rPr lang="en-US" i="1"/>
                          <m:t>𝑖</m:t>
                        </m:r>
                        <m:r>
                          <a:rPr lang="en-US" i="1"/>
                          <m:t>3</m:t>
                        </m:r>
                      </m:e>
                    </m:d>
                    <m:d>
                      <m:dPr>
                        <m:ctrlPr>
                          <a:rPr lang="id-ID" i="1"/>
                        </m:ctrlPr>
                      </m:dPr>
                      <m:e>
                        <m:r>
                          <a:rPr lang="en-US" i="1"/>
                          <m:t>5−</m:t>
                        </m:r>
                        <m:r>
                          <a:rPr lang="en-US" i="1"/>
                          <m:t>𝑖</m:t>
                        </m:r>
                      </m:e>
                    </m:d>
                    <m:r>
                      <a:rPr lang="en-US" i="1"/>
                      <m:t>=10+</m:t>
                    </m:r>
                    <m:r>
                      <a:rPr lang="en-US" i="1"/>
                      <m:t>𝑖</m:t>
                    </m:r>
                    <m:r>
                      <a:rPr lang="en-US" i="1"/>
                      <m:t>15−</m:t>
                    </m:r>
                    <m:r>
                      <a:rPr lang="en-US" i="1"/>
                      <m:t>𝑖</m:t>
                    </m:r>
                    <m:r>
                      <a:rPr lang="en-US" i="1"/>
                      <m:t>2−</m:t>
                    </m:r>
                    <m:sSup>
                      <m:sSupPr>
                        <m:ctrlPr>
                          <a:rPr lang="id-ID" i="1"/>
                        </m:ctrlPr>
                      </m:sSupPr>
                      <m:e>
                        <m:r>
                          <a:rPr lang="en-US" i="1"/>
                          <m:t>𝑖</m:t>
                        </m:r>
                      </m:e>
                      <m:sup>
                        <m:r>
                          <a:rPr lang="en-US" i="1"/>
                          <m:t>2</m:t>
                        </m:r>
                      </m:sup>
                    </m:sSup>
                    <m:r>
                      <a:rPr lang="en-US" i="1"/>
                      <m:t>3=10+</m:t>
                    </m:r>
                    <m:r>
                      <a:rPr lang="en-US" i="1"/>
                      <m:t>𝑖</m:t>
                    </m:r>
                    <m:r>
                      <a:rPr lang="en-US" i="1"/>
                      <m:t>13+3=13+</m:t>
                    </m:r>
                    <m:r>
                      <a:rPr lang="en-US" i="1"/>
                      <m:t>𝑖</m:t>
                    </m:r>
                    <m:r>
                      <a:rPr lang="en-US" i="1"/>
                      <m:t>13</m:t>
                    </m:r>
                  </m:oMath>
                </a14:m>
                <a:endParaRPr lang="id-ID" dirty="0"/>
              </a:p>
              <a:p>
                <a:pPr marL="514350" lvl="0" indent="-51435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id-ID" i="1"/>
                        </m:ctrlPr>
                      </m:fPr>
                      <m:num>
                        <m:sSub>
                          <m:sSubPr>
                            <m:ctrlPr>
                              <a:rPr lang="id-ID" i="1"/>
                            </m:ctrlPr>
                          </m:sSubPr>
                          <m:e>
                            <m:r>
                              <a:rPr lang="en-US" i="1"/>
                              <m:t>𝑧</m:t>
                            </m:r>
                          </m:e>
                          <m:sub>
                            <m:r>
                              <a:rPr lang="en-US" i="1"/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id-ID" i="1"/>
                            </m:ctrlPr>
                          </m:sSubPr>
                          <m:e>
                            <m:r>
                              <a:rPr lang="en-US" i="1"/>
                              <m:t>𝑧</m:t>
                            </m:r>
                          </m:e>
                          <m:sub>
                            <m:r>
                              <a:rPr lang="en-US" i="1"/>
                              <m:t>2</m:t>
                            </m:r>
                          </m:sub>
                        </m:sSub>
                      </m:den>
                    </m:f>
                    <m:r>
                      <a:rPr lang="en-US" i="1"/>
                      <m:t>=</m:t>
                    </m:r>
                    <m:f>
                      <m:fPr>
                        <m:ctrlPr>
                          <a:rPr lang="id-ID" i="1"/>
                        </m:ctrlPr>
                      </m:fPr>
                      <m:num>
                        <m:r>
                          <a:rPr lang="en-US" i="1"/>
                          <m:t>2+</m:t>
                        </m:r>
                        <m:r>
                          <a:rPr lang="en-US" i="1"/>
                          <m:t>𝑖</m:t>
                        </m:r>
                        <m:r>
                          <a:rPr lang="en-US" i="1"/>
                          <m:t>3</m:t>
                        </m:r>
                      </m:num>
                      <m:den>
                        <m:r>
                          <a:rPr lang="en-US" i="1"/>
                          <m:t>5−</m:t>
                        </m:r>
                        <m:r>
                          <a:rPr lang="en-US" i="1"/>
                          <m:t>𝑖</m:t>
                        </m:r>
                      </m:den>
                    </m:f>
                    <m:r>
                      <a:rPr lang="en-US" i="1"/>
                      <m:t>=</m:t>
                    </m:r>
                    <m:f>
                      <m:fPr>
                        <m:ctrlPr>
                          <a:rPr lang="id-ID" i="1"/>
                        </m:ctrlPr>
                      </m:fPr>
                      <m:num>
                        <m:r>
                          <a:rPr lang="en-US" i="1"/>
                          <m:t>2+</m:t>
                        </m:r>
                        <m:r>
                          <a:rPr lang="en-US" i="1"/>
                          <m:t>𝑖</m:t>
                        </m:r>
                        <m:r>
                          <a:rPr lang="en-US" i="1"/>
                          <m:t>3</m:t>
                        </m:r>
                      </m:num>
                      <m:den>
                        <m:r>
                          <a:rPr lang="en-US" i="1"/>
                          <m:t>5−</m:t>
                        </m:r>
                        <m:r>
                          <a:rPr lang="en-US" i="1"/>
                          <m:t>𝑖</m:t>
                        </m:r>
                      </m:den>
                    </m:f>
                    <m:r>
                      <a:rPr lang="en-US" i="1"/>
                      <m:t>.</m:t>
                    </m:r>
                    <m:f>
                      <m:fPr>
                        <m:ctrlPr>
                          <a:rPr lang="id-ID" i="1"/>
                        </m:ctrlPr>
                      </m:fPr>
                      <m:num>
                        <m:r>
                          <a:rPr lang="en-US" i="1"/>
                          <m:t>5+</m:t>
                        </m:r>
                        <m:r>
                          <a:rPr lang="en-US" i="1"/>
                          <m:t>𝑖</m:t>
                        </m:r>
                      </m:num>
                      <m:den>
                        <m:r>
                          <a:rPr lang="en-US" i="1"/>
                          <m:t>5+</m:t>
                        </m:r>
                        <m:r>
                          <a:rPr lang="en-US" i="1"/>
                          <m:t>𝑖</m:t>
                        </m:r>
                      </m:den>
                    </m:f>
                    <m:r>
                      <a:rPr lang="en-US" i="1"/>
                      <m:t>=</m:t>
                    </m:r>
                    <m:f>
                      <m:fPr>
                        <m:ctrlPr>
                          <a:rPr lang="id-ID" i="1"/>
                        </m:ctrlPr>
                      </m:fPr>
                      <m:num>
                        <m:r>
                          <a:rPr lang="en-US" i="1"/>
                          <m:t>10+</m:t>
                        </m:r>
                        <m:r>
                          <a:rPr lang="en-US" i="1"/>
                          <m:t>𝑖</m:t>
                        </m:r>
                        <m:r>
                          <a:rPr lang="en-US" i="1"/>
                          <m:t>15+</m:t>
                        </m:r>
                        <m:r>
                          <a:rPr lang="en-US" i="1"/>
                          <m:t>𝑖</m:t>
                        </m:r>
                        <m:r>
                          <a:rPr lang="en-US" i="1"/>
                          <m:t>2+</m:t>
                        </m:r>
                        <m:sSup>
                          <m:sSupPr>
                            <m:ctrlPr>
                              <a:rPr lang="id-ID" i="1"/>
                            </m:ctrlPr>
                          </m:sSupPr>
                          <m:e>
                            <m:r>
                              <a:rPr lang="en-US" i="1"/>
                              <m:t>𝑖</m:t>
                            </m:r>
                          </m:e>
                          <m:sup>
                            <m:r>
                              <a:rPr lang="en-US" i="1"/>
                              <m:t>2</m:t>
                            </m:r>
                          </m:sup>
                        </m:sSup>
                        <m:r>
                          <a:rPr lang="en-US" i="1"/>
                          <m:t>3</m:t>
                        </m:r>
                      </m:num>
                      <m:den>
                        <m:r>
                          <a:rPr lang="en-US" i="1"/>
                          <m:t>25−</m:t>
                        </m:r>
                        <m:sSup>
                          <m:sSupPr>
                            <m:ctrlPr>
                              <a:rPr lang="id-ID" i="1"/>
                            </m:ctrlPr>
                          </m:sSupPr>
                          <m:e>
                            <m:r>
                              <a:rPr lang="en-US" i="1"/>
                              <m:t>𝑖</m:t>
                            </m:r>
                          </m:e>
                          <m:sup>
                            <m:r>
                              <a:rPr lang="en-US" i="1"/>
                              <m:t>2</m:t>
                            </m:r>
                          </m:sup>
                        </m:sSup>
                      </m:den>
                    </m:f>
                    <m:r>
                      <a:rPr lang="en-US" i="1"/>
                      <m:t>=</m:t>
                    </m:r>
                    <m:f>
                      <m:fPr>
                        <m:ctrlPr>
                          <a:rPr lang="id-ID" i="1"/>
                        </m:ctrlPr>
                      </m:fPr>
                      <m:num>
                        <m:r>
                          <a:rPr lang="en-US" i="1"/>
                          <m:t>10+</m:t>
                        </m:r>
                        <m:r>
                          <a:rPr lang="en-US" i="1"/>
                          <m:t>𝑖</m:t>
                        </m:r>
                        <m:r>
                          <a:rPr lang="en-US" i="1"/>
                          <m:t>17−3</m:t>
                        </m:r>
                      </m:num>
                      <m:den>
                        <m:r>
                          <a:rPr lang="en-US" i="1"/>
                          <m:t>25+1</m:t>
                        </m:r>
                      </m:den>
                    </m:f>
                    <m:r>
                      <a:rPr lang="en-US" i="1"/>
                      <m:t>=</m:t>
                    </m:r>
                    <m:f>
                      <m:fPr>
                        <m:ctrlPr>
                          <a:rPr lang="id-ID" i="1"/>
                        </m:ctrlPr>
                      </m:fPr>
                      <m:num>
                        <m:r>
                          <a:rPr lang="en-US" i="1"/>
                          <m:t>7+</m:t>
                        </m:r>
                        <m:r>
                          <a:rPr lang="en-US" i="1"/>
                          <m:t>𝑖</m:t>
                        </m:r>
                        <m:r>
                          <a:rPr lang="en-US" i="1"/>
                          <m:t>17</m:t>
                        </m:r>
                      </m:num>
                      <m:den>
                        <m:r>
                          <a:rPr lang="en-US" i="1"/>
                          <m:t>26</m:t>
                        </m:r>
                      </m:den>
                    </m:f>
                  </m:oMath>
                </a14:m>
                <a:endParaRPr lang="id-ID" dirty="0"/>
              </a:p>
              <a:p>
                <a:endParaRPr lang="id-ID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0" y="1306286"/>
                <a:ext cx="7772400" cy="4789714"/>
              </a:xfrm>
              <a:blipFill rotWithShape="1">
                <a:blip r:embed="rId3"/>
                <a:stretch>
                  <a:fillRect l="-2039" t="-1781" b="-1195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2EE625-3260-40CB-B6E9-C81466DA6B02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77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6CB43-16B1-4D00-83B3-3AA354653D42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Sekawan</a:t>
            </a:r>
            <a:r>
              <a:rPr lang="en-US" sz="2400" b="1" dirty="0" smtClean="0">
                <a:latin typeface="Arial Unicode MS" pitchFamily="34" charset="-128"/>
              </a:rPr>
              <a:t> (</a:t>
            </a:r>
            <a:r>
              <a:rPr lang="en-US" sz="2400" b="1" dirty="0" err="1" smtClean="0">
                <a:latin typeface="Arial Unicode MS" pitchFamily="34" charset="-128"/>
              </a:rPr>
              <a:t>konjugat</a:t>
            </a:r>
            <a:r>
              <a:rPr lang="en-US" sz="2400" b="1" dirty="0" smtClean="0">
                <a:latin typeface="Arial Unicode MS" pitchFamily="34" charset="-128"/>
              </a:rPr>
              <a:t>)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Jika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x +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iy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sekawan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ditulis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  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didefinisikan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sebagai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(x,–y) = x –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iy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Contoh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: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sekawan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3 + 2i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3 – 2i 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sekawan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5i 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–5i.</a:t>
            </a:r>
            <a:r>
              <a:rPr lang="en-US" sz="2400" dirty="0" smtClean="0">
                <a:latin typeface="Arial Unicode MS" pitchFamily="34" charset="-128"/>
              </a:rPr>
              <a:t> </a:t>
            </a:r>
          </a:p>
          <a:p>
            <a:pPr eaLnBrk="1" hangingPunct="1">
              <a:buFontTx/>
              <a:buNone/>
            </a:pPr>
            <a:r>
              <a:rPr lang="en-US" sz="2400" dirty="0" smtClean="0">
                <a:latin typeface="Arial Unicode MS" pitchFamily="34" charset="-128"/>
              </a:rPr>
              <a:t>	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Operasi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aljabar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sekawan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di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dalam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himpunan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memenuhi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sifat-sifat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berikut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:</a:t>
            </a:r>
            <a:r>
              <a:rPr lang="en-US" sz="2400" dirty="0" smtClean="0">
                <a:latin typeface="Arial Unicode MS" pitchFamily="34" charset="-128"/>
              </a:rPr>
              <a:t> </a:t>
            </a: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5410200" y="1546225"/>
          <a:ext cx="2032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1" name="Equation" r:id="rId3" imgW="203112" imgH="291973" progId="Equation.3">
                  <p:embed/>
                </p:oleObj>
              </mc:Choice>
              <mc:Fallback>
                <p:oleObj name="Equation" r:id="rId3" imgW="203112" imgH="29197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1546225"/>
                        <a:ext cx="2032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CD21D3-FAF4-4533-B7E4-B15F0E55E429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762000"/>
            <a:ext cx="7391400" cy="3505200"/>
          </a:xfrm>
        </p:spPr>
        <p:txBody>
          <a:bodyPr anchor="ctr"/>
          <a:lstStyle/>
          <a:p>
            <a:pPr marL="609600" indent="-609600" algn="just"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Teorema 1 :</a:t>
            </a:r>
          </a:p>
          <a:p>
            <a:pPr marL="609600" indent="-609600" algn="just" eaLnBrk="1" hangingPunct="1">
              <a:buFontTx/>
              <a:buNone/>
            </a:pPr>
            <a:endParaRPr lang="en-US" sz="2400" smtClean="0">
              <a:latin typeface="Arial Unicode MS" pitchFamily="34" charset="-128"/>
              <a:cs typeface="Times New Roman" pitchFamily="18" charset="0"/>
            </a:endParaRPr>
          </a:p>
          <a:p>
            <a:pPr marL="609600" indent="-609600" algn="just"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a. Jika z bilangan kompleks, maka :</a:t>
            </a:r>
          </a:p>
          <a:p>
            <a:pPr marL="609600" indent="-609600"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1.</a:t>
            </a:r>
          </a:p>
          <a:p>
            <a:pPr marL="609600" indent="-609600" algn="just" eaLnBrk="1" hangingPunct="1">
              <a:lnSpc>
                <a:spcPct val="9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2.</a:t>
            </a:r>
          </a:p>
          <a:p>
            <a:pPr marL="609600" indent="-609600"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3.</a:t>
            </a:r>
          </a:p>
          <a:p>
            <a:pPr marL="609600" indent="-609600" algn="just"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4.</a:t>
            </a:r>
            <a:endParaRPr lang="en-US" sz="2400" baseline="30000" smtClean="0">
              <a:latin typeface="Arial Unicode MS" pitchFamily="34" charset="-128"/>
            </a:endParaRPr>
          </a:p>
          <a:p>
            <a:pPr marL="609600" indent="-609600" algn="just" eaLnBrk="1" hangingPunct="1">
              <a:buFontTx/>
              <a:buNone/>
            </a:pPr>
            <a:endParaRPr lang="en-US" sz="2400" baseline="30000" smtClean="0">
              <a:latin typeface="Arial Unicode MS" pitchFamily="34" charset="-128"/>
            </a:endParaRPr>
          </a:p>
        </p:txBody>
      </p:sp>
      <p:graphicFrame>
        <p:nvGraphicFramePr>
          <p:cNvPr id="11268" name="Object 20"/>
          <p:cNvGraphicFramePr>
            <a:graphicFrameLocks noChangeAspect="1"/>
          </p:cNvGraphicFramePr>
          <p:nvPr/>
        </p:nvGraphicFramePr>
        <p:xfrm>
          <a:off x="2203450" y="2082800"/>
          <a:ext cx="3073400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5" name="Microsoft Equation 3.0" r:id="rId3" imgW="3073400" imgH="1905000" progId="Equation.3">
                  <p:embed/>
                </p:oleObj>
              </mc:Choice>
              <mc:Fallback>
                <p:oleObj name="Microsoft Equation 3.0" r:id="rId3" imgW="3073400" imgH="19050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3450" y="2082800"/>
                        <a:ext cx="3073400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A957A3-1EB2-4A25-B7A2-6B030AF84640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533400"/>
            <a:ext cx="7696200" cy="5638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b. Jika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bilangan kompleks , maka :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1.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2.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3.</a:t>
            </a:r>
          </a:p>
          <a:p>
            <a:pPr eaLnBrk="1" hangingPunct="1">
              <a:lnSpc>
                <a:spcPct val="16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4.                      , dengan z</a:t>
            </a:r>
            <a:r>
              <a:rPr lang="en-US" sz="2400" baseline="-25000" smtClean="0">
                <a:latin typeface="Arial Unicode MS" pitchFamily="34" charset="-128"/>
              </a:rPr>
              <a:t>2</a:t>
            </a:r>
            <a:r>
              <a:rPr lang="en-US" sz="240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≠0.</a:t>
            </a:r>
            <a:endParaRPr lang="en-US" sz="2400" smtClean="0">
              <a:latin typeface="Arial Unicode MS" pitchFamily="34" charset="-128"/>
            </a:endParaRPr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2325688" y="1165225"/>
          <a:ext cx="2070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5" name="Equation" r:id="rId3" imgW="2070100" imgH="393700" progId="Equation.3">
                  <p:embed/>
                </p:oleObj>
              </mc:Choice>
              <mc:Fallback>
                <p:oleObj name="Equation" r:id="rId3" imgW="20701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5688" y="1165225"/>
                        <a:ext cx="20701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6"/>
          <p:cNvGraphicFramePr>
            <a:graphicFrameLocks noChangeAspect="1"/>
          </p:cNvGraphicFramePr>
          <p:nvPr/>
        </p:nvGraphicFramePr>
        <p:xfrm>
          <a:off x="2332038" y="1574800"/>
          <a:ext cx="20574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6" name="Equation" r:id="rId5" imgW="2057400" imgH="393700" progId="Equation.3">
                  <p:embed/>
                </p:oleObj>
              </mc:Choice>
              <mc:Fallback>
                <p:oleObj name="Equation" r:id="rId5" imgW="2057400" imgH="3937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1574800"/>
                        <a:ext cx="20574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Object 7"/>
          <p:cNvGraphicFramePr>
            <a:graphicFrameLocks noChangeAspect="1"/>
          </p:cNvGraphicFramePr>
          <p:nvPr/>
        </p:nvGraphicFramePr>
        <p:xfrm>
          <a:off x="2274888" y="2066925"/>
          <a:ext cx="1816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7" name="Equation" r:id="rId7" imgW="1815312" imgH="393529" progId="Equation.3">
                  <p:embed/>
                </p:oleObj>
              </mc:Choice>
              <mc:Fallback>
                <p:oleObj name="Equation" r:id="rId7" imgW="1815312" imgH="393529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4888" y="2066925"/>
                        <a:ext cx="18161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5" name="Object 8"/>
          <p:cNvGraphicFramePr>
            <a:graphicFrameLocks noChangeAspect="1"/>
          </p:cNvGraphicFramePr>
          <p:nvPr/>
        </p:nvGraphicFramePr>
        <p:xfrm>
          <a:off x="2205038" y="2533650"/>
          <a:ext cx="1295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8" name="Equation" r:id="rId9" imgW="1294838" imgH="774364" progId="Equation.3">
                  <p:embed/>
                </p:oleObj>
              </mc:Choice>
              <mc:Fallback>
                <p:oleObj name="Equation" r:id="rId9" imgW="1294838" imgH="774364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5038" y="2533650"/>
                        <a:ext cx="12954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6" name="Object 9"/>
          <p:cNvGraphicFramePr>
            <a:graphicFrameLocks noChangeAspect="1"/>
          </p:cNvGraphicFramePr>
          <p:nvPr/>
        </p:nvGraphicFramePr>
        <p:xfrm>
          <a:off x="2325688" y="1165225"/>
          <a:ext cx="2070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9" name="Equation" r:id="rId11" imgW="2070100" imgH="393700" progId="Equation.3">
                  <p:embed/>
                </p:oleObj>
              </mc:Choice>
              <mc:Fallback>
                <p:oleObj name="Equation" r:id="rId11" imgW="2070100" imgH="3937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5688" y="1165225"/>
                        <a:ext cx="20701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7" name="Object 10"/>
          <p:cNvGraphicFramePr>
            <a:graphicFrameLocks noChangeAspect="1"/>
          </p:cNvGraphicFramePr>
          <p:nvPr/>
        </p:nvGraphicFramePr>
        <p:xfrm>
          <a:off x="2332038" y="1574800"/>
          <a:ext cx="20574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0" name="Equation" r:id="rId12" imgW="2057400" imgH="393700" progId="Equation.3">
                  <p:embed/>
                </p:oleObj>
              </mc:Choice>
              <mc:Fallback>
                <p:oleObj name="Equation" r:id="rId12" imgW="2057400" imgH="3937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1574800"/>
                        <a:ext cx="20574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8" name="Object 11"/>
          <p:cNvGraphicFramePr>
            <a:graphicFrameLocks noChangeAspect="1"/>
          </p:cNvGraphicFramePr>
          <p:nvPr/>
        </p:nvGraphicFramePr>
        <p:xfrm>
          <a:off x="2274888" y="2066925"/>
          <a:ext cx="1816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1" name="Equation" r:id="rId13" imgW="1815312" imgH="393529" progId="Equation.3">
                  <p:embed/>
                </p:oleObj>
              </mc:Choice>
              <mc:Fallback>
                <p:oleObj name="Equation" r:id="rId13" imgW="1815312" imgH="393529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4888" y="2066925"/>
                        <a:ext cx="18161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9" name="Object 12"/>
          <p:cNvGraphicFramePr>
            <a:graphicFrameLocks noChangeAspect="1"/>
          </p:cNvGraphicFramePr>
          <p:nvPr/>
        </p:nvGraphicFramePr>
        <p:xfrm>
          <a:off x="2325688" y="1165225"/>
          <a:ext cx="20701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2" name="Equation" r:id="rId14" imgW="2070100" imgH="393700" progId="Equation.3">
                  <p:embed/>
                </p:oleObj>
              </mc:Choice>
              <mc:Fallback>
                <p:oleObj name="Equation" r:id="rId14" imgW="2070100" imgH="3937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5688" y="1165225"/>
                        <a:ext cx="20701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0" name="Object 13"/>
          <p:cNvGraphicFramePr>
            <a:graphicFrameLocks noChangeAspect="1"/>
          </p:cNvGraphicFramePr>
          <p:nvPr/>
        </p:nvGraphicFramePr>
        <p:xfrm>
          <a:off x="2332038" y="1574800"/>
          <a:ext cx="20574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3" name="Equation" r:id="rId15" imgW="2057400" imgH="393700" progId="Equation.3">
                  <p:embed/>
                </p:oleObj>
              </mc:Choice>
              <mc:Fallback>
                <p:oleObj name="Equation" r:id="rId15" imgW="2057400" imgH="3937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1574800"/>
                        <a:ext cx="20574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AF94CC-0A92-4587-9A25-7214D95122B6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7200"/>
            <a:ext cx="7772400" cy="56388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Interpretasi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Geometris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Karena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x +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iy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dapat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dinyatakan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sebagai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z=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x,y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merupakan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pasangan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terurut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real,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dapat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digambarkan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secara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geometri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dalam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koordinat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Kartesius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sebagai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sebuah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titik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x,y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).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Pemberian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nama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untuk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sumbu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x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diubah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menjadi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sumbu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Real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sumbu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y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diubah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menjadi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sumbu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Imajiner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Bidang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tersebut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di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nama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bidang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Argand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atau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bidang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z.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Jika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kita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hubungkan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titik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asal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(0,0)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dengan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titik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x,y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terbentuk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vektor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;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sehingga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x+iy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x,y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dapat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dipandang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sebagai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vektor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z.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Arti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geometris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penjumlahan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pengurangan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dapat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dilihat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pada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gambar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berikut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.</a:t>
            </a:r>
          </a:p>
          <a:p>
            <a:pPr eaLnBrk="1" hangingPunct="1">
              <a:buFontTx/>
              <a:buNone/>
            </a:pPr>
            <a:endParaRPr lang="en-US" sz="2400" dirty="0" smtClean="0">
              <a:latin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8121C8-1523-41D1-8BC5-746B358359D1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14339" name="Line 4"/>
          <p:cNvSpPr>
            <a:spLocks noChangeShapeType="1"/>
          </p:cNvSpPr>
          <p:nvPr/>
        </p:nvSpPr>
        <p:spPr bwMode="auto">
          <a:xfrm>
            <a:off x="3273425" y="1042988"/>
            <a:ext cx="0" cy="43148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4340" name="Line 5"/>
          <p:cNvSpPr>
            <a:spLocks noChangeShapeType="1"/>
          </p:cNvSpPr>
          <p:nvPr/>
        </p:nvSpPr>
        <p:spPr bwMode="auto">
          <a:xfrm>
            <a:off x="1536700" y="4260850"/>
            <a:ext cx="54308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graphicFrame>
        <p:nvGraphicFramePr>
          <p:cNvPr id="14341" name="Object 6"/>
          <p:cNvGraphicFramePr>
            <a:graphicFrameLocks noChangeAspect="1"/>
          </p:cNvGraphicFramePr>
          <p:nvPr/>
        </p:nvGraphicFramePr>
        <p:xfrm>
          <a:off x="6959600" y="4306888"/>
          <a:ext cx="4191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6" name="Equation" r:id="rId3" imgW="418918" imgH="291973" progId="Equation.3">
                  <p:embed/>
                </p:oleObj>
              </mc:Choice>
              <mc:Fallback>
                <p:oleObj name="Equation" r:id="rId3" imgW="418918" imgH="291973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9600" y="4306888"/>
                        <a:ext cx="4191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2" name="Object 7"/>
          <p:cNvGraphicFramePr>
            <a:graphicFrameLocks noChangeAspect="1"/>
          </p:cNvGraphicFramePr>
          <p:nvPr/>
        </p:nvGraphicFramePr>
        <p:xfrm>
          <a:off x="2901950" y="911225"/>
          <a:ext cx="342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7" name="Equation" r:id="rId5" imgW="342751" imgH="279279" progId="Equation.3">
                  <p:embed/>
                </p:oleObj>
              </mc:Choice>
              <mc:Fallback>
                <p:oleObj name="Equation" r:id="rId5" imgW="342751" imgH="279279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1950" y="911225"/>
                        <a:ext cx="342900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3" name="Object 8"/>
          <p:cNvGraphicFramePr>
            <a:graphicFrameLocks noChangeAspect="1"/>
          </p:cNvGraphicFramePr>
          <p:nvPr/>
        </p:nvGraphicFramePr>
        <p:xfrm>
          <a:off x="4303713" y="2141538"/>
          <a:ext cx="9779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8" name="Equation" r:id="rId7" imgW="977476" imgH="342751" progId="Equation.3">
                  <p:embed/>
                </p:oleObj>
              </mc:Choice>
              <mc:Fallback>
                <p:oleObj name="Equation" r:id="rId7" imgW="977476" imgH="342751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3713" y="2141538"/>
                        <a:ext cx="9779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4" name="Line 9"/>
          <p:cNvSpPr>
            <a:spLocks noChangeShapeType="1"/>
          </p:cNvSpPr>
          <p:nvPr/>
        </p:nvSpPr>
        <p:spPr bwMode="auto">
          <a:xfrm>
            <a:off x="4389438" y="2305050"/>
            <a:ext cx="0" cy="197485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4345" name="Line 10"/>
          <p:cNvSpPr>
            <a:spLocks noChangeShapeType="1"/>
          </p:cNvSpPr>
          <p:nvPr/>
        </p:nvSpPr>
        <p:spPr bwMode="auto">
          <a:xfrm flipH="1">
            <a:off x="3273425" y="2322513"/>
            <a:ext cx="1116013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graphicFrame>
        <p:nvGraphicFramePr>
          <p:cNvPr id="14346" name="Object 11"/>
          <p:cNvGraphicFramePr>
            <a:graphicFrameLocks noChangeAspect="1"/>
          </p:cNvGraphicFramePr>
          <p:nvPr/>
        </p:nvGraphicFramePr>
        <p:xfrm>
          <a:off x="3011488" y="4270375"/>
          <a:ext cx="2667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9" name="Equation" r:id="rId9" imgW="266469" imgH="291847" progId="Equation.3">
                  <p:embed/>
                </p:oleObj>
              </mc:Choice>
              <mc:Fallback>
                <p:oleObj name="Equation" r:id="rId9" imgW="266469" imgH="291847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1488" y="4270375"/>
                        <a:ext cx="2667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7" name="Line 12"/>
          <p:cNvSpPr>
            <a:spLocks noChangeShapeType="1"/>
          </p:cNvSpPr>
          <p:nvPr/>
        </p:nvSpPr>
        <p:spPr bwMode="auto">
          <a:xfrm flipV="1">
            <a:off x="3273425" y="2341563"/>
            <a:ext cx="1079500" cy="19192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graphicFrame>
        <p:nvGraphicFramePr>
          <p:cNvPr id="14348" name="Object 13"/>
          <p:cNvGraphicFramePr>
            <a:graphicFrameLocks noChangeAspect="1"/>
          </p:cNvGraphicFramePr>
          <p:nvPr/>
        </p:nvGraphicFramePr>
        <p:xfrm>
          <a:off x="5097463" y="2714625"/>
          <a:ext cx="18796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90" name="Equation" r:id="rId11" imgW="1879600" imgH="368300" progId="Equation.3">
                  <p:embed/>
                </p:oleObj>
              </mc:Choice>
              <mc:Fallback>
                <p:oleObj name="Equation" r:id="rId11" imgW="1879600" imgH="3683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97463" y="2714625"/>
                        <a:ext cx="18796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9" name="Object 14"/>
          <p:cNvGraphicFramePr>
            <a:graphicFrameLocks noChangeAspect="1"/>
          </p:cNvGraphicFramePr>
          <p:nvPr/>
        </p:nvGraphicFramePr>
        <p:xfrm>
          <a:off x="3867150" y="2982913"/>
          <a:ext cx="2032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91" name="Equation" r:id="rId13" imgW="203024" imgH="304536" progId="Equation.3">
                  <p:embed/>
                </p:oleObj>
              </mc:Choice>
              <mc:Fallback>
                <p:oleObj name="Equation" r:id="rId13" imgW="203024" imgH="304536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7150" y="2982913"/>
                        <a:ext cx="203200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E86D99-12E1-49D2-AD13-3FE75E7803AC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7200"/>
            <a:ext cx="7772400" cy="56388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800" smtClean="0">
                <a:latin typeface="Arial Unicode MS" pitchFamily="34" charset="-128"/>
                <a:cs typeface="Times New Roman" pitchFamily="18" charset="0"/>
              </a:rPr>
              <a:t>				</a:t>
            </a:r>
          </a:p>
          <a:p>
            <a:pPr algn="just" eaLnBrk="1" hangingPunct="1">
              <a:buFontTx/>
              <a:buNone/>
            </a:pPr>
            <a:r>
              <a:rPr lang="en-US" sz="2800" smtClean="0">
                <a:latin typeface="Arial Unicode MS" pitchFamily="34" charset="-128"/>
                <a:cs typeface="Times New Roman" pitchFamily="18" charset="0"/>
              </a:rPr>
              <a:t>					                  	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 flipV="1">
            <a:off x="2381250" y="1066800"/>
            <a:ext cx="0" cy="42672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1295400" y="4572000"/>
            <a:ext cx="69342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 flipV="1">
            <a:off x="2362200" y="1752600"/>
            <a:ext cx="4800600" cy="28194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 flipV="1">
            <a:off x="2362200" y="2438400"/>
            <a:ext cx="1371600" cy="21336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 flipV="1">
            <a:off x="3733800" y="1752600"/>
            <a:ext cx="3429000" cy="685800"/>
          </a:xfrm>
          <a:prstGeom prst="line">
            <a:avLst/>
          </a:prstGeom>
          <a:noFill/>
          <a:ln w="19050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 flipV="1">
            <a:off x="5486400" y="1752600"/>
            <a:ext cx="1676400" cy="2286000"/>
          </a:xfrm>
          <a:prstGeom prst="line">
            <a:avLst/>
          </a:prstGeom>
          <a:noFill/>
          <a:ln w="19050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 flipV="1">
            <a:off x="2362200" y="4038600"/>
            <a:ext cx="3124200" cy="5334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  <p:graphicFrame>
        <p:nvGraphicFramePr>
          <p:cNvPr id="15371" name="Object 19"/>
          <p:cNvGraphicFramePr>
            <a:graphicFrameLocks noChangeAspect="1"/>
          </p:cNvGraphicFramePr>
          <p:nvPr/>
        </p:nvGraphicFramePr>
        <p:xfrm>
          <a:off x="1981200" y="1143000"/>
          <a:ext cx="342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3" name="Equation" r:id="rId3" imgW="342751" imgH="279279" progId="Equation.3">
                  <p:embed/>
                </p:oleObj>
              </mc:Choice>
              <mc:Fallback>
                <p:oleObj name="Equation" r:id="rId3" imgW="342751" imgH="279279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143000"/>
                        <a:ext cx="342900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2" name="Object 20"/>
          <p:cNvGraphicFramePr>
            <a:graphicFrameLocks noChangeAspect="1"/>
          </p:cNvGraphicFramePr>
          <p:nvPr/>
        </p:nvGraphicFramePr>
        <p:xfrm>
          <a:off x="7696200" y="4648200"/>
          <a:ext cx="4191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4" name="Equation" r:id="rId5" imgW="418918" imgH="291973" progId="Equation.3">
                  <p:embed/>
                </p:oleObj>
              </mc:Choice>
              <mc:Fallback>
                <p:oleObj name="Equation" r:id="rId5" imgW="418918" imgH="291973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6200" y="4648200"/>
                        <a:ext cx="4191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3" name="Object 22"/>
          <p:cNvGraphicFramePr>
            <a:graphicFrameLocks noChangeAspect="1"/>
          </p:cNvGraphicFramePr>
          <p:nvPr/>
        </p:nvGraphicFramePr>
        <p:xfrm>
          <a:off x="5416550" y="4108450"/>
          <a:ext cx="3175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5" name="Equation" r:id="rId7" imgW="317362" imgH="368140" progId="Equation.3">
                  <p:embed/>
                </p:oleObj>
              </mc:Choice>
              <mc:Fallback>
                <p:oleObj name="Equation" r:id="rId7" imgW="317362" imgH="3681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6550" y="4108450"/>
                        <a:ext cx="3175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4" name="Object 23"/>
          <p:cNvGraphicFramePr>
            <a:graphicFrameLocks noChangeAspect="1"/>
          </p:cNvGraphicFramePr>
          <p:nvPr/>
        </p:nvGraphicFramePr>
        <p:xfrm>
          <a:off x="3352800" y="2203450"/>
          <a:ext cx="2794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6" name="Equation" r:id="rId9" imgW="279400" imgH="368300" progId="Equation.3">
                  <p:embed/>
                </p:oleObj>
              </mc:Choice>
              <mc:Fallback>
                <p:oleObj name="Equation" r:id="rId9" imgW="279400" imgH="3683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203450"/>
                        <a:ext cx="2794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5" name="Object 24"/>
          <p:cNvGraphicFramePr>
            <a:graphicFrameLocks noChangeAspect="1"/>
          </p:cNvGraphicFramePr>
          <p:nvPr/>
        </p:nvGraphicFramePr>
        <p:xfrm>
          <a:off x="2101850" y="4616450"/>
          <a:ext cx="2667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7" name="Equation" r:id="rId11" imgW="266469" imgH="291847" progId="Equation.3">
                  <p:embed/>
                </p:oleObj>
              </mc:Choice>
              <mc:Fallback>
                <p:oleObj name="Equation" r:id="rId11" imgW="266469" imgH="291847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1850" y="4616450"/>
                        <a:ext cx="2667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6" name="Object 25"/>
          <p:cNvGraphicFramePr>
            <a:graphicFrameLocks noChangeAspect="1"/>
          </p:cNvGraphicFramePr>
          <p:nvPr/>
        </p:nvGraphicFramePr>
        <p:xfrm>
          <a:off x="7092950" y="1365250"/>
          <a:ext cx="8763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8" name="Equation" r:id="rId13" imgW="876300" imgH="368300" progId="Equation.3">
                  <p:embed/>
                </p:oleObj>
              </mc:Choice>
              <mc:Fallback>
                <p:oleObj name="Equation" r:id="rId13" imgW="876300" imgH="3683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2950" y="1365250"/>
                        <a:ext cx="8763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AB2947-3AF9-4C1F-8DD4-7BF29F315923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16387" name="Line 4"/>
          <p:cNvSpPr>
            <a:spLocks noChangeShapeType="1"/>
          </p:cNvSpPr>
          <p:nvPr/>
        </p:nvSpPr>
        <p:spPr bwMode="auto">
          <a:xfrm>
            <a:off x="3465513" y="1354138"/>
            <a:ext cx="0" cy="388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6388" name="Line 6"/>
          <p:cNvSpPr>
            <a:spLocks noChangeShapeType="1"/>
          </p:cNvSpPr>
          <p:nvPr/>
        </p:nvSpPr>
        <p:spPr bwMode="auto">
          <a:xfrm>
            <a:off x="1752600" y="3886200"/>
            <a:ext cx="5334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6389" name="Line 7"/>
          <p:cNvSpPr>
            <a:spLocks noChangeShapeType="1"/>
          </p:cNvSpPr>
          <p:nvPr/>
        </p:nvSpPr>
        <p:spPr bwMode="auto">
          <a:xfrm flipV="1">
            <a:off x="1981200" y="2819400"/>
            <a:ext cx="2819400" cy="2209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6390" name="Line 8"/>
          <p:cNvSpPr>
            <a:spLocks noChangeShapeType="1"/>
          </p:cNvSpPr>
          <p:nvPr/>
        </p:nvSpPr>
        <p:spPr bwMode="auto">
          <a:xfrm flipV="1">
            <a:off x="3429000" y="3352800"/>
            <a:ext cx="259080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6391" name="Line 9"/>
          <p:cNvSpPr>
            <a:spLocks noChangeShapeType="1"/>
          </p:cNvSpPr>
          <p:nvPr/>
        </p:nvSpPr>
        <p:spPr bwMode="auto">
          <a:xfrm>
            <a:off x="3446463" y="3867150"/>
            <a:ext cx="1085850" cy="6461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6392" name="Line 10"/>
          <p:cNvSpPr>
            <a:spLocks noChangeShapeType="1"/>
          </p:cNvSpPr>
          <p:nvPr/>
        </p:nvSpPr>
        <p:spPr bwMode="auto">
          <a:xfrm flipV="1">
            <a:off x="2057400" y="4495800"/>
            <a:ext cx="24384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6393" name="Line 11"/>
          <p:cNvSpPr>
            <a:spLocks noChangeShapeType="1"/>
          </p:cNvSpPr>
          <p:nvPr/>
        </p:nvSpPr>
        <p:spPr bwMode="auto">
          <a:xfrm flipH="1">
            <a:off x="4495800" y="3352800"/>
            <a:ext cx="1524000" cy="1143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graphicFrame>
        <p:nvGraphicFramePr>
          <p:cNvPr id="16394" name="Object 12"/>
          <p:cNvGraphicFramePr>
            <a:graphicFrameLocks noChangeAspect="1"/>
          </p:cNvGraphicFramePr>
          <p:nvPr/>
        </p:nvGraphicFramePr>
        <p:xfrm>
          <a:off x="6610350" y="3873500"/>
          <a:ext cx="4191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3" name="Equation" r:id="rId3" imgW="418918" imgH="291973" progId="Equation.3">
                  <p:embed/>
                </p:oleObj>
              </mc:Choice>
              <mc:Fallback>
                <p:oleObj name="Equation" r:id="rId3" imgW="418918" imgH="291973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0350" y="3873500"/>
                        <a:ext cx="4191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5" name="Object 13"/>
          <p:cNvGraphicFramePr>
            <a:graphicFrameLocks noChangeAspect="1"/>
          </p:cNvGraphicFramePr>
          <p:nvPr/>
        </p:nvGraphicFramePr>
        <p:xfrm>
          <a:off x="3035300" y="1511300"/>
          <a:ext cx="342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4" name="Equation" r:id="rId5" imgW="342751" imgH="279279" progId="Equation.3">
                  <p:embed/>
                </p:oleObj>
              </mc:Choice>
              <mc:Fallback>
                <p:oleObj name="Equation" r:id="rId5" imgW="342751" imgH="279279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5300" y="1511300"/>
                        <a:ext cx="342900" cy="27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6" name="Object 14"/>
          <p:cNvGraphicFramePr>
            <a:graphicFrameLocks noChangeAspect="1"/>
          </p:cNvGraphicFramePr>
          <p:nvPr/>
        </p:nvGraphicFramePr>
        <p:xfrm>
          <a:off x="4413250" y="2501900"/>
          <a:ext cx="3175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5" name="Equation" r:id="rId7" imgW="317362" imgH="368140" progId="Equation.3">
                  <p:embed/>
                </p:oleObj>
              </mc:Choice>
              <mc:Fallback>
                <p:oleObj name="Equation" r:id="rId7" imgW="317362" imgH="3681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2501900"/>
                        <a:ext cx="3175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7" name="Object 15"/>
          <p:cNvGraphicFramePr>
            <a:graphicFrameLocks noChangeAspect="1"/>
          </p:cNvGraphicFramePr>
          <p:nvPr/>
        </p:nvGraphicFramePr>
        <p:xfrm>
          <a:off x="1377950" y="4718050"/>
          <a:ext cx="5461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6" name="Equation" r:id="rId9" imgW="545863" imgH="368140" progId="Equation.3">
                  <p:embed/>
                </p:oleObj>
              </mc:Choice>
              <mc:Fallback>
                <p:oleObj name="Equation" r:id="rId9" imgW="545863" imgH="3681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4718050"/>
                        <a:ext cx="5461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8" name="Object 16"/>
          <p:cNvGraphicFramePr>
            <a:graphicFrameLocks noChangeAspect="1"/>
          </p:cNvGraphicFramePr>
          <p:nvPr/>
        </p:nvGraphicFramePr>
        <p:xfrm>
          <a:off x="6019800" y="3041650"/>
          <a:ext cx="2794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7" name="Equation" r:id="rId11" imgW="279400" imgH="368300" progId="Equation.3">
                  <p:embed/>
                </p:oleObj>
              </mc:Choice>
              <mc:Fallback>
                <p:oleObj name="Equation" r:id="rId11" imgW="279400" imgH="3683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3041650"/>
                        <a:ext cx="2794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9" name="Object 17"/>
          <p:cNvGraphicFramePr>
            <a:graphicFrameLocks noChangeAspect="1"/>
          </p:cNvGraphicFramePr>
          <p:nvPr/>
        </p:nvGraphicFramePr>
        <p:xfrm>
          <a:off x="4508500" y="4413250"/>
          <a:ext cx="8636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8" name="Equation" r:id="rId13" imgW="863225" imgH="368140" progId="Equation.3">
                  <p:embed/>
                </p:oleObj>
              </mc:Choice>
              <mc:Fallback>
                <p:oleObj name="Equation" r:id="rId13" imgW="863225" imgH="3681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500" y="4413250"/>
                        <a:ext cx="8636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00" name="Object 18"/>
          <p:cNvGraphicFramePr>
            <a:graphicFrameLocks noChangeAspect="1"/>
          </p:cNvGraphicFramePr>
          <p:nvPr/>
        </p:nvGraphicFramePr>
        <p:xfrm>
          <a:off x="3168650" y="3930650"/>
          <a:ext cx="2667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9" name="Equation" r:id="rId15" imgW="266469" imgH="291847" progId="Equation.3">
                  <p:embed/>
                </p:oleObj>
              </mc:Choice>
              <mc:Fallback>
                <p:oleObj name="Equation" r:id="rId15" imgW="266469" imgH="291847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8650" y="3930650"/>
                        <a:ext cx="266700" cy="29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868BD7-4D51-4BA5-94EE-7599383BDC66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81000"/>
            <a:ext cx="7772400" cy="57150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Tugas :</a:t>
            </a:r>
          </a:p>
          <a:p>
            <a:pPr algn="just"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	Diketahui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2 + 3i dan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5 – i. Gambarkan pada bidang kompleks (bidang argand),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+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-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     </a:t>
            </a:r>
            <a:endParaRPr lang="en-US" sz="2400" smtClean="0">
              <a:latin typeface="Arial Unicode MS" pitchFamily="34" charset="-128"/>
            </a:endParaRPr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3581400" y="1371600"/>
          <a:ext cx="88900" cy="8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6" name="Equation" r:id="rId3" imgW="88554" imgH="88554" progId="Equation.3">
                  <p:embed/>
                </p:oleObj>
              </mc:Choice>
              <mc:Fallback>
                <p:oleObj name="Equation" r:id="rId3" imgW="88554" imgH="88554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1371600"/>
                        <a:ext cx="88900" cy="88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Object 8"/>
          <p:cNvGraphicFramePr>
            <a:graphicFrameLocks noChangeAspect="1"/>
          </p:cNvGraphicFramePr>
          <p:nvPr/>
        </p:nvGraphicFramePr>
        <p:xfrm>
          <a:off x="1177925" y="1717675"/>
          <a:ext cx="28829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7" name="Equation" r:id="rId5" imgW="2882900" imgH="393700" progId="Equation.3">
                  <p:embed/>
                </p:oleObj>
              </mc:Choice>
              <mc:Fallback>
                <p:oleObj name="Equation" r:id="rId5" imgW="2882900" imgH="3937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7925" y="1717675"/>
                        <a:ext cx="28829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DD0CA8-FE55-445F-BE9C-715EAD0AF1EB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57200"/>
            <a:ext cx="7772400" cy="6019800"/>
          </a:xfrm>
        </p:spPr>
        <p:txBody>
          <a:bodyPr/>
          <a:lstStyle/>
          <a:p>
            <a:pPr algn="just" eaLnBrk="1" hangingPunct="1">
              <a:lnSpc>
                <a:spcPct val="130000"/>
              </a:lnSpc>
              <a:buFontTx/>
              <a:buNone/>
            </a:pP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Modulus (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Nilai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Mutlak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)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lnSpc>
                <a:spcPct val="130000"/>
              </a:lnSpc>
              <a:buFontTx/>
              <a:buNone/>
            </a:pPr>
            <a:r>
              <a:rPr lang="en-US" sz="2400" b="1" dirty="0" err="1" smtClean="0">
                <a:latin typeface="Arial Unicode MS" pitchFamily="34" charset="-128"/>
                <a:cs typeface="Times New Roman" pitchFamily="18" charset="0"/>
              </a:rPr>
              <a:t>Definisi</a:t>
            </a:r>
            <a:r>
              <a:rPr lang="en-US" sz="2400" b="1" dirty="0" smtClean="0">
                <a:latin typeface="Arial Unicode MS" pitchFamily="34" charset="-128"/>
                <a:cs typeface="Times New Roman" pitchFamily="18" charset="0"/>
              </a:rPr>
              <a:t> 4 :	</a:t>
            </a:r>
            <a:endParaRPr lang="en-US" sz="2400" dirty="0" smtClean="0">
              <a:latin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lnSpc>
                <a:spcPct val="13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Jika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x+iy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x,y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maka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modulus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ditulis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x+iy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Arti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geometri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modulus z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merupakan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jarak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dari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titik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O(0,0)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ke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 = (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x,y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).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Akibatnya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jarak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antara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dua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=x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+iy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1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= x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+iy</a:t>
            </a:r>
            <a:r>
              <a:rPr lang="en-US" sz="2400" baseline="-30000" dirty="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400" dirty="0" err="1" smtClean="0">
                <a:latin typeface="Arial Unicode MS" pitchFamily="34" charset="-128"/>
                <a:cs typeface="Times New Roman" pitchFamily="18" charset="0"/>
              </a:rPr>
              <a:t>adalah</a:t>
            </a:r>
            <a:r>
              <a:rPr lang="en-US" sz="2400" dirty="0" smtClean="0">
                <a:latin typeface="Arial Unicode MS" pitchFamily="34" charset="-128"/>
                <a:cs typeface="Times New Roman" pitchFamily="18" charset="0"/>
              </a:rPr>
              <a:t> </a:t>
            </a:r>
            <a:endParaRPr lang="en-US" sz="2400" dirty="0" smtClean="0">
              <a:latin typeface="Arial Unicode MS" pitchFamily="34" charset="-128"/>
            </a:endParaRPr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5921375" y="2071688"/>
          <a:ext cx="11557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0" name="Equation" r:id="rId3" imgW="1155700" imgH="469900" progId="Equation.3">
                  <p:embed/>
                </p:oleObj>
              </mc:Choice>
              <mc:Fallback>
                <p:oleObj name="Equation" r:id="rId3" imgW="1155700" imgH="4699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1375" y="2071688"/>
                        <a:ext cx="1155700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2376488" y="4071938"/>
          <a:ext cx="28956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1" name="Equation" r:id="rId5" imgW="2895600" imgH="495300" progId="Equation.3">
                  <p:embed/>
                </p:oleObj>
              </mc:Choice>
              <mc:Fallback>
                <p:oleObj name="Equation" r:id="rId5" imgW="2895600" imgH="4953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6488" y="4071938"/>
                        <a:ext cx="28956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0EE588-3082-4B73-A131-AF74B95C789C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Selanjutnya apabila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=x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+iy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dan r real positif,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maka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z –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= r merupakan lingkaran yang berpusat di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titik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dengan jari-jari r.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Bagaimanakah dengan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z –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&lt; r   dan  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z –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  <a:sym typeface="Symbol" pitchFamily="18" charset="2"/>
              </a:rPr>
              <a:t>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&gt; r</a:t>
            </a:r>
          </a:p>
          <a:p>
            <a:pPr eaLnBrk="1" hangingPunct="1">
              <a:lnSpc>
                <a:spcPct val="13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Gambarkanlah pada bidang z.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  <a:p>
            <a:pPr eaLnBrk="1" hangingPunct="1">
              <a:buFontTx/>
              <a:buNone/>
            </a:pPr>
            <a:endParaRPr lang="en-US" sz="2400" smtClean="0">
              <a:latin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7629CB-EA8B-4A45-A2DC-D5D765CDE0CB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33400"/>
            <a:ext cx="7772400" cy="5562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Teorema 2 :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A. 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Jika z bilangan kompleks, maka berlaku :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1.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2.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3.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4.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5.</a:t>
            </a:r>
          </a:p>
        </p:txBody>
      </p:sp>
      <p:graphicFrame>
        <p:nvGraphicFramePr>
          <p:cNvPr id="20484" name="Object 4"/>
          <p:cNvGraphicFramePr>
            <a:graphicFrameLocks noChangeAspect="1"/>
          </p:cNvGraphicFramePr>
          <p:nvPr/>
        </p:nvGraphicFramePr>
        <p:xfrm>
          <a:off x="2206625" y="1500188"/>
          <a:ext cx="3035300" cy="246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" name="Equation" r:id="rId3" imgW="3035300" imgH="2463800" progId="Equation.3">
                  <p:embed/>
                </p:oleObj>
              </mc:Choice>
              <mc:Fallback>
                <p:oleObj name="Equation" r:id="rId3" imgW="3035300" imgH="2463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6625" y="1500188"/>
                        <a:ext cx="3035300" cy="246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D65398-B7C6-4638-80FD-2DBC482FBF79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81000"/>
            <a:ext cx="7772400" cy="57150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2400" smtClean="0">
                <a:cs typeface="Times New Roman" pitchFamily="18" charset="0"/>
              </a:rPr>
              <a:t>	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B. Jika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, z</a:t>
            </a:r>
            <a:r>
              <a:rPr lang="en-US" sz="2400" baseline="-3000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bilangan kompleks, maka berlaku :</a:t>
            </a:r>
          </a:p>
          <a:p>
            <a:pPr eaLnBrk="1" hangingPunct="1"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1.</a:t>
            </a:r>
          </a:p>
          <a:p>
            <a:pPr eaLnBrk="1" hangingPunct="1">
              <a:lnSpc>
                <a:spcPct val="19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2.</a:t>
            </a:r>
          </a:p>
          <a:p>
            <a:pPr eaLnBrk="1" hangingPunct="1">
              <a:lnSpc>
                <a:spcPct val="17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3.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4.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z="2400" smtClean="0">
                <a:latin typeface="Arial Unicode MS" pitchFamily="34" charset="-128"/>
              </a:rPr>
              <a:t>		5.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endParaRPr lang="en-US" sz="2400" smtClean="0">
              <a:latin typeface="Arial Unicode MS" pitchFamily="34" charset="-128"/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sz="2400" b="1" smtClean="0">
                <a:latin typeface="Arial Unicode MS" pitchFamily="34" charset="-128"/>
                <a:cs typeface="Times New Roman" pitchFamily="18" charset="0"/>
              </a:rPr>
              <a:t>Tugas :</a:t>
            </a:r>
            <a:r>
              <a:rPr lang="en-US" sz="2400" smtClean="0">
                <a:latin typeface="Arial Unicode MS" pitchFamily="34" charset="-128"/>
                <a:cs typeface="Times New Roman" pitchFamily="18" charset="0"/>
              </a:rPr>
              <a:t> Buktikanlah teorema A di atas dengan memisalkan z = x+iy, kemudian berdasarkan hasil A, buktikan juga teorema B !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</p:txBody>
      </p:sp>
      <p:graphicFrame>
        <p:nvGraphicFramePr>
          <p:cNvPr id="21508" name="Object 4"/>
          <p:cNvGraphicFramePr>
            <a:graphicFrameLocks noChangeAspect="1"/>
          </p:cNvGraphicFramePr>
          <p:nvPr/>
        </p:nvGraphicFramePr>
        <p:xfrm>
          <a:off x="2273300" y="857250"/>
          <a:ext cx="2324100" cy="278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5" name="Equation" r:id="rId3" imgW="2324100" imgH="2781300" progId="Equation.3">
                  <p:embed/>
                </p:oleObj>
              </mc:Choice>
              <mc:Fallback>
                <p:oleObj name="Equation" r:id="rId3" imgW="2324100" imgH="2781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3300" y="857250"/>
                        <a:ext cx="2324100" cy="278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28B306-C0E8-4A92-8F17-81ED7A567C96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71475"/>
            <a:ext cx="7772400" cy="57245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1. Bukti: </a:t>
            </a:r>
          </a:p>
        </p:txBody>
      </p:sp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2098675" y="427038"/>
          <a:ext cx="20193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7" name="Equation" r:id="rId3" imgW="2019300" imgH="406400" progId="Equation.3">
                  <p:embed/>
                </p:oleObj>
              </mc:Choice>
              <mc:Fallback>
                <p:oleObj name="Equation" r:id="rId3" imgW="2019300" imgH="406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8675" y="427038"/>
                        <a:ext cx="20193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1098550" y="882650"/>
          <a:ext cx="35814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8" name="Equation" r:id="rId5" imgW="3581400" imgH="406400" progId="Equation.3">
                  <p:embed/>
                </p:oleObj>
              </mc:Choice>
              <mc:Fallback>
                <p:oleObj name="Equation" r:id="rId5" imgW="3581400" imgH="40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8550" y="882650"/>
                        <a:ext cx="35814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1965325" y="1292225"/>
          <a:ext cx="38354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9" name="Equation" r:id="rId7" imgW="3835400" imgH="406400" progId="Equation.3">
                  <p:embed/>
                </p:oleObj>
              </mc:Choice>
              <mc:Fallback>
                <p:oleObj name="Equation" r:id="rId7" imgW="3835400" imgH="406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5325" y="1292225"/>
                        <a:ext cx="38354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1952625" y="2222500"/>
          <a:ext cx="68707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0" name="Equation" r:id="rId9" imgW="6870700" imgH="495300" progId="Equation.3">
                  <p:embed/>
                </p:oleObj>
              </mc:Choice>
              <mc:Fallback>
                <p:oleObj name="Equation" r:id="rId9" imgW="6870700" imgH="4953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2625" y="2222500"/>
                        <a:ext cx="68707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Object 8"/>
          <p:cNvGraphicFramePr>
            <a:graphicFrameLocks noChangeAspect="1"/>
          </p:cNvGraphicFramePr>
          <p:nvPr/>
        </p:nvGraphicFramePr>
        <p:xfrm>
          <a:off x="1962150" y="1709738"/>
          <a:ext cx="42164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1" name="Equation" r:id="rId11" imgW="4216400" imgH="495300" progId="Equation.3">
                  <p:embed/>
                </p:oleObj>
              </mc:Choice>
              <mc:Fallback>
                <p:oleObj name="Equation" r:id="rId11" imgW="4216400" imgH="4953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2150" y="1709738"/>
                        <a:ext cx="42164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7" name="Object 9"/>
          <p:cNvGraphicFramePr>
            <a:graphicFrameLocks noChangeAspect="1"/>
          </p:cNvGraphicFramePr>
          <p:nvPr/>
        </p:nvGraphicFramePr>
        <p:xfrm>
          <a:off x="1949450" y="2757488"/>
          <a:ext cx="28321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2" name="Equation" r:id="rId13" imgW="2832100" imgH="495300" progId="Equation.3">
                  <p:embed/>
                </p:oleObj>
              </mc:Choice>
              <mc:Fallback>
                <p:oleObj name="Equation" r:id="rId13" imgW="2832100" imgH="4953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9450" y="2757488"/>
                        <a:ext cx="28321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8" name="Object 10"/>
          <p:cNvGraphicFramePr>
            <a:graphicFrameLocks noChangeAspect="1"/>
          </p:cNvGraphicFramePr>
          <p:nvPr/>
        </p:nvGraphicFramePr>
        <p:xfrm>
          <a:off x="1974850" y="3292475"/>
          <a:ext cx="30480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3" name="Equation" r:id="rId15" imgW="3048000" imgH="495300" progId="Equation.3">
                  <p:embed/>
                </p:oleObj>
              </mc:Choice>
              <mc:Fallback>
                <p:oleObj name="Equation" r:id="rId15" imgW="3048000" imgH="4953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4850" y="3292475"/>
                        <a:ext cx="30480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9" name="Object 11"/>
          <p:cNvGraphicFramePr>
            <a:graphicFrameLocks noChangeAspect="1"/>
          </p:cNvGraphicFramePr>
          <p:nvPr/>
        </p:nvGraphicFramePr>
        <p:xfrm>
          <a:off x="1989138" y="3889375"/>
          <a:ext cx="11557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4" name="Equation" r:id="rId17" imgW="1155199" imgH="406224" progId="Equation.3">
                  <p:embed/>
                </p:oleObj>
              </mc:Choice>
              <mc:Fallback>
                <p:oleObj name="Equation" r:id="rId17" imgW="1155199" imgH="406224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9138" y="3889375"/>
                        <a:ext cx="11557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0" name="Line 12"/>
          <p:cNvSpPr>
            <a:spLocks noChangeShapeType="1"/>
          </p:cNvSpPr>
          <p:nvPr/>
        </p:nvSpPr>
        <p:spPr bwMode="auto">
          <a:xfrm flipV="1">
            <a:off x="4083050" y="2405063"/>
            <a:ext cx="1290638" cy="225425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 flipV="1">
            <a:off x="7404100" y="2393950"/>
            <a:ext cx="1290638" cy="225425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graphicFrame>
        <p:nvGraphicFramePr>
          <p:cNvPr id="22542" name="Object 14"/>
          <p:cNvGraphicFramePr>
            <a:graphicFrameLocks noChangeAspect="1"/>
          </p:cNvGraphicFramePr>
          <p:nvPr/>
        </p:nvGraphicFramePr>
        <p:xfrm>
          <a:off x="1195388" y="4557713"/>
          <a:ext cx="23495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5" name="Equation" r:id="rId19" imgW="2349500" imgH="406400" progId="Equation.3">
                  <p:embed/>
                </p:oleObj>
              </mc:Choice>
              <mc:Fallback>
                <p:oleObj name="Equation" r:id="rId19" imgW="2349500" imgH="4064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5388" y="4557713"/>
                        <a:ext cx="23495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1A40B-799C-417D-AE1E-B5AED4721A97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371475"/>
            <a:ext cx="7772400" cy="5724525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2. Bukti: </a:t>
            </a:r>
          </a:p>
        </p:txBody>
      </p:sp>
      <p:graphicFrame>
        <p:nvGraphicFramePr>
          <p:cNvPr id="23556" name="Object 6"/>
          <p:cNvGraphicFramePr>
            <a:graphicFrameLocks noChangeAspect="1"/>
          </p:cNvGraphicFramePr>
          <p:nvPr/>
        </p:nvGraphicFramePr>
        <p:xfrm>
          <a:off x="1109663" y="777875"/>
          <a:ext cx="29718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2" name="Equation" r:id="rId3" imgW="2971800" imgH="762000" progId="Equation.3">
                  <p:embed/>
                </p:oleObj>
              </mc:Choice>
              <mc:Fallback>
                <p:oleObj name="Equation" r:id="rId3" imgW="2971800" imgH="762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9663" y="777875"/>
                        <a:ext cx="29718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7" name="Object 7"/>
          <p:cNvGraphicFramePr>
            <a:graphicFrameLocks noChangeAspect="1"/>
          </p:cNvGraphicFramePr>
          <p:nvPr/>
        </p:nvGraphicFramePr>
        <p:xfrm>
          <a:off x="1595438" y="1598613"/>
          <a:ext cx="35814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3" name="Equation" r:id="rId5" imgW="3581400" imgH="889000" progId="Equation.3">
                  <p:embed/>
                </p:oleObj>
              </mc:Choice>
              <mc:Fallback>
                <p:oleObj name="Equation" r:id="rId5" imgW="3581400" imgH="8890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5438" y="1598613"/>
                        <a:ext cx="35814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8" name="Object 8"/>
          <p:cNvGraphicFramePr>
            <a:graphicFrameLocks noChangeAspect="1"/>
          </p:cNvGraphicFramePr>
          <p:nvPr/>
        </p:nvGraphicFramePr>
        <p:xfrm>
          <a:off x="1565275" y="2486025"/>
          <a:ext cx="44577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4" name="Equation" r:id="rId7" imgW="4457700" imgH="1028700" progId="Equation.3">
                  <p:embed/>
                </p:oleObj>
              </mc:Choice>
              <mc:Fallback>
                <p:oleObj name="Equation" r:id="rId7" imgW="4457700" imgH="10287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5275" y="2486025"/>
                        <a:ext cx="44577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9" name="Object 9"/>
          <p:cNvGraphicFramePr>
            <a:graphicFrameLocks noChangeAspect="1"/>
          </p:cNvGraphicFramePr>
          <p:nvPr/>
        </p:nvGraphicFramePr>
        <p:xfrm>
          <a:off x="1557338" y="3540125"/>
          <a:ext cx="6896100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5" name="Equation" r:id="rId9" imgW="6896100" imgH="927100" progId="Equation.3">
                  <p:embed/>
                </p:oleObj>
              </mc:Choice>
              <mc:Fallback>
                <p:oleObj name="Equation" r:id="rId9" imgW="6896100" imgH="9271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7338" y="3540125"/>
                        <a:ext cx="6896100" cy="92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0" name="Object 10"/>
          <p:cNvGraphicFramePr>
            <a:graphicFrameLocks noChangeAspect="1"/>
          </p:cNvGraphicFramePr>
          <p:nvPr/>
        </p:nvGraphicFramePr>
        <p:xfrm>
          <a:off x="1570038" y="4459288"/>
          <a:ext cx="2857500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6" name="Equation" r:id="rId11" imgW="2857500" imgH="927100" progId="Equation.3">
                  <p:embed/>
                </p:oleObj>
              </mc:Choice>
              <mc:Fallback>
                <p:oleObj name="Equation" r:id="rId11" imgW="2857500" imgH="9271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0038" y="4459288"/>
                        <a:ext cx="2857500" cy="92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1" name="Object 11"/>
          <p:cNvGraphicFramePr>
            <a:graphicFrameLocks noChangeAspect="1"/>
          </p:cNvGraphicFramePr>
          <p:nvPr/>
        </p:nvGraphicFramePr>
        <p:xfrm>
          <a:off x="1590675" y="5422900"/>
          <a:ext cx="34163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7" name="Equation" r:id="rId13" imgW="3416300" imgH="990600" progId="Equation.3">
                  <p:embed/>
                </p:oleObj>
              </mc:Choice>
              <mc:Fallback>
                <p:oleObj name="Equation" r:id="rId13" imgW="3416300" imgH="9906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0675" y="5422900"/>
                        <a:ext cx="34163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2" name="Line 12"/>
          <p:cNvSpPr>
            <a:spLocks noChangeShapeType="1"/>
          </p:cNvSpPr>
          <p:nvPr/>
        </p:nvSpPr>
        <p:spPr bwMode="auto">
          <a:xfrm flipV="1">
            <a:off x="3770313" y="3721100"/>
            <a:ext cx="1290637" cy="225425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3563" name="Line 13"/>
          <p:cNvSpPr>
            <a:spLocks noChangeShapeType="1"/>
          </p:cNvSpPr>
          <p:nvPr/>
        </p:nvSpPr>
        <p:spPr bwMode="auto">
          <a:xfrm flipV="1">
            <a:off x="7077075" y="3733800"/>
            <a:ext cx="1290638" cy="225425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3564" name="Line 14"/>
          <p:cNvSpPr>
            <a:spLocks noChangeShapeType="1"/>
          </p:cNvSpPr>
          <p:nvPr/>
        </p:nvSpPr>
        <p:spPr bwMode="auto">
          <a:xfrm>
            <a:off x="3325813" y="4695825"/>
            <a:ext cx="969962" cy="188913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23565" name="Line 15"/>
          <p:cNvSpPr>
            <a:spLocks noChangeShapeType="1"/>
          </p:cNvSpPr>
          <p:nvPr/>
        </p:nvSpPr>
        <p:spPr bwMode="auto">
          <a:xfrm>
            <a:off x="3322638" y="5122863"/>
            <a:ext cx="987425" cy="207962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BFDB5-EC8A-4819-84DC-FAE544984F43}" type="slidenum">
              <a:rPr lang="en-US"/>
              <a:pPr>
                <a:defRPr/>
              </a:pPr>
              <a:t>25</a:t>
            </a:fld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07988"/>
            <a:ext cx="7772400" cy="56880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3. Bukti:</a:t>
            </a:r>
          </a:p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	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</p:txBody>
      </p:sp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2106613" y="465138"/>
          <a:ext cx="22606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64" name="Equation" r:id="rId3" imgW="2260600" imgH="406400" progId="Equation.3">
                  <p:embed/>
                </p:oleObj>
              </mc:Choice>
              <mc:Fallback>
                <p:oleObj name="Equation" r:id="rId3" imgW="2260600" imgH="406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6613" y="465138"/>
                        <a:ext cx="22606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1108075" y="903288"/>
          <a:ext cx="2209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65" name="Equation" r:id="rId5" imgW="2209800" imgH="444500" progId="Equation.3">
                  <p:embed/>
                </p:oleObj>
              </mc:Choice>
              <mc:Fallback>
                <p:oleObj name="Equation" r:id="rId5" imgW="2209800" imgH="4445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8075" y="903288"/>
                        <a:ext cx="2209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Object 6"/>
          <p:cNvGraphicFramePr>
            <a:graphicFrameLocks noChangeAspect="1"/>
          </p:cNvGraphicFramePr>
          <p:nvPr/>
        </p:nvGraphicFramePr>
        <p:xfrm>
          <a:off x="1136650" y="1341438"/>
          <a:ext cx="3543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66" name="Equation" r:id="rId7" imgW="3543300" imgH="444500" progId="Equation.3">
                  <p:embed/>
                </p:oleObj>
              </mc:Choice>
              <mc:Fallback>
                <p:oleObj name="Equation" r:id="rId7" imgW="3543300" imgH="4445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1341438"/>
                        <a:ext cx="35433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3" name="Object 8"/>
          <p:cNvGraphicFramePr>
            <a:graphicFrameLocks noChangeAspect="1"/>
          </p:cNvGraphicFramePr>
          <p:nvPr/>
        </p:nvGraphicFramePr>
        <p:xfrm>
          <a:off x="1125538" y="1770063"/>
          <a:ext cx="3098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67" name="Equation" r:id="rId9" imgW="3098800" imgH="444500" progId="Equation.3">
                  <p:embed/>
                </p:oleObj>
              </mc:Choice>
              <mc:Fallback>
                <p:oleObj name="Equation" r:id="rId9" imgW="3098800" imgH="4445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5538" y="1770063"/>
                        <a:ext cx="3098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4" name="Object 9"/>
          <p:cNvGraphicFramePr>
            <a:graphicFrameLocks noChangeAspect="1"/>
          </p:cNvGraphicFramePr>
          <p:nvPr/>
        </p:nvGraphicFramePr>
        <p:xfrm>
          <a:off x="1120775" y="2195513"/>
          <a:ext cx="6667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68" name="Equation" r:id="rId11" imgW="6667500" imgH="444500" progId="Equation.3">
                  <p:embed/>
                </p:oleObj>
              </mc:Choice>
              <mc:Fallback>
                <p:oleObj name="Equation" r:id="rId11" imgW="6667500" imgH="4445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2195513"/>
                        <a:ext cx="6667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5" name="Object 10"/>
          <p:cNvGraphicFramePr>
            <a:graphicFrameLocks noChangeAspect="1"/>
          </p:cNvGraphicFramePr>
          <p:nvPr/>
        </p:nvGraphicFramePr>
        <p:xfrm>
          <a:off x="1116013" y="2654300"/>
          <a:ext cx="42672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69" name="Equation" r:id="rId13" imgW="4267200" imgH="444500" progId="Equation.3">
                  <p:embed/>
                </p:oleObj>
              </mc:Choice>
              <mc:Fallback>
                <p:oleObj name="Equation" r:id="rId13" imgW="4267200" imgH="4445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2654300"/>
                        <a:ext cx="42672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6" name="Object 11"/>
          <p:cNvGraphicFramePr>
            <a:graphicFrameLocks noChangeAspect="1"/>
          </p:cNvGraphicFramePr>
          <p:nvPr/>
        </p:nvGraphicFramePr>
        <p:xfrm>
          <a:off x="1119188" y="3086100"/>
          <a:ext cx="46609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0" name="Equation" r:id="rId15" imgW="4660900" imgH="495300" progId="Equation.3">
                  <p:embed/>
                </p:oleObj>
              </mc:Choice>
              <mc:Fallback>
                <p:oleObj name="Equation" r:id="rId15" imgW="4660900" imgH="4953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9188" y="3086100"/>
                        <a:ext cx="46609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7" name="Object 12"/>
          <p:cNvGraphicFramePr>
            <a:graphicFrameLocks noChangeAspect="1"/>
          </p:cNvGraphicFramePr>
          <p:nvPr/>
        </p:nvGraphicFramePr>
        <p:xfrm>
          <a:off x="1125538" y="3544888"/>
          <a:ext cx="4419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1" name="Equation" r:id="rId17" imgW="4419600" imgH="444500" progId="Equation.3">
                  <p:embed/>
                </p:oleObj>
              </mc:Choice>
              <mc:Fallback>
                <p:oleObj name="Equation" r:id="rId17" imgW="4419600" imgH="4445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5538" y="3544888"/>
                        <a:ext cx="4419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8" name="Object 13"/>
          <p:cNvGraphicFramePr>
            <a:graphicFrameLocks noChangeAspect="1"/>
          </p:cNvGraphicFramePr>
          <p:nvPr/>
        </p:nvGraphicFramePr>
        <p:xfrm>
          <a:off x="3810000" y="3995738"/>
          <a:ext cx="49911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2" name="Equation" r:id="rId19" imgW="4991100" imgH="495300" progId="Equation.3">
                  <p:embed/>
                </p:oleObj>
              </mc:Choice>
              <mc:Fallback>
                <p:oleObj name="Equation" r:id="rId19" imgW="4991100" imgH="4953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3995738"/>
                        <a:ext cx="49911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9" name="Object 14"/>
          <p:cNvGraphicFramePr>
            <a:graphicFrameLocks noChangeAspect="1"/>
          </p:cNvGraphicFramePr>
          <p:nvPr/>
        </p:nvGraphicFramePr>
        <p:xfrm>
          <a:off x="1158875" y="4457700"/>
          <a:ext cx="57912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3" name="Equation" r:id="rId21" imgW="5791200" imgH="571500" progId="Equation.3">
                  <p:embed/>
                </p:oleObj>
              </mc:Choice>
              <mc:Fallback>
                <p:oleObj name="Equation" r:id="rId21" imgW="5791200" imgH="5715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875" y="4457700"/>
                        <a:ext cx="579120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90" name="Object 15"/>
          <p:cNvGraphicFramePr>
            <a:graphicFrameLocks noChangeAspect="1"/>
          </p:cNvGraphicFramePr>
          <p:nvPr/>
        </p:nvGraphicFramePr>
        <p:xfrm>
          <a:off x="1135063" y="5029200"/>
          <a:ext cx="57658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4" name="Equation" r:id="rId23" imgW="5765800" imgH="495300" progId="Equation.3">
                  <p:embed/>
                </p:oleObj>
              </mc:Choice>
              <mc:Fallback>
                <p:oleObj name="Equation" r:id="rId23" imgW="5765800" imgH="4953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5063" y="5029200"/>
                        <a:ext cx="57658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91" name="Object 16"/>
          <p:cNvGraphicFramePr>
            <a:graphicFrameLocks noChangeAspect="1"/>
          </p:cNvGraphicFramePr>
          <p:nvPr/>
        </p:nvGraphicFramePr>
        <p:xfrm>
          <a:off x="3076575" y="5513388"/>
          <a:ext cx="2260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5" name="Equation" r:id="rId25" imgW="2260600" imgH="863600" progId="Equation.3">
                  <p:embed/>
                </p:oleObj>
              </mc:Choice>
              <mc:Fallback>
                <p:oleObj name="Equation" r:id="rId25" imgW="2260600" imgH="8636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6575" y="5513388"/>
                        <a:ext cx="2260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1B6388-2C18-42FE-B8DF-E12D8AC860A2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2560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407988"/>
            <a:ext cx="7802563" cy="5911850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4. Bukti:</a:t>
            </a:r>
          </a:p>
          <a:p>
            <a:pPr eaLnBrk="1" hangingPunct="1">
              <a:buFontTx/>
              <a:buNone/>
            </a:pPr>
            <a:r>
              <a:rPr lang="en-US" sz="2400" b="1" smtClean="0">
                <a:latin typeface="Arial Unicode MS" pitchFamily="34" charset="-128"/>
              </a:rPr>
              <a:t>	</a:t>
            </a:r>
            <a:r>
              <a:rPr lang="en-US" sz="2400" smtClean="0">
                <a:latin typeface="Arial Unicode MS" pitchFamily="34" charset="-128"/>
              </a:rPr>
              <a:t> </a:t>
            </a:r>
          </a:p>
        </p:txBody>
      </p:sp>
      <p:graphicFrame>
        <p:nvGraphicFramePr>
          <p:cNvPr id="25604" name="Object 5"/>
          <p:cNvGraphicFramePr>
            <a:graphicFrameLocks noChangeAspect="1"/>
          </p:cNvGraphicFramePr>
          <p:nvPr/>
        </p:nvGraphicFramePr>
        <p:xfrm>
          <a:off x="2106613" y="465138"/>
          <a:ext cx="2420937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8" name="Equation" r:id="rId3" imgW="2260600" imgH="406400" progId="Equation.3">
                  <p:embed/>
                </p:oleObj>
              </mc:Choice>
              <mc:Fallback>
                <p:oleObj name="Equation" r:id="rId3" imgW="2260600" imgH="40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6613" y="465138"/>
                        <a:ext cx="2420937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5" name="Object 6"/>
          <p:cNvGraphicFramePr>
            <a:graphicFrameLocks noChangeAspect="1"/>
          </p:cNvGraphicFramePr>
          <p:nvPr/>
        </p:nvGraphicFramePr>
        <p:xfrm>
          <a:off x="779463" y="1085850"/>
          <a:ext cx="3394075" cy="198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9" name="Equation" r:id="rId5" imgW="3175000" imgH="1854200" progId="Equation.3">
                  <p:embed/>
                </p:oleObj>
              </mc:Choice>
              <mc:Fallback>
                <p:oleObj name="Equation" r:id="rId5" imgW="3175000" imgH="1854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9463" y="1085850"/>
                        <a:ext cx="3394075" cy="1982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4027FB-CAC7-4EDF-8776-91667E5B0FA2}" type="slidenum">
              <a:rPr lang="en-US"/>
              <a:pPr>
                <a:defRPr/>
              </a:pPr>
              <a:t>27</a:t>
            </a:fld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201" y="145143"/>
            <a:ext cx="8781142" cy="6589486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b="1" dirty="0" err="1" smtClean="0">
                <a:cs typeface="Times New Roman" pitchFamily="18" charset="0"/>
              </a:rPr>
              <a:t>Latihan</a:t>
            </a:r>
            <a:r>
              <a:rPr lang="en-US" sz="2000" b="1" dirty="0" smtClean="0">
                <a:cs typeface="Times New Roman" pitchFamily="18" charset="0"/>
              </a:rPr>
              <a:t> </a:t>
            </a:r>
            <a:r>
              <a:rPr lang="en-US" sz="2000" b="1" dirty="0" err="1" smtClean="0">
                <a:cs typeface="Times New Roman" pitchFamily="18" charset="0"/>
              </a:rPr>
              <a:t>Soal</a:t>
            </a:r>
            <a:r>
              <a:rPr lang="en-US" sz="2000" b="1" dirty="0" smtClean="0">
                <a:cs typeface="Times New Roman" pitchFamily="18" charset="0"/>
              </a:rPr>
              <a:t> </a:t>
            </a:r>
            <a:r>
              <a:rPr lang="en-US" sz="2000" b="1" smtClean="0">
                <a:cs typeface="Times New Roman" pitchFamily="18" charset="0"/>
              </a:rPr>
              <a:t>Bab </a:t>
            </a:r>
            <a:r>
              <a:rPr lang="en-US" sz="2000" b="1" smtClean="0">
                <a:cs typeface="Times New Roman" pitchFamily="18" charset="0"/>
              </a:rPr>
              <a:t>2</a:t>
            </a:r>
            <a:endParaRPr lang="en-US" sz="2000" b="1" dirty="0" smtClean="0">
              <a:cs typeface="Times New Roman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1.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Buktikan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Teorema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1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dengan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memisalkan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     z = (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x,y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) = x +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iy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.</a:t>
            </a: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2.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Diketahui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= 6 + 5i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= 8 – i.</a:t>
            </a: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   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Tentukan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1 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+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,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1 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-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,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1 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/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endParaRPr lang="en-US" sz="2000" dirty="0" smtClean="0">
              <a:latin typeface="Arial Unicode MS" pitchFamily="34" charset="-128"/>
              <a:cs typeface="Times New Roman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3.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Jika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 = -1-i,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buktikan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000" baseline="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+ 2z + 2 = 0.</a:t>
            </a: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4.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Cari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 yang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memenuhi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 </a:t>
            </a: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    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sifat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:	a. z</a:t>
            </a:r>
            <a:r>
              <a:rPr lang="en-US" sz="2000" baseline="30000" dirty="0" smtClean="0">
                <a:latin typeface="Arial Unicode MS" pitchFamily="34" charset="-128"/>
                <a:cs typeface="Times New Roman" pitchFamily="18" charset="0"/>
              </a:rPr>
              <a:t>-1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= z    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	b.  </a:t>
            </a: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5.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Buktikan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untuk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setiap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bilangan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kompleks</a:t>
            </a:r>
            <a:endParaRPr lang="en-US" sz="2000" dirty="0" smtClean="0">
              <a:latin typeface="Arial Unicode MS" pitchFamily="34" charset="-128"/>
              <a:cs typeface="Times New Roman" pitchFamily="18" charset="0"/>
            </a:endParaRP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    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berlaku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: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.     +     .z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2 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= 2Re(z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.    )</a:t>
            </a:r>
          </a:p>
          <a:p>
            <a:pPr marL="609600" indent="-609600" eaLnBrk="1" hangingPunct="1">
              <a:lnSpc>
                <a:spcPct val="11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	6.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Hitung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jarak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antara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1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= 2 + 3i </a:t>
            </a:r>
            <a:r>
              <a:rPr lang="en-US" sz="2000" dirty="0" err="1" smtClean="0">
                <a:latin typeface="Arial Unicode MS" pitchFamily="34" charset="-128"/>
                <a:cs typeface="Times New Roman" pitchFamily="18" charset="0"/>
              </a:rPr>
              <a:t>dan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z</a:t>
            </a:r>
            <a:r>
              <a:rPr lang="en-US" sz="2000" baseline="-30000" dirty="0" smtClean="0">
                <a:latin typeface="Arial Unicode MS" pitchFamily="34" charset="-128"/>
                <a:cs typeface="Times New Roman" pitchFamily="18" charset="0"/>
              </a:rPr>
              <a:t>2</a:t>
            </a: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= 5 – i. </a:t>
            </a:r>
          </a:p>
          <a:p>
            <a:pPr marL="609600" indent="-609600" eaLnBrk="1" hangingPunct="1">
              <a:lnSpc>
                <a:spcPct val="120000"/>
              </a:lnSpc>
              <a:buFontTx/>
              <a:buNone/>
            </a:pPr>
            <a:r>
              <a:rPr lang="en-US" sz="2000" dirty="0" smtClean="0">
                <a:latin typeface="Arial Unicode MS" pitchFamily="34" charset="-128"/>
                <a:cs typeface="Times New Roman" pitchFamily="18" charset="0"/>
              </a:rPr>
              <a:t>         </a:t>
            </a:r>
          </a:p>
          <a:p>
            <a:pPr marL="609600" indent="-609600" eaLnBrk="1" hangingPunct="1">
              <a:buFontTx/>
              <a:buNone/>
            </a:pPr>
            <a:endParaRPr lang="en-US" sz="2000" dirty="0" smtClean="0">
              <a:latin typeface="Arial Unicode MS" pitchFamily="34" charset="-128"/>
            </a:endParaRPr>
          </a:p>
        </p:txBody>
      </p:sp>
      <p:graphicFrame>
        <p:nvGraphicFramePr>
          <p:cNvPr id="4608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4762598"/>
              </p:ext>
            </p:extLst>
          </p:nvPr>
        </p:nvGraphicFramePr>
        <p:xfrm>
          <a:off x="4412116" y="2947307"/>
          <a:ext cx="863600" cy="32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6" name="Equation" r:id="rId3" imgW="863225" imgH="304668" progId="Equation.3">
                  <p:embed/>
                </p:oleObj>
              </mc:Choice>
              <mc:Fallback>
                <p:oleObj name="Equation" r:id="rId3" imgW="863225" imgH="304668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2116" y="2947307"/>
                        <a:ext cx="863600" cy="325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3736261"/>
              </p:ext>
            </p:extLst>
          </p:nvPr>
        </p:nvGraphicFramePr>
        <p:xfrm>
          <a:off x="3165927" y="3759200"/>
          <a:ext cx="274623" cy="3515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7" name="Equation" r:id="rId5" imgW="317225" imgH="406048" progId="Equation.3">
                  <p:embed/>
                </p:oleObj>
              </mc:Choice>
              <mc:Fallback>
                <p:oleObj name="Equation" r:id="rId5" imgW="317225" imgH="406048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5927" y="3759200"/>
                        <a:ext cx="274623" cy="35151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6061256"/>
              </p:ext>
            </p:extLst>
          </p:nvPr>
        </p:nvGraphicFramePr>
        <p:xfrm>
          <a:off x="2615067" y="3788229"/>
          <a:ext cx="308968" cy="353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8" name="Equation" r:id="rId7" imgW="355292" imgH="406048" progId="Equation.3">
                  <p:embed/>
                </p:oleObj>
              </mc:Choice>
              <mc:Fallback>
                <p:oleObj name="Equation" r:id="rId7" imgW="355292" imgH="406048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5067" y="3788229"/>
                        <a:ext cx="308968" cy="3531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1010033"/>
              </p:ext>
            </p:extLst>
          </p:nvPr>
        </p:nvGraphicFramePr>
        <p:xfrm>
          <a:off x="4924199" y="3784439"/>
          <a:ext cx="315458" cy="3605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9" name="Equation" r:id="rId9" imgW="355292" imgH="406048" progId="Equation.3">
                  <p:embed/>
                </p:oleObj>
              </mc:Choice>
              <mc:Fallback>
                <p:oleObj name="Equation" r:id="rId9" imgW="355292" imgH="406048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4199" y="3784439"/>
                        <a:ext cx="315458" cy="3605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4724</TotalTime>
  <Words>629</Words>
  <Application>Microsoft Office PowerPoint</Application>
  <PresentationFormat>On-screen Show (4:3)</PresentationFormat>
  <Paragraphs>165</Paragraphs>
  <Slides>27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Default Design</vt:lpstr>
      <vt:lpstr>Equation</vt:lpstr>
      <vt:lpstr>Microsoft Equation 3.0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Jika z1=x1+iy1 dan z2=x2+iy2,  buktikan bahwa: z1 – z2= (x1 – x2)+i(y1 – y2)</vt:lpstr>
      <vt:lpstr>Diketahui: z_1=2+i3 dan z_2=5-i.   Tentukan z_1+z_2, z_1-z_2 , z_1.z_2, dan z_1/z_2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FKIP-UNEJ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BILANGAN KOMPLEKS</dc:title>
  <dc:creator>Drs. Toto' Bara Setiawan, M.Si.</dc:creator>
  <cp:lastModifiedBy>User</cp:lastModifiedBy>
  <cp:revision>365</cp:revision>
  <dcterms:created xsi:type="dcterms:W3CDTF">2007-03-13T12:02:41Z</dcterms:created>
  <dcterms:modified xsi:type="dcterms:W3CDTF">2021-09-04T05:42:06Z</dcterms:modified>
</cp:coreProperties>
</file>