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349" r:id="rId2"/>
    <p:sldId id="280" r:id="rId3"/>
    <p:sldId id="281" r:id="rId4"/>
    <p:sldId id="282" r:id="rId5"/>
    <p:sldId id="283" r:id="rId6"/>
    <p:sldId id="371" r:id="rId7"/>
    <p:sldId id="311" r:id="rId8"/>
    <p:sldId id="285" r:id="rId9"/>
    <p:sldId id="286" r:id="rId10"/>
    <p:sldId id="287" r:id="rId11"/>
    <p:sldId id="288" r:id="rId12"/>
    <p:sldId id="290" r:id="rId13"/>
    <p:sldId id="292" r:id="rId14"/>
    <p:sldId id="367" r:id="rId15"/>
    <p:sldId id="295" r:id="rId16"/>
    <p:sldId id="296" r:id="rId17"/>
    <p:sldId id="368" r:id="rId18"/>
    <p:sldId id="297" r:id="rId19"/>
    <p:sldId id="298" r:id="rId20"/>
    <p:sldId id="370" r:id="rId21"/>
    <p:sldId id="369" r:id="rId22"/>
    <p:sldId id="300" r:id="rId23"/>
  </p:sldIdLst>
  <p:sldSz cx="9144000" cy="6858000" type="screen4x3"/>
  <p:notesSz cx="9734550" cy="6858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 Unicode MS" pitchFamily="34" charset="-128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 Unicode MS" pitchFamily="34" charset="-128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 Unicode MS" pitchFamily="34" charset="-128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 Unicode MS" pitchFamily="34" charset="-128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 Unicode MS" pitchFamily="34" charset="-128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 Unicode MS" pitchFamily="34" charset="-128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 Unicode MS" pitchFamily="34" charset="-128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 Unicode MS" pitchFamily="34" charset="-128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 Unicode MS" pitchFamily="34" charset="-128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66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309" autoAdjust="0"/>
    <p:restoredTop sz="94660"/>
  </p:normalViewPr>
  <p:slideViewPr>
    <p:cSldViewPr snapToGrid="0">
      <p:cViewPr>
        <p:scale>
          <a:sx n="66" d="100"/>
          <a:sy n="66" d="100"/>
        </p:scale>
        <p:origin x="-1596" y="-2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  <p:sld r:id="rId10" collapse="1"/>
      <p:sld r:id="rId11" collapse="1"/>
      <p:sld r:id="rId12" collapse="1"/>
      <p:sld r:id="rId13" collapse="1"/>
      <p:sld r:id="rId14" collapse="1"/>
      <p:sld r:id="rId15" collapse="1"/>
      <p:sld r:id="rId16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8" d="100"/>
          <a:sy n="58" d="100"/>
        </p:scale>
        <p:origin x="-1812" y="-72"/>
      </p:cViewPr>
      <p:guideLst>
        <p:guide orient="horz" pos="2160"/>
        <p:guide pos="3066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10.xml"/><Relationship Id="rId13" Type="http://schemas.openxmlformats.org/officeDocument/2006/relationships/slide" Target="slides/slide16.xml"/><Relationship Id="rId3" Type="http://schemas.openxmlformats.org/officeDocument/2006/relationships/slide" Target="slides/slide3.xml"/><Relationship Id="rId7" Type="http://schemas.openxmlformats.org/officeDocument/2006/relationships/slide" Target="slides/slide9.xml"/><Relationship Id="rId12" Type="http://schemas.openxmlformats.org/officeDocument/2006/relationships/slide" Target="slides/slide14.xml"/><Relationship Id="rId2" Type="http://schemas.openxmlformats.org/officeDocument/2006/relationships/slide" Target="slides/slide2.xml"/><Relationship Id="rId16" Type="http://schemas.openxmlformats.org/officeDocument/2006/relationships/slide" Target="slides/slide22.xml"/><Relationship Id="rId1" Type="http://schemas.openxmlformats.org/officeDocument/2006/relationships/slide" Target="slides/slide1.xml"/><Relationship Id="rId6" Type="http://schemas.openxmlformats.org/officeDocument/2006/relationships/slide" Target="slides/slide7.xml"/><Relationship Id="rId11" Type="http://schemas.openxmlformats.org/officeDocument/2006/relationships/slide" Target="slides/slide13.xml"/><Relationship Id="rId5" Type="http://schemas.openxmlformats.org/officeDocument/2006/relationships/slide" Target="slides/slide5.xml"/><Relationship Id="rId15" Type="http://schemas.openxmlformats.org/officeDocument/2006/relationships/slide" Target="slides/slide19.xml"/><Relationship Id="rId10" Type="http://schemas.openxmlformats.org/officeDocument/2006/relationships/slide" Target="slides/slide12.xml"/><Relationship Id="rId4" Type="http://schemas.openxmlformats.org/officeDocument/2006/relationships/slide" Target="slides/slide4.xml"/><Relationship Id="rId9" Type="http://schemas.openxmlformats.org/officeDocument/2006/relationships/slide" Target="slides/slide11.xml"/><Relationship Id="rId14" Type="http://schemas.openxmlformats.org/officeDocument/2006/relationships/slide" Target="slides/slide18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4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Relationship Id="rId4" Type="http://schemas.openxmlformats.org/officeDocument/2006/relationships/image" Target="../media/image26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32.wmf"/><Relationship Id="rId1" Type="http://schemas.openxmlformats.org/officeDocument/2006/relationships/image" Target="../media/image31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4.wmf"/><Relationship Id="rId1" Type="http://schemas.openxmlformats.org/officeDocument/2006/relationships/image" Target="../media/image3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217988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00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516563" y="0"/>
            <a:ext cx="4217987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00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515100"/>
            <a:ext cx="4217988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00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516563" y="6515100"/>
            <a:ext cx="4217987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F76CDF69-F818-4EBD-BE69-CB4AEDA6D65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91098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217988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516563" y="0"/>
            <a:ext cx="4217987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81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52775" y="514350"/>
            <a:ext cx="3429000" cy="2571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63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298575" y="3257550"/>
            <a:ext cx="7137400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63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515100"/>
            <a:ext cx="4217988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3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516563" y="6515100"/>
            <a:ext cx="4217987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0807D02A-744F-4CC3-95A9-E2CD6DD6F1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28445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 Unicode MS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 Unicode MS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 Unicode MS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 Unicode MS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itchFamily="34" charset="-128"/>
              </a:defRPr>
            </a:lvl9pPr>
          </a:lstStyle>
          <a:p>
            <a:pPr eaLnBrk="1" hangingPunct="1"/>
            <a:fld id="{EF2EAD89-3996-4E1C-93D6-6C04E7095C42}" type="slidenum">
              <a:rPr lang="en-US" sz="1200" smtClean="0"/>
              <a:pPr eaLnBrk="1" hangingPunct="1"/>
              <a:t>9</a:t>
            </a:fld>
            <a:endParaRPr lang="en-US" sz="1200" smtClean="0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en-US" smtClean="0">
                <a:latin typeface="Arial Unicode MS" pitchFamily="34" charset="-128"/>
              </a:rPr>
              <a:t>Cos(</a:t>
            </a:r>
            <a:r>
              <a:rPr lang="en-US" sz="90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900" baseline="-3000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900" smtClean="0">
                <a:latin typeface="Arial Unicode MS" pitchFamily="34" charset="-128"/>
                <a:cs typeface="Times New Roman" pitchFamily="18" charset="0"/>
              </a:rPr>
              <a:t>+ </a:t>
            </a:r>
            <a:r>
              <a:rPr lang="en-US" sz="90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900" baseline="-3000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900" smtClean="0">
                <a:latin typeface="Arial Unicode MS" pitchFamily="34" charset="-128"/>
                <a:cs typeface="Times New Roman" pitchFamily="18" charset="0"/>
              </a:rPr>
              <a:t>)=cos </a:t>
            </a:r>
            <a:r>
              <a:rPr lang="en-US" sz="90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900" baseline="-3000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900" smtClean="0">
                <a:latin typeface="Arial Unicode MS" pitchFamily="34" charset="-128"/>
                <a:cs typeface="Times New Roman" pitchFamily="18" charset="0"/>
              </a:rPr>
              <a:t>cos </a:t>
            </a:r>
            <a:r>
              <a:rPr lang="en-US" sz="90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900" baseline="-3000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900" smtClean="0">
                <a:latin typeface="Arial Unicode MS" pitchFamily="34" charset="-128"/>
                <a:cs typeface="Times New Roman" pitchFamily="18" charset="0"/>
              </a:rPr>
              <a:t>-sin </a:t>
            </a:r>
            <a:r>
              <a:rPr lang="en-US" sz="90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900" baseline="-3000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900" smtClean="0">
                <a:latin typeface="Arial Unicode MS" pitchFamily="34" charset="-128"/>
                <a:cs typeface="Times New Roman" pitchFamily="18" charset="0"/>
              </a:rPr>
              <a:t>sin </a:t>
            </a:r>
            <a:r>
              <a:rPr lang="en-US" sz="90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900" baseline="-30000" smtClean="0">
                <a:latin typeface="Arial Unicode MS" pitchFamily="34" charset="-128"/>
                <a:cs typeface="Times New Roman" pitchFamily="18" charset="0"/>
              </a:rPr>
              <a:t>2             </a:t>
            </a:r>
            <a:r>
              <a:rPr lang="en-US" sz="900" smtClean="0">
                <a:latin typeface="Arial Unicode MS" pitchFamily="34" charset="-128"/>
                <a:cs typeface="Times New Roman" pitchFamily="18" charset="0"/>
              </a:rPr>
              <a:t>sin(</a:t>
            </a:r>
            <a:r>
              <a:rPr lang="en-US" sz="90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900" baseline="-3000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900" smtClean="0">
                <a:latin typeface="Arial Unicode MS" pitchFamily="34" charset="-128"/>
                <a:cs typeface="Times New Roman" pitchFamily="18" charset="0"/>
              </a:rPr>
              <a:t>+ </a:t>
            </a:r>
            <a:r>
              <a:rPr lang="en-US" sz="900" smtClean="0">
                <a:cs typeface="Times New Roman" pitchFamily="18" charset="0"/>
                <a:sym typeface="Symbol" pitchFamily="18" charset="2"/>
              </a:rPr>
              <a:t>2</a:t>
            </a:r>
            <a:r>
              <a:rPr lang="en-US" sz="900" smtClean="0">
                <a:latin typeface="Arial Unicode MS" pitchFamily="34" charset="-128"/>
                <a:cs typeface="Times New Roman" pitchFamily="18" charset="0"/>
              </a:rPr>
              <a:t>)=sin </a:t>
            </a:r>
            <a:r>
              <a:rPr lang="en-US" sz="90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900" baseline="-3000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900" smtClean="0">
                <a:latin typeface="Arial Unicode MS" pitchFamily="34" charset="-128"/>
                <a:cs typeface="Times New Roman" pitchFamily="18" charset="0"/>
              </a:rPr>
              <a:t>cos </a:t>
            </a:r>
            <a:r>
              <a:rPr lang="en-US" sz="90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900" baseline="-25000" smtClean="0">
                <a:cs typeface="Times New Roman" pitchFamily="18" charset="0"/>
                <a:sym typeface="Symbol" pitchFamily="18" charset="2"/>
              </a:rPr>
              <a:t>2</a:t>
            </a:r>
            <a:r>
              <a:rPr lang="en-US" sz="900" smtClean="0">
                <a:latin typeface="Arial Unicode MS" pitchFamily="34" charset="-128"/>
                <a:cs typeface="Times New Roman" pitchFamily="18" charset="0"/>
              </a:rPr>
              <a:t>+cos </a:t>
            </a:r>
            <a:r>
              <a:rPr lang="en-US" sz="90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900" baseline="-3000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900" smtClean="0">
                <a:latin typeface="Arial Unicode MS" pitchFamily="34" charset="-128"/>
                <a:cs typeface="Times New Roman" pitchFamily="18" charset="0"/>
              </a:rPr>
              <a:t>sin </a:t>
            </a:r>
            <a:r>
              <a:rPr lang="en-US" sz="90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900" baseline="-30000" smtClean="0">
                <a:latin typeface="Arial Unicode MS" pitchFamily="34" charset="-128"/>
                <a:cs typeface="Times New Roman" pitchFamily="18" charset="0"/>
              </a:rPr>
              <a:t>2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02A5D3-FF7A-4117-BA1D-F8B82772F3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40826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0B733E-FDFB-4DED-8EDF-7A23FA94D0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2800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494FBE-1C17-4C5F-ADD9-FF00D0E744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188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993404-5A66-4A48-A2B7-CB5ABA38E2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640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E86A56-0818-494C-ADC3-8A80661A84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6285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87AD2A-5845-4932-8800-22028203CC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04952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76027E-B206-47CC-8471-1A51A59374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66396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C0B792-FFD6-4590-AB33-B99D36F63F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05168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d-ID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34BB08-680A-4667-AEB5-6FD8A95A867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2942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361C80-3C34-453C-849A-F8324D0E33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8193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0A5D3B-5105-433A-8316-E294359A7F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1188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F9377DD3-CE00-4159-A8D8-5F9ADCD5CF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13" Type="http://schemas.openxmlformats.org/officeDocument/2006/relationships/oleObject" Target="../embeddings/oleObject6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5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w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0" Type="http://schemas.openxmlformats.org/officeDocument/2006/relationships/image" Target="../media/image4.wmf"/><Relationship Id="rId4" Type="http://schemas.openxmlformats.org/officeDocument/2006/relationships/image" Target="../media/image1.wmf"/><Relationship Id="rId9" Type="http://schemas.openxmlformats.org/officeDocument/2006/relationships/oleObject" Target="../embeddings/oleObject4.bin"/><Relationship Id="rId14" Type="http://schemas.openxmlformats.org/officeDocument/2006/relationships/image" Target="../media/image6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oleObject" Target="../embeddings/oleObject7.bin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8.bin"/><Relationship Id="rId10" Type="http://schemas.openxmlformats.org/officeDocument/2006/relationships/image" Target="../media/image10.wmf"/><Relationship Id="rId4" Type="http://schemas.openxmlformats.org/officeDocument/2006/relationships/image" Target="../media/image7.wmf"/><Relationship Id="rId9" Type="http://schemas.openxmlformats.org/officeDocument/2006/relationships/oleObject" Target="../embeddings/oleObject10.bin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.bin"/><Relationship Id="rId3" Type="http://schemas.openxmlformats.org/officeDocument/2006/relationships/oleObject" Target="../embeddings/oleObject11.bin"/><Relationship Id="rId7" Type="http://schemas.openxmlformats.org/officeDocument/2006/relationships/oleObject" Target="../embeddings/oleObject13.bin"/><Relationship Id="rId12" Type="http://schemas.openxmlformats.org/officeDocument/2006/relationships/oleObject" Target="../embeddings/oleObject1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4.wmf"/><Relationship Id="rId11" Type="http://schemas.openxmlformats.org/officeDocument/2006/relationships/oleObject" Target="../embeddings/oleObject16.bin"/><Relationship Id="rId5" Type="http://schemas.openxmlformats.org/officeDocument/2006/relationships/oleObject" Target="../embeddings/oleObject12.bin"/><Relationship Id="rId10" Type="http://schemas.openxmlformats.org/officeDocument/2006/relationships/image" Target="../media/image15.wmf"/><Relationship Id="rId4" Type="http://schemas.openxmlformats.org/officeDocument/2006/relationships/image" Target="../media/image13.wmf"/><Relationship Id="rId9" Type="http://schemas.openxmlformats.org/officeDocument/2006/relationships/oleObject" Target="../embeddings/oleObject15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6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oleObject" Target="../embeddings/oleObject19.bin"/><Relationship Id="rId7" Type="http://schemas.openxmlformats.org/officeDocument/2006/relationships/oleObject" Target="../embeddings/oleObject2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8.wmf"/><Relationship Id="rId5" Type="http://schemas.openxmlformats.org/officeDocument/2006/relationships/oleObject" Target="../embeddings/oleObject20.bin"/><Relationship Id="rId4" Type="http://schemas.openxmlformats.org/officeDocument/2006/relationships/image" Target="../media/image17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1.wmf"/><Relationship Id="rId5" Type="http://schemas.openxmlformats.org/officeDocument/2006/relationships/oleObject" Target="../embeddings/oleObject23.bin"/><Relationship Id="rId4" Type="http://schemas.openxmlformats.org/officeDocument/2006/relationships/image" Target="../media/image20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2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3" Type="http://schemas.openxmlformats.org/officeDocument/2006/relationships/oleObject" Target="../embeddings/oleObject25.bin"/><Relationship Id="rId7" Type="http://schemas.openxmlformats.org/officeDocument/2006/relationships/oleObject" Target="../embeddings/oleObject2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4.wmf"/><Relationship Id="rId5" Type="http://schemas.openxmlformats.org/officeDocument/2006/relationships/oleObject" Target="../embeddings/oleObject26.bin"/><Relationship Id="rId10" Type="http://schemas.openxmlformats.org/officeDocument/2006/relationships/image" Target="../media/image26.wmf"/><Relationship Id="rId4" Type="http://schemas.openxmlformats.org/officeDocument/2006/relationships/image" Target="../media/image23.wmf"/><Relationship Id="rId9" Type="http://schemas.openxmlformats.org/officeDocument/2006/relationships/oleObject" Target="../embeddings/oleObject28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wmf"/><Relationship Id="rId3" Type="http://schemas.openxmlformats.org/officeDocument/2006/relationships/oleObject" Target="../embeddings/oleObject29.bin"/><Relationship Id="rId7" Type="http://schemas.openxmlformats.org/officeDocument/2006/relationships/oleObject" Target="../embeddings/oleObject3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28.wmf"/><Relationship Id="rId5" Type="http://schemas.openxmlformats.org/officeDocument/2006/relationships/oleObject" Target="../embeddings/oleObject30.bin"/><Relationship Id="rId4" Type="http://schemas.openxmlformats.org/officeDocument/2006/relationships/image" Target="../media/image27.w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5.bin"/><Relationship Id="rId3" Type="http://schemas.openxmlformats.org/officeDocument/2006/relationships/oleObject" Target="../embeddings/oleObject32.bin"/><Relationship Id="rId7" Type="http://schemas.openxmlformats.org/officeDocument/2006/relationships/oleObject" Target="../embeddings/oleObject3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32.wmf"/><Relationship Id="rId5" Type="http://schemas.openxmlformats.org/officeDocument/2006/relationships/oleObject" Target="../embeddings/oleObject33.bin"/><Relationship Id="rId4" Type="http://schemas.openxmlformats.org/officeDocument/2006/relationships/image" Target="../media/image31.w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6.bin"/><Relationship Id="rId7" Type="http://schemas.openxmlformats.org/officeDocument/2006/relationships/oleObject" Target="../embeddings/oleObject3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34.wmf"/><Relationship Id="rId5" Type="http://schemas.openxmlformats.org/officeDocument/2006/relationships/oleObject" Target="../embeddings/oleObject37.bin"/><Relationship Id="rId4" Type="http://schemas.openxmlformats.org/officeDocument/2006/relationships/image" Target="../media/image33.wm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01AD8F7-391F-477F-9069-C58CBC76055F}" type="slidenum">
              <a:rPr lang="en-US"/>
              <a:pPr>
                <a:defRPr/>
              </a:pPr>
              <a:t>1</a:t>
            </a:fld>
            <a:endParaRPr 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61257" y="463550"/>
            <a:ext cx="8650514" cy="563245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US" sz="3600" b="1" dirty="0" smtClean="0">
                <a:latin typeface="Arial Unicode MS" pitchFamily="34" charset="-128"/>
              </a:rPr>
              <a:t>BILANGAN KOMPLEKS</a:t>
            </a:r>
          </a:p>
          <a:p>
            <a:pPr algn="ctr" eaLnBrk="1" hangingPunct="1">
              <a:buFontTx/>
              <a:buNone/>
            </a:pPr>
            <a:endParaRPr lang="en-US" sz="2400" b="1" dirty="0" smtClean="0">
              <a:latin typeface="Arial Unicode MS" pitchFamily="34" charset="-128"/>
            </a:endParaRPr>
          </a:p>
          <a:p>
            <a:pPr marL="457200" indent="-457200" algn="ctr" eaLnBrk="1" hangingPunct="1">
              <a:buFont typeface="+mj-lt"/>
              <a:buAutoNum type="arabicParenR"/>
            </a:pPr>
            <a:r>
              <a:rPr lang="en-US" sz="2200" b="1" dirty="0" err="1">
                <a:latin typeface="Arial Unicode MS" pitchFamily="34" charset="-128"/>
                <a:cs typeface="Times New Roman" pitchFamily="18" charset="0"/>
              </a:rPr>
              <a:t>Bentuk</a:t>
            </a:r>
            <a:r>
              <a:rPr lang="en-US" sz="2200" b="1" dirty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200" b="1" dirty="0" err="1">
                <a:latin typeface="Arial Unicode MS" pitchFamily="34" charset="-128"/>
                <a:cs typeface="Times New Roman" pitchFamily="18" charset="0"/>
              </a:rPr>
              <a:t>Kutub</a:t>
            </a:r>
            <a:r>
              <a:rPr lang="en-US" sz="2200" b="1" dirty="0">
                <a:latin typeface="Arial Unicode MS" pitchFamily="34" charset="-128"/>
                <a:cs typeface="Times New Roman" pitchFamily="18" charset="0"/>
              </a:rPr>
              <a:t> (Polar) </a:t>
            </a:r>
            <a:r>
              <a:rPr lang="en-US" sz="2200" b="1" dirty="0" err="1">
                <a:latin typeface="Arial Unicode MS" pitchFamily="34" charset="-128"/>
                <a:cs typeface="Times New Roman" pitchFamily="18" charset="0"/>
              </a:rPr>
              <a:t>dan</a:t>
            </a:r>
            <a:r>
              <a:rPr lang="en-US" sz="2200" b="1" dirty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200" b="1" dirty="0" err="1">
                <a:latin typeface="Arial Unicode MS" pitchFamily="34" charset="-128"/>
                <a:cs typeface="Times New Roman" pitchFamily="18" charset="0"/>
              </a:rPr>
              <a:t>Eksponen</a:t>
            </a:r>
            <a:r>
              <a:rPr lang="en-US" sz="2200" b="1" dirty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200" b="1" dirty="0" err="1">
                <a:latin typeface="Arial Unicode MS" pitchFamily="34" charset="-128"/>
                <a:cs typeface="Times New Roman" pitchFamily="18" charset="0"/>
              </a:rPr>
              <a:t>dari</a:t>
            </a:r>
            <a:r>
              <a:rPr lang="en-US" sz="2200" b="1" dirty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Arial Unicode MS" pitchFamily="34" charset="-128"/>
                <a:cs typeface="Times New Roman" pitchFamily="18" charset="0"/>
              </a:rPr>
              <a:t>Bilangan</a:t>
            </a:r>
            <a:r>
              <a:rPr lang="en-US" sz="2200" b="1" dirty="0" smtClean="0">
                <a:latin typeface="Arial Unicode MS" pitchFamily="34" charset="-128"/>
                <a:cs typeface="Times New Roman" pitchFamily="18" charset="0"/>
              </a:rPr>
              <a:t>  </a:t>
            </a:r>
            <a:r>
              <a:rPr lang="en-US" sz="2200" b="1" dirty="0" err="1" smtClean="0">
                <a:latin typeface="Arial Unicode MS" pitchFamily="34" charset="-128"/>
                <a:cs typeface="Times New Roman" pitchFamily="18" charset="0"/>
              </a:rPr>
              <a:t>Kompleks</a:t>
            </a:r>
            <a:endParaRPr lang="en-US" sz="2200" b="1" dirty="0" smtClean="0">
              <a:latin typeface="Arial Unicode MS" pitchFamily="34" charset="-128"/>
              <a:cs typeface="Times New Roman" pitchFamily="18" charset="0"/>
            </a:endParaRPr>
          </a:p>
          <a:p>
            <a:pPr marL="457200" indent="-457200" algn="ctr" eaLnBrk="1" hangingPunct="1">
              <a:buFont typeface="+mj-lt"/>
              <a:buAutoNum type="arabicParenR"/>
            </a:pPr>
            <a:r>
              <a:rPr lang="en-US" sz="2200" b="1" dirty="0" err="1">
                <a:latin typeface="Arial Unicode MS" pitchFamily="34" charset="-128"/>
                <a:cs typeface="Times New Roman" pitchFamily="18" charset="0"/>
              </a:rPr>
              <a:t>Pangkat</a:t>
            </a:r>
            <a:r>
              <a:rPr lang="en-US" sz="2200" b="1" dirty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200" b="1" dirty="0" err="1">
                <a:latin typeface="Arial Unicode MS" pitchFamily="34" charset="-128"/>
                <a:cs typeface="Times New Roman" pitchFamily="18" charset="0"/>
              </a:rPr>
              <a:t>dan</a:t>
            </a:r>
            <a:r>
              <a:rPr lang="en-US" sz="2200" b="1" dirty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200" b="1" dirty="0" err="1">
                <a:latin typeface="Arial Unicode MS" pitchFamily="34" charset="-128"/>
                <a:cs typeface="Times New Roman" pitchFamily="18" charset="0"/>
              </a:rPr>
              <a:t>Akar</a:t>
            </a:r>
            <a:r>
              <a:rPr lang="en-US" sz="2200" b="1" dirty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200" b="1" dirty="0" err="1">
                <a:latin typeface="Arial Unicode MS" pitchFamily="34" charset="-128"/>
                <a:cs typeface="Times New Roman" pitchFamily="18" charset="0"/>
              </a:rPr>
              <a:t>dari</a:t>
            </a:r>
            <a:r>
              <a:rPr lang="en-US" sz="2200" b="1" dirty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200" b="1" dirty="0" err="1">
                <a:latin typeface="Arial Unicode MS" pitchFamily="34" charset="-128"/>
                <a:cs typeface="Times New Roman" pitchFamily="18" charset="0"/>
              </a:rPr>
              <a:t>Bilangan</a:t>
            </a:r>
            <a:r>
              <a:rPr lang="en-US" sz="2200" b="1" dirty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200" b="1" dirty="0" err="1">
                <a:latin typeface="Arial Unicode MS" pitchFamily="34" charset="-128"/>
                <a:cs typeface="Times New Roman" pitchFamily="18" charset="0"/>
              </a:rPr>
              <a:t>Kompleks</a:t>
            </a:r>
            <a:endParaRPr lang="en-US" sz="2200" b="1" dirty="0" smtClean="0">
              <a:latin typeface="Arial Unicode MS" pitchFamily="34" charset="-128"/>
            </a:endParaRPr>
          </a:p>
          <a:p>
            <a:pPr algn="ctr" eaLnBrk="1" hangingPunct="1">
              <a:buFontTx/>
              <a:buNone/>
            </a:pPr>
            <a:endParaRPr lang="en-US" sz="2400" b="1" dirty="0" smtClean="0">
              <a:latin typeface="Arial Unicode MS" pitchFamily="34" charset="-128"/>
            </a:endParaRPr>
          </a:p>
          <a:p>
            <a:pPr algn="ctr" eaLnBrk="1" hangingPunct="1">
              <a:buFontTx/>
              <a:buNone/>
            </a:pPr>
            <a:endParaRPr lang="en-US" sz="2400" b="1" dirty="0" smtClean="0">
              <a:latin typeface="Arial Unicode MS" pitchFamily="34" charset="-128"/>
            </a:endParaRPr>
          </a:p>
          <a:p>
            <a:pPr algn="ctr" eaLnBrk="1" hangingPunct="1">
              <a:buFontTx/>
              <a:buNone/>
            </a:pPr>
            <a:endParaRPr lang="en-US" sz="2400" b="1" dirty="0" smtClean="0">
              <a:latin typeface="Arial Unicode MS" pitchFamily="34" charset="-128"/>
            </a:endParaRPr>
          </a:p>
          <a:p>
            <a:pPr algn="ctr" eaLnBrk="1" hangingPunct="1">
              <a:buFontTx/>
              <a:buNone/>
            </a:pPr>
            <a:r>
              <a:rPr lang="en-US" sz="2400" b="1" dirty="0" err="1" smtClean="0">
                <a:latin typeface="Arial Unicode MS" pitchFamily="34" charset="-128"/>
              </a:rPr>
              <a:t>Oleh</a:t>
            </a:r>
            <a:r>
              <a:rPr lang="en-US" sz="2400" b="1" dirty="0" smtClean="0">
                <a:latin typeface="Arial Unicode MS" pitchFamily="34" charset="-128"/>
              </a:rPr>
              <a:t>:</a:t>
            </a:r>
          </a:p>
          <a:p>
            <a:pPr algn="ctr" eaLnBrk="1" hangingPunct="1">
              <a:buFontTx/>
              <a:buNone/>
            </a:pPr>
            <a:endParaRPr lang="en-US" sz="2400" b="1" dirty="0" smtClean="0">
              <a:latin typeface="Arial Unicode MS" pitchFamily="34" charset="-128"/>
            </a:endParaRPr>
          </a:p>
          <a:p>
            <a:pPr algn="ctr" eaLnBrk="1" hangingPunct="1">
              <a:buFontTx/>
              <a:buNone/>
            </a:pPr>
            <a:r>
              <a:rPr lang="en-US" sz="2400" b="1" dirty="0" smtClean="0">
                <a:latin typeface="Arial Unicode MS" pitchFamily="34" charset="-128"/>
              </a:rPr>
              <a:t>Drs. Amir </a:t>
            </a:r>
            <a:r>
              <a:rPr lang="en-US" sz="2400" b="1" dirty="0" err="1" smtClean="0">
                <a:latin typeface="Arial Unicode MS" pitchFamily="34" charset="-128"/>
              </a:rPr>
              <a:t>Supriyanto</a:t>
            </a:r>
            <a:r>
              <a:rPr lang="en-US" sz="2400" b="1" dirty="0" smtClean="0">
                <a:latin typeface="Arial Unicode MS" pitchFamily="34" charset="-128"/>
              </a:rPr>
              <a:t>, </a:t>
            </a:r>
            <a:r>
              <a:rPr lang="en-US" sz="2400" b="1" dirty="0" err="1" smtClean="0">
                <a:latin typeface="Arial Unicode MS" pitchFamily="34" charset="-128"/>
              </a:rPr>
              <a:t>M.Si</a:t>
            </a:r>
            <a:r>
              <a:rPr lang="en-US" sz="2400" b="1" dirty="0" smtClean="0">
                <a:latin typeface="Arial Unicode MS" pitchFamily="34" charset="-128"/>
              </a:rPr>
              <a:t>.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endParaRPr lang="en-US" sz="2000" dirty="0" smtClean="0">
              <a:latin typeface="Arial Unicode MS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BA8770-5741-46E3-BC4B-62AE087D65AD}" type="slidenum">
              <a:rPr lang="en-US"/>
              <a:pPr>
                <a:defRPr/>
              </a:pPr>
              <a:t>2</a:t>
            </a:fld>
            <a:endParaRPr lang="en-US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57200"/>
            <a:ext cx="7772400" cy="5638800"/>
          </a:xfrm>
        </p:spPr>
        <p:txBody>
          <a:bodyPr/>
          <a:lstStyle/>
          <a:p>
            <a:pPr algn="just" eaLnBrk="1" hangingPunct="1">
              <a:buFontTx/>
              <a:buNone/>
            </a:pPr>
            <a:r>
              <a:rPr lang="en-US" sz="2400" b="1" dirty="0" err="1" smtClean="0">
                <a:latin typeface="Arial Unicode MS" pitchFamily="34" charset="-128"/>
                <a:cs typeface="Times New Roman" pitchFamily="18" charset="0"/>
              </a:rPr>
              <a:t>Bentuk</a:t>
            </a:r>
            <a:r>
              <a:rPr lang="en-US" sz="2400" b="1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Arial Unicode MS" pitchFamily="34" charset="-128"/>
                <a:cs typeface="Times New Roman" pitchFamily="18" charset="0"/>
              </a:rPr>
              <a:t>Kutub</a:t>
            </a:r>
            <a:r>
              <a:rPr lang="en-US" sz="2400" b="1" dirty="0" smtClean="0">
                <a:latin typeface="Arial Unicode MS" pitchFamily="34" charset="-128"/>
                <a:cs typeface="Times New Roman" pitchFamily="18" charset="0"/>
              </a:rPr>
              <a:t> (Polar) </a:t>
            </a:r>
            <a:r>
              <a:rPr lang="en-US" sz="2400" b="1" dirty="0" err="1" smtClean="0">
                <a:latin typeface="Arial Unicode MS" pitchFamily="34" charset="-128"/>
                <a:cs typeface="Times New Roman" pitchFamily="18" charset="0"/>
              </a:rPr>
              <a:t>dan</a:t>
            </a:r>
            <a:r>
              <a:rPr lang="en-US" sz="2400" b="1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Arial Unicode MS" pitchFamily="34" charset="-128"/>
                <a:cs typeface="Times New Roman" pitchFamily="18" charset="0"/>
              </a:rPr>
              <a:t>Eksponen</a:t>
            </a:r>
            <a:r>
              <a:rPr lang="en-US" sz="2400" b="1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Arial Unicode MS" pitchFamily="34" charset="-128"/>
                <a:cs typeface="Times New Roman" pitchFamily="18" charset="0"/>
              </a:rPr>
              <a:t>dari</a:t>
            </a:r>
            <a:r>
              <a:rPr lang="en-US" sz="2400" b="1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Arial Unicode MS" pitchFamily="34" charset="-128"/>
                <a:cs typeface="Times New Roman" pitchFamily="18" charset="0"/>
              </a:rPr>
              <a:t>Bilangan</a:t>
            </a:r>
            <a:endParaRPr lang="en-US" sz="2400" b="1" dirty="0" smtClean="0">
              <a:latin typeface="Arial Unicode MS" pitchFamily="34" charset="-128"/>
              <a:cs typeface="Times New Roman" pitchFamily="18" charset="0"/>
            </a:endParaRPr>
          </a:p>
          <a:p>
            <a:pPr algn="just" eaLnBrk="1" hangingPunct="1">
              <a:buFontTx/>
              <a:buNone/>
            </a:pPr>
            <a:r>
              <a:rPr lang="en-US" sz="2400" b="1" dirty="0" err="1" smtClean="0">
                <a:latin typeface="Arial Unicode MS" pitchFamily="34" charset="-128"/>
                <a:cs typeface="Times New Roman" pitchFamily="18" charset="0"/>
              </a:rPr>
              <a:t>Kompleks</a:t>
            </a:r>
            <a:r>
              <a:rPr lang="en-US" sz="2400" b="1" dirty="0" smtClean="0">
                <a:latin typeface="Arial Unicode MS" pitchFamily="34" charset="-128"/>
                <a:cs typeface="Times New Roman" pitchFamily="18" charset="0"/>
              </a:rPr>
              <a:t> </a:t>
            </a:r>
            <a:endParaRPr lang="en-US" sz="2400" dirty="0" smtClean="0">
              <a:latin typeface="Arial Unicode MS" pitchFamily="34" charset="-128"/>
              <a:cs typeface="Times New Roman" pitchFamily="18" charset="0"/>
            </a:endParaRPr>
          </a:p>
          <a:p>
            <a:pPr algn="just" eaLnBrk="1" hangingPunct="1">
              <a:buFontTx/>
              <a:buNone/>
            </a:pPr>
            <a:r>
              <a:rPr lang="en-US" sz="2400" b="1" dirty="0" smtClean="0">
                <a:latin typeface="Arial Unicode MS" pitchFamily="34" charset="-128"/>
                <a:cs typeface="Times New Roman" pitchFamily="18" charset="0"/>
              </a:rPr>
              <a:t>	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Selain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dinyatakan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dalam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bentuk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z =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x+iy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= (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x,y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),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bilangan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kompleks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z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dapat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dinyatakan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pula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dalam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bentuk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koordinat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kutub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atau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Polar,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yaitu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z = (r,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).</a:t>
            </a:r>
          </a:p>
          <a:p>
            <a:pPr algn="just" eaLnBrk="1" hangingPunct="1">
              <a:buFontTx/>
              <a:buNone/>
            </a:pP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       </a:t>
            </a:r>
          </a:p>
        </p:txBody>
      </p:sp>
      <p:sp>
        <p:nvSpPr>
          <p:cNvPr id="26628" name="Line 4"/>
          <p:cNvSpPr>
            <a:spLocks noChangeShapeType="1"/>
          </p:cNvSpPr>
          <p:nvPr/>
        </p:nvSpPr>
        <p:spPr bwMode="auto">
          <a:xfrm flipH="1" flipV="1">
            <a:off x="1676400" y="3048000"/>
            <a:ext cx="0" cy="31242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26629" name="Line 5"/>
          <p:cNvSpPr>
            <a:spLocks noChangeShapeType="1"/>
          </p:cNvSpPr>
          <p:nvPr/>
        </p:nvSpPr>
        <p:spPr bwMode="auto">
          <a:xfrm>
            <a:off x="1295400" y="5486400"/>
            <a:ext cx="449580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26630" name="Line 7"/>
          <p:cNvSpPr>
            <a:spLocks noChangeShapeType="1"/>
          </p:cNvSpPr>
          <p:nvPr/>
        </p:nvSpPr>
        <p:spPr bwMode="auto">
          <a:xfrm flipH="1">
            <a:off x="1671638" y="3581400"/>
            <a:ext cx="2244725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26631" name="Line 8"/>
          <p:cNvSpPr>
            <a:spLocks noChangeShapeType="1"/>
          </p:cNvSpPr>
          <p:nvPr/>
        </p:nvSpPr>
        <p:spPr bwMode="auto">
          <a:xfrm>
            <a:off x="3962400" y="3581400"/>
            <a:ext cx="0" cy="1897063"/>
          </a:xfrm>
          <a:prstGeom prst="line">
            <a:avLst/>
          </a:prstGeom>
          <a:noFill/>
          <a:ln w="19050">
            <a:solidFill>
              <a:srgbClr val="00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26632" name="Line 9"/>
          <p:cNvSpPr>
            <a:spLocks noChangeShapeType="1"/>
          </p:cNvSpPr>
          <p:nvPr/>
        </p:nvSpPr>
        <p:spPr bwMode="auto">
          <a:xfrm flipV="1">
            <a:off x="1676400" y="3581400"/>
            <a:ext cx="2286000" cy="1905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graphicFrame>
        <p:nvGraphicFramePr>
          <p:cNvPr id="26633" name="Object 10"/>
          <p:cNvGraphicFramePr>
            <a:graphicFrameLocks noChangeAspect="1"/>
          </p:cNvGraphicFramePr>
          <p:nvPr/>
        </p:nvGraphicFramePr>
        <p:xfrm>
          <a:off x="1219200" y="3276600"/>
          <a:ext cx="3429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70" name="Equation" r:id="rId3" imgW="342751" imgH="279279" progId="Equation.3">
                  <p:embed/>
                </p:oleObj>
              </mc:Choice>
              <mc:Fallback>
                <p:oleObj name="Equation" r:id="rId3" imgW="342751" imgH="279279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9200" y="3276600"/>
                        <a:ext cx="342900" cy="279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34" name="Object 11"/>
          <p:cNvGraphicFramePr>
            <a:graphicFrameLocks noChangeAspect="1"/>
          </p:cNvGraphicFramePr>
          <p:nvPr/>
        </p:nvGraphicFramePr>
        <p:xfrm>
          <a:off x="5257800" y="5486400"/>
          <a:ext cx="419100" cy="292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71" name="Equation" r:id="rId5" imgW="418918" imgH="291973" progId="Equation.3">
                  <p:embed/>
                </p:oleObj>
              </mc:Choice>
              <mc:Fallback>
                <p:oleObj name="Equation" r:id="rId5" imgW="418918" imgH="291973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57800" y="5486400"/>
                        <a:ext cx="419100" cy="292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35" name="Object 12"/>
          <p:cNvGraphicFramePr>
            <a:graphicFrameLocks noChangeAspect="1"/>
          </p:cNvGraphicFramePr>
          <p:nvPr/>
        </p:nvGraphicFramePr>
        <p:xfrm>
          <a:off x="3976688" y="3408363"/>
          <a:ext cx="20066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72" name="Equation" r:id="rId7" imgW="2006600" imgH="342900" progId="Equation.3">
                  <p:embed/>
                </p:oleObj>
              </mc:Choice>
              <mc:Fallback>
                <p:oleObj name="Equation" r:id="rId7" imgW="2006600" imgH="34290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76688" y="3408363"/>
                        <a:ext cx="20066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36" name="Object 13"/>
          <p:cNvGraphicFramePr>
            <a:graphicFrameLocks noChangeAspect="1"/>
          </p:cNvGraphicFramePr>
          <p:nvPr/>
        </p:nvGraphicFramePr>
        <p:xfrm>
          <a:off x="1997075" y="5187950"/>
          <a:ext cx="1905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73" name="Equation" r:id="rId9" imgW="190500" imgH="279400" progId="Equation.3">
                  <p:embed/>
                </p:oleObj>
              </mc:Choice>
              <mc:Fallback>
                <p:oleObj name="Equation" r:id="rId9" imgW="190500" imgH="27940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97075" y="5187950"/>
                        <a:ext cx="190500" cy="279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37" name="Object 14"/>
          <p:cNvGraphicFramePr>
            <a:graphicFrameLocks noChangeAspect="1"/>
          </p:cNvGraphicFramePr>
          <p:nvPr/>
        </p:nvGraphicFramePr>
        <p:xfrm>
          <a:off x="2967038" y="4340225"/>
          <a:ext cx="711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74" name="Equation" r:id="rId11" imgW="710891" imgH="380835" progId="Equation.3">
                  <p:embed/>
                </p:oleObj>
              </mc:Choice>
              <mc:Fallback>
                <p:oleObj name="Equation" r:id="rId11" imgW="710891" imgH="380835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7038" y="4340225"/>
                        <a:ext cx="7112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38" name="Object 15"/>
          <p:cNvGraphicFramePr>
            <a:graphicFrameLocks noChangeAspect="1"/>
          </p:cNvGraphicFramePr>
          <p:nvPr/>
        </p:nvGraphicFramePr>
        <p:xfrm>
          <a:off x="1390650" y="5524500"/>
          <a:ext cx="266700" cy="292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75" name="Equation" r:id="rId13" imgW="266469" imgH="291847" progId="Equation.3">
                  <p:embed/>
                </p:oleObj>
              </mc:Choice>
              <mc:Fallback>
                <p:oleObj name="Equation" r:id="rId13" imgW="266469" imgH="291847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90650" y="5524500"/>
                        <a:ext cx="266700" cy="292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39" name="Arc 19"/>
          <p:cNvSpPr>
            <a:spLocks/>
          </p:cNvSpPr>
          <p:nvPr/>
        </p:nvSpPr>
        <p:spPr bwMode="auto">
          <a:xfrm>
            <a:off x="1665288" y="5097463"/>
            <a:ext cx="584200" cy="371475"/>
          </a:xfrm>
          <a:custGeom>
            <a:avLst/>
            <a:gdLst>
              <a:gd name="T0" fmla="*/ 2147483647 w 21600"/>
              <a:gd name="T1" fmla="*/ 0 h 14871"/>
              <a:gd name="T2" fmla="*/ 2147483647 w 21600"/>
              <a:gd name="T3" fmla="*/ 2147483647 h 14871"/>
              <a:gd name="T4" fmla="*/ 0 w 21600"/>
              <a:gd name="T5" fmla="*/ 2147483647 h 14871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14871" fill="none" extrusionOk="0">
                <a:moveTo>
                  <a:pt x="15926" y="0"/>
                </a:moveTo>
                <a:cubicBezTo>
                  <a:pt x="19575" y="3983"/>
                  <a:pt x="21600" y="9189"/>
                  <a:pt x="21600" y="14591"/>
                </a:cubicBezTo>
                <a:cubicBezTo>
                  <a:pt x="21600" y="14684"/>
                  <a:pt x="21599" y="14777"/>
                  <a:pt x="21598" y="14871"/>
                </a:cubicBezTo>
              </a:path>
              <a:path w="21600" h="14871" stroke="0" extrusionOk="0">
                <a:moveTo>
                  <a:pt x="15926" y="0"/>
                </a:moveTo>
                <a:cubicBezTo>
                  <a:pt x="19575" y="3983"/>
                  <a:pt x="21600" y="9189"/>
                  <a:pt x="21600" y="14591"/>
                </a:cubicBezTo>
                <a:cubicBezTo>
                  <a:pt x="21600" y="14684"/>
                  <a:pt x="21599" y="14777"/>
                  <a:pt x="21598" y="14871"/>
                </a:cubicBezTo>
                <a:lnTo>
                  <a:pt x="0" y="14591"/>
                </a:lnTo>
                <a:lnTo>
                  <a:pt x="15926" y="0"/>
                </a:lnTo>
                <a:close/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D90CEB-4FDF-48B1-A938-BFB797A72F19}" type="slidenum">
              <a:rPr lang="en-US"/>
              <a:pPr>
                <a:defRPr/>
              </a:pPr>
              <a:t>3</a:t>
            </a:fld>
            <a:endParaRPr lang="en-U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algn="just" eaLnBrk="1" hangingPunct="1">
              <a:buFontTx/>
              <a:buNone/>
            </a:pP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Adapun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hubungan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antara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keduanya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,         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                           </a:t>
            </a:r>
          </a:p>
          <a:p>
            <a:pPr algn="just" eaLnBrk="1" hangingPunct="1">
              <a:buFontTx/>
              <a:buNone/>
            </a:pP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adalah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:</a:t>
            </a:r>
          </a:p>
          <a:p>
            <a:pPr algn="just" eaLnBrk="1" hangingPunct="1">
              <a:buFontTx/>
              <a:buNone/>
            </a:pP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	x = r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cos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, y = r sin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, </a:t>
            </a:r>
          </a:p>
          <a:p>
            <a:pPr algn="just" eaLnBrk="1" hangingPunct="1">
              <a:lnSpc>
                <a:spcPct val="150000"/>
              </a:lnSpc>
              <a:buFontTx/>
              <a:buNone/>
            </a:pP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	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sehingga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= arc tan </a:t>
            </a:r>
          </a:p>
          <a:p>
            <a:pPr algn="just" eaLnBrk="1" hangingPunct="1">
              <a:lnSpc>
                <a:spcPct val="170000"/>
              </a:lnSpc>
              <a:buFontTx/>
              <a:buNone/>
            </a:pP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   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adalah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sudut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antara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sumbu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x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positif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dengan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oz</a:t>
            </a:r>
            <a:endParaRPr lang="en-US" sz="2400" dirty="0" smtClean="0">
              <a:latin typeface="Arial Unicode MS" pitchFamily="34" charset="-128"/>
              <a:cs typeface="Times New Roman" pitchFamily="18" charset="0"/>
            </a:endParaRPr>
          </a:p>
          <a:p>
            <a:pPr algn="just" eaLnBrk="1" hangingPunct="1">
              <a:lnSpc>
                <a:spcPct val="140000"/>
              </a:lnSpc>
              <a:buFontTx/>
              <a:buNone/>
            </a:pP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 	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didapat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juga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</a:p>
          <a:p>
            <a:pPr algn="just" eaLnBrk="1" hangingPunct="1">
              <a:lnSpc>
                <a:spcPct val="110000"/>
              </a:lnSpc>
              <a:buFontTx/>
              <a:buNone/>
            </a:pP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	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Jadi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bentuk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kutub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bilangan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kompleks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z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adalah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</a:p>
          <a:p>
            <a:pPr algn="just" eaLnBrk="1" hangingPunct="1">
              <a:lnSpc>
                <a:spcPct val="110000"/>
              </a:lnSpc>
              <a:buFontTx/>
              <a:buNone/>
            </a:pP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	z = (r, 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) = r(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cos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+  i sin 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) </a:t>
            </a:r>
          </a:p>
          <a:p>
            <a:pPr algn="just" eaLnBrk="1" hangingPunct="1">
              <a:lnSpc>
                <a:spcPct val="110000"/>
              </a:lnSpc>
              <a:buFontTx/>
              <a:buNone/>
            </a:pP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	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sekawan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dari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z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adalah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= (r, -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) = r(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cos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- i sin 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).</a:t>
            </a:r>
          </a:p>
          <a:p>
            <a:pPr eaLnBrk="1" hangingPunct="1">
              <a:buFontTx/>
              <a:buNone/>
            </a:pPr>
            <a:endParaRPr lang="en-US" sz="2400" dirty="0" smtClean="0">
              <a:latin typeface="Arial Unicode MS" pitchFamily="34" charset="-128"/>
            </a:endParaRPr>
          </a:p>
        </p:txBody>
      </p:sp>
      <p:graphicFrame>
        <p:nvGraphicFramePr>
          <p:cNvPr id="27652" name="Object 5"/>
          <p:cNvGraphicFramePr>
            <a:graphicFrameLocks noChangeAspect="1"/>
          </p:cNvGraphicFramePr>
          <p:nvPr/>
        </p:nvGraphicFramePr>
        <p:xfrm>
          <a:off x="3957638" y="1965325"/>
          <a:ext cx="508000" cy="711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76" name="Equation" r:id="rId3" imgW="508000" imgH="711200" progId="Equation.3">
                  <p:embed/>
                </p:oleObj>
              </mc:Choice>
              <mc:Fallback>
                <p:oleObj name="Equation" r:id="rId3" imgW="508000" imgH="7112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7638" y="1965325"/>
                        <a:ext cx="508000" cy="711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3" name="Object 6"/>
          <p:cNvGraphicFramePr>
            <a:graphicFrameLocks noChangeAspect="1"/>
          </p:cNvGraphicFramePr>
          <p:nvPr/>
        </p:nvGraphicFramePr>
        <p:xfrm>
          <a:off x="3062288" y="3332163"/>
          <a:ext cx="2146300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77" name="Equation" r:id="rId5" imgW="2146300" imgH="482600" progId="Equation.3">
                  <p:embed/>
                </p:oleObj>
              </mc:Choice>
              <mc:Fallback>
                <p:oleObj name="Equation" r:id="rId5" imgW="2146300" imgH="4826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2288" y="3332163"/>
                        <a:ext cx="2146300" cy="482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4" name="Object 7"/>
          <p:cNvGraphicFramePr>
            <a:graphicFrameLocks noChangeAspect="1"/>
          </p:cNvGraphicFramePr>
          <p:nvPr/>
        </p:nvGraphicFramePr>
        <p:xfrm>
          <a:off x="5808663" y="688975"/>
          <a:ext cx="6604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78" name="Equation" r:id="rId7" imgW="660113" imgH="342751" progId="Equation.3">
                  <p:embed/>
                </p:oleObj>
              </mc:Choice>
              <mc:Fallback>
                <p:oleObj name="Equation" r:id="rId7" imgW="660113" imgH="342751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08663" y="688975"/>
                        <a:ext cx="6604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5" name="Object 8"/>
          <p:cNvGraphicFramePr>
            <a:graphicFrameLocks noChangeAspect="1"/>
          </p:cNvGraphicFramePr>
          <p:nvPr/>
        </p:nvGraphicFramePr>
        <p:xfrm>
          <a:off x="7224713" y="688975"/>
          <a:ext cx="5715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79" name="Equation" r:id="rId9" imgW="571252" imgH="342751" progId="Equation.3">
                  <p:embed/>
                </p:oleObj>
              </mc:Choice>
              <mc:Fallback>
                <p:oleObj name="Equation" r:id="rId9" imgW="571252" imgH="342751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24713" y="688975"/>
                        <a:ext cx="5715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3AB120-F06B-4E55-8C51-9616775A0400}" type="slidenum">
              <a:rPr lang="en-US"/>
              <a:pPr>
                <a:defRPr/>
              </a:pPr>
              <a:t>4</a:t>
            </a:fld>
            <a:endParaRPr lang="en-US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838200"/>
            <a:ext cx="7772400" cy="5257800"/>
          </a:xfrm>
        </p:spPr>
        <p:txBody>
          <a:bodyPr/>
          <a:lstStyle/>
          <a:p>
            <a:pPr algn="just" eaLnBrk="1" hangingPunct="1">
              <a:buFontTx/>
              <a:buNone/>
            </a:pPr>
            <a:r>
              <a:rPr lang="en-US" sz="2400" b="1" smtClean="0">
                <a:latin typeface="Arial Unicode MS" pitchFamily="34" charset="-128"/>
                <a:cs typeface="Times New Roman" pitchFamily="18" charset="0"/>
              </a:rPr>
              <a:t>Definisi 5 :	</a:t>
            </a:r>
            <a:endParaRPr lang="en-US" sz="2400" smtClean="0">
              <a:latin typeface="Arial Unicode MS" pitchFamily="34" charset="-128"/>
              <a:cs typeface="Times New Roman" pitchFamily="18" charset="0"/>
            </a:endParaRPr>
          </a:p>
          <a:p>
            <a:pPr eaLnBrk="1" hangingPunct="1"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	Pada bilangan kompleks z = (r, </a:t>
            </a:r>
            <a:r>
              <a:rPr lang="en-US" sz="240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) = r(cos </a:t>
            </a:r>
            <a:r>
              <a:rPr lang="en-US" sz="240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+ i sin </a:t>
            </a:r>
            <a:r>
              <a:rPr lang="en-US" sz="240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), sudut </a:t>
            </a:r>
            <a:r>
              <a:rPr lang="en-US" sz="240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disebut argument dari z, ditulis arg z. Sudut </a:t>
            </a:r>
            <a:r>
              <a:rPr lang="en-US" sz="240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dengan 0 </a:t>
            </a:r>
            <a:r>
              <a:rPr lang="en-US" sz="2400" smtClean="0">
                <a:cs typeface="Times New Roman" pitchFamily="18" charset="0"/>
                <a:sym typeface="Symbol" pitchFamily="18" charset="2"/>
              </a:rPr>
              <a:t>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&lt; 2</a:t>
            </a:r>
            <a:r>
              <a:rPr lang="en-US" sz="2400" smtClean="0">
                <a:cs typeface="Times New Roman" pitchFamily="18" charset="0"/>
                <a:sym typeface="Symbol" pitchFamily="18" charset="2"/>
              </a:rPr>
              <a:t>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atau -</a:t>
            </a:r>
            <a:r>
              <a:rPr lang="en-US" sz="2400" smtClean="0">
                <a:cs typeface="Times New Roman" pitchFamily="18" charset="0"/>
                <a:sym typeface="Symbol" pitchFamily="18" charset="2"/>
              </a:rPr>
              <a:t>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&lt; </a:t>
            </a:r>
            <a:r>
              <a:rPr lang="en-US" sz="240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 </a:t>
            </a:r>
            <a:r>
              <a:rPr lang="en-US" sz="2400" smtClean="0">
                <a:cs typeface="Times New Roman" pitchFamily="18" charset="0"/>
                <a:sym typeface="Symbol" pitchFamily="18" charset="2"/>
              </a:rPr>
              <a:t>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smtClean="0">
                <a:cs typeface="Times New Roman" pitchFamily="18" charset="0"/>
                <a:sym typeface="Symbol" pitchFamily="18" charset="2"/>
              </a:rPr>
              <a:t>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disebut argument utama dari z, ditulis </a:t>
            </a:r>
            <a:r>
              <a:rPr lang="en-US" sz="240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= Arg z. Pembatasan untuk sudut </a:t>
            </a:r>
            <a:r>
              <a:rPr lang="en-US" sz="240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tersebut dipakai salah satu saja.</a:t>
            </a:r>
            <a:r>
              <a:rPr lang="en-US" sz="2400" smtClean="0">
                <a:latin typeface="Arial Unicode MS" pitchFamily="34" charset="-128"/>
              </a:rPr>
              <a:t> </a:t>
            </a:r>
          </a:p>
          <a:p>
            <a:pPr eaLnBrk="1" hangingPunct="1">
              <a:buFontTx/>
              <a:buNone/>
            </a:pPr>
            <a:endParaRPr lang="en-US" sz="2400" smtClean="0">
              <a:latin typeface="Arial Unicode MS" pitchFamily="34" charset="-128"/>
            </a:endParaRPr>
          </a:p>
          <a:p>
            <a:pPr algn="just" eaLnBrk="1" hangingPunct="1">
              <a:buFontTx/>
              <a:buNone/>
            </a:pPr>
            <a:endParaRPr lang="en-US" sz="2400" smtClean="0">
              <a:latin typeface="Arial Unicode MS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16D280-59E8-47ED-BF60-E0F723A970BD}" type="slidenum">
              <a:rPr lang="en-US"/>
              <a:pPr>
                <a:defRPr/>
              </a:pPr>
              <a:t>5</a:t>
            </a:fld>
            <a:endParaRPr 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49943"/>
            <a:ext cx="7881938" cy="5646057"/>
          </a:xfrm>
        </p:spPr>
        <p:txBody>
          <a:bodyPr/>
          <a:lstStyle/>
          <a:p>
            <a:pPr algn="just" eaLnBrk="1" hangingPunct="1">
              <a:buFontTx/>
              <a:buNone/>
            </a:pP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	</a:t>
            </a:r>
            <a:r>
              <a:rPr lang="en-US" sz="2400" b="1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Arial Unicode MS" pitchFamily="34" charset="-128"/>
                <a:cs typeface="Times New Roman" pitchFamily="18" charset="0"/>
              </a:rPr>
              <a:t>Definisi</a:t>
            </a:r>
            <a:r>
              <a:rPr lang="en-US" sz="2400" b="1" dirty="0" smtClean="0">
                <a:latin typeface="Arial Unicode MS" pitchFamily="34" charset="-128"/>
                <a:cs typeface="Times New Roman" pitchFamily="18" charset="0"/>
              </a:rPr>
              <a:t> 6 :	</a:t>
            </a:r>
            <a:endParaRPr lang="en-US" sz="2400" dirty="0" smtClean="0">
              <a:latin typeface="Arial Unicode MS" pitchFamily="34" charset="-128"/>
              <a:cs typeface="Times New Roman" pitchFamily="18" charset="0"/>
            </a:endParaRPr>
          </a:p>
          <a:p>
            <a:pPr eaLnBrk="1" hangingPunct="1">
              <a:buFontTx/>
              <a:buNone/>
            </a:pP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	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Dua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bilangan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kompleks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z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= r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(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cos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+ i sin 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)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z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= r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(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cos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+ i sin 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)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dikatakan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sama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jika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r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= r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= 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.</a:t>
            </a:r>
            <a:r>
              <a:rPr lang="en-US" sz="2400" dirty="0" smtClean="0">
                <a:latin typeface="Arial Unicode MS" pitchFamily="34" charset="-128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Selain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penulisan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bilangan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kompleks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z = (x , y) = (r, 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) = r(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cos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+ i sin 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) = r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cis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maka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anda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dapat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menuliskan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z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dalam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rumus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Euler (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eksponen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),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yaitu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z =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re</a:t>
            </a:r>
            <a:r>
              <a:rPr lang="en-US" sz="2400" baseline="30000" dirty="0" err="1" smtClean="0">
                <a:latin typeface="Arial Unicode MS" pitchFamily="34" charset="-128"/>
                <a:cs typeface="Times New Roman" pitchFamily="18" charset="0"/>
              </a:rPr>
              <a:t>i</a:t>
            </a:r>
            <a:r>
              <a:rPr lang="en-US" sz="2400" baseline="300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sekawannya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adalah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re</a:t>
            </a:r>
            <a:r>
              <a:rPr lang="en-US" sz="2400" baseline="30000" dirty="0" smtClean="0">
                <a:latin typeface="Arial Unicode MS" pitchFamily="34" charset="-128"/>
                <a:cs typeface="Times New Roman" pitchFamily="18" charset="0"/>
              </a:rPr>
              <a:t>-i</a:t>
            </a:r>
            <a:r>
              <a:rPr lang="en-US" sz="2400" baseline="300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.</a:t>
            </a:r>
          </a:p>
          <a:p>
            <a:pPr eaLnBrk="1" hangingPunct="1">
              <a:buFontTx/>
              <a:buNone/>
            </a:pP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	</a:t>
            </a:r>
          </a:p>
          <a:p>
            <a:pPr eaLnBrk="1" hangingPunct="1">
              <a:buFontTx/>
              <a:buNone/>
            </a:pPr>
            <a:r>
              <a:rPr lang="en-US" sz="2400" b="1" dirty="0" err="1" smtClean="0">
                <a:latin typeface="Arial Unicode MS" pitchFamily="34" charset="-128"/>
                <a:cs typeface="Times New Roman" pitchFamily="18" charset="0"/>
              </a:rPr>
              <a:t>Tugas</a:t>
            </a:r>
            <a:r>
              <a:rPr lang="en-US" sz="2400" b="1" dirty="0" smtClean="0">
                <a:latin typeface="Arial Unicode MS" pitchFamily="34" charset="-128"/>
                <a:cs typeface="Times New Roman" pitchFamily="18" charset="0"/>
              </a:rPr>
              <a:t>: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endParaRPr lang="en-US" sz="2400" dirty="0" smtClean="0">
              <a:latin typeface="Arial Unicode MS" pitchFamily="34" charset="-128"/>
              <a:cs typeface="Times New Roman" pitchFamily="18" charset="0"/>
            </a:endParaRPr>
          </a:p>
          <a:p>
            <a:pPr eaLnBrk="1" hangingPunct="1">
              <a:buFontTx/>
              <a:buNone/>
            </a:pP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Buktikan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bahwa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e</a:t>
            </a:r>
            <a:r>
              <a:rPr lang="en-US" sz="2400" baseline="30000" dirty="0" err="1" smtClean="0">
                <a:latin typeface="Arial Unicode MS" pitchFamily="34" charset="-128"/>
                <a:cs typeface="Times New Roman" pitchFamily="18" charset="0"/>
              </a:rPr>
              <a:t>i</a:t>
            </a:r>
            <a:r>
              <a:rPr lang="en-US" sz="2400" baseline="300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=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cos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+ i sin 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dengan</a:t>
            </a:r>
            <a:r>
              <a:rPr lang="en-US" sz="2400" dirty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menggunakan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deret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MacLaurin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untuk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cos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, sin  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e</a:t>
            </a:r>
            <a:r>
              <a:rPr lang="en-US" sz="2400" baseline="30000" dirty="0" smtClean="0">
                <a:latin typeface="Arial Unicode MS" pitchFamily="34" charset="-128"/>
                <a:cs typeface="Times New Roman" pitchFamily="18" charset="0"/>
              </a:rPr>
              <a:t>t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dengan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mengganti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t = i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.</a:t>
            </a:r>
            <a:r>
              <a:rPr lang="en-US" sz="2400" dirty="0" smtClean="0">
                <a:latin typeface="Arial Unicode MS" pitchFamily="34" charset="-128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74171" y="1204686"/>
                <a:ext cx="8694058" cy="5486400"/>
              </a:xfrm>
            </p:spPr>
            <p:txBody>
              <a:bodyPr/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id-ID" sz="2400" i="1"/>
                          </m:ctrlPr>
                        </m:sSupPr>
                        <m:e>
                          <m:r>
                            <a:rPr lang="en-US" sz="2400" i="1"/>
                            <m:t>𝑒</m:t>
                          </m:r>
                        </m:e>
                        <m:sup>
                          <m:r>
                            <a:rPr lang="en-US" sz="2400" i="1"/>
                            <m:t>𝑖</m:t>
                          </m:r>
                          <m:r>
                            <a:rPr lang="en-US" sz="2400" i="1"/>
                            <m:t>𝜃</m:t>
                          </m:r>
                        </m:sup>
                      </m:sSup>
                      <m:r>
                        <a:rPr lang="en-US" sz="2400" i="1"/>
                        <m:t>=1+</m:t>
                      </m:r>
                      <m:r>
                        <a:rPr lang="en-US" sz="2400" i="1"/>
                        <m:t>𝑖</m:t>
                      </m:r>
                      <m:r>
                        <a:rPr lang="en-US" sz="2400" i="1"/>
                        <m:t>𝜃</m:t>
                      </m:r>
                      <m:r>
                        <a:rPr lang="en-US" sz="2400" i="1"/>
                        <m:t>+</m:t>
                      </m:r>
                      <m:f>
                        <m:fPr>
                          <m:ctrlPr>
                            <a:rPr lang="id-ID" sz="2400" i="1"/>
                          </m:ctrlPr>
                        </m:fPr>
                        <m:num>
                          <m:r>
                            <a:rPr lang="en-US" sz="2400" i="1"/>
                            <m:t>1</m:t>
                          </m:r>
                        </m:num>
                        <m:den>
                          <m:r>
                            <a:rPr lang="en-US" sz="2400" i="1"/>
                            <m:t>2!</m:t>
                          </m:r>
                        </m:den>
                      </m:f>
                      <m:sSup>
                        <m:sSupPr>
                          <m:ctrlPr>
                            <a:rPr lang="id-ID" sz="2400" i="1"/>
                          </m:ctrlPr>
                        </m:sSupPr>
                        <m:e>
                          <m:d>
                            <m:dPr>
                              <m:ctrlPr>
                                <a:rPr lang="id-ID" sz="2400" i="1"/>
                              </m:ctrlPr>
                            </m:dPr>
                            <m:e>
                              <m:r>
                                <a:rPr lang="en-US" sz="2400" i="1"/>
                                <m:t>𝑖</m:t>
                              </m:r>
                              <m:r>
                                <a:rPr lang="en-US" sz="2400" i="1"/>
                                <m:t>𝜃</m:t>
                              </m:r>
                            </m:e>
                          </m:d>
                        </m:e>
                        <m:sup>
                          <m:r>
                            <a:rPr lang="en-US" sz="2400" i="1"/>
                            <m:t>2</m:t>
                          </m:r>
                        </m:sup>
                      </m:sSup>
                      <m:r>
                        <a:rPr lang="en-US" sz="2400" i="1"/>
                        <m:t>+</m:t>
                      </m:r>
                      <m:f>
                        <m:fPr>
                          <m:ctrlPr>
                            <a:rPr lang="id-ID" sz="2400" i="1"/>
                          </m:ctrlPr>
                        </m:fPr>
                        <m:num>
                          <m:r>
                            <a:rPr lang="en-US" sz="2400" i="1"/>
                            <m:t>1</m:t>
                          </m:r>
                        </m:num>
                        <m:den>
                          <m:r>
                            <a:rPr lang="en-US" sz="2400" i="1"/>
                            <m:t>3!</m:t>
                          </m:r>
                        </m:den>
                      </m:f>
                      <m:sSup>
                        <m:sSupPr>
                          <m:ctrlPr>
                            <a:rPr lang="id-ID" sz="2400" i="1"/>
                          </m:ctrlPr>
                        </m:sSupPr>
                        <m:e>
                          <m:d>
                            <m:dPr>
                              <m:ctrlPr>
                                <a:rPr lang="id-ID" sz="2400" i="1"/>
                              </m:ctrlPr>
                            </m:dPr>
                            <m:e>
                              <m:r>
                                <a:rPr lang="en-US" sz="2400" i="1"/>
                                <m:t>𝑖</m:t>
                              </m:r>
                              <m:r>
                                <a:rPr lang="en-US" sz="2400" i="1"/>
                                <m:t>𝜃</m:t>
                              </m:r>
                            </m:e>
                          </m:d>
                        </m:e>
                        <m:sup>
                          <m:r>
                            <a:rPr lang="en-US" sz="2400" i="1"/>
                            <m:t>3</m:t>
                          </m:r>
                        </m:sup>
                      </m:sSup>
                      <m:r>
                        <a:rPr lang="en-US" sz="2400" i="1"/>
                        <m:t>+</m:t>
                      </m:r>
                      <m:f>
                        <m:fPr>
                          <m:ctrlPr>
                            <a:rPr lang="id-ID" sz="2400" i="1"/>
                          </m:ctrlPr>
                        </m:fPr>
                        <m:num>
                          <m:r>
                            <a:rPr lang="en-US" sz="2400" i="1"/>
                            <m:t>1</m:t>
                          </m:r>
                        </m:num>
                        <m:den>
                          <m:r>
                            <a:rPr lang="en-US" sz="2400" i="1"/>
                            <m:t>4!</m:t>
                          </m:r>
                        </m:den>
                      </m:f>
                      <m:sSup>
                        <m:sSupPr>
                          <m:ctrlPr>
                            <a:rPr lang="id-ID" sz="2400" i="1"/>
                          </m:ctrlPr>
                        </m:sSupPr>
                        <m:e>
                          <m:d>
                            <m:dPr>
                              <m:ctrlPr>
                                <a:rPr lang="id-ID" sz="2400" i="1"/>
                              </m:ctrlPr>
                            </m:dPr>
                            <m:e>
                              <m:r>
                                <a:rPr lang="en-US" sz="2400" i="1"/>
                                <m:t>𝑖</m:t>
                              </m:r>
                              <m:r>
                                <a:rPr lang="en-US" sz="2400" i="1"/>
                                <m:t>𝜃</m:t>
                              </m:r>
                            </m:e>
                          </m:d>
                        </m:e>
                        <m:sup>
                          <m:r>
                            <a:rPr lang="en-US" sz="2400" i="1"/>
                            <m:t>4</m:t>
                          </m:r>
                        </m:sup>
                      </m:sSup>
                      <m:r>
                        <a:rPr lang="en-US" sz="2400" i="1"/>
                        <m:t>+</m:t>
                      </m:r>
                      <m:f>
                        <m:fPr>
                          <m:ctrlPr>
                            <a:rPr lang="id-ID" sz="2400" i="1"/>
                          </m:ctrlPr>
                        </m:fPr>
                        <m:num>
                          <m:r>
                            <a:rPr lang="en-US" sz="2400" i="1"/>
                            <m:t>1</m:t>
                          </m:r>
                        </m:num>
                        <m:den>
                          <m:r>
                            <a:rPr lang="en-US" sz="2400" i="1"/>
                            <m:t>5!</m:t>
                          </m:r>
                        </m:den>
                      </m:f>
                      <m:sSup>
                        <m:sSupPr>
                          <m:ctrlPr>
                            <a:rPr lang="id-ID" sz="2400" i="1"/>
                          </m:ctrlPr>
                        </m:sSupPr>
                        <m:e>
                          <m:d>
                            <m:dPr>
                              <m:ctrlPr>
                                <a:rPr lang="id-ID" sz="2400" i="1"/>
                              </m:ctrlPr>
                            </m:dPr>
                            <m:e>
                              <m:r>
                                <a:rPr lang="en-US" sz="2400" i="1"/>
                                <m:t>𝑖</m:t>
                              </m:r>
                              <m:r>
                                <a:rPr lang="en-US" sz="2400" i="1"/>
                                <m:t>𝜃</m:t>
                              </m:r>
                            </m:e>
                          </m:d>
                        </m:e>
                        <m:sup>
                          <m:r>
                            <a:rPr lang="en-US" sz="2400" i="1"/>
                            <m:t>5</m:t>
                          </m:r>
                        </m:sup>
                      </m:sSup>
                      <m:r>
                        <a:rPr lang="en-US" sz="2400" i="1"/>
                        <m:t>+</m:t>
                      </m:r>
                      <m:f>
                        <m:fPr>
                          <m:ctrlPr>
                            <a:rPr lang="id-ID" sz="2400" i="1"/>
                          </m:ctrlPr>
                        </m:fPr>
                        <m:num>
                          <m:r>
                            <a:rPr lang="en-US" sz="2400" i="1"/>
                            <m:t>1</m:t>
                          </m:r>
                        </m:num>
                        <m:den>
                          <m:r>
                            <a:rPr lang="en-US" sz="2400" i="1"/>
                            <m:t>6!</m:t>
                          </m:r>
                        </m:den>
                      </m:f>
                      <m:sSup>
                        <m:sSupPr>
                          <m:ctrlPr>
                            <a:rPr lang="id-ID" sz="2400" i="1"/>
                          </m:ctrlPr>
                        </m:sSupPr>
                        <m:e>
                          <m:d>
                            <m:dPr>
                              <m:ctrlPr>
                                <a:rPr lang="id-ID" sz="2400" i="1"/>
                              </m:ctrlPr>
                            </m:dPr>
                            <m:e>
                              <m:r>
                                <a:rPr lang="en-US" sz="2400" i="1"/>
                                <m:t>𝑖</m:t>
                              </m:r>
                              <m:r>
                                <a:rPr lang="en-US" sz="2400" i="1"/>
                                <m:t>𝜃</m:t>
                              </m:r>
                            </m:e>
                          </m:d>
                        </m:e>
                        <m:sup>
                          <m:r>
                            <a:rPr lang="en-US" sz="2400" i="1"/>
                            <m:t>6</m:t>
                          </m:r>
                        </m:sup>
                      </m:sSup>
                      <m:r>
                        <a:rPr lang="en-US" sz="2400" i="1"/>
                        <m:t>+…</m:t>
                      </m:r>
                    </m:oMath>
                  </m:oMathPara>
                </a14:m>
                <a:endParaRPr lang="id-ID" sz="24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id-ID" sz="2400" i="1"/>
                          </m:ctrlPr>
                        </m:sSupPr>
                        <m:e>
                          <m:r>
                            <a:rPr lang="en-US" sz="2400" i="1"/>
                            <m:t>𝑒</m:t>
                          </m:r>
                        </m:e>
                        <m:sup>
                          <m:r>
                            <a:rPr lang="en-US" sz="2400" i="1"/>
                            <m:t>𝑖</m:t>
                          </m:r>
                          <m:r>
                            <a:rPr lang="en-US" sz="2400" i="1"/>
                            <m:t>𝜃</m:t>
                          </m:r>
                        </m:sup>
                      </m:sSup>
                      <m:r>
                        <a:rPr lang="en-US" sz="2400" i="1"/>
                        <m:t>=1+</m:t>
                      </m:r>
                      <m:f>
                        <m:fPr>
                          <m:ctrlPr>
                            <a:rPr lang="id-ID" sz="2400" i="1"/>
                          </m:ctrlPr>
                        </m:fPr>
                        <m:num>
                          <m:r>
                            <a:rPr lang="en-US" sz="2400" i="1"/>
                            <m:t>1</m:t>
                          </m:r>
                        </m:num>
                        <m:den>
                          <m:r>
                            <a:rPr lang="en-US" sz="2400" i="1"/>
                            <m:t>2!</m:t>
                          </m:r>
                        </m:den>
                      </m:f>
                      <m:sSup>
                        <m:sSupPr>
                          <m:ctrlPr>
                            <a:rPr lang="id-ID" sz="2400" i="1"/>
                          </m:ctrlPr>
                        </m:sSupPr>
                        <m:e>
                          <m:d>
                            <m:dPr>
                              <m:ctrlPr>
                                <a:rPr lang="id-ID" sz="2400" i="1"/>
                              </m:ctrlPr>
                            </m:dPr>
                            <m:e>
                              <m:r>
                                <a:rPr lang="en-US" sz="2400" i="1"/>
                                <m:t>𝑖</m:t>
                              </m:r>
                              <m:r>
                                <a:rPr lang="en-US" sz="2400" i="1"/>
                                <m:t>𝜃</m:t>
                              </m:r>
                            </m:e>
                          </m:d>
                        </m:e>
                        <m:sup>
                          <m:r>
                            <a:rPr lang="en-US" sz="2400" i="1"/>
                            <m:t>2</m:t>
                          </m:r>
                        </m:sup>
                      </m:sSup>
                      <m:r>
                        <a:rPr lang="en-US" sz="2400" i="1"/>
                        <m:t>+</m:t>
                      </m:r>
                      <m:f>
                        <m:fPr>
                          <m:ctrlPr>
                            <a:rPr lang="id-ID" sz="2400" i="1"/>
                          </m:ctrlPr>
                        </m:fPr>
                        <m:num>
                          <m:r>
                            <a:rPr lang="en-US" sz="2400" i="1"/>
                            <m:t>1</m:t>
                          </m:r>
                        </m:num>
                        <m:den>
                          <m:r>
                            <a:rPr lang="en-US" sz="2400" i="1"/>
                            <m:t>4!</m:t>
                          </m:r>
                        </m:den>
                      </m:f>
                      <m:sSup>
                        <m:sSupPr>
                          <m:ctrlPr>
                            <a:rPr lang="id-ID" sz="2400" i="1"/>
                          </m:ctrlPr>
                        </m:sSupPr>
                        <m:e>
                          <m:d>
                            <m:dPr>
                              <m:ctrlPr>
                                <a:rPr lang="id-ID" sz="2400" i="1"/>
                              </m:ctrlPr>
                            </m:dPr>
                            <m:e>
                              <m:r>
                                <a:rPr lang="en-US" sz="2400" i="1"/>
                                <m:t>𝑖</m:t>
                              </m:r>
                              <m:r>
                                <a:rPr lang="en-US" sz="2400" i="1"/>
                                <m:t>𝜃</m:t>
                              </m:r>
                            </m:e>
                          </m:d>
                        </m:e>
                        <m:sup>
                          <m:r>
                            <a:rPr lang="en-US" sz="2400" i="1"/>
                            <m:t>4</m:t>
                          </m:r>
                        </m:sup>
                      </m:sSup>
                      <m:r>
                        <a:rPr lang="en-US" sz="2400" i="1"/>
                        <m:t>+</m:t>
                      </m:r>
                      <m:f>
                        <m:fPr>
                          <m:ctrlPr>
                            <a:rPr lang="id-ID" sz="2400" i="1"/>
                          </m:ctrlPr>
                        </m:fPr>
                        <m:num>
                          <m:r>
                            <a:rPr lang="en-US" sz="2400" i="1"/>
                            <m:t>1</m:t>
                          </m:r>
                        </m:num>
                        <m:den>
                          <m:r>
                            <a:rPr lang="en-US" sz="2400" i="1"/>
                            <m:t>6!</m:t>
                          </m:r>
                        </m:den>
                      </m:f>
                      <m:sSup>
                        <m:sSupPr>
                          <m:ctrlPr>
                            <a:rPr lang="id-ID" sz="2400" i="1"/>
                          </m:ctrlPr>
                        </m:sSupPr>
                        <m:e>
                          <m:d>
                            <m:dPr>
                              <m:ctrlPr>
                                <a:rPr lang="id-ID" sz="2400" i="1"/>
                              </m:ctrlPr>
                            </m:dPr>
                            <m:e>
                              <m:r>
                                <a:rPr lang="en-US" sz="2400" i="1"/>
                                <m:t>𝑖</m:t>
                              </m:r>
                              <m:r>
                                <a:rPr lang="en-US" sz="2400" i="1"/>
                                <m:t>𝜃</m:t>
                              </m:r>
                            </m:e>
                          </m:d>
                        </m:e>
                        <m:sup>
                          <m:r>
                            <a:rPr lang="en-US" sz="2400" i="1"/>
                            <m:t>6</m:t>
                          </m:r>
                        </m:sup>
                      </m:sSup>
                      <m:r>
                        <a:rPr lang="en-US" sz="2400" i="1"/>
                        <m:t>+</m:t>
                      </m:r>
                      <m:r>
                        <a:rPr lang="en-US" sz="2400" i="1"/>
                        <m:t>𝑖</m:t>
                      </m:r>
                      <m:r>
                        <a:rPr lang="en-US" sz="2400" i="1"/>
                        <m:t>𝜃</m:t>
                      </m:r>
                      <m:r>
                        <a:rPr lang="en-US" sz="2400" i="1"/>
                        <m:t>+</m:t>
                      </m:r>
                      <m:f>
                        <m:fPr>
                          <m:ctrlPr>
                            <a:rPr lang="id-ID" sz="2400" i="1"/>
                          </m:ctrlPr>
                        </m:fPr>
                        <m:num>
                          <m:r>
                            <a:rPr lang="en-US" sz="2400" i="1"/>
                            <m:t>1</m:t>
                          </m:r>
                        </m:num>
                        <m:den>
                          <m:r>
                            <a:rPr lang="en-US" sz="2400" i="1"/>
                            <m:t>3!</m:t>
                          </m:r>
                        </m:den>
                      </m:f>
                      <m:sSup>
                        <m:sSupPr>
                          <m:ctrlPr>
                            <a:rPr lang="id-ID" sz="2400" i="1"/>
                          </m:ctrlPr>
                        </m:sSupPr>
                        <m:e>
                          <m:d>
                            <m:dPr>
                              <m:ctrlPr>
                                <a:rPr lang="id-ID" sz="2400" i="1"/>
                              </m:ctrlPr>
                            </m:dPr>
                            <m:e>
                              <m:r>
                                <a:rPr lang="en-US" sz="2400" i="1"/>
                                <m:t>𝑖</m:t>
                              </m:r>
                              <m:r>
                                <a:rPr lang="en-US" sz="2400" i="1"/>
                                <m:t>𝜃</m:t>
                              </m:r>
                            </m:e>
                          </m:d>
                        </m:e>
                        <m:sup>
                          <m:r>
                            <a:rPr lang="en-US" sz="2400" i="1"/>
                            <m:t>3</m:t>
                          </m:r>
                        </m:sup>
                      </m:sSup>
                      <m:r>
                        <a:rPr lang="en-US" sz="2400" i="1"/>
                        <m:t>+</m:t>
                      </m:r>
                      <m:f>
                        <m:fPr>
                          <m:ctrlPr>
                            <a:rPr lang="id-ID" sz="2400" i="1"/>
                          </m:ctrlPr>
                        </m:fPr>
                        <m:num>
                          <m:r>
                            <a:rPr lang="en-US" sz="2400" i="1"/>
                            <m:t>1</m:t>
                          </m:r>
                        </m:num>
                        <m:den>
                          <m:r>
                            <a:rPr lang="en-US" sz="2400" i="1"/>
                            <m:t>5!</m:t>
                          </m:r>
                        </m:den>
                      </m:f>
                      <m:sSup>
                        <m:sSupPr>
                          <m:ctrlPr>
                            <a:rPr lang="id-ID" sz="2400" i="1"/>
                          </m:ctrlPr>
                        </m:sSupPr>
                        <m:e>
                          <m:d>
                            <m:dPr>
                              <m:ctrlPr>
                                <a:rPr lang="id-ID" sz="2400" i="1"/>
                              </m:ctrlPr>
                            </m:dPr>
                            <m:e>
                              <m:r>
                                <a:rPr lang="en-US" sz="2400" i="1"/>
                                <m:t>𝑖</m:t>
                              </m:r>
                              <m:r>
                                <a:rPr lang="en-US" sz="2400" i="1"/>
                                <m:t>𝜃</m:t>
                              </m:r>
                            </m:e>
                          </m:d>
                        </m:e>
                        <m:sup>
                          <m:r>
                            <a:rPr lang="en-US" sz="2400" i="1"/>
                            <m:t>5</m:t>
                          </m:r>
                        </m:sup>
                      </m:sSup>
                      <m:r>
                        <a:rPr lang="en-US" sz="2400" i="1"/>
                        <m:t>+…</m:t>
                      </m:r>
                    </m:oMath>
                  </m:oMathPara>
                </a14:m>
                <a:endParaRPr lang="id-ID" sz="24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id-ID" sz="2400" i="1"/>
                          </m:ctrlPr>
                        </m:sSupPr>
                        <m:e>
                          <m:r>
                            <a:rPr lang="en-US" sz="2400" i="1"/>
                            <m:t>𝑒</m:t>
                          </m:r>
                        </m:e>
                        <m:sup>
                          <m:r>
                            <a:rPr lang="en-US" sz="2400" i="1"/>
                            <m:t>𝑖</m:t>
                          </m:r>
                          <m:r>
                            <a:rPr lang="en-US" sz="2400" i="1"/>
                            <m:t>𝜃</m:t>
                          </m:r>
                        </m:sup>
                      </m:sSup>
                      <m:r>
                        <a:rPr lang="en-US" sz="2400" i="1"/>
                        <m:t>=1+</m:t>
                      </m:r>
                      <m:f>
                        <m:fPr>
                          <m:ctrlPr>
                            <a:rPr lang="id-ID" sz="2400" i="1"/>
                          </m:ctrlPr>
                        </m:fPr>
                        <m:num>
                          <m:r>
                            <a:rPr lang="en-US" sz="2400" i="1"/>
                            <m:t>1</m:t>
                          </m:r>
                        </m:num>
                        <m:den>
                          <m:r>
                            <a:rPr lang="en-US" sz="2400" i="1"/>
                            <m:t>2!</m:t>
                          </m:r>
                        </m:den>
                      </m:f>
                      <m:sSup>
                        <m:sSupPr>
                          <m:ctrlPr>
                            <a:rPr lang="id-ID" sz="2400" i="1"/>
                          </m:ctrlPr>
                        </m:sSupPr>
                        <m:e>
                          <m:r>
                            <a:rPr lang="en-US" sz="2400" i="1"/>
                            <m:t>𝑖</m:t>
                          </m:r>
                        </m:e>
                        <m:sup>
                          <m:r>
                            <a:rPr lang="en-US" sz="2400" i="1"/>
                            <m:t>2</m:t>
                          </m:r>
                        </m:sup>
                      </m:sSup>
                      <m:sSup>
                        <m:sSupPr>
                          <m:ctrlPr>
                            <a:rPr lang="id-ID" sz="2400" i="1"/>
                          </m:ctrlPr>
                        </m:sSupPr>
                        <m:e>
                          <m:r>
                            <a:rPr lang="en-US" sz="2400" i="1"/>
                            <m:t>𝜃</m:t>
                          </m:r>
                        </m:e>
                        <m:sup>
                          <m:r>
                            <a:rPr lang="en-US" sz="2400" i="1"/>
                            <m:t>2</m:t>
                          </m:r>
                        </m:sup>
                      </m:sSup>
                      <m:r>
                        <a:rPr lang="en-US" sz="2400" i="1"/>
                        <m:t>+</m:t>
                      </m:r>
                      <m:f>
                        <m:fPr>
                          <m:ctrlPr>
                            <a:rPr lang="id-ID" sz="2400" i="1"/>
                          </m:ctrlPr>
                        </m:fPr>
                        <m:num>
                          <m:r>
                            <a:rPr lang="en-US" sz="2400" i="1"/>
                            <m:t>1</m:t>
                          </m:r>
                        </m:num>
                        <m:den>
                          <m:r>
                            <a:rPr lang="en-US" sz="2400" i="1"/>
                            <m:t>4!</m:t>
                          </m:r>
                        </m:den>
                      </m:f>
                      <m:sSup>
                        <m:sSupPr>
                          <m:ctrlPr>
                            <a:rPr lang="id-ID" sz="2400" i="1"/>
                          </m:ctrlPr>
                        </m:sSupPr>
                        <m:e>
                          <m:r>
                            <a:rPr lang="en-US" sz="2400" i="1"/>
                            <m:t>𝑖</m:t>
                          </m:r>
                        </m:e>
                        <m:sup>
                          <m:r>
                            <a:rPr lang="en-US" sz="2400" i="1"/>
                            <m:t>4</m:t>
                          </m:r>
                        </m:sup>
                      </m:sSup>
                      <m:sSup>
                        <m:sSupPr>
                          <m:ctrlPr>
                            <a:rPr lang="id-ID" sz="2400" i="1"/>
                          </m:ctrlPr>
                        </m:sSupPr>
                        <m:e>
                          <m:r>
                            <a:rPr lang="en-US" sz="2400" i="1"/>
                            <m:t>𝜃</m:t>
                          </m:r>
                        </m:e>
                        <m:sup>
                          <m:r>
                            <a:rPr lang="en-US" sz="2400" i="1"/>
                            <m:t>4</m:t>
                          </m:r>
                        </m:sup>
                      </m:sSup>
                      <m:r>
                        <a:rPr lang="en-US" sz="2400" i="1"/>
                        <m:t>+</m:t>
                      </m:r>
                      <m:f>
                        <m:fPr>
                          <m:ctrlPr>
                            <a:rPr lang="id-ID" sz="2400" i="1"/>
                          </m:ctrlPr>
                        </m:fPr>
                        <m:num>
                          <m:r>
                            <a:rPr lang="en-US" sz="2400" i="1"/>
                            <m:t>1</m:t>
                          </m:r>
                        </m:num>
                        <m:den>
                          <m:r>
                            <a:rPr lang="en-US" sz="2400" i="1"/>
                            <m:t>6!</m:t>
                          </m:r>
                        </m:den>
                      </m:f>
                      <m:sSup>
                        <m:sSupPr>
                          <m:ctrlPr>
                            <a:rPr lang="id-ID" sz="2400" i="1"/>
                          </m:ctrlPr>
                        </m:sSupPr>
                        <m:e>
                          <m:r>
                            <a:rPr lang="en-US" sz="2400" i="1"/>
                            <m:t>𝑖</m:t>
                          </m:r>
                        </m:e>
                        <m:sup>
                          <m:r>
                            <a:rPr lang="en-US" sz="2400" i="1"/>
                            <m:t>6</m:t>
                          </m:r>
                        </m:sup>
                      </m:sSup>
                      <m:sSup>
                        <m:sSupPr>
                          <m:ctrlPr>
                            <a:rPr lang="id-ID" sz="2400" i="1"/>
                          </m:ctrlPr>
                        </m:sSupPr>
                        <m:e>
                          <m:r>
                            <a:rPr lang="en-US" sz="2400" i="1"/>
                            <m:t>𝜃</m:t>
                          </m:r>
                        </m:e>
                        <m:sup>
                          <m:r>
                            <a:rPr lang="en-US" sz="2400" i="1"/>
                            <m:t>6</m:t>
                          </m:r>
                        </m:sup>
                      </m:sSup>
                      <m:r>
                        <a:rPr lang="en-US" sz="2400" i="1"/>
                        <m:t>+</m:t>
                      </m:r>
                      <m:r>
                        <a:rPr lang="en-US" sz="2400" i="1"/>
                        <m:t>𝑖</m:t>
                      </m:r>
                      <m:r>
                        <a:rPr lang="en-US" sz="2400" i="1"/>
                        <m:t>𝜃</m:t>
                      </m:r>
                      <m:r>
                        <a:rPr lang="en-US" sz="2400" i="1"/>
                        <m:t>+</m:t>
                      </m:r>
                      <m:f>
                        <m:fPr>
                          <m:ctrlPr>
                            <a:rPr lang="id-ID" sz="2400" i="1"/>
                          </m:ctrlPr>
                        </m:fPr>
                        <m:num>
                          <m:r>
                            <a:rPr lang="en-US" sz="2400" i="1"/>
                            <m:t>1</m:t>
                          </m:r>
                        </m:num>
                        <m:den>
                          <m:r>
                            <a:rPr lang="en-US" sz="2400" i="1"/>
                            <m:t>3!</m:t>
                          </m:r>
                        </m:den>
                      </m:f>
                      <m:sSup>
                        <m:sSupPr>
                          <m:ctrlPr>
                            <a:rPr lang="id-ID" sz="2400" i="1"/>
                          </m:ctrlPr>
                        </m:sSupPr>
                        <m:e>
                          <m:r>
                            <a:rPr lang="en-US" sz="2400" i="1"/>
                            <m:t>𝑖</m:t>
                          </m:r>
                        </m:e>
                        <m:sup>
                          <m:r>
                            <a:rPr lang="en-US" sz="2400" i="1"/>
                            <m:t>3</m:t>
                          </m:r>
                        </m:sup>
                      </m:sSup>
                      <m:sSup>
                        <m:sSupPr>
                          <m:ctrlPr>
                            <a:rPr lang="id-ID" sz="2400" i="1"/>
                          </m:ctrlPr>
                        </m:sSupPr>
                        <m:e>
                          <m:r>
                            <a:rPr lang="en-US" sz="2400" i="1"/>
                            <m:t>𝜃</m:t>
                          </m:r>
                        </m:e>
                        <m:sup>
                          <m:r>
                            <a:rPr lang="en-US" sz="2400" i="1"/>
                            <m:t>3</m:t>
                          </m:r>
                        </m:sup>
                      </m:sSup>
                      <m:r>
                        <a:rPr lang="en-US" sz="2400" i="1"/>
                        <m:t>+</m:t>
                      </m:r>
                      <m:f>
                        <m:fPr>
                          <m:ctrlPr>
                            <a:rPr lang="id-ID" sz="2400" i="1"/>
                          </m:ctrlPr>
                        </m:fPr>
                        <m:num>
                          <m:r>
                            <a:rPr lang="en-US" sz="2400" i="1"/>
                            <m:t>1</m:t>
                          </m:r>
                        </m:num>
                        <m:den>
                          <m:r>
                            <a:rPr lang="en-US" sz="2400" i="1"/>
                            <m:t>5!</m:t>
                          </m:r>
                        </m:den>
                      </m:f>
                      <m:sSup>
                        <m:sSupPr>
                          <m:ctrlPr>
                            <a:rPr lang="id-ID" sz="2400" i="1"/>
                          </m:ctrlPr>
                        </m:sSupPr>
                        <m:e>
                          <m:r>
                            <a:rPr lang="en-US" sz="2400" i="1"/>
                            <m:t>𝑖</m:t>
                          </m:r>
                        </m:e>
                        <m:sup>
                          <m:r>
                            <a:rPr lang="en-US" sz="2400" i="1"/>
                            <m:t>5</m:t>
                          </m:r>
                        </m:sup>
                      </m:sSup>
                      <m:sSup>
                        <m:sSupPr>
                          <m:ctrlPr>
                            <a:rPr lang="id-ID" sz="2400" i="1"/>
                          </m:ctrlPr>
                        </m:sSupPr>
                        <m:e>
                          <m:r>
                            <a:rPr lang="en-US" sz="2400" i="1"/>
                            <m:t>𝜃</m:t>
                          </m:r>
                        </m:e>
                        <m:sup>
                          <m:r>
                            <a:rPr lang="en-US" sz="2400" i="1"/>
                            <m:t>5</m:t>
                          </m:r>
                        </m:sup>
                      </m:sSup>
                      <m:r>
                        <a:rPr lang="en-US" sz="2400" i="1"/>
                        <m:t>+…</m:t>
                      </m:r>
                    </m:oMath>
                  </m:oMathPara>
                </a14:m>
                <a:endParaRPr lang="id-ID" sz="24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id-ID" sz="2400" i="1"/>
                          </m:ctrlPr>
                        </m:sSupPr>
                        <m:e>
                          <m:r>
                            <a:rPr lang="en-US" sz="2400" i="1"/>
                            <m:t>𝑒</m:t>
                          </m:r>
                        </m:e>
                        <m:sup>
                          <m:r>
                            <a:rPr lang="en-US" sz="2400" i="1"/>
                            <m:t>𝑖</m:t>
                          </m:r>
                          <m:r>
                            <a:rPr lang="en-US" sz="2400" i="1"/>
                            <m:t>𝜃</m:t>
                          </m:r>
                        </m:sup>
                      </m:sSup>
                      <m:r>
                        <a:rPr lang="en-US" sz="2400" i="1"/>
                        <m:t>=</m:t>
                      </m:r>
                      <m:d>
                        <m:dPr>
                          <m:ctrlPr>
                            <a:rPr lang="id-ID" sz="2400" i="1"/>
                          </m:ctrlPr>
                        </m:dPr>
                        <m:e>
                          <m:r>
                            <a:rPr lang="en-US" sz="2400" i="1"/>
                            <m:t>1−</m:t>
                          </m:r>
                          <m:f>
                            <m:fPr>
                              <m:ctrlPr>
                                <a:rPr lang="id-ID" sz="2400" i="1"/>
                              </m:ctrlPr>
                            </m:fPr>
                            <m:num>
                              <m:r>
                                <a:rPr lang="en-US" sz="2400" i="1"/>
                                <m:t>1</m:t>
                              </m:r>
                            </m:num>
                            <m:den>
                              <m:r>
                                <a:rPr lang="en-US" sz="2400" i="1"/>
                                <m:t>2!</m:t>
                              </m:r>
                            </m:den>
                          </m:f>
                          <m:sSup>
                            <m:sSupPr>
                              <m:ctrlPr>
                                <a:rPr lang="id-ID" sz="2400" i="1"/>
                              </m:ctrlPr>
                            </m:sSupPr>
                            <m:e>
                              <m:r>
                                <a:rPr lang="en-US" sz="2400" i="1"/>
                                <m:t>𝜃</m:t>
                              </m:r>
                            </m:e>
                            <m:sup>
                              <m:r>
                                <a:rPr lang="en-US" sz="2400" i="1"/>
                                <m:t>2</m:t>
                              </m:r>
                            </m:sup>
                          </m:sSup>
                          <m:r>
                            <a:rPr lang="en-US" sz="2400" i="1"/>
                            <m:t>+</m:t>
                          </m:r>
                          <m:f>
                            <m:fPr>
                              <m:ctrlPr>
                                <a:rPr lang="id-ID" sz="2400" i="1"/>
                              </m:ctrlPr>
                            </m:fPr>
                            <m:num>
                              <m:r>
                                <a:rPr lang="en-US" sz="2400" i="1"/>
                                <m:t>1</m:t>
                              </m:r>
                            </m:num>
                            <m:den>
                              <m:r>
                                <a:rPr lang="en-US" sz="2400" i="1"/>
                                <m:t>4!</m:t>
                              </m:r>
                            </m:den>
                          </m:f>
                          <m:sSup>
                            <m:sSupPr>
                              <m:ctrlPr>
                                <a:rPr lang="id-ID" sz="2400" i="1"/>
                              </m:ctrlPr>
                            </m:sSupPr>
                            <m:e>
                              <m:r>
                                <a:rPr lang="en-US" sz="2400" i="1"/>
                                <m:t>𝜃</m:t>
                              </m:r>
                            </m:e>
                            <m:sup>
                              <m:r>
                                <a:rPr lang="en-US" sz="2400" i="1"/>
                                <m:t>4</m:t>
                              </m:r>
                            </m:sup>
                          </m:sSup>
                          <m:r>
                            <a:rPr lang="en-US" sz="2400" i="1"/>
                            <m:t>−</m:t>
                          </m:r>
                          <m:f>
                            <m:fPr>
                              <m:ctrlPr>
                                <a:rPr lang="id-ID" sz="2400" i="1"/>
                              </m:ctrlPr>
                            </m:fPr>
                            <m:num>
                              <m:r>
                                <a:rPr lang="en-US" sz="2400" i="1"/>
                                <m:t>1</m:t>
                              </m:r>
                            </m:num>
                            <m:den>
                              <m:r>
                                <a:rPr lang="en-US" sz="2400" i="1"/>
                                <m:t>6!</m:t>
                              </m:r>
                            </m:den>
                          </m:f>
                          <m:sSup>
                            <m:sSupPr>
                              <m:ctrlPr>
                                <a:rPr lang="id-ID" sz="2400" i="1"/>
                              </m:ctrlPr>
                            </m:sSupPr>
                            <m:e>
                              <m:r>
                                <a:rPr lang="en-US" sz="2400" i="1"/>
                                <m:t>𝜃</m:t>
                              </m:r>
                            </m:e>
                            <m:sup>
                              <m:r>
                                <a:rPr lang="en-US" sz="2400" i="1"/>
                                <m:t>6</m:t>
                              </m:r>
                            </m:sup>
                          </m:sSup>
                          <m:r>
                            <a:rPr lang="en-US" sz="2400" i="1"/>
                            <m:t>+…</m:t>
                          </m:r>
                        </m:e>
                      </m:d>
                      <m:r>
                        <a:rPr lang="en-US" sz="2400" i="1"/>
                        <m:t>+</m:t>
                      </m:r>
                      <m:r>
                        <a:rPr lang="en-US" sz="2400" i="1"/>
                        <m:t>𝑖</m:t>
                      </m:r>
                      <m:d>
                        <m:dPr>
                          <m:ctrlPr>
                            <a:rPr lang="id-ID" sz="2400" i="1"/>
                          </m:ctrlPr>
                        </m:dPr>
                        <m:e>
                          <m:r>
                            <a:rPr lang="en-US" sz="2400" i="1"/>
                            <m:t>𝜃</m:t>
                          </m:r>
                          <m:r>
                            <a:rPr lang="en-US" sz="2400" i="1"/>
                            <m:t>−</m:t>
                          </m:r>
                          <m:f>
                            <m:fPr>
                              <m:ctrlPr>
                                <a:rPr lang="id-ID" sz="2400" i="1"/>
                              </m:ctrlPr>
                            </m:fPr>
                            <m:num>
                              <m:r>
                                <a:rPr lang="en-US" sz="2400" i="1"/>
                                <m:t>1</m:t>
                              </m:r>
                            </m:num>
                            <m:den>
                              <m:r>
                                <a:rPr lang="en-US" sz="2400" i="1"/>
                                <m:t>3!</m:t>
                              </m:r>
                            </m:den>
                          </m:f>
                          <m:sSup>
                            <m:sSupPr>
                              <m:ctrlPr>
                                <a:rPr lang="id-ID" sz="2400" i="1"/>
                              </m:ctrlPr>
                            </m:sSupPr>
                            <m:e>
                              <m:r>
                                <a:rPr lang="en-US" sz="2400" i="1"/>
                                <m:t>𝜃</m:t>
                              </m:r>
                            </m:e>
                            <m:sup>
                              <m:r>
                                <a:rPr lang="en-US" sz="2400" i="1"/>
                                <m:t>3</m:t>
                              </m:r>
                            </m:sup>
                          </m:sSup>
                          <m:r>
                            <a:rPr lang="en-US" sz="2400" i="1"/>
                            <m:t>+</m:t>
                          </m:r>
                          <m:f>
                            <m:fPr>
                              <m:ctrlPr>
                                <a:rPr lang="id-ID" sz="2400" i="1"/>
                              </m:ctrlPr>
                            </m:fPr>
                            <m:num>
                              <m:r>
                                <a:rPr lang="en-US" sz="2400" i="1"/>
                                <m:t>1</m:t>
                              </m:r>
                            </m:num>
                            <m:den>
                              <m:r>
                                <a:rPr lang="en-US" sz="2400" i="1"/>
                                <m:t>5!</m:t>
                              </m:r>
                            </m:den>
                          </m:f>
                          <m:sSup>
                            <m:sSupPr>
                              <m:ctrlPr>
                                <a:rPr lang="id-ID" sz="2400" i="1"/>
                              </m:ctrlPr>
                            </m:sSupPr>
                            <m:e>
                              <m:r>
                                <a:rPr lang="en-US" sz="2400" i="1"/>
                                <m:t>𝜃</m:t>
                              </m:r>
                            </m:e>
                            <m:sup>
                              <m:r>
                                <a:rPr lang="en-US" sz="2400" i="1"/>
                                <m:t>5</m:t>
                              </m:r>
                            </m:sup>
                          </m:sSup>
                          <m:r>
                            <a:rPr lang="en-US" sz="2400" i="1"/>
                            <m:t>+…</m:t>
                          </m:r>
                        </m:e>
                      </m:d>
                    </m:oMath>
                  </m:oMathPara>
                </a14:m>
                <a:endParaRPr lang="id-ID" sz="24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id-ID" sz="2400" i="1"/>
                          </m:ctrlPr>
                        </m:sSupPr>
                        <m:e>
                          <m:r>
                            <a:rPr lang="en-US" sz="2400" i="1"/>
                            <m:t>𝑒</m:t>
                          </m:r>
                        </m:e>
                        <m:sup>
                          <m:r>
                            <a:rPr lang="en-US" sz="2400" i="1"/>
                            <m:t>𝑖</m:t>
                          </m:r>
                          <m:r>
                            <a:rPr lang="en-US" sz="2400" i="1"/>
                            <m:t>𝜃</m:t>
                          </m:r>
                        </m:sup>
                      </m:sSup>
                      <m:r>
                        <a:rPr lang="en-US" sz="2400" i="1"/>
                        <m:t>=</m:t>
                      </m:r>
                      <m:func>
                        <m:funcPr>
                          <m:ctrlPr>
                            <a:rPr lang="id-ID" sz="2400" i="1"/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400"/>
                            <m:t>cos</m:t>
                          </m:r>
                        </m:fName>
                        <m:e>
                          <m:r>
                            <a:rPr lang="en-US" sz="2400" i="1"/>
                            <m:t>𝜃</m:t>
                          </m:r>
                        </m:e>
                      </m:func>
                      <m:r>
                        <a:rPr lang="en-US" sz="2400" i="1"/>
                        <m:t>+</m:t>
                      </m:r>
                      <m:r>
                        <a:rPr lang="en-US" sz="2400" i="1"/>
                        <m:t>𝑖</m:t>
                      </m:r>
                      <m:func>
                        <m:funcPr>
                          <m:ctrlPr>
                            <a:rPr lang="id-ID" sz="2400" i="1"/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400"/>
                            <m:t>sin</m:t>
                          </m:r>
                        </m:fName>
                        <m:e>
                          <m:r>
                            <a:rPr lang="en-US" sz="2400" i="1"/>
                            <m:t>𝜃</m:t>
                          </m:r>
                        </m:e>
                      </m:func>
                      <m:r>
                        <a:rPr lang="en-US" sz="2400" i="1"/>
                        <m:t> </m:t>
                      </m:r>
                    </m:oMath>
                  </m:oMathPara>
                </a14:m>
                <a:endParaRPr lang="id-ID" sz="2400" dirty="0"/>
              </a:p>
              <a:p>
                <a:pPr marL="0" indent="0">
                  <a:buNone/>
                </a:pPr>
                <a:endParaRPr lang="id-ID" sz="2400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74171" y="1204686"/>
                <a:ext cx="8694058" cy="5486400"/>
              </a:xfrm>
              <a:blipFill rotWithShape="1">
                <a:blip r:embed="rId2"/>
                <a:stretch>
                  <a:fillRect l="-1122" r="-351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70B733E-FDFB-4DED-8EDF-7A23FA94D05A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sp>
        <p:nvSpPr>
          <p:cNvPr id="5" name="Rectangle 6"/>
          <p:cNvSpPr txBox="1">
            <a:spLocks noChangeArrowheads="1"/>
          </p:cNvSpPr>
          <p:nvPr/>
        </p:nvSpPr>
        <p:spPr bwMode="auto">
          <a:xfrm>
            <a:off x="685800" y="613230"/>
            <a:ext cx="7772400" cy="5624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just" eaLnBrk="1" hangingPunct="1">
              <a:buFontTx/>
              <a:buNone/>
            </a:pPr>
            <a:r>
              <a:rPr lang="en-US" sz="2400" b="1" dirty="0" err="1" smtClean="0">
                <a:solidFill>
                  <a:srgbClr val="FF0000"/>
                </a:solidFill>
                <a:latin typeface="Arial Unicode MS" pitchFamily="34" charset="-128"/>
                <a:cs typeface="Times New Roman" pitchFamily="18" charset="0"/>
              </a:rPr>
              <a:t>Penyelesaian</a:t>
            </a:r>
            <a:r>
              <a:rPr lang="en-US" sz="2400" b="1" dirty="0" smtClean="0">
                <a:solidFill>
                  <a:srgbClr val="FF0000"/>
                </a:solidFill>
                <a:latin typeface="Arial Unicode MS" pitchFamily="34" charset="-128"/>
                <a:cs typeface="Times New Roman" pitchFamily="18" charset="0"/>
              </a:rPr>
              <a:t>:</a:t>
            </a:r>
          </a:p>
          <a:p>
            <a:pPr algn="just" eaLnBrk="1" hangingPunct="1">
              <a:buFontTx/>
              <a:buNone/>
            </a:pPr>
            <a:r>
              <a:rPr lang="en-US" sz="2400" dirty="0" smtClean="0">
                <a:solidFill>
                  <a:srgbClr val="FF0000"/>
                </a:solidFill>
                <a:latin typeface="Arial Unicode MS" pitchFamily="34" charset="-128"/>
                <a:cs typeface="Times New Roman" pitchFamily="18" charset="0"/>
              </a:rPr>
              <a:t>	</a:t>
            </a:r>
            <a:endParaRPr lang="en-US" sz="2400" dirty="0" smtClean="0">
              <a:solidFill>
                <a:srgbClr val="FF0000"/>
              </a:solidFill>
              <a:latin typeface="Arial Unicode MS" pitchFamily="34" charset="-128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33181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4C1E1B-9666-449A-AC4D-77CDA9511BC3}" type="slidenum">
              <a:rPr lang="en-US"/>
              <a:pPr>
                <a:defRPr/>
              </a:pPr>
              <a:t>7</a:t>
            </a:fld>
            <a:endParaRPr 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0723" name="Rectangle 6"/>
              <p:cNvSpPr>
                <a:spLocks noGrp="1" noChangeArrowheads="1"/>
              </p:cNvSpPr>
              <p:nvPr>
                <p:ph type="body" idx="1"/>
              </p:nvPr>
            </p:nvSpPr>
            <p:spPr>
              <a:xfrm>
                <a:off x="685800" y="685800"/>
                <a:ext cx="7772400" cy="5410200"/>
              </a:xfrm>
              <a:noFill/>
            </p:spPr>
            <p:txBody>
              <a:bodyPr/>
              <a:lstStyle/>
              <a:p>
                <a:pPr algn="just" eaLnBrk="1" hangingPunct="1">
                  <a:buFontTx/>
                  <a:buNone/>
                </a:pPr>
                <a:r>
                  <a:rPr lang="en-US" sz="2800" b="1" dirty="0" err="1" smtClean="0">
                    <a:latin typeface="Arial Unicode MS" pitchFamily="34" charset="-128"/>
                    <a:cs typeface="Times New Roman" pitchFamily="18" charset="0"/>
                  </a:rPr>
                  <a:t>Contoh</a:t>
                </a:r>
                <a:r>
                  <a:rPr lang="en-US" sz="2800" b="1" dirty="0" smtClean="0">
                    <a:latin typeface="Arial Unicode MS" pitchFamily="34" charset="-128"/>
                    <a:cs typeface="Times New Roman" pitchFamily="18" charset="0"/>
                  </a:rPr>
                  <a:t> :</a:t>
                </a:r>
              </a:p>
              <a:p>
                <a:pPr algn="just" eaLnBrk="1" hangingPunct="1">
                  <a:buFontTx/>
                  <a:buNone/>
                </a:pPr>
                <a:r>
                  <a:rPr lang="en-US" sz="2800" dirty="0" smtClean="0">
                    <a:latin typeface="Arial Unicode MS" pitchFamily="34" charset="-128"/>
                    <a:cs typeface="Times New Roman" pitchFamily="18" charset="0"/>
                  </a:rPr>
                  <a:t>	</a:t>
                </a:r>
                <a:r>
                  <a:rPr lang="en-US" sz="2800" dirty="0" err="1" smtClean="0">
                    <a:latin typeface="Arial Unicode MS" pitchFamily="34" charset="-128"/>
                    <a:cs typeface="Times New Roman" pitchFamily="18" charset="0"/>
                  </a:rPr>
                  <a:t>Nyatakan</a:t>
                </a:r>
                <a:r>
                  <a:rPr lang="en-US" sz="2800" dirty="0" smtClean="0">
                    <a:latin typeface="Arial Unicode MS" pitchFamily="34" charset="-128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latin typeface="Arial Unicode MS" pitchFamily="34" charset="-128"/>
                    <a:cs typeface="Times New Roman" pitchFamily="18" charset="0"/>
                  </a:rPr>
                  <a:t>bilangan</a:t>
                </a:r>
                <a:r>
                  <a:rPr lang="en-US" sz="2800" dirty="0" smtClean="0">
                    <a:latin typeface="Arial Unicode MS" pitchFamily="34" charset="-128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latin typeface="Arial Unicode MS" pitchFamily="34" charset="-128"/>
                    <a:cs typeface="Times New Roman" pitchFamily="18" charset="0"/>
                  </a:rPr>
                  <a:t>kompleks</a:t>
                </a:r>
                <a:r>
                  <a:rPr lang="en-US" sz="2800" dirty="0" smtClean="0">
                    <a:latin typeface="Arial Unicode MS" pitchFamily="34" charset="-128"/>
                    <a:cs typeface="Times New Roman" pitchFamily="18" charset="0"/>
                  </a:rPr>
                  <a:t> z = 1 + i </a:t>
                </a:r>
                <a:r>
                  <a:rPr lang="en-US" sz="2800" dirty="0" err="1" smtClean="0">
                    <a:latin typeface="Arial Unicode MS" pitchFamily="34" charset="-128"/>
                    <a:cs typeface="Times New Roman" pitchFamily="18" charset="0"/>
                  </a:rPr>
                  <a:t>dalam</a:t>
                </a:r>
                <a:r>
                  <a:rPr lang="en-US" sz="2800" dirty="0" smtClean="0">
                    <a:latin typeface="Arial Unicode MS" pitchFamily="34" charset="-128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latin typeface="Arial Unicode MS" pitchFamily="34" charset="-128"/>
                    <a:cs typeface="Times New Roman" pitchFamily="18" charset="0"/>
                  </a:rPr>
                  <a:t>bentuk</a:t>
                </a:r>
                <a:r>
                  <a:rPr lang="en-US" sz="2800" dirty="0" smtClean="0">
                    <a:latin typeface="Arial Unicode MS" pitchFamily="34" charset="-128"/>
                    <a:cs typeface="Times New Roman" pitchFamily="18" charset="0"/>
                  </a:rPr>
                  <a:t> polar </a:t>
                </a:r>
                <a:r>
                  <a:rPr lang="en-US" sz="2800" dirty="0" err="1" smtClean="0">
                    <a:latin typeface="Arial Unicode MS" pitchFamily="34" charset="-128"/>
                    <a:cs typeface="Times New Roman" pitchFamily="18" charset="0"/>
                  </a:rPr>
                  <a:t>dan</a:t>
                </a:r>
                <a:r>
                  <a:rPr lang="en-US" sz="2800" dirty="0" smtClean="0">
                    <a:latin typeface="Arial Unicode MS" pitchFamily="34" charset="-128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latin typeface="Arial Unicode MS" pitchFamily="34" charset="-128"/>
                    <a:cs typeface="Times New Roman" pitchFamily="18" charset="0"/>
                  </a:rPr>
                  <a:t>eksponen</a:t>
                </a:r>
                <a:r>
                  <a:rPr lang="en-US" sz="2800" dirty="0" smtClean="0">
                    <a:latin typeface="Arial Unicode MS" pitchFamily="34" charset="-128"/>
                    <a:cs typeface="Times New Roman" pitchFamily="18" charset="0"/>
                  </a:rPr>
                  <a:t> !</a:t>
                </a:r>
              </a:p>
              <a:p>
                <a:pPr algn="just" eaLnBrk="1" hangingPunct="1">
                  <a:buFontTx/>
                  <a:buNone/>
                </a:pPr>
                <a:endParaRPr lang="en-US" sz="2800" dirty="0">
                  <a:latin typeface="Arial Unicode MS" pitchFamily="34" charset="-128"/>
                  <a:cs typeface="Times New Roman" pitchFamily="18" charset="0"/>
                </a:endParaRPr>
              </a:p>
              <a:p>
                <a:pPr marL="400050" lvl="1" indent="0">
                  <a:buNone/>
                </a:pPr>
                <a:r>
                  <a:rPr lang="en-US" sz="2400" b="1" u="sng" dirty="0" err="1"/>
                  <a:t>Penyelesaian</a:t>
                </a:r>
                <a:r>
                  <a:rPr lang="en-US" sz="2400" b="1" u="sng" dirty="0"/>
                  <a:t>: </a:t>
                </a:r>
                <a:endParaRPr lang="id-ID" sz="2400" dirty="0"/>
              </a:p>
              <a:p>
                <a:pPr marL="400050" lvl="1" indent="0">
                  <a:buNone/>
                </a:pPr>
                <a:r>
                  <a:rPr lang="en-US" sz="2400" dirty="0"/>
                  <a:t>	</a:t>
                </a:r>
                <a14:m>
                  <m:oMath xmlns:m="http://schemas.openxmlformats.org/officeDocument/2006/math">
                    <m:r>
                      <a:rPr lang="en-US" sz="2400" i="1"/>
                      <m:t>𝑧</m:t>
                    </m:r>
                    <m:r>
                      <a:rPr lang="en-US" sz="2400" i="1"/>
                      <m:t>=1+</m:t>
                    </m:r>
                    <m:r>
                      <a:rPr lang="en-US" sz="2400" i="1"/>
                      <m:t>𝑖</m:t>
                    </m:r>
                  </m:oMath>
                </a14:m>
                <a:endParaRPr lang="id-ID" sz="2400" dirty="0"/>
              </a:p>
              <a:p>
                <a:pPr marL="400050" lvl="1" indent="0">
                  <a:buNone/>
                </a:pPr>
                <a14:m>
                  <m:oMath xmlns:m="http://schemas.openxmlformats.org/officeDocument/2006/math">
                    <m:r>
                      <a:rPr lang="en-US" sz="2400" i="1"/>
                      <m:t>𝑟</m:t>
                    </m:r>
                    <m:r>
                      <a:rPr lang="en-US" sz="2400" i="1"/>
                      <m:t>=</m:t>
                    </m:r>
                    <m:rad>
                      <m:radPr>
                        <m:degHide m:val="on"/>
                        <m:ctrlPr>
                          <a:rPr lang="id-ID" sz="2400" i="1"/>
                        </m:ctrlPr>
                      </m:radPr>
                      <m:deg/>
                      <m:e>
                        <m:r>
                          <a:rPr lang="en-US" sz="2400" i="1"/>
                          <m:t>1+1</m:t>
                        </m:r>
                      </m:e>
                    </m:rad>
                    <m:r>
                      <a:rPr lang="en-US" sz="2400" i="1"/>
                      <m:t>=1</m:t>
                    </m:r>
                  </m:oMath>
                </a14:m>
                <a:r>
                  <a:rPr lang="en-US" sz="2400" dirty="0"/>
                  <a:t>;	</a:t>
                </a:r>
                <a14:m>
                  <m:oMath xmlns:m="http://schemas.openxmlformats.org/officeDocument/2006/math">
                    <m:r>
                      <a:rPr lang="en-US" sz="2400" i="1"/>
                      <m:t>𝜃</m:t>
                    </m:r>
                    <m:r>
                      <a:rPr lang="en-US" sz="2400" i="1"/>
                      <m:t>=</m:t>
                    </m:r>
                    <m:func>
                      <m:funcPr>
                        <m:ctrlPr>
                          <a:rPr lang="id-ID" sz="2400" i="1"/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sz="2400"/>
                          <m:t>arctan</m:t>
                        </m:r>
                      </m:fName>
                      <m:e>
                        <m:f>
                          <m:fPr>
                            <m:ctrlPr>
                              <a:rPr lang="id-ID" sz="2400" i="1"/>
                            </m:ctrlPr>
                          </m:fPr>
                          <m:num>
                            <m:r>
                              <a:rPr lang="en-US" sz="2400" i="1"/>
                              <m:t>1</m:t>
                            </m:r>
                          </m:num>
                          <m:den>
                            <m:r>
                              <a:rPr lang="en-US" sz="2400" i="1"/>
                              <m:t>1</m:t>
                            </m:r>
                          </m:den>
                        </m:f>
                      </m:e>
                    </m:func>
                    <m:r>
                      <a:rPr lang="en-US" sz="2400" i="1"/>
                      <m:t>=</m:t>
                    </m:r>
                    <m:f>
                      <m:fPr>
                        <m:ctrlPr>
                          <a:rPr lang="id-ID" sz="2400" i="1"/>
                        </m:ctrlPr>
                      </m:fPr>
                      <m:num>
                        <m:r>
                          <a:rPr lang="en-US" sz="2400" i="1"/>
                          <m:t>𝜋</m:t>
                        </m:r>
                      </m:num>
                      <m:den>
                        <m:r>
                          <a:rPr lang="en-US" sz="2400" i="1"/>
                          <m:t>4</m:t>
                        </m:r>
                      </m:den>
                    </m:f>
                  </m:oMath>
                </a14:m>
                <a:endParaRPr lang="id-ID" sz="2400" dirty="0"/>
              </a:p>
              <a:p>
                <a:pPr marL="400050" lvl="1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/>
                        <m:t>𝑧</m:t>
                      </m:r>
                      <m:r>
                        <a:rPr lang="en-US" sz="2400" i="1"/>
                        <m:t>=1</m:t>
                      </m:r>
                      <m:d>
                        <m:dPr>
                          <m:begChr m:val="["/>
                          <m:endChr m:val="]"/>
                          <m:ctrlPr>
                            <a:rPr lang="id-ID" sz="2400" i="1"/>
                          </m:ctrlPr>
                        </m:dPr>
                        <m:e>
                          <m:func>
                            <m:funcPr>
                              <m:ctrlPr>
                                <a:rPr lang="id-ID" sz="2400" i="1"/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US" sz="2400"/>
                                <m:t>cos</m:t>
                              </m:r>
                            </m:fName>
                            <m:e>
                              <m:d>
                                <m:dPr>
                                  <m:ctrlPr>
                                    <a:rPr lang="id-ID" sz="2400" i="1"/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id-ID" sz="2400" i="1"/>
                                      </m:ctrlPr>
                                    </m:fPr>
                                    <m:num>
                                      <m:r>
                                        <a:rPr lang="en-US" sz="2400" i="1"/>
                                        <m:t>𝜋</m:t>
                                      </m:r>
                                    </m:num>
                                    <m:den>
                                      <m:r>
                                        <a:rPr lang="en-US" sz="2400" i="1"/>
                                        <m:t>4</m:t>
                                      </m:r>
                                    </m:den>
                                  </m:f>
                                </m:e>
                              </m:d>
                            </m:e>
                          </m:func>
                          <m:r>
                            <a:rPr lang="en-US" sz="2400" i="1"/>
                            <m:t>+</m:t>
                          </m:r>
                          <m:r>
                            <a:rPr lang="en-US" sz="2400" i="1"/>
                            <m:t>𝑖</m:t>
                          </m:r>
                          <m:func>
                            <m:funcPr>
                              <m:ctrlPr>
                                <a:rPr lang="id-ID" sz="2400" i="1"/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US" sz="2400"/>
                                <m:t>sin</m:t>
                              </m:r>
                            </m:fName>
                            <m:e>
                              <m:d>
                                <m:dPr>
                                  <m:ctrlPr>
                                    <a:rPr lang="id-ID" sz="2400" i="1"/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id-ID" sz="2400" i="1"/>
                                      </m:ctrlPr>
                                    </m:fPr>
                                    <m:num>
                                      <m:r>
                                        <a:rPr lang="en-US" sz="2400" i="1"/>
                                        <m:t>𝜋</m:t>
                                      </m:r>
                                    </m:num>
                                    <m:den>
                                      <m:r>
                                        <a:rPr lang="en-US" sz="2400" i="1"/>
                                        <m:t>4</m:t>
                                      </m:r>
                                    </m:den>
                                  </m:f>
                                </m:e>
                              </m:d>
                            </m:e>
                          </m:func>
                        </m:e>
                      </m:d>
                      <m:r>
                        <a:rPr lang="en-US" sz="2400" i="1"/>
                        <m:t>=</m:t>
                      </m:r>
                      <m:func>
                        <m:funcPr>
                          <m:ctrlPr>
                            <a:rPr lang="id-ID" sz="2400" i="1"/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400"/>
                            <m:t>cos</m:t>
                          </m:r>
                        </m:fName>
                        <m:e>
                          <m:d>
                            <m:dPr>
                              <m:ctrlPr>
                                <a:rPr lang="id-ID" sz="2400" i="1"/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id-ID" sz="2400" i="1"/>
                                  </m:ctrlPr>
                                </m:fPr>
                                <m:num>
                                  <m:r>
                                    <a:rPr lang="en-US" sz="2400" i="1"/>
                                    <m:t>𝜋</m:t>
                                  </m:r>
                                </m:num>
                                <m:den>
                                  <m:r>
                                    <a:rPr lang="en-US" sz="2400" i="1"/>
                                    <m:t>4</m:t>
                                  </m:r>
                                </m:den>
                              </m:f>
                            </m:e>
                          </m:d>
                        </m:e>
                      </m:func>
                      <m:r>
                        <a:rPr lang="en-US" sz="2400" i="1"/>
                        <m:t>+</m:t>
                      </m:r>
                      <m:r>
                        <a:rPr lang="en-US" sz="2400" i="1"/>
                        <m:t>𝑖</m:t>
                      </m:r>
                      <m:func>
                        <m:funcPr>
                          <m:ctrlPr>
                            <a:rPr lang="id-ID" sz="2400" i="1"/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400"/>
                            <m:t>sin</m:t>
                          </m:r>
                        </m:fName>
                        <m:e>
                          <m:d>
                            <m:dPr>
                              <m:ctrlPr>
                                <a:rPr lang="id-ID" sz="2400" i="1"/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id-ID" sz="2400" i="1"/>
                                  </m:ctrlPr>
                                </m:fPr>
                                <m:num>
                                  <m:r>
                                    <a:rPr lang="en-US" sz="2400" i="1"/>
                                    <m:t>𝜋</m:t>
                                  </m:r>
                                </m:num>
                                <m:den>
                                  <m:r>
                                    <a:rPr lang="en-US" sz="2400" i="1"/>
                                    <m:t>4</m:t>
                                  </m:r>
                                </m:den>
                              </m:f>
                            </m:e>
                          </m:d>
                        </m:e>
                      </m:func>
                      <m:r>
                        <a:rPr lang="en-US" sz="2400" i="1"/>
                        <m:t>=</m:t>
                      </m:r>
                      <m:sSup>
                        <m:sSupPr>
                          <m:ctrlPr>
                            <a:rPr lang="id-ID" sz="2400" i="1"/>
                          </m:ctrlPr>
                        </m:sSupPr>
                        <m:e>
                          <m:r>
                            <a:rPr lang="en-US" sz="2400" i="1"/>
                            <m:t>𝑒</m:t>
                          </m:r>
                        </m:e>
                        <m:sup>
                          <m:f>
                            <m:fPr>
                              <m:ctrlPr>
                                <a:rPr lang="id-ID" sz="2400" i="1"/>
                              </m:ctrlPr>
                            </m:fPr>
                            <m:num>
                              <m:r>
                                <a:rPr lang="en-US" sz="2400" i="1"/>
                                <m:t>𝑖</m:t>
                              </m:r>
                              <m:r>
                                <a:rPr lang="en-US" sz="2400" i="1"/>
                                <m:t>𝜋</m:t>
                              </m:r>
                            </m:num>
                            <m:den>
                              <m:r>
                                <a:rPr lang="en-US" sz="2400" i="1"/>
                                <m:t>4</m:t>
                              </m:r>
                            </m:den>
                          </m:f>
                        </m:sup>
                      </m:sSup>
                    </m:oMath>
                  </m:oMathPara>
                </a14:m>
                <a:endParaRPr lang="id-ID" sz="2400" dirty="0"/>
              </a:p>
              <a:p>
                <a:pPr algn="just" eaLnBrk="1" hangingPunct="1">
                  <a:buFontTx/>
                  <a:buNone/>
                </a:pPr>
                <a:endParaRPr lang="en-US" sz="2800" dirty="0" smtClean="0">
                  <a:latin typeface="Arial Unicode MS" pitchFamily="34" charset="-128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30723" name="Rectangle 6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685800" y="685800"/>
                <a:ext cx="7772400" cy="5410200"/>
              </a:xfrm>
              <a:blipFill rotWithShape="1">
                <a:blip r:embed="rId2"/>
                <a:stretch>
                  <a:fillRect l="-1647" t="-1127" r="-2902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AFB425B-DFAF-4E68-A6CA-C317F8AE741F}" type="slidenum">
              <a:rPr lang="en-US"/>
              <a:pPr>
                <a:defRPr/>
              </a:pPr>
              <a:t>8</a:t>
            </a:fld>
            <a:endParaRPr lang="en-US"/>
          </a:p>
        </p:txBody>
      </p:sp>
      <p:sp>
        <p:nvSpPr>
          <p:cNvPr id="3174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685800"/>
            <a:ext cx="7772400" cy="5410200"/>
          </a:xfrm>
        </p:spPr>
        <p:txBody>
          <a:bodyPr/>
          <a:lstStyle/>
          <a:p>
            <a:pPr algn="just" eaLnBrk="1" hangingPunct="1">
              <a:buFontTx/>
              <a:buNone/>
            </a:pPr>
            <a:r>
              <a:rPr lang="en-US" sz="2400" b="1" smtClean="0">
                <a:latin typeface="Arial Unicode MS" pitchFamily="34" charset="-128"/>
                <a:cs typeface="Times New Roman" pitchFamily="18" charset="0"/>
              </a:rPr>
              <a:t>Contoh :</a:t>
            </a:r>
          </a:p>
          <a:p>
            <a:pPr algn="just" eaLnBrk="1" hangingPunct="1"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	Nyatakan bilangan kompleks z = 1 + i dalam bentuk polar dan eksponen !</a:t>
            </a:r>
          </a:p>
          <a:p>
            <a:pPr algn="just" eaLnBrk="1" hangingPunct="1"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	</a:t>
            </a:r>
          </a:p>
          <a:p>
            <a:pPr algn="just" eaLnBrk="1" hangingPunct="1"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	Jawab :</a:t>
            </a:r>
          </a:p>
          <a:p>
            <a:pPr eaLnBrk="1" hangingPunct="1">
              <a:lnSpc>
                <a:spcPct val="11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	z = 1 + i,  r =      , tan </a:t>
            </a:r>
            <a:r>
              <a:rPr lang="en-US" sz="240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= 1, sehingga </a:t>
            </a:r>
            <a:r>
              <a:rPr lang="en-US" sz="240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= 45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⁰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=   </a:t>
            </a:r>
            <a:r>
              <a:rPr lang="en-US" sz="2400" smtClean="0">
                <a:cs typeface="Times New Roman" pitchFamily="18" charset="0"/>
                <a:sym typeface="Symbol" pitchFamily="18" charset="2"/>
              </a:rPr>
              <a:t></a:t>
            </a:r>
            <a:endParaRPr lang="en-US" sz="2400" smtClean="0">
              <a:latin typeface="Arial Unicode MS" pitchFamily="34" charset="-128"/>
              <a:cs typeface="Times New Roman" pitchFamily="18" charset="0"/>
            </a:endParaRPr>
          </a:p>
          <a:p>
            <a:pPr eaLnBrk="1" hangingPunct="1"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	Jadi z =       (cos   </a:t>
            </a:r>
            <a:r>
              <a:rPr lang="en-US" sz="2400" smtClean="0">
                <a:cs typeface="Times New Roman" pitchFamily="18" charset="0"/>
                <a:sym typeface="Symbol" pitchFamily="18" charset="2"/>
              </a:rPr>
              <a:t>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+ i sin   </a:t>
            </a:r>
            <a:r>
              <a:rPr lang="en-US" sz="2400" smtClean="0">
                <a:cs typeface="Times New Roman" pitchFamily="18" charset="0"/>
                <a:sym typeface="Symbol" pitchFamily="18" charset="2"/>
              </a:rPr>
              <a:t>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) =</a:t>
            </a:r>
          </a:p>
        </p:txBody>
      </p:sp>
      <p:graphicFrame>
        <p:nvGraphicFramePr>
          <p:cNvPr id="31748" name="Object 3"/>
          <p:cNvGraphicFramePr>
            <a:graphicFrameLocks noChangeAspect="1"/>
          </p:cNvGraphicFramePr>
          <p:nvPr/>
        </p:nvGraphicFramePr>
        <p:xfrm>
          <a:off x="2209800" y="3352800"/>
          <a:ext cx="4191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83" name="Equation" r:id="rId3" imgW="418918" imgH="342751" progId="Equation.3">
                  <p:embed/>
                </p:oleObj>
              </mc:Choice>
              <mc:Fallback>
                <p:oleObj name="Equation" r:id="rId3" imgW="418918" imgH="342751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9800" y="3352800"/>
                        <a:ext cx="4191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749" name="Object 4"/>
          <p:cNvGraphicFramePr>
            <a:graphicFrameLocks noChangeAspect="1"/>
          </p:cNvGraphicFramePr>
          <p:nvPr/>
        </p:nvGraphicFramePr>
        <p:xfrm>
          <a:off x="3424238" y="3340100"/>
          <a:ext cx="1905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84" name="Equation" r:id="rId5" imgW="190417" imgH="431613" progId="Equation.3">
                  <p:embed/>
                </p:oleObj>
              </mc:Choice>
              <mc:Fallback>
                <p:oleObj name="Equation" r:id="rId5" imgW="190417" imgH="431613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4238" y="3340100"/>
                        <a:ext cx="1905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750" name="Object 5"/>
          <p:cNvGraphicFramePr>
            <a:graphicFrameLocks noChangeAspect="1"/>
          </p:cNvGraphicFramePr>
          <p:nvPr/>
        </p:nvGraphicFramePr>
        <p:xfrm>
          <a:off x="4724400" y="3327400"/>
          <a:ext cx="1905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85" name="Equation" r:id="rId7" imgW="190417" imgH="431613" progId="Equation.3">
                  <p:embed/>
                </p:oleObj>
              </mc:Choice>
              <mc:Fallback>
                <p:oleObj name="Equation" r:id="rId7" imgW="190417" imgH="431613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24400" y="3327400"/>
                        <a:ext cx="1905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751" name="Object 8"/>
          <p:cNvGraphicFramePr>
            <a:graphicFrameLocks noChangeAspect="1"/>
          </p:cNvGraphicFramePr>
          <p:nvPr/>
        </p:nvGraphicFramePr>
        <p:xfrm>
          <a:off x="5664200" y="3349625"/>
          <a:ext cx="4191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86" name="Equation" r:id="rId8" imgW="418918" imgH="342751" progId="Equation.3">
                  <p:embed/>
                </p:oleObj>
              </mc:Choice>
              <mc:Fallback>
                <p:oleObj name="Equation" r:id="rId8" imgW="418918" imgH="342751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64200" y="3349625"/>
                        <a:ext cx="4191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752" name="Object 9"/>
          <p:cNvGraphicFramePr>
            <a:graphicFrameLocks noChangeAspect="1"/>
          </p:cNvGraphicFramePr>
          <p:nvPr/>
        </p:nvGraphicFramePr>
        <p:xfrm>
          <a:off x="6197600" y="3219450"/>
          <a:ext cx="379413" cy="506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87" name="Equation" r:id="rId9" imgW="228501" imgH="304668" progId="Equation.3">
                  <p:embed/>
                </p:oleObj>
              </mc:Choice>
              <mc:Fallback>
                <p:oleObj name="Equation" r:id="rId9" imgW="228501" imgH="304668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97600" y="3219450"/>
                        <a:ext cx="379413" cy="506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753" name="Object 10"/>
          <p:cNvGraphicFramePr>
            <a:graphicFrameLocks noChangeAspect="1"/>
          </p:cNvGraphicFramePr>
          <p:nvPr/>
        </p:nvGraphicFramePr>
        <p:xfrm>
          <a:off x="2832100" y="2852738"/>
          <a:ext cx="4191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88" name="Equation" r:id="rId11" imgW="418918" imgH="342751" progId="Equation.3">
                  <p:embed/>
                </p:oleObj>
              </mc:Choice>
              <mc:Fallback>
                <p:oleObj name="Equation" r:id="rId11" imgW="418918" imgH="342751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32100" y="2852738"/>
                        <a:ext cx="4191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754" name="Object 11"/>
          <p:cNvGraphicFramePr>
            <a:graphicFrameLocks noChangeAspect="1"/>
          </p:cNvGraphicFramePr>
          <p:nvPr/>
        </p:nvGraphicFramePr>
        <p:xfrm>
          <a:off x="7340600" y="2816225"/>
          <a:ext cx="1905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89" name="Equation" r:id="rId12" imgW="190417" imgH="431613" progId="Equation.3">
                  <p:embed/>
                </p:oleObj>
              </mc:Choice>
              <mc:Fallback>
                <p:oleObj name="Equation" r:id="rId12" imgW="190417" imgH="431613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40600" y="2816225"/>
                        <a:ext cx="1905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93FC9D-4179-4807-A342-63A284B739A3}" type="slidenum">
              <a:rPr lang="en-US"/>
              <a:pPr>
                <a:defRPr/>
              </a:pPr>
              <a:t>9</a:t>
            </a:fld>
            <a:endParaRPr lang="en-US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762000"/>
            <a:ext cx="7983538" cy="5384800"/>
          </a:xfrm>
        </p:spPr>
        <p:txBody>
          <a:bodyPr/>
          <a:lstStyle/>
          <a:p>
            <a:pPr eaLnBrk="1" hangingPunct="1">
              <a:lnSpc>
                <a:spcPct val="110000"/>
              </a:lnSpc>
              <a:buFontTx/>
              <a:buNone/>
            </a:pPr>
            <a:r>
              <a:rPr lang="en-US" sz="2400" b="1" dirty="0" err="1" smtClean="0">
                <a:latin typeface="Arial Unicode MS" pitchFamily="34" charset="-128"/>
                <a:cs typeface="Times New Roman" pitchFamily="18" charset="0"/>
              </a:rPr>
              <a:t>Pangkat</a:t>
            </a:r>
            <a:r>
              <a:rPr lang="en-US" sz="2400" b="1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Arial Unicode MS" pitchFamily="34" charset="-128"/>
                <a:cs typeface="Times New Roman" pitchFamily="18" charset="0"/>
              </a:rPr>
              <a:t>dan</a:t>
            </a:r>
            <a:r>
              <a:rPr lang="en-US" sz="2400" b="1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Arial Unicode MS" pitchFamily="34" charset="-128"/>
                <a:cs typeface="Times New Roman" pitchFamily="18" charset="0"/>
              </a:rPr>
              <a:t>Akar</a:t>
            </a:r>
            <a:r>
              <a:rPr lang="en-US" sz="2400" b="1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Arial Unicode MS" pitchFamily="34" charset="-128"/>
                <a:cs typeface="Times New Roman" pitchFamily="18" charset="0"/>
              </a:rPr>
              <a:t>dari</a:t>
            </a:r>
            <a:r>
              <a:rPr lang="en-US" sz="2400" b="1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Arial Unicode MS" pitchFamily="34" charset="-128"/>
                <a:cs typeface="Times New Roman" pitchFamily="18" charset="0"/>
              </a:rPr>
              <a:t>Bilangan</a:t>
            </a:r>
            <a:r>
              <a:rPr lang="en-US" sz="2400" b="1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Arial Unicode MS" pitchFamily="34" charset="-128"/>
                <a:cs typeface="Times New Roman" pitchFamily="18" charset="0"/>
              </a:rPr>
              <a:t>Kompleks</a:t>
            </a:r>
            <a:r>
              <a:rPr lang="en-US" sz="2400" b="1" dirty="0" smtClean="0">
                <a:latin typeface="Arial Unicode MS" pitchFamily="34" charset="-128"/>
                <a:cs typeface="Times New Roman" pitchFamily="18" charset="0"/>
              </a:rPr>
              <a:t> </a:t>
            </a:r>
          </a:p>
          <a:p>
            <a:pPr eaLnBrk="1" hangingPunct="1">
              <a:lnSpc>
                <a:spcPct val="110000"/>
              </a:lnSpc>
              <a:buFontTx/>
              <a:buNone/>
            </a:pPr>
            <a:r>
              <a:rPr lang="en-US" sz="2400" b="1" dirty="0" err="1" smtClean="0">
                <a:latin typeface="Arial Unicode MS" pitchFamily="34" charset="-128"/>
                <a:cs typeface="Times New Roman" pitchFamily="18" charset="0"/>
              </a:rPr>
              <a:t>Perkalian</a:t>
            </a:r>
            <a:r>
              <a:rPr lang="en-US" sz="2400" b="1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Arial Unicode MS" pitchFamily="34" charset="-128"/>
                <a:cs typeface="Times New Roman" pitchFamily="18" charset="0"/>
              </a:rPr>
              <a:t>dan</a:t>
            </a:r>
            <a:r>
              <a:rPr lang="en-US" sz="2400" b="1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Arial Unicode MS" pitchFamily="34" charset="-128"/>
                <a:cs typeface="Times New Roman" pitchFamily="18" charset="0"/>
              </a:rPr>
              <a:t>Pemangkatan</a:t>
            </a:r>
            <a:endParaRPr lang="en-US" sz="2400" b="1" dirty="0" smtClean="0">
              <a:latin typeface="Arial Unicode MS" pitchFamily="34" charset="-128"/>
              <a:cs typeface="Times New Roman" pitchFamily="18" charset="0"/>
            </a:endParaRPr>
          </a:p>
          <a:p>
            <a:pPr algn="just" eaLnBrk="1" hangingPunct="1">
              <a:lnSpc>
                <a:spcPct val="110000"/>
              </a:lnSpc>
              <a:buFontTx/>
              <a:buNone/>
            </a:pPr>
            <a:r>
              <a:rPr lang="en-US" sz="2400" b="1" dirty="0" smtClean="0">
                <a:latin typeface="Arial Unicode MS" pitchFamily="34" charset="-128"/>
                <a:cs typeface="Times New Roman" pitchFamily="18" charset="0"/>
              </a:rPr>
              <a:t>	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Telah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kita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ketahui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bahwa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bilangan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kompleks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dalam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bentuk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kutub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adalah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z = r(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cos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+ i sin 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).</a:t>
            </a:r>
          </a:p>
          <a:p>
            <a:pPr algn="just" eaLnBrk="1" hangingPunct="1">
              <a:lnSpc>
                <a:spcPct val="110000"/>
              </a:lnSpc>
              <a:buFontTx/>
              <a:buNone/>
            </a:pP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	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Jika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z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= r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(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cos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+ i sin 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) &amp; z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= r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(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cos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+ i sin 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),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maka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kita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peroleh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hasil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perkalian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keduanya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sebagai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berikut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:</a:t>
            </a:r>
          </a:p>
          <a:p>
            <a:pPr algn="just" eaLnBrk="1" hangingPunct="1">
              <a:lnSpc>
                <a:spcPct val="110000"/>
              </a:lnSpc>
              <a:buFontTx/>
              <a:buNone/>
            </a:pP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		z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z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2 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= [r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(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cos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+ i sin 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)][r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(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cos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+ i sin 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)] </a:t>
            </a:r>
          </a:p>
          <a:p>
            <a:pPr algn="just" eaLnBrk="1" hangingPunct="1">
              <a:lnSpc>
                <a:spcPct val="110000"/>
              </a:lnSpc>
              <a:buFontTx/>
              <a:buNone/>
            </a:pP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		z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z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2 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= r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r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[(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cos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cos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- sin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sin 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) +</a:t>
            </a:r>
          </a:p>
          <a:p>
            <a:pPr algn="just" eaLnBrk="1" hangingPunct="1">
              <a:lnSpc>
                <a:spcPct val="110000"/>
              </a:lnSpc>
              <a:buFontTx/>
              <a:buNone/>
            </a:pP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			i (sin 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cos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2 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+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cos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sin 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)]</a:t>
            </a:r>
          </a:p>
          <a:p>
            <a:pPr algn="just" eaLnBrk="1" hangingPunct="1">
              <a:lnSpc>
                <a:spcPct val="110000"/>
              </a:lnSpc>
              <a:buFontTx/>
              <a:buNone/>
            </a:pP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		z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z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2 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= r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r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[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cos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(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+ 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) + i sin (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+ 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)] </a:t>
            </a:r>
          </a:p>
          <a:p>
            <a:pPr algn="just" eaLnBrk="1" hangingPunct="1">
              <a:buFontTx/>
              <a:buNone/>
            </a:pPr>
            <a:endParaRPr lang="en-US" sz="2400" dirty="0" smtClean="0">
              <a:latin typeface="Arial Unicode MS" pitchFamily="34" charset="-128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FDB55B-0D32-4B87-9E51-2AC921615E2B}" type="slidenum">
              <a:rPr lang="en-US"/>
              <a:pPr>
                <a:defRPr/>
              </a:pPr>
              <a:t>10</a:t>
            </a:fld>
            <a:endParaRPr lang="en-US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685800"/>
            <a:ext cx="7772400" cy="3127375"/>
          </a:xfrm>
        </p:spPr>
        <p:txBody>
          <a:bodyPr/>
          <a:lstStyle/>
          <a:p>
            <a:pPr algn="just" eaLnBrk="1" hangingPunct="1"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	Dari hasil perkalian tersebut diperoleh:</a:t>
            </a:r>
          </a:p>
          <a:p>
            <a:pPr algn="just" eaLnBrk="1" hangingPunct="1"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		arg(z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z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) = </a:t>
            </a:r>
            <a:r>
              <a:rPr lang="en-US" sz="240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+ </a:t>
            </a:r>
            <a:r>
              <a:rPr lang="en-US" sz="240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= arg z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+ arg z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2</a:t>
            </a:r>
            <a:endParaRPr lang="en-US" sz="2400" smtClean="0">
              <a:latin typeface="Arial Unicode MS" pitchFamily="34" charset="-128"/>
              <a:cs typeface="Times New Roman" pitchFamily="18" charset="0"/>
            </a:endParaRPr>
          </a:p>
          <a:p>
            <a:pPr eaLnBrk="1" hangingPunct="1"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	</a:t>
            </a:r>
          </a:p>
          <a:p>
            <a:pPr eaLnBrk="1" hangingPunct="1"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	Pertanyaan : </a:t>
            </a:r>
          </a:p>
          <a:p>
            <a:pPr eaLnBrk="1" hangingPunct="1"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	Bagaimanakah jika kita perkalikan z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z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2 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. . . z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n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dan </a:t>
            </a:r>
          </a:p>
          <a:p>
            <a:pPr eaLnBrk="1" hangingPunct="1"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	z z z z … z = z</a:t>
            </a:r>
            <a:r>
              <a:rPr lang="en-US" sz="2400" baseline="30000" smtClean="0">
                <a:latin typeface="Arial Unicode MS" pitchFamily="34" charset="-128"/>
                <a:cs typeface="Times New Roman" pitchFamily="18" charset="0"/>
              </a:rPr>
              <a:t>n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?</a:t>
            </a:r>
            <a:r>
              <a:rPr lang="en-US" sz="2400" smtClean="0">
                <a:latin typeface="Arial Unicode MS" pitchFamily="34" charset="-128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5D9A3E-7C85-409F-BCCB-9DE0746A7923}" type="slidenum">
              <a:rPr lang="en-US"/>
              <a:pPr>
                <a:defRPr/>
              </a:pPr>
              <a:t>11</a:t>
            </a:fld>
            <a:endParaRPr lang="en-U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533400"/>
            <a:ext cx="7796213" cy="5662613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Jika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diketahui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: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	z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= r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(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cos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+ i sin 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)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	z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= r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(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cos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+ i sin 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)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2400" dirty="0" smtClean="0">
              <a:latin typeface="Arial Unicode MS" pitchFamily="34" charset="-128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	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z</a:t>
            </a:r>
            <a:r>
              <a:rPr lang="en-US" sz="2400" baseline="-30000" dirty="0" err="1" smtClean="0">
                <a:latin typeface="Arial Unicode MS" pitchFamily="34" charset="-128"/>
                <a:cs typeface="Times New Roman" pitchFamily="18" charset="0"/>
              </a:rPr>
              <a:t>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=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r</a:t>
            </a:r>
            <a:r>
              <a:rPr lang="en-US" sz="2400" baseline="-30000" dirty="0" err="1" smtClean="0">
                <a:latin typeface="Arial Unicode MS" pitchFamily="34" charset="-128"/>
                <a:cs typeface="Times New Roman" pitchFamily="18" charset="0"/>
              </a:rPr>
              <a:t>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(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cos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+ i sin 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),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untuk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n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asli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,</a:t>
            </a:r>
          </a:p>
          <a:p>
            <a:pPr eaLnBrk="1" hangingPunct="1">
              <a:lnSpc>
                <a:spcPct val="40000"/>
              </a:lnSpc>
              <a:buFontTx/>
              <a:buNone/>
            </a:pP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		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	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maka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secara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induksi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matematika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diperoleh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	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rumus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perkalian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z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z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2 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…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z</a:t>
            </a:r>
            <a:r>
              <a:rPr lang="en-US" sz="2400" baseline="-30000" dirty="0" err="1" smtClean="0">
                <a:latin typeface="Arial Unicode MS" pitchFamily="34" charset="-128"/>
                <a:cs typeface="Times New Roman" pitchFamily="18" charset="0"/>
              </a:rPr>
              <a:t>n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= r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r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…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r</a:t>
            </a:r>
            <a:r>
              <a:rPr lang="en-US" sz="2400" baseline="-30000" dirty="0" err="1" smtClean="0">
                <a:latin typeface="Arial Unicode MS" pitchFamily="34" charset="-128"/>
                <a:cs typeface="Times New Roman" pitchFamily="18" charset="0"/>
              </a:rPr>
              <a:t>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[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cos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(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+ 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+…+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) + i sin (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+ 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+…+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)] . </a:t>
            </a:r>
          </a:p>
          <a:p>
            <a:pPr eaLnBrk="1" hangingPunct="1">
              <a:lnSpc>
                <a:spcPct val="40000"/>
              </a:lnSpc>
              <a:buFontTx/>
              <a:buNone/>
            </a:pP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		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	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Akibatnya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jika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, z = r(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cos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+ i sin 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)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maka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	                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z</a:t>
            </a:r>
            <a:r>
              <a:rPr lang="en-US" sz="2400" baseline="30000" dirty="0" err="1" smtClean="0">
                <a:latin typeface="Arial Unicode MS" pitchFamily="34" charset="-128"/>
                <a:cs typeface="Times New Roman" pitchFamily="18" charset="0"/>
              </a:rPr>
              <a:t>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=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r</a:t>
            </a:r>
            <a:r>
              <a:rPr lang="en-US" sz="2400" baseline="30000" dirty="0" err="1" smtClean="0">
                <a:latin typeface="Arial Unicode MS" pitchFamily="34" charset="-128"/>
                <a:cs typeface="Times New Roman" pitchFamily="18" charset="0"/>
              </a:rPr>
              <a:t>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(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cos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+ i sin 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).        . . . . . . . . . .1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2400" dirty="0" smtClean="0">
              <a:latin typeface="Arial Unicode MS" pitchFamily="34" charset="-128"/>
              <a:cs typeface="Times New Roman" pitchFamily="18" charset="0"/>
            </a:endParaRPr>
          </a:p>
          <a:p>
            <a:pPr eaLnBrk="1" hangingPunct="1">
              <a:lnSpc>
                <a:spcPct val="110000"/>
              </a:lnSpc>
              <a:buFontTx/>
              <a:buNone/>
            </a:pP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	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Khusus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untuk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r = 1,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disebut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Arial Unicode MS" pitchFamily="34" charset="-128"/>
                <a:cs typeface="Times New Roman" pitchFamily="18" charset="0"/>
              </a:rPr>
              <a:t>Dalil</a:t>
            </a:r>
            <a:r>
              <a:rPr lang="en-US" sz="2000" b="1" dirty="0" smtClean="0">
                <a:latin typeface="Arial Unicode MS" pitchFamily="34" charset="-128"/>
                <a:cs typeface="Times New Roman" pitchFamily="18" charset="0"/>
              </a:rPr>
              <a:t> De-</a:t>
            </a:r>
            <a:r>
              <a:rPr lang="en-US" sz="2000" b="1" dirty="0" err="1" smtClean="0">
                <a:latin typeface="Arial Unicode MS" pitchFamily="34" charset="-128"/>
                <a:cs typeface="Times New Roman" pitchFamily="18" charset="0"/>
              </a:rPr>
              <a:t>Moivre</a:t>
            </a:r>
            <a:endParaRPr lang="en-US" sz="2400" dirty="0" smtClean="0">
              <a:latin typeface="Arial Unicode MS" pitchFamily="34" charset="-128"/>
              <a:cs typeface="Times New Roman" pitchFamily="18" charset="0"/>
            </a:endParaRPr>
          </a:p>
          <a:p>
            <a:pPr eaLnBrk="1" hangingPunct="1">
              <a:lnSpc>
                <a:spcPct val="110000"/>
              </a:lnSpc>
              <a:buFontTx/>
              <a:buNone/>
            </a:pP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		</a:t>
            </a:r>
            <a:r>
              <a:rPr lang="en-US" sz="2400" b="1" dirty="0" smtClean="0">
                <a:solidFill>
                  <a:srgbClr val="FF0000"/>
                </a:solidFill>
                <a:latin typeface="Arial Unicode MS" pitchFamily="34" charset="-128"/>
                <a:cs typeface="Times New Roman" pitchFamily="18" charset="0"/>
              </a:rPr>
              <a:t>(</a:t>
            </a:r>
            <a:r>
              <a:rPr lang="en-US" sz="2400" b="1" dirty="0" err="1" smtClean="0">
                <a:solidFill>
                  <a:srgbClr val="FF0000"/>
                </a:solidFill>
                <a:latin typeface="Arial Unicode MS" pitchFamily="34" charset="-128"/>
                <a:cs typeface="Times New Roman" pitchFamily="18" charset="0"/>
              </a:rPr>
              <a:t>cos</a:t>
            </a:r>
            <a:r>
              <a:rPr lang="en-US" sz="2400" b="1" dirty="0" smtClean="0">
                <a:solidFill>
                  <a:srgbClr val="FF0000"/>
                </a:solidFill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="1" dirty="0" smtClean="0">
                <a:solidFill>
                  <a:srgbClr val="FF0000"/>
                </a:solidFill>
                <a:latin typeface="Arial Unicode MS" pitchFamily="34" charset="-128"/>
                <a:cs typeface="Times New Roman" pitchFamily="18" charset="0"/>
              </a:rPr>
              <a:t> + i sin </a:t>
            </a:r>
            <a:r>
              <a:rPr lang="en-US" sz="2400" b="1" dirty="0" smtClean="0">
                <a:solidFill>
                  <a:srgbClr val="FF0000"/>
                </a:solidFill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="1" dirty="0" smtClean="0">
                <a:solidFill>
                  <a:srgbClr val="FF0000"/>
                </a:solidFill>
                <a:latin typeface="Arial Unicode MS" pitchFamily="34" charset="-128"/>
                <a:cs typeface="Times New Roman" pitchFamily="18" charset="0"/>
              </a:rPr>
              <a:t>)</a:t>
            </a:r>
            <a:r>
              <a:rPr lang="en-US" sz="2400" b="1" baseline="30000" dirty="0" smtClean="0">
                <a:solidFill>
                  <a:srgbClr val="FF0000"/>
                </a:solidFill>
                <a:latin typeface="Arial Unicode MS" pitchFamily="34" charset="-128"/>
                <a:cs typeface="Times New Roman" pitchFamily="18" charset="0"/>
              </a:rPr>
              <a:t>n</a:t>
            </a:r>
            <a:r>
              <a:rPr lang="en-US" sz="2400" b="1" dirty="0" smtClean="0">
                <a:solidFill>
                  <a:srgbClr val="FF0000"/>
                </a:solidFill>
                <a:latin typeface="Arial Unicode MS" pitchFamily="34" charset="-128"/>
                <a:cs typeface="Times New Roman" pitchFamily="18" charset="0"/>
              </a:rPr>
              <a:t> = </a:t>
            </a:r>
            <a:r>
              <a:rPr lang="en-US" sz="2400" b="1" dirty="0" err="1" smtClean="0">
                <a:solidFill>
                  <a:srgbClr val="FF0000"/>
                </a:solidFill>
                <a:latin typeface="Arial Unicode MS" pitchFamily="34" charset="-128"/>
                <a:cs typeface="Times New Roman" pitchFamily="18" charset="0"/>
              </a:rPr>
              <a:t>cos</a:t>
            </a:r>
            <a:r>
              <a:rPr lang="en-US" sz="2400" b="1" dirty="0" smtClean="0">
                <a:solidFill>
                  <a:srgbClr val="FF0000"/>
                </a:solidFill>
                <a:latin typeface="Arial Unicode MS" pitchFamily="34" charset="-128"/>
                <a:cs typeface="Times New Roman" pitchFamily="18" charset="0"/>
              </a:rPr>
              <a:t> n</a:t>
            </a:r>
            <a:r>
              <a:rPr lang="en-US" sz="2400" b="1" dirty="0" smtClean="0">
                <a:solidFill>
                  <a:srgbClr val="FF0000"/>
                </a:solidFill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="1" dirty="0" smtClean="0">
                <a:solidFill>
                  <a:srgbClr val="FF0000"/>
                </a:solidFill>
                <a:latin typeface="Arial Unicode MS" pitchFamily="34" charset="-128"/>
                <a:cs typeface="Times New Roman" pitchFamily="18" charset="0"/>
              </a:rPr>
              <a:t> + i sin n</a:t>
            </a:r>
            <a:r>
              <a:rPr lang="en-US" sz="2400" b="1" dirty="0" smtClean="0">
                <a:solidFill>
                  <a:srgbClr val="FF0000"/>
                </a:solidFill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="1" dirty="0" smtClean="0">
                <a:solidFill>
                  <a:srgbClr val="FF0000"/>
                </a:solidFill>
                <a:latin typeface="Arial Unicode MS" pitchFamily="34" charset="-128"/>
                <a:cs typeface="Times New Roman" pitchFamily="18" charset="0"/>
              </a:rPr>
              <a:t>,</a:t>
            </a:r>
            <a:r>
              <a:rPr lang="en-US" sz="2400" b="1" dirty="0" smtClean="0">
                <a:latin typeface="Arial Unicode MS" pitchFamily="34" charset="-128"/>
                <a:cs typeface="Times New Roman" pitchFamily="18" charset="0"/>
              </a:rPr>
              <a:t>   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n 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=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bil.asli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.</a:t>
            </a:r>
          </a:p>
        </p:txBody>
      </p:sp>
      <p:graphicFrame>
        <p:nvGraphicFramePr>
          <p:cNvPr id="34820" name="Object 5"/>
          <p:cNvGraphicFramePr>
            <a:graphicFrameLocks noChangeAspect="1"/>
          </p:cNvGraphicFramePr>
          <p:nvPr/>
        </p:nvGraphicFramePr>
        <p:xfrm>
          <a:off x="1158875" y="1849438"/>
          <a:ext cx="88900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7" name="Equation" r:id="rId3" imgW="88784" imgH="304404" progId="Equation.3">
                  <p:embed/>
                </p:oleObj>
              </mc:Choice>
              <mc:Fallback>
                <p:oleObj name="Equation" r:id="rId3" imgW="88784" imgH="304404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58875" y="1849438"/>
                        <a:ext cx="88900" cy="304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821" name="Oval 6"/>
          <p:cNvSpPr>
            <a:spLocks noChangeArrowheads="1"/>
          </p:cNvSpPr>
          <p:nvPr/>
        </p:nvSpPr>
        <p:spPr bwMode="auto">
          <a:xfrm>
            <a:off x="2041525" y="4406900"/>
            <a:ext cx="4297363" cy="592138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362464-8F90-4C81-89E2-E2C9FA19651F}" type="slidenum">
              <a:rPr lang="en-US"/>
              <a:pPr>
                <a:defRPr/>
              </a:pPr>
              <a:t>12</a:t>
            </a:fld>
            <a:endParaRPr lang="en-US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57200"/>
            <a:ext cx="7754938" cy="5638800"/>
          </a:xfrm>
        </p:spPr>
        <p:txBody>
          <a:bodyPr/>
          <a:lstStyle/>
          <a:p>
            <a:pPr algn="just" eaLnBrk="1" hangingPunct="1">
              <a:lnSpc>
                <a:spcPct val="110000"/>
              </a:lnSpc>
              <a:buFontTx/>
              <a:buNone/>
            </a:pPr>
            <a:r>
              <a:rPr lang="en-US" sz="2400" b="1" smtClean="0">
                <a:latin typeface="Arial Unicode MS" pitchFamily="34" charset="-128"/>
                <a:cs typeface="Times New Roman" pitchFamily="18" charset="0"/>
              </a:rPr>
              <a:t>Pembagian:</a:t>
            </a:r>
          </a:p>
          <a:p>
            <a:pPr algn="just" eaLnBrk="1" hangingPunct="1">
              <a:lnSpc>
                <a:spcPct val="11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Sedangkan  pembagian z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dan z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2  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adalah sebagai</a:t>
            </a:r>
          </a:p>
          <a:p>
            <a:pPr algn="just" eaLnBrk="1" hangingPunct="1">
              <a:lnSpc>
                <a:spcPct val="18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berikut:</a:t>
            </a:r>
          </a:p>
          <a:p>
            <a:pPr algn="just" eaLnBrk="1" hangingPunct="1">
              <a:lnSpc>
                <a:spcPct val="18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Setelah pembilang dan penyebut dikalikan dengan</a:t>
            </a:r>
          </a:p>
          <a:p>
            <a:pPr algn="just" eaLnBrk="1" hangingPunct="1">
              <a:lnSpc>
                <a:spcPct val="18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sekawan penyebut, yaitu  r</a:t>
            </a:r>
            <a:r>
              <a:rPr lang="en-US" sz="2400" baseline="-2500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(cos </a:t>
            </a:r>
            <a:r>
              <a:rPr lang="en-US" sz="240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- i sin </a:t>
            </a:r>
            <a:r>
              <a:rPr lang="en-US" sz="240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), maka</a:t>
            </a:r>
          </a:p>
          <a:p>
            <a:pPr algn="just" eaLnBrk="1" hangingPunct="1">
              <a:lnSpc>
                <a:spcPct val="18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diperoleh :              [cos (</a:t>
            </a:r>
            <a:r>
              <a:rPr lang="en-US" sz="240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- </a:t>
            </a:r>
            <a:r>
              <a:rPr lang="en-US" sz="240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) + i sin (</a:t>
            </a:r>
            <a:r>
              <a:rPr lang="en-US" sz="240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- </a:t>
            </a:r>
            <a:r>
              <a:rPr lang="en-US" sz="240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)]</a:t>
            </a:r>
          </a:p>
          <a:p>
            <a:pPr algn="just" eaLnBrk="1" hangingPunct="1">
              <a:lnSpc>
                <a:spcPct val="14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Dari rumus di atas diperoleh: </a:t>
            </a:r>
          </a:p>
          <a:p>
            <a:pPr algn="just" eaLnBrk="1" hangingPunct="1">
              <a:lnSpc>
                <a:spcPct val="14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		        arg          </a:t>
            </a:r>
            <a:r>
              <a:rPr lang="en-US" sz="240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-</a:t>
            </a:r>
            <a:r>
              <a:rPr lang="en-US" sz="240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= arg z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1 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– arg z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2.</a:t>
            </a:r>
            <a:endParaRPr lang="en-US" sz="2400" smtClean="0">
              <a:latin typeface="Arial Unicode MS" pitchFamily="34" charset="-128"/>
              <a:cs typeface="Times New Roman" pitchFamily="18" charset="0"/>
            </a:endParaRPr>
          </a:p>
          <a:p>
            <a:pPr eaLnBrk="1" hangingPunct="1">
              <a:lnSpc>
                <a:spcPct val="110000"/>
              </a:lnSpc>
              <a:buFontTx/>
              <a:buNone/>
            </a:pPr>
            <a:endParaRPr lang="en-US" sz="2400" smtClean="0">
              <a:latin typeface="Arial Unicode MS" pitchFamily="34" charset="-128"/>
            </a:endParaRPr>
          </a:p>
        </p:txBody>
      </p:sp>
      <p:graphicFrame>
        <p:nvGraphicFramePr>
          <p:cNvPr id="35844" name="Object 4"/>
          <p:cNvGraphicFramePr>
            <a:graphicFrameLocks noChangeAspect="1"/>
          </p:cNvGraphicFramePr>
          <p:nvPr/>
        </p:nvGraphicFramePr>
        <p:xfrm>
          <a:off x="2170113" y="1524000"/>
          <a:ext cx="29972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59" name="Equation" r:id="rId3" imgW="2997200" imgH="736600" progId="Equation.3">
                  <p:embed/>
                </p:oleObj>
              </mc:Choice>
              <mc:Fallback>
                <p:oleObj name="Equation" r:id="rId3" imgW="2997200" imgH="7366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70113" y="1524000"/>
                        <a:ext cx="29972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845" name="Object 5"/>
          <p:cNvGraphicFramePr>
            <a:graphicFrameLocks noChangeAspect="1"/>
          </p:cNvGraphicFramePr>
          <p:nvPr/>
        </p:nvGraphicFramePr>
        <p:xfrm>
          <a:off x="2322513" y="3732213"/>
          <a:ext cx="9271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60" name="Equation" r:id="rId5" imgW="927100" imgH="736600" progId="Equation.3">
                  <p:embed/>
                </p:oleObj>
              </mc:Choice>
              <mc:Fallback>
                <p:oleObj name="Equation" r:id="rId5" imgW="927100" imgH="7366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22513" y="3732213"/>
                        <a:ext cx="9271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846" name="Object 6"/>
          <p:cNvGraphicFramePr>
            <a:graphicFrameLocks noChangeAspect="1"/>
          </p:cNvGraphicFramePr>
          <p:nvPr/>
        </p:nvGraphicFramePr>
        <p:xfrm>
          <a:off x="2940050" y="4922838"/>
          <a:ext cx="6096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61" name="Equation" r:id="rId7" imgW="609600" imgH="736600" progId="Equation.3">
                  <p:embed/>
                </p:oleObj>
              </mc:Choice>
              <mc:Fallback>
                <p:oleObj name="Equation" r:id="rId7" imgW="609600" imgH="7366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40050" y="4922838"/>
                        <a:ext cx="6096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874BC6-66D5-45AE-81BB-3694247793DF}" type="slidenum">
              <a:rPr lang="en-US"/>
              <a:pPr>
                <a:defRPr/>
              </a:pPr>
              <a:t>13</a:t>
            </a:fld>
            <a:endParaRPr lang="en-US"/>
          </a:p>
        </p:txBody>
      </p:sp>
      <p:sp>
        <p:nvSpPr>
          <p:cNvPr id="36867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685800" y="477838"/>
            <a:ext cx="7807325" cy="5781675"/>
          </a:xfrm>
          <a:noFill/>
        </p:spPr>
        <p:txBody>
          <a:bodyPr/>
          <a:lstStyle/>
          <a:p>
            <a:pPr algn="just" eaLnBrk="1" hangingPunct="1"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Akibat lain jika   z = r(cos 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+ i sin 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), </a:t>
            </a:r>
          </a:p>
          <a:p>
            <a:pPr algn="just" eaLnBrk="1" hangingPunct="1">
              <a:lnSpc>
                <a:spcPct val="19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maka:</a:t>
            </a:r>
          </a:p>
          <a:p>
            <a:pPr algn="just" eaLnBrk="1" hangingPunct="1">
              <a:lnSpc>
                <a:spcPct val="18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Untuk:                                                   .</a:t>
            </a:r>
          </a:p>
          <a:p>
            <a:pPr algn="just" eaLnBrk="1" hangingPunct="1">
              <a:lnSpc>
                <a:spcPct val="18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Setelah pembilang dan penyebut dikalikan sekawan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penyebut, maka didapat :</a:t>
            </a:r>
            <a:r>
              <a:rPr lang="en-US" sz="2800" smtClean="0">
                <a:latin typeface="Arial Unicode MS" pitchFamily="34" charset="-128"/>
                <a:cs typeface="Times New Roman" pitchFamily="18" charset="0"/>
              </a:rPr>
              <a:t> </a:t>
            </a:r>
          </a:p>
          <a:p>
            <a:pPr algn="just" eaLnBrk="1" hangingPunct="1">
              <a:lnSpc>
                <a:spcPct val="180000"/>
              </a:lnSpc>
              <a:buFontTx/>
              <a:buNone/>
            </a:pPr>
            <a:r>
              <a:rPr lang="en-US" sz="2800" smtClean="0">
                <a:latin typeface="Arial Unicode MS" pitchFamily="34" charset="-128"/>
                <a:cs typeface="Times New Roman" pitchFamily="18" charset="0"/>
              </a:rPr>
              <a:t>                                                             . . . . . . . 2</a:t>
            </a:r>
          </a:p>
        </p:txBody>
      </p:sp>
      <p:graphicFrame>
        <p:nvGraphicFramePr>
          <p:cNvPr id="36868" name="Object 5"/>
          <p:cNvGraphicFramePr>
            <a:graphicFrameLocks noChangeAspect="1"/>
          </p:cNvGraphicFramePr>
          <p:nvPr/>
        </p:nvGraphicFramePr>
        <p:xfrm>
          <a:off x="2301875" y="1120775"/>
          <a:ext cx="3136900" cy="144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79" name="Equation" r:id="rId3" imgW="3136900" imgH="1447800" progId="Equation.3">
                  <p:embed/>
                </p:oleObj>
              </mc:Choice>
              <mc:Fallback>
                <p:oleObj name="Equation" r:id="rId3" imgW="3136900" imgH="14478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01875" y="1120775"/>
                        <a:ext cx="3136900" cy="1447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869" name="Object 6"/>
          <p:cNvGraphicFramePr>
            <a:graphicFrameLocks noChangeAspect="1"/>
          </p:cNvGraphicFramePr>
          <p:nvPr/>
        </p:nvGraphicFramePr>
        <p:xfrm>
          <a:off x="2305050" y="3924300"/>
          <a:ext cx="37338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80" name="Equation" r:id="rId5" imgW="3733800" imgH="685800" progId="Equation.3">
                  <p:embed/>
                </p:oleObj>
              </mc:Choice>
              <mc:Fallback>
                <p:oleObj name="Equation" r:id="rId5" imgW="3733800" imgH="6858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05050" y="3924300"/>
                        <a:ext cx="3733800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870" name="Oval 10"/>
          <p:cNvSpPr>
            <a:spLocks noChangeArrowheads="1"/>
          </p:cNvSpPr>
          <p:nvPr/>
        </p:nvSpPr>
        <p:spPr bwMode="auto">
          <a:xfrm>
            <a:off x="1884363" y="3741738"/>
            <a:ext cx="4697412" cy="1123950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95A211-8392-4160-8842-CC288A5FCA4C}" type="slidenum">
              <a:rPr lang="en-US"/>
              <a:pPr>
                <a:defRPr/>
              </a:pPr>
              <a:t>14</a:t>
            </a:fld>
            <a:endParaRPr lang="en-US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52438"/>
            <a:ext cx="7872413" cy="2336800"/>
          </a:xfrm>
        </p:spPr>
        <p:txBody>
          <a:bodyPr/>
          <a:lstStyle/>
          <a:p>
            <a:pPr algn="just" eaLnBrk="1" hangingPunct="1">
              <a:lnSpc>
                <a:spcPct val="160000"/>
              </a:lnSpc>
              <a:buFontTx/>
              <a:buNone/>
            </a:pP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Dari 1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2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diperoleh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:</a:t>
            </a:r>
          </a:p>
          <a:p>
            <a:pPr algn="just" eaLnBrk="1" hangingPunct="1">
              <a:lnSpc>
                <a:spcPct val="180000"/>
              </a:lnSpc>
              <a:buFontTx/>
              <a:buNone/>
            </a:pP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              </a:t>
            </a:r>
            <a:r>
              <a:rPr lang="en-US" sz="2400" b="1" dirty="0" smtClean="0">
                <a:solidFill>
                  <a:srgbClr val="FF0000"/>
                </a:solidFill>
                <a:latin typeface="Arial Unicode MS" pitchFamily="34" charset="-128"/>
                <a:cs typeface="Times New Roman" pitchFamily="18" charset="0"/>
              </a:rPr>
              <a:t>                                      ,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           </a:t>
            </a:r>
            <a:r>
              <a:rPr lang="en-US" sz="2400" b="1" dirty="0" err="1" smtClean="0">
                <a:latin typeface="Arial Unicode MS" pitchFamily="34" charset="-128"/>
                <a:cs typeface="Times New Roman" pitchFamily="18" charset="0"/>
              </a:rPr>
              <a:t>Dalil</a:t>
            </a:r>
            <a:r>
              <a:rPr lang="en-US" sz="2400" b="1" dirty="0" smtClean="0">
                <a:latin typeface="Arial Unicode MS" pitchFamily="34" charset="-128"/>
                <a:cs typeface="Times New Roman" pitchFamily="18" charset="0"/>
              </a:rPr>
              <a:t> De-</a:t>
            </a:r>
            <a:r>
              <a:rPr lang="en-US" sz="2400" b="1" dirty="0" err="1" smtClean="0">
                <a:latin typeface="Arial Unicode MS" pitchFamily="34" charset="-128"/>
                <a:cs typeface="Times New Roman" pitchFamily="18" charset="0"/>
              </a:rPr>
              <a:t>Moivre</a:t>
            </a:r>
            <a:endParaRPr lang="en-US" sz="2400" dirty="0" smtClean="0">
              <a:latin typeface="Arial Unicode MS" pitchFamily="34" charset="-128"/>
              <a:cs typeface="Times New Roman" pitchFamily="18" charset="0"/>
            </a:endParaRPr>
          </a:p>
          <a:p>
            <a:pPr algn="just" eaLnBrk="1" hangingPunct="1">
              <a:lnSpc>
                <a:spcPct val="160000"/>
              </a:lnSpc>
              <a:buFontTx/>
              <a:buNone/>
            </a:pP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berlaku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untuk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semua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n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bilangan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bulat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.</a:t>
            </a:r>
          </a:p>
        </p:txBody>
      </p:sp>
      <p:graphicFrame>
        <p:nvGraphicFramePr>
          <p:cNvPr id="37892" name="Object 4"/>
          <p:cNvGraphicFramePr>
            <a:graphicFrameLocks noChangeAspect="1"/>
          </p:cNvGraphicFramePr>
          <p:nvPr/>
        </p:nvGraphicFramePr>
        <p:xfrm>
          <a:off x="2084388" y="1338263"/>
          <a:ext cx="31623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899" name="Equation" r:id="rId3" imgW="3162300" imgH="419100" progId="Equation.3">
                  <p:embed/>
                </p:oleObj>
              </mc:Choice>
              <mc:Fallback>
                <p:oleObj name="Equation" r:id="rId3" imgW="3162300" imgH="4191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84388" y="1338263"/>
                        <a:ext cx="3162300" cy="41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893" name="Rectangle 8"/>
          <p:cNvSpPr>
            <a:spLocks noChangeArrowheads="1"/>
          </p:cNvSpPr>
          <p:nvPr/>
        </p:nvSpPr>
        <p:spPr bwMode="auto">
          <a:xfrm>
            <a:off x="1641475" y="1227138"/>
            <a:ext cx="4244975" cy="6762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d-ID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A28B67-DCC0-4508-A472-49A53E81E9E4}" type="slidenum">
              <a:rPr lang="en-US"/>
              <a:pPr>
                <a:defRPr/>
              </a:pPr>
              <a:t>15</a:t>
            </a:fld>
            <a:endParaRPr 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65163" y="457200"/>
            <a:ext cx="7772400" cy="6008688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sz="2400" b="1" smtClean="0">
                <a:latin typeface="Arial Unicode MS" pitchFamily="34" charset="-128"/>
              </a:rPr>
              <a:t>Contoh:</a:t>
            </a:r>
          </a:p>
          <a:p>
            <a:pPr eaLnBrk="1" hangingPunct="1"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Hitunglah :</a:t>
            </a:r>
          </a:p>
          <a:p>
            <a:pPr eaLnBrk="1" hangingPunct="1">
              <a:buFontTx/>
              <a:buNone/>
            </a:pPr>
            <a:endParaRPr lang="en-US" sz="2400" smtClean="0">
              <a:latin typeface="Arial Unicode MS" pitchFamily="34" charset="-128"/>
              <a:cs typeface="Times New Roman" pitchFamily="18" charset="0"/>
            </a:endParaRPr>
          </a:p>
          <a:p>
            <a:pPr eaLnBrk="1" hangingPunct="1"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Jawab :</a:t>
            </a:r>
          </a:p>
          <a:p>
            <a:pPr eaLnBrk="1" hangingPunct="1"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	Misalkan                       maka</a:t>
            </a:r>
          </a:p>
          <a:p>
            <a:pPr eaLnBrk="1" hangingPunct="1">
              <a:buFontTx/>
              <a:buNone/>
            </a:pPr>
            <a:endParaRPr lang="en-US" sz="2400" smtClean="0">
              <a:latin typeface="Arial Unicode MS" pitchFamily="34" charset="-128"/>
              <a:cs typeface="Times New Roman" pitchFamily="18" charset="0"/>
            </a:endParaRPr>
          </a:p>
          <a:p>
            <a:pPr eaLnBrk="1" hangingPunct="1">
              <a:buFontTx/>
              <a:buNone/>
            </a:pPr>
            <a:endParaRPr lang="en-US" sz="2400" smtClean="0">
              <a:latin typeface="Arial Unicode MS" pitchFamily="34" charset="-128"/>
              <a:cs typeface="Times New Roman" pitchFamily="18" charset="0"/>
            </a:endParaRPr>
          </a:p>
          <a:p>
            <a:pPr eaLnBrk="1" hangingPunct="1"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 	</a:t>
            </a:r>
          </a:p>
          <a:p>
            <a:pPr eaLnBrk="1" hangingPunct="1"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	karena z di kuadran IV, maka dipilih</a:t>
            </a:r>
          </a:p>
          <a:p>
            <a:pPr eaLnBrk="1" hangingPunct="1"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	jadi </a:t>
            </a:r>
          </a:p>
          <a:p>
            <a:pPr eaLnBrk="1" hangingPunct="1">
              <a:buFontTx/>
              <a:buNone/>
            </a:pPr>
            <a:endParaRPr lang="en-US" sz="2400" b="1" smtClean="0">
              <a:latin typeface="Arial Unicode MS" pitchFamily="34" charset="-128"/>
            </a:endParaRPr>
          </a:p>
        </p:txBody>
      </p:sp>
      <p:graphicFrame>
        <p:nvGraphicFramePr>
          <p:cNvPr id="38916" name="Object 5"/>
          <p:cNvGraphicFramePr>
            <a:graphicFrameLocks noChangeAspect="1"/>
          </p:cNvGraphicFramePr>
          <p:nvPr/>
        </p:nvGraphicFramePr>
        <p:xfrm>
          <a:off x="2468563" y="2249488"/>
          <a:ext cx="2336800" cy="167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36" name="Equation" r:id="rId3" imgW="2336800" imgH="1676400" progId="Equation.3">
                  <p:embed/>
                </p:oleObj>
              </mc:Choice>
              <mc:Fallback>
                <p:oleObj name="Equation" r:id="rId3" imgW="2336800" imgH="16764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68563" y="2249488"/>
                        <a:ext cx="2336800" cy="167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17" name="Object 6"/>
          <p:cNvGraphicFramePr>
            <a:graphicFrameLocks noChangeAspect="1"/>
          </p:cNvGraphicFramePr>
          <p:nvPr/>
        </p:nvGraphicFramePr>
        <p:xfrm>
          <a:off x="1747838" y="4386263"/>
          <a:ext cx="4991100" cy="208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37" name="Equation" r:id="rId5" imgW="4991100" imgH="2082800" progId="Equation.3">
                  <p:embed/>
                </p:oleObj>
              </mc:Choice>
              <mc:Fallback>
                <p:oleObj name="Equation" r:id="rId5" imgW="4991100" imgH="20828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47838" y="4386263"/>
                        <a:ext cx="4991100" cy="2082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18" name="Object 7"/>
          <p:cNvGraphicFramePr>
            <a:graphicFrameLocks noChangeAspect="1"/>
          </p:cNvGraphicFramePr>
          <p:nvPr/>
        </p:nvGraphicFramePr>
        <p:xfrm>
          <a:off x="6010275" y="3962400"/>
          <a:ext cx="1155700" cy="36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38" name="Equation" r:id="rId7" imgW="1155700" imgH="368300" progId="Equation.3">
                  <p:embed/>
                </p:oleObj>
              </mc:Choice>
              <mc:Fallback>
                <p:oleObj name="Equation" r:id="rId7" imgW="1155700" imgH="3683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10275" y="3962400"/>
                        <a:ext cx="1155700" cy="368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19" name="Object 8"/>
          <p:cNvGraphicFramePr>
            <a:graphicFrameLocks noChangeAspect="1"/>
          </p:cNvGraphicFramePr>
          <p:nvPr/>
        </p:nvGraphicFramePr>
        <p:xfrm>
          <a:off x="2446338" y="842963"/>
          <a:ext cx="11430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39" name="Equation" r:id="rId9" imgW="1143000" imgH="457200" progId="Equation.3">
                  <p:embed/>
                </p:oleObj>
              </mc:Choice>
              <mc:Fallback>
                <p:oleObj name="Equation" r:id="rId9" imgW="1143000" imgH="4572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46338" y="842963"/>
                        <a:ext cx="11430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08EB53A-5CC4-441D-BE34-EEE34EB28919}" type="slidenum">
              <a:rPr lang="en-US"/>
              <a:pPr>
                <a:defRPr/>
              </a:pPr>
              <a:t>16</a:t>
            </a:fld>
            <a:endParaRPr lang="en-US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500063"/>
            <a:ext cx="7772400" cy="5595937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  <a:buFontTx/>
              <a:buNone/>
            </a:pPr>
            <a:r>
              <a:rPr lang="en-US" sz="2400" b="1" smtClean="0">
                <a:latin typeface="Arial Unicode MS" pitchFamily="34" charset="-128"/>
                <a:cs typeface="Times New Roman" pitchFamily="18" charset="0"/>
              </a:rPr>
              <a:t>Akar Bilangan Kompleks </a:t>
            </a:r>
            <a:endParaRPr lang="en-US" sz="2400" smtClean="0">
              <a:latin typeface="Arial Unicode MS" pitchFamily="34" charset="-128"/>
              <a:cs typeface="Times New Roman" pitchFamily="18" charset="0"/>
            </a:endParaRPr>
          </a:p>
          <a:p>
            <a:pPr eaLnBrk="1" hangingPunct="1">
              <a:lnSpc>
                <a:spcPct val="15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	Bilangan kompleks z adalah akar pangkat n dari bilangan kompleks w, jika z</a:t>
            </a:r>
            <a:r>
              <a:rPr lang="en-US" sz="2400" baseline="30000" smtClean="0">
                <a:latin typeface="Arial Unicode MS" pitchFamily="34" charset="-128"/>
                <a:cs typeface="Times New Roman" pitchFamily="18" charset="0"/>
              </a:rPr>
              <a:t>n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= w, dan ditulis            .</a:t>
            </a:r>
          </a:p>
          <a:p>
            <a:pPr eaLnBrk="1" hangingPunct="1">
              <a:lnSpc>
                <a:spcPct val="15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	Jika z = 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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(cos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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+i sin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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) akar pangkat n dari bilangan kompleks w = r(cos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+i sin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), maka dari z</a:t>
            </a:r>
            <a:r>
              <a:rPr lang="en-US" sz="2400" baseline="30000" smtClean="0">
                <a:latin typeface="Arial Unicode MS" pitchFamily="34" charset="-128"/>
                <a:cs typeface="Times New Roman" pitchFamily="18" charset="0"/>
              </a:rPr>
              <a:t>n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= w diperoleh: 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</a:t>
            </a:r>
            <a:r>
              <a:rPr lang="en-US" sz="2400" baseline="30000" smtClean="0">
                <a:latin typeface="Arial Unicode MS" pitchFamily="34" charset="-128"/>
                <a:cs typeface="Times New Roman" pitchFamily="18" charset="0"/>
              </a:rPr>
              <a:t>n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(cosn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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+i sinn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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) = r(cos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+i sin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), sehingga  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</a:t>
            </a:r>
            <a:r>
              <a:rPr lang="en-US" sz="2400" baseline="30000" smtClean="0">
                <a:latin typeface="Arial Unicode MS" pitchFamily="34" charset="-128"/>
                <a:cs typeface="Times New Roman" pitchFamily="18" charset="0"/>
              </a:rPr>
              <a:t>n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= r dan n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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= 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+2k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, k bulat.</a:t>
            </a:r>
          </a:p>
          <a:p>
            <a:pPr eaLnBrk="1" hangingPunct="1">
              <a:lnSpc>
                <a:spcPct val="15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	Akibatnya           dan   </a:t>
            </a:r>
          </a:p>
          <a:p>
            <a:pPr eaLnBrk="1" hangingPunct="1">
              <a:lnSpc>
                <a:spcPct val="15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	</a:t>
            </a:r>
          </a:p>
        </p:txBody>
      </p:sp>
      <p:graphicFrame>
        <p:nvGraphicFramePr>
          <p:cNvPr id="39940" name="Object 4"/>
          <p:cNvGraphicFramePr>
            <a:graphicFrameLocks noChangeAspect="1"/>
          </p:cNvGraphicFramePr>
          <p:nvPr/>
        </p:nvGraphicFramePr>
        <p:xfrm>
          <a:off x="7099300" y="1608138"/>
          <a:ext cx="9017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55" name="Equation" r:id="rId3" imgW="901309" imgH="558558" progId="Equation.3">
                  <p:embed/>
                </p:oleObj>
              </mc:Choice>
              <mc:Fallback>
                <p:oleObj name="Equation" r:id="rId3" imgW="901309" imgH="558558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99300" y="1608138"/>
                        <a:ext cx="9017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941" name="Object 5"/>
          <p:cNvGraphicFramePr>
            <a:graphicFrameLocks noChangeAspect="1"/>
          </p:cNvGraphicFramePr>
          <p:nvPr/>
        </p:nvGraphicFramePr>
        <p:xfrm>
          <a:off x="2555875" y="4524375"/>
          <a:ext cx="749300" cy="59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56" name="Equation" r:id="rId5" imgW="749300" imgH="596900" progId="Equation.3">
                  <p:embed/>
                </p:oleObj>
              </mc:Choice>
              <mc:Fallback>
                <p:oleObj name="Equation" r:id="rId5" imgW="749300" imgH="5969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5875" y="4524375"/>
                        <a:ext cx="749300" cy="596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942" name="Object 6"/>
          <p:cNvGraphicFramePr>
            <a:graphicFrameLocks noChangeAspect="1"/>
          </p:cNvGraphicFramePr>
          <p:nvPr/>
        </p:nvGraphicFramePr>
        <p:xfrm>
          <a:off x="3979863" y="4589463"/>
          <a:ext cx="14478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57" name="Equation" r:id="rId7" imgW="1447800" imgH="609600" progId="Equation.3">
                  <p:embed/>
                </p:oleObj>
              </mc:Choice>
              <mc:Fallback>
                <p:oleObj name="Equation" r:id="rId7" imgW="1447800" imgH="6096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79863" y="4589463"/>
                        <a:ext cx="14478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Content Placeholder 2"/>
          <p:cNvSpPr>
            <a:spLocks noGrp="1"/>
          </p:cNvSpPr>
          <p:nvPr>
            <p:ph idx="1"/>
          </p:nvPr>
        </p:nvSpPr>
        <p:spPr>
          <a:xfrm>
            <a:off x="160338" y="363538"/>
            <a:ext cx="8693150" cy="6240462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id-ID" smtClean="0"/>
              <a:t>Sebagai akibat dari penyajian bilangan kompleks dalam bentuk polar/euler tidak</a:t>
            </a:r>
            <a:r>
              <a:rPr lang="en-US" smtClean="0"/>
              <a:t> </a:t>
            </a:r>
            <a:r>
              <a:rPr lang="id-ID" smtClean="0"/>
              <a:t>tunggal, kita dapat mende</a:t>
            </a:r>
            <a:r>
              <a:rPr lang="en-US" smtClean="0"/>
              <a:t>fi</a:t>
            </a:r>
            <a:r>
              <a:rPr lang="id-ID" smtClean="0"/>
              <a:t>nisikan akar pangkat-</a:t>
            </a:r>
            <a:r>
              <a:rPr lang="id-ID" i="1" smtClean="0"/>
              <a:t>n</a:t>
            </a:r>
            <a:r>
              <a:rPr lang="id-ID" smtClean="0"/>
              <a:t> dari bilangan kompleks. Berbeda</a:t>
            </a:r>
            <a:r>
              <a:rPr lang="en-US" smtClean="0"/>
              <a:t> </a:t>
            </a:r>
            <a:r>
              <a:rPr lang="id-ID" smtClean="0"/>
              <a:t>dengan bilangan real, akar pangkat-</a:t>
            </a:r>
            <a:r>
              <a:rPr lang="id-ID" i="1" smtClean="0"/>
              <a:t>n</a:t>
            </a:r>
            <a:r>
              <a:rPr lang="id-ID" smtClean="0"/>
              <a:t> bilangan kompleks tidak tunggal yaitu sebanyak </a:t>
            </a:r>
            <a:r>
              <a:rPr lang="id-ID" i="1" smtClean="0"/>
              <a:t>n</a:t>
            </a:r>
            <a:r>
              <a:rPr lang="id-ID" smtClean="0"/>
              <a:t>. Akar pangkat-</a:t>
            </a:r>
            <a:r>
              <a:rPr lang="id-ID" i="1" smtClean="0"/>
              <a:t>n</a:t>
            </a:r>
            <a:r>
              <a:rPr lang="id-ID" smtClean="0"/>
              <a:t> dari bilangan kompleks </a:t>
            </a:r>
            <a:r>
              <a:rPr lang="id-ID" i="1" smtClean="0"/>
              <a:t>z</a:t>
            </a:r>
            <a:r>
              <a:rPr lang="id-ID" smtClean="0"/>
              <a:t> adalah</a:t>
            </a:r>
            <a:r>
              <a:rPr lang="en-US" smtClean="0"/>
              <a:t>: </a:t>
            </a:r>
            <a:endParaRPr lang="id-ID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B1C5B8-3F8F-4A9F-BD7C-F7E1A6337E58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  <p:pic>
        <p:nvPicPr>
          <p:cNvPr id="4096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17" t="38492" r="41658" b="52580"/>
          <a:stretch>
            <a:fillRect/>
          </a:stretch>
        </p:blipFill>
        <p:spPr bwMode="auto">
          <a:xfrm>
            <a:off x="911225" y="4117975"/>
            <a:ext cx="6172200" cy="1077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A17490-2192-4F5E-9695-859F524E8A15}" type="slidenum">
              <a:rPr lang="en-US"/>
              <a:pPr>
                <a:defRPr/>
              </a:pPr>
              <a:t>18</a:t>
            </a:fld>
            <a:endParaRPr lang="en-US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522288"/>
            <a:ext cx="7772400" cy="5573712"/>
          </a:xfrm>
        </p:spPr>
        <p:txBody>
          <a:bodyPr/>
          <a:lstStyle/>
          <a:p>
            <a:pPr algn="just" eaLnBrk="1" hangingPunct="1">
              <a:lnSpc>
                <a:spcPct val="12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Jadi, akar pangkat n dari bilangan kompleks</a:t>
            </a:r>
          </a:p>
          <a:p>
            <a:pPr algn="just" eaLnBrk="1" hangingPunct="1">
              <a:lnSpc>
                <a:spcPct val="15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	w = r(cos</a:t>
            </a:r>
            <a:r>
              <a:rPr lang="en-US" sz="240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+i sin</a:t>
            </a:r>
            <a:r>
              <a:rPr lang="en-US" sz="2400" smtClean="0">
                <a:cs typeface="Times New Roman" pitchFamily="18" charset="0"/>
                <a:sym typeface="Symbol" pitchFamily="18" charset="2"/>
              </a:rPr>
              <a:t>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) adalah:</a:t>
            </a:r>
          </a:p>
          <a:p>
            <a:pPr algn="just" eaLnBrk="1" hangingPunct="1">
              <a:lnSpc>
                <a:spcPct val="15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	z =     [cos(            ) + i sin (            )],</a:t>
            </a:r>
          </a:p>
          <a:p>
            <a:pPr algn="just" eaLnBrk="1" hangingPunct="1">
              <a:lnSpc>
                <a:spcPct val="12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	k bulat dan n bilangan asli.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	Dari persamaan z</a:t>
            </a:r>
            <a:r>
              <a:rPr lang="en-US" sz="2400" baseline="30000" smtClean="0">
                <a:latin typeface="Arial Unicode MS" pitchFamily="34" charset="-128"/>
                <a:cs typeface="Times New Roman" pitchFamily="18" charset="0"/>
              </a:rPr>
              <a:t>n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= w, ada n buah akar berbeda yang memenuhi persamaan itu.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	Untuk mempermudah dipilih k = 0,1,2,3,…,(n-1);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	</a:t>
            </a:r>
            <a:r>
              <a:rPr lang="en-US" sz="2400" smtClean="0">
                <a:cs typeface="Times New Roman" pitchFamily="18" charset="0"/>
                <a:sym typeface="Symbol" pitchFamily="18" charset="2"/>
              </a:rPr>
              <a:t>0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smtClean="0">
                <a:cs typeface="Times New Roman" pitchFamily="18" charset="0"/>
                <a:sym typeface="Symbol" pitchFamily="18" charset="2"/>
              </a:rPr>
              <a:t>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              &lt; 2</a:t>
            </a:r>
            <a:r>
              <a:rPr lang="en-US" sz="2400" smtClean="0">
                <a:cs typeface="Times New Roman" pitchFamily="18" charset="0"/>
                <a:sym typeface="Symbol" pitchFamily="18" charset="2"/>
              </a:rPr>
              <a:t>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, sehingga diperoleh z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,z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,z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3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,…,z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n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sebagai akar ke-n dari z.</a:t>
            </a:r>
            <a:r>
              <a:rPr lang="en-US" sz="2400" smtClean="0">
                <a:latin typeface="Arial Unicode MS" pitchFamily="34" charset="-128"/>
              </a:rPr>
              <a:t> </a:t>
            </a:r>
          </a:p>
        </p:txBody>
      </p:sp>
      <p:graphicFrame>
        <p:nvGraphicFramePr>
          <p:cNvPr id="41988" name="Object 5"/>
          <p:cNvGraphicFramePr>
            <a:graphicFrameLocks noChangeAspect="1"/>
          </p:cNvGraphicFramePr>
          <p:nvPr/>
        </p:nvGraphicFramePr>
        <p:xfrm>
          <a:off x="1601788" y="1603375"/>
          <a:ext cx="2794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08" name="Equation" r:id="rId3" imgW="279400" imgH="558800" progId="Equation.3">
                  <p:embed/>
                </p:oleObj>
              </mc:Choice>
              <mc:Fallback>
                <p:oleObj name="Equation" r:id="rId3" imgW="279400" imgH="5588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1788" y="1603375"/>
                        <a:ext cx="2794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989" name="Object 6"/>
          <p:cNvGraphicFramePr>
            <a:graphicFrameLocks noChangeAspect="1"/>
          </p:cNvGraphicFramePr>
          <p:nvPr/>
        </p:nvGraphicFramePr>
        <p:xfrm>
          <a:off x="4811713" y="1733550"/>
          <a:ext cx="9779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09" name="Equation" r:id="rId5" imgW="977900" imgH="609600" progId="Equation.3">
                  <p:embed/>
                </p:oleObj>
              </mc:Choice>
              <mc:Fallback>
                <p:oleObj name="Equation" r:id="rId5" imgW="977900" imgH="6096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11713" y="1733550"/>
                        <a:ext cx="9779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990" name="Object 7"/>
          <p:cNvGraphicFramePr>
            <a:graphicFrameLocks noChangeAspect="1"/>
          </p:cNvGraphicFramePr>
          <p:nvPr/>
        </p:nvGraphicFramePr>
        <p:xfrm>
          <a:off x="2616200" y="1727200"/>
          <a:ext cx="9779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10" name="Equation" r:id="rId7" imgW="977900" imgH="609600" progId="Equation.3">
                  <p:embed/>
                </p:oleObj>
              </mc:Choice>
              <mc:Fallback>
                <p:oleObj name="Equation" r:id="rId7" imgW="977900" imgH="6096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16200" y="1727200"/>
                        <a:ext cx="9779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991" name="Object 8"/>
          <p:cNvGraphicFramePr>
            <a:graphicFrameLocks noChangeAspect="1"/>
          </p:cNvGraphicFramePr>
          <p:nvPr/>
        </p:nvGraphicFramePr>
        <p:xfrm>
          <a:off x="1633538" y="4198938"/>
          <a:ext cx="9779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11" name="Equation" r:id="rId8" imgW="977900" imgH="609600" progId="Equation.3">
                  <p:embed/>
                </p:oleObj>
              </mc:Choice>
              <mc:Fallback>
                <p:oleObj name="Equation" r:id="rId8" imgW="977900" imgH="6096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33538" y="4198938"/>
                        <a:ext cx="9779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42A790-0FEF-45B8-A84F-A349CC74B17D}" type="slidenum">
              <a:rPr lang="en-US"/>
              <a:pPr>
                <a:defRPr/>
              </a:pPr>
              <a:t>19</a:t>
            </a:fld>
            <a:endParaRPr lang="en-US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30238" y="414338"/>
            <a:ext cx="8158162" cy="5967412"/>
          </a:xfrm>
        </p:spPr>
        <p:txBody>
          <a:bodyPr/>
          <a:lstStyle/>
          <a:p>
            <a:pPr eaLnBrk="1" hangingPunct="1">
              <a:lnSpc>
                <a:spcPct val="120000"/>
              </a:lnSpc>
              <a:buFontTx/>
              <a:buNone/>
            </a:pPr>
            <a:r>
              <a:rPr lang="en-US" sz="2400" b="1" smtClean="0">
                <a:latin typeface="Arial Unicode MS" pitchFamily="34" charset="-128"/>
                <a:cs typeface="Times New Roman" pitchFamily="18" charset="0"/>
              </a:rPr>
              <a:t>Contoh :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Hitunglah (-81)</a:t>
            </a:r>
            <a:r>
              <a:rPr lang="en-US" sz="2400" baseline="30000" smtClean="0">
                <a:latin typeface="Arial Unicode MS" pitchFamily="34" charset="-128"/>
                <a:cs typeface="Times New Roman" pitchFamily="18" charset="0"/>
              </a:rPr>
              <a:t>1/4</a:t>
            </a:r>
            <a:endParaRPr lang="en-US" sz="2400" smtClean="0">
              <a:latin typeface="Arial Unicode MS" pitchFamily="34" charset="-128"/>
              <a:cs typeface="Times New Roman" pitchFamily="18" charset="0"/>
            </a:endParaRPr>
          </a:p>
          <a:p>
            <a:pPr algn="just" eaLnBrk="1" hangingPunct="1">
              <a:lnSpc>
                <a:spcPct val="12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Jawab :</a:t>
            </a:r>
          </a:p>
          <a:p>
            <a:pPr algn="just" eaLnBrk="1" hangingPunct="1">
              <a:lnSpc>
                <a:spcPct val="12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Misalkan z = (-81)</a:t>
            </a:r>
            <a:r>
              <a:rPr lang="en-US" sz="2400" baseline="30000" smtClean="0">
                <a:latin typeface="Arial Unicode MS" pitchFamily="34" charset="-128"/>
                <a:cs typeface="Times New Roman" pitchFamily="18" charset="0"/>
              </a:rPr>
              <a:t>1/4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, berarti harus dicari penyelesaian</a:t>
            </a:r>
          </a:p>
          <a:p>
            <a:pPr algn="just" eaLnBrk="1" hangingPunct="1">
              <a:lnSpc>
                <a:spcPct val="12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persamaan z</a:t>
            </a:r>
            <a:r>
              <a:rPr lang="en-US" sz="2400" baseline="30000" smtClean="0">
                <a:latin typeface="Arial Unicode MS" pitchFamily="34" charset="-128"/>
                <a:cs typeface="Times New Roman" pitchFamily="18" charset="0"/>
              </a:rPr>
              <a:t>4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= -81.</a:t>
            </a:r>
          </a:p>
          <a:p>
            <a:pPr algn="just" eaLnBrk="1" hangingPunct="1">
              <a:lnSpc>
                <a:spcPct val="12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Tulis z = </a:t>
            </a:r>
            <a:r>
              <a:rPr lang="en-US" sz="2400" smtClean="0">
                <a:cs typeface="Times New Roman" pitchFamily="18" charset="0"/>
                <a:sym typeface="Symbol" pitchFamily="18" charset="2"/>
              </a:rPr>
              <a:t>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(cos</a:t>
            </a:r>
            <a:r>
              <a:rPr lang="en-US" sz="2400" smtClean="0">
                <a:cs typeface="Times New Roman" pitchFamily="18" charset="0"/>
                <a:sym typeface="Symbol" pitchFamily="18" charset="2"/>
              </a:rPr>
              <a:t>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+i sin</a:t>
            </a:r>
            <a:r>
              <a:rPr lang="en-US" sz="2400" smtClean="0">
                <a:cs typeface="Times New Roman" pitchFamily="18" charset="0"/>
                <a:sym typeface="Symbol" pitchFamily="18" charset="2"/>
              </a:rPr>
              <a:t>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) dan –81 = 81(cos180</a:t>
            </a:r>
            <a:r>
              <a:rPr lang="en-US" sz="2400" baseline="30000" smtClean="0">
                <a:latin typeface="Arial Unicode MS" pitchFamily="34" charset="-128"/>
                <a:cs typeface="Times New Roman" pitchFamily="18" charset="0"/>
              </a:rPr>
              <a:t>0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+i sin180</a:t>
            </a:r>
            <a:r>
              <a:rPr lang="en-US" sz="2400" baseline="30000" smtClean="0">
                <a:latin typeface="Arial Unicode MS" pitchFamily="34" charset="-128"/>
                <a:cs typeface="Times New Roman" pitchFamily="18" charset="0"/>
              </a:rPr>
              <a:t>0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),</a:t>
            </a:r>
          </a:p>
          <a:p>
            <a:pPr algn="just" eaLnBrk="1" hangingPunct="1">
              <a:lnSpc>
                <a:spcPct val="12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sehingga </a:t>
            </a:r>
            <a:r>
              <a:rPr lang="en-US" sz="2400" smtClean="0">
                <a:cs typeface="Times New Roman" pitchFamily="18" charset="0"/>
                <a:sym typeface="Symbol" pitchFamily="18" charset="2"/>
              </a:rPr>
              <a:t></a:t>
            </a:r>
            <a:r>
              <a:rPr lang="en-US" sz="2400" baseline="30000" smtClean="0">
                <a:latin typeface="Arial Unicode MS" pitchFamily="34" charset="-128"/>
                <a:cs typeface="Times New Roman" pitchFamily="18" charset="0"/>
              </a:rPr>
              <a:t>4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(cos4</a:t>
            </a:r>
            <a:r>
              <a:rPr lang="en-US" sz="2400" smtClean="0">
                <a:cs typeface="Times New Roman" pitchFamily="18" charset="0"/>
                <a:sym typeface="Symbol" pitchFamily="18" charset="2"/>
              </a:rPr>
              <a:t>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+i sin4</a:t>
            </a:r>
            <a:r>
              <a:rPr lang="en-US" sz="2400" smtClean="0">
                <a:cs typeface="Times New Roman" pitchFamily="18" charset="0"/>
                <a:sym typeface="Symbol" pitchFamily="18" charset="2"/>
              </a:rPr>
              <a:t>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) = 81(cos180</a:t>
            </a:r>
            <a:r>
              <a:rPr lang="en-US" sz="2400" baseline="30000" smtClean="0">
                <a:latin typeface="Arial Unicode MS" pitchFamily="34" charset="-128"/>
                <a:cs typeface="Times New Roman" pitchFamily="18" charset="0"/>
              </a:rPr>
              <a:t>0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+i sin180</a:t>
            </a:r>
            <a:r>
              <a:rPr lang="en-US" sz="2400" baseline="30000" smtClean="0">
                <a:latin typeface="Arial Unicode MS" pitchFamily="34" charset="-128"/>
                <a:cs typeface="Times New Roman" pitchFamily="18" charset="0"/>
              </a:rPr>
              <a:t>0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),</a:t>
            </a:r>
          </a:p>
          <a:p>
            <a:pPr algn="just" eaLnBrk="1" hangingPunct="1">
              <a:lnSpc>
                <a:spcPct val="12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diperoleh </a:t>
            </a:r>
            <a:r>
              <a:rPr lang="en-US" sz="2400" smtClean="0">
                <a:cs typeface="Times New Roman" pitchFamily="18" charset="0"/>
                <a:sym typeface="Symbol" pitchFamily="18" charset="2"/>
              </a:rPr>
              <a:t></a:t>
            </a:r>
            <a:r>
              <a:rPr lang="en-US" sz="2400" baseline="30000" smtClean="0">
                <a:latin typeface="Arial Unicode MS" pitchFamily="34" charset="-128"/>
                <a:cs typeface="Times New Roman" pitchFamily="18" charset="0"/>
              </a:rPr>
              <a:t>4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= 81, atau  </a:t>
            </a:r>
            <a:r>
              <a:rPr lang="en-US" sz="2400" smtClean="0">
                <a:cs typeface="Times New Roman" pitchFamily="18" charset="0"/>
                <a:sym typeface="Symbol" pitchFamily="18" charset="2"/>
              </a:rPr>
              <a:t>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= 3 dan                    .</a:t>
            </a:r>
          </a:p>
          <a:p>
            <a:pPr algn="just" eaLnBrk="1" hangingPunct="1">
              <a:lnSpc>
                <a:spcPct val="12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Jadi z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= 3[cos(             )+i sin(             )] </a:t>
            </a:r>
          </a:p>
          <a:p>
            <a:pPr algn="just" eaLnBrk="1" hangingPunct="1">
              <a:lnSpc>
                <a:spcPct val="12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Keempat akar yang dicari dapat diperoleh dengan</a:t>
            </a:r>
          </a:p>
          <a:p>
            <a:pPr algn="just" eaLnBrk="1" hangingPunct="1">
              <a:lnSpc>
                <a:spcPct val="12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mensubstitusi k = 0,1,2,3 ke persamaan  terakhir.</a:t>
            </a:r>
          </a:p>
        </p:txBody>
      </p:sp>
      <p:graphicFrame>
        <p:nvGraphicFramePr>
          <p:cNvPr id="43012" name="Object 4"/>
          <p:cNvGraphicFramePr>
            <a:graphicFrameLocks noChangeAspect="1"/>
          </p:cNvGraphicFramePr>
          <p:nvPr/>
        </p:nvGraphicFramePr>
        <p:xfrm>
          <a:off x="5397500" y="3973513"/>
          <a:ext cx="14605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27" name="Equation" r:id="rId3" imgW="1459866" imgH="609336" progId="Equation.3">
                  <p:embed/>
                </p:oleObj>
              </mc:Choice>
              <mc:Fallback>
                <p:oleObj name="Equation" r:id="rId3" imgW="1459866" imgH="609336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0" y="3973513"/>
                        <a:ext cx="14605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013" name="Object 5"/>
          <p:cNvGraphicFramePr>
            <a:graphicFrameLocks noChangeAspect="1"/>
          </p:cNvGraphicFramePr>
          <p:nvPr/>
        </p:nvGraphicFramePr>
        <p:xfrm>
          <a:off x="2701925" y="4487863"/>
          <a:ext cx="9906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28" name="Equation" r:id="rId5" imgW="990170" imgH="609336" progId="Equation.3">
                  <p:embed/>
                </p:oleObj>
              </mc:Choice>
              <mc:Fallback>
                <p:oleObj name="Equation" r:id="rId5" imgW="990170" imgH="609336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01925" y="4487863"/>
                        <a:ext cx="9906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014" name="Object 6"/>
          <p:cNvGraphicFramePr>
            <a:graphicFrameLocks noChangeAspect="1"/>
          </p:cNvGraphicFramePr>
          <p:nvPr/>
        </p:nvGraphicFramePr>
        <p:xfrm>
          <a:off x="4725988" y="4483100"/>
          <a:ext cx="9906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29" name="Equation" r:id="rId7" imgW="990170" imgH="609336" progId="Equation.3">
                  <p:embed/>
                </p:oleObj>
              </mc:Choice>
              <mc:Fallback>
                <p:oleObj name="Equation" r:id="rId7" imgW="990170" imgH="609336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25988" y="4483100"/>
                        <a:ext cx="9906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EBE140-B58A-41FA-B65B-2F8F0C524C22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  <p:pic>
        <p:nvPicPr>
          <p:cNvPr id="4403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55" t="25000" r="24255" b="18651"/>
          <a:stretch>
            <a:fillRect/>
          </a:stretch>
        </p:blipFill>
        <p:spPr bwMode="auto">
          <a:xfrm>
            <a:off x="0" y="14288"/>
            <a:ext cx="9144000" cy="685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9E93E6-E2E7-4854-9398-B7C6215E53CC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  <p:pic>
        <p:nvPicPr>
          <p:cNvPr id="4505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06" t="36905" r="52924" b="54225"/>
          <a:stretch>
            <a:fillRect/>
          </a:stretch>
        </p:blipFill>
        <p:spPr bwMode="auto">
          <a:xfrm>
            <a:off x="0" y="481013"/>
            <a:ext cx="6967538" cy="1101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06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27" t="41319" r="21577" b="54265"/>
          <a:stretch>
            <a:fillRect/>
          </a:stretch>
        </p:blipFill>
        <p:spPr bwMode="auto">
          <a:xfrm>
            <a:off x="1654175" y="1592263"/>
            <a:ext cx="6386513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06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06" t="45438" r="61404" b="49603"/>
          <a:stretch>
            <a:fillRect/>
          </a:stretch>
        </p:blipFill>
        <p:spPr bwMode="auto">
          <a:xfrm>
            <a:off x="290513" y="2233613"/>
            <a:ext cx="4818062" cy="582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0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4" t="50893" r="37810" b="29761"/>
          <a:stretch>
            <a:fillRect/>
          </a:stretch>
        </p:blipFill>
        <p:spPr bwMode="auto">
          <a:xfrm>
            <a:off x="392113" y="3403600"/>
            <a:ext cx="8656637" cy="2054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06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037" t="45438" r="32733" b="49603"/>
          <a:stretch>
            <a:fillRect/>
          </a:stretch>
        </p:blipFill>
        <p:spPr bwMode="auto">
          <a:xfrm>
            <a:off x="544513" y="2838450"/>
            <a:ext cx="5929312" cy="56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BD3A6F-856A-42C2-A6B9-D4CDF4644C27}" type="slidenum">
              <a:rPr lang="en-US"/>
              <a:pPr>
                <a:defRPr/>
              </a:pPr>
              <a:t>22</a:t>
            </a:fld>
            <a:endParaRPr lang="en-US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11175" y="500063"/>
            <a:ext cx="8143875" cy="5595937"/>
          </a:xfrm>
        </p:spPr>
        <p:txBody>
          <a:bodyPr/>
          <a:lstStyle/>
          <a:p>
            <a:pPr marL="609600" indent="-609600" algn="just" eaLnBrk="1" hangingPunct="1">
              <a:lnSpc>
                <a:spcPct val="120000"/>
              </a:lnSpc>
              <a:buNone/>
            </a:pPr>
            <a:r>
              <a:rPr lang="en-US" sz="2400" b="1" dirty="0" err="1" smtClean="0">
                <a:cs typeface="Times New Roman" pitchFamily="18" charset="0"/>
              </a:rPr>
              <a:t>Latihan</a:t>
            </a:r>
            <a:r>
              <a:rPr lang="en-US" sz="2400" b="1" dirty="0" smtClean="0">
                <a:cs typeface="Times New Roman" pitchFamily="18" charset="0"/>
              </a:rPr>
              <a:t> 2 </a:t>
            </a:r>
            <a:r>
              <a:rPr lang="en-US" sz="2400" b="1" dirty="0" err="1" smtClean="0">
                <a:cs typeface="Times New Roman" pitchFamily="18" charset="0"/>
              </a:rPr>
              <a:t>Soal</a:t>
            </a:r>
            <a:r>
              <a:rPr lang="en-US" sz="2400" b="1" dirty="0" smtClean="0">
                <a:cs typeface="Times New Roman" pitchFamily="18" charset="0"/>
              </a:rPr>
              <a:t> </a:t>
            </a:r>
            <a:r>
              <a:rPr lang="en-US" sz="2400" b="1" smtClean="0">
                <a:cs typeface="Times New Roman" pitchFamily="18" charset="0"/>
              </a:rPr>
              <a:t>Bab </a:t>
            </a:r>
            <a:r>
              <a:rPr lang="en-US" sz="2400" b="1" smtClean="0">
                <a:cs typeface="Times New Roman" pitchFamily="18" charset="0"/>
              </a:rPr>
              <a:t>2</a:t>
            </a:r>
            <a:endParaRPr lang="en-US" sz="2400" b="1" dirty="0" smtClean="0">
              <a:cs typeface="Times New Roman" pitchFamily="18" charset="0"/>
            </a:endParaRPr>
          </a:p>
          <a:p>
            <a:pPr marL="609600" indent="-609600" algn="just" eaLnBrk="1" hangingPunct="1">
              <a:lnSpc>
                <a:spcPct val="120000"/>
              </a:lnSpc>
              <a:buFont typeface="+mj-lt"/>
              <a:buAutoNum type="arabicParenR"/>
            </a:pP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Nyatakan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bilangan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kompleks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z = 2 -2i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dalam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	      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bentuk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polar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eksponen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!</a:t>
            </a:r>
          </a:p>
          <a:p>
            <a:pPr marL="609600" indent="-609600" algn="just" eaLnBrk="1" hangingPunct="1">
              <a:lnSpc>
                <a:spcPct val="120000"/>
              </a:lnSpc>
              <a:buFont typeface="+mj-lt"/>
              <a:buAutoNum type="arabicParenR"/>
            </a:pP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Hitunglah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(-2+2i)</a:t>
            </a:r>
            <a:r>
              <a:rPr lang="en-US" sz="2400" baseline="30000" dirty="0" smtClean="0">
                <a:latin typeface="Arial Unicode MS" pitchFamily="34" charset="-128"/>
                <a:cs typeface="Times New Roman" pitchFamily="18" charset="0"/>
              </a:rPr>
              <a:t>15</a:t>
            </a:r>
            <a:endParaRPr lang="en-US" sz="2400" dirty="0" smtClean="0">
              <a:latin typeface="Arial Unicode MS" pitchFamily="34" charset="-128"/>
              <a:cs typeface="Times New Roman" pitchFamily="18" charset="0"/>
            </a:endParaRPr>
          </a:p>
          <a:p>
            <a:pPr marL="609600" indent="-609600" algn="just" eaLnBrk="1" hangingPunct="1">
              <a:lnSpc>
                <a:spcPct val="120000"/>
              </a:lnSpc>
              <a:buFont typeface="+mj-lt"/>
              <a:buAutoNum type="arabicParenR"/>
            </a:pP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Tentukan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himpunan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penyelesaian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dari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: z</a:t>
            </a:r>
            <a:r>
              <a:rPr lang="en-US" sz="2400" baseline="30000" dirty="0" smtClean="0">
                <a:latin typeface="Arial Unicode MS" pitchFamily="34" charset="-128"/>
                <a:cs typeface="Times New Roman" pitchFamily="18" charset="0"/>
              </a:rPr>
              <a:t>3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- i = 0 </a:t>
            </a:r>
            <a:r>
              <a:rPr lang="en-US" sz="2400" dirty="0" smtClean="0">
                <a:latin typeface="Arial Unicode MS" pitchFamily="34" charset="-128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4720</TotalTime>
  <Words>685</Words>
  <Application>Microsoft Office PowerPoint</Application>
  <PresentationFormat>On-screen Show (4:3)</PresentationFormat>
  <Paragraphs>156</Paragraphs>
  <Slides>22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4" baseType="lpstr">
      <vt:lpstr>Default Design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FKIP-UNEJ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BILANGAN KOMPLEKS</dc:title>
  <dc:creator>Drs. Toto' Bara Setiawan, M.Si.</dc:creator>
  <cp:lastModifiedBy>User</cp:lastModifiedBy>
  <cp:revision>367</cp:revision>
  <dcterms:created xsi:type="dcterms:W3CDTF">2007-03-13T12:02:41Z</dcterms:created>
  <dcterms:modified xsi:type="dcterms:W3CDTF">2021-09-04T05:41:43Z</dcterms:modified>
</cp:coreProperties>
</file>