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60" r:id="rId4"/>
    <p:sldId id="267" r:id="rId5"/>
    <p:sldId id="261" r:id="rId6"/>
    <p:sldId id="274" r:id="rId7"/>
    <p:sldId id="270" r:id="rId8"/>
    <p:sldId id="271" r:id="rId9"/>
    <p:sldId id="272" r:id="rId10"/>
    <p:sldId id="264" r:id="rId11"/>
    <p:sldId id="265" r:id="rId12"/>
    <p:sldId id="273" r:id="rId13"/>
    <p:sldId id="275" r:id="rId14"/>
    <p:sldId id="268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090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B49BA-48DA-4C62-BBC5-535EB0B6979E}" type="datetimeFigureOut">
              <a:rPr lang="en-US" smtClean="0"/>
              <a:pPr/>
              <a:t>12/19/2016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74047-4DA6-4728-B9A3-85C24F538C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B49BA-48DA-4C62-BBC5-535EB0B6979E}" type="datetimeFigureOut">
              <a:rPr lang="en-US" smtClean="0"/>
              <a:pPr/>
              <a:t>12/19/2016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74047-4DA6-4728-B9A3-85C24F538C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B49BA-48DA-4C62-BBC5-535EB0B6979E}" type="datetimeFigureOut">
              <a:rPr lang="en-US" smtClean="0"/>
              <a:pPr/>
              <a:t>12/19/2016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74047-4DA6-4728-B9A3-85C24F538C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B49BA-48DA-4C62-BBC5-535EB0B6979E}" type="datetimeFigureOut">
              <a:rPr lang="en-US" smtClean="0"/>
              <a:pPr/>
              <a:t>12/19/2016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74047-4DA6-4728-B9A3-85C24F538C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B49BA-48DA-4C62-BBC5-535EB0B6979E}" type="datetimeFigureOut">
              <a:rPr lang="en-US" smtClean="0"/>
              <a:pPr/>
              <a:t>12/19/2016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74047-4DA6-4728-B9A3-85C24F538C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B49BA-48DA-4C62-BBC5-535EB0B6979E}" type="datetimeFigureOut">
              <a:rPr lang="en-US" smtClean="0"/>
              <a:pPr/>
              <a:t>12/19/2016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74047-4DA6-4728-B9A3-85C24F538C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B49BA-48DA-4C62-BBC5-535EB0B6979E}" type="datetimeFigureOut">
              <a:rPr lang="en-US" smtClean="0"/>
              <a:pPr/>
              <a:t>12/19/2016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74047-4DA6-4728-B9A3-85C24F538C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B49BA-48DA-4C62-BBC5-535EB0B6979E}" type="datetimeFigureOut">
              <a:rPr lang="en-US" smtClean="0"/>
              <a:pPr/>
              <a:t>12/19/2016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74047-4DA6-4728-B9A3-85C24F538C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B49BA-48DA-4C62-BBC5-535EB0B6979E}" type="datetimeFigureOut">
              <a:rPr lang="en-US" smtClean="0"/>
              <a:pPr/>
              <a:t>12/19/2016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74047-4DA6-4728-B9A3-85C24F538C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B49BA-48DA-4C62-BBC5-535EB0B6979E}" type="datetimeFigureOut">
              <a:rPr lang="en-US" smtClean="0"/>
              <a:pPr/>
              <a:t>12/19/2016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74047-4DA6-4728-B9A3-85C24F538C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B49BA-48DA-4C62-BBC5-535EB0B6979E}" type="datetimeFigureOut">
              <a:rPr lang="en-US" smtClean="0"/>
              <a:pPr/>
              <a:t>12/19/2016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D74047-4DA6-4728-B9A3-85C24F538C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B49BA-48DA-4C62-BBC5-535EB0B6979E}" type="datetimeFigureOut">
              <a:rPr lang="en-US" smtClean="0"/>
              <a:pPr/>
              <a:t>12/19/2016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D74047-4DA6-4728-B9A3-85C24F538C8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MENGELOLA KEBERAGAMAN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Umum</a:t>
            </a:r>
            <a:r>
              <a:rPr lang="en-US" dirty="0" smtClean="0"/>
              <a:t> </a:t>
            </a:r>
            <a:r>
              <a:rPr lang="en-US" dirty="0" err="1" smtClean="0"/>
              <a:t>Penyebab</a:t>
            </a:r>
            <a:r>
              <a:rPr lang="en-US" dirty="0" smtClean="0"/>
              <a:t> </a:t>
            </a:r>
            <a:r>
              <a:rPr lang="en-US" dirty="0" err="1" smtClean="0"/>
              <a:t>Keberagaman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Indonesia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Letak</a:t>
            </a:r>
            <a:r>
              <a:rPr lang="en-US" dirty="0" smtClean="0"/>
              <a:t> </a:t>
            </a:r>
            <a:r>
              <a:rPr lang="en-US" dirty="0" err="1" smtClean="0"/>
              <a:t>strategis</a:t>
            </a:r>
            <a:r>
              <a:rPr lang="en-US" dirty="0" smtClean="0"/>
              <a:t> </a:t>
            </a:r>
            <a:r>
              <a:rPr lang="en-US" dirty="0" err="1" smtClean="0"/>
              <a:t>wilayah</a:t>
            </a:r>
            <a:endParaRPr lang="en-US" dirty="0" smtClean="0"/>
          </a:p>
          <a:p>
            <a:r>
              <a:rPr lang="en-US" dirty="0" err="1" smtClean="0"/>
              <a:t>Kondisi</a:t>
            </a:r>
            <a:r>
              <a:rPr lang="en-US" dirty="0" smtClean="0"/>
              <a:t> </a:t>
            </a:r>
            <a:r>
              <a:rPr lang="en-US" dirty="0" err="1" smtClean="0"/>
              <a:t>negara</a:t>
            </a:r>
            <a:r>
              <a:rPr lang="en-US" dirty="0" smtClean="0"/>
              <a:t> </a:t>
            </a:r>
            <a:r>
              <a:rPr lang="en-US" dirty="0" err="1" smtClean="0"/>
              <a:t>kepulauan</a:t>
            </a:r>
            <a:endParaRPr lang="en-US" dirty="0" smtClean="0"/>
          </a:p>
          <a:p>
            <a:r>
              <a:rPr lang="en-US" dirty="0" err="1" smtClean="0"/>
              <a:t>Perbedaan</a:t>
            </a:r>
            <a:r>
              <a:rPr lang="en-US" dirty="0" smtClean="0"/>
              <a:t> </a:t>
            </a:r>
            <a:r>
              <a:rPr lang="en-US" dirty="0" err="1" smtClean="0"/>
              <a:t>kondisi</a:t>
            </a:r>
            <a:r>
              <a:rPr lang="en-US" dirty="0" smtClean="0"/>
              <a:t> </a:t>
            </a:r>
            <a:r>
              <a:rPr lang="en-US" dirty="0" err="1" smtClean="0"/>
              <a:t>alam</a:t>
            </a:r>
            <a:endParaRPr lang="en-US" dirty="0" smtClean="0"/>
          </a:p>
          <a:p>
            <a:r>
              <a:rPr lang="en-US" dirty="0" err="1" smtClean="0"/>
              <a:t>Keadaan</a:t>
            </a:r>
            <a:r>
              <a:rPr lang="en-US" dirty="0" smtClean="0"/>
              <a:t> </a:t>
            </a:r>
            <a:r>
              <a:rPr lang="en-US" dirty="0" err="1" smtClean="0"/>
              <a:t>transportasi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endParaRPr lang="en-US" dirty="0" smtClean="0"/>
          </a:p>
          <a:p>
            <a:r>
              <a:rPr lang="en-US" dirty="0" err="1" smtClean="0"/>
              <a:t>Penerimaan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perubahan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MENGELOLA KEBERAGAMAN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en-US" b="1" dirty="0" err="1" smtClean="0"/>
              <a:t>Semua</a:t>
            </a:r>
            <a:r>
              <a:rPr lang="en-US" b="1" dirty="0" smtClean="0"/>
              <a:t> </a:t>
            </a:r>
            <a:r>
              <a:rPr lang="en-US" b="1" dirty="0" err="1" smtClean="0"/>
              <a:t>oraganisasi</a:t>
            </a:r>
            <a:r>
              <a:rPr lang="en-US" b="1" dirty="0" smtClean="0"/>
              <a:t> </a:t>
            </a:r>
            <a:r>
              <a:rPr lang="en-US" b="1" dirty="0" err="1" smtClean="0"/>
              <a:t>harus</a:t>
            </a:r>
            <a:r>
              <a:rPr lang="en-US" b="1" dirty="0" smtClean="0"/>
              <a:t> </a:t>
            </a:r>
            <a:r>
              <a:rPr lang="en-US" b="1" dirty="0" err="1" smtClean="0"/>
              <a:t>mengakui</a:t>
            </a:r>
            <a:r>
              <a:rPr lang="en-US" b="1" dirty="0" smtClean="0"/>
              <a:t> </a:t>
            </a:r>
            <a:r>
              <a:rPr lang="en-US" b="1" dirty="0" err="1" smtClean="0"/>
              <a:t>bahwa</a:t>
            </a:r>
            <a:r>
              <a:rPr lang="en-US" b="1" dirty="0" smtClean="0"/>
              <a:t> basis </a:t>
            </a:r>
            <a:r>
              <a:rPr lang="en-US" b="1" dirty="0" err="1" smtClean="0"/>
              <a:t>konsumennya</a:t>
            </a:r>
            <a:r>
              <a:rPr lang="en-US" b="1" dirty="0" smtClean="0"/>
              <a:t> </a:t>
            </a:r>
            <a:r>
              <a:rPr lang="en-US" b="1" dirty="0" err="1" smtClean="0"/>
              <a:t>selalu</a:t>
            </a:r>
            <a:r>
              <a:rPr lang="en-US" b="1" dirty="0" smtClean="0"/>
              <a:t> </a:t>
            </a:r>
            <a:r>
              <a:rPr lang="en-US" b="1" dirty="0" err="1" smtClean="0"/>
              <a:t>berubah</a:t>
            </a:r>
            <a:r>
              <a:rPr lang="en-US" b="1" dirty="0" smtClean="0"/>
              <a:t>,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perusahaan</a:t>
            </a:r>
            <a:r>
              <a:rPr lang="en-US" b="1" dirty="0" smtClean="0"/>
              <a:t> </a:t>
            </a:r>
            <a:r>
              <a:rPr lang="en-US" b="1" dirty="0" err="1" smtClean="0"/>
              <a:t>tersebut</a:t>
            </a:r>
            <a:r>
              <a:rPr lang="en-US" b="1" dirty="0" smtClean="0"/>
              <a:t> </a:t>
            </a:r>
            <a:r>
              <a:rPr lang="en-US" b="1" dirty="0" err="1" smtClean="0"/>
              <a:t>tidak</a:t>
            </a:r>
            <a:r>
              <a:rPr lang="en-US" b="1" dirty="0" smtClean="0"/>
              <a:t> </a:t>
            </a:r>
            <a:r>
              <a:rPr lang="en-US" b="1" dirty="0" err="1" smtClean="0"/>
              <a:t>dapat</a:t>
            </a:r>
            <a:r>
              <a:rPr lang="en-US" b="1" dirty="0" smtClean="0"/>
              <a:t> </a:t>
            </a:r>
            <a:r>
              <a:rPr lang="en-US" b="1" dirty="0" err="1" smtClean="0"/>
              <a:t>menjadi</a:t>
            </a:r>
            <a:r>
              <a:rPr lang="en-US" b="1" dirty="0" smtClean="0"/>
              <a:t> </a:t>
            </a:r>
            <a:r>
              <a:rPr lang="en-US" b="1" dirty="0" err="1" smtClean="0"/>
              <a:t>makmur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sukses</a:t>
            </a:r>
            <a:r>
              <a:rPr lang="en-US" b="1" dirty="0" smtClean="0"/>
              <a:t> </a:t>
            </a:r>
            <a:r>
              <a:rPr lang="en-US" b="1" dirty="0" err="1" smtClean="0"/>
              <a:t>tanpa</a:t>
            </a:r>
            <a:r>
              <a:rPr lang="en-US" b="1" dirty="0" smtClean="0"/>
              <a:t> </a:t>
            </a:r>
            <a:r>
              <a:rPr lang="en-US" b="1" dirty="0" err="1" smtClean="0"/>
              <a:t>adanya</a:t>
            </a:r>
            <a:r>
              <a:rPr lang="en-US" b="1" dirty="0" smtClean="0"/>
              <a:t> </a:t>
            </a:r>
            <a:r>
              <a:rPr lang="en-US" b="1" dirty="0" err="1" smtClean="0"/>
              <a:t>tenaga</a:t>
            </a:r>
            <a:r>
              <a:rPr lang="en-US" b="1" dirty="0" smtClean="0"/>
              <a:t> </a:t>
            </a:r>
            <a:r>
              <a:rPr lang="en-US" b="1" dirty="0" err="1" smtClean="0"/>
              <a:t>kerja</a:t>
            </a:r>
            <a:r>
              <a:rPr lang="en-US" b="1" dirty="0" smtClean="0"/>
              <a:t> yang </a:t>
            </a:r>
            <a:r>
              <a:rPr lang="en-US" b="1" dirty="0" err="1" smtClean="0"/>
              <a:t>beragam</a:t>
            </a:r>
            <a:r>
              <a:rPr lang="en-US" b="1" dirty="0" smtClean="0"/>
              <a:t> </a:t>
            </a:r>
          </a:p>
          <a:p>
            <a:endParaRPr lang="en-US" b="1" dirty="0" smtClean="0"/>
          </a:p>
          <a:p>
            <a:r>
              <a:rPr lang="en-US" b="1" dirty="0" err="1" smtClean="0"/>
              <a:t>Keberagaman</a:t>
            </a:r>
            <a:r>
              <a:rPr lang="en-US" b="1" dirty="0" smtClean="0"/>
              <a:t> </a:t>
            </a:r>
            <a:r>
              <a:rPr lang="en-US" b="1" i="1" dirty="0" smtClean="0"/>
              <a:t>(diversity)</a:t>
            </a:r>
            <a:endParaRPr lang="en-US" b="1" i="1" dirty="0"/>
          </a:p>
          <a:p>
            <a:pPr>
              <a:buNone/>
            </a:pPr>
            <a:r>
              <a:rPr lang="en-US" dirty="0" smtClean="0"/>
              <a:t>	</a:t>
            </a:r>
            <a:r>
              <a:rPr lang="en-US" sz="2800" dirty="0" err="1" smtClean="0"/>
              <a:t>Segela</a:t>
            </a:r>
            <a:r>
              <a:rPr lang="en-US" sz="2800" dirty="0" smtClean="0"/>
              <a:t> </a:t>
            </a:r>
            <a:r>
              <a:rPr lang="en-US" sz="2800" dirty="0" err="1" smtClean="0"/>
              <a:t>hal</a:t>
            </a:r>
            <a:r>
              <a:rPr lang="en-US" sz="2800" dirty="0" smtClean="0"/>
              <a:t> yang </a:t>
            </a:r>
            <a:r>
              <a:rPr lang="en-US" sz="2800" dirty="0" err="1" smtClean="0"/>
              <a:t>membuat</a:t>
            </a:r>
            <a:r>
              <a:rPr lang="en-US" sz="2800" dirty="0" smtClean="0"/>
              <a:t> </a:t>
            </a:r>
            <a:r>
              <a:rPr lang="en-US" sz="2800" dirty="0" err="1" smtClean="0"/>
              <a:t>orang</a:t>
            </a:r>
            <a:r>
              <a:rPr lang="en-US" sz="2800" dirty="0" smtClean="0"/>
              <a:t> </a:t>
            </a:r>
            <a:r>
              <a:rPr lang="en-US" sz="2800" dirty="0" err="1" smtClean="0"/>
              <a:t>berbeda</a:t>
            </a:r>
            <a:endParaRPr lang="en-US" sz="2800" dirty="0" smtClean="0"/>
          </a:p>
          <a:p>
            <a:pPr>
              <a:buNone/>
            </a:pPr>
            <a:endParaRPr lang="en-US" sz="2800" dirty="0" smtClean="0"/>
          </a:p>
          <a:p>
            <a:r>
              <a:rPr lang="en-US" b="1" dirty="0" err="1" smtClean="0"/>
              <a:t>Mengelola</a:t>
            </a:r>
            <a:r>
              <a:rPr lang="en-US" b="1" dirty="0" smtClean="0"/>
              <a:t> </a:t>
            </a:r>
            <a:r>
              <a:rPr lang="en-US" b="1" dirty="0" err="1" smtClean="0"/>
              <a:t>keberagaman</a:t>
            </a:r>
            <a:r>
              <a:rPr lang="en-US" b="1" dirty="0" smtClean="0"/>
              <a:t> </a:t>
            </a:r>
            <a:r>
              <a:rPr lang="en-US" b="1" i="1" dirty="0" smtClean="0"/>
              <a:t>(managing diversity)</a:t>
            </a:r>
          </a:p>
          <a:p>
            <a:pPr>
              <a:buNone/>
            </a:pPr>
            <a:r>
              <a:rPr lang="en-US" dirty="0" smtClean="0"/>
              <a:t>	</a:t>
            </a:r>
            <a:r>
              <a:rPr lang="en-US" sz="2800" dirty="0" err="1" smtClean="0"/>
              <a:t>menciptakan</a:t>
            </a:r>
            <a:r>
              <a:rPr lang="en-US" sz="2800" dirty="0" smtClean="0"/>
              <a:t> </a:t>
            </a:r>
            <a:r>
              <a:rPr lang="en-US" sz="2800" dirty="0" err="1" smtClean="0"/>
              <a:t>iklan</a:t>
            </a:r>
            <a:r>
              <a:rPr lang="en-US" sz="2800" dirty="0" smtClean="0"/>
              <a:t> </a:t>
            </a:r>
            <a:r>
              <a:rPr lang="en-US" sz="2800" dirty="0" err="1" smtClean="0"/>
              <a:t>dimana</a:t>
            </a:r>
            <a:r>
              <a:rPr lang="en-US" sz="2800" dirty="0" smtClean="0"/>
              <a:t> </a:t>
            </a:r>
            <a:r>
              <a:rPr lang="en-US" sz="2800" dirty="0" err="1" smtClean="0"/>
              <a:t>keunggulan-keunggulan</a:t>
            </a:r>
            <a:r>
              <a:rPr lang="en-US" sz="2800" dirty="0" smtClean="0"/>
              <a:t> yang </a:t>
            </a:r>
            <a:r>
              <a:rPr lang="en-US" sz="2800" dirty="0" err="1" smtClean="0"/>
              <a:t>mungkin</a:t>
            </a:r>
            <a:r>
              <a:rPr lang="en-US" sz="2800" dirty="0" smtClean="0"/>
              <a:t> </a:t>
            </a:r>
            <a:r>
              <a:rPr lang="en-US" sz="2800" dirty="0" err="1" smtClean="0"/>
              <a:t>ada</a:t>
            </a:r>
            <a:r>
              <a:rPr lang="en-US" sz="2800" dirty="0" smtClean="0"/>
              <a:t>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keberagaman</a:t>
            </a:r>
            <a:r>
              <a:rPr lang="en-US" sz="2800" dirty="0" smtClean="0"/>
              <a:t> </a:t>
            </a:r>
            <a:r>
              <a:rPr lang="en-US" sz="2800" dirty="0" err="1" smtClean="0"/>
              <a:t>dimaksimalkan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kelemahan-kelemahan</a:t>
            </a:r>
            <a:r>
              <a:rPr lang="en-US" sz="2800" dirty="0" smtClean="0"/>
              <a:t> yang </a:t>
            </a:r>
            <a:r>
              <a:rPr lang="en-US" sz="2800" dirty="0" err="1" smtClean="0"/>
              <a:t>mungkin</a:t>
            </a:r>
            <a:r>
              <a:rPr lang="en-US" sz="2800" dirty="0" smtClean="0"/>
              <a:t> </a:t>
            </a:r>
            <a:r>
              <a:rPr lang="en-US" sz="2800" dirty="0" err="1" smtClean="0"/>
              <a:t>ada</a:t>
            </a:r>
            <a:r>
              <a:rPr lang="en-US" sz="2800" dirty="0" smtClean="0"/>
              <a:t>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keberagaman</a:t>
            </a:r>
            <a:r>
              <a:rPr lang="en-US" sz="2800" dirty="0" smtClean="0"/>
              <a:t> </a:t>
            </a:r>
            <a:r>
              <a:rPr lang="en-US" sz="2800" dirty="0" err="1" smtClean="0"/>
              <a:t>diminimalkan</a:t>
            </a:r>
            <a:r>
              <a:rPr lang="en-US" sz="2800" dirty="0" smtClean="0"/>
              <a:t>, </a:t>
            </a:r>
            <a:r>
              <a:rPr lang="en-US" sz="2800" dirty="0" err="1" smtClean="0"/>
              <a:t>demi</a:t>
            </a:r>
            <a:r>
              <a:rPr lang="en-US" sz="2800" dirty="0" smtClean="0"/>
              <a:t> </a:t>
            </a:r>
            <a:r>
              <a:rPr lang="en-US" sz="2800" dirty="0" err="1" smtClean="0"/>
              <a:t>kinerja</a:t>
            </a:r>
            <a:r>
              <a:rPr lang="en-US" sz="2800" dirty="0" smtClean="0"/>
              <a:t> </a:t>
            </a:r>
            <a:r>
              <a:rPr lang="en-US" sz="2800" dirty="0" err="1" smtClean="0"/>
              <a:t>tim</a:t>
            </a:r>
            <a:r>
              <a:rPr lang="en-US" sz="2800" dirty="0" smtClean="0"/>
              <a:t> </a:t>
            </a:r>
            <a:r>
              <a:rPr lang="en-US" sz="2800" dirty="0" err="1" smtClean="0"/>
              <a:t>atau</a:t>
            </a:r>
            <a:r>
              <a:rPr lang="en-US" sz="2800" dirty="0" smtClean="0"/>
              <a:t> </a:t>
            </a:r>
            <a:r>
              <a:rPr lang="en-US" sz="2800" dirty="0" err="1" smtClean="0"/>
              <a:t>kinerja</a:t>
            </a:r>
            <a:r>
              <a:rPr lang="en-US" sz="2800" dirty="0" smtClean="0"/>
              <a:t> </a:t>
            </a:r>
            <a:r>
              <a:rPr lang="en-US" sz="2800" dirty="0" err="1" smtClean="0"/>
              <a:t>perusahaan</a:t>
            </a:r>
            <a:endParaRPr lang="en-US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Alasan</a:t>
            </a:r>
            <a:r>
              <a:rPr lang="en-US" dirty="0" smtClean="0"/>
              <a:t> </a:t>
            </a:r>
            <a:r>
              <a:rPr lang="en-US" dirty="0" err="1" smtClean="0"/>
              <a:t>Pengelolaan</a:t>
            </a:r>
            <a:r>
              <a:rPr lang="en-US" dirty="0" smtClean="0"/>
              <a:t> </a:t>
            </a:r>
            <a:r>
              <a:rPr lang="en-US" dirty="0" err="1" smtClean="0"/>
              <a:t>keberagaman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hal</a:t>
            </a:r>
            <a:r>
              <a:rPr lang="en-US" dirty="0" smtClean="0"/>
              <a:t> yang </a:t>
            </a:r>
            <a:r>
              <a:rPr lang="en-US" dirty="0" err="1" smtClean="0"/>
              <a:t>penting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000" dirty="0" err="1" smtClean="0"/>
              <a:t>Pergeseran</a:t>
            </a:r>
            <a:r>
              <a:rPr lang="en-US" sz="3000" dirty="0" smtClean="0"/>
              <a:t> </a:t>
            </a:r>
            <a:r>
              <a:rPr lang="en-US" sz="3000" dirty="0" err="1" smtClean="0"/>
              <a:t>dari</a:t>
            </a:r>
            <a:r>
              <a:rPr lang="en-US" sz="3000" dirty="0" smtClean="0"/>
              <a:t> </a:t>
            </a:r>
            <a:r>
              <a:rPr lang="en-US" sz="3000" dirty="0" err="1" smtClean="0"/>
              <a:t>ekonomi</a:t>
            </a:r>
            <a:r>
              <a:rPr lang="en-US" sz="3000" dirty="0" smtClean="0"/>
              <a:t> </a:t>
            </a:r>
            <a:r>
              <a:rPr lang="en-US" sz="3000" dirty="0" err="1" smtClean="0"/>
              <a:t>produksi</a:t>
            </a:r>
            <a:r>
              <a:rPr lang="en-US" sz="3000" dirty="0" smtClean="0"/>
              <a:t> </a:t>
            </a:r>
            <a:r>
              <a:rPr lang="en-US" sz="3000" dirty="0" err="1" smtClean="0"/>
              <a:t>ke</a:t>
            </a:r>
            <a:r>
              <a:rPr lang="en-US" sz="3000" dirty="0" smtClean="0"/>
              <a:t> </a:t>
            </a:r>
            <a:r>
              <a:rPr lang="en-US" sz="3000" dirty="0" err="1" smtClean="0"/>
              <a:t>ekonomi</a:t>
            </a:r>
            <a:r>
              <a:rPr lang="en-US" sz="3000" dirty="0" smtClean="0"/>
              <a:t> </a:t>
            </a:r>
            <a:r>
              <a:rPr lang="en-US" sz="3000" dirty="0" err="1" smtClean="0"/>
              <a:t>jasa</a:t>
            </a:r>
            <a:endParaRPr lang="en-US" sz="3000" dirty="0" smtClean="0"/>
          </a:p>
          <a:p>
            <a:r>
              <a:rPr lang="en-US" sz="3000" dirty="0" err="1" smtClean="0"/>
              <a:t>Globalisasi</a:t>
            </a:r>
            <a:r>
              <a:rPr lang="en-US" sz="3000" dirty="0" smtClean="0"/>
              <a:t> </a:t>
            </a:r>
            <a:r>
              <a:rPr lang="en-US" sz="3000" dirty="0" err="1" smtClean="0"/>
              <a:t>pasar</a:t>
            </a:r>
            <a:endParaRPr lang="en-US" sz="3000" dirty="0" smtClean="0"/>
          </a:p>
          <a:p>
            <a:r>
              <a:rPr lang="en-US" sz="3000" dirty="0" err="1" smtClean="0"/>
              <a:t>Strategi</a:t>
            </a:r>
            <a:r>
              <a:rPr lang="en-US" sz="3000" dirty="0" smtClean="0"/>
              <a:t> </a:t>
            </a:r>
            <a:r>
              <a:rPr lang="en-US" sz="3000" dirty="0" err="1" smtClean="0"/>
              <a:t>bisnis</a:t>
            </a:r>
            <a:r>
              <a:rPr lang="en-US" sz="3000" dirty="0" smtClean="0"/>
              <a:t> </a:t>
            </a:r>
            <a:r>
              <a:rPr lang="en-US" sz="3000" dirty="0" err="1" smtClean="0"/>
              <a:t>berbasis</a:t>
            </a:r>
            <a:r>
              <a:rPr lang="en-US" sz="3000" dirty="0" smtClean="0"/>
              <a:t> “team work”</a:t>
            </a:r>
          </a:p>
          <a:p>
            <a:r>
              <a:rPr lang="en-US" sz="3000" dirty="0" smtClean="0"/>
              <a:t>Merger </a:t>
            </a:r>
            <a:r>
              <a:rPr lang="en-US" sz="3000" dirty="0" err="1" smtClean="0"/>
              <a:t>dan</a:t>
            </a:r>
            <a:r>
              <a:rPr lang="en-US" sz="3000" dirty="0" smtClean="0"/>
              <a:t> </a:t>
            </a:r>
            <a:r>
              <a:rPr lang="en-US" sz="3000" dirty="0" err="1" smtClean="0"/>
              <a:t>aliasi</a:t>
            </a:r>
            <a:r>
              <a:rPr lang="en-US" sz="3000" dirty="0" smtClean="0"/>
              <a:t> </a:t>
            </a:r>
            <a:r>
              <a:rPr lang="en-US" sz="3000" dirty="0" err="1" smtClean="0"/>
              <a:t>internasional</a:t>
            </a:r>
            <a:endParaRPr lang="en-US" sz="3000" dirty="0" smtClean="0"/>
          </a:p>
          <a:p>
            <a:r>
              <a:rPr lang="en-US" sz="3000" dirty="0" err="1" smtClean="0"/>
              <a:t>Pasar</a:t>
            </a:r>
            <a:r>
              <a:rPr lang="en-US" sz="3000" dirty="0" smtClean="0"/>
              <a:t> </a:t>
            </a:r>
            <a:r>
              <a:rPr lang="en-US" sz="3000" dirty="0" err="1" smtClean="0"/>
              <a:t>tenaga</a:t>
            </a:r>
            <a:r>
              <a:rPr lang="en-US" sz="3000" dirty="0" smtClean="0"/>
              <a:t> </a:t>
            </a:r>
            <a:r>
              <a:rPr lang="en-US" sz="3000" dirty="0" err="1" smtClean="0"/>
              <a:t>kerja</a:t>
            </a:r>
            <a:r>
              <a:rPr lang="en-US" sz="3000" dirty="0" smtClean="0"/>
              <a:t> yang </a:t>
            </a:r>
            <a:r>
              <a:rPr lang="en-US" sz="3000" dirty="0" err="1" smtClean="0"/>
              <a:t>berubah</a:t>
            </a:r>
            <a:endParaRPr lang="en-US" sz="3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b="1" dirty="0" smtClean="0"/>
              <a:t>KEUNTUNGAN KEBERAGAMAN DI TEMPAT KERJA</a:t>
            </a:r>
            <a:endParaRPr lang="en-US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525963"/>
          </a:xfrm>
        </p:spPr>
        <p:txBody>
          <a:bodyPr>
            <a:normAutofit/>
          </a:bodyPr>
          <a:lstStyle/>
          <a:p>
            <a:pPr algn="just"/>
            <a:r>
              <a:rPr lang="en-US" sz="2600" b="1" dirty="0" err="1" smtClean="0"/>
              <a:t>Penggunaan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talenta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pegawai</a:t>
            </a:r>
            <a:r>
              <a:rPr lang="en-US" sz="2600" b="1" dirty="0" smtClean="0"/>
              <a:t> yang </a:t>
            </a:r>
            <a:r>
              <a:rPr lang="en-US" sz="2600" b="1" dirty="0" err="1" smtClean="0"/>
              <a:t>lebih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baik</a:t>
            </a:r>
            <a:endParaRPr lang="en-US" sz="2600" b="1" dirty="0" smtClean="0"/>
          </a:p>
          <a:p>
            <a:pPr algn="just"/>
            <a:r>
              <a:rPr lang="en-US" sz="2600" b="1" dirty="0" err="1" smtClean="0"/>
              <a:t>Pemahaman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pasar</a:t>
            </a:r>
            <a:r>
              <a:rPr lang="en-US" sz="2600" b="1" dirty="0" smtClean="0"/>
              <a:t> yang </a:t>
            </a:r>
            <a:r>
              <a:rPr lang="en-US" sz="2600" b="1" dirty="0" err="1" smtClean="0"/>
              <a:t>bertambah</a:t>
            </a:r>
            <a:endParaRPr lang="en-US" sz="2600" b="1" dirty="0" smtClean="0"/>
          </a:p>
          <a:p>
            <a:pPr algn="just"/>
            <a:r>
              <a:rPr lang="en-US" sz="2600" b="1" dirty="0" err="1" smtClean="0"/>
              <a:t>Lingkup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pemahaman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kepemimpinan</a:t>
            </a:r>
            <a:r>
              <a:rPr lang="en-US" sz="2600" b="1" dirty="0" smtClean="0"/>
              <a:t> yang </a:t>
            </a:r>
            <a:r>
              <a:rPr lang="en-US" sz="2600" b="1" dirty="0" err="1" smtClean="0"/>
              <a:t>bertambah</a:t>
            </a:r>
            <a:endParaRPr lang="en-US" sz="2600" b="1" dirty="0" smtClean="0"/>
          </a:p>
          <a:p>
            <a:pPr algn="just"/>
            <a:r>
              <a:rPr lang="en-US" sz="2600" b="1" dirty="0" err="1" smtClean="0"/>
              <a:t>Kualitas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pemecahan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masalah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oleh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tim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semakin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baik</a:t>
            </a:r>
            <a:endParaRPr lang="en-US" sz="2600" b="1" dirty="0" smtClean="0"/>
          </a:p>
          <a:p>
            <a:pPr algn="just"/>
            <a:r>
              <a:rPr lang="en-US" sz="2600" b="1" dirty="0" err="1" smtClean="0"/>
              <a:t>Biaya</a:t>
            </a:r>
            <a:r>
              <a:rPr lang="en-US" sz="2600" b="1" dirty="0" smtClean="0"/>
              <a:t> yang </a:t>
            </a:r>
            <a:r>
              <a:rPr lang="en-US" sz="2600" b="1" dirty="0" err="1" smtClean="0"/>
              <a:t>berkenaan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dengan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perpindahan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pegawai</a:t>
            </a:r>
            <a:r>
              <a:rPr lang="en-US" sz="2600" b="1" dirty="0" smtClean="0"/>
              <a:t>, </a:t>
            </a:r>
            <a:r>
              <a:rPr lang="en-US" sz="2600" b="1" dirty="0" err="1" smtClean="0"/>
              <a:t>ketidakhadiran</a:t>
            </a:r>
            <a:r>
              <a:rPr lang="en-US" sz="2600" b="1" dirty="0" smtClean="0"/>
              <a:t>, </a:t>
            </a:r>
            <a:r>
              <a:rPr lang="en-US" sz="2600" b="1" dirty="0" err="1" smtClean="0"/>
              <a:t>dan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tuntutan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pidana</a:t>
            </a:r>
            <a:r>
              <a:rPr lang="en-US" sz="2600" b="1" dirty="0" smtClean="0"/>
              <a:t> yang </a:t>
            </a:r>
            <a:r>
              <a:rPr lang="en-US" sz="2600" b="1" dirty="0" err="1" smtClean="0"/>
              <a:t>makin</a:t>
            </a:r>
            <a:r>
              <a:rPr lang="en-US" sz="2600" b="1" dirty="0" smtClean="0"/>
              <a:t> </a:t>
            </a:r>
            <a:r>
              <a:rPr lang="en-US" sz="2600" b="1" dirty="0" err="1" smtClean="0"/>
              <a:t>berkurang</a:t>
            </a:r>
            <a:endParaRPr lang="en-US" sz="2600" b="1" dirty="0" smtClean="0"/>
          </a:p>
          <a:p>
            <a:pPr algn="just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b="1" dirty="0" smtClean="0"/>
              <a:t>KONSEKUENSI NEGATIF</a:t>
            </a:r>
            <a:endParaRPr lang="en-US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525963"/>
          </a:xfrm>
        </p:spPr>
        <p:txBody>
          <a:bodyPr>
            <a:normAutofit/>
          </a:bodyPr>
          <a:lstStyle/>
          <a:p>
            <a:pPr algn="just"/>
            <a:r>
              <a:rPr lang="en-US" dirty="0" err="1" smtClean="0"/>
              <a:t>Menurunnya</a:t>
            </a:r>
            <a:r>
              <a:rPr lang="en-US" dirty="0" smtClean="0"/>
              <a:t> </a:t>
            </a:r>
            <a:r>
              <a:rPr lang="en-US" dirty="0" err="1" smtClean="0"/>
              <a:t>produktifitas</a:t>
            </a:r>
            <a:endParaRPr lang="en-US" dirty="0" smtClean="0"/>
          </a:p>
          <a:p>
            <a:pPr algn="just"/>
            <a:r>
              <a:rPr lang="en-US" dirty="0" err="1" smtClean="0"/>
              <a:t>Melemahnya</a:t>
            </a:r>
            <a:r>
              <a:rPr lang="en-US" dirty="0" smtClean="0"/>
              <a:t> </a:t>
            </a:r>
            <a:r>
              <a:rPr lang="en-US" dirty="0" err="1" smtClean="0"/>
              <a:t>semangat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endParaRPr lang="en-US" dirty="0" smtClean="0"/>
          </a:p>
          <a:p>
            <a:pPr algn="just"/>
            <a:r>
              <a:rPr lang="en-US" dirty="0" err="1" smtClean="0"/>
              <a:t>Meningkatnya</a:t>
            </a:r>
            <a:r>
              <a:rPr lang="en-US" dirty="0" smtClean="0"/>
              <a:t> rasa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puas</a:t>
            </a:r>
            <a:endParaRPr lang="en-US" dirty="0" smtClean="0"/>
          </a:p>
          <a:p>
            <a:pPr algn="just"/>
            <a:r>
              <a:rPr lang="en-US" dirty="0" err="1" smtClean="0"/>
              <a:t>Meningkatnya</a:t>
            </a:r>
            <a:r>
              <a:rPr lang="en-US" dirty="0" smtClean="0"/>
              <a:t> </a:t>
            </a:r>
            <a:r>
              <a:rPr lang="en-US" dirty="0" err="1" smtClean="0"/>
              <a:t>ketegangan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organisasi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id-ID" sz="3200" dirty="0" smtClean="0">
                <a:latin typeface="Georgi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FAKTOR-FAKTOR YANG MEMBENTUK KEBERATSEBELAHAN PRIBADI</a:t>
            </a:r>
            <a:r>
              <a:rPr kumimoji="0" lang="id-ID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id-ID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lang="id-ID" sz="3200" dirty="0"/>
          </a:p>
        </p:txBody>
      </p:sp>
      <p:sp>
        <p:nvSpPr>
          <p:cNvPr id="7" name="Text Placeholder 6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b="1" dirty="0" err="1">
                <a:latin typeface="Georgia" pitchFamily="18" charset="0"/>
                <a:ea typeface="Calibri" pitchFamily="34" charset="0"/>
                <a:cs typeface="Times New Roman" pitchFamily="18" charset="0"/>
              </a:rPr>
              <a:t>Prasangka</a:t>
            </a:r>
            <a:r>
              <a:rPr lang="en-US" sz="2800" b="1" dirty="0">
                <a:latin typeface="Georgia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lang="en-US" sz="2800" b="1" dirty="0" err="1">
                <a:latin typeface="Georgia" pitchFamily="18" charset="0"/>
                <a:ea typeface="Calibri" pitchFamily="34" charset="0"/>
                <a:cs typeface="Times New Roman" pitchFamily="18" charset="0"/>
              </a:rPr>
              <a:t>Diskriminasi</a:t>
            </a:r>
            <a:r>
              <a:rPr lang="en-US" sz="2800" b="1" dirty="0">
                <a:latin typeface="Georgia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lang="en-US" sz="2800" b="1" dirty="0" err="1">
                <a:latin typeface="Georgia" pitchFamily="18" charset="0"/>
                <a:ea typeface="Calibri" pitchFamily="34" charset="0"/>
                <a:cs typeface="Times New Roman" pitchFamily="18" charset="0"/>
              </a:rPr>
              <a:t>dan</a:t>
            </a:r>
            <a:r>
              <a:rPr lang="en-US" sz="2800" b="1" dirty="0">
                <a:latin typeface="Georgi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Georgia" pitchFamily="18" charset="0"/>
                <a:ea typeface="Calibri" pitchFamily="34" charset="0"/>
                <a:cs typeface="Times New Roman" pitchFamily="18" charset="0"/>
              </a:rPr>
              <a:t>Stereot</a:t>
            </a:r>
            <a:r>
              <a:rPr lang="id-ID" sz="2800" b="1" dirty="0" smtClean="0">
                <a:latin typeface="Georgia" pitchFamily="18" charset="0"/>
                <a:ea typeface="Calibri" pitchFamily="34" charset="0"/>
                <a:cs typeface="Times New Roman" pitchFamily="18" charset="0"/>
              </a:rPr>
              <a:t>ip</a:t>
            </a:r>
            <a:r>
              <a:rPr lang="id-ID" sz="2800" b="1" dirty="0" smtClean="0">
                <a:latin typeface="Arial" pitchFamily="34" charset="0"/>
                <a:cs typeface="Arial" pitchFamily="34" charset="0"/>
              </a:rPr>
              <a:t>	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Prasangka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(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prejudice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)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adalah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kecenderungan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memandang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 orang-orang yang</a:t>
            </a:r>
            <a:r>
              <a:rPr kumimoji="0" lang="id-ID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id-ID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berbeda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sebagai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orang yang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tidak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baik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Jika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prasangka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diwujudkan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dengan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dengan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tindakan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akan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menciptakan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diskriminasi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(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discrimination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).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Bagian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besar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dari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prasangka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adalah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stereotip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(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stereotyping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),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yaitu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keyakinan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yang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kaku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berlebihan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dan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tidak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rasional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menegenai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suatu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kelompok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atau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 orang-orang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tertentu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Georgia" pitchFamily="18" charset="0"/>
                <a:ea typeface="Calibri" pitchFamily="34" charset="0"/>
                <a:cs typeface="Times New Roman" pitchFamily="18" charset="0"/>
              </a:rPr>
              <a:t>. </a:t>
            </a:r>
            <a:endParaRPr lang="id-ID" sz="2800" dirty="0"/>
          </a:p>
        </p:txBody>
      </p:sp>
      <p:sp>
        <p:nvSpPr>
          <p:cNvPr id="4" name="4-Point Star 3"/>
          <p:cNvSpPr/>
          <p:nvPr/>
        </p:nvSpPr>
        <p:spPr>
          <a:xfrm>
            <a:off x="514350" y="6223000"/>
            <a:ext cx="914400" cy="457200"/>
          </a:xfrm>
          <a:prstGeom prst="star4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</p:spTree>
    <p:extLst>
      <p:ext uri="{BB962C8B-B14F-4D97-AF65-F5344CB8AC3E}">
        <p14:creationId xmlns="" xmlns:p14="http://schemas.microsoft.com/office/powerpoint/2010/main" val="37872338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22222E-6 L 0.82673 0.0002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33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 smtClean="0"/>
              <a:t>Etnosentrisme</a:t>
            </a:r>
            <a:r>
              <a:rPr lang="en-US" b="1" dirty="0" smtClean="0"/>
              <a:t>(</a:t>
            </a:r>
            <a:r>
              <a:rPr lang="en-US" b="1" i="1" dirty="0" smtClean="0"/>
              <a:t>ethnocentrism</a:t>
            </a:r>
            <a:r>
              <a:rPr lang="en-US" b="1" dirty="0" smtClean="0"/>
              <a:t>)</a:t>
            </a:r>
            <a:r>
              <a:rPr lang="id-ID" dirty="0" smtClean="0"/>
              <a:t/>
            </a:r>
            <a:br>
              <a:rPr lang="id-ID" dirty="0" smtClean="0"/>
            </a:b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id-ID" dirty="0" smtClean="0"/>
              <a:t>	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/>
              <a:t>keyakinan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kelompok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subkultur</a:t>
            </a:r>
            <a:r>
              <a:rPr lang="en-US" dirty="0"/>
              <a:t> </a:t>
            </a:r>
            <a:r>
              <a:rPr lang="en-US" dirty="0" err="1"/>
              <a:t>tertentu</a:t>
            </a:r>
            <a:r>
              <a:rPr lang="en-US" dirty="0"/>
              <a:t> </a:t>
            </a:r>
            <a:r>
              <a:rPr lang="en-US" dirty="0" err="1"/>
              <a:t>bersifat</a:t>
            </a:r>
            <a:r>
              <a:rPr lang="en-US" dirty="0"/>
              <a:t> superior </a:t>
            </a:r>
            <a:r>
              <a:rPr lang="en-US" dirty="0" err="1"/>
              <a:t>dibandingkan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kelompok</a:t>
            </a:r>
            <a:r>
              <a:rPr lang="en-US" dirty="0"/>
              <a:t> lain. </a:t>
            </a:r>
            <a:r>
              <a:rPr lang="en-US" dirty="0" err="1"/>
              <a:t>Sudut</a:t>
            </a:r>
            <a:r>
              <a:rPr lang="en-US" dirty="0"/>
              <a:t> </a:t>
            </a:r>
            <a:r>
              <a:rPr lang="en-US" dirty="0" err="1"/>
              <a:t>pandan</a:t>
            </a:r>
            <a:r>
              <a:rPr lang="en-US" dirty="0"/>
              <a:t> </a:t>
            </a:r>
            <a:r>
              <a:rPr lang="en-US" dirty="0" err="1"/>
              <a:t>etnosentrisme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menghasilkan</a:t>
            </a:r>
            <a:r>
              <a:rPr lang="en-US" b="1" dirty="0"/>
              <a:t> </a:t>
            </a:r>
            <a:r>
              <a:rPr lang="en-US" b="1" dirty="0" err="1"/>
              <a:t>monokultur</a:t>
            </a:r>
            <a:r>
              <a:rPr lang="en-US" dirty="0"/>
              <a:t>(</a:t>
            </a:r>
            <a:r>
              <a:rPr lang="en-US" i="1" dirty="0"/>
              <a:t>monoculture)</a:t>
            </a:r>
            <a:r>
              <a:rPr lang="en-US" dirty="0"/>
              <a:t> </a:t>
            </a:r>
            <a:r>
              <a:rPr lang="en-US" dirty="0" err="1"/>
              <a:t>yaitu</a:t>
            </a:r>
            <a:r>
              <a:rPr lang="en-US" dirty="0"/>
              <a:t> </a:t>
            </a:r>
            <a:r>
              <a:rPr lang="en-US" dirty="0" err="1" smtClean="0"/>
              <a:t>budaya</a:t>
            </a:r>
            <a:r>
              <a:rPr lang="en-US" dirty="0" smtClean="0"/>
              <a:t> </a:t>
            </a:r>
            <a:r>
              <a:rPr lang="en-US" dirty="0" err="1" smtClean="0"/>
              <a:t>hanya</a:t>
            </a:r>
            <a:r>
              <a:rPr lang="en-US" dirty="0" smtClean="0"/>
              <a:t> </a:t>
            </a:r>
            <a:r>
              <a:rPr lang="en-US" dirty="0" err="1" smtClean="0"/>
              <a:t>menerima</a:t>
            </a:r>
            <a:r>
              <a:rPr lang="en-US" dirty="0" smtClean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menjalankan</a:t>
            </a:r>
            <a:r>
              <a:rPr lang="en-US" dirty="0"/>
              <a:t> </a:t>
            </a:r>
            <a:r>
              <a:rPr lang="en-US" dirty="0" err="1"/>
              <a:t>segala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,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memecahkan</a:t>
            </a:r>
            <a:r>
              <a:rPr lang="en-US" dirty="0"/>
              <a:t> </a:t>
            </a:r>
            <a:r>
              <a:rPr lang="en-US" dirty="0" err="1"/>
              <a:t>permasalahan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organisasi</a:t>
            </a:r>
            <a:r>
              <a:rPr lang="en-US" dirty="0"/>
              <a:t> </a:t>
            </a:r>
            <a:r>
              <a:rPr lang="en-US" dirty="0" err="1"/>
              <a:t>bagi</a:t>
            </a:r>
            <a:r>
              <a:rPr lang="en-US" dirty="0"/>
              <a:t> </a:t>
            </a:r>
            <a:r>
              <a:rPr lang="en-US" dirty="0" err="1"/>
              <a:t>pegawai-pegawai</a:t>
            </a:r>
            <a:r>
              <a:rPr lang="en-US" dirty="0"/>
              <a:t> </a:t>
            </a:r>
            <a:r>
              <a:rPr lang="en-US" dirty="0" err="1"/>
              <a:t>minoritas</a:t>
            </a:r>
            <a:r>
              <a:rPr lang="en-US" dirty="0"/>
              <a:t>. </a:t>
            </a:r>
            <a:r>
              <a:rPr lang="en-US" dirty="0" err="1"/>
              <a:t>Tujuan</a:t>
            </a:r>
            <a:r>
              <a:rPr lang="en-US" dirty="0"/>
              <a:t> </a:t>
            </a:r>
            <a:r>
              <a:rPr lang="en-US" dirty="0" err="1"/>
              <a:t>organisasi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mencari</a:t>
            </a:r>
            <a:r>
              <a:rPr lang="en-US" dirty="0"/>
              <a:t> </a:t>
            </a:r>
            <a:r>
              <a:rPr lang="en-US" dirty="0" err="1"/>
              <a:t>keberagaman</a:t>
            </a:r>
            <a:r>
              <a:rPr lang="en-US" dirty="0"/>
              <a:t> </a:t>
            </a:r>
            <a:r>
              <a:rPr lang="en-US" dirty="0" err="1"/>
              <a:t>budaya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pluralisme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bukan</a:t>
            </a:r>
            <a:r>
              <a:rPr lang="en-US" dirty="0"/>
              <a:t> </a:t>
            </a:r>
            <a:r>
              <a:rPr lang="en-US" dirty="0" err="1"/>
              <a:t>monokultur</a:t>
            </a:r>
            <a:r>
              <a:rPr lang="en-US" dirty="0"/>
              <a:t>, </a:t>
            </a:r>
            <a:r>
              <a:rPr lang="en-US" dirty="0" err="1"/>
              <a:t>serta</a:t>
            </a:r>
            <a:r>
              <a:rPr lang="en-US" dirty="0"/>
              <a:t> </a:t>
            </a:r>
            <a:r>
              <a:rPr lang="en-US" dirty="0" err="1"/>
              <a:t>etnorelativisme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bukan</a:t>
            </a:r>
            <a:r>
              <a:rPr lang="en-US" dirty="0"/>
              <a:t> </a:t>
            </a:r>
            <a:r>
              <a:rPr lang="en-US" dirty="0" err="1"/>
              <a:t>etnosentrisme</a:t>
            </a:r>
            <a:r>
              <a:rPr lang="en-US" dirty="0"/>
              <a:t>. </a:t>
            </a:r>
            <a:r>
              <a:rPr lang="en-US" b="1" dirty="0" err="1"/>
              <a:t>Etnorelativisme</a:t>
            </a:r>
            <a:r>
              <a:rPr lang="en-US" dirty="0"/>
              <a:t>(</a:t>
            </a:r>
            <a:r>
              <a:rPr lang="en-US" i="1" dirty="0" err="1"/>
              <a:t>ethnorelativism</a:t>
            </a:r>
            <a:r>
              <a:rPr lang="en-US" dirty="0"/>
              <a:t>)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paham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semua</a:t>
            </a:r>
            <a:r>
              <a:rPr lang="en-US" dirty="0"/>
              <a:t> </a:t>
            </a:r>
            <a:r>
              <a:rPr lang="en-US" dirty="0" err="1"/>
              <a:t>kelmpok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subkultur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dasarnya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setara</a:t>
            </a:r>
            <a:r>
              <a:rPr lang="en-US" dirty="0"/>
              <a:t>. </a:t>
            </a:r>
            <a:r>
              <a:rPr lang="en-US" b="1" dirty="0" err="1"/>
              <a:t>Pluralisme</a:t>
            </a:r>
            <a:r>
              <a:rPr lang="en-US" dirty="0"/>
              <a:t>(</a:t>
            </a:r>
            <a:r>
              <a:rPr lang="en-US" i="1" dirty="0" err="1"/>
              <a:t>prulalism</a:t>
            </a:r>
            <a:r>
              <a:rPr lang="en-US" dirty="0"/>
              <a:t>)</a:t>
            </a:r>
            <a:r>
              <a:rPr lang="en-US" dirty="0" err="1"/>
              <a:t>berarti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organisasi</a:t>
            </a:r>
            <a:r>
              <a:rPr lang="en-US" dirty="0"/>
              <a:t> </a:t>
            </a:r>
            <a:r>
              <a:rPr lang="en-US" dirty="0" err="1"/>
              <a:t>menampung</a:t>
            </a:r>
            <a:r>
              <a:rPr lang="en-US" dirty="0"/>
              <a:t> </a:t>
            </a:r>
            <a:r>
              <a:rPr lang="en-US" dirty="0" err="1"/>
              <a:t>beberapa</a:t>
            </a:r>
            <a:r>
              <a:rPr lang="en-US" dirty="0"/>
              <a:t> </a:t>
            </a:r>
            <a:r>
              <a:rPr lang="en-US" dirty="0" err="1"/>
              <a:t>subkultur</a:t>
            </a:r>
            <a:r>
              <a:rPr lang="en-US" dirty="0"/>
              <a:t>.</a:t>
            </a:r>
            <a:endParaRPr lang="id-ID" dirty="0"/>
          </a:p>
          <a:p>
            <a:endParaRPr lang="id-ID" dirty="0"/>
          </a:p>
        </p:txBody>
      </p:sp>
      <p:sp>
        <p:nvSpPr>
          <p:cNvPr id="4" name="4-Point Star 3"/>
          <p:cNvSpPr/>
          <p:nvPr/>
        </p:nvSpPr>
        <p:spPr>
          <a:xfrm>
            <a:off x="514350" y="6223000"/>
            <a:ext cx="914400" cy="457200"/>
          </a:xfrm>
          <a:prstGeom prst="star4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</p:spTree>
    <p:extLst>
      <p:ext uri="{BB962C8B-B14F-4D97-AF65-F5344CB8AC3E}">
        <p14:creationId xmlns="" xmlns:p14="http://schemas.microsoft.com/office/powerpoint/2010/main" val="359705720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22222E-6 L 0.82673 0.0002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33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KOMPETENSI BUDAYA</a:t>
            </a:r>
            <a:br>
              <a:rPr lang="en-US" dirty="0" smtClean="0">
                <a:solidFill>
                  <a:srgbClr val="FF0000"/>
                </a:solidFill>
              </a:rPr>
            </a:br>
            <a:r>
              <a:rPr lang="en-US" sz="2700" dirty="0" smtClean="0"/>
              <a:t>(</a:t>
            </a:r>
            <a:r>
              <a:rPr lang="en-US" sz="2700" i="1" dirty="0" smtClean="0"/>
              <a:t>cultural competence</a:t>
            </a:r>
            <a:r>
              <a:rPr lang="en-US" sz="2700" dirty="0" smtClean="0"/>
              <a:t>) </a:t>
            </a:r>
            <a:r>
              <a:rPr lang="id-ID" sz="2700" dirty="0" smtClean="0">
                <a:solidFill>
                  <a:srgbClr val="FF0000"/>
                </a:solidFill>
              </a:rPr>
              <a:t/>
            </a:r>
            <a:br>
              <a:rPr lang="id-ID" sz="2700" dirty="0" smtClean="0">
                <a:solidFill>
                  <a:srgbClr val="FF0000"/>
                </a:solidFill>
              </a:rPr>
            </a:br>
            <a:endParaRPr lang="id-ID" sz="27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id-ID" b="1" dirty="0" smtClean="0"/>
              <a:t>	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/>
              <a:t>kemampuan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berinteraksi</a:t>
            </a:r>
            <a:r>
              <a:rPr lang="en-US" dirty="0"/>
              <a:t> </a:t>
            </a:r>
            <a:r>
              <a:rPr lang="en-US" dirty="0" err="1"/>
              <a:t>secra</a:t>
            </a:r>
            <a:r>
              <a:rPr lang="en-US" dirty="0"/>
              <a:t> </a:t>
            </a:r>
            <a:r>
              <a:rPr lang="en-US" dirty="0" err="1"/>
              <a:t>efektif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orang-orang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budaya</a:t>
            </a:r>
            <a:r>
              <a:rPr lang="en-US" dirty="0"/>
              <a:t> </a:t>
            </a:r>
            <a:r>
              <a:rPr lang="en-US" dirty="0" err="1"/>
              <a:t>berbeda</a:t>
            </a:r>
            <a:r>
              <a:rPr lang="en-US" dirty="0"/>
              <a:t>. </a:t>
            </a:r>
            <a:r>
              <a:rPr lang="en-US" dirty="0" err="1"/>
              <a:t>Langkah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menciptakan</a:t>
            </a:r>
            <a:r>
              <a:rPr lang="en-US" dirty="0"/>
              <a:t> </a:t>
            </a:r>
            <a:r>
              <a:rPr lang="en-US" dirty="0" err="1"/>
              <a:t>kompetensi</a:t>
            </a:r>
            <a:r>
              <a:rPr lang="en-US" dirty="0"/>
              <a:t> </a:t>
            </a:r>
            <a:r>
              <a:rPr lang="en-US" dirty="0" err="1"/>
              <a:t>budaya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</a:t>
            </a:r>
            <a:r>
              <a:rPr lang="en-US" dirty="0" err="1"/>
              <a:t>pegawai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rekan-rekanya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:</a:t>
            </a:r>
            <a:endParaRPr lang="id-ID" dirty="0"/>
          </a:p>
          <a:p>
            <a:pPr marL="514350" lvl="0" indent="-514350">
              <a:buFont typeface="+mj-lt"/>
              <a:buAutoNum type="arabicPeriod"/>
            </a:pPr>
            <a:r>
              <a:rPr lang="en-US" dirty="0" err="1"/>
              <a:t>Mencari</a:t>
            </a:r>
            <a:r>
              <a:rPr lang="en-US" dirty="0"/>
              <a:t> </a:t>
            </a:r>
            <a:r>
              <a:rPr lang="en-US" dirty="0" err="1"/>
              <a:t>tahu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 yang </a:t>
            </a:r>
            <a:r>
              <a:rPr lang="en-US" dirty="0" err="1"/>
              <a:t>berhubungan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keberagaman</a:t>
            </a:r>
            <a:r>
              <a:rPr lang="en-US" dirty="0"/>
              <a:t> di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organisasi</a:t>
            </a:r>
            <a:endParaRPr lang="id-ID" dirty="0"/>
          </a:p>
          <a:p>
            <a:pPr marL="514350" lvl="0" indent="-514350">
              <a:buFont typeface="+mj-lt"/>
              <a:buAutoNum type="arabicPeriod"/>
            </a:pPr>
            <a:r>
              <a:rPr lang="en-US" dirty="0" err="1"/>
              <a:t>Memperkuat</a:t>
            </a:r>
            <a:r>
              <a:rPr lang="en-US" dirty="0"/>
              <a:t> </a:t>
            </a:r>
            <a:r>
              <a:rPr lang="en-US" dirty="0" err="1"/>
              <a:t>komitmen</a:t>
            </a:r>
            <a:r>
              <a:rPr lang="en-US" dirty="0"/>
              <a:t> </a:t>
            </a:r>
            <a:r>
              <a:rPr lang="en-US" dirty="0" err="1"/>
              <a:t>manajemen</a:t>
            </a:r>
            <a:r>
              <a:rPr lang="en-US" dirty="0"/>
              <a:t> </a:t>
            </a:r>
            <a:r>
              <a:rPr lang="en-US" dirty="0" err="1"/>
              <a:t>puncak</a:t>
            </a:r>
            <a:endParaRPr lang="id-ID" dirty="0"/>
          </a:p>
          <a:p>
            <a:pPr marL="514350" lvl="0" indent="-514350">
              <a:buFont typeface="+mj-lt"/>
              <a:buAutoNum type="arabicPeriod"/>
            </a:pPr>
            <a:r>
              <a:rPr lang="en-US" dirty="0" err="1"/>
              <a:t>Memilih</a:t>
            </a:r>
            <a:r>
              <a:rPr lang="en-US" dirty="0"/>
              <a:t> </a:t>
            </a:r>
            <a:r>
              <a:rPr lang="en-US" dirty="0" err="1"/>
              <a:t>solusi</a:t>
            </a:r>
            <a:r>
              <a:rPr lang="en-US" dirty="0"/>
              <a:t> yang </a:t>
            </a:r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strategi</a:t>
            </a:r>
            <a:r>
              <a:rPr lang="en-US" dirty="0"/>
              <a:t> yang </a:t>
            </a:r>
            <a:r>
              <a:rPr lang="en-US" dirty="0" err="1"/>
              <a:t>seimbang</a:t>
            </a:r>
            <a:endParaRPr lang="id-ID" dirty="0"/>
          </a:p>
          <a:p>
            <a:pPr marL="514350" lvl="0" indent="-514350">
              <a:buFont typeface="+mj-lt"/>
              <a:buAutoNum type="arabicPeriod"/>
            </a:pPr>
            <a:r>
              <a:rPr lang="en-US" smtClean="0"/>
              <a:t>Menuntut hasil dan meninjau kembali tujuan-tujuan</a:t>
            </a:r>
            <a:endParaRPr lang="id-ID" smtClean="0"/>
          </a:p>
          <a:p>
            <a:pPr marL="514350" lvl="0" indent="-514350">
              <a:buFont typeface="+mj-lt"/>
              <a:buAutoNum type="arabicPeriod"/>
            </a:pPr>
            <a:r>
              <a:rPr lang="en-US" smtClean="0"/>
              <a:t>Menjaga momentum untuk mengubah budaya</a:t>
            </a:r>
            <a:endParaRPr lang="id-ID" smtClean="0"/>
          </a:p>
          <a:p>
            <a:pPr marL="0" indent="0">
              <a:buNone/>
            </a:pPr>
            <a:endParaRPr lang="id-ID" dirty="0"/>
          </a:p>
        </p:txBody>
      </p:sp>
      <p:sp>
        <p:nvSpPr>
          <p:cNvPr id="4" name="4-Point Star 3"/>
          <p:cNvSpPr/>
          <p:nvPr/>
        </p:nvSpPr>
        <p:spPr>
          <a:xfrm>
            <a:off x="514350" y="6223000"/>
            <a:ext cx="914400" cy="457200"/>
          </a:xfrm>
          <a:prstGeom prst="star4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</p:spTree>
    <p:extLst>
      <p:ext uri="{BB962C8B-B14F-4D97-AF65-F5344CB8AC3E}">
        <p14:creationId xmlns="" xmlns:p14="http://schemas.microsoft.com/office/powerpoint/2010/main" val="299901077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22222E-6 L 0.82673 0.0002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33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 smtClean="0"/>
              <a:t>Langkah</a:t>
            </a:r>
            <a:r>
              <a:rPr lang="en-US" b="1" dirty="0" smtClean="0"/>
              <a:t> </a:t>
            </a:r>
            <a:r>
              <a:rPr lang="en-US" b="1" dirty="0" err="1" smtClean="0"/>
              <a:t>Mengembangkan</a:t>
            </a:r>
            <a:r>
              <a:rPr lang="en-US" b="1" dirty="0" smtClean="0"/>
              <a:t> </a:t>
            </a:r>
            <a:r>
              <a:rPr lang="en-US" b="1" dirty="0" err="1" smtClean="0"/>
              <a:t>Keberagaman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6800" y="1501666"/>
            <a:ext cx="6858000" cy="53563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INISIATIF PROGRAM KEBERAGAMAN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Mengubah</a:t>
            </a:r>
            <a:r>
              <a:rPr lang="en-US" dirty="0" smtClean="0"/>
              <a:t> </a:t>
            </a:r>
            <a:r>
              <a:rPr lang="en-US" dirty="0" err="1" smtClean="0"/>
              <a:t>struktur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kebijakan</a:t>
            </a:r>
            <a:endParaRPr lang="en-US" dirty="0" smtClean="0"/>
          </a:p>
          <a:p>
            <a:r>
              <a:rPr lang="en-US" dirty="0" err="1" smtClean="0"/>
              <a:t>Memperluas</a:t>
            </a:r>
            <a:r>
              <a:rPr lang="en-US" dirty="0" smtClean="0"/>
              <a:t> </a:t>
            </a:r>
            <a:r>
              <a:rPr lang="en-US" dirty="0" err="1" smtClean="0"/>
              <a:t>upaya</a:t>
            </a:r>
            <a:r>
              <a:rPr lang="en-US" dirty="0" smtClean="0"/>
              <a:t> </a:t>
            </a:r>
            <a:r>
              <a:rPr lang="en-US" dirty="0" err="1" smtClean="0"/>
              <a:t>perekrutan</a:t>
            </a:r>
            <a:endParaRPr lang="en-US" dirty="0" smtClean="0"/>
          </a:p>
          <a:p>
            <a:r>
              <a:rPr lang="en-US" dirty="0" err="1" smtClean="0"/>
              <a:t>Membangun</a:t>
            </a:r>
            <a:r>
              <a:rPr lang="en-US" dirty="0" smtClean="0"/>
              <a:t> </a:t>
            </a:r>
            <a:r>
              <a:rPr lang="en-US" dirty="0" err="1" smtClean="0"/>
              <a:t>hubungan</a:t>
            </a:r>
            <a:r>
              <a:rPr lang="en-US" dirty="0" smtClean="0"/>
              <a:t> mentor</a:t>
            </a:r>
          </a:p>
          <a:p>
            <a:r>
              <a:rPr lang="en-US" dirty="0" err="1" smtClean="0"/>
              <a:t>Mengakodasi</a:t>
            </a:r>
            <a:r>
              <a:rPr lang="en-US" dirty="0" smtClean="0"/>
              <a:t> </a:t>
            </a:r>
            <a:r>
              <a:rPr lang="en-US" dirty="0" err="1" smtClean="0"/>
              <a:t>kebutuhan</a:t>
            </a:r>
            <a:r>
              <a:rPr lang="en-US" dirty="0" smtClean="0"/>
              <a:t> </a:t>
            </a:r>
            <a:r>
              <a:rPr lang="en-US" dirty="0" err="1" smtClean="0"/>
              <a:t>khusus</a:t>
            </a:r>
            <a:endParaRPr lang="en-US" dirty="0" smtClean="0"/>
          </a:p>
          <a:p>
            <a:r>
              <a:rPr lang="en-US" dirty="0" err="1" smtClean="0"/>
              <a:t>Memberikan</a:t>
            </a:r>
            <a:r>
              <a:rPr lang="en-US" dirty="0" smtClean="0"/>
              <a:t> </a:t>
            </a:r>
            <a:r>
              <a:rPr lang="en-US" dirty="0" err="1" smtClean="0"/>
              <a:t>pelatihan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endParaRPr lang="en-US" dirty="0" smtClean="0"/>
          </a:p>
          <a:p>
            <a:r>
              <a:rPr lang="en-US" dirty="0" err="1" smtClean="0"/>
              <a:t>Meningkatkan</a:t>
            </a:r>
            <a:r>
              <a:rPr lang="en-US" dirty="0" smtClean="0"/>
              <a:t> </a:t>
            </a:r>
            <a:r>
              <a:rPr lang="en-US" dirty="0" err="1" smtClean="0"/>
              <a:t>kesadaran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pelecehan</a:t>
            </a:r>
            <a:r>
              <a:rPr lang="en-US" dirty="0" smtClean="0"/>
              <a:t> </a:t>
            </a:r>
            <a:r>
              <a:rPr lang="en-US" dirty="0" err="1" smtClean="0"/>
              <a:t>seksual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FAKTOR-FAKTOR YANG MEMPENGARUHI KARIER WANITA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 smtClean="0"/>
              <a:t>Atap</a:t>
            </a:r>
            <a:r>
              <a:rPr lang="en-US" b="1" dirty="0" smtClean="0"/>
              <a:t> </a:t>
            </a:r>
            <a:r>
              <a:rPr lang="en-US" b="1" dirty="0" err="1" smtClean="0"/>
              <a:t>kaca</a:t>
            </a:r>
            <a:r>
              <a:rPr lang="en-US" dirty="0" smtClean="0"/>
              <a:t> (glass ceiling) </a:t>
            </a:r>
            <a:r>
              <a:rPr lang="en-US" dirty="0" err="1" smtClean="0"/>
              <a:t>halangan</a:t>
            </a:r>
            <a:r>
              <a:rPr lang="en-US" dirty="0" smtClean="0"/>
              <a:t> yang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telihat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mana</a:t>
            </a:r>
            <a:r>
              <a:rPr lang="en-US" dirty="0" smtClean="0"/>
              <a:t> </a:t>
            </a:r>
            <a:r>
              <a:rPr lang="en-US" dirty="0" err="1" smtClean="0"/>
              <a:t>memisahkan</a:t>
            </a:r>
            <a:r>
              <a:rPr lang="en-US" dirty="0" smtClean="0"/>
              <a:t> </a:t>
            </a:r>
            <a:r>
              <a:rPr lang="en-US" dirty="0" err="1" smtClean="0"/>
              <a:t>wanita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jabatan</a:t>
            </a:r>
            <a:r>
              <a:rPr lang="en-US" dirty="0" smtClean="0"/>
              <a:t> </a:t>
            </a:r>
            <a:r>
              <a:rPr lang="en-US" dirty="0" err="1" smtClean="0"/>
              <a:t>penting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manajemen—jaringan</a:t>
            </a:r>
            <a:r>
              <a:rPr lang="en-US" dirty="0" smtClean="0"/>
              <a:t> </a:t>
            </a:r>
            <a:r>
              <a:rPr lang="en-US" dirty="0" err="1" smtClean="0"/>
              <a:t>menajer</a:t>
            </a:r>
            <a:r>
              <a:rPr lang="en-US" dirty="0" smtClean="0"/>
              <a:t> informal, </a:t>
            </a:r>
            <a:r>
              <a:rPr lang="en-US" dirty="0" err="1" smtClean="0"/>
              <a:t>akses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pengalaman</a:t>
            </a:r>
            <a:r>
              <a:rPr lang="en-US" dirty="0" smtClean="0"/>
              <a:t> </a:t>
            </a:r>
            <a:r>
              <a:rPr lang="en-US" dirty="0" err="1" smtClean="0"/>
              <a:t>dsb</a:t>
            </a:r>
            <a:r>
              <a:rPr lang="en-US" dirty="0" smtClean="0"/>
              <a:t> </a:t>
            </a:r>
            <a:endParaRPr lang="en-US" dirty="0" smtClean="0"/>
          </a:p>
          <a:p>
            <a:r>
              <a:rPr lang="en-US" dirty="0" err="1" smtClean="0"/>
              <a:t>Tren</a:t>
            </a:r>
            <a:r>
              <a:rPr lang="en-US" dirty="0" smtClean="0"/>
              <a:t> Op-Out </a:t>
            </a:r>
            <a:r>
              <a:rPr lang="en-US" dirty="0" err="1" smtClean="0"/>
              <a:t>Pilihan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keluar</a:t>
            </a:r>
            <a:endParaRPr lang="en-US" dirty="0" smtClean="0"/>
          </a:p>
          <a:p>
            <a:r>
              <a:rPr lang="en-US" dirty="0" err="1" smtClean="0"/>
              <a:t>Keuntungan</a:t>
            </a:r>
            <a:r>
              <a:rPr lang="en-US" dirty="0" smtClean="0"/>
              <a:t> </a:t>
            </a:r>
            <a:r>
              <a:rPr lang="en-US" dirty="0" err="1" smtClean="0"/>
              <a:t>wanita—pendekatan</a:t>
            </a:r>
            <a:r>
              <a:rPr lang="en-US" dirty="0" smtClean="0"/>
              <a:t> </a:t>
            </a:r>
            <a:r>
              <a:rPr lang="en-US" dirty="0" err="1" smtClean="0"/>
              <a:t>kolaboratif</a:t>
            </a:r>
            <a:r>
              <a:rPr lang="en-US" dirty="0" smtClean="0"/>
              <a:t>,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begitu</a:t>
            </a:r>
            <a:r>
              <a:rPr lang="en-US" dirty="0" smtClean="0"/>
              <a:t> </a:t>
            </a:r>
            <a:r>
              <a:rPr lang="en-US" dirty="0" err="1" smtClean="0"/>
              <a:t>hirarkis</a:t>
            </a:r>
            <a:r>
              <a:rPr lang="en-US" dirty="0" smtClean="0"/>
              <a:t>, </a:t>
            </a:r>
            <a:r>
              <a:rPr lang="en-US" dirty="0" err="1" smtClean="0"/>
              <a:t>berorientasi</a:t>
            </a:r>
            <a:r>
              <a:rPr lang="en-US" dirty="0" smtClean="0"/>
              <a:t> </a:t>
            </a:r>
            <a:r>
              <a:rPr lang="en-US" dirty="0" err="1" smtClean="0"/>
              <a:t>hubungan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Perbedaan</a:t>
            </a:r>
            <a:r>
              <a:rPr lang="en-US" dirty="0" smtClean="0"/>
              <a:t> </a:t>
            </a:r>
            <a:r>
              <a:rPr lang="en-US" dirty="0" err="1" smtClean="0"/>
              <a:t>fasilitas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gaji</a:t>
            </a:r>
            <a:r>
              <a:rPr lang="en-US" dirty="0" smtClean="0"/>
              <a:t>,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tenaga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r>
              <a:rPr lang="en-US" dirty="0" smtClean="0"/>
              <a:t> Indonesia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tenaga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r>
              <a:rPr lang="en-US" dirty="0" smtClean="0"/>
              <a:t> </a:t>
            </a:r>
            <a:r>
              <a:rPr lang="en-US" dirty="0" err="1" smtClean="0"/>
              <a:t>asing</a:t>
            </a:r>
            <a:endParaRPr lang="en-US" dirty="0" smtClean="0"/>
          </a:p>
          <a:p>
            <a:r>
              <a:rPr lang="en-US" dirty="0" err="1" smtClean="0"/>
              <a:t>S</a:t>
            </a:r>
            <a:r>
              <a:rPr lang="en-US" dirty="0" err="1" smtClean="0"/>
              <a:t>ebagian</a:t>
            </a:r>
            <a:r>
              <a:rPr lang="en-US" dirty="0" smtClean="0"/>
              <a:t> </a:t>
            </a:r>
            <a:r>
              <a:rPr lang="en-US" dirty="0" err="1" smtClean="0"/>
              <a:t>besar</a:t>
            </a:r>
            <a:r>
              <a:rPr lang="en-US" dirty="0" smtClean="0"/>
              <a:t> </a:t>
            </a:r>
            <a:r>
              <a:rPr lang="en-US" dirty="0" err="1" smtClean="0"/>
              <a:t>posisi-posisi</a:t>
            </a:r>
            <a:r>
              <a:rPr lang="en-US" dirty="0" smtClean="0"/>
              <a:t> </a:t>
            </a:r>
            <a:r>
              <a:rPr lang="en-US" dirty="0" err="1" smtClean="0"/>
              <a:t>kunci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perusahaan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dominasi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tenagakerja</a:t>
            </a:r>
            <a:r>
              <a:rPr lang="en-US" dirty="0" smtClean="0"/>
              <a:t> </a:t>
            </a:r>
            <a:r>
              <a:rPr lang="en-US" dirty="0" err="1" smtClean="0"/>
              <a:t>asing</a:t>
            </a:r>
            <a:endParaRPr lang="en-US" dirty="0" smtClean="0"/>
          </a:p>
          <a:p>
            <a:r>
              <a:rPr lang="en-US" dirty="0" err="1" smtClean="0"/>
              <a:t>Undang-undang</a:t>
            </a:r>
            <a:r>
              <a:rPr lang="en-US" dirty="0" smtClean="0"/>
              <a:t> </a:t>
            </a:r>
            <a:r>
              <a:rPr lang="en-US" dirty="0" err="1" smtClean="0"/>
              <a:t>Ketenagakerjaan</a:t>
            </a:r>
            <a:r>
              <a:rPr lang="en-US" dirty="0" smtClean="0"/>
              <a:t> </a:t>
            </a:r>
            <a:r>
              <a:rPr lang="en-US" smtClean="0"/>
              <a:t>No </a:t>
            </a:r>
            <a:r>
              <a:rPr lang="en-US" smtClean="0"/>
              <a:t>13/2003 terutama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Pasal</a:t>
            </a:r>
            <a:r>
              <a:rPr lang="en-US" dirty="0" smtClean="0"/>
              <a:t> 45 </a:t>
            </a:r>
            <a:r>
              <a:rPr lang="en-US" dirty="0" err="1" smtClean="0"/>
              <a:t>ayat</a:t>
            </a:r>
            <a:r>
              <a:rPr lang="en-US" dirty="0" smtClean="0"/>
              <a:t> 1 </a:t>
            </a:r>
            <a:r>
              <a:rPr lang="en-US" dirty="0" err="1" smtClean="0"/>
              <a:t>huruf</a:t>
            </a:r>
            <a:r>
              <a:rPr lang="en-US" dirty="0" smtClean="0"/>
              <a:t> (a) </a:t>
            </a:r>
            <a:r>
              <a:rPr lang="en-US" dirty="0" err="1" smtClean="0"/>
              <a:t>dan</a:t>
            </a:r>
            <a:r>
              <a:rPr lang="en-US" dirty="0" smtClean="0"/>
              <a:t> (b) (</a:t>
            </a:r>
            <a:r>
              <a:rPr lang="en-US" dirty="0" err="1" smtClean="0"/>
              <a:t>lihat</a:t>
            </a:r>
            <a:r>
              <a:rPr lang="en-US" dirty="0" smtClean="0"/>
              <a:t> </a:t>
            </a:r>
            <a:r>
              <a:rPr lang="en-US" dirty="0" err="1" smtClean="0"/>
              <a:t>Lampiran</a:t>
            </a:r>
            <a:r>
              <a:rPr lang="en-US" dirty="0" smtClean="0"/>
              <a:t> III)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Tugas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 smtClean="0"/>
              <a:t>Menurut</a:t>
            </a:r>
            <a:r>
              <a:rPr lang="en-US" dirty="0" smtClean="0"/>
              <a:t> </a:t>
            </a:r>
            <a:r>
              <a:rPr lang="en-US" dirty="0" err="1" smtClean="0"/>
              <a:t>Anda</a:t>
            </a:r>
            <a:r>
              <a:rPr lang="en-US" dirty="0" smtClean="0"/>
              <a:t>, 2 </a:t>
            </a:r>
            <a:r>
              <a:rPr lang="en-US" dirty="0" err="1" smtClean="0"/>
              <a:t>masalah</a:t>
            </a:r>
            <a:r>
              <a:rPr lang="en-US" dirty="0" smtClean="0"/>
              <a:t> </a:t>
            </a:r>
            <a:r>
              <a:rPr lang="en-US" dirty="0" err="1" smtClean="0"/>
              <a:t>keberagaman</a:t>
            </a:r>
            <a:r>
              <a:rPr lang="en-US" dirty="0" smtClean="0"/>
              <a:t> yang paling </a:t>
            </a:r>
            <a:r>
              <a:rPr lang="en-US" dirty="0" err="1" smtClean="0"/>
              <a:t>menonjol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perusahaan</a:t>
            </a:r>
            <a:r>
              <a:rPr lang="en-US" dirty="0" smtClean="0"/>
              <a:t> yang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Indonesia</a:t>
            </a:r>
          </a:p>
          <a:p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seorang</a:t>
            </a:r>
            <a:r>
              <a:rPr lang="en-US" dirty="0" smtClean="0"/>
              <a:t> </a:t>
            </a:r>
            <a:r>
              <a:rPr lang="en-US" dirty="0" err="1" smtClean="0"/>
              <a:t>manajer</a:t>
            </a:r>
            <a:r>
              <a:rPr lang="en-US" dirty="0" smtClean="0"/>
              <a:t> </a:t>
            </a:r>
            <a:r>
              <a:rPr lang="en-US" dirty="0" err="1" smtClean="0"/>
              <a:t>bagaimana</a:t>
            </a:r>
            <a:r>
              <a:rPr lang="en-US" dirty="0" smtClean="0"/>
              <a:t> </a:t>
            </a:r>
            <a:r>
              <a:rPr lang="en-US" dirty="0" err="1" smtClean="0"/>
              <a:t>solusi</a:t>
            </a:r>
            <a:r>
              <a:rPr lang="en-US" dirty="0" smtClean="0"/>
              <a:t> yang </a:t>
            </a:r>
            <a:r>
              <a:rPr lang="en-US" dirty="0" err="1" smtClean="0"/>
              <a:t>Anda</a:t>
            </a:r>
            <a:r>
              <a:rPr lang="en-US" dirty="0" smtClean="0"/>
              <a:t> </a:t>
            </a:r>
            <a:r>
              <a:rPr lang="en-US" dirty="0" err="1" smtClean="0"/>
              <a:t>jalankan</a:t>
            </a:r>
            <a:r>
              <a:rPr lang="en-US" dirty="0" smtClean="0"/>
              <a:t> agar </a:t>
            </a:r>
            <a:r>
              <a:rPr lang="en-US" dirty="0" err="1" smtClean="0"/>
              <a:t>kedua</a:t>
            </a:r>
            <a:r>
              <a:rPr lang="en-US" dirty="0" smtClean="0"/>
              <a:t> </a:t>
            </a:r>
            <a:r>
              <a:rPr lang="en-US" dirty="0" err="1" smtClean="0"/>
              <a:t>hal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keunggulan</a:t>
            </a:r>
            <a:r>
              <a:rPr lang="en-US" dirty="0" smtClean="0"/>
              <a:t> </a:t>
            </a:r>
            <a:r>
              <a:rPr lang="en-US" dirty="0" err="1" smtClean="0"/>
              <a:t>kompetitif</a:t>
            </a:r>
            <a:r>
              <a:rPr lang="en-US" dirty="0" smtClean="0"/>
              <a:t> </a:t>
            </a:r>
            <a:r>
              <a:rPr lang="en-US" dirty="0" err="1" smtClean="0"/>
              <a:t>bagi</a:t>
            </a:r>
            <a:r>
              <a:rPr lang="en-US" dirty="0" smtClean="0"/>
              <a:t> </a:t>
            </a:r>
            <a:r>
              <a:rPr lang="en-US" dirty="0" err="1" smtClean="0"/>
              <a:t>perusahaan</a:t>
            </a:r>
            <a:r>
              <a:rPr lang="en-US" dirty="0" smtClean="0"/>
              <a:t> </a:t>
            </a:r>
            <a:r>
              <a:rPr lang="en-US" dirty="0" err="1" smtClean="0"/>
              <a:t>Anda</a:t>
            </a:r>
            <a:endParaRPr lang="en-US" dirty="0" smtClean="0"/>
          </a:p>
          <a:p>
            <a:endParaRPr lang="en-US" dirty="0" smtClean="0"/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Diskusikan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kelompok</a:t>
            </a:r>
            <a:r>
              <a:rPr lang="en-US" dirty="0" smtClean="0"/>
              <a:t> </a:t>
            </a:r>
            <a:r>
              <a:rPr lang="en-US" dirty="0" err="1" smtClean="0"/>
              <a:t>Anda</a:t>
            </a:r>
            <a:r>
              <a:rPr lang="en-US" dirty="0" smtClean="0"/>
              <a:t>, </a:t>
            </a:r>
            <a:r>
              <a:rPr lang="en-US" dirty="0" err="1" smtClean="0"/>
              <a:t>kemudian</a:t>
            </a:r>
            <a:r>
              <a:rPr lang="en-US" dirty="0" smtClean="0"/>
              <a:t> </a:t>
            </a:r>
            <a:r>
              <a:rPr lang="en-US" dirty="0" err="1" smtClean="0"/>
              <a:t>dikumpukan</a:t>
            </a:r>
            <a:r>
              <a:rPr lang="en-US" dirty="0" smtClean="0"/>
              <a:t>!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1212</TotalTime>
  <Words>318</Words>
  <Application>Microsoft Office PowerPoint</Application>
  <PresentationFormat>On-screen Show (4:3)</PresentationFormat>
  <Paragraphs>63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MENGELOLA KEBERAGAMAN</vt:lpstr>
      <vt:lpstr>Secara Umum Penyebab Keberagaman di Indonesia</vt:lpstr>
      <vt:lpstr>MENGELOLA KEBERAGAMAN</vt:lpstr>
      <vt:lpstr>Alasan Pengelolaan keberagaman menjadi hal yang penting</vt:lpstr>
      <vt:lpstr>KEUNTUNGAN KEBERAGAMAN DI TEMPAT KERJA</vt:lpstr>
      <vt:lpstr>KONSEKUENSI NEGATIF</vt:lpstr>
      <vt:lpstr> FAKTOR-FAKTOR YANG MEMBENTUK KEBERATSEBELAHAN PRIBADI </vt:lpstr>
      <vt:lpstr>Etnosentrisme(ethnocentrism) </vt:lpstr>
      <vt:lpstr>KOMPETENSI BUDAYA (cultural competence)  </vt:lpstr>
      <vt:lpstr>Langkah Mengembangkan Keberagaman</vt:lpstr>
      <vt:lpstr>INISIATIF PROGRAM KEBERAGAMAN</vt:lpstr>
      <vt:lpstr>FAKTOR-FAKTOR YANG MEMPENGARUHI KARIER WANITA</vt:lpstr>
      <vt:lpstr>Slide 13</vt:lpstr>
      <vt:lpstr>Tugas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MENGELOLA KEBERAGAMAN</dc:title>
  <dc:creator>Toshiba</dc:creator>
  <cp:lastModifiedBy>Toshiba</cp:lastModifiedBy>
  <cp:revision>40</cp:revision>
  <dcterms:created xsi:type="dcterms:W3CDTF">2015-11-26T06:37:57Z</dcterms:created>
  <dcterms:modified xsi:type="dcterms:W3CDTF">2016-12-19T05:40:17Z</dcterms:modified>
</cp:coreProperties>
</file>