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8"/>
  </p:handoutMasterIdLst>
  <p:sldIdLst>
    <p:sldId id="256" r:id="rId2"/>
    <p:sldId id="270" r:id="rId3"/>
    <p:sldId id="26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90"/>
    <p:restoredTop sz="98827" autoAdjust="0"/>
  </p:normalViewPr>
  <p:slideViewPr>
    <p:cSldViewPr>
      <p:cViewPr varScale="1">
        <p:scale>
          <a:sx n="73" d="100"/>
          <a:sy n="73" d="100"/>
        </p:scale>
        <p:origin x="-12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6A1B4E-C81B-497E-85F1-6491F88E803B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84B8EA-7D9A-4F97-A8E3-C3480314E2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9205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DCB6E-2F69-42A2-B1A1-981443CAD160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C0868-7245-48B0-A173-45104845E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DCB6E-2F69-42A2-B1A1-981443CAD160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C0868-7245-48B0-A173-45104845E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DCB6E-2F69-42A2-B1A1-981443CAD160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C0868-7245-48B0-A173-45104845E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DCB6E-2F69-42A2-B1A1-981443CAD160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C0868-7245-48B0-A173-45104845E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DCB6E-2F69-42A2-B1A1-981443CAD160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C0868-7245-48B0-A173-45104845E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DCB6E-2F69-42A2-B1A1-981443CAD160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C0868-7245-48B0-A173-45104845E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DCB6E-2F69-42A2-B1A1-981443CAD160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C0868-7245-48B0-A173-45104845E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DCB6E-2F69-42A2-B1A1-981443CAD160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C0868-7245-48B0-A173-45104845E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DCB6E-2F69-42A2-B1A1-981443CAD160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84C0868-7245-48B0-A173-45104845E76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DCB6E-2F69-42A2-B1A1-981443CAD160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C0868-7245-48B0-A173-45104845E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DCB6E-2F69-42A2-B1A1-981443CAD160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C0868-7245-48B0-A173-45104845E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29DCB6E-2F69-42A2-B1A1-981443CAD160}" type="datetimeFigureOut">
              <a:rPr lang="en-US" smtClean="0"/>
              <a:pPr/>
              <a:t>2/26/2022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84C0868-7245-48B0-A173-45104845E76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990600"/>
            <a:ext cx="8001000" cy="1828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BUSINESS PLAN (PERENCANAAN BISNIS)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200400"/>
            <a:ext cx="7854696" cy="1752600"/>
          </a:xfrm>
        </p:spPr>
        <p:txBody>
          <a:bodyPr>
            <a:normAutofit/>
          </a:bodyPr>
          <a:lstStyle/>
          <a:p>
            <a:pPr algn="ctr"/>
            <a:r>
              <a:rPr lang="en-CA" sz="4400" b="1" dirty="0" err="1" smtClean="0"/>
              <a:t>Kewirausahaan</a:t>
            </a:r>
            <a:endParaRPr lang="en-CA" sz="4400" b="1" dirty="0" smtClean="0"/>
          </a:p>
        </p:txBody>
      </p:sp>
      <p:pic>
        <p:nvPicPr>
          <p:cNvPr id="4" name="Picture 5" descr="pe07677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003460">
            <a:off x="160213" y="1814489"/>
            <a:ext cx="2663825" cy="2087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800"/>
          </a:xfrm>
        </p:spPr>
        <p:txBody>
          <a:bodyPr/>
          <a:lstStyle/>
          <a:p>
            <a:pPr>
              <a:buNone/>
            </a:pPr>
            <a:endParaRPr lang="en-U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sv-SE" sz="1800" b="1" i="0" u="sng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187450" y="4149725"/>
            <a:ext cx="7561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500034" y="1916113"/>
            <a:ext cx="817565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 algn="ctr"/>
            <a:r>
              <a:rPr lang="en-US" b="1" dirty="0"/>
              <a:t>PENDIRIAN USAHA DAN PENGEMBANGAN USAHA</a:t>
            </a:r>
          </a:p>
          <a:p>
            <a:pPr marL="342900" indent="-342900" algn="ctr"/>
            <a:endParaRPr lang="en-US" b="1" dirty="0"/>
          </a:p>
          <a:p>
            <a:pPr marL="342900" indent="-342900" algn="ctr"/>
            <a:endParaRPr lang="en-US" dirty="0"/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4427538" y="2205038"/>
            <a:ext cx="0" cy="3603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1476375" y="2708275"/>
            <a:ext cx="6480175" cy="954088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/>
              <a:t>Orientasi</a:t>
            </a:r>
            <a:r>
              <a:rPr lang="en-US" dirty="0"/>
              <a:t> </a:t>
            </a:r>
            <a:r>
              <a:rPr lang="en-US" dirty="0" err="1"/>
              <a:t>pasar</a:t>
            </a:r>
            <a:r>
              <a:rPr lang="en-US" dirty="0"/>
              <a:t>: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memproduksi</a:t>
            </a:r>
            <a:r>
              <a:rPr lang="en-US" dirty="0"/>
              <a:t> </a:t>
            </a:r>
            <a:r>
              <a:rPr lang="en-US" dirty="0" err="1"/>
              <a:t>barang</a:t>
            </a:r>
            <a:r>
              <a:rPr lang="en-US" dirty="0"/>
              <a:t> yang </a:t>
            </a:r>
            <a:r>
              <a:rPr lang="en-US" dirty="0" err="1"/>
              <a:t>dibutuhkan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.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berdasar</a:t>
            </a:r>
            <a:r>
              <a:rPr lang="en-US" dirty="0"/>
              <a:t> </a:t>
            </a:r>
            <a:r>
              <a:rPr lang="en-US" dirty="0" err="1"/>
              <a:t>orientasi</a:t>
            </a:r>
            <a:r>
              <a:rPr lang="en-US" dirty="0"/>
              <a:t> </a:t>
            </a:r>
            <a:r>
              <a:rPr lang="en-US" dirty="0" err="1"/>
              <a:t>produk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relevan</a:t>
            </a:r>
            <a:r>
              <a:rPr lang="en-US" dirty="0"/>
              <a:t> </a:t>
            </a:r>
            <a:r>
              <a:rPr lang="en-US" dirty="0" err="1"/>
              <a:t>lagi</a:t>
            </a:r>
            <a:endParaRPr lang="en-US" dirty="0"/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1476375" y="4221163"/>
            <a:ext cx="6480175" cy="404812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Tujuan: BISNIS TUMBUH DAN BERKELANJUTAN</a:t>
            </a: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4427538" y="3716338"/>
            <a:ext cx="0" cy="3603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562600"/>
          </a:xfrm>
        </p:spPr>
        <p:txBody>
          <a:bodyPr/>
          <a:lstStyle/>
          <a:p>
            <a:pPr marL="342900" indent="-342900" algn="ctr">
              <a:buNone/>
            </a:pPr>
            <a:r>
              <a:rPr lang="en-US" b="1" dirty="0" smtClean="0">
                <a:solidFill>
                  <a:schemeClr val="accent2"/>
                </a:solidFill>
                <a:latin typeface="Verdana" pitchFamily="34" charset="0"/>
              </a:rPr>
              <a:t>RENCANA BISNIS</a:t>
            </a:r>
          </a:p>
          <a:p>
            <a:pPr marL="342900" indent="-342900" algn="ctr"/>
            <a:endParaRPr lang="en-US" b="1" dirty="0" smtClean="0">
              <a:solidFill>
                <a:schemeClr val="accent2"/>
              </a:solidFill>
              <a:latin typeface="Verdana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en-US" b="1" dirty="0" smtClean="0">
                <a:solidFill>
                  <a:srgbClr val="FF5050"/>
                </a:solidFill>
              </a:rPr>
              <a:t>What</a:t>
            </a:r>
            <a:r>
              <a:rPr lang="en-US" b="1" dirty="0" smtClean="0">
                <a:solidFill>
                  <a:schemeClr val="accent2"/>
                </a:solidFill>
              </a:rPr>
              <a:t>: </a:t>
            </a:r>
            <a:r>
              <a:rPr lang="en-US" b="1" dirty="0" err="1" smtClean="0">
                <a:solidFill>
                  <a:schemeClr val="accent2"/>
                </a:solidFill>
              </a:rPr>
              <a:t>Produk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apa</a:t>
            </a:r>
            <a:r>
              <a:rPr lang="en-US" b="1" dirty="0" smtClean="0">
                <a:solidFill>
                  <a:schemeClr val="accent2"/>
                </a:solidFill>
              </a:rPr>
              <a:t> yang </a:t>
            </a:r>
            <a:r>
              <a:rPr lang="en-US" b="1" dirty="0" err="1" smtClean="0">
                <a:solidFill>
                  <a:schemeClr val="accent2"/>
                </a:solidFill>
              </a:rPr>
              <a:t>akan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dibuat</a:t>
            </a:r>
            <a:endParaRPr lang="en-US" b="1" dirty="0" smtClean="0">
              <a:solidFill>
                <a:schemeClr val="accent2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b="1" dirty="0" smtClean="0">
                <a:solidFill>
                  <a:srgbClr val="FF5050"/>
                </a:solidFill>
              </a:rPr>
              <a:t>Why: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Mengapa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produk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itu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dibuat</a:t>
            </a:r>
            <a:endParaRPr lang="en-US" b="1" dirty="0" smtClean="0">
              <a:solidFill>
                <a:schemeClr val="accent2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b="1" dirty="0" smtClean="0">
                <a:solidFill>
                  <a:srgbClr val="FF5050"/>
                </a:solidFill>
              </a:rPr>
              <a:t>How</a:t>
            </a:r>
            <a:r>
              <a:rPr lang="en-US" b="1" dirty="0" smtClean="0">
                <a:solidFill>
                  <a:schemeClr val="accent2"/>
                </a:solidFill>
              </a:rPr>
              <a:t>: </a:t>
            </a:r>
            <a:r>
              <a:rPr lang="en-US" b="1" dirty="0" err="1" smtClean="0">
                <a:solidFill>
                  <a:schemeClr val="accent2"/>
                </a:solidFill>
              </a:rPr>
              <a:t>Bagaimana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membuat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produk</a:t>
            </a:r>
            <a:endParaRPr lang="en-US" b="1" dirty="0" smtClean="0">
              <a:solidFill>
                <a:schemeClr val="accent2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b="1" dirty="0" smtClean="0">
                <a:solidFill>
                  <a:srgbClr val="FF5050"/>
                </a:solidFill>
              </a:rPr>
              <a:t>Who</a:t>
            </a:r>
            <a:r>
              <a:rPr lang="en-US" b="1" dirty="0" smtClean="0">
                <a:solidFill>
                  <a:schemeClr val="accent2"/>
                </a:solidFill>
              </a:rPr>
              <a:t>: </a:t>
            </a:r>
            <a:r>
              <a:rPr lang="en-US" b="1" dirty="0" err="1" smtClean="0">
                <a:solidFill>
                  <a:schemeClr val="accent2"/>
                </a:solidFill>
              </a:rPr>
              <a:t>Siapa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pasarnya</a:t>
            </a:r>
            <a:r>
              <a:rPr lang="en-US" b="1" dirty="0" smtClean="0">
                <a:solidFill>
                  <a:schemeClr val="accent2"/>
                </a:solidFill>
              </a:rPr>
              <a:t>/</a:t>
            </a:r>
            <a:r>
              <a:rPr lang="en-US" b="1" dirty="0" err="1" smtClean="0">
                <a:solidFill>
                  <a:schemeClr val="accent2"/>
                </a:solidFill>
              </a:rPr>
              <a:t>pembelinya</a:t>
            </a:r>
            <a:endParaRPr lang="en-US" b="1" dirty="0" smtClean="0">
              <a:solidFill>
                <a:schemeClr val="accent2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b="1" dirty="0" smtClean="0">
                <a:solidFill>
                  <a:srgbClr val="FF5050"/>
                </a:solidFill>
              </a:rPr>
              <a:t>When</a:t>
            </a:r>
            <a:r>
              <a:rPr lang="en-US" b="1" dirty="0" smtClean="0">
                <a:solidFill>
                  <a:schemeClr val="accent2"/>
                </a:solidFill>
              </a:rPr>
              <a:t>: </a:t>
            </a:r>
            <a:r>
              <a:rPr lang="en-US" b="1" dirty="0" err="1" smtClean="0">
                <a:solidFill>
                  <a:schemeClr val="accent2"/>
                </a:solidFill>
              </a:rPr>
              <a:t>Kapan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produk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itu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harus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dibuat</a:t>
            </a:r>
            <a:endParaRPr lang="en-US" b="1" dirty="0" smtClean="0">
              <a:solidFill>
                <a:schemeClr val="accent2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b="1" dirty="0" smtClean="0">
                <a:solidFill>
                  <a:srgbClr val="FF5050"/>
                </a:solidFill>
              </a:rPr>
              <a:t>Where</a:t>
            </a:r>
            <a:r>
              <a:rPr lang="en-US" b="1" dirty="0" smtClean="0">
                <a:solidFill>
                  <a:schemeClr val="accent2"/>
                </a:solidFill>
              </a:rPr>
              <a:t>: </a:t>
            </a:r>
            <a:r>
              <a:rPr lang="en-US" b="1" dirty="0" err="1" smtClean="0">
                <a:solidFill>
                  <a:schemeClr val="accent2"/>
                </a:solidFill>
              </a:rPr>
              <a:t>dimana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produk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akan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dibuat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atau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dimana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bisnis</a:t>
            </a:r>
            <a:r>
              <a:rPr lang="en-US" b="1" dirty="0" smtClean="0">
                <a:solidFill>
                  <a:schemeClr val="accent2"/>
                </a:solidFill>
              </a:rPr>
              <a:t>  </a:t>
            </a:r>
            <a:r>
              <a:rPr lang="en-US" b="1" dirty="0" err="1" smtClean="0">
                <a:solidFill>
                  <a:schemeClr val="accent2"/>
                </a:solidFill>
              </a:rPr>
              <a:t>akan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dilakukan</a:t>
            </a:r>
            <a:r>
              <a:rPr lang="en-US" b="1" dirty="0" smtClean="0">
                <a:solidFill>
                  <a:schemeClr val="accent2"/>
                </a:solidFill>
              </a:rPr>
              <a:t>?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Pengertian</a:t>
            </a:r>
            <a:r>
              <a:rPr lang="en-CA" dirty="0" smtClean="0"/>
              <a:t> Business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81200"/>
            <a:ext cx="8229600" cy="438912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pPr hangingPunct="0">
              <a:buNone/>
            </a:pPr>
            <a:r>
              <a:rPr lang="en-CA" sz="3600" dirty="0" err="1" smtClean="0"/>
              <a:t>Ada</a:t>
            </a:r>
            <a:r>
              <a:rPr lang="en-CA" sz="3600" dirty="0" smtClean="0"/>
              <a:t> </a:t>
            </a:r>
            <a:r>
              <a:rPr lang="en-CA" sz="3600" dirty="0" err="1" smtClean="0"/>
              <a:t>beberapa</a:t>
            </a:r>
            <a:r>
              <a:rPr lang="en-CA" sz="3600" dirty="0" smtClean="0"/>
              <a:t> </a:t>
            </a:r>
            <a:r>
              <a:rPr lang="en-CA" sz="3600" dirty="0" err="1" smtClean="0"/>
              <a:t>pengertian</a:t>
            </a:r>
            <a:r>
              <a:rPr lang="en-CA" sz="3600" dirty="0" smtClean="0"/>
              <a:t> </a:t>
            </a:r>
            <a:r>
              <a:rPr lang="en-CA" sz="3600" dirty="0" err="1" smtClean="0"/>
              <a:t>tentang</a:t>
            </a:r>
            <a:r>
              <a:rPr lang="en-CA" sz="3600" dirty="0" smtClean="0"/>
              <a:t> business plan</a:t>
            </a:r>
            <a:endParaRPr lang="en-US" sz="3600" dirty="0" smtClean="0"/>
          </a:p>
          <a:p>
            <a:pPr hangingPunct="0"/>
            <a:r>
              <a:rPr lang="en-US" sz="3600" dirty="0" smtClean="0"/>
              <a:t>Business Plan </a:t>
            </a:r>
            <a:r>
              <a:rPr lang="en-US" sz="3600" dirty="0" err="1" smtClean="0"/>
              <a:t>merupakan</a:t>
            </a:r>
            <a:r>
              <a:rPr lang="en-US" sz="3600" dirty="0" smtClean="0"/>
              <a:t> </a:t>
            </a:r>
            <a:r>
              <a:rPr lang="en-US" sz="3600" dirty="0" err="1" smtClean="0"/>
              <a:t>suatu</a:t>
            </a:r>
            <a:r>
              <a:rPr lang="en-US" sz="3600" dirty="0" smtClean="0"/>
              <a:t> </a:t>
            </a:r>
            <a:r>
              <a:rPr lang="en-US" sz="3600" dirty="0" err="1" smtClean="0"/>
              <a:t>dokumen</a:t>
            </a:r>
            <a:r>
              <a:rPr lang="en-US" sz="3600" dirty="0" smtClean="0"/>
              <a:t> yang </a:t>
            </a:r>
            <a:r>
              <a:rPr lang="en-US" sz="3600" dirty="0" err="1" smtClean="0"/>
              <a:t>menyatakan</a:t>
            </a:r>
            <a:r>
              <a:rPr lang="en-US" sz="3600" dirty="0" smtClean="0"/>
              <a:t> </a:t>
            </a:r>
            <a:r>
              <a:rPr lang="en-US" sz="3600" dirty="0" err="1" smtClean="0"/>
              <a:t>keyakinan</a:t>
            </a:r>
            <a:r>
              <a:rPr lang="en-US" sz="3600" dirty="0" smtClean="0"/>
              <a:t> </a:t>
            </a:r>
            <a:r>
              <a:rPr lang="en-US" sz="3600" dirty="0" err="1" smtClean="0"/>
              <a:t>akan</a:t>
            </a:r>
            <a:r>
              <a:rPr lang="en-US" sz="3600" dirty="0" smtClean="0"/>
              <a:t> </a:t>
            </a:r>
            <a:r>
              <a:rPr lang="en-US" sz="3600" dirty="0" err="1" smtClean="0"/>
              <a:t>kemampuan</a:t>
            </a:r>
            <a:r>
              <a:rPr lang="en-US" sz="3600" dirty="0" smtClean="0"/>
              <a:t> </a:t>
            </a:r>
            <a:r>
              <a:rPr lang="en-US" sz="3600" dirty="0" err="1" smtClean="0"/>
              <a:t>sebuah</a:t>
            </a:r>
            <a:r>
              <a:rPr lang="en-US" sz="3600" dirty="0" smtClean="0"/>
              <a:t> </a:t>
            </a:r>
            <a:r>
              <a:rPr lang="en-US" sz="3600" dirty="0" err="1" smtClean="0"/>
              <a:t>bisnis</a:t>
            </a:r>
            <a:r>
              <a:rPr lang="en-US" sz="3600" dirty="0" smtClean="0"/>
              <a:t> </a:t>
            </a: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menjual</a:t>
            </a:r>
            <a:r>
              <a:rPr lang="en-US" sz="3600" dirty="0" smtClean="0"/>
              <a:t> </a:t>
            </a:r>
            <a:r>
              <a:rPr lang="en-US" sz="3600" dirty="0" err="1" smtClean="0"/>
              <a:t>barang</a:t>
            </a:r>
            <a:r>
              <a:rPr lang="en-US" sz="3600" dirty="0" smtClean="0"/>
              <a:t> </a:t>
            </a:r>
            <a:r>
              <a:rPr lang="en-US" sz="3600" dirty="0" err="1" smtClean="0"/>
              <a:t>atau</a:t>
            </a:r>
            <a:r>
              <a:rPr lang="en-US" sz="3600" dirty="0" smtClean="0"/>
              <a:t> </a:t>
            </a:r>
            <a:r>
              <a:rPr lang="en-US" sz="3600" dirty="0" err="1" smtClean="0"/>
              <a:t>jasa</a:t>
            </a:r>
            <a:r>
              <a:rPr lang="en-US" sz="3600" dirty="0" smtClean="0"/>
              <a:t> </a:t>
            </a:r>
            <a:r>
              <a:rPr lang="en-US" sz="3600" dirty="0" err="1" smtClean="0"/>
              <a:t>dengan</a:t>
            </a:r>
            <a:r>
              <a:rPr lang="en-US" sz="3600" dirty="0" smtClean="0"/>
              <a:t> </a:t>
            </a:r>
            <a:r>
              <a:rPr lang="en-US" sz="3600" dirty="0" err="1" smtClean="0"/>
              <a:t>menghasilkan</a:t>
            </a:r>
            <a:r>
              <a:rPr lang="en-US" sz="3600" dirty="0" smtClean="0"/>
              <a:t> </a:t>
            </a:r>
            <a:r>
              <a:rPr lang="en-US" sz="3600" dirty="0" err="1" smtClean="0"/>
              <a:t>keuntungan</a:t>
            </a:r>
            <a:r>
              <a:rPr lang="en-US" sz="3600" dirty="0" smtClean="0"/>
              <a:t> yang </a:t>
            </a:r>
            <a:r>
              <a:rPr lang="en-US" sz="3600" dirty="0" err="1" smtClean="0"/>
              <a:t>memuaskan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menarik</a:t>
            </a:r>
            <a:r>
              <a:rPr lang="en-US" sz="3600" dirty="0" smtClean="0"/>
              <a:t> </a:t>
            </a:r>
            <a:r>
              <a:rPr lang="en-US" sz="3600" dirty="0" err="1" smtClean="0"/>
              <a:t>bagi</a:t>
            </a:r>
            <a:r>
              <a:rPr lang="en-US" sz="3600" dirty="0" smtClean="0"/>
              <a:t> </a:t>
            </a:r>
            <a:r>
              <a:rPr lang="en-US" sz="3600" dirty="0" err="1" smtClean="0"/>
              <a:t>penyandang</a:t>
            </a:r>
            <a:r>
              <a:rPr lang="en-US" sz="3600" dirty="0" smtClean="0"/>
              <a:t> </a:t>
            </a:r>
            <a:r>
              <a:rPr lang="en-US" sz="3600" dirty="0" err="1" smtClean="0"/>
              <a:t>dana</a:t>
            </a:r>
            <a:r>
              <a:rPr lang="en-US" sz="3600" dirty="0" smtClean="0"/>
              <a:t>.</a:t>
            </a:r>
          </a:p>
          <a:p>
            <a:pPr hangingPunct="0"/>
            <a:r>
              <a:rPr lang="en-US" sz="3600" dirty="0" smtClean="0"/>
              <a:t>Business Plan </a:t>
            </a:r>
            <a:r>
              <a:rPr lang="en-US" sz="3600" dirty="0" err="1" smtClean="0"/>
              <a:t>merupakan</a:t>
            </a:r>
            <a:r>
              <a:rPr lang="en-US" sz="3600" dirty="0" smtClean="0"/>
              <a:t> </a:t>
            </a:r>
            <a:r>
              <a:rPr lang="en-US" sz="3600" dirty="0" err="1" smtClean="0"/>
              <a:t>dokumen</a:t>
            </a:r>
            <a:r>
              <a:rPr lang="en-US" sz="3600" dirty="0" smtClean="0"/>
              <a:t> </a:t>
            </a:r>
            <a:r>
              <a:rPr lang="en-US" sz="3600" dirty="0" err="1" smtClean="0"/>
              <a:t>tertulis</a:t>
            </a:r>
            <a:r>
              <a:rPr lang="en-US" sz="3600" dirty="0" smtClean="0"/>
              <a:t> yang </a:t>
            </a:r>
            <a:r>
              <a:rPr lang="en-US" sz="3600" dirty="0" err="1" smtClean="0"/>
              <a:t>menjelaskan</a:t>
            </a:r>
            <a:r>
              <a:rPr lang="en-US" sz="3600" dirty="0" smtClean="0"/>
              <a:t> </a:t>
            </a:r>
            <a:r>
              <a:rPr lang="en-US" sz="3600" dirty="0" err="1" smtClean="0"/>
              <a:t>rencana</a:t>
            </a:r>
            <a:r>
              <a:rPr lang="en-US" sz="3600" dirty="0" smtClean="0"/>
              <a:t> </a:t>
            </a:r>
            <a:r>
              <a:rPr lang="en-US" sz="3600" dirty="0" err="1" smtClean="0"/>
              <a:t>perusahaan</a:t>
            </a:r>
            <a:r>
              <a:rPr lang="en-US" sz="3600" dirty="0" smtClean="0"/>
              <a:t>/</a:t>
            </a:r>
            <a:r>
              <a:rPr lang="en-US" sz="3600" dirty="0" err="1" smtClean="0"/>
              <a:t>pengusaha</a:t>
            </a:r>
            <a:r>
              <a:rPr lang="en-US" sz="3600" dirty="0" smtClean="0"/>
              <a:t> </a:t>
            </a: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memanfaatkan</a:t>
            </a:r>
            <a:r>
              <a:rPr lang="en-US" sz="3600" dirty="0" smtClean="0"/>
              <a:t> </a:t>
            </a:r>
            <a:r>
              <a:rPr lang="en-US" sz="3600" dirty="0" err="1" smtClean="0"/>
              <a:t>peluang-peluang</a:t>
            </a:r>
            <a:r>
              <a:rPr lang="en-US" sz="3600" dirty="0" smtClean="0"/>
              <a:t> </a:t>
            </a:r>
            <a:r>
              <a:rPr lang="en-US" sz="3600" dirty="0" err="1" smtClean="0"/>
              <a:t>usaha</a:t>
            </a:r>
            <a:r>
              <a:rPr lang="en-US" sz="3600" dirty="0" smtClean="0"/>
              <a:t>(business opportunities) yang </a:t>
            </a:r>
            <a:r>
              <a:rPr lang="en-US" sz="3600" dirty="0" err="1" smtClean="0"/>
              <a:t>terdapat</a:t>
            </a:r>
            <a:r>
              <a:rPr lang="en-US" sz="3600" dirty="0" smtClean="0"/>
              <a:t> </a:t>
            </a:r>
            <a:r>
              <a:rPr lang="en-US" sz="3600" dirty="0" err="1" smtClean="0"/>
              <a:t>di</a:t>
            </a:r>
            <a:r>
              <a:rPr lang="en-US" sz="3600" dirty="0" smtClean="0"/>
              <a:t> </a:t>
            </a:r>
            <a:r>
              <a:rPr lang="en-US" sz="3600" dirty="0" err="1" smtClean="0"/>
              <a:t>lingkungan</a:t>
            </a:r>
            <a:r>
              <a:rPr lang="en-US" sz="3600" dirty="0" smtClean="0"/>
              <a:t> </a:t>
            </a:r>
            <a:r>
              <a:rPr lang="en-US" sz="3600" dirty="0" err="1" smtClean="0"/>
              <a:t>eksternal</a:t>
            </a:r>
            <a:r>
              <a:rPr lang="en-US" sz="3600" dirty="0" smtClean="0"/>
              <a:t> </a:t>
            </a:r>
            <a:r>
              <a:rPr lang="en-US" sz="3600" dirty="0" err="1" smtClean="0"/>
              <a:t>perusahaan,menjelaskan</a:t>
            </a:r>
            <a:r>
              <a:rPr lang="en-US" sz="3600" dirty="0" smtClean="0"/>
              <a:t> </a:t>
            </a:r>
            <a:r>
              <a:rPr lang="en-US" sz="3600" dirty="0" err="1" smtClean="0"/>
              <a:t>keunggulan</a:t>
            </a:r>
            <a:r>
              <a:rPr lang="en-US" sz="3600" dirty="0" smtClean="0"/>
              <a:t> </a:t>
            </a:r>
            <a:r>
              <a:rPr lang="en-US" sz="3600" dirty="0" err="1" smtClean="0"/>
              <a:t>bersaing</a:t>
            </a:r>
            <a:r>
              <a:rPr lang="en-US" sz="3600" dirty="0" smtClean="0"/>
              <a:t>(competitive advantage) </a:t>
            </a:r>
            <a:r>
              <a:rPr lang="en-US" sz="3600" dirty="0" err="1" smtClean="0"/>
              <a:t>uasaha</a:t>
            </a:r>
            <a:r>
              <a:rPr lang="en-US" sz="3600" dirty="0" smtClean="0"/>
              <a:t>, </a:t>
            </a:r>
            <a:r>
              <a:rPr lang="en-US" sz="3600" dirty="0" err="1" smtClean="0"/>
              <a:t>serta</a:t>
            </a:r>
            <a:r>
              <a:rPr lang="en-US" sz="3600" dirty="0" smtClean="0"/>
              <a:t> </a:t>
            </a:r>
            <a:r>
              <a:rPr lang="en-US" sz="3600" dirty="0" err="1" smtClean="0"/>
              <a:t>menjelaskan</a:t>
            </a:r>
            <a:r>
              <a:rPr lang="en-US" sz="3600" dirty="0" smtClean="0"/>
              <a:t> </a:t>
            </a:r>
            <a:r>
              <a:rPr lang="en-US" sz="3600" dirty="0" err="1" smtClean="0"/>
              <a:t>berbagai</a:t>
            </a:r>
            <a:r>
              <a:rPr lang="en-US" sz="3600" dirty="0" smtClean="0"/>
              <a:t> </a:t>
            </a:r>
            <a:r>
              <a:rPr lang="en-US" sz="3600" dirty="0" err="1" smtClean="0"/>
              <a:t>langkah</a:t>
            </a:r>
            <a:r>
              <a:rPr lang="en-US" sz="3600" dirty="0" smtClean="0"/>
              <a:t> yang </a:t>
            </a:r>
            <a:r>
              <a:rPr lang="en-US" sz="3600" dirty="0" err="1" smtClean="0"/>
              <a:t>harus</a:t>
            </a:r>
            <a:r>
              <a:rPr lang="en-US" sz="3600" dirty="0" smtClean="0"/>
              <a:t> </a:t>
            </a:r>
            <a:r>
              <a:rPr lang="en-US" sz="3600" dirty="0" err="1" smtClean="0"/>
              <a:t>dilakukan</a:t>
            </a:r>
            <a:r>
              <a:rPr lang="en-US" sz="3600" dirty="0" smtClean="0"/>
              <a:t> </a:t>
            </a: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menjadikan</a:t>
            </a:r>
            <a:r>
              <a:rPr lang="en-US" sz="3600" dirty="0" smtClean="0"/>
              <a:t> </a:t>
            </a:r>
            <a:r>
              <a:rPr lang="en-US" sz="3600" dirty="0" err="1" smtClean="0"/>
              <a:t>peluang</a:t>
            </a:r>
            <a:r>
              <a:rPr lang="en-US" sz="3600" dirty="0" smtClean="0"/>
              <a:t> </a:t>
            </a:r>
            <a:r>
              <a:rPr lang="en-US" sz="3600" dirty="0" err="1" smtClean="0"/>
              <a:t>usaha</a:t>
            </a:r>
            <a:r>
              <a:rPr lang="en-US" sz="3600" dirty="0" smtClean="0"/>
              <a:t> </a:t>
            </a:r>
            <a:r>
              <a:rPr lang="en-US" sz="3600" dirty="0" err="1" smtClean="0"/>
              <a:t>tersebut</a:t>
            </a:r>
            <a:r>
              <a:rPr lang="en-US" sz="3600" dirty="0" smtClean="0"/>
              <a:t> </a:t>
            </a:r>
            <a:r>
              <a:rPr lang="en-US" sz="3600" dirty="0" err="1" smtClean="0"/>
              <a:t>menjadi</a:t>
            </a:r>
            <a:r>
              <a:rPr lang="en-US" sz="3600" dirty="0" smtClean="0"/>
              <a:t> </a:t>
            </a:r>
            <a:r>
              <a:rPr lang="en-US" sz="3600" dirty="0" err="1" smtClean="0"/>
              <a:t>suatu</a:t>
            </a:r>
            <a:r>
              <a:rPr lang="en-US" sz="3600" dirty="0" smtClean="0"/>
              <a:t> </a:t>
            </a:r>
            <a:r>
              <a:rPr lang="en-US" sz="3600" dirty="0" err="1" smtClean="0"/>
              <a:t>bentuk</a:t>
            </a:r>
            <a:r>
              <a:rPr lang="en-US" sz="3600" dirty="0" smtClean="0"/>
              <a:t> </a:t>
            </a:r>
            <a:r>
              <a:rPr lang="en-US" sz="3600" dirty="0" err="1" smtClean="0"/>
              <a:t>usaha</a:t>
            </a:r>
            <a:r>
              <a:rPr lang="en-US" sz="3600" dirty="0" smtClean="0"/>
              <a:t> yang </a:t>
            </a:r>
            <a:r>
              <a:rPr lang="en-US" sz="3600" dirty="0" err="1" smtClean="0"/>
              <a:t>nyata</a:t>
            </a:r>
            <a:r>
              <a:rPr lang="en-US" sz="3600" dirty="0" smtClean="0"/>
              <a:t>.</a:t>
            </a:r>
          </a:p>
          <a:p>
            <a:pPr hangingPunct="0"/>
            <a:r>
              <a:rPr lang="en-US" sz="3600" dirty="0" smtClean="0"/>
              <a:t>Business Plan </a:t>
            </a:r>
            <a:r>
              <a:rPr lang="en-US" sz="3600" dirty="0" err="1" smtClean="0"/>
              <a:t>adalah</a:t>
            </a:r>
            <a:r>
              <a:rPr lang="en-US" sz="3600" dirty="0" smtClean="0"/>
              <a:t> </a:t>
            </a:r>
            <a:r>
              <a:rPr lang="en-US" sz="3600" dirty="0" err="1" smtClean="0"/>
              <a:t>sebuah</a:t>
            </a:r>
            <a:r>
              <a:rPr lang="en-US" sz="3600" dirty="0" smtClean="0"/>
              <a:t> selling document yang </a:t>
            </a:r>
            <a:r>
              <a:rPr lang="en-US" sz="3600" dirty="0" err="1" smtClean="0"/>
              <a:t>mengungkapkan</a:t>
            </a:r>
            <a:r>
              <a:rPr lang="en-US" sz="3600" dirty="0" smtClean="0"/>
              <a:t> </a:t>
            </a:r>
            <a:r>
              <a:rPr lang="en-US" sz="3600" dirty="0" err="1" smtClean="0"/>
              <a:t>daya</a:t>
            </a:r>
            <a:r>
              <a:rPr lang="en-US" sz="3600" dirty="0" smtClean="0"/>
              <a:t> </a:t>
            </a:r>
            <a:r>
              <a:rPr lang="en-US" sz="3600" dirty="0" err="1" smtClean="0"/>
              <a:t>tarik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harapan</a:t>
            </a:r>
            <a:r>
              <a:rPr lang="en-US" sz="3600" dirty="0" smtClean="0"/>
              <a:t> </a:t>
            </a:r>
            <a:r>
              <a:rPr lang="en-US" sz="3600" dirty="0" err="1" smtClean="0"/>
              <a:t>sebuah</a:t>
            </a:r>
            <a:r>
              <a:rPr lang="en-US" sz="3600" dirty="0" smtClean="0"/>
              <a:t> </a:t>
            </a:r>
            <a:r>
              <a:rPr lang="en-US" sz="3600" dirty="0" err="1" smtClean="0"/>
              <a:t>bisnis</a:t>
            </a:r>
            <a:r>
              <a:rPr lang="en-US" sz="3600" dirty="0" smtClean="0"/>
              <a:t> </a:t>
            </a:r>
            <a:r>
              <a:rPr lang="en-US" sz="3600" dirty="0" err="1" smtClean="0"/>
              <a:t>kepada</a:t>
            </a:r>
            <a:r>
              <a:rPr lang="en-US" sz="3600" dirty="0" smtClean="0"/>
              <a:t> </a:t>
            </a:r>
            <a:r>
              <a:rPr lang="en-US" sz="3600" dirty="0" err="1" smtClean="0"/>
              <a:t>penyandang</a:t>
            </a:r>
            <a:r>
              <a:rPr lang="en-US" sz="3600" dirty="0" smtClean="0"/>
              <a:t> </a:t>
            </a:r>
            <a:r>
              <a:rPr lang="en-US" sz="3600" dirty="0" err="1" smtClean="0"/>
              <a:t>dana</a:t>
            </a:r>
            <a:r>
              <a:rPr lang="en-US" sz="3600" dirty="0" smtClean="0"/>
              <a:t> </a:t>
            </a:r>
            <a:r>
              <a:rPr lang="en-US" sz="3600" dirty="0" err="1" smtClean="0"/>
              <a:t>potensial</a:t>
            </a:r>
            <a:r>
              <a:rPr lang="en-US" sz="3600" dirty="0" smtClean="0"/>
              <a:t>.</a:t>
            </a:r>
          </a:p>
          <a:p>
            <a:pPr hangingPunct="0">
              <a:buNone/>
            </a:pPr>
            <a:endParaRPr lang="en-US" sz="3600" dirty="0" smtClean="0"/>
          </a:p>
          <a:p>
            <a:pPr hangingPunct="0">
              <a:buNone/>
            </a:pPr>
            <a:r>
              <a:rPr lang="en-US" sz="3600" dirty="0" smtClean="0"/>
              <a:t>     </a:t>
            </a:r>
            <a:r>
              <a:rPr lang="en-US" sz="3600" dirty="0" err="1" smtClean="0"/>
              <a:t>Jadi</a:t>
            </a:r>
            <a:r>
              <a:rPr lang="en-US" sz="3600" dirty="0" smtClean="0"/>
              <a:t> Business Plan </a:t>
            </a:r>
            <a:r>
              <a:rPr lang="en-US" sz="3600" dirty="0" err="1" smtClean="0"/>
              <a:t>adalah</a:t>
            </a:r>
            <a:r>
              <a:rPr lang="en-US" sz="3600" dirty="0" smtClean="0"/>
              <a:t> </a:t>
            </a:r>
            <a:r>
              <a:rPr lang="en-US" sz="3600" dirty="0" err="1" smtClean="0"/>
              <a:t>dokumen</a:t>
            </a:r>
            <a:r>
              <a:rPr lang="en-US" sz="3600" dirty="0" smtClean="0"/>
              <a:t> </a:t>
            </a:r>
            <a:r>
              <a:rPr lang="en-US" sz="3600" dirty="0" err="1" smtClean="0"/>
              <a:t>tertulis</a:t>
            </a:r>
            <a:r>
              <a:rPr lang="en-US" sz="3600" dirty="0" smtClean="0"/>
              <a:t> yang </a:t>
            </a:r>
            <a:r>
              <a:rPr lang="en-US" sz="3600" dirty="0" err="1" smtClean="0"/>
              <a:t>disiapkan</a:t>
            </a:r>
            <a:r>
              <a:rPr lang="en-US" sz="3600" dirty="0" smtClean="0"/>
              <a:t> </a:t>
            </a:r>
            <a:r>
              <a:rPr lang="en-US" sz="3600" dirty="0" err="1" smtClean="0"/>
              <a:t>oleh</a:t>
            </a:r>
            <a:r>
              <a:rPr lang="en-US" sz="3600" dirty="0" smtClean="0"/>
              <a:t> </a:t>
            </a:r>
            <a:r>
              <a:rPr lang="en-US" sz="3600" dirty="0" err="1" smtClean="0"/>
              <a:t>wirausaha</a:t>
            </a:r>
            <a:r>
              <a:rPr lang="en-US" sz="3600" dirty="0" smtClean="0"/>
              <a:t> yang </a:t>
            </a:r>
            <a:r>
              <a:rPr lang="en-US" sz="3600" dirty="0" err="1" smtClean="0"/>
              <a:t>menggambarkan</a:t>
            </a:r>
            <a:r>
              <a:rPr lang="en-US" sz="3600" dirty="0" smtClean="0"/>
              <a:t> </a:t>
            </a:r>
            <a:r>
              <a:rPr lang="en-US" sz="3600" dirty="0" err="1" smtClean="0"/>
              <a:t>semua</a:t>
            </a:r>
            <a:r>
              <a:rPr lang="en-US" sz="3600" dirty="0" smtClean="0"/>
              <a:t> </a:t>
            </a:r>
            <a:r>
              <a:rPr lang="en-US" sz="3600" dirty="0" err="1" smtClean="0"/>
              <a:t>unsur</a:t>
            </a:r>
            <a:r>
              <a:rPr lang="en-US" sz="3600" dirty="0" smtClean="0"/>
              <a:t> yang </a:t>
            </a:r>
            <a:r>
              <a:rPr lang="en-US" sz="3600" dirty="0" err="1" smtClean="0"/>
              <a:t>relevan</a:t>
            </a:r>
            <a:r>
              <a:rPr lang="en-US" sz="3600" dirty="0" smtClean="0"/>
              <a:t> </a:t>
            </a:r>
            <a:r>
              <a:rPr lang="en-US" sz="3600" dirty="0" err="1" smtClean="0"/>
              <a:t>baik</a:t>
            </a:r>
            <a:r>
              <a:rPr lang="en-US" sz="3600" dirty="0" smtClean="0"/>
              <a:t> internal </a:t>
            </a:r>
            <a:r>
              <a:rPr lang="en-US" sz="3600" dirty="0" err="1" smtClean="0"/>
              <a:t>maupun</a:t>
            </a:r>
            <a:r>
              <a:rPr lang="en-US" sz="3600" dirty="0" smtClean="0"/>
              <a:t> </a:t>
            </a:r>
            <a:r>
              <a:rPr lang="en-US" sz="3600" dirty="0" err="1" smtClean="0"/>
              <a:t>eksternal</a:t>
            </a:r>
            <a:r>
              <a:rPr lang="en-US" sz="3600" dirty="0" smtClean="0"/>
              <a:t> </a:t>
            </a:r>
            <a:r>
              <a:rPr lang="en-US" sz="3600" dirty="0" err="1" smtClean="0"/>
              <a:t>mengenai</a:t>
            </a:r>
            <a:r>
              <a:rPr lang="en-US" sz="3600" dirty="0" smtClean="0"/>
              <a:t> </a:t>
            </a:r>
            <a:r>
              <a:rPr lang="en-US" sz="3600" dirty="0" err="1" smtClean="0"/>
              <a:t>perusahaan</a:t>
            </a:r>
            <a:r>
              <a:rPr lang="en-US" sz="3600" dirty="0" smtClean="0"/>
              <a:t> </a:t>
            </a: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memulai</a:t>
            </a:r>
            <a:r>
              <a:rPr lang="en-US" sz="3600" dirty="0" smtClean="0"/>
              <a:t> </a:t>
            </a:r>
            <a:r>
              <a:rPr lang="en-US" sz="3600" dirty="0" err="1" smtClean="0"/>
              <a:t>pada</a:t>
            </a:r>
            <a:r>
              <a:rPr lang="en-US" sz="3600" dirty="0" smtClean="0"/>
              <a:t> </a:t>
            </a:r>
            <a:r>
              <a:rPr lang="en-US" sz="3600" dirty="0" err="1" smtClean="0"/>
              <a:t>waktu</a:t>
            </a:r>
            <a:r>
              <a:rPr lang="en-US" sz="3600" dirty="0" smtClean="0"/>
              <a:t> </a:t>
            </a:r>
            <a:r>
              <a:rPr lang="en-US" sz="3600" dirty="0" err="1" smtClean="0"/>
              <a:t>usaha</a:t>
            </a:r>
            <a:r>
              <a:rPr lang="en-US" sz="3600" dirty="0" smtClean="0"/>
              <a:t>. </a:t>
            </a:r>
            <a:r>
              <a:rPr lang="en-US" sz="3600" dirty="0" err="1" smtClean="0"/>
              <a:t>Adapun</a:t>
            </a:r>
            <a:r>
              <a:rPr lang="en-US" sz="3600" dirty="0" smtClean="0"/>
              <a:t> </a:t>
            </a:r>
            <a:r>
              <a:rPr lang="en-US" sz="3600" dirty="0" err="1" smtClean="0"/>
              <a:t>isinya</a:t>
            </a:r>
            <a:r>
              <a:rPr lang="en-US" sz="3600" dirty="0" smtClean="0"/>
              <a:t> </a:t>
            </a:r>
            <a:r>
              <a:rPr lang="en-US" sz="3600" dirty="0" err="1" smtClean="0"/>
              <a:t>sering</a:t>
            </a:r>
            <a:r>
              <a:rPr lang="en-US" sz="3600" dirty="0" smtClean="0"/>
              <a:t> </a:t>
            </a:r>
            <a:r>
              <a:rPr lang="en-US" sz="3600" dirty="0" err="1" smtClean="0"/>
              <a:t>merupakan</a:t>
            </a:r>
            <a:r>
              <a:rPr lang="en-US" sz="3600" dirty="0" smtClean="0"/>
              <a:t> </a:t>
            </a:r>
            <a:r>
              <a:rPr lang="en-US" sz="3600" dirty="0" err="1" smtClean="0"/>
              <a:t>perencanaan</a:t>
            </a:r>
            <a:r>
              <a:rPr lang="en-US" sz="3600" dirty="0" smtClean="0"/>
              <a:t> </a:t>
            </a:r>
            <a:r>
              <a:rPr lang="en-US" sz="3600" dirty="0" err="1" smtClean="0"/>
              <a:t>terpadu</a:t>
            </a:r>
            <a:r>
              <a:rPr lang="en-US" sz="3600" dirty="0" smtClean="0"/>
              <a:t> </a:t>
            </a:r>
            <a:r>
              <a:rPr lang="en-US" sz="3600" dirty="0" err="1" smtClean="0"/>
              <a:t>menyangkut</a:t>
            </a:r>
            <a:r>
              <a:rPr lang="en-US" sz="3600" dirty="0" smtClean="0"/>
              <a:t> </a:t>
            </a:r>
            <a:r>
              <a:rPr lang="en-US" sz="3600" dirty="0" err="1" smtClean="0"/>
              <a:t>pemasaran,permodalan,operasional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sumber</a:t>
            </a:r>
            <a:r>
              <a:rPr lang="en-US" sz="3600" dirty="0" smtClean="0"/>
              <a:t> </a:t>
            </a:r>
            <a:r>
              <a:rPr lang="en-US" sz="3600" dirty="0" err="1" smtClean="0"/>
              <a:t>daya</a:t>
            </a:r>
            <a:r>
              <a:rPr lang="en-US" sz="3600" dirty="0" smtClean="0"/>
              <a:t> </a:t>
            </a:r>
            <a:r>
              <a:rPr lang="en-US" sz="3600" dirty="0" err="1" smtClean="0"/>
              <a:t>manusia</a:t>
            </a:r>
            <a:r>
              <a:rPr lang="en-US" sz="3600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Business Plan </a:t>
            </a:r>
            <a:r>
              <a:rPr lang="en-CA" dirty="0" err="1" smtClean="0"/>
              <a:t>dan</a:t>
            </a:r>
            <a:r>
              <a:rPr lang="en-CA" dirty="0" smtClean="0"/>
              <a:t> Usaha Kecil </a:t>
            </a:r>
            <a:r>
              <a:rPr lang="en-CA" dirty="0" err="1" smtClean="0"/>
              <a:t>Inovatif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 err="1" smtClean="0"/>
              <a:t>Selain</a:t>
            </a:r>
            <a:r>
              <a:rPr lang="en-US" dirty="0" smtClean="0"/>
              <a:t>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berskala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, business plan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dibutuhkan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yang </a:t>
            </a:r>
            <a:r>
              <a:rPr lang="en-US" dirty="0" err="1" smtClean="0"/>
              <a:t>tergolong</a:t>
            </a:r>
            <a:r>
              <a:rPr lang="en-US" dirty="0" smtClean="0"/>
              <a:t> </a:t>
            </a:r>
            <a:r>
              <a:rPr lang="en-US" dirty="0" err="1" smtClean="0"/>
              <a:t>kedalam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(small </a:t>
            </a:r>
            <a:r>
              <a:rPr lang="en-US" i="1" dirty="0" smtClean="0"/>
              <a:t>business enterprise)</a:t>
            </a:r>
          </a:p>
          <a:p>
            <a:pPr marL="342900" indent="-342900" algn="ctr">
              <a:buNone/>
            </a:pPr>
            <a:r>
              <a:rPr lang="en-US" b="1" dirty="0" err="1" smtClean="0"/>
              <a:t>Definisi</a:t>
            </a:r>
            <a:r>
              <a:rPr lang="en-US" b="1" dirty="0" smtClean="0"/>
              <a:t> Usaha </a:t>
            </a:r>
            <a:r>
              <a:rPr lang="en-US" b="1" dirty="0" err="1" smtClean="0"/>
              <a:t>Mikro</a:t>
            </a:r>
            <a:r>
              <a:rPr lang="en-US" b="1" dirty="0" smtClean="0"/>
              <a:t>, Kecil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Menengah</a:t>
            </a:r>
            <a:endParaRPr lang="en-US" b="1" dirty="0" smtClean="0"/>
          </a:p>
          <a:p>
            <a:pPr marL="342900" indent="-342900">
              <a:buNone/>
            </a:pPr>
            <a:r>
              <a:rPr lang="en-US" dirty="0" err="1" smtClean="0"/>
              <a:t>Definisi</a:t>
            </a:r>
            <a:r>
              <a:rPr lang="en-US" dirty="0" smtClean="0"/>
              <a:t> </a:t>
            </a: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 smtClean="0"/>
              <a:t>UNdang</a:t>
            </a:r>
            <a:r>
              <a:rPr lang="en-US" dirty="0" smtClean="0"/>
              <a:t> </a:t>
            </a:r>
            <a:r>
              <a:rPr lang="en-US" dirty="0" err="1" smtClean="0"/>
              <a:t>Undang</a:t>
            </a:r>
            <a:r>
              <a:rPr lang="en-US" dirty="0" smtClean="0"/>
              <a:t> UMKM </a:t>
            </a:r>
            <a:r>
              <a:rPr lang="en-US" dirty="0" err="1" smtClean="0"/>
              <a:t>Tahun</a:t>
            </a:r>
            <a:r>
              <a:rPr lang="en-US" dirty="0" smtClean="0"/>
              <a:t> 2008:</a:t>
            </a:r>
          </a:p>
          <a:p>
            <a:pPr marL="342900" indent="-342900">
              <a:buNone/>
            </a:pPr>
            <a:r>
              <a:rPr lang="en-US" b="1" dirty="0" smtClean="0"/>
              <a:t>Usaha </a:t>
            </a:r>
            <a:r>
              <a:rPr lang="en-US" b="1" dirty="0" err="1" smtClean="0"/>
              <a:t>Mikro</a:t>
            </a:r>
            <a:r>
              <a:rPr lang="en-US" b="1" dirty="0" smtClean="0"/>
              <a:t>:</a:t>
            </a:r>
          </a:p>
          <a:p>
            <a:pPr marL="342900" indent="-342900">
              <a:buFontTx/>
              <a:buAutoNum type="arabicPeriod"/>
            </a:pPr>
            <a:r>
              <a:rPr lang="en-US" dirty="0" err="1" smtClean="0"/>
              <a:t>Kekayaan</a:t>
            </a:r>
            <a:r>
              <a:rPr lang="en-US" dirty="0" smtClean="0"/>
              <a:t> </a:t>
            </a:r>
            <a:r>
              <a:rPr lang="en-US" dirty="0" err="1" smtClean="0"/>
              <a:t>Bersih</a:t>
            </a:r>
            <a:r>
              <a:rPr lang="en-US" dirty="0" smtClean="0"/>
              <a:t> </a:t>
            </a:r>
            <a:r>
              <a:rPr lang="en-US" dirty="0" err="1" smtClean="0"/>
              <a:t>maksimal</a:t>
            </a:r>
            <a:r>
              <a:rPr lang="en-US" dirty="0" smtClean="0"/>
              <a:t> </a:t>
            </a:r>
            <a:r>
              <a:rPr lang="en-US" dirty="0" err="1" smtClean="0"/>
              <a:t>Rp</a:t>
            </a:r>
            <a:r>
              <a:rPr lang="en-US" dirty="0" smtClean="0"/>
              <a:t> 50 </a:t>
            </a:r>
            <a:r>
              <a:rPr lang="en-US" dirty="0" err="1" smtClean="0"/>
              <a:t>juta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  </a:t>
            </a:r>
            <a:r>
              <a:rPr lang="en-US" dirty="0" err="1" smtClean="0"/>
              <a:t>bangunan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endParaRPr lang="en-US" dirty="0" smtClean="0"/>
          </a:p>
          <a:p>
            <a:pPr marL="342900" indent="-342900">
              <a:buFontTx/>
              <a:buAutoNum type="arabicPeriod"/>
            </a:pPr>
            <a:r>
              <a:rPr lang="en-US" dirty="0" err="1" smtClean="0"/>
              <a:t>Penjualan</a:t>
            </a:r>
            <a:r>
              <a:rPr lang="en-US" dirty="0" smtClean="0"/>
              <a:t> </a:t>
            </a:r>
            <a:r>
              <a:rPr lang="en-US" dirty="0" err="1" smtClean="0"/>
              <a:t>bersih</a:t>
            </a:r>
            <a:r>
              <a:rPr lang="en-US" dirty="0" smtClean="0"/>
              <a:t> </a:t>
            </a:r>
            <a:r>
              <a:rPr lang="en-US" dirty="0" err="1" smtClean="0"/>
              <a:t>tahunan</a:t>
            </a:r>
            <a:r>
              <a:rPr lang="en-US" dirty="0" smtClean="0"/>
              <a:t> </a:t>
            </a:r>
            <a:r>
              <a:rPr lang="en-US" dirty="0" err="1" smtClean="0"/>
              <a:t>maksimal</a:t>
            </a:r>
            <a:r>
              <a:rPr lang="en-US" dirty="0" smtClean="0"/>
              <a:t> </a:t>
            </a:r>
            <a:r>
              <a:rPr lang="en-US" dirty="0" err="1" smtClean="0"/>
              <a:t>Rp</a:t>
            </a:r>
            <a:r>
              <a:rPr lang="en-US" dirty="0" smtClean="0"/>
              <a:t> 300 </a:t>
            </a:r>
            <a:r>
              <a:rPr lang="en-US" dirty="0" err="1" smtClean="0"/>
              <a:t>juta</a:t>
            </a:r>
            <a:r>
              <a:rPr lang="en-US" dirty="0" smtClean="0"/>
              <a:t> (</a:t>
            </a:r>
            <a:r>
              <a:rPr lang="en-US" dirty="0" err="1" smtClean="0"/>
              <a:t>maksimal</a:t>
            </a:r>
            <a:r>
              <a:rPr lang="en-US" dirty="0" smtClean="0"/>
              <a:t> 25 </a:t>
            </a:r>
            <a:r>
              <a:rPr lang="en-US" dirty="0" err="1" smtClean="0"/>
              <a:t>juta</a:t>
            </a:r>
            <a:r>
              <a:rPr lang="en-US" dirty="0" smtClean="0"/>
              <a:t> per </a:t>
            </a:r>
            <a:r>
              <a:rPr lang="en-US" dirty="0" err="1" smtClean="0"/>
              <a:t>bulan</a:t>
            </a:r>
            <a:r>
              <a:rPr lang="en-US" dirty="0" smtClean="0"/>
              <a:t>)</a:t>
            </a:r>
          </a:p>
          <a:p>
            <a:pPr marL="342900" indent="-342900">
              <a:buNone/>
            </a:pPr>
            <a:r>
              <a:rPr lang="en-US" b="1" dirty="0" smtClean="0"/>
              <a:t>Usaha Kecil:</a:t>
            </a:r>
          </a:p>
          <a:p>
            <a:pPr marL="342900" indent="-342900">
              <a:buFontTx/>
              <a:buAutoNum type="arabicPeriod"/>
            </a:pPr>
            <a:r>
              <a:rPr lang="en-US" dirty="0" err="1" smtClean="0"/>
              <a:t>Kekayaan</a:t>
            </a:r>
            <a:r>
              <a:rPr lang="en-US" dirty="0" smtClean="0"/>
              <a:t> </a:t>
            </a:r>
            <a:r>
              <a:rPr lang="en-US" dirty="0" err="1" smtClean="0"/>
              <a:t>bersih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Rp</a:t>
            </a:r>
            <a:r>
              <a:rPr lang="en-US" dirty="0" smtClean="0"/>
              <a:t> 50 </a:t>
            </a:r>
            <a:r>
              <a:rPr lang="en-US" dirty="0" err="1" smtClean="0"/>
              <a:t>juta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Rp</a:t>
            </a:r>
            <a:r>
              <a:rPr lang="en-US" dirty="0" smtClean="0"/>
              <a:t> 500 </a:t>
            </a:r>
            <a:r>
              <a:rPr lang="en-US" dirty="0" err="1" smtClean="0"/>
              <a:t>juta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bangunan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endParaRPr lang="en-US" dirty="0" smtClean="0"/>
          </a:p>
          <a:p>
            <a:pPr marL="342900" indent="-342900">
              <a:buFontTx/>
              <a:buAutoNum type="arabicPeriod"/>
            </a:pPr>
            <a:r>
              <a:rPr lang="en-US" dirty="0" err="1" smtClean="0"/>
              <a:t>Penjualan</a:t>
            </a:r>
            <a:r>
              <a:rPr lang="en-US" dirty="0" smtClean="0"/>
              <a:t> </a:t>
            </a:r>
            <a:r>
              <a:rPr lang="en-US" dirty="0" err="1" smtClean="0"/>
              <a:t>bersih</a:t>
            </a:r>
            <a:r>
              <a:rPr lang="en-US" dirty="0" smtClean="0"/>
              <a:t> </a:t>
            </a:r>
            <a:r>
              <a:rPr lang="en-US" dirty="0" err="1" smtClean="0"/>
              <a:t>tahunan</a:t>
            </a:r>
            <a:r>
              <a:rPr lang="en-US" dirty="0" smtClean="0"/>
              <a:t>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Rp</a:t>
            </a:r>
            <a:r>
              <a:rPr lang="en-US" dirty="0" smtClean="0"/>
              <a:t> 300 </a:t>
            </a:r>
            <a:r>
              <a:rPr lang="en-US" dirty="0" err="1" smtClean="0"/>
              <a:t>juta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Rp</a:t>
            </a:r>
            <a:r>
              <a:rPr lang="en-US" dirty="0" smtClean="0"/>
              <a:t> 2,5 M</a:t>
            </a:r>
          </a:p>
          <a:p>
            <a:pPr marL="342900" indent="-342900">
              <a:buNone/>
            </a:pPr>
            <a:r>
              <a:rPr lang="en-US" b="1" dirty="0" smtClean="0"/>
              <a:t>Usaha </a:t>
            </a:r>
            <a:r>
              <a:rPr lang="en-US" b="1" dirty="0" err="1" smtClean="0"/>
              <a:t>Menengah</a:t>
            </a:r>
            <a:endParaRPr lang="en-US" b="1" dirty="0" smtClean="0"/>
          </a:p>
          <a:p>
            <a:pPr marL="342900" indent="-342900">
              <a:buFontTx/>
              <a:buAutoNum type="arabicPeriod"/>
            </a:pPr>
            <a:r>
              <a:rPr lang="en-US" dirty="0" err="1" smtClean="0"/>
              <a:t>Kekayaan</a:t>
            </a:r>
            <a:r>
              <a:rPr lang="en-US" dirty="0" smtClean="0"/>
              <a:t> </a:t>
            </a:r>
            <a:r>
              <a:rPr lang="en-US" dirty="0" err="1" smtClean="0"/>
              <a:t>bersih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Rp</a:t>
            </a:r>
            <a:r>
              <a:rPr lang="en-US" dirty="0" smtClean="0"/>
              <a:t> 500 </a:t>
            </a:r>
            <a:r>
              <a:rPr lang="en-US" dirty="0" err="1" smtClean="0"/>
              <a:t>juta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Rp</a:t>
            </a:r>
            <a:r>
              <a:rPr lang="en-US" dirty="0" smtClean="0"/>
              <a:t> 10 M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bangunan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endParaRPr lang="en-US" dirty="0" smtClean="0"/>
          </a:p>
          <a:p>
            <a:pPr marL="342900" indent="-342900">
              <a:buFontTx/>
              <a:buAutoNum type="arabicPeriod"/>
            </a:pPr>
            <a:r>
              <a:rPr lang="en-US" dirty="0" err="1" smtClean="0"/>
              <a:t>Penjualan</a:t>
            </a:r>
            <a:r>
              <a:rPr lang="en-US" dirty="0" smtClean="0"/>
              <a:t> </a:t>
            </a:r>
            <a:r>
              <a:rPr lang="en-US" dirty="0" err="1" smtClean="0"/>
              <a:t>bersih</a:t>
            </a:r>
            <a:r>
              <a:rPr lang="en-US" dirty="0" smtClean="0"/>
              <a:t> </a:t>
            </a:r>
            <a:r>
              <a:rPr lang="en-US" dirty="0" err="1" smtClean="0"/>
              <a:t>tahunan</a:t>
            </a:r>
            <a:r>
              <a:rPr lang="en-US" dirty="0" smtClean="0"/>
              <a:t>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Rp</a:t>
            </a:r>
            <a:r>
              <a:rPr lang="en-US" dirty="0" smtClean="0"/>
              <a:t> 300 </a:t>
            </a:r>
            <a:r>
              <a:rPr lang="en-US" dirty="0" err="1" smtClean="0"/>
              <a:t>juta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Rp</a:t>
            </a:r>
            <a:r>
              <a:rPr lang="en-US" dirty="0" smtClean="0"/>
              <a:t> 50 M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Usaha </a:t>
            </a:r>
            <a:r>
              <a:rPr lang="en-CA" sz="3200" dirty="0" err="1" smtClean="0"/>
              <a:t>kecil</a:t>
            </a:r>
            <a:r>
              <a:rPr lang="en-CA" sz="3200" dirty="0" smtClean="0"/>
              <a:t> yang </a:t>
            </a:r>
            <a:r>
              <a:rPr lang="en-CA" sz="3200" dirty="0" err="1" smtClean="0"/>
              <a:t>inovatif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penerapan</a:t>
            </a:r>
            <a:r>
              <a:rPr lang="en-US" dirty="0" smtClean="0"/>
              <a:t>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memperbesar</a:t>
            </a:r>
            <a:r>
              <a:rPr lang="en-US" dirty="0" smtClean="0"/>
              <a:t> </a:t>
            </a:r>
            <a:r>
              <a:rPr lang="en-US" dirty="0" err="1" smtClean="0"/>
              <a:t>peluang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meraih</a:t>
            </a:r>
            <a:r>
              <a:rPr lang="en-US" dirty="0" smtClean="0"/>
              <a:t> </a:t>
            </a:r>
            <a:r>
              <a:rPr lang="en-US" dirty="0" err="1" smtClean="0"/>
              <a:t>keunggulan</a:t>
            </a:r>
            <a:r>
              <a:rPr lang="en-US" dirty="0" smtClean="0"/>
              <a:t> </a:t>
            </a:r>
            <a:r>
              <a:rPr lang="en-US" dirty="0" err="1" smtClean="0"/>
              <a:t>bersaing</a:t>
            </a:r>
            <a:r>
              <a:rPr lang="en-US" dirty="0" smtClean="0"/>
              <a:t> (competitive advantage),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keunggulan</a:t>
            </a:r>
            <a:r>
              <a:rPr lang="en-US" dirty="0" smtClean="0"/>
              <a:t> </a:t>
            </a:r>
            <a:r>
              <a:rPr lang="en-US" dirty="0" err="1" smtClean="0"/>
              <a:t>bersaing</a:t>
            </a:r>
            <a:r>
              <a:rPr lang="en-US" dirty="0" smtClean="0"/>
              <a:t> yang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diferensiasi</a:t>
            </a:r>
            <a:r>
              <a:rPr lang="en-US" dirty="0" smtClean="0"/>
              <a:t>( differentiation)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keunggulan</a:t>
            </a:r>
            <a:r>
              <a:rPr lang="en-US" dirty="0" smtClean="0"/>
              <a:t> yang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kepemimpinan</a:t>
            </a:r>
            <a:r>
              <a:rPr lang="en-US" dirty="0" smtClean="0"/>
              <a:t> </a:t>
            </a:r>
            <a:r>
              <a:rPr lang="en-US" dirty="0" err="1" smtClean="0"/>
              <a:t>biaya</a:t>
            </a:r>
            <a:r>
              <a:rPr lang="en-US" dirty="0" smtClean="0"/>
              <a:t>(cost leadership)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i="1" dirty="0" smtClean="0"/>
              <a:t>"the </a:t>
            </a:r>
            <a:r>
              <a:rPr lang="en-US" dirty="0" smtClean="0"/>
              <a:t>ability to apply </a:t>
            </a:r>
            <a:r>
              <a:rPr lang="en-US" i="1" dirty="0" smtClean="0"/>
              <a:t>creative solutions to those problems and opportunities to enhance or to enrich people's live(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menerapkan</a:t>
            </a:r>
            <a:r>
              <a:rPr lang="en-US" dirty="0" smtClean="0"/>
              <a:t> </a:t>
            </a:r>
            <a:r>
              <a:rPr lang="en-US" dirty="0" err="1" smtClean="0"/>
              <a:t>solusi</a:t>
            </a:r>
            <a:r>
              <a:rPr lang="en-US" dirty="0" smtClean="0"/>
              <a:t> </a:t>
            </a:r>
            <a:r>
              <a:rPr lang="en-US" dirty="0" err="1" smtClean="0"/>
              <a:t>kreatif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peluang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memperkaya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).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D:\ENO DOC\rETNO SCAN\Foto100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0"/>
            <a:ext cx="7558087" cy="10688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791200"/>
          </a:xfrm>
        </p:spPr>
        <p:txBody>
          <a:bodyPr>
            <a:normAutofit fontScale="85000" lnSpcReduction="20000"/>
          </a:bodyPr>
          <a:lstStyle/>
          <a:p>
            <a:pPr algn="just">
              <a:buFont typeface="Arial" pitchFamily="34" charset="0"/>
              <a:buChar char="•"/>
            </a:pP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manajemen</a:t>
            </a:r>
            <a:r>
              <a:rPr lang="en-US" dirty="0" smtClean="0"/>
              <a:t> </a:t>
            </a:r>
            <a:r>
              <a:rPr lang="en-US" dirty="0" err="1" smtClean="0"/>
              <a:t>strategis</a:t>
            </a:r>
            <a:r>
              <a:rPr lang="en-US" dirty="0" smtClean="0"/>
              <a:t> </a:t>
            </a:r>
            <a:r>
              <a:rPr lang="en-US" dirty="0" err="1" smtClean="0"/>
              <a:t>dimulai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-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pengusaha</a:t>
            </a:r>
            <a:r>
              <a:rPr lang="en-US" dirty="0" smtClean="0"/>
              <a:t> yang </a:t>
            </a:r>
            <a:r>
              <a:rPr lang="en-US" dirty="0" err="1" smtClean="0"/>
              <a:t>seringkali</a:t>
            </a:r>
            <a:r>
              <a:rPr lang="en-US" dirty="0" smtClean="0"/>
              <a:t> </a:t>
            </a:r>
            <a:r>
              <a:rPr lang="en-US" dirty="0" err="1" smtClean="0"/>
              <a:t>merangkap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pemilik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. 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situasional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(</a:t>
            </a:r>
            <a:r>
              <a:rPr lang="en-US" i="1" dirty="0" smtClean="0"/>
              <a:t>business concept</a:t>
            </a:r>
            <a:r>
              <a:rPr lang="en-US" dirty="0" smtClean="0"/>
              <a:t>),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diuji</a:t>
            </a:r>
            <a:r>
              <a:rPr lang="en-US" dirty="0" smtClean="0"/>
              <a:t> </a:t>
            </a:r>
            <a:r>
              <a:rPr lang="en-US" dirty="0" err="1" smtClean="0"/>
              <a:t>kelayakannya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studi</a:t>
            </a:r>
            <a:r>
              <a:rPr lang="en-US" dirty="0" smtClean="0"/>
              <a:t> </a:t>
            </a:r>
            <a:r>
              <a:rPr lang="en-US" dirty="0" err="1" smtClean="0"/>
              <a:t>kelayakan</a:t>
            </a:r>
            <a:r>
              <a:rPr lang="en-US" dirty="0" smtClean="0"/>
              <a:t>(feasibility </a:t>
            </a:r>
            <a:r>
              <a:rPr lang="en-US" i="1" dirty="0" err="1" smtClean="0"/>
              <a:t>sdudy</a:t>
            </a:r>
            <a:r>
              <a:rPr lang="en-US" i="1" dirty="0" smtClean="0"/>
              <a:t>). </a:t>
            </a:r>
            <a:r>
              <a:rPr lang="en-US" dirty="0" smtClean="0"/>
              <a:t>Perusahaan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i="1" dirty="0" smtClean="0"/>
              <a:t>business </a:t>
            </a:r>
            <a:r>
              <a:rPr lang="en-US" dirty="0" smtClean="0"/>
              <a:t>plan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yang </a:t>
            </a:r>
            <a:r>
              <a:rPr lang="en-US" dirty="0" err="1" smtClean="0"/>
              <a:t>dinyatakan</a:t>
            </a:r>
            <a:r>
              <a:rPr lang="en-US" dirty="0" smtClean="0"/>
              <a:t> </a:t>
            </a:r>
            <a:r>
              <a:rPr lang="en-US" dirty="0" err="1" smtClean="0"/>
              <a:t>layak,sedangkan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yang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berjalan</a:t>
            </a:r>
            <a:r>
              <a:rPr lang="en-US" dirty="0" smtClean="0"/>
              <a:t> </a:t>
            </a:r>
            <a:r>
              <a:rPr lang="en-US" dirty="0" err="1" smtClean="0"/>
              <a:t>tahap</a:t>
            </a:r>
            <a:r>
              <a:rPr lang="en-US" dirty="0" smtClean="0"/>
              <a:t> </a:t>
            </a:r>
            <a:r>
              <a:rPr lang="en-US" dirty="0" err="1" smtClean="0"/>
              <a:t>studi</a:t>
            </a:r>
            <a:r>
              <a:rPr lang="en-US" dirty="0" smtClean="0"/>
              <a:t> </a:t>
            </a:r>
            <a:r>
              <a:rPr lang="en-US" dirty="0" err="1" smtClean="0"/>
              <a:t>kelayakan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dilewati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dinyatakan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eksplisit</a:t>
            </a:r>
            <a:r>
              <a:rPr lang="en-US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err="1" smtClean="0"/>
              <a:t>Meskipun</a:t>
            </a:r>
            <a:r>
              <a:rPr lang="en-US" dirty="0" smtClean="0"/>
              <a:t> </a:t>
            </a:r>
            <a:r>
              <a:rPr lang="en-US" dirty="0" err="1" smtClean="0"/>
              <a:t>demikian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 </a:t>
            </a:r>
            <a:r>
              <a:rPr lang="en-US" dirty="0" err="1" smtClean="0"/>
              <a:t>strategis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melewati</a:t>
            </a:r>
            <a:r>
              <a:rPr lang="en-US" dirty="0" smtClean="0"/>
              <a:t> </a:t>
            </a:r>
            <a:r>
              <a:rPr lang="en-US" dirty="0" err="1" smtClean="0"/>
              <a:t>tahapan</a:t>
            </a:r>
            <a:r>
              <a:rPr lang="en-US" dirty="0" smtClean="0"/>
              <a:t> </a:t>
            </a:r>
            <a:r>
              <a:rPr lang="en-US" dirty="0" err="1" smtClean="0"/>
              <a:t>studi</a:t>
            </a:r>
            <a:r>
              <a:rPr lang="en-US" dirty="0" smtClean="0"/>
              <a:t> </a:t>
            </a:r>
            <a:r>
              <a:rPr lang="en-US" dirty="0" err="1" smtClean="0"/>
              <a:t>kelayakan</a:t>
            </a:r>
            <a:r>
              <a:rPr lang="en-US" dirty="0" smtClean="0"/>
              <a:t>.</a:t>
            </a:r>
          </a:p>
          <a:p>
            <a:pPr hangingPunct="0"/>
            <a:r>
              <a:rPr lang="en-US" dirty="0" smtClean="0"/>
              <a:t>Usaha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berbentuk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kecil,membutuhkan</a:t>
            </a:r>
            <a:r>
              <a:rPr lang="en-US" dirty="0" smtClean="0"/>
              <a:t> </a:t>
            </a:r>
            <a:r>
              <a:rPr lang="en-US" dirty="0" err="1" smtClean="0"/>
              <a:t>rencana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menterjemahkan</a:t>
            </a:r>
            <a:r>
              <a:rPr lang="en-US" dirty="0" smtClean="0"/>
              <a:t> </a:t>
            </a:r>
            <a:r>
              <a:rPr lang="en-US" dirty="0" err="1" smtClean="0"/>
              <a:t>gagasan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yang </a:t>
            </a:r>
            <a:r>
              <a:rPr lang="en-US" dirty="0" err="1" smtClean="0"/>
              <a:t>real,sehingga</a:t>
            </a:r>
            <a:r>
              <a:rPr lang="en-US" dirty="0" smtClean="0"/>
              <a:t> </a:t>
            </a:r>
            <a:r>
              <a:rPr lang="en-US" dirty="0" err="1" smtClean="0"/>
              <a:t>penyusunan</a:t>
            </a:r>
            <a:r>
              <a:rPr lang="en-US" dirty="0" smtClean="0"/>
              <a:t> </a:t>
            </a:r>
            <a:r>
              <a:rPr lang="en-US" i="1" dirty="0" smtClean="0"/>
              <a:t>business </a:t>
            </a:r>
            <a:r>
              <a:rPr lang="en-US" dirty="0" smtClean="0"/>
              <a:t>plan </a:t>
            </a:r>
            <a:r>
              <a:rPr lang="en-US" dirty="0" err="1" smtClean="0"/>
              <a:t>dinyatakansecara</a:t>
            </a:r>
            <a:r>
              <a:rPr lang="en-US" dirty="0" smtClean="0"/>
              <a:t> </a:t>
            </a:r>
            <a:r>
              <a:rPr lang="en-US" dirty="0" err="1" smtClean="0"/>
              <a:t>eksplisit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model </a:t>
            </a:r>
            <a:r>
              <a:rPr lang="en-US" dirty="0" err="1" smtClean="0"/>
              <a:t>manajemen</a:t>
            </a:r>
            <a:r>
              <a:rPr lang="en-US" dirty="0" smtClean="0"/>
              <a:t> </a:t>
            </a:r>
            <a:r>
              <a:rPr lang="en-US" dirty="0" err="1" smtClean="0"/>
              <a:t>strategi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err="1" smtClean="0"/>
              <a:t>Tahap-Tahap</a:t>
            </a:r>
            <a:r>
              <a:rPr lang="en-CA" dirty="0" smtClean="0"/>
              <a:t> </a:t>
            </a:r>
            <a:r>
              <a:rPr lang="en-CA" dirty="0" err="1" smtClean="0"/>
              <a:t>Penyusunan</a:t>
            </a:r>
            <a:r>
              <a:rPr lang="en-CA" dirty="0" smtClean="0"/>
              <a:t> Business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CA" dirty="0" err="1" smtClean="0">
                <a:solidFill>
                  <a:schemeClr val="accent2">
                    <a:lumMod val="75000"/>
                  </a:schemeClr>
                </a:solidFill>
              </a:rPr>
              <a:t>Tahap</a:t>
            </a:r>
            <a:r>
              <a:rPr lang="en-CA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CA" dirty="0" err="1" smtClean="0">
                <a:solidFill>
                  <a:schemeClr val="accent2">
                    <a:lumMod val="75000"/>
                  </a:schemeClr>
                </a:solidFill>
              </a:rPr>
              <a:t>Ide</a:t>
            </a:r>
            <a:r>
              <a:rPr lang="en-CA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CA" dirty="0" err="1" smtClean="0">
                <a:solidFill>
                  <a:schemeClr val="accent2">
                    <a:lumMod val="75000"/>
                  </a:schemeClr>
                </a:solidFill>
              </a:rPr>
              <a:t>usaha</a:t>
            </a:r>
            <a:endParaRPr lang="en-CA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hangingPunct="0"/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yang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benak</a:t>
            </a:r>
            <a:r>
              <a:rPr lang="en-US" dirty="0" smtClean="0"/>
              <a:t> </a:t>
            </a:r>
            <a:r>
              <a:rPr lang="en-US" dirty="0" err="1" smtClean="0"/>
              <a:t>pikiran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.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laksana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bola </a:t>
            </a:r>
            <a:r>
              <a:rPr lang="en-US" dirty="0" err="1" smtClean="0"/>
              <a:t>salju</a:t>
            </a:r>
            <a:r>
              <a:rPr lang="en-US" dirty="0" smtClean="0"/>
              <a:t> </a:t>
            </a:r>
            <a:r>
              <a:rPr lang="en-US" dirty="0" err="1" smtClean="0"/>
              <a:t>semakin</a:t>
            </a:r>
            <a:r>
              <a:rPr lang="en-US" dirty="0" smtClean="0"/>
              <a:t> lama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bergulir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benak</a:t>
            </a:r>
            <a:r>
              <a:rPr lang="en-US" dirty="0" smtClean="0"/>
              <a:t> </a:t>
            </a:r>
            <a:r>
              <a:rPr lang="en-US" dirty="0" err="1" smtClean="0"/>
              <a:t>pengusaha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semakin</a:t>
            </a:r>
            <a:r>
              <a:rPr lang="en-US" dirty="0" smtClean="0"/>
              <a:t> </a:t>
            </a:r>
            <a:r>
              <a:rPr lang="en-US" dirty="0" err="1" smtClean="0"/>
              <a:t>tumbuh</a:t>
            </a:r>
            <a:r>
              <a:rPr lang="en-US" dirty="0" smtClean="0"/>
              <a:t> </a:t>
            </a:r>
            <a:r>
              <a:rPr lang="en-US" dirty="0" err="1" smtClean="0"/>
              <a:t>membesar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motivasi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kuat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pengusaha,untuk</a:t>
            </a:r>
            <a:r>
              <a:rPr lang="en-US" dirty="0" smtClean="0"/>
              <a:t> </a:t>
            </a:r>
            <a:r>
              <a:rPr lang="en-US" dirty="0" err="1" smtClean="0"/>
              <a:t>meneliti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mewujudkan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</a:p>
          <a:p>
            <a:pPr hangingPunct="0"/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yang </a:t>
            </a:r>
            <a:r>
              <a:rPr lang="en-US" dirty="0" err="1" smtClean="0"/>
              <a:t>kreatif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kreativitas</a:t>
            </a:r>
            <a:r>
              <a:rPr lang="en-US" dirty="0" smtClean="0"/>
              <a:t> </a:t>
            </a:r>
            <a:r>
              <a:rPr lang="en-US" dirty="0" err="1" smtClean="0"/>
              <a:t>pengusaha</a:t>
            </a:r>
            <a:r>
              <a:rPr lang="en-US" dirty="0" smtClean="0"/>
              <a:t>. </a:t>
            </a:r>
            <a:r>
              <a:rPr lang="en-US" dirty="0" err="1" smtClean="0"/>
              <a:t>Kreativitas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i="1" dirty="0" smtClean="0"/>
              <a:t>"</a:t>
            </a:r>
            <a:r>
              <a:rPr lang="en-US" i="1" dirty="0" err="1" smtClean="0"/>
              <a:t>thingking</a:t>
            </a:r>
            <a:r>
              <a:rPr lang="en-US" i="1" dirty="0" smtClean="0"/>
              <a:t> the new things" </a:t>
            </a:r>
            <a:r>
              <a:rPr lang="en-US" dirty="0" err="1" smtClean="0"/>
              <a:t>sedangkan</a:t>
            </a:r>
            <a:r>
              <a:rPr lang="en-US" dirty="0" smtClean="0"/>
              <a:t>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</a:t>
            </a:r>
            <a:r>
              <a:rPr lang="en-US" i="1" dirty="0" smtClean="0"/>
              <a:t>"doing the new </a:t>
            </a:r>
            <a:r>
              <a:rPr lang="en-US" dirty="0" err="1" smtClean="0"/>
              <a:t>things".Dengan</a:t>
            </a:r>
            <a:r>
              <a:rPr lang="en-US" dirty="0" smtClean="0"/>
              <a:t> </a:t>
            </a:r>
            <a:r>
              <a:rPr lang="en-US" dirty="0" err="1" smtClean="0"/>
              <a:t>demikian</a:t>
            </a:r>
            <a:r>
              <a:rPr lang="en-US" dirty="0" smtClean="0"/>
              <a:t>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lahir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pemikiran</a:t>
            </a:r>
            <a:r>
              <a:rPr lang="en-US" dirty="0" smtClean="0"/>
              <a:t> </a:t>
            </a:r>
            <a:r>
              <a:rPr lang="en-US" dirty="0" err="1" smtClean="0"/>
              <a:t>kreatif</a:t>
            </a:r>
            <a:r>
              <a:rPr lang="en-US" dirty="0" smtClean="0"/>
              <a:t>.</a:t>
            </a:r>
          </a:p>
          <a:p>
            <a:pPr marL="514350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638800"/>
          </a:xfrm>
        </p:spPr>
        <p:txBody>
          <a:bodyPr/>
          <a:lstStyle/>
          <a:p>
            <a:pPr>
              <a:buNone/>
            </a:pPr>
            <a:r>
              <a:rPr lang="en-CA" dirty="0" smtClean="0"/>
              <a:t>2. </a:t>
            </a:r>
            <a:r>
              <a:rPr lang="en-CA" dirty="0" err="1" smtClean="0">
                <a:solidFill>
                  <a:schemeClr val="accent1"/>
                </a:solidFill>
              </a:rPr>
              <a:t>Tahap</a:t>
            </a:r>
            <a:r>
              <a:rPr lang="en-CA" dirty="0" smtClean="0">
                <a:solidFill>
                  <a:schemeClr val="accent1"/>
                </a:solidFill>
              </a:rPr>
              <a:t> </a:t>
            </a:r>
            <a:r>
              <a:rPr lang="en-CA" dirty="0" err="1" smtClean="0">
                <a:solidFill>
                  <a:schemeClr val="accent1"/>
                </a:solidFill>
              </a:rPr>
              <a:t>Perumusan</a:t>
            </a:r>
            <a:r>
              <a:rPr lang="en-CA" dirty="0" smtClean="0">
                <a:solidFill>
                  <a:schemeClr val="accent1"/>
                </a:solidFill>
              </a:rPr>
              <a:t> </a:t>
            </a:r>
            <a:r>
              <a:rPr lang="en-CA" dirty="0" err="1" smtClean="0">
                <a:solidFill>
                  <a:schemeClr val="accent1"/>
                </a:solidFill>
              </a:rPr>
              <a:t>Konsep</a:t>
            </a:r>
            <a:r>
              <a:rPr lang="en-CA" dirty="0" smtClean="0">
                <a:solidFill>
                  <a:schemeClr val="accent1"/>
                </a:solidFill>
              </a:rPr>
              <a:t> Usaha</a:t>
            </a:r>
          </a:p>
          <a:p>
            <a:pPr algn="just">
              <a:buFont typeface="Wingdings" pitchFamily="2" charset="2"/>
              <a:buChar char="q"/>
            </a:pP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mewujudkan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kenyataan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yang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benak</a:t>
            </a:r>
            <a:r>
              <a:rPr lang="en-US" dirty="0" smtClean="0"/>
              <a:t> </a:t>
            </a:r>
            <a:r>
              <a:rPr lang="en-US" dirty="0" err="1" smtClean="0"/>
              <a:t>pengusaha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dirumuskan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. </a:t>
            </a:r>
          </a:p>
          <a:p>
            <a:pPr algn="just">
              <a:buFont typeface="Wingdings" pitchFamily="2" charset="2"/>
              <a:buChar char="q"/>
            </a:pP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penjabaran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dimensi-dimensi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yang </a:t>
            </a:r>
            <a:r>
              <a:rPr lang="en-US" dirty="0" err="1" smtClean="0"/>
              <a:t>relevan</a:t>
            </a:r>
            <a:r>
              <a:rPr lang="en-US" dirty="0" smtClean="0"/>
              <a:t>. </a:t>
            </a: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pengusaha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mendirikan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makan,maka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aharus</a:t>
            </a:r>
            <a:r>
              <a:rPr lang="en-US" dirty="0" smtClean="0"/>
              <a:t> </a:t>
            </a:r>
            <a:r>
              <a:rPr lang="en-US" dirty="0" err="1" smtClean="0"/>
              <a:t>menjabrkan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yang </a:t>
            </a:r>
            <a:r>
              <a:rPr lang="en-US" dirty="0" err="1" smtClean="0"/>
              <a:t>jelas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menguraikan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dimensi-dimensi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detail.Misalnya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dibuka</a:t>
            </a:r>
            <a:r>
              <a:rPr lang="en-US" dirty="0" smtClean="0"/>
              <a:t> </a:t>
            </a:r>
            <a:r>
              <a:rPr lang="en-US" dirty="0" err="1" smtClean="0"/>
              <a:t>merupakah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yang </a:t>
            </a:r>
            <a:r>
              <a:rPr lang="en-US" dirty="0" err="1" smtClean="0"/>
              <a:t>menjual</a:t>
            </a:r>
            <a:r>
              <a:rPr lang="en-US" dirty="0" smtClean="0"/>
              <a:t> </a:t>
            </a:r>
            <a:r>
              <a:rPr lang="en-US" dirty="0" err="1" smtClean="0"/>
              <a:t>masakan</a:t>
            </a:r>
            <a:r>
              <a:rPr lang="en-US" dirty="0" smtClean="0"/>
              <a:t> </a:t>
            </a:r>
            <a:r>
              <a:rPr lang="en-US" dirty="0" err="1" smtClean="0"/>
              <a:t>khas</a:t>
            </a:r>
            <a:r>
              <a:rPr lang="en-US" dirty="0" smtClean="0"/>
              <a:t> </a:t>
            </a:r>
            <a:r>
              <a:rPr lang="en-US" dirty="0" err="1" smtClean="0"/>
              <a:t>Jawa</a:t>
            </a:r>
            <a:r>
              <a:rPr lang="en-US" dirty="0" smtClean="0"/>
              <a:t>, Padang </a:t>
            </a:r>
            <a:r>
              <a:rPr lang="en-US" dirty="0" err="1" smtClean="0"/>
              <a:t>dll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7912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CA" dirty="0" smtClean="0"/>
              <a:t>3. </a:t>
            </a:r>
            <a:r>
              <a:rPr lang="en-CA" b="1" dirty="0" err="1" smtClean="0">
                <a:solidFill>
                  <a:schemeClr val="accent1"/>
                </a:solidFill>
              </a:rPr>
              <a:t>Tahap</a:t>
            </a:r>
            <a:r>
              <a:rPr lang="en-CA" b="1" dirty="0" smtClean="0">
                <a:solidFill>
                  <a:schemeClr val="accent1"/>
                </a:solidFill>
              </a:rPr>
              <a:t> Study </a:t>
            </a:r>
            <a:r>
              <a:rPr lang="en-CA" b="1" dirty="0" err="1" smtClean="0">
                <a:solidFill>
                  <a:schemeClr val="accent1"/>
                </a:solidFill>
              </a:rPr>
              <a:t>Kelayakan</a:t>
            </a:r>
            <a:r>
              <a:rPr lang="en-CA" b="1" dirty="0" smtClean="0">
                <a:solidFill>
                  <a:schemeClr val="accent1"/>
                </a:solidFill>
              </a:rPr>
              <a:t> Usaha/ Feasibility Study</a:t>
            </a:r>
          </a:p>
          <a:p>
            <a:pPr hangingPunct="0"/>
            <a:r>
              <a:rPr lang="en-US" dirty="0" err="1" smtClean="0"/>
              <a:t>Tahap</a:t>
            </a:r>
            <a:r>
              <a:rPr lang="en-US" dirty="0" smtClean="0"/>
              <a:t> </a:t>
            </a:r>
            <a:r>
              <a:rPr lang="en-US" dirty="0" err="1" smtClean="0"/>
              <a:t>selanjutnya</a:t>
            </a:r>
            <a:r>
              <a:rPr lang="en-US" dirty="0" smtClean="0"/>
              <a:t>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dijalankan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usaha,maka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dijalankan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terlebih</a:t>
            </a:r>
            <a:r>
              <a:rPr lang="en-US" dirty="0" smtClean="0"/>
              <a:t> </a:t>
            </a:r>
            <a:r>
              <a:rPr lang="en-US" dirty="0" err="1" smtClean="0"/>
              <a:t>dahulu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dinilai</a:t>
            </a:r>
            <a:r>
              <a:rPr lang="en-US" dirty="0" smtClean="0"/>
              <a:t> </a:t>
            </a:r>
            <a:r>
              <a:rPr lang="en-US" dirty="0" err="1" smtClean="0"/>
              <a:t>kelayakan</a:t>
            </a:r>
            <a:r>
              <a:rPr lang="en-US" dirty="0" smtClean="0"/>
              <a:t> </a:t>
            </a:r>
            <a:r>
              <a:rPr lang="en-US" dirty="0" err="1" smtClean="0"/>
              <a:t>usahanya</a:t>
            </a:r>
            <a:r>
              <a:rPr lang="en-US" dirty="0" smtClean="0"/>
              <a:t>.</a:t>
            </a:r>
          </a:p>
          <a:p>
            <a:pPr hangingPunct="0"/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yang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dipertimbangkan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kelayakan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rencana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yang </a:t>
            </a:r>
            <a:r>
              <a:rPr lang="en-US" dirty="0" err="1" smtClean="0"/>
              <a:t>mencakup</a:t>
            </a:r>
            <a:r>
              <a:rPr lang="en-US" dirty="0" smtClean="0"/>
              <a:t> </a:t>
            </a:r>
            <a:r>
              <a:rPr lang="en-US" dirty="0" err="1" smtClean="0"/>
              <a:t>aspek-aspek</a:t>
            </a:r>
            <a:r>
              <a:rPr lang="en-US" dirty="0" smtClean="0"/>
              <a:t> :</a:t>
            </a:r>
          </a:p>
          <a:p>
            <a:pPr hangingPunct="0">
              <a:buNone/>
            </a:pPr>
            <a:r>
              <a:rPr lang="en-US" dirty="0" err="1" smtClean="0"/>
              <a:t>a.Kelayakan</a:t>
            </a:r>
            <a:r>
              <a:rPr lang="en-US" dirty="0" smtClean="0"/>
              <a:t> 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pemasaran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 - </a:t>
            </a:r>
            <a:r>
              <a:rPr lang="en-US" dirty="0" err="1" smtClean="0"/>
              <a:t>Potensi</a:t>
            </a:r>
            <a:r>
              <a:rPr lang="en-US" dirty="0" smtClean="0"/>
              <a:t> </a:t>
            </a:r>
            <a:r>
              <a:rPr lang="en-US" dirty="0" err="1" smtClean="0"/>
              <a:t>pasar,market</a:t>
            </a:r>
            <a:r>
              <a:rPr lang="en-US" dirty="0" smtClean="0"/>
              <a:t> share. </a:t>
            </a:r>
          </a:p>
          <a:p>
            <a:pPr hangingPunct="0">
              <a:buNone/>
            </a:pPr>
            <a:r>
              <a:rPr lang="en-US" dirty="0" smtClean="0"/>
              <a:t>	-</a:t>
            </a:r>
            <a:r>
              <a:rPr lang="en-US" dirty="0" err="1" smtClean="0"/>
              <a:t>Produk</a:t>
            </a:r>
            <a:r>
              <a:rPr lang="en-US" dirty="0" smtClean="0"/>
              <a:t>, </a:t>
            </a:r>
            <a:r>
              <a:rPr lang="en-US" dirty="0" err="1" smtClean="0"/>
              <a:t>Harga,distribusi,promosi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Segmenting,Targeting,Positioning</a:t>
            </a:r>
            <a:r>
              <a:rPr lang="en-US" dirty="0" smtClean="0"/>
              <a:t>(STP) </a:t>
            </a:r>
          </a:p>
          <a:p>
            <a:pPr hangingPunct="0">
              <a:buNone/>
            </a:pPr>
            <a:r>
              <a:rPr lang="en-US" dirty="0" smtClean="0"/>
              <a:t>b. </a:t>
            </a:r>
            <a:r>
              <a:rPr lang="en-US" dirty="0" err="1" smtClean="0"/>
              <a:t>Kelayakan</a:t>
            </a:r>
            <a:r>
              <a:rPr lang="en-US" dirty="0" smtClean="0"/>
              <a:t> </a:t>
            </a:r>
            <a:r>
              <a:rPr lang="en-US" dirty="0" err="1" smtClean="0"/>
              <a:t>Operasional</a:t>
            </a:r>
            <a:r>
              <a:rPr lang="en-US" dirty="0" smtClean="0"/>
              <a:t>/ </a:t>
            </a:r>
            <a:r>
              <a:rPr lang="en-US" dirty="0" err="1" smtClean="0"/>
              <a:t>teknis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Pasokan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produksi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peralatan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tenaga</a:t>
            </a:r>
            <a:r>
              <a:rPr lang="en-US" dirty="0" smtClean="0"/>
              <a:t> skill /</a:t>
            </a:r>
            <a:r>
              <a:rPr lang="en-US" dirty="0" err="1" smtClean="0"/>
              <a:t>unskill</a:t>
            </a:r>
            <a:r>
              <a:rPr lang="en-US" dirty="0" smtClean="0"/>
              <a:t> </a:t>
            </a:r>
          </a:p>
          <a:p>
            <a:pPr hangingPunct="0">
              <a:buNone/>
            </a:pPr>
            <a:r>
              <a:rPr lang="en-US" dirty="0" err="1" smtClean="0"/>
              <a:t>c.Kelayakan</a:t>
            </a:r>
            <a:r>
              <a:rPr lang="en-US" dirty="0" smtClean="0"/>
              <a:t> </a:t>
            </a:r>
            <a:r>
              <a:rPr lang="en-US" dirty="0" err="1" smtClean="0"/>
              <a:t>manajemen</a:t>
            </a:r>
            <a:r>
              <a:rPr lang="en-US" dirty="0" smtClean="0"/>
              <a:t> clan </a:t>
            </a:r>
            <a:r>
              <a:rPr lang="en-US" dirty="0" err="1" smtClean="0"/>
              <a:t>organisasi</a:t>
            </a:r>
            <a:r>
              <a:rPr lang="en-US" dirty="0" smtClean="0"/>
              <a:t> </a:t>
            </a:r>
          </a:p>
          <a:p>
            <a:pPr hangingPunct="0">
              <a:buNone/>
            </a:pPr>
            <a:r>
              <a:rPr lang="en-US" dirty="0" smtClean="0"/>
              <a:t>	- Design </a:t>
            </a:r>
            <a:r>
              <a:rPr lang="en-US" dirty="0" err="1" smtClean="0"/>
              <a:t>organisasi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staf</a:t>
            </a:r>
            <a:r>
              <a:rPr lang="en-US" dirty="0" smtClean="0"/>
              <a:t> </a:t>
            </a:r>
          </a:p>
          <a:p>
            <a:pPr hangingPunct="0">
              <a:buNone/>
            </a:pPr>
            <a:r>
              <a:rPr lang="en-US" dirty="0" err="1" smtClean="0"/>
              <a:t>d.Kelayakan</a:t>
            </a:r>
            <a:r>
              <a:rPr lang="en-US" dirty="0" smtClean="0"/>
              <a:t> </a:t>
            </a:r>
            <a:r>
              <a:rPr lang="en-US" dirty="0" err="1" smtClean="0"/>
              <a:t>Keuangan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 - </a:t>
            </a:r>
            <a:r>
              <a:rPr lang="en-US" dirty="0" err="1" smtClean="0"/>
              <a:t>Kebutuhan</a:t>
            </a:r>
            <a:r>
              <a:rPr lang="en-US" dirty="0" smtClean="0"/>
              <a:t> modal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pendanaan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Proyeksi</a:t>
            </a:r>
            <a:r>
              <a:rPr lang="en-US" dirty="0" smtClean="0"/>
              <a:t> </a:t>
            </a:r>
            <a:r>
              <a:rPr lang="en-US" dirty="0" err="1" smtClean="0"/>
              <a:t>arus</a:t>
            </a:r>
            <a:r>
              <a:rPr lang="en-US" dirty="0" smtClean="0"/>
              <a:t> </a:t>
            </a:r>
            <a:r>
              <a:rPr lang="en-US" dirty="0" err="1" smtClean="0"/>
              <a:t>kas</a:t>
            </a:r>
            <a:r>
              <a:rPr lang="en-US" dirty="0" smtClean="0"/>
              <a:t>, </a:t>
            </a:r>
            <a:r>
              <a:rPr lang="en-US" dirty="0" err="1" smtClean="0"/>
              <a:t>laba</a:t>
            </a:r>
            <a:r>
              <a:rPr lang="en-US" dirty="0" smtClean="0"/>
              <a:t> </a:t>
            </a:r>
            <a:r>
              <a:rPr lang="en-US" dirty="0" err="1" smtClean="0"/>
              <a:t>rugi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kelayakan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kriteria</a:t>
            </a:r>
            <a:r>
              <a:rPr lang="en-US" dirty="0" smtClean="0"/>
              <a:t> </a:t>
            </a:r>
            <a:r>
              <a:rPr lang="en-US" dirty="0" err="1" smtClean="0"/>
              <a:t>NPV,IRR,PI,PP,dil</a:t>
            </a:r>
            <a:r>
              <a:rPr lang="en-US" dirty="0" smtClean="0"/>
              <a:t> </a:t>
            </a:r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Posisi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persaingan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Ancaman</a:t>
            </a:r>
            <a:r>
              <a:rPr lang="en-US" dirty="0" smtClean="0"/>
              <a:t> </a:t>
            </a:r>
            <a:r>
              <a:rPr lang="en-US" dirty="0" err="1" smtClean="0"/>
              <a:t>pendatang</a:t>
            </a:r>
            <a:r>
              <a:rPr lang="en-US" dirty="0" smtClean="0"/>
              <a:t> </a:t>
            </a:r>
            <a:r>
              <a:rPr lang="en-US" dirty="0" err="1" smtClean="0"/>
              <a:t>baru,pemasok</a:t>
            </a:r>
            <a:r>
              <a:rPr lang="en-US" dirty="0" smtClean="0"/>
              <a:t> </a:t>
            </a:r>
            <a:r>
              <a:rPr lang="en-US" dirty="0" err="1" smtClean="0"/>
              <a:t>dll</a:t>
            </a:r>
            <a:endParaRPr lang="en-US" dirty="0" smtClean="0"/>
          </a:p>
          <a:p>
            <a:pPr hangingPunct="0"/>
            <a:endParaRPr lang="en-US" dirty="0" smtClean="0"/>
          </a:p>
          <a:p>
            <a:pPr>
              <a:buNone/>
            </a:pPr>
            <a:endParaRPr lang="en-US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7150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CA" dirty="0" smtClean="0"/>
              <a:t>4. </a:t>
            </a:r>
            <a:r>
              <a:rPr lang="en-CA" dirty="0" err="1" smtClean="0"/>
              <a:t>Tahap</a:t>
            </a:r>
            <a:r>
              <a:rPr lang="en-CA" dirty="0" smtClean="0"/>
              <a:t> </a:t>
            </a:r>
            <a:r>
              <a:rPr lang="en-CA" dirty="0" err="1" smtClean="0"/>
              <a:t>Penyusunan</a:t>
            </a:r>
            <a:r>
              <a:rPr lang="en-CA" dirty="0" smtClean="0"/>
              <a:t> </a:t>
            </a:r>
            <a:r>
              <a:rPr lang="en-CA" dirty="0" err="1" smtClean="0"/>
              <a:t>Rencana</a:t>
            </a:r>
            <a:r>
              <a:rPr lang="en-CA" dirty="0" smtClean="0"/>
              <a:t> </a:t>
            </a:r>
            <a:r>
              <a:rPr lang="en-CA" dirty="0" err="1" smtClean="0"/>
              <a:t>Bisnis</a:t>
            </a:r>
            <a:endParaRPr lang="en-CA" dirty="0" smtClean="0"/>
          </a:p>
          <a:p>
            <a:pPr hangingPunct="0"/>
            <a:r>
              <a:rPr lang="en-US" b="1" dirty="0" err="1" smtClean="0"/>
              <a:t>Informasi</a:t>
            </a:r>
            <a:r>
              <a:rPr lang="en-US" b="1" dirty="0" smtClean="0"/>
              <a:t> yang </a:t>
            </a:r>
            <a:r>
              <a:rPr lang="en-US" b="1" dirty="0" err="1" smtClean="0"/>
              <a:t>dikumpulkan</a:t>
            </a:r>
            <a:r>
              <a:rPr lang="en-US" b="1" dirty="0" smtClean="0"/>
              <a:t> </a:t>
            </a:r>
            <a:r>
              <a:rPr lang="en-US" b="1" dirty="0" err="1" smtClean="0"/>
              <a:t>oleh</a:t>
            </a:r>
            <a:r>
              <a:rPr lang="en-US" b="1" dirty="0" smtClean="0"/>
              <a:t> </a:t>
            </a:r>
            <a:r>
              <a:rPr lang="en-US" b="1" dirty="0" err="1" smtClean="0"/>
              <a:t>pengusaha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tahap</a:t>
            </a:r>
            <a:r>
              <a:rPr lang="en-US" b="1" dirty="0" smtClean="0"/>
              <a:t> study </a:t>
            </a:r>
            <a:r>
              <a:rPr lang="en-US" b="1" dirty="0" err="1" smtClean="0"/>
              <a:t>kelayakan</a:t>
            </a:r>
            <a:r>
              <a:rPr lang="en-US" b="1" dirty="0" smtClean="0"/>
              <a:t> </a:t>
            </a:r>
            <a:r>
              <a:rPr lang="en-US" b="1" dirty="0" err="1" smtClean="0"/>
              <a:t>merupakan</a:t>
            </a:r>
            <a:r>
              <a:rPr lang="en-US" b="1" dirty="0" smtClean="0"/>
              <a:t> </a:t>
            </a:r>
            <a:r>
              <a:rPr lang="en-US" b="1" dirty="0" err="1" smtClean="0"/>
              <a:t>bahan</a:t>
            </a:r>
            <a:r>
              <a:rPr lang="en-US" b="1" dirty="0" smtClean="0"/>
              <a:t> yang </a:t>
            </a:r>
            <a:r>
              <a:rPr lang="en-US" b="1" dirty="0" err="1" smtClean="0"/>
              <a:t>sangat</a:t>
            </a:r>
            <a:r>
              <a:rPr lang="en-US" b="1" dirty="0" smtClean="0"/>
              <a:t> </a:t>
            </a:r>
            <a:r>
              <a:rPr lang="en-US" b="1" dirty="0" err="1" smtClean="0"/>
              <a:t>berharga</a:t>
            </a:r>
            <a:r>
              <a:rPr lang="en-US" b="1" dirty="0" smtClean="0"/>
              <a:t> </a:t>
            </a:r>
            <a:r>
              <a:rPr lang="en-US" b="1" dirty="0" err="1" smtClean="0"/>
              <a:t>bagi</a:t>
            </a:r>
            <a:r>
              <a:rPr lang="en-US" b="1" dirty="0" smtClean="0"/>
              <a:t> </a:t>
            </a:r>
            <a:r>
              <a:rPr lang="en-US" b="1" dirty="0" err="1" smtClean="0"/>
              <a:t>proses</a:t>
            </a:r>
            <a:r>
              <a:rPr lang="en-US" b="1" dirty="0" smtClean="0"/>
              <a:t> </a:t>
            </a:r>
            <a:r>
              <a:rPr lang="en-US" b="1" dirty="0" err="1" smtClean="0"/>
              <a:t>penyusunan</a:t>
            </a:r>
            <a:r>
              <a:rPr lang="en-US" b="1" dirty="0" smtClean="0"/>
              <a:t> business plan. </a:t>
            </a:r>
            <a:r>
              <a:rPr lang="en-US" b="1" dirty="0" err="1" smtClean="0"/>
              <a:t>Perbedaan</a:t>
            </a:r>
            <a:r>
              <a:rPr lang="en-US" b="1" dirty="0" smtClean="0"/>
              <a:t> </a:t>
            </a:r>
            <a:r>
              <a:rPr lang="en-US" b="1" dirty="0" err="1" smtClean="0"/>
              <a:t>mendasar</a:t>
            </a:r>
            <a:r>
              <a:rPr lang="en-US" b="1" dirty="0" smtClean="0"/>
              <a:t> </a:t>
            </a:r>
            <a:r>
              <a:rPr lang="en-US" b="1" dirty="0" err="1" smtClean="0"/>
              <a:t>antara</a:t>
            </a:r>
            <a:r>
              <a:rPr lang="en-US" b="1" dirty="0" smtClean="0"/>
              <a:t> </a:t>
            </a:r>
            <a:r>
              <a:rPr lang="en-US" b="1" dirty="0" err="1" smtClean="0"/>
              <a:t>kegiatan</a:t>
            </a:r>
            <a:r>
              <a:rPr lang="en-US" b="1" dirty="0" smtClean="0"/>
              <a:t> study </a:t>
            </a:r>
            <a:r>
              <a:rPr lang="en-US" b="1" dirty="0" err="1" smtClean="0"/>
              <a:t>kelayakan</a:t>
            </a:r>
            <a:r>
              <a:rPr lang="en-US" b="1" dirty="0" smtClean="0"/>
              <a:t> </a:t>
            </a:r>
            <a:r>
              <a:rPr lang="en-US" b="1" dirty="0" err="1" smtClean="0"/>
              <a:t>usaha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penyusunan</a:t>
            </a:r>
            <a:r>
              <a:rPr lang="en-US" b="1" dirty="0" smtClean="0"/>
              <a:t> business plan </a:t>
            </a:r>
            <a:r>
              <a:rPr lang="en-US" b="1" dirty="0" err="1" smtClean="0"/>
              <a:t>adalah</a:t>
            </a:r>
            <a:r>
              <a:rPr lang="en-US" b="1" dirty="0" smtClean="0"/>
              <a:t> </a:t>
            </a:r>
            <a:r>
              <a:rPr lang="en-US" b="1" dirty="0" err="1" smtClean="0"/>
              <a:t>terletak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aspek</a:t>
            </a:r>
            <a:r>
              <a:rPr lang="en-US" b="1" dirty="0" smtClean="0"/>
              <a:t> </a:t>
            </a:r>
            <a:r>
              <a:rPr lang="en-US" b="1" dirty="0" err="1" smtClean="0"/>
              <a:t>manajemen</a:t>
            </a:r>
            <a:r>
              <a:rPr lang="en-US" b="1" dirty="0" smtClean="0"/>
              <a:t> </a:t>
            </a:r>
            <a:r>
              <a:rPr lang="en-US" b="1" dirty="0" err="1" smtClean="0"/>
              <a:t>strategis</a:t>
            </a:r>
            <a:r>
              <a:rPr lang="en-US" b="1" dirty="0" smtClean="0"/>
              <a:t>.</a:t>
            </a:r>
            <a:endParaRPr lang="en-US" dirty="0" smtClean="0"/>
          </a:p>
          <a:p>
            <a:pPr hangingPunct="0"/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studi</a:t>
            </a:r>
            <a:r>
              <a:rPr lang="en-US" b="1" dirty="0" smtClean="0"/>
              <a:t> </a:t>
            </a:r>
            <a:r>
              <a:rPr lang="en-US" b="1" dirty="0" err="1" smtClean="0"/>
              <a:t>kelayakan</a:t>
            </a:r>
            <a:r>
              <a:rPr lang="en-US" b="1" dirty="0" smtClean="0"/>
              <a:t> </a:t>
            </a:r>
            <a:r>
              <a:rPr lang="en-US" b="1" dirty="0" err="1" smtClean="0"/>
              <a:t>usaha</a:t>
            </a:r>
            <a:r>
              <a:rPr lang="en-US" b="1" dirty="0" smtClean="0"/>
              <a:t> </a:t>
            </a:r>
            <a:r>
              <a:rPr lang="en-US" b="1" dirty="0" err="1" smtClean="0"/>
              <a:t>analisis</a:t>
            </a:r>
            <a:r>
              <a:rPr lang="en-US" b="1" dirty="0" smtClean="0"/>
              <a:t> </a:t>
            </a:r>
            <a:r>
              <a:rPr lang="en-US" b="1" dirty="0" err="1" smtClean="0"/>
              <a:t>lebih</a:t>
            </a:r>
            <a:r>
              <a:rPr lang="en-US" b="1" dirty="0" smtClean="0"/>
              <a:t> </a:t>
            </a:r>
            <a:r>
              <a:rPr lang="en-US" b="1" dirty="0" err="1" smtClean="0"/>
              <a:t>diarahkan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melihat</a:t>
            </a:r>
            <a:r>
              <a:rPr lang="en-US" b="1" dirty="0" smtClean="0"/>
              <a:t> </a:t>
            </a:r>
            <a:r>
              <a:rPr lang="en-US" b="1" dirty="0" err="1" smtClean="0"/>
              <a:t>layak</a:t>
            </a:r>
            <a:r>
              <a:rPr lang="en-US" b="1" dirty="0" smtClean="0"/>
              <a:t> </a:t>
            </a:r>
            <a:r>
              <a:rPr lang="en-US" b="1" dirty="0" err="1" smtClean="0"/>
              <a:t>tidaknya</a:t>
            </a:r>
            <a:r>
              <a:rPr lang="en-US" b="1" dirty="0" smtClean="0"/>
              <a:t> </a:t>
            </a:r>
            <a:r>
              <a:rPr lang="en-US" b="1" dirty="0" err="1" smtClean="0"/>
              <a:t>usaha</a:t>
            </a:r>
            <a:r>
              <a:rPr lang="en-US" b="1" dirty="0" smtClean="0"/>
              <a:t> .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menyusun</a:t>
            </a:r>
            <a:r>
              <a:rPr lang="en-US" b="1" dirty="0" smtClean="0"/>
              <a:t> business plan </a:t>
            </a:r>
            <a:r>
              <a:rPr lang="en-US" b="1" dirty="0" err="1" smtClean="0"/>
              <a:t>pimpinan</a:t>
            </a:r>
            <a:r>
              <a:rPr lang="en-US" b="1" dirty="0" smtClean="0"/>
              <a:t> </a:t>
            </a:r>
            <a:r>
              <a:rPr lang="en-US" b="1" dirty="0" err="1" smtClean="0"/>
              <a:t>puncak</a:t>
            </a:r>
            <a:r>
              <a:rPr lang="en-US" b="1" dirty="0" smtClean="0"/>
              <a:t> </a:t>
            </a:r>
            <a:r>
              <a:rPr lang="en-US" b="1" dirty="0" err="1" smtClean="0"/>
              <a:t>perusahaan</a:t>
            </a:r>
            <a:r>
              <a:rPr lang="en-US" b="1" dirty="0" smtClean="0"/>
              <a:t> </a:t>
            </a:r>
            <a:r>
              <a:rPr lang="en-US" b="1" dirty="0" err="1" smtClean="0"/>
              <a:t>sebagai</a:t>
            </a:r>
            <a:r>
              <a:rPr lang="en-US" b="1" dirty="0" smtClean="0"/>
              <a:t> </a:t>
            </a:r>
            <a:r>
              <a:rPr lang="en-US" b="1" dirty="0" err="1" smtClean="0"/>
              <a:t>ahli</a:t>
            </a:r>
            <a:r>
              <a:rPr lang="en-US" b="1" dirty="0" smtClean="0"/>
              <a:t> </a:t>
            </a:r>
            <a:r>
              <a:rPr lang="en-US" b="1" dirty="0" err="1" smtClean="0"/>
              <a:t>strategi</a:t>
            </a:r>
            <a:r>
              <a:rPr lang="en-US" b="1" dirty="0" smtClean="0"/>
              <a:t> </a:t>
            </a:r>
            <a:r>
              <a:rPr lang="en-US" b="1" dirty="0" err="1" smtClean="0"/>
              <a:t>akan</a:t>
            </a:r>
            <a:r>
              <a:rPr lang="en-US" b="1" dirty="0" smtClean="0"/>
              <a:t> </a:t>
            </a:r>
            <a:r>
              <a:rPr lang="en-US" b="1" dirty="0" err="1" smtClean="0"/>
              <a:t>meletakkan</a:t>
            </a:r>
            <a:r>
              <a:rPr lang="en-US" b="1" dirty="0" smtClean="0"/>
              <a:t> </a:t>
            </a:r>
            <a:r>
              <a:rPr lang="en-US" b="1" dirty="0" err="1" smtClean="0"/>
              <a:t>usaha</a:t>
            </a:r>
            <a:r>
              <a:rPr lang="en-US" b="1" dirty="0" smtClean="0"/>
              <a:t> </a:t>
            </a:r>
            <a:r>
              <a:rPr lang="en-US" b="1" dirty="0" err="1" smtClean="0"/>
              <a:t>baru</a:t>
            </a:r>
            <a:r>
              <a:rPr lang="en-US" b="1" dirty="0" smtClean="0"/>
              <a:t> yang </a:t>
            </a:r>
            <a:r>
              <a:rPr lang="en-US" b="1" dirty="0" err="1" smtClean="0"/>
              <a:t>akan</a:t>
            </a:r>
            <a:r>
              <a:rPr lang="en-US" b="1" dirty="0" smtClean="0"/>
              <a:t> </a:t>
            </a:r>
            <a:r>
              <a:rPr lang="en-US" b="1" dirty="0" err="1" smtClean="0"/>
              <a:t>dijalankan</a:t>
            </a:r>
            <a:r>
              <a:rPr lang="en-US" b="1" dirty="0" smtClean="0"/>
              <a:t> </a:t>
            </a:r>
            <a:r>
              <a:rPr lang="en-US" b="1" dirty="0" err="1" smtClean="0"/>
              <a:t>tersebut</a:t>
            </a:r>
            <a:r>
              <a:rPr lang="en-US" b="1" dirty="0" smtClean="0"/>
              <a:t> </a:t>
            </a:r>
            <a:r>
              <a:rPr lang="en-US" b="1" dirty="0" err="1" smtClean="0"/>
              <a:t>di</a:t>
            </a:r>
            <a:r>
              <a:rPr lang="en-US" b="1" dirty="0" smtClean="0"/>
              <a:t>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susunan</a:t>
            </a:r>
            <a:r>
              <a:rPr lang="en-US" b="1" dirty="0" smtClean="0"/>
              <a:t> </a:t>
            </a:r>
            <a:r>
              <a:rPr lang="en-US" b="1" dirty="0" err="1" smtClean="0"/>
              <a:t>portofolio</a:t>
            </a:r>
            <a:r>
              <a:rPr lang="en-US" b="1" dirty="0" smtClean="0"/>
              <a:t> </a:t>
            </a:r>
            <a:r>
              <a:rPr lang="en-US" b="1" dirty="0" err="1" smtClean="0"/>
              <a:t>usaha</a:t>
            </a:r>
            <a:r>
              <a:rPr lang="en-US" b="1" dirty="0" smtClean="0"/>
              <a:t> yang </a:t>
            </a:r>
            <a:r>
              <a:rPr lang="en-US" b="1" dirty="0" err="1" smtClean="0"/>
              <a:t>disesuaikan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visi,misi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tujuan</a:t>
            </a:r>
            <a:r>
              <a:rPr lang="en-US" b="1" dirty="0" smtClean="0"/>
              <a:t> yang </a:t>
            </a:r>
            <a:r>
              <a:rPr lang="en-US" b="1" dirty="0" err="1" smtClean="0"/>
              <a:t>ingin</a:t>
            </a:r>
            <a:r>
              <a:rPr lang="en-US" b="1" dirty="0" smtClean="0"/>
              <a:t> </a:t>
            </a:r>
            <a:r>
              <a:rPr lang="en-US" b="1" dirty="0" err="1" smtClean="0"/>
              <a:t>dicapai.perusahaan</a:t>
            </a:r>
            <a:r>
              <a:rPr lang="en-US" b="1" dirty="0" smtClean="0"/>
              <a:t>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jangka</a:t>
            </a:r>
            <a:r>
              <a:rPr lang="en-US" b="1" dirty="0" smtClean="0"/>
              <a:t> </a:t>
            </a:r>
            <a:r>
              <a:rPr lang="en-US" b="1" dirty="0" err="1" smtClean="0"/>
              <a:t>panjang</a:t>
            </a:r>
            <a:r>
              <a:rPr lang="en-US" b="1" dirty="0" smtClean="0"/>
              <a:t>.</a:t>
            </a:r>
            <a:endParaRPr lang="en-US" dirty="0" smtClean="0"/>
          </a:p>
          <a:p>
            <a:pPr hangingPunct="0"/>
            <a:r>
              <a:rPr lang="en-US" dirty="0" err="1" smtClean="0"/>
              <a:t>Pada</a:t>
            </a:r>
            <a:r>
              <a:rPr lang="en-US" dirty="0" smtClean="0"/>
              <a:t> figure 2; </a:t>
            </a:r>
            <a:r>
              <a:rPr lang="en-US" b="1" dirty="0" err="1" smtClean="0"/>
              <a:t>komponen-komponen</a:t>
            </a:r>
            <a:r>
              <a:rPr lang="en-US" b="1" dirty="0" smtClean="0"/>
              <a:t> </a:t>
            </a:r>
            <a:r>
              <a:rPr lang="en-US" b="1" dirty="0" err="1" smtClean="0"/>
              <a:t>rencana</a:t>
            </a:r>
            <a:r>
              <a:rPr lang="en-US" b="1" dirty="0" smtClean="0"/>
              <a:t> </a:t>
            </a:r>
            <a:r>
              <a:rPr lang="en-US" b="1" dirty="0" err="1" smtClean="0"/>
              <a:t>bisnis</a:t>
            </a:r>
            <a:r>
              <a:rPr lang="en-US" b="1" dirty="0" smtClean="0"/>
              <a:t> </a:t>
            </a:r>
            <a:r>
              <a:rPr lang="en-US" dirty="0" smtClean="0"/>
              <a:t>yang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dibuat</a:t>
            </a:r>
            <a:r>
              <a:rPr lang="en-US" dirty="0" smtClean="0"/>
              <a:t> </a:t>
            </a:r>
            <a:r>
              <a:rPr lang="en-US" b="1" dirty="0" err="1" smtClean="0"/>
              <a:t>oleh</a:t>
            </a:r>
            <a:r>
              <a:rPr lang="en-US" b="1" dirty="0" smtClean="0"/>
              <a:t> </a:t>
            </a:r>
            <a:r>
              <a:rPr lang="en-US" b="1" dirty="0" err="1" smtClean="0"/>
              <a:t>perusahaan</a:t>
            </a:r>
            <a:r>
              <a:rPr lang="en-US" b="1" dirty="0" smtClean="0"/>
              <a:t>/</a:t>
            </a:r>
            <a:r>
              <a:rPr lang="en-US" b="1" dirty="0" err="1" smtClean="0"/>
              <a:t>pengusaha</a:t>
            </a:r>
            <a:r>
              <a:rPr lang="en-US" b="1" dirty="0" smtClean="0"/>
              <a:t> </a:t>
            </a:r>
            <a:r>
              <a:rPr lang="en-US" b="1" dirty="0" err="1" smtClean="0"/>
              <a:t>antara</a:t>
            </a:r>
            <a:r>
              <a:rPr lang="en-US" b="1" dirty="0" smtClean="0"/>
              <a:t> lain </a:t>
            </a:r>
            <a:r>
              <a:rPr lang="en-US" b="1" dirty="0" err="1" smtClean="0"/>
              <a:t>meliputi</a:t>
            </a:r>
            <a:r>
              <a:rPr lang="en-US" b="1" dirty="0" smtClean="0"/>
              <a:t> :</a:t>
            </a:r>
          </a:p>
          <a:p>
            <a:pPr hangingPunct="0">
              <a:buNone/>
            </a:pPr>
            <a:endParaRPr lang="en-US" dirty="0" smtClean="0"/>
          </a:p>
          <a:p>
            <a:pPr marL="231775" indent="-231775" hangingPunct="0">
              <a:buNone/>
            </a:pPr>
            <a:r>
              <a:rPr lang="en-US" b="1" dirty="0" smtClean="0"/>
              <a:t>	</a:t>
            </a:r>
            <a:r>
              <a:rPr lang="en-US" b="1" dirty="0" err="1" smtClean="0"/>
              <a:t>a.Pengembangan</a:t>
            </a:r>
            <a:r>
              <a:rPr lang="en-US" b="1" dirty="0" smtClean="0"/>
              <a:t> </a:t>
            </a:r>
            <a:r>
              <a:rPr lang="en-US" b="1" dirty="0" err="1" smtClean="0"/>
              <a:t>Visi,misi,tujuan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strategi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usaha</a:t>
            </a:r>
            <a:r>
              <a:rPr lang="en-US" b="1" dirty="0" smtClean="0"/>
              <a:t> </a:t>
            </a:r>
            <a:r>
              <a:rPr lang="en-US" b="1" dirty="0" err="1" smtClean="0"/>
              <a:t>baru</a:t>
            </a:r>
            <a:r>
              <a:rPr lang="en-US" b="1" dirty="0" smtClean="0"/>
              <a:t> </a:t>
            </a:r>
            <a:r>
              <a:rPr lang="en-US" b="1" dirty="0" err="1" smtClean="0"/>
              <a:t>tersebut</a:t>
            </a:r>
            <a:r>
              <a:rPr lang="en-US" b="1" dirty="0" smtClean="0"/>
              <a:t>.</a:t>
            </a:r>
            <a:endParaRPr lang="en-US" dirty="0" smtClean="0"/>
          </a:p>
          <a:p>
            <a:pPr marL="231775" indent="-231775" hangingPunct="0">
              <a:buNone/>
            </a:pPr>
            <a:r>
              <a:rPr lang="en-US" b="1" dirty="0" smtClean="0"/>
              <a:t>	</a:t>
            </a:r>
            <a:r>
              <a:rPr lang="en-US" b="1" dirty="0" err="1" smtClean="0"/>
              <a:t>b.Mengembangkan</a:t>
            </a:r>
            <a:r>
              <a:rPr lang="en-US" b="1" dirty="0" smtClean="0"/>
              <a:t> </a:t>
            </a:r>
            <a:r>
              <a:rPr lang="en-US" b="1" dirty="0" err="1" smtClean="0"/>
              <a:t>manajemen</a:t>
            </a:r>
            <a:r>
              <a:rPr lang="en-US" b="1" dirty="0" smtClean="0"/>
              <a:t> </a:t>
            </a:r>
            <a:r>
              <a:rPr lang="en-US" b="1" dirty="0" err="1" smtClean="0"/>
              <a:t>perusahaan</a:t>
            </a:r>
            <a:r>
              <a:rPr lang="en-US" b="1" dirty="0" smtClean="0"/>
              <a:t> yang </a:t>
            </a:r>
            <a:r>
              <a:rPr lang="en-US" b="1" dirty="0" err="1" smtClean="0"/>
              <a:t>menyangkut</a:t>
            </a:r>
            <a:r>
              <a:rPr lang="en-US" b="1" dirty="0" smtClean="0"/>
              <a:t> </a:t>
            </a:r>
            <a:r>
              <a:rPr lang="en-US" b="1" dirty="0" err="1" smtClean="0"/>
              <a:t>kegiatan</a:t>
            </a:r>
            <a:r>
              <a:rPr lang="en-US" b="1" dirty="0" smtClean="0"/>
              <a:t> </a:t>
            </a:r>
            <a:r>
              <a:rPr lang="en-US" b="1" dirty="0" err="1" smtClean="0"/>
              <a:t>penetapan</a:t>
            </a:r>
            <a:r>
              <a:rPr lang="en-US" b="1" dirty="0" smtClean="0"/>
              <a:t> </a:t>
            </a:r>
            <a:r>
              <a:rPr lang="en-US" b="1" dirty="0" err="1" smtClean="0"/>
              <a:t>direksi</a:t>
            </a:r>
            <a:r>
              <a:rPr lang="en-US" b="1" dirty="0" smtClean="0"/>
              <a:t> </a:t>
            </a:r>
            <a:r>
              <a:rPr lang="en-US" b="1" dirty="0" err="1" smtClean="0"/>
              <a:t>perusahaan,para</a:t>
            </a:r>
            <a:r>
              <a:rPr lang="en-US" b="1" dirty="0" smtClean="0"/>
              <a:t> </a:t>
            </a:r>
            <a:r>
              <a:rPr lang="en-US" b="1" dirty="0" err="1" smtClean="0"/>
              <a:t>manajer</a:t>
            </a:r>
            <a:r>
              <a:rPr lang="en-US" b="1" dirty="0" smtClean="0"/>
              <a:t> </a:t>
            </a:r>
            <a:r>
              <a:rPr lang="en-US" b="1" dirty="0" err="1" smtClean="0"/>
              <a:t>utama</a:t>
            </a:r>
            <a:r>
              <a:rPr lang="en-US" b="1" dirty="0" smtClean="0"/>
              <a:t> </a:t>
            </a:r>
            <a:r>
              <a:rPr lang="en-US" b="1" dirty="0" err="1" smtClean="0"/>
              <a:t>perusahaan</a:t>
            </a:r>
            <a:r>
              <a:rPr lang="en-US" b="1" dirty="0" smtClean="0"/>
              <a:t>.</a:t>
            </a:r>
            <a:endParaRPr lang="en-US" dirty="0" smtClean="0"/>
          </a:p>
          <a:p>
            <a:pPr marL="231775" indent="-231775" hangingPunct="0">
              <a:buNone/>
            </a:pPr>
            <a:r>
              <a:rPr lang="en-US" b="1" dirty="0" smtClean="0"/>
              <a:t>	</a:t>
            </a:r>
            <a:r>
              <a:rPr lang="en-US" b="1" dirty="0" err="1" smtClean="0"/>
              <a:t>c.Mengembangkan</a:t>
            </a:r>
            <a:r>
              <a:rPr lang="en-US" b="1" dirty="0" smtClean="0"/>
              <a:t> </a:t>
            </a:r>
            <a:r>
              <a:rPr lang="en-US" b="1" dirty="0" err="1" smtClean="0"/>
              <a:t>lingkungan</a:t>
            </a:r>
            <a:r>
              <a:rPr lang="en-US" b="1" dirty="0" smtClean="0"/>
              <a:t> internal yang </a:t>
            </a:r>
            <a:r>
              <a:rPr lang="en-US" b="1" dirty="0" err="1" smtClean="0"/>
              <a:t>mencakup</a:t>
            </a:r>
            <a:r>
              <a:rPr lang="en-US" b="1" dirty="0" smtClean="0"/>
              <a:t> </a:t>
            </a:r>
            <a:r>
              <a:rPr lang="en-US" b="1" dirty="0" err="1" smtClean="0"/>
              <a:t>pengembangan</a:t>
            </a:r>
            <a:r>
              <a:rPr lang="en-US" b="1" dirty="0" smtClean="0"/>
              <a:t> </a:t>
            </a:r>
            <a:r>
              <a:rPr lang="en-US" b="1" dirty="0" err="1" smtClean="0"/>
              <a:t>struktur</a:t>
            </a:r>
            <a:r>
              <a:rPr lang="en-US" b="1" dirty="0" smtClean="0"/>
              <a:t> </a:t>
            </a:r>
            <a:r>
              <a:rPr lang="en-US" b="1" dirty="0" err="1" smtClean="0"/>
              <a:t>organisasi,pengembangan</a:t>
            </a:r>
            <a:r>
              <a:rPr lang="en-US" b="1" dirty="0" smtClean="0"/>
              <a:t> </a:t>
            </a:r>
            <a:r>
              <a:rPr lang="en-US" b="1" dirty="0" err="1" smtClean="0"/>
              <a:t>budaya</a:t>
            </a:r>
            <a:r>
              <a:rPr lang="en-US" b="1" dirty="0" smtClean="0"/>
              <a:t> </a:t>
            </a:r>
            <a:r>
              <a:rPr lang="en-US" b="1" dirty="0" err="1" smtClean="0"/>
              <a:t>perusahaan,dan</a:t>
            </a:r>
            <a:r>
              <a:rPr lang="en-US" b="1" dirty="0" smtClean="0"/>
              <a:t> </a:t>
            </a:r>
            <a:r>
              <a:rPr lang="en-US" b="1" dirty="0" err="1" smtClean="0"/>
              <a:t>sumber</a:t>
            </a:r>
            <a:r>
              <a:rPr lang="en-US" b="1" dirty="0" smtClean="0"/>
              <a:t> </a:t>
            </a:r>
            <a:r>
              <a:rPr lang="en-US" b="1" dirty="0" err="1" smtClean="0"/>
              <a:t>daya</a:t>
            </a:r>
            <a:r>
              <a:rPr lang="en-US" b="1" dirty="0" smtClean="0"/>
              <a:t> </a:t>
            </a:r>
            <a:r>
              <a:rPr lang="en-US" b="1" dirty="0" err="1" smtClean="0"/>
              <a:t>utama</a:t>
            </a:r>
            <a:r>
              <a:rPr lang="en-US" b="1" dirty="0" smtClean="0"/>
              <a:t> organ </a:t>
            </a:r>
            <a:r>
              <a:rPr lang="en-US" b="1" dirty="0" err="1" smtClean="0"/>
              <a:t>isasi</a:t>
            </a:r>
            <a:r>
              <a:rPr lang="en-US" b="1" dirty="0" smtClean="0"/>
              <a:t>/resources.</a:t>
            </a:r>
            <a:endParaRPr lang="en-US" dirty="0" smtClean="0"/>
          </a:p>
          <a:p>
            <a:pPr marL="231775" indent="-231775" hangingPunct="0">
              <a:buNone/>
            </a:pPr>
            <a:r>
              <a:rPr lang="en-US" b="1" dirty="0" smtClean="0"/>
              <a:t>	</a:t>
            </a:r>
            <a:r>
              <a:rPr lang="en-US" b="1" dirty="0" err="1" smtClean="0"/>
              <a:t>d.Mengembangkan</a:t>
            </a:r>
            <a:r>
              <a:rPr lang="en-US" b="1" dirty="0" smtClean="0"/>
              <a:t> </a:t>
            </a:r>
            <a:r>
              <a:rPr lang="en-US" b="1" dirty="0" err="1" smtClean="0"/>
              <a:t>proyeksi</a:t>
            </a:r>
            <a:r>
              <a:rPr lang="en-US" b="1" dirty="0" smtClean="0"/>
              <a:t> </a:t>
            </a:r>
            <a:r>
              <a:rPr lang="en-US" b="1" dirty="0" err="1" smtClean="0"/>
              <a:t>kinerja</a:t>
            </a:r>
            <a:r>
              <a:rPr lang="en-US" b="1" dirty="0" smtClean="0"/>
              <a:t> </a:t>
            </a:r>
            <a:r>
              <a:rPr lang="en-US" b="1" dirty="0" err="1" smtClean="0"/>
              <a:t>perusahaan</a:t>
            </a:r>
            <a:r>
              <a:rPr lang="en-US" b="1" dirty="0" smtClean="0"/>
              <a:t> yang </a:t>
            </a:r>
            <a:r>
              <a:rPr lang="en-US" b="1" dirty="0" err="1" smtClean="0"/>
              <a:t>mencakup</a:t>
            </a:r>
            <a:r>
              <a:rPr lang="en-US" b="1" dirty="0" smtClean="0"/>
              <a:t> </a:t>
            </a:r>
            <a:r>
              <a:rPr lang="en-US" b="1" dirty="0" err="1" smtClean="0"/>
              <a:t>antara</a:t>
            </a:r>
            <a:r>
              <a:rPr lang="en-US" b="1" dirty="0" smtClean="0"/>
              <a:t> lain </a:t>
            </a:r>
            <a:r>
              <a:rPr lang="en-US" b="1" dirty="0" err="1" smtClean="0"/>
              <a:t>perhitungan</a:t>
            </a:r>
            <a:r>
              <a:rPr lang="en-US" b="1" dirty="0" smtClean="0"/>
              <a:t> </a:t>
            </a:r>
            <a:r>
              <a:rPr lang="en-US" b="1" dirty="0" err="1" smtClean="0"/>
              <a:t>titik</a:t>
            </a:r>
            <a:r>
              <a:rPr lang="en-US" b="1" dirty="0" smtClean="0"/>
              <a:t> </a:t>
            </a:r>
            <a:r>
              <a:rPr lang="en-US" b="1" dirty="0" err="1" smtClean="0"/>
              <a:t>impas</a:t>
            </a:r>
            <a:r>
              <a:rPr lang="en-US" b="1" dirty="0" smtClean="0"/>
              <a:t>(BEP),</a:t>
            </a:r>
            <a:r>
              <a:rPr lang="en-US" b="1" dirty="0" err="1" smtClean="0"/>
              <a:t>perkiraan</a:t>
            </a:r>
            <a:r>
              <a:rPr lang="en-US" b="1" dirty="0" smtClean="0"/>
              <a:t> </a:t>
            </a:r>
            <a:r>
              <a:rPr lang="en-US" b="1" dirty="0" err="1" smtClean="0"/>
              <a:t>penjualan,harga</a:t>
            </a:r>
            <a:r>
              <a:rPr lang="en-US" b="1" dirty="0" smtClean="0"/>
              <a:t> </a:t>
            </a:r>
            <a:r>
              <a:rPr lang="en-US" b="1" dirty="0" err="1" smtClean="0"/>
              <a:t>pokok</a:t>
            </a:r>
            <a:r>
              <a:rPr lang="en-US" b="1" dirty="0" smtClean="0"/>
              <a:t> </a:t>
            </a:r>
            <a:r>
              <a:rPr lang="en-US" b="1" dirty="0" err="1" smtClean="0"/>
              <a:t>produksi</a:t>
            </a:r>
            <a:r>
              <a:rPr lang="en-US" b="1" dirty="0" smtClean="0"/>
              <a:t> clan </a:t>
            </a:r>
            <a:r>
              <a:rPr lang="en-US" b="1" dirty="0" err="1" smtClean="0"/>
              <a:t>penjualan,mengembangkan</a:t>
            </a:r>
            <a:endParaRPr lang="en-US" b="1" dirty="0" smtClean="0"/>
          </a:p>
          <a:p>
            <a:pPr marL="231775" indent="-231775" hangingPunct="0">
              <a:buNone/>
            </a:pPr>
            <a:r>
              <a:rPr lang="en-US" b="1" dirty="0" smtClean="0"/>
              <a:t>	d. </a:t>
            </a:r>
            <a:r>
              <a:rPr lang="en-US" b="1" dirty="0" err="1" smtClean="0"/>
              <a:t>bebagai</a:t>
            </a:r>
            <a:r>
              <a:rPr lang="en-US" b="1" dirty="0" smtClean="0"/>
              <a:t> </a:t>
            </a:r>
            <a:r>
              <a:rPr lang="en-US" b="1" dirty="0" err="1" smtClean="0"/>
              <a:t>laporan</a:t>
            </a:r>
            <a:r>
              <a:rPr lang="en-US" b="1" dirty="0" smtClean="0"/>
              <a:t> </a:t>
            </a:r>
            <a:r>
              <a:rPr lang="en-US" dirty="0" err="1" smtClean="0"/>
              <a:t>keuangan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b="1" dirty="0" err="1" smtClean="0"/>
              <a:t>LabalRugi,neraca,arus</a:t>
            </a:r>
            <a:r>
              <a:rPr lang="en-US" b="1" dirty="0" smtClean="0"/>
              <a:t> </a:t>
            </a:r>
            <a:r>
              <a:rPr lang="en-US" b="1" dirty="0" err="1" smtClean="0"/>
              <a:t>kas,menetapkan</a:t>
            </a:r>
            <a:r>
              <a:rPr lang="en-US" b="1" dirty="0" smtClean="0"/>
              <a:t> </a:t>
            </a:r>
            <a:r>
              <a:rPr lang="en-US" b="1" dirty="0" err="1" smtClean="0"/>
              <a:t>perkiraan</a:t>
            </a:r>
            <a:r>
              <a:rPr lang="en-US" b="1" dirty="0" smtClean="0"/>
              <a:t> </a:t>
            </a:r>
            <a:r>
              <a:rPr lang="en-US" b="1" dirty="0" err="1" smtClean="0"/>
              <a:t>pengembalian</a:t>
            </a:r>
            <a:r>
              <a:rPr lang="en-US" b="1" dirty="0" smtClean="0"/>
              <a:t> </a:t>
            </a:r>
            <a:r>
              <a:rPr lang="en-US" b="1" dirty="0" err="1" smtClean="0"/>
              <a:t>investasi</a:t>
            </a:r>
            <a:r>
              <a:rPr lang="en-US" b="1" dirty="0" smtClean="0"/>
              <a:t>(payback period).</a:t>
            </a:r>
            <a:endParaRPr lang="en-US" dirty="0" smtClean="0"/>
          </a:p>
          <a:p>
            <a:pPr marL="231775" indent="-231775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4371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smtClean="0"/>
              <a:t>HAL-HAL YANG PERLU DIPERHATIKAN DI DALAM MENYAJIKAN BUSINESS PLAN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 fontScale="70000" lnSpcReduction="20000"/>
          </a:bodyPr>
          <a:lstStyle/>
          <a:p>
            <a:pPr algn="just" hangingPunct="0"/>
            <a:r>
              <a:rPr lang="en-US" dirty="0" err="1" smtClean="0"/>
              <a:t>Usahakan</a:t>
            </a:r>
            <a:r>
              <a:rPr lang="en-US" dirty="0" smtClean="0"/>
              <a:t> agar </a:t>
            </a:r>
            <a:r>
              <a:rPr lang="en-US" dirty="0" err="1" smtClean="0"/>
              <a:t>rencana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yang </a:t>
            </a:r>
            <a:r>
              <a:rPr lang="en-US" dirty="0" err="1" smtClean="0"/>
              <a:t>disusun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terlalu</a:t>
            </a:r>
            <a:r>
              <a:rPr lang="en-US" dirty="0" smtClean="0"/>
              <a:t> </a:t>
            </a:r>
            <a:r>
              <a:rPr lang="en-US" dirty="0" err="1" smtClean="0"/>
              <a:t>tebal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lengkap</a:t>
            </a:r>
            <a:r>
              <a:rPr lang="en-US" dirty="0" smtClean="0"/>
              <a:t> </a:t>
            </a:r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mencakup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yang </a:t>
            </a:r>
            <a:r>
              <a:rPr lang="en-US" dirty="0" err="1" smtClean="0"/>
              <a:t>dibutuhkan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evaluator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pihak</a:t>
            </a:r>
            <a:r>
              <a:rPr lang="en-US" dirty="0" smtClean="0"/>
              <a:t> investor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kreditor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pengambilan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.</a:t>
            </a:r>
          </a:p>
          <a:p>
            <a:pPr algn="just" hangingPunct="0"/>
            <a:r>
              <a:rPr lang="en-US" dirty="0" err="1" smtClean="0"/>
              <a:t>Penampilan</a:t>
            </a:r>
            <a:r>
              <a:rPr lang="en-US" dirty="0" smtClean="0"/>
              <a:t> </a:t>
            </a:r>
            <a:r>
              <a:rPr lang="en-US" dirty="0" err="1" smtClean="0"/>
              <a:t>rencana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dibuat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karepa</a:t>
            </a:r>
            <a:r>
              <a:rPr lang="en-US" dirty="0" smtClean="0"/>
              <a:t> investor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kreditor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kesan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yang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pendanaan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penampilan</a:t>
            </a:r>
            <a:r>
              <a:rPr lang="en-US" dirty="0" smtClean="0"/>
              <a:t> </a:t>
            </a:r>
            <a:r>
              <a:rPr lang="en-US" dirty="0" err="1" smtClean="0"/>
              <a:t>rencana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yang </a:t>
            </a:r>
            <a:r>
              <a:rPr lang="en-US" dirty="0" err="1" smtClean="0"/>
              <a:t>diajukan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.</a:t>
            </a:r>
          </a:p>
          <a:p>
            <a:pPr algn="just" hangingPunct="0"/>
            <a:r>
              <a:rPr lang="en-US" dirty="0" err="1" smtClean="0"/>
              <a:t>Sampul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 </a:t>
            </a:r>
            <a:r>
              <a:rPr lang="en-US" dirty="0" err="1" smtClean="0"/>
              <a:t>rencana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memuat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perusahaa,alamat,nomor</a:t>
            </a:r>
            <a:r>
              <a:rPr lang="en-US" dirty="0" smtClean="0"/>
              <a:t> </a:t>
            </a:r>
            <a:r>
              <a:rPr lang="en-US" dirty="0" err="1" smtClean="0"/>
              <a:t>telpon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bulan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tahun</a:t>
            </a:r>
            <a:r>
              <a:rPr lang="en-US" dirty="0" smtClean="0"/>
              <a:t> </a:t>
            </a:r>
            <a:r>
              <a:rPr lang="en-US" dirty="0" err="1" smtClean="0"/>
              <a:t>rencana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</a:t>
            </a:r>
            <a:r>
              <a:rPr lang="en-US" dirty="0" err="1" smtClean="0"/>
              <a:t>dikeluarkan</a:t>
            </a:r>
            <a:r>
              <a:rPr lang="en-US" dirty="0" smtClean="0"/>
              <a:t>.</a:t>
            </a:r>
          </a:p>
          <a:p>
            <a:pPr algn="just" hangingPunct="0"/>
            <a:r>
              <a:rPr lang="en-US" dirty="0" err="1" smtClean="0"/>
              <a:t>Rencana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mencantumkan</a:t>
            </a:r>
            <a:r>
              <a:rPr lang="en-US" dirty="0" smtClean="0"/>
              <a:t> </a:t>
            </a:r>
            <a:r>
              <a:rPr lang="en-US" dirty="0" err="1" smtClean="0"/>
              <a:t>ringkasan</a:t>
            </a:r>
            <a:r>
              <a:rPr lang="en-US" dirty="0" smtClean="0"/>
              <a:t> </a:t>
            </a:r>
            <a:r>
              <a:rPr lang="en-US" dirty="0" err="1" smtClean="0"/>
              <a:t>eksekutif</a:t>
            </a:r>
            <a:r>
              <a:rPr lang="en-US" dirty="0" smtClean="0"/>
              <a:t> (executive summary) yang </a:t>
            </a:r>
            <a:r>
              <a:rPr lang="en-US" dirty="0" err="1" smtClean="0"/>
              <a:t>memuat</a:t>
            </a:r>
            <a:r>
              <a:rPr lang="en-US" dirty="0" smtClean="0"/>
              <a:t> </a:t>
            </a:r>
            <a:r>
              <a:rPr lang="en-US" dirty="0" err="1" smtClean="0"/>
              <a:t>penjelasan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.</a:t>
            </a:r>
          </a:p>
          <a:p>
            <a:pPr algn="just" hangingPunct="0"/>
            <a:r>
              <a:rPr lang="en-US" dirty="0" err="1" smtClean="0"/>
              <a:t>Penyusunan</a:t>
            </a:r>
            <a:r>
              <a:rPr lang="en-US" dirty="0" smtClean="0"/>
              <a:t> </a:t>
            </a:r>
            <a:r>
              <a:rPr lang="en-US" dirty="0" err="1" smtClean="0"/>
              <a:t>Rencana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diorganisasikan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.</a:t>
            </a:r>
          </a:p>
          <a:p>
            <a:pPr algn="just" hangingPunct="0"/>
            <a:r>
              <a:rPr lang="en-US" dirty="0" err="1" smtClean="0"/>
              <a:t>Rencana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mencantumkan</a:t>
            </a:r>
            <a:r>
              <a:rPr lang="en-US" dirty="0" smtClean="0"/>
              <a:t> </a:t>
            </a:r>
            <a:r>
              <a:rPr lang="en-US" dirty="0" err="1" smtClean="0"/>
              <a:t>risiko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(critical risk)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dijalankan</a:t>
            </a:r>
            <a:r>
              <a:rPr lang="en-US" dirty="0" smtClean="0"/>
              <a:t>. </a:t>
            </a:r>
            <a:r>
              <a:rPr lang="en-US" dirty="0" err="1" smtClean="0"/>
              <a:t>Pencantuman</a:t>
            </a:r>
            <a:r>
              <a:rPr lang="en-US" dirty="0" smtClean="0"/>
              <a:t> </a:t>
            </a:r>
            <a:r>
              <a:rPr lang="en-US" dirty="0" err="1" smtClean="0"/>
              <a:t>risiko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kewaspadaan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pengusaha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investor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menyiasati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meminimalisir</a:t>
            </a:r>
            <a:r>
              <a:rPr lang="en-US" dirty="0" smtClean="0"/>
              <a:t> </a:t>
            </a:r>
            <a:r>
              <a:rPr lang="en-US" dirty="0" err="1" smtClean="0"/>
              <a:t>risiko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8229600" cy="743712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Format Business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715000"/>
          </a:xfrm>
        </p:spPr>
        <p:txBody>
          <a:bodyPr>
            <a:normAutofit fontScale="55000" lnSpcReduction="20000"/>
          </a:bodyPr>
          <a:lstStyle/>
          <a:p>
            <a:pPr hangingPunct="0">
              <a:buNone/>
            </a:pPr>
            <a:r>
              <a:rPr lang="en-US" dirty="0" smtClean="0"/>
              <a:t>I. </a:t>
            </a:r>
            <a:r>
              <a:rPr lang="en-US" dirty="0" err="1" smtClean="0"/>
              <a:t>Pendahuluan</a:t>
            </a:r>
            <a:endParaRPr lang="en-US" dirty="0" smtClean="0"/>
          </a:p>
          <a:p>
            <a:pPr hangingPunct="0">
              <a:buFontTx/>
              <a:buChar char="-"/>
            </a:pP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alamat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- </a:t>
            </a: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alamat</a:t>
            </a:r>
            <a:r>
              <a:rPr lang="en-US" dirty="0" smtClean="0"/>
              <a:t> </a:t>
            </a:r>
            <a:r>
              <a:rPr lang="en-US" dirty="0" err="1" smtClean="0"/>
              <a:t>pemilik</a:t>
            </a:r>
            <a:endParaRPr lang="en-US" dirty="0" smtClean="0"/>
          </a:p>
          <a:p>
            <a:pPr hangingPunct="0">
              <a:buFontTx/>
              <a:buChar char="-"/>
            </a:pP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alamt</a:t>
            </a:r>
            <a:r>
              <a:rPr lang="en-US" dirty="0" smtClean="0"/>
              <a:t> </a:t>
            </a:r>
            <a:r>
              <a:rPr lang="en-US" dirty="0" err="1" smtClean="0"/>
              <a:t>penanggung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yang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dihubungi</a:t>
            </a:r>
            <a:r>
              <a:rPr lang="en-US" dirty="0" smtClean="0"/>
              <a:t> </a:t>
            </a:r>
            <a:r>
              <a:rPr lang="en-US" dirty="0" err="1" smtClean="0"/>
              <a:t>sewaktu-waktu</a:t>
            </a:r>
            <a:r>
              <a:rPr lang="en-US" dirty="0" smtClean="0"/>
              <a:t> -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II. </a:t>
            </a:r>
            <a:r>
              <a:rPr lang="en-US" dirty="0" err="1" smtClean="0"/>
              <a:t>Rangkuman</a:t>
            </a:r>
            <a:r>
              <a:rPr lang="en-US" dirty="0" smtClean="0"/>
              <a:t> </a:t>
            </a:r>
            <a:r>
              <a:rPr lang="en-US" dirty="0" err="1" smtClean="0"/>
              <a:t>eksekutif,tidak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halaman</a:t>
            </a:r>
            <a:r>
              <a:rPr lang="en-US" dirty="0" smtClean="0"/>
              <a:t> yang </a:t>
            </a:r>
            <a:r>
              <a:rPr lang="en-US" dirty="0" err="1" smtClean="0"/>
              <a:t>menjelaskan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komplit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business plan</a:t>
            </a:r>
          </a:p>
          <a:p>
            <a:pPr hangingPunct="0">
              <a:buNone/>
            </a:pPr>
            <a:r>
              <a:rPr lang="en-US" dirty="0" smtClean="0"/>
              <a:t>III. </a:t>
            </a:r>
            <a:r>
              <a:rPr lang="en-US" dirty="0" err="1" smtClean="0"/>
              <a:t>Visi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Misi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</a:t>
            </a:r>
            <a:r>
              <a:rPr lang="en-US" dirty="0" err="1" smtClean="0"/>
              <a:t>Visi</a:t>
            </a:r>
            <a:r>
              <a:rPr lang="en-US" dirty="0" smtClean="0"/>
              <a:t> </a:t>
            </a:r>
            <a:r>
              <a:rPr lang="en-US" dirty="0" err="1" smtClean="0"/>
              <a:t>wirausahawan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-</a:t>
            </a:r>
            <a:r>
              <a:rPr lang="en-US" dirty="0" err="1" smtClean="0"/>
              <a:t>Bergerak</a:t>
            </a:r>
            <a:r>
              <a:rPr lang="en-US" dirty="0" smtClean="0"/>
              <a:t> </a:t>
            </a:r>
            <a:r>
              <a:rPr lang="en-US" dirty="0" err="1" smtClean="0"/>
              <a:t>dibidang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-</a:t>
            </a:r>
            <a:r>
              <a:rPr lang="en-US" dirty="0" err="1" smtClean="0"/>
              <a:t>Nilai-nilai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dianut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unik.Apa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keunggulan</a:t>
            </a:r>
            <a:r>
              <a:rPr lang="en-US" dirty="0" smtClean="0"/>
              <a:t> </a:t>
            </a:r>
            <a:r>
              <a:rPr lang="en-US" dirty="0" err="1" smtClean="0"/>
              <a:t>kompetitifnya</a:t>
            </a:r>
            <a:r>
              <a:rPr lang="en-US" dirty="0" smtClean="0"/>
              <a:t>.</a:t>
            </a:r>
          </a:p>
          <a:p>
            <a:pPr hangingPunct="0">
              <a:buNone/>
            </a:pPr>
            <a:r>
              <a:rPr lang="en-US" dirty="0" smtClean="0"/>
              <a:t> </a:t>
            </a:r>
            <a:r>
              <a:rPr lang="en-US" dirty="0" err="1" smtClean="0"/>
              <a:t>IV.Analisi</a:t>
            </a:r>
            <a:r>
              <a:rPr lang="en-US" dirty="0" smtClean="0"/>
              <a:t> </a:t>
            </a:r>
            <a:r>
              <a:rPr lang="en-US" dirty="0" err="1" smtClean="0"/>
              <a:t>Industri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</a:t>
            </a:r>
            <a:r>
              <a:rPr lang="en-US" dirty="0" err="1" smtClean="0"/>
              <a:t>Perspektif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 industry -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persaingan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</a:t>
            </a:r>
            <a:r>
              <a:rPr lang="en-US" dirty="0" err="1" smtClean="0"/>
              <a:t>Segmentasi</a:t>
            </a:r>
            <a:r>
              <a:rPr lang="en-US" dirty="0" smtClean="0"/>
              <a:t> </a:t>
            </a:r>
            <a:r>
              <a:rPr lang="en-US" dirty="0" err="1" smtClean="0"/>
              <a:t>pasar</a:t>
            </a:r>
            <a:r>
              <a:rPr lang="en-US" dirty="0" smtClean="0"/>
              <a:t> yang </a:t>
            </a:r>
            <a:r>
              <a:rPr lang="en-US" dirty="0" err="1" smtClean="0"/>
              <a:t>dimasuki</a:t>
            </a:r>
            <a:r>
              <a:rPr lang="en-US" dirty="0" smtClean="0"/>
              <a:t> -</a:t>
            </a:r>
            <a:r>
              <a:rPr lang="en-US" dirty="0" err="1" smtClean="0"/>
              <a:t>Ramalan-ramalan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yang </a:t>
            </a:r>
            <a:r>
              <a:rPr lang="en-US" dirty="0" err="1" smtClean="0"/>
              <a:t>dihasilkan</a:t>
            </a:r>
            <a:r>
              <a:rPr lang="en-US" dirty="0" smtClean="0"/>
              <a:t> </a:t>
            </a:r>
          </a:p>
          <a:p>
            <a:pPr hangingPunct="0">
              <a:buNone/>
            </a:pPr>
            <a:r>
              <a:rPr lang="en-US" dirty="0" smtClean="0"/>
              <a:t>V. </a:t>
            </a:r>
            <a:r>
              <a:rPr lang="en-US" dirty="0" err="1" smtClean="0"/>
              <a:t>Deskripsi</a:t>
            </a:r>
            <a:r>
              <a:rPr lang="en-US" dirty="0" smtClean="0"/>
              <a:t> Usaha</a:t>
            </a:r>
          </a:p>
          <a:p>
            <a:pPr hangingPunct="0">
              <a:buNone/>
            </a:pPr>
            <a:r>
              <a:rPr lang="en-US" dirty="0" smtClean="0"/>
              <a:t>	-</a:t>
            </a:r>
            <a:r>
              <a:rPr lang="en-US" dirty="0" err="1" smtClean="0"/>
              <a:t>Produk</a:t>
            </a:r>
            <a:r>
              <a:rPr lang="en-US" dirty="0" smtClean="0"/>
              <a:t> yang </a:t>
            </a:r>
            <a:r>
              <a:rPr lang="en-US" dirty="0" err="1" smtClean="0"/>
              <a:t>dihasilkan</a:t>
            </a:r>
            <a:r>
              <a:rPr lang="en-US" dirty="0" smtClean="0"/>
              <a:t> </a:t>
            </a:r>
          </a:p>
          <a:p>
            <a:pPr hangingPunct="0">
              <a:buNone/>
            </a:pPr>
            <a:r>
              <a:rPr lang="en-US" dirty="0" smtClean="0"/>
              <a:t>	-</a:t>
            </a:r>
            <a:r>
              <a:rPr lang="en-US" dirty="0" err="1" smtClean="0"/>
              <a:t>Jasa</a:t>
            </a:r>
            <a:r>
              <a:rPr lang="en-US" dirty="0" smtClean="0"/>
              <a:t> </a:t>
            </a:r>
            <a:r>
              <a:rPr lang="en-US" dirty="0" err="1" smtClean="0"/>
              <a:t>pelayanan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lingkup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</a:t>
            </a:r>
            <a:r>
              <a:rPr lang="en-US" dirty="0" err="1" smtClean="0"/>
              <a:t>Personalia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perlengkapan</a:t>
            </a:r>
            <a:r>
              <a:rPr lang="en-US" dirty="0" smtClean="0"/>
              <a:t> </a:t>
            </a:r>
            <a:r>
              <a:rPr lang="en-US" dirty="0" err="1" smtClean="0"/>
              <a:t>kantor</a:t>
            </a:r>
            <a:r>
              <a:rPr lang="en-US" dirty="0" smtClean="0"/>
              <a:t> </a:t>
            </a:r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Latar</a:t>
            </a:r>
            <a:r>
              <a:rPr lang="en-US" dirty="0" smtClean="0"/>
              <a:t> </a:t>
            </a:r>
            <a:r>
              <a:rPr lang="en-US" dirty="0" err="1" smtClean="0"/>
              <a:t>belakang</a:t>
            </a:r>
            <a:r>
              <a:rPr lang="en-US" dirty="0" smtClean="0"/>
              <a:t> </a:t>
            </a:r>
            <a:r>
              <a:rPr lang="en-US" dirty="0" err="1" smtClean="0"/>
              <a:t>identitas</a:t>
            </a:r>
            <a:r>
              <a:rPr lang="en-US" dirty="0" smtClean="0"/>
              <a:t> </a:t>
            </a:r>
            <a:r>
              <a:rPr lang="en-US" dirty="0" err="1" smtClean="0"/>
              <a:t>pengusaha</a:t>
            </a:r>
            <a:r>
              <a:rPr lang="en-US" dirty="0" smtClean="0"/>
              <a:t> </a:t>
            </a:r>
          </a:p>
          <a:p>
            <a:pPr hangingPunct="0">
              <a:buNone/>
            </a:pPr>
            <a:r>
              <a:rPr lang="en-US" dirty="0" smtClean="0"/>
              <a:t>VI. </a:t>
            </a:r>
            <a:r>
              <a:rPr lang="en-US" dirty="0" err="1" smtClean="0"/>
              <a:t>Rencana</a:t>
            </a:r>
            <a:r>
              <a:rPr lang="en-US" dirty="0" smtClean="0"/>
              <a:t> prod </a:t>
            </a:r>
            <a:r>
              <a:rPr lang="en-US" dirty="0" err="1" smtClean="0"/>
              <a:t>uksi</a:t>
            </a:r>
            <a:r>
              <a:rPr lang="en-US" dirty="0" smtClean="0"/>
              <a:t>/</a:t>
            </a:r>
            <a:r>
              <a:rPr lang="en-US" dirty="0" err="1" smtClean="0"/>
              <a:t>operasional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Pemilihan</a:t>
            </a:r>
            <a:r>
              <a:rPr lang="en-US" dirty="0" smtClean="0"/>
              <a:t> </a:t>
            </a:r>
            <a:r>
              <a:rPr lang="en-US" dirty="0" err="1" smtClean="0"/>
              <a:t>lokasi</a:t>
            </a:r>
            <a:r>
              <a:rPr lang="en-US" dirty="0" smtClean="0"/>
              <a:t> (plant location)</a:t>
            </a:r>
          </a:p>
          <a:p>
            <a:pPr hangingPunct="0">
              <a:buNone/>
            </a:pPr>
            <a:r>
              <a:rPr lang="en-US" dirty="0" smtClean="0"/>
              <a:t>	-</a:t>
            </a:r>
            <a:r>
              <a:rPr lang="en-US" dirty="0" err="1" smtClean="0"/>
              <a:t>Rencana</a:t>
            </a:r>
            <a:r>
              <a:rPr lang="en-US" dirty="0" smtClean="0"/>
              <a:t> Tata </a:t>
            </a:r>
            <a:r>
              <a:rPr lang="en-US" dirty="0" err="1" smtClean="0"/>
              <a:t>letak</a:t>
            </a:r>
            <a:r>
              <a:rPr lang="en-US" dirty="0" smtClean="0"/>
              <a:t> (layout)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IMB,Amdal</a:t>
            </a:r>
            <a:r>
              <a:rPr lang="en-US" dirty="0" smtClean="0"/>
              <a:t> </a:t>
            </a:r>
            <a:r>
              <a:rPr lang="en-US" dirty="0" err="1" smtClean="0"/>
              <a:t>dll</a:t>
            </a:r>
            <a:r>
              <a:rPr lang="en-US" dirty="0" smtClean="0"/>
              <a:t>. </a:t>
            </a:r>
          </a:p>
          <a:p>
            <a:pPr hangingPunct="0">
              <a:buNone/>
            </a:pPr>
            <a:r>
              <a:rPr lang="en-US" dirty="0" smtClean="0"/>
              <a:t>	-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produksi</a:t>
            </a:r>
            <a:endParaRPr lang="en-US" dirty="0" smtClean="0"/>
          </a:p>
          <a:p>
            <a:pPr hangingPunct="0">
              <a:buNone/>
            </a:pPr>
            <a:r>
              <a:rPr lang="en-US" dirty="0" smtClean="0"/>
              <a:t>	-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gedung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perlengkapannya</a:t>
            </a:r>
            <a:r>
              <a:rPr lang="en-US" dirty="0" smtClean="0"/>
              <a:t> </a:t>
            </a:r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perlengkapannya</a:t>
            </a:r>
            <a:r>
              <a:rPr lang="en-US" dirty="0" smtClean="0"/>
              <a:t> </a:t>
            </a:r>
          </a:p>
          <a:p>
            <a:pPr hangingPunc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Sumber-sumber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baku</a:t>
            </a:r>
            <a:endParaRPr lang="en-US" dirty="0" smtClean="0"/>
          </a:p>
          <a:p>
            <a:pPr hangingPunct="0"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410200"/>
          </a:xfrm>
        </p:spPr>
        <p:txBody>
          <a:bodyPr>
            <a:normAutofit fontScale="55000" lnSpcReduction="20000"/>
          </a:bodyPr>
          <a:lstStyle/>
          <a:p>
            <a:pPr hangingPunct="0">
              <a:buNone/>
            </a:pPr>
            <a:r>
              <a:rPr lang="en-US" dirty="0" smtClean="0"/>
              <a:t>VII. </a:t>
            </a:r>
            <a:r>
              <a:rPr lang="en-US" b="1" dirty="0" err="1" smtClean="0"/>
              <a:t>Rencana</a:t>
            </a:r>
            <a:r>
              <a:rPr lang="en-US" b="1" dirty="0" smtClean="0"/>
              <a:t> </a:t>
            </a:r>
            <a:r>
              <a:rPr lang="en-US" b="1" dirty="0" err="1" smtClean="0"/>
              <a:t>Pemasaran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Segmentasi</a:t>
            </a:r>
            <a:r>
              <a:rPr lang="en-US" b="1" dirty="0" smtClean="0"/>
              <a:t> </a:t>
            </a:r>
            <a:r>
              <a:rPr lang="en-US" b="1" dirty="0" err="1" smtClean="0"/>
              <a:t>pasar</a:t>
            </a:r>
            <a:r>
              <a:rPr lang="en-US" b="1" dirty="0" smtClean="0"/>
              <a:t>, target </a:t>
            </a:r>
            <a:r>
              <a:rPr lang="en-US" b="1" dirty="0" err="1" smtClean="0"/>
              <a:t>pasar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posisioning</a:t>
            </a:r>
            <a:r>
              <a:rPr lang="en-US" b="1" dirty="0" smtClean="0"/>
              <a:t> </a:t>
            </a:r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Penetapan</a:t>
            </a:r>
            <a:r>
              <a:rPr lang="en-US" b="1" dirty="0" smtClean="0"/>
              <a:t> </a:t>
            </a:r>
            <a:r>
              <a:rPr lang="en-US" b="1" dirty="0" err="1" smtClean="0"/>
              <a:t>harga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Pelaksanaan</a:t>
            </a:r>
            <a:r>
              <a:rPr lang="en-US" b="1" dirty="0" smtClean="0"/>
              <a:t> </a:t>
            </a:r>
            <a:r>
              <a:rPr lang="en-US" b="1" dirty="0" err="1" smtClean="0"/>
              <a:t>distribusi</a:t>
            </a:r>
            <a:r>
              <a:rPr lang="en-US" b="1" dirty="0" smtClean="0"/>
              <a:t> </a:t>
            </a:r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Promosi</a:t>
            </a:r>
            <a:r>
              <a:rPr lang="en-US" b="1" dirty="0" smtClean="0"/>
              <a:t> yang </a:t>
            </a:r>
            <a:r>
              <a:rPr lang="en-US" b="1" dirty="0" err="1" smtClean="0"/>
              <a:t>akan</a:t>
            </a:r>
            <a:r>
              <a:rPr lang="en-US" b="1" dirty="0" smtClean="0"/>
              <a:t> </a:t>
            </a:r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Pengembangan</a:t>
            </a:r>
            <a:r>
              <a:rPr lang="en-US" b="1" dirty="0" smtClean="0"/>
              <a:t> </a:t>
            </a:r>
            <a:r>
              <a:rPr lang="en-US" b="1" dirty="0" err="1" smtClean="0"/>
              <a:t>produk</a:t>
            </a:r>
            <a:r>
              <a:rPr lang="en-US" b="1" dirty="0" smtClean="0"/>
              <a:t> </a:t>
            </a:r>
          </a:p>
          <a:p>
            <a:pPr hangingPunct="0">
              <a:buNone/>
            </a:pPr>
            <a:r>
              <a:rPr lang="en-US" b="1" dirty="0" smtClean="0"/>
              <a:t>VIII. </a:t>
            </a:r>
            <a:r>
              <a:rPr lang="en-US" b="1" dirty="0" err="1" smtClean="0"/>
              <a:t>Perencanaan</a:t>
            </a:r>
            <a:r>
              <a:rPr lang="en-US" b="1" dirty="0" smtClean="0"/>
              <a:t> </a:t>
            </a:r>
            <a:r>
              <a:rPr lang="en-US" b="1" dirty="0" err="1" smtClean="0"/>
              <a:t>Organisasi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Bentuk</a:t>
            </a:r>
            <a:r>
              <a:rPr lang="en-US" b="1" dirty="0" smtClean="0"/>
              <a:t> </a:t>
            </a:r>
            <a:r>
              <a:rPr lang="en-US" b="1" dirty="0" err="1" smtClean="0"/>
              <a:t>kepemilikan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struktur</a:t>
            </a:r>
            <a:r>
              <a:rPr lang="en-US" b="1" dirty="0" smtClean="0"/>
              <a:t> </a:t>
            </a:r>
            <a:r>
              <a:rPr lang="en-US" b="1" dirty="0" err="1" smtClean="0"/>
              <a:t>organisasi</a:t>
            </a:r>
            <a:r>
              <a:rPr lang="en-US" b="1" dirty="0" smtClean="0"/>
              <a:t> </a:t>
            </a:r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Informasi</a:t>
            </a:r>
            <a:r>
              <a:rPr lang="en-US" b="1" dirty="0" smtClean="0"/>
              <a:t> </a:t>
            </a:r>
            <a:r>
              <a:rPr lang="en-US" b="1" dirty="0" err="1" smtClean="0"/>
              <a:t>tentang</a:t>
            </a:r>
            <a:r>
              <a:rPr lang="en-US" b="1" dirty="0" smtClean="0"/>
              <a:t> partner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Uraian</a:t>
            </a:r>
            <a:r>
              <a:rPr lang="en-US" b="1" dirty="0" smtClean="0"/>
              <a:t> </a:t>
            </a:r>
            <a:r>
              <a:rPr lang="en-US" b="1" dirty="0" err="1" smtClean="0"/>
              <a:t>tentang</a:t>
            </a:r>
            <a:r>
              <a:rPr lang="en-US" b="1" dirty="0" smtClean="0"/>
              <a:t> </a:t>
            </a:r>
            <a:r>
              <a:rPr lang="en-US" b="1" dirty="0" err="1" smtClean="0"/>
              <a:t>kekuasaan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Latar</a:t>
            </a:r>
            <a:r>
              <a:rPr lang="en-US" b="1" dirty="0" smtClean="0"/>
              <a:t> </a:t>
            </a:r>
            <a:r>
              <a:rPr lang="en-US" b="1" dirty="0" err="1" smtClean="0"/>
              <a:t>belakang</a:t>
            </a:r>
            <a:r>
              <a:rPr lang="en-US" b="1" dirty="0" smtClean="0"/>
              <a:t> </a:t>
            </a:r>
            <a:r>
              <a:rPr lang="en-US" b="1" dirty="0" err="1" smtClean="0"/>
              <a:t>anggota</a:t>
            </a:r>
            <a:r>
              <a:rPr lang="en-US" b="1" dirty="0" smtClean="0"/>
              <a:t> </a:t>
            </a:r>
            <a:r>
              <a:rPr lang="en-US" b="1" dirty="0" err="1" smtClean="0"/>
              <a:t>tim</a:t>
            </a:r>
            <a:r>
              <a:rPr lang="en-US" b="1" dirty="0" smtClean="0"/>
              <a:t> </a:t>
            </a:r>
            <a:r>
              <a:rPr lang="en-US" b="1" dirty="0" err="1" smtClean="0"/>
              <a:t>manajemen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Peranan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tanggung</a:t>
            </a:r>
            <a:r>
              <a:rPr lang="en-US" b="1" dirty="0" smtClean="0"/>
              <a:t> </a:t>
            </a:r>
            <a:r>
              <a:rPr lang="en-US" b="1" dirty="0" err="1" smtClean="0"/>
              <a:t>jawab</a:t>
            </a:r>
            <a:r>
              <a:rPr lang="en-US" b="1" dirty="0" smtClean="0"/>
              <a:t> </a:t>
            </a:r>
            <a:r>
              <a:rPr lang="en-US" b="1" dirty="0" err="1" smtClean="0"/>
              <a:t>personalia</a:t>
            </a:r>
            <a:r>
              <a:rPr lang="en-US" b="1" dirty="0" smtClean="0"/>
              <a:t>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organisasi</a:t>
            </a:r>
            <a:r>
              <a:rPr lang="en-US" b="1" dirty="0" smtClean="0"/>
              <a:t> </a:t>
            </a:r>
          </a:p>
          <a:p>
            <a:pPr hangingPunct="0">
              <a:buNone/>
            </a:pPr>
            <a:r>
              <a:rPr lang="en-US" b="1" dirty="0" err="1" smtClean="0"/>
              <a:t>IX.Resiko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Evaluasi</a:t>
            </a:r>
            <a:r>
              <a:rPr lang="en-US" b="1" dirty="0" smtClean="0"/>
              <a:t> </a:t>
            </a:r>
            <a:r>
              <a:rPr lang="en-US" b="1" dirty="0" err="1" smtClean="0"/>
              <a:t>tentang</a:t>
            </a:r>
            <a:r>
              <a:rPr lang="en-US" b="1" dirty="0" smtClean="0"/>
              <a:t> </a:t>
            </a:r>
            <a:r>
              <a:rPr lang="en-US" b="1" dirty="0" err="1" smtClean="0"/>
              <a:t>kelemahan</a:t>
            </a:r>
            <a:r>
              <a:rPr lang="en-US" b="1" dirty="0" smtClean="0"/>
              <a:t> </a:t>
            </a:r>
            <a:r>
              <a:rPr lang="en-US" b="1" dirty="0" err="1" smtClean="0"/>
              <a:t>bisnis</a:t>
            </a:r>
            <a:endParaRPr lang="en-US" b="1" dirty="0" smtClean="0"/>
          </a:p>
          <a:p>
            <a:pPr hangingPunct="0">
              <a:buNone/>
            </a:pPr>
            <a:r>
              <a:rPr lang="en-US" b="1" dirty="0" smtClean="0"/>
              <a:t>	 -</a:t>
            </a:r>
            <a:r>
              <a:rPr lang="en-US" b="1" dirty="0" err="1" smtClean="0"/>
              <a:t>Gambaran</a:t>
            </a:r>
            <a:r>
              <a:rPr lang="en-US" b="1" dirty="0" smtClean="0"/>
              <a:t> </a:t>
            </a:r>
            <a:r>
              <a:rPr lang="en-US" b="1" dirty="0" err="1" smtClean="0"/>
              <a:t>teknologi</a:t>
            </a:r>
            <a:r>
              <a:rPr lang="en-US" b="1" dirty="0" smtClean="0"/>
              <a:t> </a:t>
            </a:r>
          </a:p>
          <a:p>
            <a:pPr hangingPunct="0">
              <a:buNone/>
            </a:pPr>
            <a:r>
              <a:rPr lang="en-US" b="1" dirty="0" err="1" smtClean="0"/>
              <a:t>X.Perencanaan</a:t>
            </a:r>
            <a:r>
              <a:rPr lang="en-US" b="1" dirty="0" smtClean="0"/>
              <a:t> </a:t>
            </a:r>
            <a:r>
              <a:rPr lang="en-US" b="1" dirty="0" err="1" smtClean="0"/>
              <a:t>Keuangan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Sumber</a:t>
            </a:r>
            <a:r>
              <a:rPr lang="en-US" b="1" dirty="0" smtClean="0"/>
              <a:t> Dan </a:t>
            </a:r>
            <a:r>
              <a:rPr lang="en-US" b="1" dirty="0" err="1" smtClean="0"/>
              <a:t>penggunaan</a:t>
            </a:r>
            <a:r>
              <a:rPr lang="en-US" b="1" dirty="0" smtClean="0"/>
              <a:t> modal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Laporan</a:t>
            </a:r>
            <a:r>
              <a:rPr lang="en-US" b="1" dirty="0" smtClean="0"/>
              <a:t> </a:t>
            </a:r>
            <a:r>
              <a:rPr lang="en-US" b="1" dirty="0" err="1" smtClean="0"/>
              <a:t>Keuangan</a:t>
            </a:r>
            <a:r>
              <a:rPr lang="en-US" b="1" dirty="0" smtClean="0"/>
              <a:t> ( </a:t>
            </a:r>
            <a:r>
              <a:rPr lang="en-US" b="1" dirty="0" err="1" smtClean="0"/>
              <a:t>proyeksi</a:t>
            </a:r>
            <a:r>
              <a:rPr lang="en-US" b="1" dirty="0" smtClean="0"/>
              <a:t> L/</a:t>
            </a:r>
            <a:r>
              <a:rPr lang="en-US" b="1" dirty="0" err="1" smtClean="0"/>
              <a:t>R.Cash</a:t>
            </a:r>
            <a:r>
              <a:rPr lang="en-US" b="1" dirty="0" smtClean="0"/>
              <a:t> </a:t>
            </a:r>
            <a:r>
              <a:rPr lang="en-US" b="1" dirty="0" err="1" smtClean="0"/>
              <a:t>Flow,Neraca</a:t>
            </a:r>
            <a:r>
              <a:rPr lang="en-US" b="1" dirty="0" smtClean="0"/>
              <a:t>) </a:t>
            </a:r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Analisis</a:t>
            </a:r>
            <a:r>
              <a:rPr lang="en-US" b="1" dirty="0" smtClean="0"/>
              <a:t> </a:t>
            </a:r>
            <a:r>
              <a:rPr lang="en-US" b="1" dirty="0" err="1" smtClean="0"/>
              <a:t>titik</a:t>
            </a:r>
            <a:r>
              <a:rPr lang="en-US" b="1" dirty="0" smtClean="0"/>
              <a:t> </a:t>
            </a:r>
            <a:r>
              <a:rPr lang="en-US" b="1" dirty="0" err="1" smtClean="0"/>
              <a:t>impas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 </a:t>
            </a:r>
            <a:r>
              <a:rPr lang="en-US" b="1" dirty="0" err="1" smtClean="0"/>
              <a:t>Rasio</a:t>
            </a:r>
            <a:r>
              <a:rPr lang="en-US" b="1" dirty="0" smtClean="0"/>
              <a:t> </a:t>
            </a:r>
            <a:r>
              <a:rPr lang="en-US" b="1" dirty="0" err="1" smtClean="0"/>
              <a:t>keuangan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mengetahui</a:t>
            </a:r>
            <a:r>
              <a:rPr lang="en-US" b="1" dirty="0" smtClean="0"/>
              <a:t> </a:t>
            </a:r>
            <a:r>
              <a:rPr lang="en-US" b="1" dirty="0" err="1" smtClean="0"/>
              <a:t>kinerja</a:t>
            </a:r>
            <a:r>
              <a:rPr lang="en-US" b="1" dirty="0" smtClean="0"/>
              <a:t> </a:t>
            </a:r>
          </a:p>
          <a:p>
            <a:pPr hangingPunct="0">
              <a:buNone/>
            </a:pPr>
            <a:r>
              <a:rPr lang="en-US" b="1" dirty="0" smtClean="0"/>
              <a:t>XI. </a:t>
            </a:r>
            <a:r>
              <a:rPr lang="en-US" b="1" dirty="0" err="1" smtClean="0"/>
              <a:t>Apendix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Surat-surat</a:t>
            </a:r>
            <a:r>
              <a:rPr lang="en-US" b="1" dirty="0" smtClean="0"/>
              <a:t>.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-Data </a:t>
            </a:r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pasar</a:t>
            </a:r>
            <a:r>
              <a:rPr lang="en-US" b="1" dirty="0" smtClean="0"/>
              <a:t>.</a:t>
            </a:r>
            <a:endParaRPr lang="en-US" dirty="0" smtClean="0"/>
          </a:p>
          <a:p>
            <a:pPr hangingPunct="0">
              <a:buNone/>
            </a:pPr>
            <a:r>
              <a:rPr lang="en-US" b="1" dirty="0" smtClean="0"/>
              <a:t>	-</a:t>
            </a:r>
            <a:r>
              <a:rPr lang="en-US" b="1" dirty="0" err="1" smtClean="0"/>
              <a:t>Surat-surat</a:t>
            </a:r>
            <a:r>
              <a:rPr lang="en-US" b="1" dirty="0" smtClean="0"/>
              <a:t> </a:t>
            </a:r>
            <a:r>
              <a:rPr lang="en-US" b="1" dirty="0" err="1" smtClean="0"/>
              <a:t>kontrak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dokumen</a:t>
            </a:r>
            <a:r>
              <a:rPr lang="en-US" b="1" dirty="0" smtClean="0"/>
              <a:t> </a:t>
            </a:r>
            <a:r>
              <a:rPr lang="en-US" b="1" dirty="0" err="1" smtClean="0"/>
              <a:t>perjanjian</a:t>
            </a:r>
            <a:r>
              <a:rPr lang="en-US" b="1" dirty="0" smtClean="0"/>
              <a:t> </a:t>
            </a:r>
            <a:r>
              <a:rPr lang="en-US" b="1" dirty="0" err="1" smtClean="0"/>
              <a:t>lainnya</a:t>
            </a:r>
            <a:r>
              <a:rPr lang="en-US" b="1" dirty="0" smtClean="0"/>
              <a:t>.</a:t>
            </a:r>
          </a:p>
          <a:p>
            <a:pPr hangingPunct="0">
              <a:buNone/>
            </a:pPr>
            <a:r>
              <a:rPr lang="en-US" b="1" dirty="0" smtClean="0"/>
              <a:t>	 -</a:t>
            </a:r>
            <a:r>
              <a:rPr lang="en-US" b="1" dirty="0" err="1" smtClean="0"/>
              <a:t>Daftar</a:t>
            </a:r>
            <a:r>
              <a:rPr lang="en-US" b="1" dirty="0" smtClean="0"/>
              <a:t> </a:t>
            </a:r>
            <a:r>
              <a:rPr lang="en-US" b="1" dirty="0" err="1" smtClean="0"/>
              <a:t>harga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pemasok</a:t>
            </a:r>
            <a:r>
              <a:rPr lang="en-US" b="1" dirty="0" smtClean="0"/>
              <a:t> </a:t>
            </a:r>
            <a:r>
              <a:rPr lang="en-US" b="1" dirty="0" err="1" smtClean="0"/>
              <a:t>barang</a:t>
            </a:r>
            <a:r>
              <a:rPr lang="en-US" b="1" dirty="0" smtClean="0"/>
              <a:t>.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err="1" smtClean="0"/>
              <a:t>Daftar</a:t>
            </a:r>
            <a:r>
              <a:rPr lang="en-CA" dirty="0" smtClean="0"/>
              <a:t> </a:t>
            </a:r>
            <a:r>
              <a:rPr lang="en-CA" dirty="0" err="1" smtClean="0"/>
              <a:t>Pustaka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sz="1600" dirty="0" smtClean="0"/>
              <a:t>Anonymous, 2009,Business Plan . Program </a:t>
            </a:r>
            <a:r>
              <a:rPr lang="en-CA" sz="1600" dirty="0" err="1" smtClean="0"/>
              <a:t>Mahasiswa</a:t>
            </a:r>
            <a:r>
              <a:rPr lang="en-CA" sz="1600" dirty="0" smtClean="0"/>
              <a:t> Wirausaha-2009. </a:t>
            </a:r>
            <a:r>
              <a:rPr lang="en-CA" sz="1600" dirty="0" err="1" smtClean="0"/>
              <a:t>Universitas</a:t>
            </a:r>
            <a:r>
              <a:rPr lang="en-CA" sz="1600" dirty="0" smtClean="0"/>
              <a:t> </a:t>
            </a:r>
            <a:r>
              <a:rPr lang="en-CA" sz="1600" dirty="0" err="1" smtClean="0"/>
              <a:t>Brawijaya</a:t>
            </a:r>
            <a:r>
              <a:rPr lang="en-CA" sz="1600" dirty="0" smtClean="0"/>
              <a:t> Malang</a:t>
            </a:r>
          </a:p>
          <a:p>
            <a:pPr>
              <a:buNone/>
            </a:pPr>
            <a:r>
              <a:rPr lang="en-CA" sz="1600" dirty="0" smtClean="0"/>
              <a:t>Anonymous, 2005, </a:t>
            </a:r>
            <a:r>
              <a:rPr lang="en-CA" sz="1600" dirty="0" err="1" smtClean="0"/>
              <a:t>Pedoman</a:t>
            </a:r>
            <a:r>
              <a:rPr lang="en-CA" sz="1600" dirty="0" smtClean="0"/>
              <a:t> </a:t>
            </a:r>
            <a:r>
              <a:rPr lang="en-CA" sz="1600" dirty="0" err="1" smtClean="0"/>
              <a:t>Penyusunan</a:t>
            </a:r>
            <a:r>
              <a:rPr lang="en-CA" sz="1600" dirty="0" smtClean="0"/>
              <a:t> </a:t>
            </a:r>
            <a:r>
              <a:rPr lang="en-CA" sz="1600" dirty="0" err="1" smtClean="0"/>
              <a:t>Studi</a:t>
            </a:r>
            <a:r>
              <a:rPr lang="en-CA" sz="1600" dirty="0" smtClean="0"/>
              <a:t> </a:t>
            </a:r>
            <a:r>
              <a:rPr lang="en-CA" sz="1600" dirty="0" err="1" smtClean="0"/>
              <a:t>Kelayakan</a:t>
            </a:r>
            <a:r>
              <a:rPr lang="en-CA" sz="1600" dirty="0" smtClean="0"/>
              <a:t>. </a:t>
            </a:r>
            <a:r>
              <a:rPr lang="en-CA" sz="1600" smtClean="0"/>
              <a:t>Bank Indonesia.</a:t>
            </a:r>
            <a:endParaRPr lang="en-CA" sz="1600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549</TotalTime>
  <Words>1084</Words>
  <Application>Microsoft Office PowerPoint</Application>
  <PresentationFormat>On-screen Show (4:3)</PresentationFormat>
  <Paragraphs>137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Flow</vt:lpstr>
      <vt:lpstr>BUSINESS PLAN (PERENCANAAN BISNIS) </vt:lpstr>
      <vt:lpstr>PowerPoint Presentation</vt:lpstr>
      <vt:lpstr>PowerPoint Presentation</vt:lpstr>
      <vt:lpstr>Pengertian Business Plan</vt:lpstr>
      <vt:lpstr>Business Plan dan Usaha Kecil Inovatif</vt:lpstr>
      <vt:lpstr>Usaha kecil yang inovatif</vt:lpstr>
      <vt:lpstr>PowerPoint Presentation</vt:lpstr>
      <vt:lpstr>PowerPoint Presentation</vt:lpstr>
      <vt:lpstr>Tahap-Tahap Penyusunan Business Plan</vt:lpstr>
      <vt:lpstr>PowerPoint Presentation</vt:lpstr>
      <vt:lpstr>PowerPoint Presentation</vt:lpstr>
      <vt:lpstr>PowerPoint Presentation</vt:lpstr>
      <vt:lpstr>HAL-HAL YANG PERLU DIPERHATIKAN DI DALAM MENYAJIKAN BUSINESS PLAN</vt:lpstr>
      <vt:lpstr>Format Business Plan</vt:lpstr>
      <vt:lpstr>PowerPoint Presentation</vt:lpstr>
      <vt:lpstr>Daftar Pustaka</vt:lpstr>
    </vt:vector>
  </TitlesOfParts>
  <Company>math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PLAN (PERENCANAAN BISNIS) </dc:title>
  <dc:creator>yogie mk</dc:creator>
  <cp:lastModifiedBy>ASUS</cp:lastModifiedBy>
  <cp:revision>28</cp:revision>
  <dcterms:created xsi:type="dcterms:W3CDTF">2009-03-23T13:07:04Z</dcterms:created>
  <dcterms:modified xsi:type="dcterms:W3CDTF">2022-02-26T04:56:17Z</dcterms:modified>
</cp:coreProperties>
</file>