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81" r:id="rId3"/>
    <p:sldId id="280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7" r:id="rId13"/>
    <p:sldId id="282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83" r:id="rId22"/>
    <p:sldId id="275" r:id="rId23"/>
    <p:sldId id="276" r:id="rId24"/>
    <p:sldId id="277" r:id="rId25"/>
    <p:sldId id="278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13" autoAdjust="0"/>
    <p:restoredTop sz="94660"/>
  </p:normalViewPr>
  <p:slideViewPr>
    <p:cSldViewPr snapToGrid="0">
      <p:cViewPr varScale="1">
        <p:scale>
          <a:sx n="54" d="100"/>
          <a:sy n="54" d="100"/>
        </p:scale>
        <p:origin x="-427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../VID/New%20Hire%20Gone%20Wrong%20-%20(TOO%20FUNNY).mp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../VID/JIM%20CARREY%20-%20POLICE%20TRAINING%20IN%20THE%20SHOW%20'IN%20LIVING%20COLOR'.mp4" TargetMode="External"/><Relationship Id="rId2" Type="http://schemas.openxmlformats.org/officeDocument/2006/relationships/hyperlink" Target="../VID/funny%20job%20interview.mp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../VID/Silly%20Job%20Interview%20-%20Monty%20Python.mp4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../VID/Job%20Interview%20With%20Google%20Glasses.mp4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8366" y="609600"/>
            <a:ext cx="8596668" cy="56007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sz="6600" dirty="0" smtClean="0">
                <a:solidFill>
                  <a:schemeClr val="accent1">
                    <a:lumMod val="50000"/>
                  </a:schemeClr>
                </a:solidFill>
              </a:rPr>
              <a:t>MENGELOLA </a:t>
            </a:r>
            <a:br>
              <a:rPr lang="en-US" sz="66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n-US" sz="6600" dirty="0" smtClean="0">
                <a:solidFill>
                  <a:schemeClr val="accent1">
                    <a:lumMod val="50000"/>
                  </a:schemeClr>
                </a:solidFill>
              </a:rPr>
              <a:t>SUMBER DAYA MANUSIA</a:t>
            </a: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42927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27051" y="117476"/>
            <a:ext cx="10058400" cy="1008063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Manajemen</a:t>
            </a:r>
            <a:r>
              <a:rPr lang="en-US" dirty="0" smtClean="0"/>
              <a:t> SDM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1446930" y="1508243"/>
            <a:ext cx="9038167" cy="4589462"/>
          </a:xfrm>
        </p:spPr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800" b="1" dirty="0" err="1" smtClean="0"/>
              <a:t>Manajemen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Sumber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Daya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Manusia</a:t>
            </a:r>
            <a:r>
              <a:rPr lang="en-US" sz="2800" b="1" dirty="0" smtClean="0"/>
              <a:t> (MSDM)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desain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dan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penerapan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sistem</a:t>
            </a:r>
            <a:r>
              <a:rPr lang="en-US" sz="2800" b="1" dirty="0" smtClean="0">
                <a:solidFill>
                  <a:srgbClr val="0000FF"/>
                </a:solidFill>
              </a:rPr>
              <a:t> formal </a:t>
            </a:r>
            <a:r>
              <a:rPr lang="en-US" sz="2800" b="1" dirty="0" err="1" smtClean="0">
                <a:solidFill>
                  <a:srgbClr val="0000FF"/>
                </a:solidFill>
              </a:rPr>
              <a:t>dalam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organisasi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untuk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menjamin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penggunaan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keahlian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secara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efektif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dan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efisien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untuk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mencapai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tujuan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organisasi</a:t>
            </a:r>
            <a:endParaRPr lang="en-US" sz="2800" dirty="0" smtClean="0"/>
          </a:p>
          <a:p>
            <a:pPr eaLnBrk="1" hangingPunct="1">
              <a:lnSpc>
                <a:spcPct val="80000"/>
              </a:lnSpc>
            </a:pPr>
            <a:r>
              <a:rPr lang="en-US" sz="2800" dirty="0" err="1" smtClean="0"/>
              <a:t>Tujuan</a:t>
            </a:r>
            <a:r>
              <a:rPr lang="en-US" sz="2800" dirty="0" smtClean="0"/>
              <a:t> </a:t>
            </a:r>
            <a:r>
              <a:rPr lang="en-US" sz="2800" dirty="0" err="1" smtClean="0"/>
              <a:t>manajemen</a:t>
            </a:r>
            <a:r>
              <a:rPr lang="en-US" sz="2800" dirty="0" smtClean="0"/>
              <a:t> </a:t>
            </a:r>
            <a:r>
              <a:rPr lang="en-US" sz="2800" dirty="0" err="1" smtClean="0"/>
              <a:t>sumber</a:t>
            </a:r>
            <a:r>
              <a:rPr lang="en-US" sz="2800" dirty="0" smtClean="0"/>
              <a:t> </a:t>
            </a:r>
            <a:r>
              <a:rPr lang="en-US" sz="2800" dirty="0" err="1" smtClean="0"/>
              <a:t>daya</a:t>
            </a:r>
            <a:r>
              <a:rPr lang="en-US" sz="2800" dirty="0" smtClean="0"/>
              <a:t> </a:t>
            </a:r>
            <a:r>
              <a:rPr lang="en-US" sz="2800" dirty="0" err="1" smtClean="0"/>
              <a:t>manusia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meningkatkan</a:t>
            </a:r>
            <a:r>
              <a:rPr lang="en-US" sz="2800" dirty="0" smtClean="0"/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kontribusi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produktif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para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karyawan</a:t>
            </a:r>
            <a:r>
              <a:rPr lang="en-US" sz="2800" dirty="0" smtClean="0"/>
              <a:t> </a:t>
            </a:r>
            <a:r>
              <a:rPr lang="en-US" sz="2800" dirty="0" err="1" smtClean="0"/>
              <a:t>bagi</a:t>
            </a:r>
            <a:r>
              <a:rPr lang="en-US" sz="2800" dirty="0" smtClean="0"/>
              <a:t> </a:t>
            </a:r>
            <a:r>
              <a:rPr lang="en-US" sz="2800" dirty="0" err="1" smtClean="0"/>
              <a:t>organisasi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stratejik</a:t>
            </a:r>
            <a:r>
              <a:rPr lang="en-US" sz="2800" dirty="0" smtClean="0"/>
              <a:t>, </a:t>
            </a:r>
            <a:r>
              <a:rPr lang="en-US" sz="2800" dirty="0" err="1" smtClean="0"/>
              <a:t>etis</a:t>
            </a:r>
            <a:r>
              <a:rPr lang="en-US" sz="2800" dirty="0" smtClean="0"/>
              <a:t>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bertanggung</a:t>
            </a:r>
            <a:r>
              <a:rPr lang="en-US" sz="2800" dirty="0" smtClean="0"/>
              <a:t> </a:t>
            </a:r>
            <a:r>
              <a:rPr lang="en-US" sz="2800" dirty="0" err="1" smtClean="0"/>
              <a:t>jawab</a:t>
            </a:r>
            <a:r>
              <a:rPr lang="en-US" sz="2800" dirty="0" smtClean="0"/>
              <a:t> </a:t>
            </a:r>
            <a:r>
              <a:rPr lang="en-US" sz="2800" dirty="0" err="1" smtClean="0"/>
              <a:t>sosial</a:t>
            </a:r>
            <a:r>
              <a:rPr lang="en-US" sz="2800" dirty="0" smtClean="0"/>
              <a:t>. (</a:t>
            </a:r>
            <a:r>
              <a:rPr lang="en-US" sz="2800" dirty="0" err="1" smtClean="0"/>
              <a:t>Werther</a:t>
            </a:r>
            <a:r>
              <a:rPr lang="en-US" sz="2800" dirty="0" smtClean="0"/>
              <a:t> &amp; Davis 1996</a:t>
            </a:r>
            <a:r>
              <a:rPr lang="en-US" sz="2800" dirty="0" smtClean="0">
                <a:hlinkClick r:id="rId2" action="ppaction://hlinkfile"/>
              </a:rPr>
              <a:t>)</a:t>
            </a:r>
            <a:endParaRPr lang="en-US" sz="2800" dirty="0" smtClean="0"/>
          </a:p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SDM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aset</a:t>
            </a:r>
            <a:r>
              <a:rPr lang="en-US" sz="2800" dirty="0" smtClean="0"/>
              <a:t> yang </a:t>
            </a:r>
            <a:r>
              <a:rPr lang="en-US" sz="2800" dirty="0" err="1" smtClean="0"/>
              <a:t>harus</a:t>
            </a:r>
            <a:r>
              <a:rPr lang="en-US" sz="2800" dirty="0" smtClean="0"/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dikelola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secara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cermat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sejalan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dengan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kebutuhan</a:t>
            </a:r>
            <a:r>
              <a:rPr lang="en-US" sz="2800" b="1" dirty="0" smtClean="0">
                <a:solidFill>
                  <a:srgbClr val="0000FF"/>
                </a:solidFill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</a:rPr>
              <a:t>organisasi</a:t>
            </a:r>
            <a:r>
              <a:rPr lang="en-US" sz="2800" b="1" dirty="0" smtClean="0">
                <a:solidFill>
                  <a:srgbClr val="0000FF"/>
                </a:solidFill>
              </a:rPr>
              <a:t>.</a:t>
            </a:r>
            <a:r>
              <a:rPr lang="en-US" sz="2800" dirty="0" smtClean="0"/>
              <a:t> (Schuler &amp; Jackson 2006)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b="1" dirty="0" smtClean="0"/>
              <a:t>PENDEKATAN STRATEGIS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237957"/>
            <a:ext cx="10928513" cy="509250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id-ID" sz="2400" dirty="0" smtClean="0"/>
              <a:t>Pendekatan strategis terhadap sumber daya</a:t>
            </a:r>
            <a:r>
              <a:rPr lang="en-US" sz="2400" dirty="0" smtClean="0"/>
              <a:t> </a:t>
            </a:r>
            <a:r>
              <a:rPr lang="id-ID" sz="2400" dirty="0" smtClean="0"/>
              <a:t>Manusia terdiri atas 3 unsur: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400" dirty="0" smtClean="0"/>
              <a:t>Semua manajer dilibatkan dalam manajemen sumber daya manusia.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400" dirty="0" smtClean="0"/>
              <a:t>Para pegawai dipandang sebagai aset.</a:t>
            </a:r>
          </a:p>
          <a:p>
            <a:pPr marL="514350" indent="-514350">
              <a:buFont typeface="+mj-lt"/>
              <a:buAutoNum type="arabicPeriod"/>
            </a:pPr>
            <a:r>
              <a:rPr lang="id-ID" sz="2400" dirty="0" smtClean="0"/>
              <a:t>Manajemen SDM adalah proses penyesuian, yang memadukan strategi dan tujuan organisasi dengan pendekatan dalam mengelola modal manusia.</a:t>
            </a:r>
            <a:endParaRPr lang="en-US" sz="2400" dirty="0" smtClean="0"/>
          </a:p>
          <a:p>
            <a:pPr lvl="1">
              <a:lnSpc>
                <a:spcPct val="90000"/>
              </a:lnSpc>
              <a:spcAft>
                <a:spcPct val="50000"/>
              </a:spcAft>
            </a:pPr>
            <a:r>
              <a:rPr lang="en-US" sz="2000" dirty="0" smtClean="0"/>
              <a:t>Right people to become more competitive on a global basis</a:t>
            </a:r>
          </a:p>
          <a:p>
            <a:pPr lvl="1">
              <a:lnSpc>
                <a:spcPct val="90000"/>
              </a:lnSpc>
              <a:spcAft>
                <a:spcPct val="50000"/>
              </a:spcAft>
            </a:pPr>
            <a:r>
              <a:rPr lang="en-US" sz="2000" dirty="0" smtClean="0"/>
              <a:t>Right people for improving quality, innovation, and customer service</a:t>
            </a:r>
          </a:p>
          <a:p>
            <a:pPr lvl="1">
              <a:lnSpc>
                <a:spcPct val="90000"/>
              </a:lnSpc>
              <a:spcAft>
                <a:spcPct val="50000"/>
              </a:spcAft>
            </a:pPr>
            <a:r>
              <a:rPr lang="en-US" sz="2000" dirty="0" smtClean="0"/>
              <a:t>Right people to retain during mergers and acquisitions</a:t>
            </a:r>
          </a:p>
          <a:p>
            <a:pPr lvl="1">
              <a:lnSpc>
                <a:spcPct val="90000"/>
              </a:lnSpc>
              <a:spcAft>
                <a:spcPct val="50000"/>
              </a:spcAft>
            </a:pPr>
            <a:r>
              <a:rPr lang="en-US" sz="2000" dirty="0" smtClean="0"/>
              <a:t>Right people to apply new information technology for e-business</a:t>
            </a:r>
          </a:p>
          <a:p>
            <a:pPr marL="514350" indent="-514350">
              <a:buFont typeface="+mj-lt"/>
              <a:buAutoNum type="arabicPeriod"/>
            </a:pPr>
            <a:endParaRPr lang="id-ID" sz="2400" dirty="0" smtClean="0"/>
          </a:p>
          <a:p>
            <a:pPr marL="514350" indent="-514350">
              <a:buFont typeface="+mj-lt"/>
              <a:buAutoNum type="arabicPeriod"/>
            </a:pPr>
            <a:endParaRPr lang="id-ID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478346" cy="980049"/>
          </a:xfrm>
        </p:spPr>
        <p:txBody>
          <a:bodyPr/>
          <a:lstStyle/>
          <a:p>
            <a:r>
              <a:rPr lang="en-US" dirty="0" err="1" smtClean="0"/>
              <a:t>Manajemen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yang </a:t>
            </a:r>
            <a:r>
              <a:rPr lang="en-US" dirty="0" err="1" smtClean="0"/>
              <a:t>Strategis</a:t>
            </a:r>
            <a:r>
              <a:rPr lang="en-US" dirty="0" smtClean="0"/>
              <a:t> </a:t>
            </a:r>
            <a:endParaRPr lang="en-US" dirty="0"/>
          </a:p>
        </p:txBody>
      </p:sp>
      <p:grpSp>
        <p:nvGrpSpPr>
          <p:cNvPr id="10" name="Group 9"/>
          <p:cNvGrpSpPr/>
          <p:nvPr/>
        </p:nvGrpSpPr>
        <p:grpSpPr>
          <a:xfrm>
            <a:off x="1424354" y="1434905"/>
            <a:ext cx="8999806" cy="4825219"/>
            <a:chOff x="1424354" y="1930400"/>
            <a:chExt cx="7973646" cy="4329724"/>
          </a:xfrm>
        </p:grpSpPr>
        <p:sp>
          <p:nvSpPr>
            <p:cNvPr id="5" name="Down Arrow Callout 4"/>
            <p:cNvSpPr/>
            <p:nvPr/>
          </p:nvSpPr>
          <p:spPr>
            <a:xfrm>
              <a:off x="3877236" y="1930400"/>
              <a:ext cx="2832100" cy="911274"/>
            </a:xfrm>
            <a:prstGeom prst="downArrowCallou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 smtClean="0"/>
                <a:t>Strategi</a:t>
              </a:r>
              <a:r>
                <a:rPr lang="en-US" dirty="0" smtClean="0"/>
                <a:t> Perusahaan </a:t>
              </a:r>
              <a:endParaRPr lang="en-US" dirty="0"/>
            </a:p>
          </p:txBody>
        </p:sp>
        <p:sp>
          <p:nvSpPr>
            <p:cNvPr id="6" name="Rectangle 5"/>
            <p:cNvSpPr/>
            <p:nvPr/>
          </p:nvSpPr>
          <p:spPr>
            <a:xfrm>
              <a:off x="3908481" y="2876453"/>
              <a:ext cx="2895600" cy="1536700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 err="1" smtClean="0"/>
                <a:t>Mencari</a:t>
              </a:r>
              <a:r>
                <a:rPr lang="en-US" sz="1400" dirty="0" smtClean="0"/>
                <a:t> orang yang </a:t>
              </a:r>
              <a:r>
                <a:rPr lang="en-US" sz="1400" dirty="0" err="1" smtClean="0"/>
                <a:t>tepat</a:t>
              </a:r>
              <a:r>
                <a:rPr lang="en-US" sz="1400" dirty="0" smtClean="0"/>
                <a:t> </a:t>
              </a:r>
            </a:p>
            <a:p>
              <a:pPr algn="ctr"/>
              <a:r>
                <a:rPr lang="en-US" sz="1400" dirty="0" err="1" smtClean="0"/>
                <a:t>Perencanaan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manajemen</a:t>
              </a:r>
              <a:r>
                <a:rPr lang="en-US" sz="1400" dirty="0" smtClean="0"/>
                <a:t> SDM</a:t>
              </a:r>
            </a:p>
            <a:p>
              <a:pPr algn="ctr"/>
              <a:r>
                <a:rPr lang="en-US" sz="1400" dirty="0" err="1" smtClean="0"/>
                <a:t>Analisis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pekerjaan</a:t>
              </a:r>
              <a:r>
                <a:rPr lang="en-US" sz="1400" dirty="0" smtClean="0"/>
                <a:t> </a:t>
              </a:r>
            </a:p>
            <a:p>
              <a:pPr algn="ctr"/>
              <a:r>
                <a:rPr lang="en-US" sz="1400" dirty="0" err="1" smtClean="0"/>
                <a:t>Perkiraan</a:t>
              </a:r>
              <a:r>
                <a:rPr lang="en-US" sz="1400" dirty="0" smtClean="0"/>
                <a:t> </a:t>
              </a:r>
            </a:p>
            <a:p>
              <a:pPr algn="ctr"/>
              <a:r>
                <a:rPr lang="en-US" sz="1400" dirty="0" err="1" smtClean="0"/>
                <a:t>Perekrutan</a:t>
              </a:r>
              <a:r>
                <a:rPr lang="en-US" sz="1400" dirty="0" smtClean="0"/>
                <a:t> </a:t>
              </a:r>
            </a:p>
            <a:p>
              <a:pPr algn="ctr"/>
              <a:r>
                <a:rPr lang="en-US" sz="1400" dirty="0" err="1" smtClean="0"/>
                <a:t>Penyeleksian</a:t>
              </a:r>
              <a:r>
                <a:rPr lang="en-US" sz="1400" dirty="0" smtClean="0"/>
                <a:t> </a:t>
              </a:r>
              <a:endParaRPr lang="en-US" sz="1400" dirty="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302326" y="4738859"/>
              <a:ext cx="3095674" cy="1521265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 err="1" smtClean="0"/>
                <a:t>Mengelola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keahlian</a:t>
              </a:r>
              <a:r>
                <a:rPr lang="en-US" sz="1400" dirty="0" smtClean="0"/>
                <a:t> </a:t>
              </a:r>
            </a:p>
            <a:p>
              <a:pPr algn="ctr"/>
              <a:r>
                <a:rPr lang="en-US" sz="1400" dirty="0" err="1" smtClean="0"/>
                <a:t>Pelatihan</a:t>
              </a:r>
              <a:r>
                <a:rPr lang="en-US" sz="1400" dirty="0" smtClean="0"/>
                <a:t> </a:t>
              </a:r>
            </a:p>
            <a:p>
              <a:pPr algn="ctr"/>
              <a:r>
                <a:rPr lang="en-US" sz="1400" dirty="0" err="1" smtClean="0"/>
                <a:t>Pengembangan</a:t>
              </a:r>
              <a:r>
                <a:rPr lang="en-US" sz="1400" dirty="0" smtClean="0"/>
                <a:t> </a:t>
              </a:r>
            </a:p>
            <a:p>
              <a:pPr algn="ctr"/>
              <a:r>
                <a:rPr lang="en-US" sz="1400" dirty="0" err="1" smtClean="0"/>
                <a:t>Penghargaan</a:t>
              </a:r>
              <a:r>
                <a:rPr lang="en-US" sz="1400" dirty="0" smtClean="0"/>
                <a:t> </a:t>
              </a:r>
              <a:endParaRPr lang="en-US" sz="1400" dirty="0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424354" y="4710722"/>
              <a:ext cx="3352800" cy="1524000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 err="1" smtClean="0"/>
                <a:t>Menjaga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tenaga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kerja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efektif</a:t>
              </a:r>
              <a:endParaRPr lang="en-US" sz="1400" dirty="0" smtClean="0"/>
            </a:p>
            <a:p>
              <a:pPr algn="ctr"/>
              <a:r>
                <a:rPr lang="en-US" sz="1400" dirty="0" err="1" smtClean="0"/>
                <a:t>Upah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dan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gaji</a:t>
              </a:r>
              <a:r>
                <a:rPr lang="en-US" sz="1400" dirty="0" smtClean="0"/>
                <a:t> </a:t>
              </a:r>
            </a:p>
            <a:p>
              <a:pPr algn="ctr"/>
              <a:r>
                <a:rPr lang="en-US" sz="1400" dirty="0" err="1" smtClean="0"/>
                <a:t>Keuntungan</a:t>
              </a:r>
              <a:r>
                <a:rPr lang="en-US" sz="1400" dirty="0" smtClean="0"/>
                <a:t> </a:t>
              </a:r>
            </a:p>
            <a:p>
              <a:pPr algn="ctr"/>
              <a:r>
                <a:rPr lang="en-US" sz="1400" dirty="0" err="1" smtClean="0"/>
                <a:t>Hubungan</a:t>
              </a:r>
              <a:r>
                <a:rPr lang="en-US" sz="1400" dirty="0" smtClean="0"/>
                <a:t> </a:t>
              </a:r>
              <a:r>
                <a:rPr lang="en-US" sz="1400" dirty="0" err="1" smtClean="0"/>
                <a:t>pekerja</a:t>
              </a:r>
              <a:r>
                <a:rPr lang="en-US" sz="1400" dirty="0" smtClean="0"/>
                <a:t> </a:t>
              </a:r>
            </a:p>
            <a:p>
              <a:pPr algn="ctr"/>
              <a:r>
                <a:rPr lang="en-US" sz="1400" dirty="0" err="1" smtClean="0"/>
                <a:t>Pemecatan</a:t>
              </a:r>
              <a:r>
                <a:rPr lang="en-US" sz="1400" dirty="0" smtClean="0"/>
                <a:t>  </a:t>
              </a:r>
              <a:endParaRPr lang="en-US" sz="1400" dirty="0"/>
            </a:p>
          </p:txBody>
        </p:sp>
        <p:sp>
          <p:nvSpPr>
            <p:cNvPr id="18" name="Bent-Up Arrow 17">
              <a:hlinkClick r:id="rId2" action="ppaction://hlinkfile"/>
            </p:cNvPr>
            <p:cNvSpPr/>
            <p:nvPr/>
          </p:nvSpPr>
          <p:spPr>
            <a:xfrm rot="10800000" flipH="1">
              <a:off x="6808761" y="3432514"/>
              <a:ext cx="1195756" cy="1308297"/>
            </a:xfrm>
            <a:prstGeom prst="bentUpArrow">
              <a:avLst>
                <a:gd name="adj1" fmla="val 25000"/>
                <a:gd name="adj2" fmla="val 25000"/>
                <a:gd name="adj3" fmla="val 2500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Bent-Up Arrow 18"/>
            <p:cNvSpPr/>
            <p:nvPr/>
          </p:nvSpPr>
          <p:spPr>
            <a:xfrm rot="5400000" flipH="1">
              <a:off x="2657620" y="3523956"/>
              <a:ext cx="1406770" cy="1083213"/>
            </a:xfrm>
            <a:prstGeom prst="bentUpArrow">
              <a:avLst>
                <a:gd name="adj1" fmla="val 25000"/>
                <a:gd name="adj2" fmla="val 25000"/>
                <a:gd name="adj3" fmla="val 25000"/>
              </a:avLst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Left Arrow 19">
              <a:hlinkClick r:id="rId3" action="ppaction://hlinkfile"/>
            </p:cNvPr>
            <p:cNvSpPr/>
            <p:nvPr/>
          </p:nvSpPr>
          <p:spPr>
            <a:xfrm>
              <a:off x="4937760" y="5219114"/>
              <a:ext cx="1350499" cy="590843"/>
            </a:xfrm>
            <a:prstGeom prst="leftArrow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="" xmlns:p14="http://schemas.microsoft.com/office/powerpoint/2010/main" val="21713486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6977" y="328240"/>
            <a:ext cx="8596668" cy="1320800"/>
          </a:xfrm>
        </p:spPr>
        <p:txBody>
          <a:bodyPr/>
          <a:lstStyle/>
          <a:p>
            <a:pPr algn="r"/>
            <a:r>
              <a:rPr lang="en-US" b="1" dirty="0" err="1" smtClean="0"/>
              <a:t>Peran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Nilai</a:t>
            </a:r>
            <a:r>
              <a:rPr lang="en-US" b="1" dirty="0" smtClean="0"/>
              <a:t> </a:t>
            </a:r>
            <a:r>
              <a:rPr lang="en-US" b="1" dirty="0" err="1" smtClean="0"/>
              <a:t>Investasi</a:t>
            </a:r>
            <a:r>
              <a:rPr lang="en-US" b="1" dirty="0" smtClean="0"/>
              <a:t> Modal </a:t>
            </a:r>
            <a:r>
              <a:rPr lang="en-US" b="1" dirty="0" err="1" smtClean="0"/>
              <a:t>Manusia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97000"/>
            <a:ext cx="8596668" cy="54610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906367" y="1300382"/>
            <a:ext cx="1168401" cy="71129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Peningkatan</a:t>
            </a:r>
            <a:r>
              <a:rPr lang="en-US" sz="1200" dirty="0" smtClean="0"/>
              <a:t> </a:t>
            </a:r>
            <a:r>
              <a:rPr lang="en-US" sz="1200" dirty="0" err="1" smtClean="0"/>
              <a:t>penghasilan</a:t>
            </a:r>
            <a:endParaRPr lang="en-US" sz="1200" dirty="0"/>
          </a:p>
        </p:txBody>
      </p:sp>
      <p:sp>
        <p:nvSpPr>
          <p:cNvPr id="6" name="Rectangle 5"/>
          <p:cNvSpPr/>
          <p:nvPr/>
        </p:nvSpPr>
        <p:spPr>
          <a:xfrm>
            <a:off x="3083964" y="1326688"/>
            <a:ext cx="1320800" cy="67356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Imbalan</a:t>
            </a:r>
            <a:r>
              <a:rPr lang="en-US" sz="1200" dirty="0" smtClean="0"/>
              <a:t> modal </a:t>
            </a:r>
            <a:r>
              <a:rPr lang="en-US" sz="1200" dirty="0" err="1" smtClean="0"/>
              <a:t>tertanam</a:t>
            </a:r>
            <a:r>
              <a:rPr lang="en-US" sz="1200" dirty="0" smtClean="0"/>
              <a:t> </a:t>
            </a:r>
            <a:r>
              <a:rPr lang="en-US" sz="1200" dirty="0" err="1" smtClean="0"/>
              <a:t>atau</a:t>
            </a:r>
            <a:r>
              <a:rPr lang="en-US" sz="1200" dirty="0" smtClean="0"/>
              <a:t> </a:t>
            </a:r>
            <a:r>
              <a:rPr lang="en-US" sz="1200" dirty="0" err="1" smtClean="0"/>
              <a:t>imbalan</a:t>
            </a:r>
            <a:r>
              <a:rPr lang="en-US" sz="1200" dirty="0" smtClean="0"/>
              <a:t> </a:t>
            </a:r>
            <a:r>
              <a:rPr lang="en-US" sz="1200" dirty="0" err="1" smtClean="0"/>
              <a:t>ekuitas</a:t>
            </a:r>
            <a:endParaRPr lang="en-US" sz="1200" dirty="0"/>
          </a:p>
        </p:txBody>
      </p:sp>
      <p:sp>
        <p:nvSpPr>
          <p:cNvPr id="7" name="Rectangle 6"/>
          <p:cNvSpPr/>
          <p:nvPr/>
        </p:nvSpPr>
        <p:spPr>
          <a:xfrm>
            <a:off x="4436404" y="1327150"/>
            <a:ext cx="1308100" cy="6794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Pendapatan</a:t>
            </a:r>
            <a:r>
              <a:rPr lang="en-US" sz="1200" dirty="0" smtClean="0"/>
              <a:t> </a:t>
            </a:r>
            <a:r>
              <a:rPr lang="en-US" sz="1200" dirty="0" err="1" smtClean="0"/>
              <a:t>keseluruhan</a:t>
            </a:r>
            <a:r>
              <a:rPr lang="en-US" sz="1200" dirty="0" smtClean="0"/>
              <a:t> </a:t>
            </a:r>
            <a:r>
              <a:rPr lang="en-US" sz="1200" dirty="0" err="1" smtClean="0"/>
              <a:t>pada</a:t>
            </a:r>
            <a:r>
              <a:rPr lang="en-US" sz="1200" dirty="0" smtClean="0"/>
              <a:t> </a:t>
            </a:r>
            <a:r>
              <a:rPr lang="en-US" sz="1200" dirty="0" err="1" smtClean="0"/>
              <a:t>pemilik</a:t>
            </a:r>
            <a:r>
              <a:rPr lang="en-US" sz="1200" dirty="0" smtClean="0"/>
              <a:t> </a:t>
            </a:r>
            <a:r>
              <a:rPr lang="en-US" sz="1200" dirty="0" err="1" smtClean="0"/>
              <a:t>saham</a:t>
            </a:r>
            <a:endParaRPr lang="en-US" sz="1200" dirty="0"/>
          </a:p>
        </p:txBody>
      </p:sp>
      <p:sp>
        <p:nvSpPr>
          <p:cNvPr id="8" name="Rectangle 7"/>
          <p:cNvSpPr/>
          <p:nvPr/>
        </p:nvSpPr>
        <p:spPr>
          <a:xfrm>
            <a:off x="5771272" y="1328517"/>
            <a:ext cx="1206500" cy="673561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nilai</a:t>
            </a:r>
            <a:r>
              <a:rPr lang="en-US" sz="1200" dirty="0" smtClean="0"/>
              <a:t> </a:t>
            </a:r>
            <a:r>
              <a:rPr lang="en-US" sz="1200" dirty="0" err="1" smtClean="0"/>
              <a:t>berjangka</a:t>
            </a:r>
            <a:endParaRPr lang="en-US" sz="1200" dirty="0"/>
          </a:p>
        </p:txBody>
      </p:sp>
      <p:sp>
        <p:nvSpPr>
          <p:cNvPr id="9" name="Up Arrow 8"/>
          <p:cNvSpPr/>
          <p:nvPr/>
        </p:nvSpPr>
        <p:spPr>
          <a:xfrm>
            <a:off x="4254500" y="2044700"/>
            <a:ext cx="533400" cy="393700"/>
          </a:xfrm>
          <a:prstGeom prst="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765300" y="2495550"/>
            <a:ext cx="1447800" cy="6223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Produktivitas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12" name="Rectangle 11"/>
          <p:cNvSpPr/>
          <p:nvPr/>
        </p:nvSpPr>
        <p:spPr>
          <a:xfrm>
            <a:off x="3213100" y="2495550"/>
            <a:ext cx="1447800" cy="6223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Mutu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13" name="Rectangle 12"/>
          <p:cNvSpPr/>
          <p:nvPr/>
        </p:nvSpPr>
        <p:spPr>
          <a:xfrm>
            <a:off x="4660900" y="2496011"/>
            <a:ext cx="1447800" cy="6223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Inovasi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14" name="Rectangle 13"/>
          <p:cNvSpPr/>
          <p:nvPr/>
        </p:nvSpPr>
        <p:spPr>
          <a:xfrm>
            <a:off x="6121400" y="2496011"/>
            <a:ext cx="1447800" cy="6223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Pelanggan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15" name="Rectangle 14"/>
          <p:cNvSpPr/>
          <p:nvPr/>
        </p:nvSpPr>
        <p:spPr>
          <a:xfrm>
            <a:off x="520662" y="3707493"/>
            <a:ext cx="1272774" cy="6223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Kemampuan</a:t>
            </a:r>
            <a:r>
              <a:rPr lang="en-US" sz="1200" dirty="0" smtClean="0"/>
              <a:t> </a:t>
            </a:r>
            <a:r>
              <a:rPr lang="en-US" sz="1200" dirty="0" err="1" smtClean="0"/>
              <a:t>kepemimpinann</a:t>
            </a:r>
            <a:endParaRPr lang="en-US" sz="1200" dirty="0"/>
          </a:p>
        </p:txBody>
      </p:sp>
      <p:sp>
        <p:nvSpPr>
          <p:cNvPr id="16" name="Up Arrow 15"/>
          <p:cNvSpPr/>
          <p:nvPr/>
        </p:nvSpPr>
        <p:spPr>
          <a:xfrm>
            <a:off x="4241800" y="3219450"/>
            <a:ext cx="533400" cy="431800"/>
          </a:xfrm>
          <a:prstGeom prst="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807306" y="3707493"/>
            <a:ext cx="1203961" cy="6223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Kinerja</a:t>
            </a:r>
            <a:r>
              <a:rPr lang="en-US" sz="1200" dirty="0" smtClean="0"/>
              <a:t> </a:t>
            </a:r>
            <a:r>
              <a:rPr lang="en-US" sz="1200" dirty="0" err="1" smtClean="0"/>
              <a:t>tenaga</a:t>
            </a:r>
            <a:r>
              <a:rPr lang="en-US" sz="1200" dirty="0" smtClean="0"/>
              <a:t> </a:t>
            </a:r>
            <a:r>
              <a:rPr lang="en-US" sz="1200" dirty="0" err="1" smtClean="0"/>
              <a:t>kerja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18" name="Rectangle 17"/>
          <p:cNvSpPr/>
          <p:nvPr/>
        </p:nvSpPr>
        <p:spPr>
          <a:xfrm>
            <a:off x="3024660" y="3714750"/>
            <a:ext cx="1218508" cy="6223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Keterlibatan</a:t>
            </a:r>
            <a:r>
              <a:rPr lang="en-US" sz="1200" dirty="0" smtClean="0"/>
              <a:t> </a:t>
            </a:r>
            <a:r>
              <a:rPr lang="en-US" sz="1200" dirty="0" err="1" smtClean="0"/>
              <a:t>pegawai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19" name="Rectangle 18"/>
          <p:cNvSpPr/>
          <p:nvPr/>
        </p:nvSpPr>
        <p:spPr>
          <a:xfrm>
            <a:off x="4256558" y="3707493"/>
            <a:ext cx="1231901" cy="6223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Adaptabilitas</a:t>
            </a:r>
            <a:r>
              <a:rPr lang="en-US" sz="1200" dirty="0" smtClean="0"/>
              <a:t> </a:t>
            </a:r>
            <a:r>
              <a:rPr lang="en-US" sz="1200" dirty="0" err="1" smtClean="0"/>
              <a:t>tenaga</a:t>
            </a:r>
            <a:r>
              <a:rPr lang="en-US" sz="1200" dirty="0" smtClean="0"/>
              <a:t> </a:t>
            </a:r>
            <a:r>
              <a:rPr lang="en-US" sz="1200" dirty="0" err="1" smtClean="0"/>
              <a:t>kerja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20" name="Rectangle 19"/>
          <p:cNvSpPr/>
          <p:nvPr/>
        </p:nvSpPr>
        <p:spPr>
          <a:xfrm>
            <a:off x="5496098" y="3715211"/>
            <a:ext cx="1223584" cy="6223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Kemampuan</a:t>
            </a:r>
            <a:r>
              <a:rPr lang="en-US" sz="1200" dirty="0" smtClean="0"/>
              <a:t> </a:t>
            </a:r>
            <a:r>
              <a:rPr lang="en-US" sz="1200" dirty="0" err="1" smtClean="0"/>
              <a:t>untuk</a:t>
            </a:r>
            <a:r>
              <a:rPr lang="en-US" sz="1200" dirty="0" smtClean="0"/>
              <a:t> </a:t>
            </a:r>
            <a:r>
              <a:rPr lang="en-US" sz="1200" dirty="0" err="1" smtClean="0"/>
              <a:t>berubah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21" name="Rectangle 20"/>
          <p:cNvSpPr/>
          <p:nvPr/>
        </p:nvSpPr>
        <p:spPr>
          <a:xfrm>
            <a:off x="6743700" y="3707493"/>
            <a:ext cx="1229590" cy="6223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Pengelolaan</a:t>
            </a:r>
            <a:r>
              <a:rPr lang="en-US" sz="1200" dirty="0" smtClean="0"/>
              <a:t> </a:t>
            </a:r>
            <a:r>
              <a:rPr lang="en-US" sz="1200" dirty="0" err="1" smtClean="0"/>
              <a:t>keahlian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22" name="Rectangle 21"/>
          <p:cNvSpPr/>
          <p:nvPr/>
        </p:nvSpPr>
        <p:spPr>
          <a:xfrm>
            <a:off x="7989933" y="3707493"/>
            <a:ext cx="1211963" cy="6223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Efisiensi</a:t>
            </a:r>
            <a:r>
              <a:rPr lang="en-US" sz="1200" dirty="0" smtClean="0"/>
              <a:t> modal </a:t>
            </a:r>
            <a:r>
              <a:rPr lang="en-US" sz="1200" dirty="0" err="1" smtClean="0"/>
              <a:t>manusia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23" name="Up Arrow 22"/>
          <p:cNvSpPr/>
          <p:nvPr/>
        </p:nvSpPr>
        <p:spPr>
          <a:xfrm>
            <a:off x="4279900" y="4458161"/>
            <a:ext cx="533400" cy="431800"/>
          </a:xfrm>
          <a:prstGeom prst="up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702268" y="5030351"/>
            <a:ext cx="1063032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Pengelolaan</a:t>
            </a:r>
            <a:r>
              <a:rPr lang="en-US" sz="1200" dirty="0" smtClean="0"/>
              <a:t> </a:t>
            </a:r>
          </a:p>
          <a:p>
            <a:pPr algn="ctr"/>
            <a:r>
              <a:rPr lang="en-US" sz="1200" dirty="0" err="1" smtClean="0"/>
              <a:t>Kemampuan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26" name="Rectangle 25"/>
          <p:cNvSpPr/>
          <p:nvPr/>
        </p:nvSpPr>
        <p:spPr>
          <a:xfrm>
            <a:off x="4229100" y="5030351"/>
            <a:ext cx="1266998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Perencanaan</a:t>
            </a:r>
            <a:r>
              <a:rPr lang="en-US" sz="1200" dirty="0" smtClean="0"/>
              <a:t> </a:t>
            </a:r>
            <a:r>
              <a:rPr lang="en-US" sz="1200" dirty="0" err="1" smtClean="0"/>
              <a:t>berikutnya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27" name="Rectangle 26"/>
          <p:cNvSpPr/>
          <p:nvPr/>
        </p:nvSpPr>
        <p:spPr>
          <a:xfrm>
            <a:off x="4241800" y="5857236"/>
            <a:ext cx="1245291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Pengelolaan</a:t>
            </a:r>
            <a:r>
              <a:rPr lang="en-US" sz="1200" dirty="0" smtClean="0"/>
              <a:t> </a:t>
            </a:r>
            <a:r>
              <a:rPr lang="en-US" sz="1200" dirty="0" err="1" smtClean="0"/>
              <a:t>pembelajaran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28" name="Rectangle 27"/>
          <p:cNvSpPr/>
          <p:nvPr/>
        </p:nvSpPr>
        <p:spPr>
          <a:xfrm>
            <a:off x="6779053" y="5043974"/>
            <a:ext cx="1275535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Perencanaan</a:t>
            </a:r>
            <a:r>
              <a:rPr lang="en-US" sz="1200" dirty="0" smtClean="0"/>
              <a:t> </a:t>
            </a:r>
            <a:r>
              <a:rPr lang="en-US" sz="1200" dirty="0" err="1" smtClean="0"/>
              <a:t>tenaga</a:t>
            </a:r>
            <a:r>
              <a:rPr lang="en-US" sz="1200" dirty="0" smtClean="0"/>
              <a:t> </a:t>
            </a:r>
            <a:r>
              <a:rPr lang="en-US" sz="1200" dirty="0" err="1" smtClean="0"/>
              <a:t>kerja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29" name="Rectangle 28"/>
          <p:cNvSpPr/>
          <p:nvPr/>
        </p:nvSpPr>
        <p:spPr>
          <a:xfrm>
            <a:off x="1775145" y="5032194"/>
            <a:ext cx="1222054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Pengembangan</a:t>
            </a:r>
            <a:r>
              <a:rPr lang="en-US" sz="1200" dirty="0" smtClean="0"/>
              <a:t> </a:t>
            </a:r>
            <a:r>
              <a:rPr lang="en-US" sz="1200" dirty="0" err="1" smtClean="0"/>
              <a:t>karier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31" name="Rectangle 30"/>
          <p:cNvSpPr/>
          <p:nvPr/>
        </p:nvSpPr>
        <p:spPr>
          <a:xfrm>
            <a:off x="8031442" y="5043974"/>
            <a:ext cx="1413300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Rancangan</a:t>
            </a:r>
            <a:r>
              <a:rPr lang="en-US" sz="1200" dirty="0" smtClean="0"/>
              <a:t> </a:t>
            </a:r>
            <a:r>
              <a:rPr lang="en-US" sz="1200" dirty="0" err="1" smtClean="0"/>
              <a:t>tenaga</a:t>
            </a:r>
            <a:r>
              <a:rPr lang="en-US" sz="1200" dirty="0" smtClean="0"/>
              <a:t> </a:t>
            </a:r>
            <a:r>
              <a:rPr lang="en-US" sz="1200" dirty="0" err="1" smtClean="0"/>
              <a:t>kerja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32" name="Rectangle 31"/>
          <p:cNvSpPr/>
          <p:nvPr/>
        </p:nvSpPr>
        <p:spPr>
          <a:xfrm>
            <a:off x="5496098" y="5038069"/>
            <a:ext cx="1282414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perekrutan</a:t>
            </a:r>
            <a:endParaRPr lang="en-US" sz="1200" dirty="0"/>
          </a:p>
        </p:txBody>
      </p:sp>
      <p:sp>
        <p:nvSpPr>
          <p:cNvPr id="33" name="Rectangle 32"/>
          <p:cNvSpPr/>
          <p:nvPr/>
        </p:nvSpPr>
        <p:spPr>
          <a:xfrm>
            <a:off x="3005654" y="5030351"/>
            <a:ext cx="1223446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Penilaian</a:t>
            </a:r>
            <a:r>
              <a:rPr lang="en-US" sz="1200" dirty="0" smtClean="0"/>
              <a:t> </a:t>
            </a:r>
            <a:r>
              <a:rPr lang="en-US" sz="1200" dirty="0" err="1" smtClean="0"/>
              <a:t>kinerja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34" name="Rectangle 33"/>
          <p:cNvSpPr/>
          <p:nvPr/>
        </p:nvSpPr>
        <p:spPr>
          <a:xfrm>
            <a:off x="1802094" y="5858635"/>
            <a:ext cx="1195105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Hubungan</a:t>
            </a:r>
            <a:r>
              <a:rPr lang="en-US" sz="1200" dirty="0" smtClean="0"/>
              <a:t> </a:t>
            </a:r>
            <a:r>
              <a:rPr lang="en-US" sz="1200" dirty="0" err="1" smtClean="0"/>
              <a:t>pegawai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35" name="Rectangle 34"/>
          <p:cNvSpPr/>
          <p:nvPr/>
        </p:nvSpPr>
        <p:spPr>
          <a:xfrm>
            <a:off x="704103" y="5857236"/>
            <a:ext cx="1103204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Penghargaan</a:t>
            </a:r>
            <a:r>
              <a:rPr lang="en-US" sz="1200" dirty="0" smtClean="0"/>
              <a:t> </a:t>
            </a:r>
            <a:r>
              <a:rPr lang="en-US" sz="1200" dirty="0" err="1" smtClean="0"/>
              <a:t>dan</a:t>
            </a:r>
            <a:r>
              <a:rPr lang="en-US" sz="1200" dirty="0" smtClean="0"/>
              <a:t> </a:t>
            </a:r>
            <a:r>
              <a:rPr lang="en-US" sz="1200" dirty="0" err="1" smtClean="0"/>
              <a:t>pengakuan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36" name="Rectangle 35"/>
          <p:cNvSpPr/>
          <p:nvPr/>
        </p:nvSpPr>
        <p:spPr>
          <a:xfrm>
            <a:off x="5499605" y="5843613"/>
            <a:ext cx="1264839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Pengelolaan</a:t>
            </a:r>
            <a:r>
              <a:rPr lang="en-US" sz="1200" dirty="0" smtClean="0"/>
              <a:t> </a:t>
            </a:r>
            <a:r>
              <a:rPr lang="en-US" sz="1200" dirty="0" err="1" smtClean="0"/>
              <a:t>pengetahuan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37" name="Rectangle 36"/>
          <p:cNvSpPr/>
          <p:nvPr/>
        </p:nvSpPr>
        <p:spPr>
          <a:xfrm>
            <a:off x="2997199" y="5858635"/>
            <a:ext cx="1245291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Strategi</a:t>
            </a:r>
            <a:r>
              <a:rPr lang="en-US" sz="1200" dirty="0" smtClean="0"/>
              <a:t> modal </a:t>
            </a:r>
            <a:r>
              <a:rPr lang="en-US" sz="1200" dirty="0" err="1" smtClean="0"/>
              <a:t>manusia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38" name="Rectangle 37"/>
          <p:cNvSpPr/>
          <p:nvPr/>
        </p:nvSpPr>
        <p:spPr>
          <a:xfrm>
            <a:off x="6782638" y="5857236"/>
            <a:ext cx="2662104" cy="81326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Prasarana</a:t>
            </a:r>
            <a:r>
              <a:rPr lang="en-US" sz="1200" dirty="0" smtClean="0"/>
              <a:t> modal </a:t>
            </a:r>
            <a:r>
              <a:rPr lang="en-US" sz="1200" dirty="0" err="1" smtClean="0"/>
              <a:t>manusia</a:t>
            </a:r>
            <a:r>
              <a:rPr lang="en-US" sz="1200" dirty="0" smtClean="0"/>
              <a:t> </a:t>
            </a:r>
            <a:endParaRPr lang="en-US" sz="1200" dirty="0"/>
          </a:p>
        </p:txBody>
      </p:sp>
    </p:spTree>
    <p:extLst>
      <p:ext uri="{BB962C8B-B14F-4D97-AF65-F5344CB8AC3E}">
        <p14:creationId xmlns="" xmlns:p14="http://schemas.microsoft.com/office/powerpoint/2010/main" val="342826153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7200" dirty="0" err="1" smtClean="0"/>
              <a:t>Globalisasi</a:t>
            </a:r>
            <a:r>
              <a:rPr lang="en-US" sz="7200" dirty="0" smtClean="0"/>
              <a:t> 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10661226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err="1" smtClean="0"/>
              <a:t>Persoalan</a:t>
            </a:r>
            <a:r>
              <a:rPr lang="en-US" sz="3200" dirty="0" smtClean="0"/>
              <a:t> yang </a:t>
            </a:r>
            <a:r>
              <a:rPr lang="en-US" sz="3200" dirty="0" err="1"/>
              <a:t>m</a:t>
            </a:r>
            <a:r>
              <a:rPr lang="en-US" sz="3200" dirty="0" err="1" smtClean="0"/>
              <a:t>enarik</a:t>
            </a:r>
            <a:r>
              <a:rPr lang="en-US" sz="3200" dirty="0" smtClean="0"/>
              <a:t> </a:t>
            </a:r>
            <a:r>
              <a:rPr lang="en-US" sz="3200" dirty="0" err="1" smtClean="0"/>
              <a:t>perhatian</a:t>
            </a:r>
            <a:r>
              <a:rPr lang="en-US" sz="3200" dirty="0" smtClean="0"/>
              <a:t> </a:t>
            </a:r>
            <a:r>
              <a:rPr lang="en-US" sz="3200" dirty="0" err="1" smtClean="0"/>
              <a:t>organisasi</a:t>
            </a:r>
            <a:r>
              <a:rPr lang="en-US" sz="3200" dirty="0" smtClean="0"/>
              <a:t>- </a:t>
            </a:r>
            <a:r>
              <a:rPr lang="en-US" sz="3200" dirty="0" err="1" smtClean="0"/>
              <a:t>organisasi</a:t>
            </a:r>
            <a:r>
              <a:rPr lang="en-US" sz="3200" dirty="0" smtClean="0"/>
              <a:t> </a:t>
            </a:r>
            <a:r>
              <a:rPr lang="en-US" sz="3200" dirty="0" err="1" smtClean="0"/>
              <a:t>hari</a:t>
            </a:r>
            <a:r>
              <a:rPr lang="en-US" sz="3200" dirty="0" smtClean="0"/>
              <a:t> </a:t>
            </a:r>
            <a:r>
              <a:rPr lang="en-US" sz="3200" dirty="0" err="1" smtClean="0"/>
              <a:t>ini</a:t>
            </a:r>
            <a:r>
              <a:rPr lang="en-US" sz="3200" dirty="0" smtClean="0"/>
              <a:t> </a:t>
            </a:r>
            <a:r>
              <a:rPr lang="en-US" sz="3200" dirty="0" err="1" smtClean="0"/>
              <a:t>adalah</a:t>
            </a:r>
            <a:r>
              <a:rPr lang="en-US" sz="3200" dirty="0" smtClean="0"/>
              <a:t>  </a:t>
            </a:r>
            <a:r>
              <a:rPr lang="en-US" sz="3200" dirty="0" err="1" smtClean="0"/>
              <a:t>berkompetisi</a:t>
            </a:r>
            <a:r>
              <a:rPr lang="en-US" sz="3200" dirty="0" smtClean="0"/>
              <a:t> </a:t>
            </a:r>
            <a:r>
              <a:rPr lang="en-US" sz="3200" dirty="0" err="1" smtClean="0"/>
              <a:t>dalam</a:t>
            </a:r>
            <a:r>
              <a:rPr lang="en-US" sz="3200" dirty="0" smtClean="0"/>
              <a:t> </a:t>
            </a:r>
            <a:r>
              <a:rPr lang="en-US" sz="3200" dirty="0" err="1" smtClean="0"/>
              <a:t>skala</a:t>
            </a:r>
            <a:r>
              <a:rPr lang="en-US" sz="3200" dirty="0" smtClean="0"/>
              <a:t> global, </a:t>
            </a:r>
            <a:r>
              <a:rPr lang="en-US" sz="3200" dirty="0" err="1" smtClean="0"/>
              <a:t>dan</a:t>
            </a:r>
            <a:r>
              <a:rPr lang="en-US" sz="3200" dirty="0" smtClean="0"/>
              <a:t> </a:t>
            </a:r>
            <a:r>
              <a:rPr lang="en-US" sz="3200" dirty="0" err="1" smtClean="0"/>
              <a:t>kesuksesan</a:t>
            </a:r>
            <a:r>
              <a:rPr lang="en-US" sz="3200" dirty="0" smtClean="0"/>
              <a:t> </a:t>
            </a:r>
            <a:r>
              <a:rPr lang="en-US" sz="3200" dirty="0" err="1" smtClean="0"/>
              <a:t>stratrgi</a:t>
            </a:r>
            <a:r>
              <a:rPr lang="en-US" sz="3200" dirty="0" smtClean="0"/>
              <a:t> </a:t>
            </a:r>
            <a:r>
              <a:rPr lang="en-US" sz="3200" dirty="0" err="1" smtClean="0"/>
              <a:t>bisinis</a:t>
            </a:r>
            <a:r>
              <a:rPr lang="en-US" sz="3200" dirty="0" smtClean="0"/>
              <a:t> global </a:t>
            </a:r>
            <a:r>
              <a:rPr lang="en-US" sz="3200" dirty="0" err="1" smtClean="0"/>
              <a:t>suatu</a:t>
            </a:r>
            <a:r>
              <a:rPr lang="en-US" sz="3200" dirty="0" smtClean="0"/>
              <a:t> </a:t>
            </a:r>
            <a:r>
              <a:rPr lang="en-US" sz="3200" dirty="0" err="1" smtClean="0"/>
              <a:t>perusahaan</a:t>
            </a:r>
            <a:r>
              <a:rPr lang="en-US" sz="3200" dirty="0" smtClean="0"/>
              <a:t> </a:t>
            </a:r>
            <a:r>
              <a:rPr lang="en-US" sz="3200" dirty="0" err="1" smtClean="0"/>
              <a:t>berkaitan</a:t>
            </a:r>
            <a:r>
              <a:rPr lang="en-US" sz="3200" dirty="0" smtClean="0"/>
              <a:t> </a:t>
            </a:r>
            <a:r>
              <a:rPr lang="en-US" sz="3200" dirty="0" err="1" smtClean="0"/>
              <a:t>erat</a:t>
            </a:r>
            <a:r>
              <a:rPr lang="en-US" sz="3200" dirty="0" smtClean="0"/>
              <a:t> </a:t>
            </a:r>
            <a:r>
              <a:rPr lang="en-US" sz="3200" dirty="0" err="1" smtClean="0"/>
              <a:t>dengan</a:t>
            </a:r>
            <a:r>
              <a:rPr lang="en-US" sz="3200" dirty="0" smtClean="0"/>
              <a:t> </a:t>
            </a:r>
            <a:r>
              <a:rPr lang="en-US" sz="3200" dirty="0" err="1" smtClean="0"/>
              <a:t>keefektifan</a:t>
            </a:r>
            <a:r>
              <a:rPr lang="en-US" sz="3200" dirty="0" smtClean="0"/>
              <a:t> </a:t>
            </a:r>
            <a:r>
              <a:rPr lang="en-US" sz="3200" dirty="0" err="1" smtClean="0"/>
              <a:t>strategi</a:t>
            </a:r>
            <a:r>
              <a:rPr lang="en-US" sz="3200" dirty="0" smtClean="0"/>
              <a:t> </a:t>
            </a:r>
            <a:r>
              <a:rPr lang="en-US" sz="3200" dirty="0" err="1" smtClean="0"/>
              <a:t>sumber</a:t>
            </a:r>
            <a:r>
              <a:rPr lang="en-US" sz="3200" dirty="0" smtClean="0"/>
              <a:t> </a:t>
            </a:r>
            <a:r>
              <a:rPr lang="en-US" sz="3200" dirty="0" err="1" smtClean="0"/>
              <a:t>daya</a:t>
            </a:r>
            <a:r>
              <a:rPr lang="en-US" sz="3200" dirty="0" smtClean="0"/>
              <a:t> </a:t>
            </a:r>
            <a:r>
              <a:rPr lang="en-US" sz="3200" dirty="0" err="1" smtClean="0"/>
              <a:t>manusia</a:t>
            </a:r>
            <a:r>
              <a:rPr lang="en-US" sz="3200" dirty="0" smtClean="0"/>
              <a:t> global yang </a:t>
            </a:r>
            <a:r>
              <a:rPr lang="en-US" sz="3200" dirty="0" err="1" smtClean="0"/>
              <a:t>digunakan</a:t>
            </a:r>
            <a:r>
              <a:rPr lang="en-US" sz="3200" dirty="0" smtClean="0"/>
              <a:t> </a:t>
            </a:r>
            <a:r>
              <a:rPr lang="en-US" sz="3200" dirty="0" err="1" smtClean="0"/>
              <a:t>perusahaan</a:t>
            </a:r>
            <a:r>
              <a:rPr lang="en-US" sz="3200" dirty="0" smtClean="0"/>
              <a:t> </a:t>
            </a:r>
            <a:r>
              <a:rPr lang="en-US" sz="3200" dirty="0" err="1" smtClean="0"/>
              <a:t>tersebut</a:t>
            </a:r>
            <a:r>
              <a:rPr lang="en-US" sz="3200" dirty="0" smtClean="0"/>
              <a:t>. </a:t>
            </a:r>
            <a:endParaRPr lang="en-US" sz="3200" dirty="0"/>
          </a:p>
        </p:txBody>
      </p:sp>
    </p:spTree>
    <p:extLst>
      <p:ext uri="{BB962C8B-B14F-4D97-AF65-F5344CB8AC3E}">
        <p14:creationId xmlns="" xmlns:p14="http://schemas.microsoft.com/office/powerpoint/2010/main" val="24139046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tren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manajemen</a:t>
            </a:r>
            <a:r>
              <a:rPr lang="en-US" dirty="0" smtClean="0"/>
              <a:t> SDM </a:t>
            </a:r>
            <a:r>
              <a:rPr lang="en-US" dirty="0" err="1" smtClean="0"/>
              <a:t>internasional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184537875"/>
              </p:ext>
            </p:extLst>
          </p:nvPr>
        </p:nvGraphicFramePr>
        <p:xfrm>
          <a:off x="677863" y="1856934"/>
          <a:ext cx="10871712" cy="45098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58665"/>
                <a:gridCol w="8613047"/>
              </a:tblGrid>
              <a:tr h="1241855">
                <a:tc>
                  <a:txBody>
                    <a:bodyPr/>
                    <a:lstStyle/>
                    <a:p>
                      <a:r>
                        <a:rPr lang="en-US" dirty="0" err="1" smtClean="0">
                          <a:solidFill>
                            <a:schemeClr val="tx1"/>
                          </a:solidFill>
                        </a:rPr>
                        <a:t>Seleksi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 smtClean="0">
                          <a:solidFill>
                            <a:schemeClr val="tx1"/>
                          </a:solidFill>
                        </a:rPr>
                        <a:t>Di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</a:rPr>
                        <a:t>Jepang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manajer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–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manajer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HR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berfokus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pada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potensi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pelamar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kerja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dan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kemampuannya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untuk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bekerja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bersama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orang lain.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Tes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pemekerjaan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dianggap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sebagai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bagian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penting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dari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proses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seleksi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di Korea,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sedangkan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di Taiwan,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wawancara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kerja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dianggap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sebagai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kriteria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terpenting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dalam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 proses </a:t>
                      </a:r>
                      <a:r>
                        <a:rPr lang="en-US" sz="1400" baseline="0" dirty="0" err="1" smtClean="0">
                          <a:solidFill>
                            <a:schemeClr val="tx1"/>
                          </a:solidFill>
                        </a:rPr>
                        <a:t>seleksi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  <a:endParaRPr 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1241855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Kompensasi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 err="1" smtClean="0"/>
                        <a:t>Sistem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pembayaran</a:t>
                      </a:r>
                      <a:r>
                        <a:rPr lang="en-US" sz="1400" dirty="0" smtClean="0"/>
                        <a:t> yang </a:t>
                      </a:r>
                      <a:r>
                        <a:rPr lang="en-US" sz="1400" dirty="0" err="1" smtClean="0"/>
                        <a:t>berdasarkan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senioritas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secara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luas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digunakan</a:t>
                      </a:r>
                      <a:r>
                        <a:rPr lang="en-US" sz="1400" baseline="0" dirty="0" smtClean="0"/>
                        <a:t> di Negara Asia </a:t>
                      </a:r>
                      <a:r>
                        <a:rPr lang="en-US" sz="1400" baseline="0" dirty="0" err="1" smtClean="0"/>
                        <a:t>dan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Amerika</a:t>
                      </a:r>
                      <a:r>
                        <a:rPr lang="en-US" sz="1400" baseline="0" dirty="0" smtClean="0"/>
                        <a:t> Latin.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err="1" smtClean="0"/>
                        <a:t>Cina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dan</a:t>
                      </a:r>
                      <a:r>
                        <a:rPr lang="en-US" sz="1400" baseline="0" dirty="0" smtClean="0"/>
                        <a:t> Taiwan </a:t>
                      </a:r>
                      <a:r>
                        <a:rPr lang="en-US" sz="1400" baseline="0" dirty="0" err="1" smtClean="0"/>
                        <a:t>secara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mengejutkan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memiliki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penggunaan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insentif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pembayaran</a:t>
                      </a:r>
                      <a:r>
                        <a:rPr lang="en-US" sz="1400" baseline="0" dirty="0" smtClean="0"/>
                        <a:t> yang </a:t>
                      </a:r>
                      <a:r>
                        <a:rPr lang="en-US" sz="1400" baseline="0" dirty="0" err="1" smtClean="0"/>
                        <a:t>tinggi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dan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sedang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mengarah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pada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insentif</a:t>
                      </a:r>
                      <a:r>
                        <a:rPr lang="en-US" sz="1400" baseline="0" dirty="0" smtClean="0"/>
                        <a:t> yang </a:t>
                      </a:r>
                      <a:r>
                        <a:rPr lang="en-US" sz="1400" baseline="0" dirty="0" err="1" smtClean="0"/>
                        <a:t>tinggi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lagi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berdasarkan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kinerja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individu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daripada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kinerja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kelompok</a:t>
                      </a:r>
                      <a:r>
                        <a:rPr lang="en-US" sz="1400" baseline="0" dirty="0" smtClean="0"/>
                        <a:t>.</a:t>
                      </a:r>
                    </a:p>
                  </a:txBody>
                  <a:tcPr/>
                </a:tc>
              </a:tr>
              <a:tr h="1013092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Penghargaan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terhadap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kinerja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 smtClean="0"/>
                        <a:t>Dari 10</a:t>
                      </a:r>
                      <a:r>
                        <a:rPr lang="en-US" sz="1400" baseline="0" dirty="0" smtClean="0"/>
                        <a:t> Negara yang di </a:t>
                      </a:r>
                      <a:r>
                        <a:rPr lang="en-US" sz="1400" baseline="0" dirty="0" err="1" smtClean="0"/>
                        <a:t>survai</a:t>
                      </a:r>
                      <a:r>
                        <a:rPr lang="en-US" sz="1400" baseline="0" dirty="0" smtClean="0"/>
                        <a:t>, </a:t>
                      </a:r>
                      <a:r>
                        <a:rPr lang="en-US" sz="1400" baseline="0" dirty="0" err="1" smtClean="0"/>
                        <a:t>manajer</a:t>
                      </a:r>
                      <a:r>
                        <a:rPr lang="en-US" sz="1400" baseline="0" dirty="0" smtClean="0"/>
                        <a:t> – </a:t>
                      </a:r>
                      <a:r>
                        <a:rPr lang="en-US" sz="1400" baseline="0" dirty="0" err="1" smtClean="0"/>
                        <a:t>manajernya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menganggap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pengakuan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terhadap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pencapaian</a:t>
                      </a:r>
                      <a:r>
                        <a:rPr lang="en-US" sz="1400" baseline="0" dirty="0" smtClean="0"/>
                        <a:t> yang </a:t>
                      </a:r>
                      <a:r>
                        <a:rPr lang="en-US" sz="1400" baseline="0" dirty="0" err="1" smtClean="0"/>
                        <a:t>dilakukan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oleh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bawahan</a:t>
                      </a:r>
                      <a:r>
                        <a:rPr lang="en-US" sz="1400" baseline="0" dirty="0" smtClean="0"/>
                        <a:t>, </a:t>
                      </a:r>
                      <a:r>
                        <a:rPr lang="en-US" sz="1400" baseline="0" dirty="0" err="1" smtClean="0"/>
                        <a:t>pengevaluasian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terhadap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pencampaian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mereka</a:t>
                      </a:r>
                      <a:r>
                        <a:rPr lang="en-US" sz="1400" baseline="0" dirty="0" smtClean="0"/>
                        <a:t>, </a:t>
                      </a:r>
                      <a:r>
                        <a:rPr lang="en-US" sz="1400" baseline="0" dirty="0" err="1" smtClean="0"/>
                        <a:t>perencanaan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untuk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mengembangkan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mereka</a:t>
                      </a:r>
                      <a:r>
                        <a:rPr lang="en-US" sz="1400" baseline="0" dirty="0" smtClean="0"/>
                        <a:t> , </a:t>
                      </a:r>
                      <a:r>
                        <a:rPr lang="en-US" sz="1400" baseline="0" dirty="0" err="1" smtClean="0"/>
                        <a:t>dan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meningkatkan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kinerja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mereka</a:t>
                      </a:r>
                      <a:r>
                        <a:rPr lang="en-US" sz="1400" baseline="0" dirty="0" smtClean="0"/>
                        <a:t>.</a:t>
                      </a:r>
                      <a:endParaRPr lang="en-US" sz="1400" dirty="0"/>
                    </a:p>
                  </a:txBody>
                  <a:tcPr/>
                </a:tc>
              </a:tr>
              <a:tr h="1013092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pelatihan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 smtClean="0"/>
                        <a:t>Di </a:t>
                      </a:r>
                      <a:r>
                        <a:rPr lang="en-US" sz="1400" dirty="0" err="1" smtClean="0"/>
                        <a:t>Meksiko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manajer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menganggap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pelatian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dan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mengembangan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sebagai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penghargaan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terhadap</a:t>
                      </a:r>
                      <a:r>
                        <a:rPr lang="en-US" sz="1400" baseline="0" dirty="0" smtClean="0"/>
                        <a:t> para </a:t>
                      </a:r>
                      <a:r>
                        <a:rPr lang="en-US" sz="1400" baseline="0" dirty="0" err="1" smtClean="0"/>
                        <a:t>pegawai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atas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kinerja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mereka</a:t>
                      </a:r>
                      <a:r>
                        <a:rPr lang="en-US" sz="1400" baseline="0" dirty="0" smtClean="0"/>
                        <a:t> yang </a:t>
                      </a:r>
                      <a:r>
                        <a:rPr lang="en-US" sz="1400" baseline="0" dirty="0" err="1" smtClean="0"/>
                        <a:t>baik</a:t>
                      </a:r>
                      <a:r>
                        <a:rPr lang="en-US" sz="1400" baseline="0" dirty="0" smtClean="0"/>
                        <a:t>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aseline="0" dirty="0" err="1" smtClean="0"/>
                        <a:t>Manajer</a:t>
                      </a:r>
                      <a:r>
                        <a:rPr lang="en-US" sz="1400" baseline="0" dirty="0" smtClean="0"/>
                        <a:t> – </a:t>
                      </a:r>
                      <a:r>
                        <a:rPr lang="en-US" sz="1400" baseline="0" dirty="0" err="1" smtClean="0"/>
                        <a:t>manajer</a:t>
                      </a:r>
                      <a:r>
                        <a:rPr lang="en-US" sz="1400" baseline="0" dirty="0" smtClean="0"/>
                        <a:t> SDM di Korea </a:t>
                      </a:r>
                      <a:r>
                        <a:rPr lang="en-US" sz="1400" baseline="0" dirty="0" err="1" smtClean="0"/>
                        <a:t>menggabungkan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pembentukan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tim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ke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dalam</a:t>
                      </a:r>
                      <a:r>
                        <a:rPr lang="en-US" sz="1400" baseline="0" dirty="0" smtClean="0"/>
                        <a:t> hamper </a:t>
                      </a:r>
                      <a:r>
                        <a:rPr lang="en-US" sz="1400" baseline="0" dirty="0" err="1" smtClean="0"/>
                        <a:t>semua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praktik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pelatian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dan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pengembangan</a:t>
                      </a:r>
                      <a:r>
                        <a:rPr lang="en-US" sz="1400" baseline="0" dirty="0" smtClean="0"/>
                        <a:t>.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79278852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SIFAT KARIER YANG BERUBAH - UBAH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10196992" cy="388077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4400" dirty="0" smtClean="0"/>
              <a:t>	</a:t>
            </a:r>
            <a:r>
              <a:rPr lang="en-US" sz="4400" dirty="0" err="1" smtClean="0"/>
              <a:t>Persoalan</a:t>
            </a:r>
            <a:r>
              <a:rPr lang="en-US" sz="4400" dirty="0" smtClean="0"/>
              <a:t> </a:t>
            </a:r>
            <a:r>
              <a:rPr lang="en-US" sz="4400" dirty="0" smtClean="0"/>
              <a:t>lain di </a:t>
            </a:r>
            <a:r>
              <a:rPr lang="en-US" sz="4400" dirty="0" err="1" smtClean="0"/>
              <a:t>masa</a:t>
            </a:r>
            <a:r>
              <a:rPr lang="en-US" sz="4400" dirty="0" smtClean="0"/>
              <a:t> </a:t>
            </a:r>
            <a:r>
              <a:rPr lang="en-US" sz="4400" dirty="0" err="1" smtClean="0"/>
              <a:t>kini</a:t>
            </a:r>
            <a:r>
              <a:rPr lang="en-US" sz="4400" dirty="0" smtClean="0"/>
              <a:t> </a:t>
            </a:r>
            <a:r>
              <a:rPr lang="en-US" sz="4400" dirty="0" err="1" smtClean="0"/>
              <a:t>adalah</a:t>
            </a:r>
            <a:r>
              <a:rPr lang="en-US" sz="4400" dirty="0" smtClean="0"/>
              <a:t> </a:t>
            </a:r>
            <a:r>
              <a:rPr lang="en-US" sz="4400" dirty="0" err="1" smtClean="0"/>
              <a:t>sifat</a:t>
            </a:r>
            <a:r>
              <a:rPr lang="en-US" sz="4400" dirty="0" smtClean="0"/>
              <a:t> </a:t>
            </a:r>
            <a:r>
              <a:rPr lang="en-US" sz="4400" dirty="0" err="1" smtClean="0"/>
              <a:t>karier</a:t>
            </a:r>
            <a:r>
              <a:rPr lang="en-US" sz="4400" dirty="0" smtClean="0"/>
              <a:t> yang </a:t>
            </a:r>
            <a:r>
              <a:rPr lang="en-US" sz="4400" dirty="0" err="1" smtClean="0"/>
              <a:t>berubah</a:t>
            </a:r>
            <a:r>
              <a:rPr lang="en-US" sz="4400" dirty="0" smtClean="0"/>
              <a:t> – </a:t>
            </a:r>
            <a:r>
              <a:rPr lang="en-US" sz="4400" dirty="0" err="1" smtClean="0"/>
              <a:t>ubah</a:t>
            </a:r>
            <a:r>
              <a:rPr lang="en-US" sz="4400" dirty="0" smtClean="0"/>
              <a:t> </a:t>
            </a:r>
            <a:r>
              <a:rPr lang="en-US" sz="4400" dirty="0" err="1" smtClean="0"/>
              <a:t>dan</a:t>
            </a:r>
            <a:r>
              <a:rPr lang="en-US" sz="4400" dirty="0" smtClean="0"/>
              <a:t> </a:t>
            </a:r>
            <a:r>
              <a:rPr lang="en-US" sz="4400" dirty="0" err="1" smtClean="0"/>
              <a:t>perubahan</a:t>
            </a:r>
            <a:r>
              <a:rPr lang="en-US" sz="4400" dirty="0" smtClean="0"/>
              <a:t> </a:t>
            </a:r>
            <a:r>
              <a:rPr lang="en-US" sz="4400" dirty="0" err="1" smtClean="0"/>
              <a:t>dalam</a:t>
            </a:r>
            <a:r>
              <a:rPr lang="en-US" sz="4400" dirty="0" smtClean="0"/>
              <a:t> </a:t>
            </a:r>
            <a:r>
              <a:rPr lang="en-US" sz="4400" dirty="0" err="1" smtClean="0"/>
              <a:t>hubungan</a:t>
            </a:r>
            <a:r>
              <a:rPr lang="en-US" sz="4400" dirty="0" smtClean="0"/>
              <a:t> </a:t>
            </a:r>
            <a:r>
              <a:rPr lang="en-US" sz="4400" dirty="0" err="1" smtClean="0"/>
              <a:t>antra</a:t>
            </a:r>
            <a:r>
              <a:rPr lang="en-US" sz="4400" dirty="0" smtClean="0"/>
              <a:t> </a:t>
            </a:r>
            <a:r>
              <a:rPr lang="en-US" sz="4400" dirty="0" err="1" smtClean="0"/>
              <a:t>majikan</a:t>
            </a:r>
            <a:r>
              <a:rPr lang="en-US" sz="4400" dirty="0" smtClean="0"/>
              <a:t> </a:t>
            </a:r>
            <a:r>
              <a:rPr lang="en-US" sz="4400" dirty="0" err="1" smtClean="0"/>
              <a:t>dan</a:t>
            </a:r>
            <a:r>
              <a:rPr lang="en-US" sz="4400" dirty="0" smtClean="0"/>
              <a:t> </a:t>
            </a:r>
            <a:r>
              <a:rPr lang="en-US" sz="4400" dirty="0" err="1" smtClean="0"/>
              <a:t>pegawai</a:t>
            </a:r>
            <a:r>
              <a:rPr lang="en-US" sz="4400" dirty="0" smtClean="0"/>
              <a:t>. </a:t>
            </a:r>
            <a:endParaRPr lang="en-US" sz="4400" dirty="0"/>
          </a:p>
        </p:txBody>
      </p:sp>
    </p:spTree>
    <p:extLst>
      <p:ext uri="{BB962C8B-B14F-4D97-AF65-F5344CB8AC3E}">
        <p14:creationId xmlns="" xmlns:p14="http://schemas.microsoft.com/office/powerpoint/2010/main" val="11841821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Kontrak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r>
              <a:rPr lang="en-US" dirty="0" smtClean="0"/>
              <a:t> yang </a:t>
            </a:r>
            <a:r>
              <a:rPr lang="en-US" dirty="0" err="1" smtClean="0"/>
              <a:t>berubah</a:t>
            </a:r>
            <a:r>
              <a:rPr lang="en-US" dirty="0" smtClean="0"/>
              <a:t> – </a:t>
            </a:r>
            <a:r>
              <a:rPr lang="en-US" dirty="0" err="1" smtClean="0"/>
              <a:t>ubah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688121"/>
            <a:ext cx="10604955" cy="4226630"/>
          </a:xfrm>
        </p:spPr>
        <p:txBody>
          <a:bodyPr>
            <a:noAutofit/>
          </a:bodyPr>
          <a:lstStyle/>
          <a:p>
            <a:r>
              <a:rPr lang="en-US" sz="2400" dirty="0" smtClean="0"/>
              <a:t>Kami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menjamin</a:t>
            </a:r>
            <a:r>
              <a:rPr lang="en-US" sz="2400" dirty="0" smtClean="0"/>
              <a:t> </a:t>
            </a:r>
            <a:r>
              <a:rPr lang="en-US" sz="2400" dirty="0" err="1" smtClean="0"/>
              <a:t>seberapa</a:t>
            </a:r>
            <a:r>
              <a:rPr lang="en-US" sz="2400" dirty="0" smtClean="0"/>
              <a:t> lama kami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terus</a:t>
            </a:r>
            <a:r>
              <a:rPr lang="en-US" sz="2400" dirty="0" smtClean="0"/>
              <a:t> </a:t>
            </a:r>
            <a:r>
              <a:rPr lang="en-US" sz="2400" dirty="0" err="1" smtClean="0"/>
              <a:t>berbisnis</a:t>
            </a:r>
            <a:r>
              <a:rPr lang="en-US" sz="2400" dirty="0" smtClean="0"/>
              <a:t>. </a:t>
            </a:r>
          </a:p>
          <a:p>
            <a:r>
              <a:rPr lang="en-US" sz="2400" dirty="0" smtClean="0"/>
              <a:t>Kami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menjamin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kami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diakuisisi</a:t>
            </a:r>
            <a:r>
              <a:rPr lang="en-US" sz="2400" dirty="0" smtClean="0"/>
              <a:t>.</a:t>
            </a:r>
          </a:p>
          <a:p>
            <a:r>
              <a:rPr lang="en-US" sz="2400" dirty="0" smtClean="0"/>
              <a:t>Kami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menjamin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ada</a:t>
            </a:r>
            <a:r>
              <a:rPr lang="en-US" sz="2400" dirty="0" smtClean="0"/>
              <a:t> </a:t>
            </a:r>
            <a:r>
              <a:rPr lang="en-US" sz="2400" dirty="0" err="1" smtClean="0"/>
              <a:t>kenaikan</a:t>
            </a:r>
            <a:r>
              <a:rPr lang="en-US" sz="2400" dirty="0" smtClean="0"/>
              <a:t> </a:t>
            </a:r>
            <a:r>
              <a:rPr lang="en-US" sz="2400" dirty="0" err="1" smtClean="0"/>
              <a:t>jabatan</a:t>
            </a:r>
            <a:r>
              <a:rPr lang="en-US" sz="2400" dirty="0" smtClean="0"/>
              <a:t>. </a:t>
            </a:r>
          </a:p>
          <a:p>
            <a:r>
              <a:rPr lang="en-US" sz="2400" dirty="0" smtClean="0"/>
              <a:t>Kami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menjamin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</a:t>
            </a:r>
            <a:r>
              <a:rPr lang="en-US" sz="2400" dirty="0" err="1" smtClean="0"/>
              <a:t>pekerjaan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 </a:t>
            </a:r>
            <a:r>
              <a:rPr lang="en-US" sz="2400" dirty="0" err="1" smtClean="0"/>
              <a:t>masih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ada</a:t>
            </a:r>
            <a:r>
              <a:rPr lang="en-US" sz="2400" dirty="0" smtClean="0"/>
              <a:t> </a:t>
            </a:r>
            <a:r>
              <a:rPr lang="en-US" sz="2400" dirty="0" err="1" smtClean="0"/>
              <a:t>ketika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 </a:t>
            </a:r>
            <a:r>
              <a:rPr lang="en-US" sz="2400" dirty="0" err="1" smtClean="0"/>
              <a:t>mencapai</a:t>
            </a:r>
            <a:r>
              <a:rPr lang="en-US" sz="2400" dirty="0" smtClean="0"/>
              <a:t> </a:t>
            </a:r>
            <a:r>
              <a:rPr lang="en-US" sz="2400" dirty="0" err="1" smtClean="0"/>
              <a:t>usia</a:t>
            </a:r>
            <a:r>
              <a:rPr lang="en-US" sz="2400" dirty="0" smtClean="0"/>
              <a:t> </a:t>
            </a:r>
            <a:r>
              <a:rPr lang="en-US" sz="2400" dirty="0" err="1" smtClean="0"/>
              <a:t>pensiun</a:t>
            </a:r>
            <a:r>
              <a:rPr lang="en-US" sz="2400" dirty="0" smtClean="0"/>
              <a:t>. </a:t>
            </a:r>
          </a:p>
          <a:p>
            <a:r>
              <a:rPr lang="en-US" sz="2400" dirty="0" smtClean="0"/>
              <a:t>Kami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menjamin</a:t>
            </a:r>
            <a:r>
              <a:rPr lang="en-US" sz="2400" dirty="0" smtClean="0"/>
              <a:t> </a:t>
            </a:r>
            <a:r>
              <a:rPr lang="en-US" sz="2400" dirty="0" err="1" smtClean="0"/>
              <a:t>bahwa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tersedia</a:t>
            </a:r>
            <a:r>
              <a:rPr lang="en-US" sz="2400" dirty="0" smtClean="0"/>
              <a:t> </a:t>
            </a:r>
            <a:r>
              <a:rPr lang="en-US" sz="2400" dirty="0" err="1" smtClean="0"/>
              <a:t>uang</a:t>
            </a:r>
            <a:r>
              <a:rPr lang="en-US" sz="2400" dirty="0" smtClean="0"/>
              <a:t> </a:t>
            </a:r>
            <a:r>
              <a:rPr lang="en-US" sz="2400" dirty="0" err="1" smtClean="0"/>
              <a:t>bagi</a:t>
            </a:r>
            <a:r>
              <a:rPr lang="en-US" sz="2400" dirty="0" smtClean="0"/>
              <a:t> </a:t>
            </a:r>
            <a:r>
              <a:rPr lang="en-US" sz="2400" dirty="0" err="1" smtClean="0"/>
              <a:t>masa</a:t>
            </a:r>
            <a:r>
              <a:rPr lang="en-US" sz="2400" dirty="0" smtClean="0"/>
              <a:t> </a:t>
            </a:r>
            <a:r>
              <a:rPr lang="en-US" sz="2400" dirty="0" err="1" smtClean="0"/>
              <a:t>pensiun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. </a:t>
            </a:r>
          </a:p>
          <a:p>
            <a:r>
              <a:rPr lang="en-US" sz="2400" dirty="0" smtClean="0"/>
              <a:t>Kami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mengharapkan</a:t>
            </a:r>
            <a:r>
              <a:rPr lang="en-US" sz="2400" dirty="0" smtClean="0"/>
              <a:t> </a:t>
            </a:r>
            <a:r>
              <a:rPr lang="en-US" sz="2400" dirty="0" err="1" smtClean="0"/>
              <a:t>kesetiaan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kami </a:t>
            </a:r>
            <a:r>
              <a:rPr lang="en-US" sz="2400" dirty="0" err="1" smtClean="0"/>
              <a:t>bahkan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yakin</a:t>
            </a:r>
            <a:r>
              <a:rPr lang="en-US" sz="2400" dirty="0" smtClean="0"/>
              <a:t> </a:t>
            </a:r>
            <a:r>
              <a:rPr lang="en-US" sz="2400" dirty="0" err="1" smtClean="0"/>
              <a:t>jika</a:t>
            </a:r>
            <a:r>
              <a:rPr lang="en-US" sz="2400" dirty="0" smtClean="0"/>
              <a:t> kami </a:t>
            </a:r>
            <a:r>
              <a:rPr lang="en-US" sz="2400" dirty="0" err="1" smtClean="0"/>
              <a:t>menginginkan</a:t>
            </a:r>
            <a:r>
              <a:rPr lang="en-US" sz="2400" dirty="0" smtClean="0"/>
              <a:t> </a:t>
            </a:r>
            <a:r>
              <a:rPr lang="en-US" sz="2400" dirty="0" err="1" smtClean="0"/>
              <a:t>kesetiaan</a:t>
            </a:r>
            <a:r>
              <a:rPr lang="en-US" sz="2400" dirty="0" smtClean="0"/>
              <a:t> </a:t>
            </a:r>
            <a:r>
              <a:rPr lang="en-US" sz="2400" dirty="0" err="1" smtClean="0"/>
              <a:t>anda</a:t>
            </a:r>
            <a:r>
              <a:rPr lang="en-US" sz="2400" dirty="0" smtClean="0"/>
              <a:t>.   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194221843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Kontak</a:t>
            </a:r>
            <a:r>
              <a:rPr lang="en-US" dirty="0" smtClean="0"/>
              <a:t> social yang </a:t>
            </a:r>
            <a:r>
              <a:rPr lang="en-US" dirty="0" err="1" smtClean="0"/>
              <a:t>berubah</a:t>
            </a:r>
            <a:r>
              <a:rPr lang="en-US" dirty="0" smtClean="0"/>
              <a:t> – </a:t>
            </a:r>
            <a:r>
              <a:rPr lang="en-US" dirty="0" err="1" smtClean="0"/>
              <a:t>ubah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115291517"/>
              </p:ext>
            </p:extLst>
          </p:nvPr>
        </p:nvGraphicFramePr>
        <p:xfrm>
          <a:off x="677863" y="1786597"/>
          <a:ext cx="10787306" cy="39452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4595"/>
                <a:gridCol w="4756726"/>
                <a:gridCol w="4545985"/>
              </a:tblGrid>
              <a:tr h="409675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Kontrak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baru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Kontrak</a:t>
                      </a:r>
                      <a:r>
                        <a:rPr lang="en-US" dirty="0" smtClean="0"/>
                        <a:t> lama</a:t>
                      </a:r>
                      <a:endParaRPr lang="en-US" dirty="0"/>
                    </a:p>
                  </a:txBody>
                  <a:tcPr/>
                </a:tc>
              </a:tr>
              <a:tr h="1616254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Pegawai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US" dirty="0" err="1" smtClean="0"/>
                        <a:t>Kemampuan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untuk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dipekerjakan</a:t>
                      </a:r>
                      <a:r>
                        <a:rPr lang="en-US" baseline="0" dirty="0" smtClean="0"/>
                        <a:t> ; </a:t>
                      </a:r>
                      <a:r>
                        <a:rPr lang="en-US" baseline="0" dirty="0" err="1" smtClean="0"/>
                        <a:t>tanggung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jawab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pribadi</a:t>
                      </a:r>
                      <a:endParaRPr lang="en-US" baseline="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US" baseline="0" dirty="0" err="1" smtClean="0"/>
                        <a:t>Rekan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dalam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perbaikan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bisnis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US" baseline="0" dirty="0" err="1" smtClean="0"/>
                        <a:t>Pembelajaran</a:t>
                      </a:r>
                      <a:r>
                        <a:rPr lang="en-US" baseline="0" dirty="0" smtClean="0"/>
                        <a:t> ; </a:t>
                      </a:r>
                      <a:r>
                        <a:rPr lang="en-US" baseline="0" dirty="0" err="1" smtClean="0"/>
                        <a:t>pengembangan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ketrampilan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 smtClean="0"/>
                        <a:t>Jaminan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kerja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 smtClean="0"/>
                        <a:t>Roda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penggerak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mesin</a:t>
                      </a:r>
                      <a:endParaRPr lang="en-US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 smtClean="0"/>
                        <a:t>Pengetahuan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  <a:tr h="1919302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Majikan</a:t>
                      </a:r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US" dirty="0" err="1" smtClean="0"/>
                        <a:t>Peluang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pengembangan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kreatif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US" dirty="0" err="1" smtClean="0"/>
                        <a:t>Pergerakan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karier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satu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pihak</a:t>
                      </a:r>
                      <a:r>
                        <a:rPr lang="en-US" dirty="0" smtClean="0"/>
                        <a:t> ; </a:t>
                      </a:r>
                      <a:r>
                        <a:rPr lang="en-US" dirty="0" err="1" smtClean="0"/>
                        <a:t>kopensasi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insentif</a:t>
                      </a:r>
                      <a:endParaRPr lang="en-US" baseline="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US" baseline="0" dirty="0" err="1" smtClean="0"/>
                        <a:t>Penugasan</a:t>
                      </a:r>
                      <a:r>
                        <a:rPr lang="en-US" baseline="0" dirty="0" smtClean="0"/>
                        <a:t> yang </a:t>
                      </a:r>
                      <a:r>
                        <a:rPr lang="en-US" baseline="0" dirty="0" err="1" smtClean="0"/>
                        <a:t>menantang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v"/>
                      </a:pPr>
                      <a:r>
                        <a:rPr lang="en-US" baseline="0" dirty="0" err="1" smtClean="0"/>
                        <a:t>Informasi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dan</a:t>
                      </a:r>
                      <a:r>
                        <a:rPr lang="en-US" baseline="0" dirty="0" smtClean="0"/>
                        <a:t> SDM; </a:t>
                      </a:r>
                      <a:r>
                        <a:rPr lang="en-US" baseline="0" dirty="0" err="1" smtClean="0"/>
                        <a:t>wewenang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dalam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pengambilan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keputusan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smtClean="0"/>
                        <a:t>Program </a:t>
                      </a:r>
                      <a:r>
                        <a:rPr lang="en-US" dirty="0" err="1" smtClean="0"/>
                        <a:t>pelatihan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standar</a:t>
                      </a:r>
                      <a:r>
                        <a:rPr lang="en-US" dirty="0" smtClean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 smtClean="0"/>
                        <a:t>Paket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kompensasi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tradisional</a:t>
                      </a:r>
                      <a:endParaRPr lang="en-US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aseline="0" dirty="0" err="1" smtClean="0"/>
                        <a:t>Pekerjaan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rutin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baseline="0" dirty="0" err="1" smtClean="0"/>
                        <a:t>Informasi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terbatas</a:t>
                      </a:r>
                      <a:r>
                        <a:rPr lang="en-US" baseline="0" dirty="0" smtClean="0"/>
                        <a:t> 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242077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Inovasi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manajemen</a:t>
            </a:r>
            <a:r>
              <a:rPr lang="en-US" dirty="0" smtClean="0"/>
              <a:t> SDM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668209"/>
            <a:ext cx="9803097" cy="3880773"/>
          </a:xfrm>
        </p:spPr>
        <p:txBody>
          <a:bodyPr>
            <a:noAutofit/>
          </a:bodyPr>
          <a:lstStyle/>
          <a:p>
            <a:pPr>
              <a:tabLst>
                <a:tab pos="2159000" algn="l"/>
              </a:tabLst>
            </a:pPr>
            <a:r>
              <a:rPr lang="en-US" sz="2000" b="1" dirty="0" err="1" smtClean="0"/>
              <a:t>Menjadi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manjikan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pilihan</a:t>
            </a:r>
            <a:r>
              <a:rPr lang="en-US" sz="2000" b="1" dirty="0" smtClean="0">
                <a:hlinkClick r:id="rId2" action="ppaction://hlinkfile"/>
              </a:rPr>
              <a:t> </a:t>
            </a:r>
            <a:r>
              <a:rPr lang="en-US" sz="2000" dirty="0" smtClean="0">
                <a:hlinkClick r:id="rId2" action="ppaction://hlinkfile"/>
              </a:rPr>
              <a:t>: </a:t>
            </a:r>
            <a:r>
              <a:rPr lang="en-US" sz="2000" dirty="0" err="1" smtClean="0"/>
              <a:t>perusahaan</a:t>
            </a:r>
            <a:r>
              <a:rPr lang="en-US" sz="2000" dirty="0" smtClean="0"/>
              <a:t> </a:t>
            </a:r>
            <a:r>
              <a:rPr lang="en-US" sz="2000" dirty="0" err="1" smtClean="0"/>
              <a:t>terbaik</a:t>
            </a:r>
            <a:r>
              <a:rPr lang="en-US" sz="2000" dirty="0" smtClean="0"/>
              <a:t> </a:t>
            </a:r>
            <a:r>
              <a:rPr lang="en-US" sz="2000" dirty="0" err="1" smtClean="0"/>
              <a:t>saat</a:t>
            </a:r>
            <a:r>
              <a:rPr lang="en-US" sz="2000" dirty="0" smtClean="0"/>
              <a:t> </a:t>
            </a:r>
            <a:r>
              <a:rPr lang="en-US" sz="2000" dirty="0" err="1" smtClean="0"/>
              <a:t>ini</a:t>
            </a:r>
            <a:r>
              <a:rPr lang="en-US" sz="2000" dirty="0" smtClean="0"/>
              <a:t> </a:t>
            </a:r>
            <a:r>
              <a:rPr lang="en-US" sz="2000" dirty="0" err="1" smtClean="0"/>
              <a:t>mengakui</a:t>
            </a:r>
            <a:r>
              <a:rPr lang="en-US" sz="2000" dirty="0" smtClean="0"/>
              <a:t> </a:t>
            </a:r>
            <a:r>
              <a:rPr lang="en-US" sz="2000" dirty="0" err="1" smtClean="0"/>
              <a:t>pentingnya</a:t>
            </a:r>
            <a:r>
              <a:rPr lang="en-US" sz="2000" dirty="0" smtClean="0"/>
              <a:t> </a:t>
            </a:r>
            <a:r>
              <a:rPr lang="en-US" sz="2000" dirty="0" err="1" smtClean="0"/>
              <a:t>memperlakukan</a:t>
            </a:r>
            <a:r>
              <a:rPr lang="en-US" sz="2000" dirty="0" smtClean="0"/>
              <a:t> para </a:t>
            </a:r>
            <a:r>
              <a:rPr lang="en-US" sz="2000" dirty="0" err="1" smtClean="0"/>
              <a:t>pegawai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benar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memikirkan</a:t>
            </a:r>
            <a:r>
              <a:rPr lang="en-US" sz="2000" dirty="0" smtClean="0"/>
              <a:t> </a:t>
            </a:r>
            <a:r>
              <a:rPr lang="en-US" sz="2000" dirty="0" err="1" smtClean="0"/>
              <a:t>jangka</a:t>
            </a:r>
            <a:r>
              <a:rPr lang="en-US" sz="2000" dirty="0" smtClean="0"/>
              <a:t> </a:t>
            </a:r>
            <a:r>
              <a:rPr lang="en-US" sz="2000" dirty="0" err="1" smtClean="0"/>
              <a:t>panjang</a:t>
            </a:r>
            <a:r>
              <a:rPr lang="en-US" sz="2000" dirty="0" smtClean="0"/>
              <a:t> </a:t>
            </a:r>
            <a:r>
              <a:rPr lang="en-US" sz="2000" dirty="0" err="1" smtClean="0"/>
              <a:t>daripada</a:t>
            </a:r>
            <a:r>
              <a:rPr lang="en-US" sz="2000" dirty="0" smtClean="0"/>
              <a:t> </a:t>
            </a:r>
            <a:r>
              <a:rPr lang="en-US" sz="2000" dirty="0" err="1" smtClean="0"/>
              <a:t>mencari</a:t>
            </a:r>
            <a:r>
              <a:rPr lang="en-US" sz="2000" dirty="0" smtClean="0"/>
              <a:t> </a:t>
            </a:r>
            <a:r>
              <a:rPr lang="en-US" sz="2000" dirty="0" err="1" smtClean="0"/>
              <a:t>perbaikan</a:t>
            </a:r>
            <a:r>
              <a:rPr lang="en-US" sz="2000" dirty="0" smtClean="0"/>
              <a:t>- </a:t>
            </a:r>
            <a:r>
              <a:rPr lang="en-US" sz="2000" dirty="0" err="1" smtClean="0"/>
              <a:t>perbaikan</a:t>
            </a:r>
            <a:r>
              <a:rPr lang="en-US" sz="2000" dirty="0" smtClean="0"/>
              <a:t> </a:t>
            </a:r>
            <a:r>
              <a:rPr lang="en-US" sz="2000" dirty="0" err="1" smtClean="0"/>
              <a:t>cepat</a:t>
            </a:r>
            <a:r>
              <a:rPr lang="en-US" sz="2000" dirty="0" smtClean="0"/>
              <a:t> </a:t>
            </a:r>
            <a:r>
              <a:rPr lang="en-US" sz="2000" dirty="0" err="1" smtClean="0"/>
              <a:t>berdasarkan</a:t>
            </a:r>
            <a:r>
              <a:rPr lang="en-US" sz="2000" dirty="0" smtClean="0"/>
              <a:t> </a:t>
            </a:r>
            <a:r>
              <a:rPr lang="en-US" sz="2000" dirty="0" err="1" smtClean="0"/>
              <a:t>hubungan</a:t>
            </a:r>
            <a:r>
              <a:rPr lang="en-US" sz="2000" dirty="0" smtClean="0"/>
              <a:t> </a:t>
            </a:r>
            <a:r>
              <a:rPr lang="en-US" sz="2000" dirty="0" err="1" smtClean="0"/>
              <a:t>pertukaran</a:t>
            </a:r>
            <a:r>
              <a:rPr lang="en-US" sz="2000" dirty="0" smtClean="0"/>
              <a:t> </a:t>
            </a:r>
            <a:r>
              <a:rPr lang="en-US" sz="2000" dirty="0" err="1" smtClean="0"/>
              <a:t>ekonomi</a:t>
            </a:r>
            <a:r>
              <a:rPr lang="en-US" sz="2000" dirty="0" smtClean="0"/>
              <a:t> </a:t>
            </a:r>
            <a:r>
              <a:rPr lang="en-US" sz="2000" dirty="0" err="1" smtClean="0"/>
              <a:t>dengan</a:t>
            </a:r>
            <a:r>
              <a:rPr lang="en-US" sz="2000" dirty="0" smtClean="0"/>
              <a:t> </a:t>
            </a:r>
            <a:r>
              <a:rPr lang="en-US" sz="2000" dirty="0" err="1" smtClean="0"/>
              <a:t>pegawai</a:t>
            </a:r>
            <a:r>
              <a:rPr lang="en-US" sz="2000" dirty="0" smtClean="0"/>
              <a:t>.</a:t>
            </a:r>
          </a:p>
          <a:p>
            <a:pPr>
              <a:tabLst>
                <a:tab pos="2159000" algn="l"/>
              </a:tabLst>
            </a:pPr>
            <a:r>
              <a:rPr lang="en-US" sz="2000" b="1" dirty="0" err="1" smtClean="0"/>
              <a:t>Menggunakan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pegawai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sementara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dan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paruh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waktu</a:t>
            </a:r>
            <a:r>
              <a:rPr lang="en-US" sz="2000" b="1" dirty="0" smtClean="0"/>
              <a:t> </a:t>
            </a:r>
            <a:r>
              <a:rPr lang="en-US" sz="2000" dirty="0" smtClean="0"/>
              <a:t>	: </a:t>
            </a:r>
            <a:r>
              <a:rPr lang="en-US" sz="2000" dirty="0" err="1" smtClean="0"/>
              <a:t>pekerja</a:t>
            </a:r>
            <a:r>
              <a:rPr lang="en-US" sz="2000" dirty="0" smtClean="0"/>
              <a:t> </a:t>
            </a:r>
            <a:r>
              <a:rPr lang="en-US" sz="2000" dirty="0" err="1" smtClean="0"/>
              <a:t>serabutan</a:t>
            </a:r>
            <a:r>
              <a:rPr lang="en-US" sz="2000" dirty="0" smtClean="0"/>
              <a:t> </a:t>
            </a:r>
            <a:r>
              <a:rPr lang="en-US" sz="2000" dirty="0" err="1" smtClean="0"/>
              <a:t>menjadi</a:t>
            </a:r>
            <a:r>
              <a:rPr lang="en-US" sz="2000" dirty="0" smtClean="0"/>
              <a:t> </a:t>
            </a:r>
            <a:r>
              <a:rPr lang="en-US" sz="2000" dirty="0" err="1" smtClean="0"/>
              <a:t>bagian</a:t>
            </a:r>
            <a:r>
              <a:rPr lang="en-US" sz="2000" dirty="0" smtClean="0"/>
              <a:t> yang </a:t>
            </a:r>
            <a:r>
              <a:rPr lang="en-US" sz="2000" dirty="0" err="1" smtClean="0"/>
              <a:t>makin</a:t>
            </a:r>
            <a:r>
              <a:rPr lang="en-US" sz="2000" dirty="0" smtClean="0"/>
              <a:t> </a:t>
            </a:r>
            <a:r>
              <a:rPr lang="en-US" sz="2000" dirty="0" err="1" smtClean="0"/>
              <a:t>besar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ketenagakerjaan</a:t>
            </a:r>
            <a:r>
              <a:rPr lang="en-US" sz="2000" dirty="0" smtClean="0"/>
              <a:t> </a:t>
            </a:r>
            <a:r>
              <a:rPr lang="en-US" sz="2000" dirty="0" err="1" smtClean="0"/>
              <a:t>baik</a:t>
            </a:r>
            <a:r>
              <a:rPr lang="en-US" sz="2000" dirty="0" smtClean="0"/>
              <a:t> di </a:t>
            </a:r>
            <a:r>
              <a:rPr lang="en-US" sz="2000" dirty="0" err="1" smtClean="0"/>
              <a:t>Amerika</a:t>
            </a:r>
            <a:r>
              <a:rPr lang="en-US" sz="2000" dirty="0" smtClean="0"/>
              <a:t> </a:t>
            </a:r>
            <a:r>
              <a:rPr lang="en-US" sz="2000" dirty="0" err="1" smtClean="0"/>
              <a:t>Serikat</a:t>
            </a:r>
            <a:r>
              <a:rPr lang="en-US" sz="2000" dirty="0" smtClean="0"/>
              <a:t> </a:t>
            </a:r>
            <a:r>
              <a:rPr lang="en-US" sz="2000" dirty="0" err="1" smtClean="0"/>
              <a:t>maupun</a:t>
            </a:r>
            <a:r>
              <a:rPr lang="en-US" sz="2000" dirty="0" smtClean="0"/>
              <a:t> di </a:t>
            </a:r>
            <a:r>
              <a:rPr lang="en-US" sz="2000" dirty="0" err="1" smtClean="0"/>
              <a:t>Eropa</a:t>
            </a:r>
            <a:r>
              <a:rPr lang="en-US" sz="2000" dirty="0" smtClean="0"/>
              <a:t>. </a:t>
            </a:r>
            <a:r>
              <a:rPr lang="en-US" sz="2000" dirty="0" err="1" smtClean="0"/>
              <a:t>Pekerja</a:t>
            </a:r>
            <a:r>
              <a:rPr lang="en-US" sz="2000" dirty="0" smtClean="0"/>
              <a:t> </a:t>
            </a:r>
            <a:r>
              <a:rPr lang="en-US" sz="2000" dirty="0" err="1" smtClean="0"/>
              <a:t>serabutan</a:t>
            </a:r>
            <a:r>
              <a:rPr lang="en-US" sz="2000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orang- orang yang </a:t>
            </a:r>
            <a:r>
              <a:rPr lang="en-US" sz="2000" dirty="0" err="1" smtClean="0"/>
              <a:t>mau</a:t>
            </a:r>
            <a:r>
              <a:rPr lang="en-US" sz="2000" dirty="0" smtClean="0"/>
              <a:t> </a:t>
            </a:r>
            <a:r>
              <a:rPr lang="en-US" sz="2000" dirty="0" err="1" smtClean="0"/>
              <a:t>bekerja</a:t>
            </a:r>
            <a:r>
              <a:rPr lang="en-US" sz="2000" dirty="0" smtClean="0"/>
              <a:t> </a:t>
            </a:r>
            <a:r>
              <a:rPr lang="en-US" sz="2000" dirty="0" err="1" smtClean="0"/>
              <a:t>bagi</a:t>
            </a:r>
            <a:r>
              <a:rPr lang="en-US" sz="2000" dirty="0" smtClean="0"/>
              <a:t> </a:t>
            </a:r>
            <a:r>
              <a:rPr lang="en-US" sz="2000" dirty="0" err="1" smtClean="0"/>
              <a:t>sebuah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organisasi</a:t>
            </a:r>
            <a:r>
              <a:rPr lang="en-US" sz="2000" dirty="0" smtClean="0"/>
              <a:t>, </a:t>
            </a:r>
            <a:r>
              <a:rPr lang="en-US" sz="2000" dirty="0" err="1" smtClean="0"/>
              <a:t>tetapi</a:t>
            </a:r>
            <a:r>
              <a:rPr lang="en-US" sz="2000" dirty="0" smtClean="0"/>
              <a:t> </a:t>
            </a:r>
            <a:r>
              <a:rPr lang="en-US" sz="2000" dirty="0" err="1" smtClean="0"/>
              <a:t>tidak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dasar</a:t>
            </a:r>
            <a:r>
              <a:rPr lang="en-US" sz="2000" dirty="0" smtClean="0"/>
              <a:t> </a:t>
            </a:r>
            <a:r>
              <a:rPr lang="en-US" sz="2000" dirty="0" err="1" smtClean="0"/>
              <a:t>permanen</a:t>
            </a:r>
            <a:r>
              <a:rPr lang="en-US" sz="2000" dirty="0" smtClean="0"/>
              <a:t> </a:t>
            </a:r>
            <a:r>
              <a:rPr lang="en-US" sz="2000" dirty="0" err="1" smtClean="0"/>
              <a:t>atau</a:t>
            </a:r>
            <a:r>
              <a:rPr lang="en-US" sz="2000" dirty="0" smtClean="0"/>
              <a:t> </a:t>
            </a:r>
            <a:r>
              <a:rPr lang="en-US" sz="2000" dirty="0" err="1" smtClean="0"/>
              <a:t>penuh</a:t>
            </a:r>
            <a:r>
              <a:rPr lang="en-US" sz="2000" dirty="0" smtClean="0"/>
              <a:t> </a:t>
            </a:r>
            <a:r>
              <a:rPr lang="en-US" sz="2000" dirty="0" err="1" smtClean="0"/>
              <a:t>waktu</a:t>
            </a:r>
            <a:r>
              <a:rPr lang="en-US" sz="2000" dirty="0" smtClean="0"/>
              <a:t>. </a:t>
            </a:r>
          </a:p>
          <a:p>
            <a:pPr>
              <a:tabLst>
                <a:tab pos="2159000" algn="l"/>
              </a:tabLst>
            </a:pPr>
            <a:r>
              <a:rPr lang="en-US" sz="2000" b="1" dirty="0" err="1" smtClean="0"/>
              <a:t>Memajukan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keseimbangan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Kerja</a:t>
            </a:r>
            <a:r>
              <a:rPr lang="en-US" sz="2000" b="1" dirty="0" smtClean="0"/>
              <a:t> / </a:t>
            </a:r>
            <a:r>
              <a:rPr lang="en-US" sz="2000" b="1" dirty="0" err="1" smtClean="0"/>
              <a:t>Hidup</a:t>
            </a:r>
            <a:r>
              <a:rPr lang="en-US" sz="2000" b="1" dirty="0" smtClean="0"/>
              <a:t> </a:t>
            </a:r>
            <a:r>
              <a:rPr lang="en-US" sz="2000" dirty="0" smtClean="0"/>
              <a:t>	: </a:t>
            </a:r>
            <a:r>
              <a:rPr lang="en-US" sz="2000" dirty="0" err="1" smtClean="0"/>
              <a:t>tindakan</a:t>
            </a:r>
            <a:r>
              <a:rPr lang="en-US" sz="2000" dirty="0" smtClean="0"/>
              <a:t> </a:t>
            </a:r>
            <a:r>
              <a:rPr lang="en-US" sz="2000" dirty="0" err="1" smtClean="0"/>
              <a:t>inisiatif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memungkinkan</a:t>
            </a:r>
            <a:r>
              <a:rPr lang="en-US" sz="2000" dirty="0" smtClean="0"/>
              <a:t> </a:t>
            </a:r>
            <a:r>
              <a:rPr lang="en-US" sz="2000" dirty="0" err="1" smtClean="0"/>
              <a:t>pegawai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menjalani</a:t>
            </a:r>
            <a:r>
              <a:rPr lang="en-US" sz="2000" dirty="0" smtClean="0"/>
              <a:t> </a:t>
            </a:r>
            <a:r>
              <a:rPr lang="en-US" sz="2000" dirty="0" err="1" smtClean="0"/>
              <a:t>kehidupan</a:t>
            </a:r>
            <a:r>
              <a:rPr lang="en-US" sz="2000" dirty="0" smtClean="0"/>
              <a:t> </a:t>
            </a:r>
            <a:r>
              <a:rPr lang="en-US" sz="2000" dirty="0" err="1" smtClean="0"/>
              <a:t>kerja</a:t>
            </a:r>
            <a:r>
              <a:rPr lang="en-US" sz="2000" dirty="0" smtClean="0"/>
              <a:t> yang </a:t>
            </a:r>
            <a:r>
              <a:rPr lang="en-US" sz="2000" dirty="0" err="1" smtClean="0"/>
              <a:t>seimbang</a:t>
            </a:r>
            <a:r>
              <a:rPr lang="en-US" sz="2000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bagian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strategi</a:t>
            </a:r>
            <a:r>
              <a:rPr lang="en-US" sz="2000" dirty="0" smtClean="0"/>
              <a:t> </a:t>
            </a:r>
            <a:r>
              <a:rPr lang="en-US" sz="2000" dirty="0" err="1" smtClean="0"/>
              <a:t>pemertahanan</a:t>
            </a:r>
            <a:r>
              <a:rPr lang="en-US" sz="2000" dirty="0" smtClean="0"/>
              <a:t> </a:t>
            </a:r>
            <a:r>
              <a:rPr lang="en-US" sz="2000" dirty="0" err="1" smtClean="0"/>
              <a:t>organisasi</a:t>
            </a:r>
            <a:r>
              <a:rPr lang="en-US" sz="2000" dirty="0" smtClean="0"/>
              <a:t>.</a:t>
            </a:r>
          </a:p>
          <a:p>
            <a:pPr>
              <a:tabLst>
                <a:tab pos="2159000" algn="l"/>
              </a:tabLst>
            </a:pPr>
            <a:r>
              <a:rPr lang="id-ID" b="1" dirty="0" smtClean="0"/>
              <a:t>Rightsizing </a:t>
            </a:r>
            <a:r>
              <a:rPr lang="en-US" b="1" dirty="0" err="1" smtClean="0"/>
              <a:t>Organisasi</a:t>
            </a:r>
            <a:r>
              <a:rPr lang="en-US" b="1" dirty="0" smtClean="0"/>
              <a:t> </a:t>
            </a:r>
            <a:r>
              <a:rPr lang="id-ID" sz="2000" dirty="0" smtClean="0"/>
              <a:t>adalah penyusutan tenaga kerja secara disengaja</a:t>
            </a:r>
            <a:r>
              <a:rPr lang="en-US" sz="2000" dirty="0" smtClean="0"/>
              <a:t> </a:t>
            </a:r>
            <a:r>
              <a:rPr lang="id-ID" sz="2000" dirty="0" smtClean="0"/>
              <a:t>agar situasi perusahaan terkendali pada saat-saat tertentu</a:t>
            </a:r>
            <a:r>
              <a:rPr lang="en-US" sz="2000" dirty="0" smtClean="0"/>
              <a:t>  </a:t>
            </a:r>
          </a:p>
          <a:p>
            <a:pPr>
              <a:tabLst>
                <a:tab pos="2159000" algn="l"/>
              </a:tabLst>
            </a:pPr>
            <a:endParaRPr lang="en-US" sz="2000" dirty="0"/>
          </a:p>
        </p:txBody>
      </p:sp>
    </p:spTree>
    <p:extLst>
      <p:ext uri="{BB962C8B-B14F-4D97-AF65-F5344CB8AC3E}">
        <p14:creationId xmlns="" xmlns:p14="http://schemas.microsoft.com/office/powerpoint/2010/main" val="1116465869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Menarik</a:t>
            </a:r>
            <a:r>
              <a:rPr lang="en-US" dirty="0" smtClean="0"/>
              <a:t> </a:t>
            </a:r>
            <a:r>
              <a:rPr lang="en-US" dirty="0" err="1" smtClean="0"/>
              <a:t>tenaga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r>
              <a:rPr lang="en-US" dirty="0" err="1" smtClean="0"/>
              <a:t>efektif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677334" y="1392702"/>
            <a:ext cx="10281398" cy="5363699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6" name="Right Arrow Callout 5"/>
          <p:cNvSpPr/>
          <p:nvPr/>
        </p:nvSpPr>
        <p:spPr>
          <a:xfrm>
            <a:off x="690034" y="1701800"/>
            <a:ext cx="1989666" cy="1282700"/>
          </a:xfrm>
          <a:prstGeom prst="rightArrowCallout">
            <a:avLst>
              <a:gd name="adj1" fmla="val 19059"/>
              <a:gd name="adj2" fmla="val 25000"/>
              <a:gd name="adj3" fmla="val 25000"/>
              <a:gd name="adj4" fmla="val 64977"/>
            </a:avLst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Perencanaan</a:t>
            </a:r>
            <a:r>
              <a:rPr lang="en-US" sz="1200" dirty="0" smtClean="0"/>
              <a:t> SDM</a:t>
            </a:r>
          </a:p>
          <a:p>
            <a:pPr algn="ctr"/>
            <a:endParaRPr lang="en-US" sz="1200" dirty="0"/>
          </a:p>
          <a:p>
            <a:pPr algn="ctr"/>
            <a:r>
              <a:rPr lang="en-US" sz="1200" dirty="0" err="1" smtClean="0"/>
              <a:t>Pemberhentian</a:t>
            </a:r>
            <a:r>
              <a:rPr lang="en-US" sz="1200" dirty="0" smtClean="0"/>
              <a:t> , </a:t>
            </a:r>
            <a:r>
              <a:rPr lang="en-US" sz="1200" dirty="0" err="1" smtClean="0"/>
              <a:t>pertumbuhan</a:t>
            </a:r>
            <a:r>
              <a:rPr lang="en-US" sz="1200" dirty="0" smtClean="0"/>
              <a:t> , </a:t>
            </a:r>
            <a:r>
              <a:rPr lang="en-US" sz="1200" dirty="0" err="1" smtClean="0"/>
              <a:t>pengunduran</a:t>
            </a:r>
            <a:r>
              <a:rPr lang="en-US" sz="1200" dirty="0" smtClean="0"/>
              <a:t> </a:t>
            </a:r>
            <a:r>
              <a:rPr lang="en-US" sz="1200" dirty="0" err="1" smtClean="0"/>
              <a:t>diri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7" name="Right Arrow Callout 6"/>
          <p:cNvSpPr/>
          <p:nvPr/>
        </p:nvSpPr>
        <p:spPr>
          <a:xfrm>
            <a:off x="2667000" y="1682750"/>
            <a:ext cx="2286000" cy="1282700"/>
          </a:xfrm>
          <a:prstGeom prst="rightArrowCallo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Pemilihan</a:t>
            </a:r>
            <a:r>
              <a:rPr lang="en-US" sz="1200" dirty="0" smtClean="0"/>
              <a:t> </a:t>
            </a:r>
            <a:r>
              <a:rPr lang="en-US" sz="1200" dirty="0" err="1" smtClean="0"/>
              <a:t>sumber</a:t>
            </a:r>
            <a:r>
              <a:rPr lang="en-US" sz="1200" dirty="0" smtClean="0"/>
              <a:t> </a:t>
            </a:r>
            <a:r>
              <a:rPr lang="en-US" sz="1200" dirty="0" err="1" smtClean="0"/>
              <a:t>perekrutan</a:t>
            </a:r>
            <a:r>
              <a:rPr lang="en-US" sz="1200" dirty="0" smtClean="0"/>
              <a:t> </a:t>
            </a:r>
          </a:p>
          <a:p>
            <a:pPr algn="ctr"/>
            <a:endParaRPr lang="en-US" sz="1200" dirty="0"/>
          </a:p>
          <a:p>
            <a:pPr algn="ctr"/>
            <a:r>
              <a:rPr lang="en-US" sz="1200" dirty="0" err="1" smtClean="0"/>
              <a:t>Iklan</a:t>
            </a:r>
            <a:r>
              <a:rPr lang="en-US" sz="1200" dirty="0" smtClean="0"/>
              <a:t> </a:t>
            </a:r>
            <a:r>
              <a:rPr lang="en-US" sz="1200" dirty="0" err="1" smtClean="0"/>
              <a:t>pencairan</a:t>
            </a:r>
            <a:r>
              <a:rPr lang="en-US" sz="1200" dirty="0" smtClean="0"/>
              <a:t> , </a:t>
            </a:r>
            <a:r>
              <a:rPr lang="en-US" sz="1200" dirty="0" err="1" smtClean="0"/>
              <a:t>jasa</a:t>
            </a:r>
            <a:r>
              <a:rPr lang="en-US" sz="1200" dirty="0" smtClean="0"/>
              <a:t> </a:t>
            </a:r>
            <a:r>
              <a:rPr lang="en-US" sz="1200" dirty="0" err="1" smtClean="0"/>
              <a:t>pencarian</a:t>
            </a:r>
            <a:r>
              <a:rPr lang="en-US" sz="1200" dirty="0" smtClean="0"/>
              <a:t> </a:t>
            </a:r>
            <a:r>
              <a:rPr lang="en-US" sz="1200" dirty="0" err="1" smtClean="0"/>
              <a:t>tenaga</a:t>
            </a:r>
            <a:r>
              <a:rPr lang="en-US" sz="1200" dirty="0" smtClean="0"/>
              <a:t> </a:t>
            </a:r>
            <a:r>
              <a:rPr lang="en-US" sz="1200" dirty="0" err="1" smtClean="0"/>
              <a:t>kerja</a:t>
            </a:r>
            <a:r>
              <a:rPr lang="en-US" sz="1200" dirty="0" smtClean="0"/>
              <a:t>, internet </a:t>
            </a:r>
            <a:endParaRPr lang="en-US" sz="1200" dirty="0"/>
          </a:p>
        </p:txBody>
      </p:sp>
      <p:sp>
        <p:nvSpPr>
          <p:cNvPr id="8" name="Right Arrow Callout 7"/>
          <p:cNvSpPr/>
          <p:nvPr/>
        </p:nvSpPr>
        <p:spPr>
          <a:xfrm>
            <a:off x="4921250" y="1703389"/>
            <a:ext cx="2095500" cy="1282700"/>
          </a:xfrm>
          <a:prstGeom prst="rightArrowCallo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Seleksi</a:t>
            </a:r>
            <a:r>
              <a:rPr lang="en-US" sz="1200" dirty="0" smtClean="0"/>
              <a:t> </a:t>
            </a:r>
            <a:r>
              <a:rPr lang="en-US" sz="1200" dirty="0" err="1" smtClean="0"/>
              <a:t>kandidat</a:t>
            </a:r>
            <a:r>
              <a:rPr lang="en-US" sz="1200" dirty="0" smtClean="0"/>
              <a:t> </a:t>
            </a:r>
          </a:p>
          <a:p>
            <a:pPr algn="ctr"/>
            <a:endParaRPr lang="en-US" sz="1200" dirty="0"/>
          </a:p>
          <a:p>
            <a:pPr algn="ctr"/>
            <a:r>
              <a:rPr lang="en-US" sz="1200" dirty="0" err="1" smtClean="0"/>
              <a:t>Lamaran</a:t>
            </a:r>
            <a:r>
              <a:rPr lang="en-US" sz="1200" dirty="0" smtClean="0"/>
              <a:t> , </a:t>
            </a:r>
            <a:r>
              <a:rPr lang="en-US" sz="1200" dirty="0" err="1" smtClean="0"/>
              <a:t>wawancara</a:t>
            </a:r>
            <a:r>
              <a:rPr lang="en-US" sz="1200" dirty="0" smtClean="0"/>
              <a:t>, </a:t>
            </a:r>
            <a:r>
              <a:rPr lang="en-US" sz="1200" dirty="0" err="1" smtClean="0"/>
              <a:t>tes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9" name="Right Arrow Callout 8"/>
          <p:cNvSpPr/>
          <p:nvPr/>
        </p:nvSpPr>
        <p:spPr>
          <a:xfrm>
            <a:off x="7016750" y="1682750"/>
            <a:ext cx="2225502" cy="1282700"/>
          </a:xfrm>
          <a:prstGeom prst="rightArrowCallou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Penyambutan</a:t>
            </a:r>
            <a:r>
              <a:rPr lang="en-US" sz="1200" dirty="0" smtClean="0"/>
              <a:t> </a:t>
            </a:r>
          </a:p>
          <a:p>
            <a:pPr algn="ctr"/>
            <a:r>
              <a:rPr lang="en-US" sz="1200" dirty="0" err="1" smtClean="0"/>
              <a:t>Pegawai</a:t>
            </a:r>
            <a:r>
              <a:rPr lang="en-US" sz="1200" dirty="0" smtClean="0"/>
              <a:t> </a:t>
            </a:r>
            <a:r>
              <a:rPr lang="en-US" sz="1200" dirty="0" err="1" smtClean="0"/>
              <a:t>baru</a:t>
            </a:r>
            <a:endParaRPr lang="en-US" sz="1200" dirty="0"/>
          </a:p>
        </p:txBody>
      </p:sp>
      <p:sp>
        <p:nvSpPr>
          <p:cNvPr id="10" name="Rectangle 9"/>
          <p:cNvSpPr/>
          <p:nvPr/>
        </p:nvSpPr>
        <p:spPr>
          <a:xfrm>
            <a:off x="704359" y="3022599"/>
            <a:ext cx="8566249" cy="373380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numCol="3" rtlCol="0" anchor="ctr"/>
          <a:lstStyle/>
          <a:p>
            <a:r>
              <a:rPr lang="en-US" sz="1200" dirty="0" err="1" smtClean="0"/>
              <a:t>Kebutuhan</a:t>
            </a:r>
            <a:r>
              <a:rPr lang="en-US" sz="1200" dirty="0" smtClean="0"/>
              <a:t> </a:t>
            </a:r>
            <a:r>
              <a:rPr lang="en-US" sz="1200" dirty="0" err="1" smtClean="0"/>
              <a:t>perusahaan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Tujuan</a:t>
            </a:r>
            <a:r>
              <a:rPr lang="en-US" sz="1200" dirty="0" smtClean="0"/>
              <a:t> </a:t>
            </a:r>
            <a:r>
              <a:rPr lang="en-US" sz="1200" dirty="0" err="1" smtClean="0"/>
              <a:t>strategis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Keahlian</a:t>
            </a:r>
            <a:r>
              <a:rPr lang="en-US" sz="1200" dirty="0" smtClean="0"/>
              <a:t> </a:t>
            </a:r>
            <a:r>
              <a:rPr lang="en-US" sz="1200" dirty="0" err="1" smtClean="0"/>
              <a:t>untuk</a:t>
            </a:r>
            <a:r>
              <a:rPr lang="en-US" sz="1200" dirty="0" smtClean="0"/>
              <a:t> </a:t>
            </a:r>
            <a:r>
              <a:rPr lang="en-US" sz="1200" dirty="0" err="1" smtClean="0"/>
              <a:t>sekarang</a:t>
            </a:r>
            <a:r>
              <a:rPr lang="en-US" sz="1200" dirty="0" smtClean="0"/>
              <a:t> </a:t>
            </a:r>
            <a:r>
              <a:rPr lang="en-US" sz="1200" dirty="0" err="1" smtClean="0"/>
              <a:t>dan</a:t>
            </a:r>
            <a:r>
              <a:rPr lang="en-US" sz="1200" dirty="0" smtClean="0"/>
              <a:t> </a:t>
            </a:r>
            <a:r>
              <a:rPr lang="en-US" sz="1200" dirty="0" err="1" smtClean="0"/>
              <a:t>nanti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Perubahan</a:t>
            </a:r>
            <a:r>
              <a:rPr lang="en-US" sz="1200" dirty="0" smtClean="0"/>
              <a:t> </a:t>
            </a:r>
            <a:r>
              <a:rPr lang="en-US" sz="1200" dirty="0" err="1" smtClean="0"/>
              <a:t>pasar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Pergantian</a:t>
            </a:r>
            <a:r>
              <a:rPr lang="en-US" sz="1200" dirty="0" smtClean="0"/>
              <a:t> </a:t>
            </a:r>
            <a:r>
              <a:rPr lang="en-US" sz="1200" dirty="0" err="1" smtClean="0"/>
              <a:t>pegawai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Budaya</a:t>
            </a:r>
            <a:r>
              <a:rPr lang="en-US" sz="1200" dirty="0" smtClean="0"/>
              <a:t> </a:t>
            </a:r>
            <a:r>
              <a:rPr lang="en-US" sz="1200" dirty="0" err="1" smtClean="0"/>
              <a:t>perusahaan</a:t>
            </a:r>
            <a:r>
              <a:rPr lang="en-US" sz="1200" dirty="0" smtClean="0"/>
              <a:t> </a:t>
            </a:r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 smtClean="0"/>
          </a:p>
          <a:p>
            <a:r>
              <a:rPr lang="en-US" sz="1200" dirty="0" err="1" smtClean="0"/>
              <a:t>Bujukan</a:t>
            </a:r>
            <a:r>
              <a:rPr lang="en-US" sz="1200" dirty="0" smtClean="0"/>
              <a:t> </a:t>
            </a:r>
            <a:r>
              <a:rPr lang="en-US" sz="1200" dirty="0" err="1" smtClean="0"/>
              <a:t>perusahaan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Bayaran</a:t>
            </a:r>
            <a:r>
              <a:rPr lang="en-US" sz="1200" dirty="0" smtClean="0"/>
              <a:t> </a:t>
            </a:r>
            <a:r>
              <a:rPr lang="en-US" sz="1200" dirty="0" err="1" smtClean="0"/>
              <a:t>dan</a:t>
            </a:r>
            <a:r>
              <a:rPr lang="en-US" sz="1200" dirty="0" smtClean="0"/>
              <a:t> </a:t>
            </a:r>
            <a:r>
              <a:rPr lang="en-US" sz="1200" dirty="0" err="1" smtClean="0"/>
              <a:t>keuntungan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Pekerjaan</a:t>
            </a:r>
            <a:r>
              <a:rPr lang="en-US" sz="1200" dirty="0" smtClean="0"/>
              <a:t> yang </a:t>
            </a:r>
            <a:r>
              <a:rPr lang="en-US" sz="1200" dirty="0" err="1" smtClean="0"/>
              <a:t>bermakna</a:t>
            </a:r>
            <a:endParaRPr lang="en-US" sz="1200" dirty="0" smtClean="0"/>
          </a:p>
          <a:p>
            <a:r>
              <a:rPr lang="en-US" sz="1200" dirty="0" err="1" smtClean="0"/>
              <a:t>Kemajuan</a:t>
            </a:r>
            <a:endParaRPr lang="en-US" sz="1200" dirty="0" smtClean="0"/>
          </a:p>
          <a:p>
            <a:r>
              <a:rPr lang="en-US" sz="1200" dirty="0" err="1" smtClean="0"/>
              <a:t>Pelatihan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Tantangan</a:t>
            </a:r>
            <a:r>
              <a:rPr lang="en-US" sz="1200" dirty="0" smtClean="0"/>
              <a:t> </a:t>
            </a:r>
          </a:p>
          <a:p>
            <a:endParaRPr lang="en-US" sz="1200" dirty="0" smtClean="0"/>
          </a:p>
          <a:p>
            <a:endParaRPr lang="en-US" sz="1200" dirty="0" smtClean="0"/>
          </a:p>
          <a:p>
            <a:endParaRPr lang="en-US" sz="1200" dirty="0" smtClean="0"/>
          </a:p>
          <a:p>
            <a:r>
              <a:rPr lang="en-US" sz="1200" dirty="0" smtClean="0"/>
              <a:t>Model </a:t>
            </a:r>
            <a:r>
              <a:rPr lang="en-US" sz="1200" dirty="0" err="1" smtClean="0"/>
              <a:t>penyesuaian</a:t>
            </a:r>
            <a:endParaRPr lang="en-US" sz="1200" dirty="0" smtClean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 smtClean="0"/>
          </a:p>
          <a:p>
            <a:r>
              <a:rPr lang="en-US" sz="1200" dirty="0" err="1" smtClean="0"/>
              <a:t>Kontibusi</a:t>
            </a:r>
            <a:r>
              <a:rPr lang="en-US" sz="1200" dirty="0" smtClean="0"/>
              <a:t> </a:t>
            </a:r>
            <a:r>
              <a:rPr lang="en-US" sz="1200" dirty="0" err="1" smtClean="0"/>
              <a:t>pegawai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Keahlian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Pendidikan</a:t>
            </a:r>
            <a:r>
              <a:rPr lang="en-US" sz="1200" dirty="0" smtClean="0"/>
              <a:t> </a:t>
            </a:r>
            <a:r>
              <a:rPr lang="en-US" sz="1200" dirty="0" err="1" smtClean="0"/>
              <a:t>dan</a:t>
            </a:r>
            <a:r>
              <a:rPr lang="en-US" sz="1200" dirty="0" smtClean="0"/>
              <a:t> </a:t>
            </a:r>
            <a:r>
              <a:rPr lang="en-US" sz="1200" dirty="0" err="1" smtClean="0"/>
              <a:t>pengalaman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Kreativitas</a:t>
            </a:r>
            <a:endParaRPr lang="en-US" sz="1200" dirty="0" smtClean="0"/>
          </a:p>
          <a:p>
            <a:r>
              <a:rPr lang="en-US" sz="1200" dirty="0" err="1" smtClean="0"/>
              <a:t>Komitmen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Ketrampilan</a:t>
            </a:r>
            <a:r>
              <a:rPr lang="en-US" sz="1200" dirty="0" smtClean="0"/>
              <a:t> </a:t>
            </a:r>
            <a:r>
              <a:rPr lang="en-US" sz="1200" dirty="0" err="1" smtClean="0"/>
              <a:t>dan</a:t>
            </a:r>
            <a:r>
              <a:rPr lang="en-US" sz="1200" dirty="0" smtClean="0"/>
              <a:t> </a:t>
            </a:r>
            <a:r>
              <a:rPr lang="en-US" sz="1200" dirty="0" err="1" smtClean="0"/>
              <a:t>pengetahuan</a:t>
            </a:r>
            <a:r>
              <a:rPr lang="en-US" sz="1200" dirty="0" smtClean="0"/>
              <a:t> </a:t>
            </a:r>
          </a:p>
          <a:p>
            <a:endParaRPr lang="en-US" sz="1200" dirty="0"/>
          </a:p>
          <a:p>
            <a:endParaRPr lang="en-US" sz="1200" dirty="0" smtClean="0"/>
          </a:p>
          <a:p>
            <a:endParaRPr lang="en-US" sz="1200" dirty="0"/>
          </a:p>
          <a:p>
            <a:endParaRPr lang="en-US" sz="1200" dirty="0" smtClean="0"/>
          </a:p>
          <a:p>
            <a:r>
              <a:rPr lang="en-US" sz="1200" dirty="0" err="1" smtClean="0"/>
              <a:t>Kebutuhan</a:t>
            </a:r>
            <a:r>
              <a:rPr lang="en-US" sz="1200" dirty="0" smtClean="0"/>
              <a:t> </a:t>
            </a:r>
            <a:r>
              <a:rPr lang="en-US" sz="1200" dirty="0" err="1" smtClean="0"/>
              <a:t>pegawai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Tahapan</a:t>
            </a:r>
            <a:r>
              <a:rPr lang="en-US" sz="1200" dirty="0" smtClean="0"/>
              <a:t> </a:t>
            </a:r>
            <a:r>
              <a:rPr lang="en-US" sz="1200" dirty="0" err="1" smtClean="0"/>
              <a:t>karier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Nilai</a:t>
            </a:r>
            <a:r>
              <a:rPr lang="en-US" sz="1200" dirty="0" smtClean="0"/>
              <a:t> </a:t>
            </a:r>
            <a:r>
              <a:rPr lang="en-US" sz="1200" dirty="0" err="1" smtClean="0"/>
              <a:t>pribadi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Aspirasi</a:t>
            </a:r>
            <a:r>
              <a:rPr lang="en-US" sz="1200" dirty="0" smtClean="0"/>
              <a:t> </a:t>
            </a:r>
            <a:r>
              <a:rPr lang="en-US" sz="1200" dirty="0" err="1" smtClean="0"/>
              <a:t>kenaikan</a:t>
            </a:r>
            <a:r>
              <a:rPr lang="en-US" sz="1200" dirty="0" smtClean="0"/>
              <a:t> </a:t>
            </a:r>
            <a:r>
              <a:rPr lang="en-US" sz="1200" dirty="0" err="1" smtClean="0"/>
              <a:t>jabatan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Kepentingan</a:t>
            </a:r>
            <a:r>
              <a:rPr lang="en-US" sz="1200" dirty="0" smtClean="0"/>
              <a:t> </a:t>
            </a:r>
            <a:r>
              <a:rPr lang="en-US" sz="1200" dirty="0" err="1" smtClean="0"/>
              <a:t>luar</a:t>
            </a:r>
            <a:r>
              <a:rPr lang="en-US" sz="1200" dirty="0" smtClean="0"/>
              <a:t> </a:t>
            </a:r>
          </a:p>
          <a:p>
            <a:r>
              <a:rPr lang="en-US" sz="1200" dirty="0" err="1" smtClean="0"/>
              <a:t>Pertimbangan</a:t>
            </a:r>
            <a:r>
              <a:rPr lang="en-US" sz="1200" dirty="0" smtClean="0"/>
              <a:t> </a:t>
            </a:r>
            <a:r>
              <a:rPr lang="en-US" sz="1200" dirty="0" err="1" smtClean="0"/>
              <a:t>keluarga</a:t>
            </a: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13" name="Left-Right Arrow 12"/>
          <p:cNvSpPr/>
          <p:nvPr/>
        </p:nvSpPr>
        <p:spPr>
          <a:xfrm>
            <a:off x="3479800" y="3721100"/>
            <a:ext cx="1828800" cy="406400"/>
          </a:xfrm>
          <a:prstGeom prst="left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Disesuaikan</a:t>
            </a:r>
            <a:r>
              <a:rPr lang="en-US" sz="1200" dirty="0" smtClean="0"/>
              <a:t> </a:t>
            </a:r>
            <a:r>
              <a:rPr lang="en-US" sz="1200" dirty="0" err="1" smtClean="0"/>
              <a:t>dengan</a:t>
            </a:r>
            <a:endParaRPr lang="en-US" sz="1200" dirty="0"/>
          </a:p>
        </p:txBody>
      </p:sp>
      <p:sp>
        <p:nvSpPr>
          <p:cNvPr id="14" name="Left-Right Arrow 13"/>
          <p:cNvSpPr/>
          <p:nvPr/>
        </p:nvSpPr>
        <p:spPr>
          <a:xfrm>
            <a:off x="3561860" y="5448300"/>
            <a:ext cx="1828800" cy="406400"/>
          </a:xfrm>
          <a:prstGeom prst="left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200" dirty="0" err="1" smtClean="0"/>
              <a:t>Disesuaikan</a:t>
            </a:r>
            <a:r>
              <a:rPr lang="en-US" sz="1200" dirty="0" smtClean="0"/>
              <a:t> </a:t>
            </a:r>
            <a:r>
              <a:rPr lang="en-US" sz="1200" dirty="0" err="1" smtClean="0"/>
              <a:t>dengan</a:t>
            </a:r>
            <a:endParaRPr lang="en-US" sz="1200" dirty="0"/>
          </a:p>
        </p:txBody>
      </p:sp>
    </p:spTree>
    <p:extLst>
      <p:ext uri="{BB962C8B-B14F-4D97-AF65-F5344CB8AC3E}">
        <p14:creationId xmlns="" xmlns:p14="http://schemas.microsoft.com/office/powerpoint/2010/main" val="36558783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b="1" dirty="0" smtClean="0"/>
              <a:t>MENARIK TENAGA KERJA YANG EFEKTIF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2" y="1645921"/>
            <a:ext cx="11055123" cy="4395442"/>
          </a:xfrm>
        </p:spPr>
        <p:txBody>
          <a:bodyPr>
            <a:noAutofit/>
          </a:bodyPr>
          <a:lstStyle/>
          <a:p>
            <a:r>
              <a:rPr lang="id-ID" sz="2400" b="1" dirty="0" smtClean="0"/>
              <a:t>Perencanaan SDM</a:t>
            </a:r>
          </a:p>
          <a:p>
            <a:pPr>
              <a:buNone/>
            </a:pPr>
            <a:r>
              <a:rPr lang="en-US" sz="2400" dirty="0" smtClean="0"/>
              <a:t>	</a:t>
            </a:r>
            <a:r>
              <a:rPr lang="id-ID" sz="2400" dirty="0" smtClean="0"/>
              <a:t>Perkiraan kebutuhan SDM dan penyesuian individu</a:t>
            </a:r>
            <a:r>
              <a:rPr lang="en-US" sz="2400" dirty="0" smtClean="0"/>
              <a:t> </a:t>
            </a:r>
            <a:r>
              <a:rPr lang="id-ID" sz="2400" dirty="0" smtClean="0"/>
              <a:t>dengan lowongan kerja </a:t>
            </a:r>
            <a:r>
              <a:rPr lang="id-ID" sz="2400" dirty="0" smtClean="0"/>
              <a:t>yang diharapkan</a:t>
            </a:r>
            <a:r>
              <a:rPr lang="id-ID" sz="2400" dirty="0" smtClean="0"/>
              <a:t>.</a:t>
            </a:r>
          </a:p>
          <a:p>
            <a:r>
              <a:rPr lang="id-ID" sz="2400" b="1" dirty="0" smtClean="0"/>
              <a:t>Perekrutan</a:t>
            </a:r>
          </a:p>
          <a:p>
            <a:pPr>
              <a:buNone/>
            </a:pPr>
            <a:r>
              <a:rPr lang="en-US" sz="2400" dirty="0" smtClean="0"/>
              <a:t>	</a:t>
            </a:r>
            <a:r>
              <a:rPr lang="id-ID" sz="2400" dirty="0" smtClean="0"/>
              <a:t>Aktivitas yang menetukan karakterisitik pelamar kerja</a:t>
            </a:r>
            <a:r>
              <a:rPr lang="en-US" sz="2400" dirty="0" smtClean="0"/>
              <a:t> </a:t>
            </a:r>
            <a:r>
              <a:rPr lang="id-ID" sz="2400" dirty="0" smtClean="0"/>
              <a:t>yang menjadi objek diterapkan oleh prosedur</a:t>
            </a:r>
            <a:r>
              <a:rPr lang="en-US" sz="2400" dirty="0" smtClean="0"/>
              <a:t> </a:t>
            </a:r>
            <a:r>
              <a:rPr lang="en-US" sz="2400" dirty="0" err="1" smtClean="0"/>
              <a:t>seleksi</a:t>
            </a:r>
            <a:r>
              <a:rPr lang="en-US" sz="2400" dirty="0" smtClean="0"/>
              <a:t> </a:t>
            </a:r>
            <a:r>
              <a:rPr lang="id-ID" sz="2400" dirty="0" smtClean="0"/>
              <a:t>perusahaan</a:t>
            </a:r>
            <a:r>
              <a:rPr lang="id-ID" sz="2400" dirty="0" smtClean="0"/>
              <a:t>.</a:t>
            </a:r>
          </a:p>
          <a:p>
            <a:r>
              <a:rPr lang="id-ID" sz="2400" b="1" dirty="0" smtClean="0"/>
              <a:t>Seleksi</a:t>
            </a:r>
          </a:p>
          <a:p>
            <a:pPr>
              <a:buNone/>
            </a:pPr>
            <a:r>
              <a:rPr lang="en-US" sz="2400" dirty="0" smtClean="0"/>
              <a:t>	</a:t>
            </a:r>
            <a:r>
              <a:rPr lang="en-US" sz="2400" dirty="0" err="1" smtClean="0"/>
              <a:t>Menyeleksi</a:t>
            </a:r>
            <a:r>
              <a:rPr lang="en-US" sz="2400" dirty="0" smtClean="0"/>
              <a:t> </a:t>
            </a:r>
            <a:r>
              <a:rPr lang="en-US" sz="2400" dirty="0" err="1" smtClean="0"/>
              <a:t>pegawai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dikehendaki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sejumlah</a:t>
            </a:r>
            <a:r>
              <a:rPr lang="en-US" sz="2400" dirty="0" smtClean="0"/>
              <a:t> </a:t>
            </a:r>
            <a:r>
              <a:rPr lang="en-US" sz="2400" dirty="0" err="1" smtClean="0"/>
              <a:t>pelamar</a:t>
            </a:r>
            <a:endParaRPr lang="id-ID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87560"/>
            <a:ext cx="8596668" cy="1320800"/>
          </a:xfrm>
        </p:spPr>
        <p:txBody>
          <a:bodyPr/>
          <a:lstStyle/>
          <a:p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</a:t>
            </a:r>
            <a:r>
              <a:rPr lang="en-US" dirty="0" err="1" smtClean="0"/>
              <a:t>Daya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1463035"/>
            <a:ext cx="10717497" cy="489555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dirty="0" err="1" smtClean="0"/>
              <a:t>Perencanaan</a:t>
            </a:r>
            <a:r>
              <a:rPr lang="en-US" sz="2000" dirty="0" smtClean="0"/>
              <a:t> </a:t>
            </a:r>
            <a:r>
              <a:rPr lang="en-US" sz="2000" dirty="0" err="1" smtClean="0"/>
              <a:t>sumber</a:t>
            </a:r>
            <a:r>
              <a:rPr lang="en-US" sz="2000" dirty="0" smtClean="0"/>
              <a:t> </a:t>
            </a:r>
            <a:r>
              <a:rPr lang="en-US" sz="2000" dirty="0" err="1" smtClean="0"/>
              <a:t>daya</a:t>
            </a:r>
            <a:r>
              <a:rPr lang="en-US" sz="2000" dirty="0" smtClean="0"/>
              <a:t> </a:t>
            </a:r>
            <a:r>
              <a:rPr lang="en-US" sz="2000" dirty="0" err="1" smtClean="0"/>
              <a:t>manusia</a:t>
            </a:r>
            <a:r>
              <a:rPr lang="en-US" sz="2000" dirty="0" smtClean="0"/>
              <a:t> di </a:t>
            </a:r>
            <a:r>
              <a:rPr lang="en-US" sz="2000" dirty="0" err="1" smtClean="0"/>
              <a:t>mulai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beberapa</a:t>
            </a:r>
            <a:r>
              <a:rPr lang="en-US" sz="2000" dirty="0" smtClean="0"/>
              <a:t> </a:t>
            </a:r>
            <a:r>
              <a:rPr lang="en-US" sz="2000" dirty="0" err="1" smtClean="0"/>
              <a:t>pertanyaan</a:t>
            </a:r>
            <a:r>
              <a:rPr lang="en-US" sz="2000" dirty="0" smtClean="0"/>
              <a:t> </a:t>
            </a:r>
          </a:p>
          <a:p>
            <a:r>
              <a:rPr lang="en-US" sz="2000" dirty="0" err="1" smtClean="0"/>
              <a:t>Teknologi</a:t>
            </a:r>
            <a:r>
              <a:rPr lang="en-US" sz="2000" dirty="0" smtClean="0"/>
              <a:t> </a:t>
            </a:r>
            <a:r>
              <a:rPr lang="en-US" sz="2000" dirty="0" err="1" smtClean="0"/>
              <a:t>baru</a:t>
            </a:r>
            <a:r>
              <a:rPr lang="en-US" sz="2000" dirty="0" smtClean="0"/>
              <a:t> </a:t>
            </a:r>
            <a:r>
              <a:rPr lang="en-US" sz="2000" dirty="0" err="1" smtClean="0"/>
              <a:t>apakah</a:t>
            </a:r>
            <a:r>
              <a:rPr lang="en-US" sz="2000" dirty="0" smtClean="0"/>
              <a:t> yang </a:t>
            </a:r>
            <a:r>
              <a:rPr lang="en-US" sz="2000" dirty="0" err="1" smtClean="0"/>
              <a:t>muncul</a:t>
            </a:r>
            <a:r>
              <a:rPr lang="en-US" sz="2000" dirty="0" smtClean="0"/>
              <a:t> ,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bagaimanakah</a:t>
            </a:r>
            <a:r>
              <a:rPr lang="en-US" sz="2000" dirty="0" smtClean="0"/>
              <a:t> </a:t>
            </a:r>
            <a:r>
              <a:rPr lang="en-US" sz="2000" dirty="0" err="1" smtClean="0"/>
              <a:t>teknologi</a:t>
            </a:r>
            <a:r>
              <a:rPr lang="en-US" sz="2000" dirty="0" smtClean="0"/>
              <a:t> </a:t>
            </a:r>
            <a:r>
              <a:rPr lang="en-US" sz="2000" dirty="0" err="1" smtClean="0"/>
              <a:t>ini</a:t>
            </a:r>
            <a:r>
              <a:rPr lang="en-US" sz="2000" dirty="0" smtClean="0"/>
              <a:t>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memengaruhi</a:t>
            </a:r>
            <a:r>
              <a:rPr lang="en-US" sz="2000" dirty="0" smtClean="0"/>
              <a:t> </a:t>
            </a:r>
            <a:r>
              <a:rPr lang="en-US" sz="2000" dirty="0" err="1" smtClean="0"/>
              <a:t>sistem</a:t>
            </a:r>
            <a:r>
              <a:rPr lang="en-US" sz="2000" dirty="0" smtClean="0"/>
              <a:t> </a:t>
            </a:r>
            <a:r>
              <a:rPr lang="en-US" sz="2000" dirty="0" err="1" smtClean="0"/>
              <a:t>kerja</a:t>
            </a:r>
            <a:r>
              <a:rPr lang="en-US" sz="2000" dirty="0" smtClean="0"/>
              <a:t> </a:t>
            </a:r>
          </a:p>
          <a:p>
            <a:r>
              <a:rPr lang="en-US" sz="2000" dirty="0" smtClean="0"/>
              <a:t>Akan 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</a:t>
            </a:r>
            <a:r>
              <a:rPr lang="en-US" sz="2000" dirty="0" err="1" smtClean="0"/>
              <a:t>apakah</a:t>
            </a:r>
            <a:r>
              <a:rPr lang="en-US" sz="2000" dirty="0" smtClean="0"/>
              <a:t> </a:t>
            </a:r>
            <a:r>
              <a:rPr lang="en-US" sz="2000" dirty="0" err="1" smtClean="0"/>
              <a:t>bisnis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lima </a:t>
            </a:r>
            <a:r>
              <a:rPr lang="en-US" sz="2000" dirty="0" err="1" smtClean="0"/>
              <a:t>hingga</a:t>
            </a:r>
            <a:r>
              <a:rPr lang="en-US" sz="2000" dirty="0" smtClean="0"/>
              <a:t> </a:t>
            </a:r>
            <a:r>
              <a:rPr lang="en-US" sz="2000" dirty="0" err="1" smtClean="0"/>
              <a:t>sepuluh</a:t>
            </a:r>
            <a:r>
              <a:rPr lang="en-US" sz="2000" dirty="0" smtClean="0"/>
              <a:t> </a:t>
            </a:r>
            <a:r>
              <a:rPr lang="en-US" sz="2000" dirty="0" err="1" smtClean="0"/>
              <a:t>tahun</a:t>
            </a:r>
            <a:r>
              <a:rPr lang="en-US" sz="2000" dirty="0" smtClean="0"/>
              <a:t> </a:t>
            </a:r>
            <a:r>
              <a:rPr lang="en-US" sz="2000" dirty="0" err="1" smtClean="0"/>
              <a:t>nanti</a:t>
            </a:r>
            <a:r>
              <a:rPr lang="en-US" sz="2000" dirty="0" smtClean="0"/>
              <a:t> ?</a:t>
            </a:r>
          </a:p>
          <a:p>
            <a:r>
              <a:rPr lang="en-US" sz="2000" dirty="0" err="1" smtClean="0"/>
              <a:t>Beberapa</a:t>
            </a:r>
            <a:r>
              <a:rPr lang="en-US" sz="2000" dirty="0" smtClean="0"/>
              <a:t> </a:t>
            </a:r>
            <a:r>
              <a:rPr lang="en-US" sz="2000" dirty="0" err="1" smtClean="0"/>
              <a:t>angka</a:t>
            </a:r>
            <a:r>
              <a:rPr lang="en-US" sz="2000" dirty="0" smtClean="0"/>
              <a:t> </a:t>
            </a:r>
            <a:r>
              <a:rPr lang="en-US" sz="2000" dirty="0" err="1" smtClean="0"/>
              <a:t>penjulan</a:t>
            </a:r>
            <a:r>
              <a:rPr lang="en-US" sz="2000" dirty="0" smtClean="0"/>
              <a:t>,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seberapa</a:t>
            </a:r>
            <a:r>
              <a:rPr lang="en-US" sz="2000" dirty="0" smtClean="0"/>
              <a:t> </a:t>
            </a:r>
            <a:r>
              <a:rPr lang="en-US" sz="2000" dirty="0" err="1" smtClean="0"/>
              <a:t>besarkah</a:t>
            </a:r>
            <a:r>
              <a:rPr lang="en-US" sz="2000" dirty="0" smtClean="0"/>
              <a:t> yang </a:t>
            </a:r>
            <a:r>
              <a:rPr lang="en-US" sz="2000" dirty="0" err="1" smtClean="0"/>
              <a:t>dapat</a:t>
            </a:r>
            <a:r>
              <a:rPr lang="en-US" sz="2000" dirty="0" smtClean="0"/>
              <a:t> di </a:t>
            </a:r>
            <a:r>
              <a:rPr lang="en-US" sz="2000" dirty="0" err="1" smtClean="0"/>
              <a:t>hindari</a:t>
            </a:r>
            <a:r>
              <a:rPr lang="en-US" sz="2000" dirty="0" smtClean="0"/>
              <a:t> ?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sz="2000" dirty="0" err="1" smtClean="0"/>
              <a:t>Jawaban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pertanyaan</a:t>
            </a:r>
            <a:r>
              <a:rPr lang="en-US" sz="2000" dirty="0" smtClean="0"/>
              <a:t> di </a:t>
            </a:r>
            <a:r>
              <a:rPr lang="en-US" sz="2000" dirty="0" err="1" smtClean="0"/>
              <a:t>atas</a:t>
            </a:r>
            <a:r>
              <a:rPr lang="en-US" sz="2000" dirty="0" smtClean="0"/>
              <a:t> </a:t>
            </a:r>
          </a:p>
          <a:p>
            <a:r>
              <a:rPr lang="en-US" sz="2000" dirty="0" err="1" smtClean="0"/>
              <a:t>Teknisi</a:t>
            </a:r>
            <a:r>
              <a:rPr lang="en-US" sz="2000" dirty="0" smtClean="0"/>
              <a:t> 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</a:t>
            </a:r>
            <a:r>
              <a:rPr lang="en-US" sz="2000" dirty="0" err="1" smtClean="0"/>
              <a:t>apakah</a:t>
            </a:r>
            <a:r>
              <a:rPr lang="en-US" sz="2000" dirty="0" smtClean="0"/>
              <a:t> yang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kita</a:t>
            </a:r>
            <a:r>
              <a:rPr lang="en-US" sz="2000" dirty="0" smtClean="0"/>
              <a:t> </a:t>
            </a:r>
            <a:r>
              <a:rPr lang="en-US" sz="2000" dirty="0" err="1" smtClean="0"/>
              <a:t>butuhkan</a:t>
            </a:r>
            <a:r>
              <a:rPr lang="en-US" sz="2000" dirty="0" smtClean="0"/>
              <a:t>,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berapa</a:t>
            </a:r>
            <a:r>
              <a:rPr lang="en-US" sz="2000" dirty="0" smtClean="0"/>
              <a:t> </a:t>
            </a:r>
            <a:r>
              <a:rPr lang="en-US" sz="2000" dirty="0" err="1" smtClean="0"/>
              <a:t>banyak</a:t>
            </a:r>
            <a:r>
              <a:rPr lang="en-US" sz="2000" dirty="0" smtClean="0"/>
              <a:t> ?</a:t>
            </a:r>
          </a:p>
          <a:p>
            <a:r>
              <a:rPr lang="en-US" sz="2000" dirty="0" err="1" smtClean="0"/>
              <a:t>Seberapa</a:t>
            </a:r>
            <a:r>
              <a:rPr lang="en-US" sz="2000" dirty="0" smtClean="0"/>
              <a:t> </a:t>
            </a:r>
            <a:r>
              <a:rPr lang="en-US" sz="2000" dirty="0" err="1" smtClean="0"/>
              <a:t>banyakkah</a:t>
            </a:r>
            <a:r>
              <a:rPr lang="en-US" sz="2000" dirty="0" smtClean="0"/>
              <a:t> </a:t>
            </a:r>
            <a:r>
              <a:rPr lang="en-US" sz="2000" dirty="0" err="1" smtClean="0"/>
              <a:t>personalia</a:t>
            </a:r>
            <a:r>
              <a:rPr lang="en-US" sz="2000" dirty="0" smtClean="0"/>
              <a:t> administrative yang </a:t>
            </a:r>
            <a:r>
              <a:rPr lang="en-US" sz="2000" dirty="0" err="1" smtClean="0"/>
              <a:t>akan</a:t>
            </a:r>
            <a:r>
              <a:rPr lang="en-US" sz="2000" dirty="0" smtClean="0"/>
              <a:t> </a:t>
            </a:r>
            <a:r>
              <a:rPr lang="en-US" sz="2000" dirty="0" err="1" smtClean="0"/>
              <a:t>kita</a:t>
            </a:r>
            <a:r>
              <a:rPr lang="en-US" sz="2000" dirty="0" smtClean="0"/>
              <a:t> </a:t>
            </a:r>
            <a:r>
              <a:rPr lang="en-US" sz="2000" dirty="0" err="1" smtClean="0"/>
              <a:t>butuhkan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mendukung</a:t>
            </a:r>
            <a:r>
              <a:rPr lang="en-US" sz="2000" dirty="0" smtClean="0"/>
              <a:t> </a:t>
            </a:r>
            <a:r>
              <a:rPr lang="en-US" sz="2000" dirty="0" err="1" smtClean="0"/>
              <a:t>teknisi</a:t>
            </a:r>
            <a:r>
              <a:rPr lang="en-US" sz="2000" dirty="0" smtClean="0"/>
              <a:t> </a:t>
            </a:r>
            <a:r>
              <a:rPr lang="en-US" sz="2000" dirty="0" err="1" smtClean="0"/>
              <a:t>tambahan</a:t>
            </a:r>
            <a:r>
              <a:rPr lang="en-US" sz="2000" dirty="0" smtClean="0"/>
              <a:t> ?</a:t>
            </a:r>
          </a:p>
          <a:p>
            <a:r>
              <a:rPr lang="en-US" sz="2000" dirty="0" err="1"/>
              <a:t>D</a:t>
            </a:r>
            <a:r>
              <a:rPr lang="en-US" sz="2000" dirty="0" err="1" smtClean="0"/>
              <a:t>apatkah</a:t>
            </a:r>
            <a:r>
              <a:rPr lang="en-US" sz="2000" dirty="0" smtClean="0"/>
              <a:t> </a:t>
            </a:r>
            <a:r>
              <a:rPr lang="en-US" sz="2000" dirty="0" err="1" smtClean="0"/>
              <a:t>kita</a:t>
            </a:r>
            <a:r>
              <a:rPr lang="en-US" sz="2000" dirty="0" smtClean="0"/>
              <a:t> </a:t>
            </a:r>
            <a:r>
              <a:rPr lang="en-US" sz="2000" dirty="0" err="1" smtClean="0"/>
              <a:t>menggunakan</a:t>
            </a:r>
            <a:r>
              <a:rPr lang="en-US" sz="2000" dirty="0" smtClean="0"/>
              <a:t> </a:t>
            </a:r>
            <a:r>
              <a:rPr lang="en-US" sz="2000" dirty="0" err="1" smtClean="0"/>
              <a:t>pekerja</a:t>
            </a:r>
            <a:r>
              <a:rPr lang="en-US" sz="2000" dirty="0" smtClean="0"/>
              <a:t> </a:t>
            </a:r>
            <a:r>
              <a:rPr lang="en-US" sz="2000" dirty="0" err="1" smtClean="0"/>
              <a:t>penuh</a:t>
            </a:r>
            <a:r>
              <a:rPr lang="en-US" sz="2000" dirty="0" smtClean="0"/>
              <a:t> </a:t>
            </a:r>
            <a:r>
              <a:rPr lang="en-US" sz="2000" dirty="0" err="1" smtClean="0"/>
              <a:t>waktu</a:t>
            </a:r>
            <a:r>
              <a:rPr lang="en-US" sz="2000" dirty="0" smtClean="0"/>
              <a:t> , </a:t>
            </a:r>
            <a:r>
              <a:rPr lang="en-US" sz="2000" dirty="0" err="1" smtClean="0"/>
              <a:t>pekerja</a:t>
            </a:r>
            <a:r>
              <a:rPr lang="en-US" sz="2000" dirty="0" smtClean="0"/>
              <a:t> </a:t>
            </a:r>
            <a:r>
              <a:rPr lang="en-US" sz="2000" dirty="0" err="1" smtClean="0"/>
              <a:t>sementara</a:t>
            </a:r>
            <a:r>
              <a:rPr lang="en-US" sz="2000" dirty="0" smtClean="0"/>
              <a:t>, </a:t>
            </a:r>
            <a:r>
              <a:rPr lang="en-US" sz="2000" dirty="0" err="1" smtClean="0"/>
              <a:t>atau</a:t>
            </a:r>
            <a:r>
              <a:rPr lang="en-US" sz="2000" dirty="0" smtClean="0"/>
              <a:t> virtual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menangani</a:t>
            </a:r>
            <a:r>
              <a:rPr lang="en-US" sz="2000" dirty="0" smtClean="0"/>
              <a:t> </a:t>
            </a:r>
            <a:r>
              <a:rPr lang="en-US" sz="2000" dirty="0" err="1" smtClean="0"/>
              <a:t>beberapa</a:t>
            </a:r>
            <a:r>
              <a:rPr lang="en-US" sz="2000" dirty="0" smtClean="0"/>
              <a:t> </a:t>
            </a:r>
            <a:r>
              <a:rPr lang="en-US" sz="2000" dirty="0" err="1" smtClean="0"/>
              <a:t>tugas</a:t>
            </a:r>
            <a:r>
              <a:rPr lang="en-US" sz="2000" dirty="0" smtClean="0"/>
              <a:t>. </a:t>
            </a:r>
          </a:p>
        </p:txBody>
      </p:sp>
    </p:spTree>
    <p:extLst>
      <p:ext uri="{BB962C8B-B14F-4D97-AF65-F5344CB8AC3E}">
        <p14:creationId xmlns="" xmlns:p14="http://schemas.microsoft.com/office/powerpoint/2010/main" val="20030045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err="1" smtClean="0"/>
              <a:t>Perekrutan</a:t>
            </a:r>
            <a:r>
              <a:rPr lang="en-US" sz="5400" dirty="0" smtClean="0"/>
              <a:t> 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89"/>
            <a:ext cx="10886309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err="1" smtClean="0"/>
              <a:t>Perukrutan</a:t>
            </a:r>
            <a:r>
              <a:rPr lang="en-US" sz="2400" dirty="0" smtClean="0"/>
              <a:t> : “</a:t>
            </a:r>
            <a:r>
              <a:rPr lang="en-US" sz="2400" dirty="0" err="1" smtClean="0"/>
              <a:t>aktivitas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praktik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menentukan</a:t>
            </a:r>
            <a:r>
              <a:rPr lang="en-US" sz="2400" dirty="0" smtClean="0"/>
              <a:t> </a:t>
            </a:r>
            <a:r>
              <a:rPr lang="en-US" sz="2400" dirty="0" err="1" smtClean="0"/>
              <a:t>karektreristik</a:t>
            </a:r>
            <a:r>
              <a:rPr lang="en-US" sz="2400" dirty="0" smtClean="0"/>
              <a:t> </a:t>
            </a:r>
            <a:r>
              <a:rPr lang="en-US" sz="2400" dirty="0" err="1" smtClean="0"/>
              <a:t>pelamar</a:t>
            </a:r>
            <a:r>
              <a:rPr lang="en-US" sz="2400" dirty="0" smtClean="0"/>
              <a:t> </a:t>
            </a:r>
            <a:r>
              <a:rPr lang="en-US" sz="2400" dirty="0" err="1" smtClean="0"/>
              <a:t>kerja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menjadi</a:t>
            </a:r>
            <a:r>
              <a:rPr lang="en-US" sz="2400" dirty="0" smtClean="0"/>
              <a:t> </a:t>
            </a:r>
            <a:r>
              <a:rPr lang="en-US" sz="2400" dirty="0" err="1" smtClean="0"/>
              <a:t>objek</a:t>
            </a:r>
            <a:r>
              <a:rPr lang="en-US" sz="2400" dirty="0" smtClean="0"/>
              <a:t> </a:t>
            </a:r>
            <a:r>
              <a:rPr lang="en-US" sz="2400" dirty="0" err="1" smtClean="0"/>
              <a:t>diterapkanya</a:t>
            </a:r>
            <a:r>
              <a:rPr lang="en-US" sz="2400" dirty="0" smtClean="0"/>
              <a:t> </a:t>
            </a:r>
            <a:r>
              <a:rPr lang="en-US" sz="2400" dirty="0" err="1" smtClean="0"/>
              <a:t>prosedur</a:t>
            </a:r>
            <a:r>
              <a:rPr lang="en-US" sz="2400" dirty="0" smtClean="0"/>
              <a:t> </a:t>
            </a:r>
            <a:r>
              <a:rPr lang="en-US" sz="2400" dirty="0" err="1" smtClean="0"/>
              <a:t>seleksi</a:t>
            </a:r>
            <a:r>
              <a:rPr lang="en-US" sz="2400" dirty="0" smtClean="0"/>
              <a:t>”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 err="1" smtClean="0"/>
              <a:t>Menilai</a:t>
            </a:r>
            <a:r>
              <a:rPr lang="en-US" sz="2400" dirty="0" smtClean="0"/>
              <a:t> </a:t>
            </a:r>
            <a:r>
              <a:rPr lang="en-US" sz="2400" dirty="0" err="1" smtClean="0"/>
              <a:t>kebutuhan</a:t>
            </a:r>
            <a:r>
              <a:rPr lang="en-US" sz="2400" dirty="0" smtClean="0"/>
              <a:t> </a:t>
            </a:r>
            <a:r>
              <a:rPr lang="en-US" sz="2400" dirty="0" err="1" smtClean="0"/>
              <a:t>Organisasi</a:t>
            </a:r>
            <a:r>
              <a:rPr lang="en-US" sz="2400" dirty="0" smtClean="0"/>
              <a:t> (job analysis, </a:t>
            </a:r>
            <a:r>
              <a:rPr lang="en-US" sz="2400" dirty="0" err="1" smtClean="0"/>
              <a:t>deskription</a:t>
            </a:r>
            <a:r>
              <a:rPr lang="en-US" sz="2400" dirty="0" smtClean="0"/>
              <a:t>, specification)</a:t>
            </a:r>
          </a:p>
          <a:p>
            <a:r>
              <a:rPr lang="en-US" sz="2400" dirty="0" err="1" smtClean="0"/>
              <a:t>Tinjauan</a:t>
            </a:r>
            <a:r>
              <a:rPr lang="en-US" sz="2400" dirty="0" smtClean="0"/>
              <a:t> </a:t>
            </a:r>
            <a:r>
              <a:rPr lang="en-US" sz="2400" dirty="0" err="1" smtClean="0"/>
              <a:t>pekerjaan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Realitas</a:t>
            </a:r>
            <a:r>
              <a:rPr lang="en-US" sz="2400" dirty="0" smtClean="0"/>
              <a:t> (</a:t>
            </a:r>
            <a:r>
              <a:rPr lang="en-US" sz="2400" dirty="0" err="1" smtClean="0"/>
              <a:t>informasi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diharapkan</a:t>
            </a:r>
            <a:r>
              <a:rPr lang="en-US" sz="2400" dirty="0" smtClean="0"/>
              <a:t>)</a:t>
            </a:r>
          </a:p>
          <a:p>
            <a:r>
              <a:rPr lang="en-US" sz="2400" dirty="0" err="1" smtClean="0"/>
              <a:t>Pertimbangan</a:t>
            </a:r>
            <a:r>
              <a:rPr lang="en-US" sz="2400" dirty="0" smtClean="0"/>
              <a:t> </a:t>
            </a:r>
            <a:r>
              <a:rPr lang="en-US" sz="2400" dirty="0" err="1" smtClean="0"/>
              <a:t>hukum</a:t>
            </a:r>
            <a:r>
              <a:rPr lang="en-US" sz="2400" dirty="0" smtClean="0"/>
              <a:t> (</a:t>
            </a:r>
            <a:r>
              <a:rPr lang="en-US" sz="2400" dirty="0" err="1" smtClean="0"/>
              <a:t>diskriminasi</a:t>
            </a:r>
            <a:r>
              <a:rPr lang="en-US" sz="2400" dirty="0" smtClean="0"/>
              <a:t>)</a:t>
            </a:r>
          </a:p>
          <a:p>
            <a:r>
              <a:rPr lang="en-US" sz="2400" dirty="0" err="1" smtClean="0"/>
              <a:t>Perekrutan</a:t>
            </a:r>
            <a:r>
              <a:rPr lang="en-US" sz="2400" dirty="0" smtClean="0"/>
              <a:t> 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Internet (E-</a:t>
            </a:r>
            <a:r>
              <a:rPr lang="en-US" sz="2400" dirty="0" err="1" smtClean="0"/>
              <a:t>cruiting</a:t>
            </a:r>
            <a:r>
              <a:rPr lang="en-US" sz="2400" dirty="0" smtClean="0">
                <a:hlinkClick r:id="rId2" action="ppaction://hlinkfile"/>
              </a:rPr>
              <a:t>)</a:t>
            </a: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</p:txBody>
      </p:sp>
    </p:spTree>
    <p:extLst>
      <p:ext uri="{BB962C8B-B14F-4D97-AF65-F5344CB8AC3E}">
        <p14:creationId xmlns="" xmlns:p14="http://schemas.microsoft.com/office/powerpoint/2010/main" val="383872831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600" dirty="0" err="1" smtClean="0"/>
              <a:t>Seleksi</a:t>
            </a:r>
            <a:r>
              <a:rPr lang="en-US" sz="6600" dirty="0" smtClean="0"/>
              <a:t> </a:t>
            </a:r>
            <a:endParaRPr lang="en-US" sz="6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89"/>
            <a:ext cx="9789029" cy="38807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 smtClean="0"/>
              <a:t>Kegiatan</a:t>
            </a:r>
            <a:r>
              <a:rPr lang="en-US" sz="2400" dirty="0" smtClean="0"/>
              <a:t> </a:t>
            </a:r>
            <a:r>
              <a:rPr lang="en-US" sz="2400" dirty="0" err="1" smtClean="0"/>
              <a:t>menyeleksi</a:t>
            </a:r>
            <a:r>
              <a:rPr lang="en-US" sz="2400" dirty="0" smtClean="0"/>
              <a:t> </a:t>
            </a:r>
            <a:r>
              <a:rPr lang="en-US" sz="2400" dirty="0" err="1" smtClean="0"/>
              <a:t>pegawai</a:t>
            </a:r>
            <a:r>
              <a:rPr lang="en-US" sz="2400" dirty="0" smtClean="0"/>
              <a:t> yang di </a:t>
            </a:r>
            <a:r>
              <a:rPr lang="en-US" sz="2400" dirty="0" err="1" smtClean="0"/>
              <a:t>kehendaki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sejumlah</a:t>
            </a:r>
            <a:r>
              <a:rPr lang="en-US" sz="2400" dirty="0" smtClean="0"/>
              <a:t> </a:t>
            </a:r>
            <a:r>
              <a:rPr lang="en-US" sz="2400" dirty="0" err="1" smtClean="0"/>
              <a:t>pelamar</a:t>
            </a:r>
            <a:r>
              <a:rPr lang="en-US" sz="2400" dirty="0" smtClean="0"/>
              <a:t>.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sebuah</a:t>
            </a:r>
            <a:r>
              <a:rPr lang="en-US" sz="2400" dirty="0" smtClean="0"/>
              <a:t> </a:t>
            </a:r>
            <a:r>
              <a:rPr lang="en-US" sz="2400" dirty="0" err="1" smtClean="0"/>
              <a:t>seleksi</a:t>
            </a:r>
            <a:r>
              <a:rPr lang="en-US" sz="2400" dirty="0" smtClean="0"/>
              <a:t> </a:t>
            </a:r>
            <a:r>
              <a:rPr lang="en-US" sz="2400" dirty="0" err="1" smtClean="0"/>
              <a:t>majikan</a:t>
            </a:r>
            <a:r>
              <a:rPr lang="en-US" sz="2400" dirty="0" smtClean="0"/>
              <a:t> </a:t>
            </a:r>
            <a:r>
              <a:rPr lang="en-US" sz="2400" dirty="0" err="1" smtClean="0"/>
              <a:t>menilai</a:t>
            </a:r>
            <a:r>
              <a:rPr lang="en-US" sz="2400" dirty="0" smtClean="0"/>
              <a:t> </a:t>
            </a:r>
            <a:r>
              <a:rPr lang="en-US" sz="2400" dirty="0" err="1" smtClean="0"/>
              <a:t>karakteristik</a:t>
            </a:r>
            <a:r>
              <a:rPr lang="en-US" sz="2400" dirty="0" smtClean="0"/>
              <a:t> </a:t>
            </a:r>
            <a:r>
              <a:rPr lang="en-US" sz="2400" dirty="0" err="1" smtClean="0"/>
              <a:t>pelamar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upaya</a:t>
            </a:r>
            <a:r>
              <a:rPr lang="en-US" sz="2400" dirty="0" smtClean="0"/>
              <a:t> </a:t>
            </a:r>
            <a:r>
              <a:rPr lang="en-US" sz="2400" dirty="0" err="1" smtClean="0"/>
              <a:t>bekerja</a:t>
            </a:r>
            <a:r>
              <a:rPr lang="en-US" sz="2400" dirty="0" smtClean="0"/>
              <a:t>. </a:t>
            </a:r>
          </a:p>
          <a:p>
            <a:pPr marL="0" indent="0">
              <a:buNone/>
            </a:pPr>
            <a:r>
              <a:rPr lang="en-US" sz="2400" dirty="0" err="1" smtClean="0"/>
              <a:t>Beberapa</a:t>
            </a:r>
            <a:r>
              <a:rPr lang="en-US" sz="2400" dirty="0" smtClean="0"/>
              <a:t> </a:t>
            </a:r>
            <a:r>
              <a:rPr lang="en-US" sz="2400" dirty="0" err="1" smtClean="0"/>
              <a:t>alat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seleksi</a:t>
            </a:r>
            <a:r>
              <a:rPr lang="en-US" sz="2400" dirty="0" smtClean="0"/>
              <a:t> :</a:t>
            </a:r>
          </a:p>
          <a:p>
            <a:pPr>
              <a:buFont typeface="+mj-lt"/>
              <a:buAutoNum type="arabicPeriod"/>
            </a:pPr>
            <a:r>
              <a:rPr lang="en-US" sz="2400" dirty="0" err="1" smtClean="0"/>
              <a:t>Formulir</a:t>
            </a:r>
            <a:r>
              <a:rPr lang="en-US" sz="2400" dirty="0" smtClean="0"/>
              <a:t> </a:t>
            </a:r>
            <a:r>
              <a:rPr lang="en-US" sz="2400" dirty="0" err="1" smtClean="0"/>
              <a:t>lamaran</a:t>
            </a:r>
            <a:r>
              <a:rPr lang="en-US" sz="2400" dirty="0" smtClean="0"/>
              <a:t> </a:t>
            </a:r>
          </a:p>
          <a:p>
            <a:pPr>
              <a:buFont typeface="+mj-lt"/>
              <a:buAutoNum type="arabicPeriod"/>
            </a:pPr>
            <a:r>
              <a:rPr lang="en-US" sz="2400" dirty="0" err="1" smtClean="0"/>
              <a:t>Wawancara</a:t>
            </a:r>
            <a:r>
              <a:rPr lang="en-US" sz="2400" dirty="0" smtClean="0"/>
              <a:t> </a:t>
            </a:r>
          </a:p>
          <a:p>
            <a:pPr>
              <a:buFont typeface="+mj-lt"/>
              <a:buAutoNum type="arabicPeriod"/>
            </a:pPr>
            <a:r>
              <a:rPr lang="en-US" sz="2400" dirty="0" err="1" smtClean="0"/>
              <a:t>Tes</a:t>
            </a:r>
            <a:endParaRPr lang="en-US" sz="2400" dirty="0" smtClean="0"/>
          </a:p>
          <a:p>
            <a:pPr>
              <a:buFont typeface="+mj-lt"/>
              <a:buAutoNum type="arabicPeriod"/>
            </a:pPr>
            <a:r>
              <a:rPr lang="en-US" sz="2400" dirty="0" err="1" smtClean="0"/>
              <a:t>Pusat</a:t>
            </a:r>
            <a:r>
              <a:rPr lang="en-US" sz="2400" dirty="0" smtClean="0"/>
              <a:t> </a:t>
            </a:r>
            <a:r>
              <a:rPr lang="en-US" sz="2400" dirty="0" err="1" smtClean="0"/>
              <a:t>penilaian</a:t>
            </a:r>
            <a:r>
              <a:rPr lang="en-US" sz="2400" dirty="0" smtClean="0"/>
              <a:t>  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37617561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243832"/>
            <a:ext cx="8596668" cy="762000"/>
          </a:xfrm>
        </p:spPr>
        <p:txBody>
          <a:bodyPr/>
          <a:lstStyle/>
          <a:p>
            <a:pPr algn="ctr"/>
            <a:r>
              <a:rPr lang="en-US" dirty="0" err="1" smtClean="0"/>
              <a:t>Lamaran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wawancara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882250535"/>
              </p:ext>
            </p:extLst>
          </p:nvPr>
        </p:nvGraphicFramePr>
        <p:xfrm>
          <a:off x="677691" y="1254402"/>
          <a:ext cx="10970358" cy="56714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623"/>
                <a:gridCol w="4246330"/>
                <a:gridCol w="4347405"/>
              </a:tblGrid>
              <a:tr h="445115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Kategori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Hal yang </a:t>
                      </a:r>
                      <a:r>
                        <a:rPr lang="en-US" sz="1200" dirty="0" err="1" smtClean="0"/>
                        <a:t>boleh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Hal yang </a:t>
                      </a:r>
                      <a:r>
                        <a:rPr lang="en-US" sz="1200" dirty="0" err="1" smtClean="0"/>
                        <a:t>tidak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pantas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atau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melanggar</a:t>
                      </a:r>
                      <a:r>
                        <a:rPr lang="en-US" sz="1200" baseline="0" dirty="0" smtClean="0"/>
                        <a:t> hokum</a:t>
                      </a:r>
                      <a:endParaRPr lang="en-US" sz="1200" dirty="0"/>
                    </a:p>
                  </a:txBody>
                  <a:tcPr/>
                </a:tc>
              </a:tr>
              <a:tr h="801208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Asal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bangsa</a:t>
                      </a:r>
                      <a:r>
                        <a:rPr lang="en-US" sz="1200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200" dirty="0" err="1" smtClean="0"/>
                        <a:t>Nama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pelamar</a:t>
                      </a:r>
                      <a:r>
                        <a:rPr lang="en-US" sz="1200" dirty="0" smtClean="0"/>
                        <a:t>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US" sz="1200" dirty="0" err="1" smtClean="0"/>
                        <a:t>Apakah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pelamar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pernah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bekerja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dengan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menggunakan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nama</a:t>
                      </a:r>
                      <a:r>
                        <a:rPr lang="en-US" sz="1200" dirty="0" smtClean="0"/>
                        <a:t> yang </a:t>
                      </a:r>
                      <a:r>
                        <a:rPr lang="en-US" sz="1200" dirty="0" err="1" smtClean="0"/>
                        <a:t>berbeda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Asal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nama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pelamar</a:t>
                      </a:r>
                      <a:r>
                        <a:rPr lang="en-US" sz="1200" dirty="0" smtClean="0"/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Keturunan</a:t>
                      </a:r>
                      <a:r>
                        <a:rPr lang="en-US" sz="1200" dirty="0" smtClean="0"/>
                        <a:t> / </a:t>
                      </a:r>
                      <a:r>
                        <a:rPr lang="en-US" sz="1200" dirty="0" err="1" smtClean="0"/>
                        <a:t>etnis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pelamar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</a:tr>
              <a:tr h="361038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Ras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tidak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ada</a:t>
                      </a:r>
                      <a:r>
                        <a:rPr lang="en-US" sz="1200" baseline="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Ras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atau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warna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kulit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</a:tr>
              <a:tr h="623162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Kecacatan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Apakah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pelamar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memiliki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kecacatan</a:t>
                      </a:r>
                      <a:r>
                        <a:rPr lang="en-US" sz="1200" baseline="0" dirty="0" smtClean="0"/>
                        <a:t> yang </a:t>
                      </a:r>
                      <a:r>
                        <a:rPr lang="en-US" sz="1200" baseline="0" dirty="0" err="1" smtClean="0"/>
                        <a:t>sekiranya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akan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merintangi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kinerja</a:t>
                      </a:r>
                      <a:r>
                        <a:rPr lang="en-US" sz="1200" baseline="0" dirty="0" smtClean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Apakah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pelamar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memiliki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cacat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fisik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atau</a:t>
                      </a:r>
                      <a:r>
                        <a:rPr lang="en-US" sz="1200" baseline="0" dirty="0" smtClean="0"/>
                        <a:t> mental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200" dirty="0"/>
                    </a:p>
                  </a:txBody>
                  <a:tcPr/>
                </a:tc>
              </a:tr>
              <a:tr h="445115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Umur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Apakah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pelamar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berusia</a:t>
                      </a:r>
                      <a:r>
                        <a:rPr lang="en-US" sz="1200" baseline="0" dirty="0" smtClean="0"/>
                        <a:t> di </a:t>
                      </a:r>
                      <a:r>
                        <a:rPr lang="en-US" sz="1200" baseline="0" dirty="0" err="1" smtClean="0"/>
                        <a:t>atas</a:t>
                      </a:r>
                      <a:r>
                        <a:rPr lang="en-US" sz="1200" baseline="0" dirty="0" smtClean="0"/>
                        <a:t> 18 </a:t>
                      </a:r>
                      <a:r>
                        <a:rPr lang="en-US" sz="1200" baseline="0" dirty="0" err="1" smtClean="0"/>
                        <a:t>tahun</a:t>
                      </a:r>
                      <a:r>
                        <a:rPr lang="en-US" sz="1200" baseline="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Usia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pelamar</a:t>
                      </a:r>
                      <a:r>
                        <a:rPr lang="en-US" sz="1200" dirty="0" smtClean="0"/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Kapan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pelamar</a:t>
                      </a:r>
                      <a:r>
                        <a:rPr lang="en-US" sz="1200" dirty="0" smtClean="0"/>
                        <a:t> lulus SMA </a:t>
                      </a:r>
                      <a:endParaRPr lang="en-US" sz="1200" dirty="0"/>
                    </a:p>
                  </a:txBody>
                  <a:tcPr/>
                </a:tc>
              </a:tr>
              <a:tr h="623162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Agama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Tidak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ada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Afiliasi</a:t>
                      </a:r>
                      <a:r>
                        <a:rPr lang="en-US" sz="1200" dirty="0" smtClean="0"/>
                        <a:t> agama </a:t>
                      </a:r>
                      <a:r>
                        <a:rPr lang="en-US" sz="1200" dirty="0" err="1" smtClean="0"/>
                        <a:t>pelamar</a:t>
                      </a:r>
                      <a:r>
                        <a:rPr lang="en-US" sz="1200" dirty="0" smtClean="0"/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Hari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raya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keagamaan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apa</a:t>
                      </a:r>
                      <a:r>
                        <a:rPr lang="en-US" sz="1200" baseline="0" dirty="0" smtClean="0"/>
                        <a:t> yang </a:t>
                      </a:r>
                      <a:r>
                        <a:rPr lang="en-US" sz="1200" baseline="0" dirty="0" err="1" smtClean="0"/>
                        <a:t>dirayakan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pelamar</a:t>
                      </a:r>
                      <a:r>
                        <a:rPr lang="en-US" sz="1200" baseline="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</a:tr>
              <a:tr h="445115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Catatan</a:t>
                      </a:r>
                      <a:r>
                        <a:rPr lang="en-US" sz="1200" baseline="0" dirty="0" smtClean="0"/>
                        <a:t> criminal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Apakah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pelamar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pernah</a:t>
                      </a:r>
                      <a:r>
                        <a:rPr lang="en-US" sz="1200" dirty="0" smtClean="0"/>
                        <a:t> di </a:t>
                      </a:r>
                      <a:r>
                        <a:rPr lang="en-US" sz="1200" dirty="0" err="1" smtClean="0"/>
                        <a:t>hukum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karena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suatu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kejahatan</a:t>
                      </a:r>
                      <a:r>
                        <a:rPr lang="en-US" sz="1200" baseline="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Apakah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pelamar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pernah</a:t>
                      </a:r>
                      <a:r>
                        <a:rPr lang="en-US" sz="1200" baseline="0" dirty="0" smtClean="0"/>
                        <a:t> di </a:t>
                      </a:r>
                      <a:r>
                        <a:rPr lang="en-US" sz="1200" baseline="0" dirty="0" err="1" smtClean="0"/>
                        <a:t>tahan</a:t>
                      </a:r>
                      <a:r>
                        <a:rPr lang="en-US" sz="1200" baseline="0" dirty="0" smtClean="0"/>
                        <a:t>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200" dirty="0"/>
                    </a:p>
                  </a:txBody>
                  <a:tcPr/>
                </a:tc>
              </a:tr>
              <a:tr h="801208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Status </a:t>
                      </a:r>
                      <a:r>
                        <a:rPr lang="en-US" sz="1200" dirty="0" err="1" smtClean="0"/>
                        <a:t>pernikahan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Tidak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ada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smtClean="0"/>
                        <a:t>Status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perkawinan</a:t>
                      </a:r>
                      <a:r>
                        <a:rPr lang="en-US" sz="1200" baseline="0" dirty="0" smtClean="0"/>
                        <a:t>, </a:t>
                      </a:r>
                      <a:r>
                        <a:rPr lang="en-US" sz="1200" baseline="0" dirty="0" err="1" smtClean="0"/>
                        <a:t>jumlah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anak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atau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anak</a:t>
                      </a:r>
                      <a:r>
                        <a:rPr lang="en-US" sz="1200" baseline="0" dirty="0" smtClean="0"/>
                        <a:t> yang </a:t>
                      </a:r>
                      <a:r>
                        <a:rPr lang="en-US" sz="1200" baseline="0" dirty="0" err="1" smtClean="0"/>
                        <a:t>akan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direncanakan</a:t>
                      </a:r>
                      <a:r>
                        <a:rPr lang="en-US" sz="1200" baseline="0" dirty="0" smtClean="0"/>
                        <a:t>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baseline="0" dirty="0" err="1" smtClean="0"/>
                        <a:t>Perencanaan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kesehatan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anak</a:t>
                      </a:r>
                      <a:r>
                        <a:rPr lang="en-US" sz="1200" baseline="0" dirty="0" smtClean="0"/>
                        <a:t>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200" dirty="0"/>
                    </a:p>
                  </a:txBody>
                  <a:tcPr/>
                </a:tc>
              </a:tr>
              <a:tr h="445115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Pendidikan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dan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pengalaman</a:t>
                      </a:r>
                      <a:r>
                        <a:rPr lang="en-US" sz="1200" baseline="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Asal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sekolah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pelamar</a:t>
                      </a:r>
                      <a:r>
                        <a:rPr lang="en-US" sz="1200" dirty="0" smtClean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Pengalaman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kerja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sebelum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ini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Kapan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pelamar</a:t>
                      </a:r>
                      <a:r>
                        <a:rPr lang="en-US" sz="1200" dirty="0" smtClean="0"/>
                        <a:t> lulus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Hobi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</a:tr>
              <a:tr h="623162">
                <a:tc>
                  <a:txBody>
                    <a:bodyPr/>
                    <a:lstStyle/>
                    <a:p>
                      <a:r>
                        <a:rPr lang="en-US" sz="1200" dirty="0" err="1" smtClean="0"/>
                        <a:t>Kewarganegaraan</a:t>
                      </a:r>
                      <a:r>
                        <a:rPr lang="en-US" sz="120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Apakah</a:t>
                      </a:r>
                      <a:r>
                        <a:rPr lang="en-US" sz="1200" dirty="0" smtClean="0"/>
                        <a:t> </a:t>
                      </a:r>
                      <a:r>
                        <a:rPr lang="en-US" sz="1200" dirty="0" err="1" smtClean="0"/>
                        <a:t>pelamar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memeiliki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hak</a:t>
                      </a:r>
                      <a:r>
                        <a:rPr lang="en-US" sz="1200" baseline="0" dirty="0" smtClean="0"/>
                        <a:t> legal </a:t>
                      </a:r>
                      <a:r>
                        <a:rPr lang="en-US" sz="1200" baseline="0" dirty="0" err="1" smtClean="0"/>
                        <a:t>untuk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bekerja</a:t>
                      </a:r>
                      <a:r>
                        <a:rPr lang="en-US" sz="1200" baseline="0" dirty="0" smtClean="0"/>
                        <a:t> di </a:t>
                      </a:r>
                      <a:r>
                        <a:rPr lang="en-US" sz="1200" baseline="0" dirty="0" err="1" smtClean="0"/>
                        <a:t>Amerika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Serikat</a:t>
                      </a:r>
                      <a:r>
                        <a:rPr lang="en-US" sz="1200" baseline="0" dirty="0" smtClean="0"/>
                        <a:t> 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200" dirty="0" err="1" smtClean="0"/>
                        <a:t>Apakah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pelamar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adalah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warga</a:t>
                      </a:r>
                      <a:r>
                        <a:rPr lang="en-US" sz="1200" baseline="0" dirty="0" smtClean="0"/>
                        <a:t> </a:t>
                      </a:r>
                      <a:r>
                        <a:rPr lang="en-US" sz="1200" baseline="0" dirty="0" err="1" smtClean="0"/>
                        <a:t>kenegaraan</a:t>
                      </a:r>
                      <a:r>
                        <a:rPr lang="en-US" sz="1200" baseline="0" dirty="0" smtClean="0"/>
                        <a:t> lain </a:t>
                      </a:r>
                      <a:endParaRPr lang="en-US" sz="1200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3704101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dirty="0" err="1" smtClean="0"/>
              <a:t>Mengelola</a:t>
            </a:r>
            <a:r>
              <a:rPr lang="en-US" sz="6000" dirty="0" smtClean="0"/>
              <a:t> </a:t>
            </a:r>
            <a:r>
              <a:rPr lang="en-US" sz="6000" dirty="0" err="1" smtClean="0"/>
              <a:t>talenta</a:t>
            </a:r>
            <a:r>
              <a:rPr lang="en-US" sz="6000" dirty="0" smtClean="0"/>
              <a:t> 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10731564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 err="1" smtClean="0"/>
              <a:t>Setelah</a:t>
            </a:r>
            <a:r>
              <a:rPr lang="en-US" sz="4400" dirty="0" smtClean="0"/>
              <a:t> </a:t>
            </a:r>
            <a:r>
              <a:rPr lang="en-US" sz="4400" dirty="0" err="1" smtClean="0"/>
              <a:t>melakukan</a:t>
            </a:r>
            <a:r>
              <a:rPr lang="en-US" sz="4400" dirty="0" smtClean="0"/>
              <a:t> </a:t>
            </a:r>
            <a:r>
              <a:rPr lang="en-US" sz="4400" dirty="0" err="1" smtClean="0"/>
              <a:t>seleksi</a:t>
            </a:r>
            <a:r>
              <a:rPr lang="en-US" sz="4400" dirty="0" smtClean="0"/>
              <a:t> , </a:t>
            </a:r>
            <a:r>
              <a:rPr lang="en-US" sz="4400" dirty="0" err="1" smtClean="0"/>
              <a:t>tujuan</a:t>
            </a:r>
            <a:r>
              <a:rPr lang="en-US" sz="4400" dirty="0" smtClean="0"/>
              <a:t> lain </a:t>
            </a:r>
            <a:r>
              <a:rPr lang="en-US" sz="4400" dirty="0" err="1" smtClean="0"/>
              <a:t>manajemen</a:t>
            </a:r>
            <a:r>
              <a:rPr lang="en-US" sz="4400" dirty="0" smtClean="0"/>
              <a:t> SDM </a:t>
            </a:r>
            <a:r>
              <a:rPr lang="en-US" sz="4400" dirty="0" err="1" smtClean="0"/>
              <a:t>adalah</a:t>
            </a:r>
            <a:r>
              <a:rPr lang="en-US" sz="4400" dirty="0" smtClean="0"/>
              <a:t> </a:t>
            </a:r>
            <a:r>
              <a:rPr lang="en-US" sz="4400" dirty="0" err="1" smtClean="0"/>
              <a:t>mengembangkan</a:t>
            </a:r>
            <a:r>
              <a:rPr lang="en-US" sz="4400" dirty="0" smtClean="0"/>
              <a:t> </a:t>
            </a:r>
            <a:r>
              <a:rPr lang="en-US" sz="4400" dirty="0" err="1" smtClean="0"/>
              <a:t>pegawai</a:t>
            </a:r>
            <a:r>
              <a:rPr lang="en-US" sz="4400" dirty="0" smtClean="0"/>
              <a:t> </a:t>
            </a:r>
            <a:r>
              <a:rPr lang="en-US" sz="4400" dirty="0" err="1" smtClean="0"/>
              <a:t>menjadi</a:t>
            </a:r>
            <a:r>
              <a:rPr lang="en-US" sz="4400" dirty="0" smtClean="0"/>
              <a:t> </a:t>
            </a:r>
            <a:r>
              <a:rPr lang="en-US" sz="4400" dirty="0" err="1" smtClean="0"/>
              <a:t>tenaga</a:t>
            </a:r>
            <a:r>
              <a:rPr lang="en-US" sz="4400" dirty="0" smtClean="0"/>
              <a:t> </a:t>
            </a:r>
            <a:r>
              <a:rPr lang="en-US" sz="4400" dirty="0" err="1" smtClean="0"/>
              <a:t>kerja</a:t>
            </a:r>
            <a:r>
              <a:rPr lang="en-US" sz="4400" dirty="0" smtClean="0"/>
              <a:t> yang </a:t>
            </a:r>
            <a:r>
              <a:rPr lang="en-US" sz="4400" dirty="0" err="1" smtClean="0"/>
              <a:t>efektif</a:t>
            </a:r>
            <a:r>
              <a:rPr lang="en-US" sz="4400" dirty="0" smtClean="0"/>
              <a:t>. </a:t>
            </a:r>
          </a:p>
        </p:txBody>
      </p:sp>
    </p:spTree>
    <p:extLst>
      <p:ext uri="{BB962C8B-B14F-4D97-AF65-F5344CB8AC3E}">
        <p14:creationId xmlns="" xmlns:p14="http://schemas.microsoft.com/office/powerpoint/2010/main" val="74600992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/>
              <a:t>Pelatian</a:t>
            </a:r>
            <a:r>
              <a:rPr lang="en-US" sz="4800" dirty="0" smtClean="0"/>
              <a:t> </a:t>
            </a:r>
            <a:r>
              <a:rPr lang="en-US" sz="4800" dirty="0" err="1" smtClean="0"/>
              <a:t>dan</a:t>
            </a:r>
            <a:r>
              <a:rPr lang="en-US" sz="4800" dirty="0" smtClean="0"/>
              <a:t> </a:t>
            </a:r>
            <a:r>
              <a:rPr lang="en-US" sz="4800" dirty="0" err="1" smtClean="0"/>
              <a:t>pengembangan</a:t>
            </a:r>
            <a:r>
              <a:rPr lang="en-US" sz="4800" dirty="0" smtClean="0"/>
              <a:t> 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 smtClean="0"/>
              <a:t>Pelatian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pengembangan</a:t>
            </a:r>
            <a:r>
              <a:rPr lang="en-US" sz="2400" dirty="0" smtClean="0"/>
              <a:t> </a:t>
            </a:r>
            <a:r>
              <a:rPr lang="en-US" sz="2400" dirty="0" err="1" smtClean="0"/>
              <a:t>mewakili</a:t>
            </a:r>
            <a:r>
              <a:rPr lang="en-US" sz="2400" dirty="0" smtClean="0"/>
              <a:t> </a:t>
            </a:r>
            <a:r>
              <a:rPr lang="en-US" sz="2400" dirty="0" err="1" smtClean="0"/>
              <a:t>upaya</a:t>
            </a:r>
            <a:r>
              <a:rPr lang="en-US" sz="2400" dirty="0" smtClean="0"/>
              <a:t> </a:t>
            </a:r>
            <a:r>
              <a:rPr lang="en-US" sz="2400" dirty="0" err="1" smtClean="0"/>
              <a:t>terencana</a:t>
            </a:r>
            <a:r>
              <a:rPr lang="en-US" sz="2400" dirty="0" smtClean="0"/>
              <a:t> yang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perusahaan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memfasilitasi</a:t>
            </a:r>
            <a:r>
              <a:rPr lang="en-US" sz="2400" dirty="0" smtClean="0"/>
              <a:t> </a:t>
            </a:r>
            <a:r>
              <a:rPr lang="en-US" sz="2400" dirty="0" err="1" smtClean="0"/>
              <a:t>pembelajaran</a:t>
            </a:r>
            <a:r>
              <a:rPr lang="en-US" sz="2400" dirty="0" smtClean="0"/>
              <a:t> </a:t>
            </a:r>
            <a:r>
              <a:rPr lang="en-US" sz="2400" dirty="0" err="1" smtClean="0"/>
              <a:t>bagi</a:t>
            </a:r>
            <a:r>
              <a:rPr lang="en-US" sz="2400" dirty="0" smtClean="0"/>
              <a:t> </a:t>
            </a:r>
            <a:r>
              <a:rPr lang="en-US" sz="2400" dirty="0" err="1" smtClean="0"/>
              <a:t>pegawai</a:t>
            </a:r>
            <a:r>
              <a:rPr lang="en-US" sz="2400" dirty="0" smtClean="0"/>
              <a:t> </a:t>
            </a:r>
            <a:r>
              <a:rPr lang="en-US" sz="2400" dirty="0" err="1" smtClean="0"/>
              <a:t>tentangt</a:t>
            </a:r>
            <a:r>
              <a:rPr lang="en-US" sz="2400" dirty="0" smtClean="0"/>
              <a:t> </a:t>
            </a:r>
            <a:r>
              <a:rPr lang="en-US" sz="2400" dirty="0" err="1" smtClean="0"/>
              <a:t>ketrampilan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perilaku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berhubungan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pekerjaan</a:t>
            </a:r>
            <a:r>
              <a:rPr lang="en-US" sz="2400" dirty="0" smtClean="0"/>
              <a:t> . </a:t>
            </a:r>
          </a:p>
          <a:p>
            <a:pPr marL="0" indent="0">
              <a:buNone/>
            </a:pPr>
            <a:endParaRPr lang="en-US" sz="2400" dirty="0"/>
          </a:p>
          <a:p>
            <a:pPr>
              <a:buFont typeface="+mj-lt"/>
              <a:buAutoNum type="arabicPeriod"/>
            </a:pPr>
            <a:r>
              <a:rPr lang="en-US" sz="2400" dirty="0" err="1" smtClean="0"/>
              <a:t>Pelatihan</a:t>
            </a:r>
            <a:r>
              <a:rPr lang="en-US" sz="2400" dirty="0" smtClean="0"/>
              <a:t> </a:t>
            </a:r>
            <a:r>
              <a:rPr lang="en-US" sz="2400" dirty="0" err="1" smtClean="0"/>
              <a:t>saat</a:t>
            </a:r>
            <a:r>
              <a:rPr lang="en-US" sz="2400" dirty="0" smtClean="0"/>
              <a:t> </a:t>
            </a:r>
            <a:r>
              <a:rPr lang="en-US" sz="2400" dirty="0" err="1" smtClean="0"/>
              <a:t>bekerja</a:t>
            </a:r>
            <a:r>
              <a:rPr lang="en-US" sz="2400" dirty="0" smtClean="0"/>
              <a:t> </a:t>
            </a:r>
          </a:p>
          <a:p>
            <a:pPr>
              <a:buFont typeface="+mj-lt"/>
              <a:buAutoNum type="arabicPeriod"/>
            </a:pPr>
            <a:r>
              <a:rPr lang="en-US" sz="2400" dirty="0" err="1" smtClean="0"/>
              <a:t>Universitas</a:t>
            </a:r>
            <a:r>
              <a:rPr lang="en-US" sz="2400" dirty="0" smtClean="0"/>
              <a:t> </a:t>
            </a:r>
            <a:r>
              <a:rPr lang="en-US" sz="2400" dirty="0" err="1" smtClean="0"/>
              <a:t>badan</a:t>
            </a:r>
            <a:r>
              <a:rPr lang="en-US" sz="2400" dirty="0" smtClean="0"/>
              <a:t> </a:t>
            </a:r>
            <a:r>
              <a:rPr lang="en-US" sz="2400" dirty="0" err="1" smtClean="0"/>
              <a:t>hukum</a:t>
            </a:r>
            <a:r>
              <a:rPr lang="en-US" sz="2400" dirty="0" smtClean="0"/>
              <a:t> </a:t>
            </a:r>
          </a:p>
          <a:p>
            <a:pPr>
              <a:buFont typeface="+mj-lt"/>
              <a:buAutoNum type="arabicPeriod"/>
            </a:pPr>
            <a:r>
              <a:rPr lang="en-US" sz="2400" dirty="0" err="1" smtClean="0"/>
              <a:t>Kenaikan</a:t>
            </a:r>
            <a:r>
              <a:rPr lang="en-US" sz="2400" dirty="0" smtClean="0"/>
              <a:t> </a:t>
            </a:r>
            <a:r>
              <a:rPr lang="en-US" sz="2400" dirty="0" err="1" smtClean="0"/>
              <a:t>jabatan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</a:p>
          <a:p>
            <a:pPr>
              <a:buFont typeface="+mj-lt"/>
              <a:buAutoNum type="arabicPeriod"/>
            </a:pPr>
            <a:r>
              <a:rPr lang="en-US" sz="2400" dirty="0" smtClean="0"/>
              <a:t>Mentoring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bimbingan</a:t>
            </a:r>
            <a:r>
              <a:rPr lang="en-US" sz="2400" dirty="0" smtClean="0"/>
              <a:t> </a:t>
            </a:r>
          </a:p>
          <a:p>
            <a:pPr>
              <a:buFont typeface="+mj-lt"/>
              <a:buAutoNum type="arabicPeriod"/>
            </a:pP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26114272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dirty="0" err="1" smtClean="0"/>
              <a:t>Penilaian</a:t>
            </a:r>
            <a:r>
              <a:rPr lang="en-US" sz="4800" dirty="0" smtClean="0"/>
              <a:t> </a:t>
            </a:r>
            <a:r>
              <a:rPr lang="en-US" sz="4800" dirty="0" err="1" smtClean="0"/>
              <a:t>tenaga</a:t>
            </a:r>
            <a:r>
              <a:rPr lang="en-US" sz="4800" dirty="0" smtClean="0"/>
              <a:t> </a:t>
            </a:r>
            <a:r>
              <a:rPr lang="en-US" sz="4800" dirty="0" err="1" smtClean="0"/>
              <a:t>kerja</a:t>
            </a:r>
            <a:r>
              <a:rPr lang="en-US" sz="4800" dirty="0" smtClean="0"/>
              <a:t> </a:t>
            </a: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10576820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err="1" smtClean="0"/>
              <a:t>Penilaian</a:t>
            </a:r>
            <a:r>
              <a:rPr lang="en-US" sz="2800" dirty="0" smtClean="0"/>
              <a:t> </a:t>
            </a:r>
            <a:r>
              <a:rPr lang="en-US" sz="2800" dirty="0" err="1" smtClean="0"/>
              <a:t>tenaga</a:t>
            </a:r>
            <a:r>
              <a:rPr lang="en-US" sz="2800" dirty="0" smtClean="0"/>
              <a:t> </a:t>
            </a:r>
            <a:r>
              <a:rPr lang="en-US" sz="2800" dirty="0" err="1" smtClean="0"/>
              <a:t>kerja</a:t>
            </a:r>
            <a:r>
              <a:rPr lang="en-US" sz="2800" dirty="0" smtClean="0"/>
              <a:t> </a:t>
            </a:r>
            <a:r>
              <a:rPr lang="en-US" sz="2800" dirty="0" err="1" smtClean="0"/>
              <a:t>terdiri</a:t>
            </a:r>
            <a:r>
              <a:rPr lang="en-US" sz="2800" dirty="0" smtClean="0"/>
              <a:t> </a:t>
            </a:r>
            <a:r>
              <a:rPr lang="en-US" sz="2800" dirty="0" err="1" smtClean="0"/>
              <a:t>atas</a:t>
            </a:r>
            <a:r>
              <a:rPr lang="en-US" sz="2800" dirty="0" smtClean="0"/>
              <a:t> </a:t>
            </a:r>
            <a:r>
              <a:rPr lang="en-US" sz="2800" dirty="0" err="1" smtClean="0"/>
              <a:t>langkah</a:t>
            </a:r>
            <a:r>
              <a:rPr lang="en-US" sz="2800" dirty="0" smtClean="0"/>
              <a:t> – </a:t>
            </a:r>
            <a:r>
              <a:rPr lang="en-US" sz="2800" dirty="0" err="1" smtClean="0"/>
              <a:t>langkah</a:t>
            </a:r>
            <a:r>
              <a:rPr lang="en-US" sz="2800" dirty="0" smtClean="0"/>
              <a:t> </a:t>
            </a:r>
            <a:r>
              <a:rPr lang="en-US" sz="2800" dirty="0" err="1" smtClean="0"/>
              <a:t>pengamatan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penilaian</a:t>
            </a:r>
            <a:r>
              <a:rPr lang="en-US" sz="2800" dirty="0" smtClean="0"/>
              <a:t> </a:t>
            </a:r>
            <a:r>
              <a:rPr lang="en-US" sz="2800" dirty="0" err="1" smtClean="0"/>
              <a:t>kinerja</a:t>
            </a:r>
            <a:r>
              <a:rPr lang="en-US" sz="2800" dirty="0" smtClean="0"/>
              <a:t> </a:t>
            </a:r>
            <a:r>
              <a:rPr lang="en-US" sz="2800" dirty="0" err="1" smtClean="0"/>
              <a:t>pegawai</a:t>
            </a:r>
            <a:r>
              <a:rPr lang="en-US" sz="2800" dirty="0" smtClean="0"/>
              <a:t>, </a:t>
            </a:r>
            <a:r>
              <a:rPr lang="en-US" sz="2800" dirty="0" err="1" smtClean="0"/>
              <a:t>pencatatan</a:t>
            </a:r>
            <a:r>
              <a:rPr lang="en-US" sz="2800" dirty="0" smtClean="0"/>
              <a:t> </a:t>
            </a:r>
            <a:r>
              <a:rPr lang="en-US" sz="2800" dirty="0" err="1" smtClean="0"/>
              <a:t>penilaian</a:t>
            </a:r>
            <a:r>
              <a:rPr lang="en-US" sz="2800" dirty="0" smtClean="0"/>
              <a:t>,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pemberian</a:t>
            </a:r>
            <a:r>
              <a:rPr lang="en-US" sz="2800" dirty="0" smtClean="0"/>
              <a:t> </a:t>
            </a:r>
            <a:r>
              <a:rPr lang="en-US" sz="2800" dirty="0" err="1" smtClean="0"/>
              <a:t>umpan</a:t>
            </a:r>
            <a:r>
              <a:rPr lang="en-US" sz="2800" dirty="0" smtClean="0"/>
              <a:t> </a:t>
            </a:r>
            <a:r>
              <a:rPr lang="en-US" sz="2800" dirty="0" err="1" smtClean="0"/>
              <a:t>balik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para </a:t>
            </a:r>
            <a:r>
              <a:rPr lang="en-US" sz="2800" dirty="0" err="1" smtClean="0"/>
              <a:t>pegawai</a:t>
            </a:r>
            <a:r>
              <a:rPr lang="en-US" sz="2800" dirty="0" smtClean="0"/>
              <a:t> . </a:t>
            </a:r>
          </a:p>
          <a:p>
            <a:pPr marL="0" indent="0">
              <a:buNone/>
            </a:pPr>
            <a:endParaRPr lang="en-US" sz="2800" dirty="0"/>
          </a:p>
          <a:p>
            <a:pPr>
              <a:buFont typeface="+mj-lt"/>
              <a:buAutoNum type="arabicPeriod"/>
            </a:pPr>
            <a:r>
              <a:rPr lang="en-US" sz="2800" dirty="0" err="1" smtClean="0"/>
              <a:t>Menilai</a:t>
            </a:r>
            <a:r>
              <a:rPr lang="en-US" sz="2800" dirty="0" smtClean="0"/>
              <a:t> </a:t>
            </a:r>
            <a:r>
              <a:rPr lang="en-US" sz="2800" dirty="0" err="1" smtClean="0"/>
              <a:t>kinerja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akurat</a:t>
            </a:r>
            <a:r>
              <a:rPr lang="en-US" sz="2800" dirty="0" smtClean="0"/>
              <a:t> (</a:t>
            </a:r>
            <a:r>
              <a:rPr lang="en-US" sz="2800" dirty="0" err="1" smtClean="0"/>
              <a:t>umpan</a:t>
            </a:r>
            <a:r>
              <a:rPr lang="en-US" sz="2800" dirty="0" smtClean="0"/>
              <a:t> </a:t>
            </a:r>
            <a:r>
              <a:rPr lang="en-US" sz="2800" dirty="0" err="1" smtClean="0"/>
              <a:t>balik</a:t>
            </a:r>
            <a:r>
              <a:rPr lang="en-US" sz="2800" dirty="0" smtClean="0"/>
              <a:t> 360 </a:t>
            </a:r>
            <a:r>
              <a:rPr lang="en-US" sz="2800" dirty="0" err="1" smtClean="0"/>
              <a:t>derajat</a:t>
            </a:r>
            <a:r>
              <a:rPr lang="en-US" sz="2800" dirty="0" smtClean="0"/>
              <a:t>)</a:t>
            </a:r>
          </a:p>
          <a:p>
            <a:pPr>
              <a:buFont typeface="+mj-lt"/>
              <a:buAutoNum type="arabicPeriod"/>
            </a:pPr>
            <a:r>
              <a:rPr lang="en-US" sz="2800" dirty="0" err="1" smtClean="0"/>
              <a:t>Kesalahan</a:t>
            </a:r>
            <a:r>
              <a:rPr lang="en-US" sz="2800" dirty="0" smtClean="0"/>
              <a:t> </a:t>
            </a:r>
            <a:r>
              <a:rPr lang="en-US" sz="2800" dirty="0" err="1" smtClean="0"/>
              <a:t>evaluasi</a:t>
            </a:r>
            <a:r>
              <a:rPr lang="en-US" sz="2800" dirty="0" smtClean="0"/>
              <a:t> </a:t>
            </a:r>
            <a:r>
              <a:rPr lang="en-US" sz="2800" dirty="0" err="1" smtClean="0"/>
              <a:t>kinerja</a:t>
            </a:r>
            <a:r>
              <a:rPr lang="en-US" sz="2800" dirty="0" smtClean="0"/>
              <a:t> (</a:t>
            </a:r>
            <a:r>
              <a:rPr lang="en-US" sz="2800" dirty="0" err="1" smtClean="0"/>
              <a:t>stereotip</a:t>
            </a:r>
            <a:r>
              <a:rPr lang="en-US" sz="2800" dirty="0" smtClean="0"/>
              <a:t>, </a:t>
            </a:r>
            <a:r>
              <a:rPr lang="en-US" sz="2800" dirty="0" err="1" smtClean="0"/>
              <a:t>efek</a:t>
            </a:r>
            <a:r>
              <a:rPr lang="en-US" sz="2800" dirty="0" smtClean="0"/>
              <a:t> halo) </a:t>
            </a:r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401278163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b="1" dirty="0" smtClean="0"/>
              <a:t>MEMPERTAHANKAN TENAGA KERJA EFEKTIF</a:t>
            </a:r>
            <a:endParaRPr lang="id-ID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10042248" cy="3880773"/>
          </a:xfrm>
        </p:spPr>
        <p:txBody>
          <a:bodyPr>
            <a:normAutofit/>
          </a:bodyPr>
          <a:lstStyle/>
          <a:p>
            <a:r>
              <a:rPr lang="id-ID" sz="2000" dirty="0" smtClean="0"/>
              <a:t>Kompensasi</a:t>
            </a:r>
          </a:p>
          <a:p>
            <a:pPr>
              <a:buNone/>
            </a:pPr>
            <a:r>
              <a:rPr lang="en-US" sz="2000" dirty="0" smtClean="0"/>
              <a:t>	</a:t>
            </a:r>
            <a:r>
              <a:rPr lang="id-ID" sz="2000" dirty="0" smtClean="0"/>
              <a:t>Semua gaji/uang dan semua barang/komoditas yang</a:t>
            </a:r>
            <a:r>
              <a:rPr lang="en-US" sz="2000" dirty="0" smtClean="0"/>
              <a:t> </a:t>
            </a:r>
            <a:r>
              <a:rPr lang="id-ID" sz="2000" dirty="0" smtClean="0"/>
              <a:t>digunakan sebagai pengguna uang untuk memberi</a:t>
            </a:r>
            <a:r>
              <a:rPr lang="en-US" sz="2000" dirty="0" smtClean="0"/>
              <a:t> </a:t>
            </a:r>
            <a:r>
              <a:rPr lang="id-ID" sz="2000" dirty="0" smtClean="0"/>
              <a:t>penghargaan bagi para pegawai.</a:t>
            </a:r>
          </a:p>
          <a:p>
            <a:r>
              <a:rPr lang="id-ID" sz="2000" dirty="0" smtClean="0"/>
              <a:t>Keuntungan</a:t>
            </a:r>
          </a:p>
          <a:p>
            <a:pPr>
              <a:buNone/>
            </a:pPr>
            <a:r>
              <a:rPr lang="en-US" sz="2000" dirty="0" smtClean="0"/>
              <a:t>	</a:t>
            </a:r>
            <a:r>
              <a:rPr lang="id-ID" sz="2000" dirty="0" smtClean="0"/>
              <a:t>Manajer SDM yang baik akan mengetahui bahwa suatu</a:t>
            </a:r>
            <a:r>
              <a:rPr lang="en-US" sz="2000" dirty="0" smtClean="0"/>
              <a:t> </a:t>
            </a:r>
            <a:r>
              <a:rPr lang="id-ID" sz="2000" dirty="0" smtClean="0"/>
              <a:t>paket kompensasi haruslah lebih dari pemberian mata</a:t>
            </a:r>
            <a:r>
              <a:rPr lang="en-US" sz="2000" dirty="0" smtClean="0"/>
              <a:t> </a:t>
            </a:r>
            <a:r>
              <a:rPr lang="id-ID" sz="2000" dirty="0" smtClean="0"/>
              <a:t>uang semata.</a:t>
            </a:r>
          </a:p>
          <a:p>
            <a:pPr>
              <a:buNone/>
            </a:pPr>
            <a:endParaRPr lang="id-ID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10225128" cy="1320800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MEMPERTAHANKAN TENAGA KERJA EFEKTIF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>
                <a:solidFill>
                  <a:srgbClr val="FF0000"/>
                </a:solidFill>
              </a:rPr>
              <a:t>KOPENSASI </a:t>
            </a:r>
          </a:p>
          <a:p>
            <a:pPr>
              <a:buFont typeface="+mj-lt"/>
              <a:buAutoNum type="arabicPeriod"/>
            </a:pPr>
            <a:r>
              <a:rPr lang="en-US" sz="2000" dirty="0" smtClean="0"/>
              <a:t>SEMUA PEMBAYARAN YANG BERUPA UANG </a:t>
            </a:r>
          </a:p>
          <a:p>
            <a:pPr>
              <a:buFont typeface="+mj-lt"/>
              <a:buAutoNum type="arabicPeriod"/>
            </a:pPr>
            <a:r>
              <a:rPr lang="en-US" sz="2000" dirty="0" smtClean="0"/>
              <a:t>SEMUA BARANG ATAU KOMODITAS YANG DI GUNAKAN SEBAGAI PENGGANTI UANG UNTUK MEMBERI PENGHARGAAN KEPADA PEGAWAI </a:t>
            </a:r>
          </a:p>
          <a:p>
            <a:pPr>
              <a:buFont typeface="+mj-lt"/>
              <a:buAutoNum type="arabicPeriod"/>
            </a:pPr>
            <a:endParaRPr lang="en-US" sz="2000" dirty="0"/>
          </a:p>
          <a:p>
            <a:r>
              <a:rPr lang="en-US" sz="2000" dirty="0" err="1" smtClean="0"/>
              <a:t>Sistem</a:t>
            </a:r>
            <a:r>
              <a:rPr lang="en-US" sz="2000" dirty="0" smtClean="0"/>
              <a:t> </a:t>
            </a:r>
            <a:r>
              <a:rPr lang="en-US" sz="2000" dirty="0" err="1" smtClean="0"/>
              <a:t>upah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gaji</a:t>
            </a:r>
            <a:r>
              <a:rPr lang="en-US" sz="2000" dirty="0" smtClean="0"/>
              <a:t> (</a:t>
            </a:r>
            <a:r>
              <a:rPr lang="en-US" sz="2000" dirty="0" err="1" smtClean="0"/>
              <a:t>berbasis</a:t>
            </a:r>
            <a:r>
              <a:rPr lang="en-US" sz="2000" dirty="0" smtClean="0"/>
              <a:t> </a:t>
            </a:r>
            <a:r>
              <a:rPr lang="en-US" sz="2000" dirty="0" err="1" smtClean="0"/>
              <a:t>pekerjaan</a:t>
            </a:r>
            <a:r>
              <a:rPr lang="en-US" sz="2000" dirty="0" smtClean="0"/>
              <a:t>, </a:t>
            </a:r>
            <a:r>
              <a:rPr lang="en-US" sz="2000" dirty="0" err="1" smtClean="0"/>
              <a:t>berbasis</a:t>
            </a:r>
            <a:r>
              <a:rPr lang="en-US" sz="2000" dirty="0" smtClean="0"/>
              <a:t> </a:t>
            </a:r>
            <a:r>
              <a:rPr lang="en-US" sz="2000" dirty="0" err="1" smtClean="0"/>
              <a:t>kompetensi</a:t>
            </a:r>
            <a:r>
              <a:rPr lang="en-US" sz="2000" dirty="0" smtClean="0"/>
              <a:t>)</a:t>
            </a:r>
          </a:p>
          <a:p>
            <a:r>
              <a:rPr lang="en-US" sz="2000" dirty="0" err="1" smtClean="0"/>
              <a:t>Keadilan</a:t>
            </a:r>
            <a:r>
              <a:rPr lang="en-US" sz="2000" dirty="0" smtClean="0"/>
              <a:t> </a:t>
            </a:r>
            <a:r>
              <a:rPr lang="en-US" sz="2000" dirty="0" err="1" smtClean="0"/>
              <a:t>kopensasi</a:t>
            </a:r>
            <a:r>
              <a:rPr lang="en-US" sz="2000" dirty="0" smtClean="0"/>
              <a:t> (</a:t>
            </a:r>
            <a:r>
              <a:rPr lang="en-US" sz="2000" dirty="0" err="1" smtClean="0"/>
              <a:t>evaluasi</a:t>
            </a:r>
            <a:r>
              <a:rPr lang="en-US" sz="2000" dirty="0" smtClean="0"/>
              <a:t> </a:t>
            </a:r>
            <a:r>
              <a:rPr lang="en-US" sz="2000" dirty="0" err="1" smtClean="0"/>
              <a:t>jenis</a:t>
            </a:r>
            <a:r>
              <a:rPr lang="en-US" sz="2000" dirty="0" smtClean="0"/>
              <a:t> </a:t>
            </a:r>
            <a:r>
              <a:rPr lang="en-US" sz="2000" dirty="0" err="1" smtClean="0"/>
              <a:t>pekerjaan</a:t>
            </a:r>
            <a:r>
              <a:rPr lang="en-US" sz="2000" dirty="0" smtClean="0"/>
              <a:t>)</a:t>
            </a:r>
          </a:p>
          <a:p>
            <a:r>
              <a:rPr lang="en-US" sz="2000" dirty="0" err="1" smtClean="0"/>
              <a:t>Bayaran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kinerja</a:t>
            </a:r>
            <a:r>
              <a:rPr lang="en-US" sz="2000" dirty="0" smtClean="0"/>
              <a:t> (</a:t>
            </a:r>
            <a:r>
              <a:rPr lang="en-US" sz="2000" dirty="0" err="1" smtClean="0"/>
              <a:t>insentif</a:t>
            </a:r>
            <a:r>
              <a:rPr lang="en-US" sz="2000" dirty="0" smtClean="0"/>
              <a:t>)</a:t>
            </a:r>
            <a:endParaRPr lang="en-US" sz="2000" dirty="0"/>
          </a:p>
        </p:txBody>
      </p:sp>
    </p:spTree>
    <p:extLst>
      <p:ext uri="{BB962C8B-B14F-4D97-AF65-F5344CB8AC3E}">
        <p14:creationId xmlns="" xmlns:p14="http://schemas.microsoft.com/office/powerpoint/2010/main" val="382348034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err="1" smtClean="0">
                <a:solidFill>
                  <a:srgbClr val="FF0000"/>
                </a:solidFill>
              </a:rPr>
              <a:t>Keuntungan</a:t>
            </a:r>
            <a:r>
              <a:rPr lang="en-US" sz="5400" dirty="0" smtClean="0">
                <a:solidFill>
                  <a:srgbClr val="FF0000"/>
                </a:solidFill>
              </a:rPr>
              <a:t> 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9845300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err="1" smtClean="0"/>
              <a:t>Manajer</a:t>
            </a:r>
            <a:r>
              <a:rPr lang="en-US" sz="2800" dirty="0" smtClean="0"/>
              <a:t> SDM yang </a:t>
            </a:r>
            <a:r>
              <a:rPr lang="en-US" sz="2800" dirty="0" err="1" smtClean="0"/>
              <a:t>baik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mengetahui</a:t>
            </a:r>
            <a:r>
              <a:rPr lang="en-US" sz="2800" dirty="0" smtClean="0"/>
              <a:t> </a:t>
            </a:r>
            <a:r>
              <a:rPr lang="en-US" sz="2800" dirty="0" err="1" smtClean="0"/>
              <a:t>bahwa</a:t>
            </a:r>
            <a:r>
              <a:rPr lang="en-US" sz="2800" dirty="0" smtClean="0"/>
              <a:t> </a:t>
            </a:r>
            <a:r>
              <a:rPr lang="en-US" sz="2800" dirty="0" err="1" smtClean="0"/>
              <a:t>suatu</a:t>
            </a:r>
            <a:r>
              <a:rPr lang="en-US" sz="2800" dirty="0" smtClean="0"/>
              <a:t> </a:t>
            </a:r>
            <a:r>
              <a:rPr lang="en-US" sz="2800" dirty="0" err="1" smtClean="0"/>
              <a:t>paket</a:t>
            </a:r>
            <a:r>
              <a:rPr lang="en-US" sz="2800" dirty="0" smtClean="0"/>
              <a:t> </a:t>
            </a:r>
            <a:r>
              <a:rPr lang="en-US" sz="2800" dirty="0" err="1" smtClean="0"/>
              <a:t>kompensasi</a:t>
            </a:r>
            <a:r>
              <a:rPr lang="en-US" sz="2800" dirty="0" smtClean="0"/>
              <a:t> </a:t>
            </a:r>
            <a:r>
              <a:rPr lang="en-US" sz="2800" dirty="0" err="1" smtClean="0"/>
              <a:t>haruslah</a:t>
            </a:r>
            <a:r>
              <a:rPr lang="en-US" sz="2800" dirty="0" smtClean="0"/>
              <a:t> </a:t>
            </a:r>
            <a:r>
              <a:rPr lang="en-US" sz="2800" dirty="0" err="1" smtClean="0"/>
              <a:t>lebih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pemberian</a:t>
            </a:r>
            <a:r>
              <a:rPr lang="en-US" sz="2800" dirty="0" smtClean="0"/>
              <a:t> </a:t>
            </a:r>
            <a:r>
              <a:rPr lang="en-US" sz="2800" dirty="0" err="1" smtClean="0"/>
              <a:t>uang</a:t>
            </a:r>
            <a:r>
              <a:rPr lang="en-US" sz="2800" dirty="0" smtClean="0"/>
              <a:t> </a:t>
            </a:r>
            <a:r>
              <a:rPr lang="en-US" sz="2800" dirty="0" err="1" smtClean="0"/>
              <a:t>semata</a:t>
            </a:r>
            <a:r>
              <a:rPr lang="en-US" sz="2800" dirty="0" smtClean="0"/>
              <a:t>. </a:t>
            </a:r>
            <a:r>
              <a:rPr lang="en-US" sz="2800" dirty="0" err="1" smtClean="0"/>
              <a:t>Meskipun</a:t>
            </a:r>
            <a:r>
              <a:rPr lang="en-US" sz="2800" dirty="0" smtClean="0"/>
              <a:t> </a:t>
            </a:r>
            <a:r>
              <a:rPr lang="en-US" sz="2800" dirty="0" err="1" smtClean="0"/>
              <a:t>upah</a:t>
            </a:r>
            <a:r>
              <a:rPr lang="en-US" sz="2800" dirty="0" smtClean="0"/>
              <a:t> / </a:t>
            </a:r>
            <a:r>
              <a:rPr lang="en-US" sz="2800" dirty="0" err="1" smtClean="0"/>
              <a:t>gaji</a:t>
            </a:r>
            <a:r>
              <a:rPr lang="en-US" sz="2800" dirty="0" smtClean="0"/>
              <a:t> </a:t>
            </a:r>
            <a:r>
              <a:rPr lang="en-US" sz="2800" dirty="0" err="1" smtClean="0"/>
              <a:t>adalah</a:t>
            </a:r>
            <a:r>
              <a:rPr lang="en-US" sz="2800" dirty="0" smtClean="0"/>
              <a:t> </a:t>
            </a:r>
            <a:r>
              <a:rPr lang="en-US" sz="2800" dirty="0" err="1" smtClean="0"/>
              <a:t>bagian</a:t>
            </a:r>
            <a:r>
              <a:rPr lang="en-US" sz="2800" dirty="0" smtClean="0"/>
              <a:t> </a:t>
            </a:r>
            <a:r>
              <a:rPr lang="en-US" sz="2800" dirty="0" err="1" smtClean="0"/>
              <a:t>penting</a:t>
            </a:r>
            <a:r>
              <a:rPr lang="en-US" sz="2800" dirty="0" smtClean="0"/>
              <a:t>, </a:t>
            </a:r>
            <a:r>
              <a:rPr lang="en-US" sz="2800" dirty="0" err="1" smtClean="0"/>
              <a:t>uang</a:t>
            </a:r>
            <a:r>
              <a:rPr lang="en-US" sz="2800" dirty="0" smtClean="0"/>
              <a:t> </a:t>
            </a:r>
            <a:r>
              <a:rPr lang="en-US" sz="2800" dirty="0" err="1" smtClean="0"/>
              <a:t>bukanlah</a:t>
            </a:r>
            <a:r>
              <a:rPr lang="en-US" sz="2800" dirty="0" smtClean="0"/>
              <a:t> </a:t>
            </a:r>
            <a:r>
              <a:rPr lang="en-US" sz="2800" dirty="0" err="1" smtClean="0"/>
              <a:t>bagian</a:t>
            </a:r>
            <a:r>
              <a:rPr lang="en-US" sz="2800" dirty="0" smtClean="0"/>
              <a:t>. 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err="1" smtClean="0"/>
              <a:t>Jaminan</a:t>
            </a:r>
            <a:r>
              <a:rPr lang="en-US" sz="2800" dirty="0" smtClean="0"/>
              <a:t> </a:t>
            </a:r>
            <a:r>
              <a:rPr lang="en-US" sz="2800" dirty="0" err="1" smtClean="0"/>
              <a:t>sosial</a:t>
            </a:r>
            <a:r>
              <a:rPr lang="en-US" sz="2800" dirty="0" smtClean="0"/>
              <a:t>, </a:t>
            </a:r>
            <a:r>
              <a:rPr lang="en-US" sz="2800" dirty="0" err="1" smtClean="0"/>
              <a:t>askes</a:t>
            </a:r>
            <a:r>
              <a:rPr lang="en-US" sz="2800" dirty="0" smtClean="0"/>
              <a:t>, </a:t>
            </a:r>
            <a:r>
              <a:rPr lang="en-US" sz="2800" dirty="0" err="1" smtClean="0"/>
              <a:t>liburan</a:t>
            </a:r>
            <a:r>
              <a:rPr lang="en-US" sz="2800" dirty="0" smtClean="0"/>
              <a:t>, </a:t>
            </a:r>
            <a:r>
              <a:rPr lang="en-US" sz="2800" dirty="0" err="1" smtClean="0"/>
              <a:t>penitipan</a:t>
            </a:r>
            <a:r>
              <a:rPr lang="en-US" sz="2800" dirty="0" smtClean="0"/>
              <a:t> </a:t>
            </a:r>
            <a:r>
              <a:rPr lang="en-US" sz="2800" dirty="0" err="1" smtClean="0"/>
              <a:t>anak</a:t>
            </a:r>
            <a:r>
              <a:rPr lang="en-US" sz="2800" dirty="0" smtClean="0"/>
              <a:t>, </a:t>
            </a:r>
            <a:r>
              <a:rPr lang="en-US" sz="2800" dirty="0" err="1" smtClean="0"/>
              <a:t>pusat</a:t>
            </a:r>
            <a:r>
              <a:rPr lang="en-US" sz="2800" dirty="0" smtClean="0"/>
              <a:t> </a:t>
            </a:r>
            <a:r>
              <a:rPr lang="en-US" sz="2800" dirty="0" err="1" smtClean="0"/>
              <a:t>kebugaran</a:t>
            </a:r>
            <a:r>
              <a:rPr lang="en-US" sz="2800" dirty="0" smtClean="0"/>
              <a:t> </a:t>
            </a:r>
            <a:r>
              <a:rPr lang="en-US" sz="2800" dirty="0" err="1" smtClean="0"/>
              <a:t>dll</a:t>
            </a:r>
            <a:endParaRPr lang="en-US" sz="2800" dirty="0"/>
          </a:p>
        </p:txBody>
      </p:sp>
    </p:spTree>
    <p:extLst>
      <p:ext uri="{BB962C8B-B14F-4D97-AF65-F5344CB8AC3E}">
        <p14:creationId xmlns="" xmlns:p14="http://schemas.microsoft.com/office/powerpoint/2010/main" val="37841697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dirty="0" err="1" smtClean="0"/>
              <a:t>Pemberhentian</a:t>
            </a:r>
            <a:r>
              <a:rPr lang="en-US" sz="5400" dirty="0" smtClean="0"/>
              <a:t> </a:t>
            </a:r>
            <a:endParaRPr lang="en-US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89"/>
            <a:ext cx="10309535" cy="388077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err="1" smtClean="0"/>
              <a:t>Meskipun</a:t>
            </a:r>
            <a:r>
              <a:rPr lang="en-US" sz="2400" dirty="0" smtClean="0"/>
              <a:t> </a:t>
            </a:r>
            <a:r>
              <a:rPr lang="en-US" sz="2400" dirty="0" err="1" smtClean="0"/>
              <a:t>upaya</a:t>
            </a:r>
            <a:r>
              <a:rPr lang="en-US" sz="2400" dirty="0" smtClean="0"/>
              <a:t> </a:t>
            </a:r>
            <a:r>
              <a:rPr lang="en-US" sz="2400" dirty="0" err="1" smtClean="0"/>
              <a:t>terbaik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telah</a:t>
            </a:r>
            <a:r>
              <a:rPr lang="en-US" sz="2400" dirty="0" smtClean="0"/>
              <a:t> </a:t>
            </a:r>
            <a:r>
              <a:rPr lang="en-US" sz="2400" dirty="0" err="1" smtClean="0"/>
              <a:t>dilakukan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manajer</a:t>
            </a:r>
            <a:r>
              <a:rPr lang="en-US" sz="2400" dirty="0"/>
              <a:t> </a:t>
            </a:r>
            <a:r>
              <a:rPr lang="en-US" sz="2400" dirty="0" err="1" smtClean="0"/>
              <a:t>lini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para </a:t>
            </a:r>
            <a:r>
              <a:rPr lang="en-US" sz="2400" dirty="0" err="1" smtClean="0"/>
              <a:t>ahli</a:t>
            </a:r>
            <a:r>
              <a:rPr lang="en-US" sz="2400" dirty="0" smtClean="0"/>
              <a:t> </a:t>
            </a:r>
            <a:r>
              <a:rPr lang="en-US" sz="2400" dirty="0" err="1" smtClean="0"/>
              <a:t>manajemen</a:t>
            </a:r>
            <a:r>
              <a:rPr lang="en-US" sz="2400" dirty="0" smtClean="0"/>
              <a:t> SDM, </a:t>
            </a:r>
            <a:r>
              <a:rPr lang="en-US" sz="2400" dirty="0" err="1" smtClean="0"/>
              <a:t>perusahaan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kehilangan</a:t>
            </a:r>
            <a:r>
              <a:rPr lang="en-US" sz="2400" dirty="0" smtClean="0"/>
              <a:t> </a:t>
            </a:r>
            <a:r>
              <a:rPr lang="en-US" sz="2400" dirty="0" err="1" smtClean="0"/>
              <a:t>beberapa</a:t>
            </a:r>
            <a:r>
              <a:rPr lang="en-US" sz="2400" dirty="0" smtClean="0"/>
              <a:t> </a:t>
            </a:r>
            <a:r>
              <a:rPr lang="en-US" sz="2400" dirty="0" err="1" smtClean="0"/>
              <a:t>pegawainya</a:t>
            </a:r>
            <a:r>
              <a:rPr lang="en-US" sz="2400" dirty="0" smtClean="0"/>
              <a:t>. </a:t>
            </a:r>
            <a:r>
              <a:rPr lang="en-US" sz="2400" dirty="0" err="1" smtClean="0"/>
              <a:t>Sebagian</a:t>
            </a:r>
            <a:r>
              <a:rPr lang="en-US" sz="2400" dirty="0" smtClean="0"/>
              <a:t> </a:t>
            </a:r>
            <a:r>
              <a:rPr lang="en-US" sz="2400" dirty="0" err="1" smtClean="0"/>
              <a:t>pegawai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pensiun</a:t>
            </a:r>
            <a:r>
              <a:rPr lang="en-US" sz="2400" dirty="0" smtClean="0"/>
              <a:t> </a:t>
            </a:r>
            <a:r>
              <a:rPr lang="en-US" sz="2400" dirty="0" err="1" smtClean="0"/>
              <a:t>sedangkan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lainnya</a:t>
            </a:r>
            <a:r>
              <a:rPr lang="en-US" sz="2400" dirty="0" smtClean="0"/>
              <a:t>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mengundurkan</a:t>
            </a:r>
            <a:r>
              <a:rPr lang="en-US" sz="2400" dirty="0" smtClean="0"/>
              <a:t> </a:t>
            </a:r>
            <a:r>
              <a:rPr lang="en-US" sz="2400" dirty="0" err="1" smtClean="0"/>
              <a:t>diri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pastinya</a:t>
            </a:r>
            <a:r>
              <a:rPr lang="en-US" sz="2400" dirty="0" smtClean="0"/>
              <a:t> </a:t>
            </a:r>
            <a:r>
              <a:rPr lang="en-US" sz="2400" dirty="0" err="1" smtClean="0"/>
              <a:t>sebagian</a:t>
            </a:r>
            <a:r>
              <a:rPr lang="en-US" sz="2400" dirty="0" smtClean="0"/>
              <a:t> lain </a:t>
            </a:r>
            <a:r>
              <a:rPr lang="en-US" sz="2400" dirty="0" err="1" smtClean="0"/>
              <a:t>akan</a:t>
            </a:r>
            <a:r>
              <a:rPr lang="en-US" sz="2400" dirty="0" smtClean="0"/>
              <a:t> </a:t>
            </a:r>
            <a:r>
              <a:rPr lang="en-US" sz="2400" dirty="0" err="1" smtClean="0"/>
              <a:t>terpaksa</a:t>
            </a:r>
            <a:r>
              <a:rPr lang="en-US" sz="2400" dirty="0" smtClean="0"/>
              <a:t> </a:t>
            </a:r>
            <a:r>
              <a:rPr lang="en-US" sz="2400" dirty="0" err="1" smtClean="0"/>
              <a:t>dikeluarkan</a:t>
            </a:r>
            <a:r>
              <a:rPr lang="en-US" sz="2400" dirty="0" smtClean="0"/>
              <a:t> </a:t>
            </a:r>
            <a:r>
              <a:rPr lang="en-US" sz="2400" dirty="0" err="1" smtClean="0"/>
              <a:t>karena</a:t>
            </a:r>
            <a:r>
              <a:rPr lang="en-US" sz="2400" dirty="0" smtClean="0"/>
              <a:t> </a:t>
            </a:r>
            <a:r>
              <a:rPr lang="en-US" sz="2400" dirty="0" err="1" smtClean="0"/>
              <a:t>adanya</a:t>
            </a:r>
            <a:r>
              <a:rPr lang="en-US" sz="2400" dirty="0" smtClean="0"/>
              <a:t> </a:t>
            </a:r>
            <a:r>
              <a:rPr lang="en-US" sz="2400" dirty="0" err="1" smtClean="0"/>
              <a:t>marger</a:t>
            </a:r>
            <a:r>
              <a:rPr lang="en-US" sz="2400" dirty="0" smtClean="0"/>
              <a:t> 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 smtClean="0"/>
              <a:t>penyusutan</a:t>
            </a:r>
            <a:r>
              <a:rPr lang="en-US" sz="2400" dirty="0" smtClean="0"/>
              <a:t> </a:t>
            </a:r>
            <a:r>
              <a:rPr lang="en-US" sz="2400" dirty="0" err="1" smtClean="0"/>
              <a:t>karyawan</a:t>
            </a:r>
            <a:r>
              <a:rPr lang="en-US" sz="2400" dirty="0" smtClean="0"/>
              <a:t>. 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r>
              <a:rPr lang="en-US" sz="2400" dirty="0" err="1" smtClean="0"/>
              <a:t>Wawancara</a:t>
            </a:r>
            <a:r>
              <a:rPr lang="en-US" sz="2400" dirty="0" smtClean="0"/>
              <a:t> </a:t>
            </a:r>
            <a:r>
              <a:rPr lang="en-US" sz="2400" dirty="0" err="1" smtClean="0"/>
              <a:t>keluar</a:t>
            </a:r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66372216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77333" y="609600"/>
            <a:ext cx="10872241" cy="5803900"/>
          </a:xfrm>
        </p:spPr>
        <p:txBody>
          <a:bodyPr>
            <a:normAutofit/>
          </a:bodyPr>
          <a:lstStyle/>
          <a:p>
            <a:pPr algn="ctr"/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 smtClean="0"/>
              <a:t/>
            </a:r>
            <a:br>
              <a:rPr lang="en-US" sz="5400" dirty="0" smtClean="0"/>
            </a:br>
            <a:r>
              <a:rPr lang="en-US" sz="5400" dirty="0"/>
              <a:t/>
            </a:r>
            <a:br>
              <a:rPr lang="en-US" sz="5400" dirty="0"/>
            </a:br>
            <a:r>
              <a:rPr lang="en-US" sz="5400" dirty="0" smtClean="0"/>
              <a:t>MATURNUWUUUN </a:t>
            </a:r>
            <a:endParaRPr lang="en-US" sz="5400" dirty="0"/>
          </a:p>
        </p:txBody>
      </p:sp>
    </p:spTree>
    <p:extLst>
      <p:ext uri="{BB962C8B-B14F-4D97-AF65-F5344CB8AC3E}">
        <p14:creationId xmlns="" xmlns:p14="http://schemas.microsoft.com/office/powerpoint/2010/main" val="20791786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953</TotalTime>
  <Words>1351</Words>
  <Application>Microsoft Office PowerPoint</Application>
  <PresentationFormat>Custom</PresentationFormat>
  <Paragraphs>282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Facet</vt:lpstr>
      <vt:lpstr>  MENGELOLA  SUMBER DAYA MANUSIA</vt:lpstr>
      <vt:lpstr>Pengertian Manajemen SDM</vt:lpstr>
      <vt:lpstr>PENDEKATAN STRATEGIS</vt:lpstr>
      <vt:lpstr>Manajemen Sumber Daya Manusia yang Strategis </vt:lpstr>
      <vt:lpstr>Peran dan Nilai Investasi Modal Manusia</vt:lpstr>
      <vt:lpstr>Globalisasi </vt:lpstr>
      <vt:lpstr>Beberapa tren dalam manajemen SDM internasional </vt:lpstr>
      <vt:lpstr>SIFAT KARIER YANG BERUBAH - UBAH</vt:lpstr>
      <vt:lpstr>Kontrak Sosial yang berubah – ubah </vt:lpstr>
      <vt:lpstr>Kontak social yang berubah – ubah </vt:lpstr>
      <vt:lpstr>Inovasi dalam manajemen SDM</vt:lpstr>
      <vt:lpstr>Menarik tenaga kerja efektif </vt:lpstr>
      <vt:lpstr>MENARIK TENAGA KERJA YANG EFEKTIF</vt:lpstr>
      <vt:lpstr>Perencanaan Sumber Daya Manusia  </vt:lpstr>
      <vt:lpstr>Perekrutan </vt:lpstr>
      <vt:lpstr>Seleksi </vt:lpstr>
      <vt:lpstr>Lamaran dan wawancara kerja </vt:lpstr>
      <vt:lpstr>Mengelola talenta </vt:lpstr>
      <vt:lpstr>Pelatian dan pengembangan </vt:lpstr>
      <vt:lpstr>Penilaian tenaga kerja </vt:lpstr>
      <vt:lpstr>MEMPERTAHANKAN TENAGA KERJA EFEKTIF</vt:lpstr>
      <vt:lpstr>MEMPERTAHANKAN TENAGA KERJA EFEKTIF </vt:lpstr>
      <vt:lpstr>Keuntungan </vt:lpstr>
      <vt:lpstr>Pemberhentian </vt:lpstr>
      <vt:lpstr>   MATURNUWUUUN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TUGAS  MANAJEMEN  BAB 11</dc:title>
  <dc:creator>HP</dc:creator>
  <cp:lastModifiedBy>Toshiba</cp:lastModifiedBy>
  <cp:revision>46</cp:revision>
  <dcterms:created xsi:type="dcterms:W3CDTF">2014-12-16T13:14:08Z</dcterms:created>
  <dcterms:modified xsi:type="dcterms:W3CDTF">2016-12-01T07:31:04Z</dcterms:modified>
</cp:coreProperties>
</file>