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61" r:id="rId5"/>
    <p:sldId id="265" r:id="rId6"/>
    <p:sldId id="266" r:id="rId7"/>
    <p:sldId id="262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1C764-08C5-44EE-9215-F258115C67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4C6C0-EF1F-4D7E-B1EB-E6BBEC3085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22F2B-55C4-4D60-B50B-5B8C159E0B7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C5618-ADD3-44F8-8D4B-ABFB6CDB49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8FC31-AD82-4A62-8BCB-3B74DD370D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25BE-98A4-45C6-9688-D010DB6942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4CDB6-9447-4E42-982B-CD4E5D93BE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FCCA4-CB60-4622-8DCF-DA7E6D80167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06398F-7F02-4960-AB28-54F0D9CF0C6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F0B24-1410-45CB-BA46-BA7CAE3F2E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D86-59A2-481A-BA87-38B2C0C0FA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CB20081-4CFA-4A89-812F-307102DE220C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831975"/>
          </a:xfrm>
        </p:spPr>
        <p:txBody>
          <a:bodyPr>
            <a:normAutofit fontScale="90000"/>
          </a:bodyPr>
          <a:lstStyle/>
          <a:p>
            <a:r>
              <a:rPr lang="en-US"/>
              <a:t>IDE DAN PELUANG DALAM KEWIRAUSAHAAN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152400"/>
            <a:ext cx="8229600" cy="334963"/>
          </a:xfrm>
        </p:spPr>
        <p:txBody>
          <a:bodyPr/>
          <a:lstStyle/>
          <a:p>
            <a:pPr algn="r"/>
            <a:r>
              <a:rPr lang="en-US" sz="1800" b="1"/>
              <a:t>IDE DAN PELUANG WIRAUSAHA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609600"/>
            <a:ext cx="8839200" cy="5943600"/>
          </a:xfrm>
        </p:spPr>
        <p:txBody>
          <a:bodyPr/>
          <a:lstStyle/>
          <a:p>
            <a:pPr marL="609600" indent="-609600" algn="just">
              <a:buFontTx/>
              <a:buNone/>
            </a:pPr>
            <a:r>
              <a:rPr lang="en-US" sz="2800" b="1"/>
              <a:t>Ide kewirausahaan</a:t>
            </a:r>
          </a:p>
          <a:p>
            <a:pPr marL="609600" indent="-609600" algn="just">
              <a:buFontTx/>
              <a:buAutoNum type="arabicPeriod"/>
            </a:pPr>
            <a:r>
              <a:rPr lang="en-US" sz="2800"/>
              <a:t>Nilai sauatu barang dapat diciptakan melalui inovasi</a:t>
            </a:r>
          </a:p>
          <a:p>
            <a:pPr marL="609600" indent="-609600" algn="just">
              <a:buFontTx/>
              <a:buAutoNum type="arabicPeriod"/>
            </a:pPr>
            <a:r>
              <a:rPr lang="en-US" sz="2800"/>
              <a:t>Nalai ini dapat diciptakan dgn cara mengubah tantangan menjadi peluang</a:t>
            </a:r>
          </a:p>
          <a:p>
            <a:pPr marL="609600" indent="-609600" algn="just">
              <a:buFontTx/>
              <a:buAutoNum type="arabicPeriod"/>
            </a:pPr>
            <a:r>
              <a:rPr lang="en-US" sz="2800"/>
              <a:t>Peluang dapat diciptakan melalui ide0ide kreatif dan inovatif. Ide-ide yang menciptakan nilai-nilai potensial (peluang usaha) perlu diidentifikasi dan dievaluasi dgn cara :</a:t>
            </a:r>
          </a:p>
          <a:p>
            <a:pPr marL="609600" indent="-609600" algn="just">
              <a:buFontTx/>
              <a:buNone/>
            </a:pPr>
            <a:r>
              <a:rPr lang="en-US" sz="2800"/>
              <a:t>	- Pengurangan kemungkinan resiko </a:t>
            </a:r>
          </a:p>
          <a:p>
            <a:pPr marL="609600" indent="-609600" algn="just">
              <a:buFontTx/>
              <a:buNone/>
            </a:pPr>
            <a:r>
              <a:rPr lang="en-US" sz="2800"/>
              <a:t>	- Penyebaran resiko pd aspek yg paling mungkin</a:t>
            </a:r>
          </a:p>
          <a:p>
            <a:pPr marL="609600" indent="-609600" algn="just">
              <a:buFontTx/>
              <a:buNone/>
            </a:pPr>
            <a:r>
              <a:rPr lang="en-US" sz="2800"/>
              <a:t>	- Pengelolaan resiko yg mendatangkan manfaat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0"/>
            <a:ext cx="8229600" cy="334963"/>
          </a:xfrm>
        </p:spPr>
        <p:txBody>
          <a:bodyPr/>
          <a:lstStyle/>
          <a:p>
            <a:pPr algn="r"/>
            <a:r>
              <a:rPr lang="en-US" sz="1800" b="1"/>
              <a:t>IDE DAN PELUANG WIRAUSAHA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838200"/>
            <a:ext cx="8839200" cy="6019800"/>
          </a:xfrm>
        </p:spPr>
        <p:txBody>
          <a:bodyPr/>
          <a:lstStyle/>
          <a:p>
            <a:pPr marL="609600" indent="-609600" algn="just">
              <a:buFontTx/>
              <a:buNone/>
            </a:pPr>
            <a:r>
              <a:rPr lang="en-US" sz="2800" b="1"/>
              <a:t>Sumber-sumber potensial peluang</a:t>
            </a:r>
            <a:endParaRPr lang="en-US" sz="2800"/>
          </a:p>
          <a:p>
            <a:pPr marL="609600" indent="-609600" algn="just">
              <a:buFontTx/>
              <a:buNone/>
            </a:pPr>
            <a:r>
              <a:rPr lang="en-US" sz="2800"/>
              <a:t>	Langkah-langkah dalam penjaringan ide (</a:t>
            </a:r>
            <a:r>
              <a:rPr lang="en-US" sz="2800" i="1"/>
              <a:t>skrining</a:t>
            </a:r>
            <a:r>
              <a:rPr lang="en-US" sz="2800"/>
              <a:t>) dapat dilakukan sebagai berikut :</a:t>
            </a:r>
          </a:p>
          <a:p>
            <a:pPr marL="609600" indent="-609600" algn="just">
              <a:buFontTx/>
              <a:buNone/>
            </a:pPr>
            <a:r>
              <a:rPr lang="en-US" sz="2800"/>
              <a:t>	1. Menciptakan Produk Baru Yang Berbeda</a:t>
            </a:r>
          </a:p>
          <a:p>
            <a:pPr marL="609600" indent="-609600" algn="just">
              <a:buFontTx/>
              <a:buNone/>
            </a:pPr>
            <a:r>
              <a:rPr lang="en-US" sz="2800"/>
              <a:t>	2. Mengamati Pintu Peluang</a:t>
            </a:r>
          </a:p>
          <a:p>
            <a:pPr marL="609600" indent="-609600" algn="just">
              <a:buFontTx/>
              <a:buNone/>
            </a:pPr>
            <a:r>
              <a:rPr lang="en-US" sz="2800"/>
              <a:t>	3. Analisis Produk dan Proses Produksi Secara</a:t>
            </a:r>
          </a:p>
          <a:p>
            <a:pPr marL="609600" indent="-609600" algn="just">
              <a:buFontTx/>
              <a:buNone/>
            </a:pPr>
            <a:r>
              <a:rPr lang="en-US" sz="2800"/>
              <a:t>		 Mendalam</a:t>
            </a:r>
          </a:p>
          <a:p>
            <a:pPr marL="609600" indent="-609600" algn="just">
              <a:buFontTx/>
              <a:buNone/>
            </a:pPr>
            <a:r>
              <a:rPr lang="en-US" sz="2800"/>
              <a:t>	4. Menaksir Biaya Awal</a:t>
            </a:r>
          </a:p>
          <a:p>
            <a:pPr marL="609600" indent="-609600" algn="just">
              <a:buFontTx/>
              <a:buNone/>
            </a:pPr>
            <a:r>
              <a:rPr lang="en-US" sz="2800"/>
              <a:t>	5. Memperhitungkan Resiko yang Mungkin</a:t>
            </a:r>
          </a:p>
          <a:p>
            <a:pPr marL="609600" indent="-609600" algn="just">
              <a:buFontTx/>
              <a:buNone/>
            </a:pPr>
            <a:r>
              <a:rPr lang="en-US" sz="2800"/>
              <a:t>		 Terjadi</a:t>
            </a:r>
          </a:p>
          <a:p>
            <a:pPr marL="609600" indent="-609600" algn="just">
              <a:buFontTx/>
              <a:buNone/>
            </a:pPr>
            <a:endParaRPr lang="en-US" sz="2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304800"/>
          </a:xfrm>
        </p:spPr>
        <p:txBody>
          <a:bodyPr>
            <a:normAutofit fontScale="90000"/>
          </a:bodyPr>
          <a:lstStyle/>
          <a:p>
            <a:pPr algn="r"/>
            <a:r>
              <a:rPr lang="en-US" sz="1800" b="1"/>
              <a:t>IDE DAN PELUANG WIRAUSAHA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0" y="457200"/>
            <a:ext cx="9144000" cy="6400800"/>
          </a:xfrm>
        </p:spPr>
        <p:txBody>
          <a:bodyPr/>
          <a:lstStyle/>
          <a:p>
            <a:pPr marL="609600" indent="-609600" algn="just">
              <a:buFontTx/>
              <a:buNone/>
            </a:pPr>
            <a:r>
              <a:rPr lang="en-US" sz="2800" b="1"/>
              <a:t>Bekal pengetahuan &amp; kompetensi kewirausahaan</a:t>
            </a:r>
          </a:p>
          <a:p>
            <a:pPr marL="609600" indent="-609600" algn="just">
              <a:buFontTx/>
              <a:buNone/>
            </a:pPr>
            <a:r>
              <a:rPr lang="en-US" sz="2800"/>
              <a:t>	Watak kewirausahaan ditentukan oleh ketrampilan dan kemampuan. Kemampuan ditentukan oleh pengetahuan dan pengalaman.</a:t>
            </a:r>
          </a:p>
          <a:p>
            <a:pPr marL="609600" indent="-609600" algn="just">
              <a:buFontTx/>
              <a:buNone/>
            </a:pPr>
            <a:r>
              <a:rPr lang="en-US" sz="2800"/>
              <a:t>	Kemauan dan kemampuan yang dimiliki oleh seorang wirausaha diperlukan untuk :</a:t>
            </a:r>
          </a:p>
          <a:p>
            <a:pPr marL="609600" indent="-609600" algn="just">
              <a:buFontTx/>
              <a:buNone/>
            </a:pPr>
            <a:r>
              <a:rPr lang="en-US" sz="2800"/>
              <a:t>	1. Menghasilkan produk atau jasa baru</a:t>
            </a:r>
          </a:p>
          <a:p>
            <a:pPr marL="609600" indent="-609600" algn="just">
              <a:buFontTx/>
              <a:buNone/>
            </a:pPr>
            <a:r>
              <a:rPr lang="en-US" sz="2800"/>
              <a:t>	2. Memghasilkan nilai tambah baru</a:t>
            </a:r>
          </a:p>
          <a:p>
            <a:pPr marL="609600" indent="-609600" algn="just">
              <a:buFontTx/>
              <a:buNone/>
            </a:pPr>
            <a:r>
              <a:rPr lang="en-US" sz="2800"/>
              <a:t>	3. Merintis usaha baru</a:t>
            </a:r>
          </a:p>
          <a:p>
            <a:pPr marL="609600" indent="-609600" algn="just">
              <a:buFontTx/>
              <a:buNone/>
            </a:pPr>
            <a:r>
              <a:rPr lang="en-US" sz="2800"/>
              <a:t>	4. Melakukan proses / teknik baru</a:t>
            </a:r>
          </a:p>
          <a:p>
            <a:pPr marL="609600" indent="-609600" algn="just">
              <a:buFontTx/>
              <a:buNone/>
            </a:pPr>
            <a:r>
              <a:rPr lang="en-US" sz="2800"/>
              <a:t>	5. Mengembangkan organisasi baru</a:t>
            </a:r>
          </a:p>
          <a:p>
            <a:pPr marL="609600" indent="-609600" algn="just">
              <a:buFontTx/>
              <a:buNone/>
            </a:pPr>
            <a:r>
              <a:rPr lang="en-US"/>
              <a:t>	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304800"/>
          </a:xfrm>
        </p:spPr>
        <p:txBody>
          <a:bodyPr>
            <a:normAutofit fontScale="90000"/>
          </a:bodyPr>
          <a:lstStyle/>
          <a:p>
            <a:pPr algn="r"/>
            <a:r>
              <a:rPr lang="en-US" sz="1800" b="1"/>
              <a:t>IDE DAN PELUANG WIRAUSAHA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685800"/>
            <a:ext cx="8763000" cy="6172200"/>
          </a:xfrm>
        </p:spPr>
        <p:txBody>
          <a:bodyPr/>
          <a:lstStyle/>
          <a:p>
            <a:pPr marL="609600" indent="-609600" algn="just">
              <a:buFontTx/>
              <a:buNone/>
            </a:pPr>
            <a:r>
              <a:rPr lang="en-US" sz="2800" b="1"/>
              <a:t>Menurut Wirasasmita kemampuan kewirausahaan</a:t>
            </a:r>
            <a:endParaRPr lang="en-US" sz="2800"/>
          </a:p>
          <a:p>
            <a:pPr marL="609600" indent="-609600" algn="just">
              <a:buFontTx/>
              <a:buNone/>
            </a:pPr>
            <a:r>
              <a:rPr lang="en-US" sz="2800" b="1"/>
              <a:t>meliputi :</a:t>
            </a:r>
          </a:p>
          <a:p>
            <a:pPr marL="609600" indent="-609600" algn="just">
              <a:buFontTx/>
              <a:buNone/>
            </a:pPr>
            <a:r>
              <a:rPr lang="en-US" sz="2800"/>
              <a:t>	1.</a:t>
            </a:r>
            <a:r>
              <a:rPr lang="en-US" sz="2800" i="1"/>
              <a:t>Self knowledge (</a:t>
            </a:r>
            <a:r>
              <a:rPr lang="en-US" sz="2800"/>
              <a:t>pengetahuan tentang usaha)</a:t>
            </a:r>
            <a:endParaRPr lang="en-US" sz="2800" i="1"/>
          </a:p>
          <a:p>
            <a:pPr marL="609600" indent="-609600" algn="just">
              <a:buFontTx/>
              <a:buNone/>
            </a:pPr>
            <a:r>
              <a:rPr lang="en-US" sz="2800" i="1"/>
              <a:t>	</a:t>
            </a:r>
            <a:r>
              <a:rPr lang="en-US" sz="2800"/>
              <a:t>2.</a:t>
            </a:r>
            <a:r>
              <a:rPr lang="en-US" sz="2800" i="1"/>
              <a:t>Imagination (</a:t>
            </a:r>
            <a:r>
              <a:rPr lang="en-US" sz="2800"/>
              <a:t>imajinasi,ide &amp; sukses dimasa lalu)</a:t>
            </a:r>
            <a:endParaRPr lang="en-US" sz="2800" i="1"/>
          </a:p>
          <a:p>
            <a:pPr marL="609600" indent="-609600" algn="just">
              <a:buFontTx/>
              <a:buNone/>
            </a:pPr>
            <a:r>
              <a:rPr lang="en-US" sz="2800" i="1"/>
              <a:t>	</a:t>
            </a:r>
            <a:r>
              <a:rPr lang="en-US" sz="2800"/>
              <a:t>3</a:t>
            </a:r>
            <a:r>
              <a:rPr lang="en-US" sz="2800" i="1"/>
              <a:t>.Practical Knowledge </a:t>
            </a:r>
            <a:r>
              <a:rPr lang="en-US" sz="2800"/>
              <a:t>(pengetahuan praktis)</a:t>
            </a:r>
            <a:endParaRPr lang="en-US" sz="2800" i="1"/>
          </a:p>
          <a:p>
            <a:pPr marL="609600" indent="-609600" algn="just">
              <a:buFontTx/>
              <a:buNone/>
            </a:pPr>
            <a:r>
              <a:rPr lang="en-US" sz="2800" i="1"/>
              <a:t>	</a:t>
            </a:r>
            <a:r>
              <a:rPr lang="en-US" sz="2800"/>
              <a:t>4.</a:t>
            </a:r>
            <a:r>
              <a:rPr lang="en-US" sz="2800" i="1"/>
              <a:t>Search Skill </a:t>
            </a:r>
            <a:r>
              <a:rPr lang="en-US" sz="2800"/>
              <a:t>(berkresai dan berimajinasi)</a:t>
            </a:r>
            <a:endParaRPr lang="en-US" sz="2800" i="1"/>
          </a:p>
          <a:p>
            <a:pPr marL="609600" indent="-609600" algn="just">
              <a:buFontTx/>
              <a:buNone/>
            </a:pPr>
            <a:r>
              <a:rPr lang="en-US" sz="2800" i="1"/>
              <a:t>	</a:t>
            </a:r>
            <a:r>
              <a:rPr lang="en-US" sz="2800"/>
              <a:t>5.</a:t>
            </a:r>
            <a:r>
              <a:rPr lang="en-US" sz="2800" i="1"/>
              <a:t>Foresight </a:t>
            </a:r>
            <a:r>
              <a:rPr lang="en-US" sz="2800"/>
              <a:t>(berpandangan jauh kedepan)</a:t>
            </a:r>
            <a:endParaRPr lang="en-US" sz="2800" i="1"/>
          </a:p>
          <a:p>
            <a:pPr marL="609600" indent="-609600" algn="just">
              <a:buFontTx/>
              <a:buNone/>
            </a:pPr>
            <a:r>
              <a:rPr lang="en-US" sz="2800" i="1"/>
              <a:t>	</a:t>
            </a:r>
            <a:r>
              <a:rPr lang="en-US" sz="2800"/>
              <a:t>6.</a:t>
            </a:r>
            <a:r>
              <a:rPr lang="en-US" sz="2800" i="1"/>
              <a:t>Computation Skill </a:t>
            </a:r>
            <a:r>
              <a:rPr lang="en-US" sz="2800"/>
              <a:t>(berhitung dan memprediksi)</a:t>
            </a:r>
            <a:endParaRPr lang="en-US" sz="2800" i="1"/>
          </a:p>
          <a:p>
            <a:pPr marL="609600" indent="-609600" algn="just">
              <a:buFontTx/>
              <a:buNone/>
            </a:pPr>
            <a:r>
              <a:rPr lang="en-US" sz="2800" i="1"/>
              <a:t>	</a:t>
            </a:r>
            <a:r>
              <a:rPr lang="en-US" sz="2800"/>
              <a:t>7.</a:t>
            </a:r>
            <a:r>
              <a:rPr lang="en-US" sz="2800" i="1"/>
              <a:t>Comunication Skill </a:t>
            </a:r>
            <a:r>
              <a:rPr lang="en-US" sz="2800"/>
              <a:t>(berkomunikasi, bergaul dan </a:t>
            </a:r>
          </a:p>
          <a:p>
            <a:pPr marL="609600" indent="-609600" algn="just">
              <a:buFontTx/>
              <a:buNone/>
            </a:pPr>
            <a:r>
              <a:rPr lang="en-US" sz="2800"/>
              <a:t>		berhubungan dengan orang lain)</a:t>
            </a:r>
            <a:endParaRPr lang="en-US" sz="2800" i="1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304800"/>
          </a:xfrm>
        </p:spPr>
        <p:txBody>
          <a:bodyPr>
            <a:normAutofit fontScale="90000"/>
          </a:bodyPr>
          <a:lstStyle/>
          <a:p>
            <a:pPr algn="r"/>
            <a:r>
              <a:rPr lang="en-US" sz="2000" b="1"/>
              <a:t>IDE DAN PELUANG WIRAUSAHA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457200"/>
            <a:ext cx="8763000" cy="6400800"/>
          </a:xfrm>
        </p:spPr>
        <p:txBody>
          <a:bodyPr/>
          <a:lstStyle/>
          <a:p>
            <a:pPr marL="609600" indent="-609600" algn="just">
              <a:buFontTx/>
              <a:buNone/>
            </a:pPr>
            <a:r>
              <a:rPr lang="en-US" sz="2800" b="1"/>
              <a:t>Bekal pengetahuan yang harus dimiliki :</a:t>
            </a:r>
          </a:p>
          <a:p>
            <a:pPr marL="609600" indent="-609600" algn="just">
              <a:buFontTx/>
              <a:buAutoNum type="arabicPeriod"/>
            </a:pPr>
            <a:r>
              <a:rPr lang="en-US" sz="2800"/>
              <a:t>Tentang bidang usaha yang dimasuki dan lingkungan usaha yang ada disekitarnya.</a:t>
            </a:r>
          </a:p>
          <a:p>
            <a:pPr marL="609600" indent="-609600" algn="just">
              <a:buFontTx/>
              <a:buAutoNum type="arabicPeriod"/>
            </a:pPr>
            <a:r>
              <a:rPr lang="en-US" sz="2800"/>
              <a:t>Tentang peran dan tanggung jawab</a:t>
            </a:r>
          </a:p>
          <a:p>
            <a:pPr marL="609600" indent="-609600" algn="just">
              <a:buFontTx/>
              <a:buAutoNum type="arabicPeriod"/>
            </a:pPr>
            <a:r>
              <a:rPr lang="en-US" sz="2800"/>
              <a:t>Tentang kepribadian dan kemampuan diri</a:t>
            </a:r>
          </a:p>
          <a:p>
            <a:pPr marL="609600" indent="-609600" algn="just">
              <a:buFontTx/>
              <a:buAutoNum type="arabicPeriod"/>
            </a:pPr>
            <a:r>
              <a:rPr lang="en-US" sz="2800"/>
              <a:t>Tentang manajemen dan organisasi bisnis</a:t>
            </a:r>
          </a:p>
          <a:p>
            <a:pPr marL="609600" indent="-609600" algn="just">
              <a:buFontTx/>
              <a:buNone/>
            </a:pPr>
            <a:r>
              <a:rPr lang="en-US" sz="2800" b="1"/>
              <a:t>Menurut Ronald .J Ebert bekal ketrampilan,yaitu :</a:t>
            </a:r>
          </a:p>
          <a:p>
            <a:pPr marL="609600" indent="-609600" algn="just">
              <a:buFontTx/>
              <a:buAutoNum type="arabicPeriod"/>
            </a:pPr>
            <a:r>
              <a:rPr lang="en-US" sz="2800" i="1"/>
              <a:t>Technical Skill</a:t>
            </a:r>
          </a:p>
          <a:p>
            <a:pPr marL="609600" indent="-609600" algn="just">
              <a:buFontTx/>
              <a:buAutoNum type="arabicPeriod"/>
            </a:pPr>
            <a:r>
              <a:rPr lang="en-US" sz="2800" i="1"/>
              <a:t>Human Relation Skill</a:t>
            </a:r>
          </a:p>
          <a:p>
            <a:pPr marL="609600" indent="-609600" algn="just">
              <a:buFontTx/>
              <a:buAutoNum type="arabicPeriod"/>
            </a:pPr>
            <a:r>
              <a:rPr lang="en-US" sz="2800" i="1"/>
              <a:t>Cinceptual Skill</a:t>
            </a:r>
          </a:p>
          <a:p>
            <a:pPr marL="609600" indent="-609600" algn="just">
              <a:buFontTx/>
              <a:buAutoNum type="arabicPeriod"/>
            </a:pPr>
            <a:r>
              <a:rPr lang="en-US" sz="2800" i="1"/>
              <a:t>Decesion Making Skill</a:t>
            </a:r>
          </a:p>
          <a:p>
            <a:pPr marL="609600" indent="-609600" algn="just">
              <a:buFontTx/>
              <a:buAutoNum type="arabicPeriod"/>
            </a:pPr>
            <a:r>
              <a:rPr lang="en-US" sz="2800" i="1"/>
              <a:t>Time Management Skill</a:t>
            </a:r>
          </a:p>
        </p:txBody>
      </p:sp>
    </p:spTree>
  </p:cSld>
  <p:clrMapOvr>
    <a:masterClrMapping/>
  </p:clrMapOvr>
  <p:transition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304800"/>
            <a:ext cx="8991600" cy="6248400"/>
          </a:xfrm>
        </p:spPr>
        <p:txBody>
          <a:bodyPr/>
          <a:lstStyle/>
          <a:p>
            <a:pPr marL="609600" indent="-609600" algn="just">
              <a:buFontTx/>
              <a:buNone/>
            </a:pPr>
            <a:r>
              <a:rPr lang="en-US" sz="2800" b="1"/>
              <a:t>10 kompetensi yang harus dimiliki wirausaha,yaitu :</a:t>
            </a:r>
          </a:p>
          <a:p>
            <a:pPr marL="609600" indent="-609600" algn="just">
              <a:buFontTx/>
              <a:buNone/>
            </a:pPr>
            <a:r>
              <a:rPr lang="en-US" sz="2800"/>
              <a:t>	1. </a:t>
            </a:r>
            <a:r>
              <a:rPr lang="en-US" sz="2800" i="1"/>
              <a:t>Knowing Your Business</a:t>
            </a:r>
          </a:p>
          <a:p>
            <a:pPr marL="609600" indent="-609600" algn="just">
              <a:buFontTx/>
              <a:buNone/>
            </a:pPr>
            <a:r>
              <a:rPr lang="en-US" sz="2800" i="1"/>
              <a:t>	2. Knowing The Basic Business Management</a:t>
            </a:r>
          </a:p>
          <a:p>
            <a:pPr marL="609600" indent="-609600" algn="just">
              <a:buFontTx/>
              <a:buNone/>
            </a:pPr>
            <a:r>
              <a:rPr lang="en-US" sz="2800" i="1"/>
              <a:t>	3. Having The Proper Attitude</a:t>
            </a:r>
          </a:p>
          <a:p>
            <a:pPr marL="609600" indent="-609600" algn="just">
              <a:buFontTx/>
              <a:buNone/>
            </a:pPr>
            <a:r>
              <a:rPr lang="en-US" sz="2800" i="1"/>
              <a:t>	4. Having Adequate Capital</a:t>
            </a:r>
          </a:p>
          <a:p>
            <a:pPr marL="609600" indent="-609600" algn="just">
              <a:buFontTx/>
              <a:buNone/>
            </a:pPr>
            <a:r>
              <a:rPr lang="en-US" sz="2800" i="1"/>
              <a:t>	5. Managing Finances Effectively</a:t>
            </a:r>
          </a:p>
          <a:p>
            <a:pPr marL="609600" indent="-609600" algn="just">
              <a:buFontTx/>
              <a:buNone/>
            </a:pPr>
            <a:r>
              <a:rPr lang="en-US" sz="2800" i="1"/>
              <a:t>	6. Managing Time Efficiently</a:t>
            </a:r>
          </a:p>
          <a:p>
            <a:pPr marL="609600" indent="-609600" algn="just">
              <a:buFontTx/>
              <a:buNone/>
            </a:pPr>
            <a:r>
              <a:rPr lang="en-US" sz="2800" i="1"/>
              <a:t>	7. Managing People</a:t>
            </a:r>
          </a:p>
          <a:p>
            <a:pPr marL="609600" indent="-609600" algn="just">
              <a:buFontTx/>
              <a:buNone/>
            </a:pPr>
            <a:r>
              <a:rPr lang="en-US" sz="2800" i="1"/>
              <a:t>	8. Satisfying Customer by Providing High Quality</a:t>
            </a:r>
          </a:p>
          <a:p>
            <a:pPr marL="609600" indent="-609600" algn="just">
              <a:buFontTx/>
              <a:buNone/>
            </a:pPr>
            <a:r>
              <a:rPr lang="en-US" sz="2800" i="1"/>
              <a:t>		 Product</a:t>
            </a:r>
          </a:p>
          <a:p>
            <a:pPr marL="609600" indent="-609600" algn="just">
              <a:buFontTx/>
              <a:buNone/>
            </a:pPr>
            <a:r>
              <a:rPr lang="en-US" sz="2800" i="1"/>
              <a:t>	9. Knowing How to Compete</a:t>
            </a:r>
          </a:p>
          <a:p>
            <a:pPr marL="609600" indent="-609600" algn="just">
              <a:buFontTx/>
              <a:buNone/>
            </a:pPr>
            <a:r>
              <a:rPr lang="en-US" sz="2800" i="1"/>
              <a:t>	10. Copying with Regulations and Paperwork</a:t>
            </a:r>
            <a:endParaRPr 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187</TotalTime>
  <Words>144</Words>
  <Application>Microsoft Office PowerPoint</Application>
  <PresentationFormat>On-screen Show (4:3)</PresentationFormat>
  <Paragraphs>64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Arial</vt:lpstr>
      <vt:lpstr>Flow</vt:lpstr>
      <vt:lpstr>IDE DAN PELUANG DALAM KEWIRAUSAHAAN</vt:lpstr>
      <vt:lpstr>IDE DAN PELUANG WIRAUSAHA</vt:lpstr>
      <vt:lpstr>IDE DAN PELUANG WIRAUSAHA</vt:lpstr>
      <vt:lpstr>IDE DAN PELUANG WIRAUSAHA</vt:lpstr>
      <vt:lpstr>IDE DAN PELUANG WIRAUSAHA</vt:lpstr>
      <vt:lpstr>IDE DAN PELUANG WIRAUSAHA</vt:lpstr>
      <vt:lpstr>Slide 7</vt:lpstr>
    </vt:vector>
  </TitlesOfParts>
  <Company>Computer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IDE DAN PELUANG DALAM KEWIRAUSAHAAN</dc:title>
  <dc:creator>Owner</dc:creator>
  <cp:lastModifiedBy>Acer</cp:lastModifiedBy>
  <cp:revision>6</cp:revision>
  <dcterms:created xsi:type="dcterms:W3CDTF">2010-10-10T14:11:26Z</dcterms:created>
  <dcterms:modified xsi:type="dcterms:W3CDTF">2012-01-16T01:52:49Z</dcterms:modified>
</cp:coreProperties>
</file>