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8" r:id="rId3"/>
    <p:sldId id="295" r:id="rId4"/>
    <p:sldId id="286" r:id="rId5"/>
    <p:sldId id="287" r:id="rId6"/>
    <p:sldId id="289" r:id="rId7"/>
    <p:sldId id="290" r:id="rId8"/>
    <p:sldId id="293" r:id="rId9"/>
    <p:sldId id="288" r:id="rId10"/>
    <p:sldId id="279" r:id="rId11"/>
    <p:sldId id="280" r:id="rId12"/>
    <p:sldId id="291" r:id="rId13"/>
    <p:sldId id="275" r:id="rId14"/>
    <p:sldId id="276" r:id="rId15"/>
    <p:sldId id="277" r:id="rId16"/>
    <p:sldId id="278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11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65" autoAdjust="0"/>
    <p:restoredTop sz="94660"/>
  </p:normalViewPr>
  <p:slideViewPr>
    <p:cSldViewPr>
      <p:cViewPr>
        <p:scale>
          <a:sx n="81" d="100"/>
          <a:sy n="81" d="100"/>
        </p:scale>
        <p:origin x="-1416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00%20KEWIRAUSAHAAN%202016\angkatan%20kerj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00%20KEWIRAUSAHAAN%202016\angkatan%20kerja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ENDIDIKAN\1.KEWIRAUSAHAAN%202014\ukm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d-ID" sz="1200"/>
              <a:t>Angkatan kerja dan penduduk yang bekerja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Sheet1!$B$5</c:f>
              <c:strCache>
                <c:ptCount val="1"/>
                <c:pt idx="0">
                  <c:v>Angkatan kerja</c:v>
                </c:pt>
              </c:strCache>
            </c:strRef>
          </c:tx>
          <c:invertIfNegative val="0"/>
          <c:cat>
            <c:numRef>
              <c:f>Sheet1!$A$6:$A$8</c:f>
              <c:numCache>
                <c:formatCode>mmm\-yy</c:formatCode>
                <c:ptCount val="3"/>
                <c:pt idx="0">
                  <c:v>41671</c:v>
                </c:pt>
                <c:pt idx="1">
                  <c:v>41852</c:v>
                </c:pt>
                <c:pt idx="2">
                  <c:v>42036</c:v>
                </c:pt>
              </c:numCache>
            </c:numRef>
          </c:cat>
          <c:val>
            <c:numRef>
              <c:f>Sheet1!$B$6:$B$8</c:f>
              <c:numCache>
                <c:formatCode>General</c:formatCode>
                <c:ptCount val="3"/>
                <c:pt idx="0">
                  <c:v>118.9</c:v>
                </c:pt>
                <c:pt idx="1">
                  <c:v>121.9</c:v>
                </c:pt>
                <c:pt idx="2">
                  <c:v>128.30000000000001</c:v>
                </c:pt>
              </c:numCache>
            </c:numRef>
          </c:val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Penduduk bekerja</c:v>
                </c:pt>
              </c:strCache>
            </c:strRef>
          </c:tx>
          <c:invertIfNegative val="0"/>
          <c:cat>
            <c:numRef>
              <c:f>Sheet1!$A$6:$A$8</c:f>
              <c:numCache>
                <c:formatCode>mmm\-yy</c:formatCode>
                <c:ptCount val="3"/>
                <c:pt idx="0">
                  <c:v>41671</c:v>
                </c:pt>
                <c:pt idx="1">
                  <c:v>41852</c:v>
                </c:pt>
                <c:pt idx="2">
                  <c:v>42036</c:v>
                </c:pt>
              </c:numCache>
            </c:numRef>
          </c:cat>
          <c:val>
            <c:numRef>
              <c:f>Sheet1!$C$6:$C$8</c:f>
              <c:numCache>
                <c:formatCode>General</c:formatCode>
                <c:ptCount val="3"/>
                <c:pt idx="0">
                  <c:v>111.9</c:v>
                </c:pt>
                <c:pt idx="1">
                  <c:v>114.6</c:v>
                </c:pt>
                <c:pt idx="2">
                  <c:v>120.8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4989056"/>
        <c:axId val="66781952"/>
      </c:barChart>
      <c:dateAx>
        <c:axId val="64989056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66781952"/>
        <c:crosses val="autoZero"/>
        <c:auto val="1"/>
        <c:lblOffset val="100"/>
        <c:baseTimeUnit val="months"/>
      </c:dateAx>
      <c:valAx>
        <c:axId val="667819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649890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2"/>
              <c:delete val="1"/>
            </c:dLbl>
            <c:dLbl>
              <c:idx val="3"/>
              <c:layout>
                <c:manualLayout>
                  <c:x val="-0.32743822116575061"/>
                  <c:y val="6.1488801651954882E-2"/>
                </c:manualLayout>
              </c:layout>
              <c:spPr/>
              <c:txPr>
                <a:bodyPr/>
                <a:lstStyle/>
                <a:p>
                  <a:pPr>
                    <a:defRPr sz="1400"/>
                  </a:pPr>
                  <a:endParaRPr lang="id-ID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id-ID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Sheet1!$A$4:$A$7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Sheet1!$B$4:$B$7</c:f>
              <c:numCache>
                <c:formatCode>#,##0</c:formatCode>
                <c:ptCount val="4"/>
                <c:pt idx="0">
                  <c:v>55856176</c:v>
                </c:pt>
                <c:pt idx="1">
                  <c:v>629418</c:v>
                </c:pt>
                <c:pt idx="2">
                  <c:v>48997</c:v>
                </c:pt>
                <c:pt idx="3">
                  <c:v>4968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id-ID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d-ID"/>
              <a:t>jumlah unit bisnis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1615801126381168"/>
          <c:y val="0.2377660170985853"/>
          <c:w val="0.78384198873618838"/>
          <c:h val="0.59932100370874986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Sheet1!$A$4:$A$7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Sheet1!$B$4:$B$7</c:f>
              <c:numCache>
                <c:formatCode>#,##0</c:formatCode>
                <c:ptCount val="4"/>
                <c:pt idx="0">
                  <c:v>55856176</c:v>
                </c:pt>
                <c:pt idx="1">
                  <c:v>629418</c:v>
                </c:pt>
                <c:pt idx="2">
                  <c:v>48997</c:v>
                </c:pt>
                <c:pt idx="3">
                  <c:v>4968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66900352"/>
        <c:axId val="68399488"/>
        <c:axId val="0"/>
      </c:bar3DChart>
      <c:catAx>
        <c:axId val="66900352"/>
        <c:scaling>
          <c:orientation val="minMax"/>
        </c:scaling>
        <c:delete val="0"/>
        <c:axPos val="b"/>
        <c:majorTickMark val="none"/>
        <c:minorTickMark val="none"/>
        <c:tickLblPos val="nextTo"/>
        <c:crossAx val="68399488"/>
        <c:crosses val="autoZero"/>
        <c:auto val="1"/>
        <c:lblAlgn val="ctr"/>
        <c:lblOffset val="100"/>
        <c:noMultiLvlLbl val="0"/>
      </c:catAx>
      <c:valAx>
        <c:axId val="68399488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crossAx val="669003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cat>
            <c:strRef>
              <c:f>Sheet1!$A$24:$A$27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Sheet1!$B$24:$B$27</c:f>
              <c:numCache>
                <c:formatCode>#,##0</c:formatCode>
                <c:ptCount val="4"/>
                <c:pt idx="0">
                  <c:v>99859517</c:v>
                </c:pt>
                <c:pt idx="1">
                  <c:v>4535970</c:v>
                </c:pt>
                <c:pt idx="2">
                  <c:v>3262023</c:v>
                </c:pt>
                <c:pt idx="3">
                  <c:v>3150645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t"/>
      <c:layout/>
      <c:overlay val="0"/>
      <c:txPr>
        <a:bodyPr/>
        <a:lstStyle/>
        <a:p>
          <a:pPr>
            <a:defRPr sz="1800"/>
          </a:pPr>
          <a:endParaRPr lang="id-ID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2">
            <a:tint val="50000"/>
          </a:schemeClr>
        </a:solidFill>
        <a:ln w="10000" cap="flat" cmpd="sng" algn="ctr">
          <a:solidFill>
            <a:schemeClr val="accent2"/>
          </a:solidFill>
          <a:prstDash val="solid"/>
        </a:ln>
        <a:effectLst/>
      </c:spPr>
    </c:sideWall>
    <c:backWall>
      <c:thickness val="0"/>
      <c:spPr>
        <a:solidFill>
          <a:schemeClr val="accent2">
            <a:tint val="50000"/>
          </a:schemeClr>
        </a:solidFill>
        <a:ln w="10000" cap="flat" cmpd="sng" algn="ctr">
          <a:solidFill>
            <a:schemeClr val="accent2"/>
          </a:solidFill>
          <a:prstDash val="solid"/>
        </a:ln>
        <a:effectLst/>
      </c:spPr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Sheet1!$A$24:$A$27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Sheet1!$B$24:$B$27</c:f>
              <c:numCache>
                <c:formatCode>#,##0</c:formatCode>
                <c:ptCount val="4"/>
                <c:pt idx="0">
                  <c:v>99859517</c:v>
                </c:pt>
                <c:pt idx="1">
                  <c:v>4535970</c:v>
                </c:pt>
                <c:pt idx="2">
                  <c:v>3262023</c:v>
                </c:pt>
                <c:pt idx="3">
                  <c:v>3150645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83665664"/>
        <c:axId val="83667968"/>
        <c:axId val="0"/>
      </c:bar3DChart>
      <c:catAx>
        <c:axId val="83665664"/>
        <c:scaling>
          <c:orientation val="minMax"/>
        </c:scaling>
        <c:delete val="0"/>
        <c:axPos val="b"/>
        <c:majorTickMark val="out"/>
        <c:minorTickMark val="none"/>
        <c:tickLblPos val="nextTo"/>
        <c:crossAx val="83667968"/>
        <c:crosses val="autoZero"/>
        <c:auto val="1"/>
        <c:lblAlgn val="ctr"/>
        <c:lblOffset val="100"/>
        <c:noMultiLvlLbl val="0"/>
      </c:catAx>
      <c:valAx>
        <c:axId val="8366796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836656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id-ID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Sheet1!$A$20:$A$22</c:f>
              <c:strCache>
                <c:ptCount val="3"/>
                <c:pt idx="0">
                  <c:v>bekerja sendiri</c:v>
                </c:pt>
                <c:pt idx="1">
                  <c:v>dibantu buruh tidak tetap</c:v>
                </c:pt>
                <c:pt idx="2">
                  <c:v>dibantu buruh  tetap</c:v>
                </c:pt>
              </c:strCache>
            </c:strRef>
          </c:cat>
          <c:val>
            <c:numRef>
              <c:f>Sheet1!$B$20:$B$22</c:f>
              <c:numCache>
                <c:formatCode>General</c:formatCode>
                <c:ptCount val="3"/>
                <c:pt idx="0">
                  <c:v>20.32</c:v>
                </c:pt>
                <c:pt idx="1">
                  <c:v>19.739999999999995</c:v>
                </c:pt>
                <c:pt idx="2">
                  <c:v>4.1399999999999997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cat>
            <c:strRef>
              <c:f>Sheet1!$A$48:$A$51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Sheet1!$B$48:$B$51</c:f>
              <c:numCache>
                <c:formatCode>#,##0</c:formatCode>
                <c:ptCount val="4"/>
                <c:pt idx="0">
                  <c:v>2951120.6</c:v>
                </c:pt>
                <c:pt idx="1">
                  <c:v>798122.2</c:v>
                </c:pt>
                <c:pt idx="2">
                  <c:v>1120325.3</c:v>
                </c:pt>
                <c:pt idx="3">
                  <c:v>3372296.1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t"/>
      <c:layout/>
      <c:overlay val="0"/>
      <c:txPr>
        <a:bodyPr/>
        <a:lstStyle/>
        <a:p>
          <a:pPr>
            <a:defRPr sz="1600"/>
          </a:pPr>
          <a:endParaRPr lang="id-ID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cat>
            <c:strRef>
              <c:f>Sheet1!$A$48:$A$51</c:f>
              <c:strCache>
                <c:ptCount val="4"/>
                <c:pt idx="0">
                  <c:v>Usaha mikro</c:v>
                </c:pt>
                <c:pt idx="1">
                  <c:v>Usaha kecil</c:v>
                </c:pt>
                <c:pt idx="2">
                  <c:v>Usaha menengah</c:v>
                </c:pt>
                <c:pt idx="3">
                  <c:v>Usaha besar</c:v>
                </c:pt>
              </c:strCache>
            </c:strRef>
          </c:cat>
          <c:val>
            <c:numRef>
              <c:f>Sheet1!$B$48:$B$51</c:f>
              <c:numCache>
                <c:formatCode>#,##0</c:formatCode>
                <c:ptCount val="4"/>
                <c:pt idx="0">
                  <c:v>2951120.6</c:v>
                </c:pt>
                <c:pt idx="1">
                  <c:v>798122.2</c:v>
                </c:pt>
                <c:pt idx="2">
                  <c:v>1120325.3</c:v>
                </c:pt>
                <c:pt idx="3">
                  <c:v>3372296.1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256135552"/>
        <c:axId val="256137088"/>
        <c:axId val="0"/>
      </c:bar3DChart>
      <c:catAx>
        <c:axId val="256135552"/>
        <c:scaling>
          <c:orientation val="minMax"/>
        </c:scaling>
        <c:delete val="0"/>
        <c:axPos val="b"/>
        <c:majorTickMark val="out"/>
        <c:minorTickMark val="none"/>
        <c:tickLblPos val="nextTo"/>
        <c:crossAx val="256137088"/>
        <c:crosses val="autoZero"/>
        <c:auto val="1"/>
        <c:lblAlgn val="ctr"/>
        <c:lblOffset val="100"/>
        <c:noMultiLvlLbl val="0"/>
      </c:catAx>
      <c:valAx>
        <c:axId val="25613708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561355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DAB7C1-FE05-4DCD-8025-C217C6AEAFD7}" type="doc">
      <dgm:prSet loTypeId="urn:microsoft.com/office/officeart/2005/8/layout/pyramid3" loCatId="pyramid" qsTypeId="urn:microsoft.com/office/officeart/2005/8/quickstyle/simple1" qsCatId="simple" csTypeId="urn:microsoft.com/office/officeart/2005/8/colors/colorful1" csCatId="colorful" phldr="1"/>
      <dgm:spPr/>
    </dgm:pt>
    <dgm:pt modelId="{741E1536-A49B-4FC4-A20F-22C67C95ECC7}">
      <dgm:prSet phldrT="[Text]"/>
      <dgm:spPr/>
      <dgm:t>
        <a:bodyPr/>
        <a:lstStyle/>
        <a:p>
          <a:r>
            <a:rPr lang="en-US" dirty="0" smtClean="0"/>
            <a:t>Political change and leadership </a:t>
          </a:r>
          <a:endParaRPr lang="en-US" dirty="0"/>
        </a:p>
      </dgm:t>
    </dgm:pt>
    <dgm:pt modelId="{25952B7A-BAE2-4A18-A499-4E0F338D8E82}" type="parTrans" cxnId="{5DFA0C31-1FC6-4F6E-A349-6A4A2184DE35}">
      <dgm:prSet/>
      <dgm:spPr/>
      <dgm:t>
        <a:bodyPr/>
        <a:lstStyle/>
        <a:p>
          <a:endParaRPr lang="en-US"/>
        </a:p>
      </dgm:t>
    </dgm:pt>
    <dgm:pt modelId="{AF0A95C0-4029-46E2-B54E-A0007D0C9B31}" type="sibTrans" cxnId="{5DFA0C31-1FC6-4F6E-A349-6A4A2184DE35}">
      <dgm:prSet/>
      <dgm:spPr/>
      <dgm:t>
        <a:bodyPr/>
        <a:lstStyle/>
        <a:p>
          <a:endParaRPr lang="en-US"/>
        </a:p>
      </dgm:t>
    </dgm:pt>
    <dgm:pt modelId="{913F5CF7-DBB5-4506-BE1F-4C4B01C701DC}">
      <dgm:prSet phldrT="[Text]"/>
      <dgm:spPr/>
      <dgm:t>
        <a:bodyPr/>
        <a:lstStyle/>
        <a:p>
          <a:r>
            <a:rPr lang="en-US" dirty="0" smtClean="0"/>
            <a:t>Social and cultural </a:t>
          </a:r>
          <a:r>
            <a:rPr lang="en-US" dirty="0" err="1" smtClean="0"/>
            <a:t>endeavours</a:t>
          </a:r>
          <a:endParaRPr lang="en-US" dirty="0"/>
        </a:p>
      </dgm:t>
    </dgm:pt>
    <dgm:pt modelId="{7673A721-8382-4482-B738-797D3C1AD3D7}" type="parTrans" cxnId="{558956A4-EFEC-433C-82AC-3211D24E8A46}">
      <dgm:prSet/>
      <dgm:spPr/>
      <dgm:t>
        <a:bodyPr/>
        <a:lstStyle/>
        <a:p>
          <a:endParaRPr lang="en-US"/>
        </a:p>
      </dgm:t>
    </dgm:pt>
    <dgm:pt modelId="{E0731F32-7813-47FD-ABC2-F6A554B39E58}" type="sibTrans" cxnId="{558956A4-EFEC-433C-82AC-3211D24E8A46}">
      <dgm:prSet/>
      <dgm:spPr/>
      <dgm:t>
        <a:bodyPr/>
        <a:lstStyle/>
        <a:p>
          <a:endParaRPr lang="en-US"/>
        </a:p>
      </dgm:t>
    </dgm:pt>
    <dgm:pt modelId="{99FED857-0230-4D02-9593-13186313DE11}">
      <dgm:prSet phldrT="[Text]"/>
      <dgm:spPr/>
      <dgm:t>
        <a:bodyPr/>
        <a:lstStyle/>
        <a:p>
          <a:r>
            <a:rPr lang="en-US" dirty="0" smtClean="0"/>
            <a:t>Non profit organization</a:t>
          </a:r>
          <a:endParaRPr lang="en-US" dirty="0"/>
        </a:p>
      </dgm:t>
    </dgm:pt>
    <dgm:pt modelId="{F33FA6EB-D649-4731-8F4D-A1C22A0938F8}" type="parTrans" cxnId="{3A83BF4A-7D55-4476-9F34-F35B42DB7A74}">
      <dgm:prSet/>
      <dgm:spPr/>
      <dgm:t>
        <a:bodyPr/>
        <a:lstStyle/>
        <a:p>
          <a:endParaRPr lang="en-US"/>
        </a:p>
      </dgm:t>
    </dgm:pt>
    <dgm:pt modelId="{7FDF81F6-EE90-48EE-8994-B455D38A826C}" type="sibTrans" cxnId="{3A83BF4A-7D55-4476-9F34-F35B42DB7A74}">
      <dgm:prSet/>
      <dgm:spPr/>
      <dgm:t>
        <a:bodyPr/>
        <a:lstStyle/>
        <a:p>
          <a:endParaRPr lang="en-US"/>
        </a:p>
      </dgm:t>
    </dgm:pt>
    <dgm:pt modelId="{B253A7B9-85E8-4380-A775-7796630D0CFD}">
      <dgm:prSet phldrT="[Text]"/>
      <dgm:spPr/>
      <dgm:t>
        <a:bodyPr/>
        <a:lstStyle/>
        <a:p>
          <a:r>
            <a:rPr lang="en-US" dirty="0" smtClean="0"/>
            <a:t>Profit-making venture</a:t>
          </a:r>
          <a:endParaRPr lang="en-US" dirty="0"/>
        </a:p>
      </dgm:t>
    </dgm:pt>
    <dgm:pt modelId="{5079C680-53ED-469A-8AF9-A3B8818A9982}" type="parTrans" cxnId="{9D6B92D0-475D-4083-83A2-848D6268CEB3}">
      <dgm:prSet/>
      <dgm:spPr/>
      <dgm:t>
        <a:bodyPr/>
        <a:lstStyle/>
        <a:p>
          <a:endParaRPr lang="en-US"/>
        </a:p>
      </dgm:t>
    </dgm:pt>
    <dgm:pt modelId="{558958C2-76B3-45C8-8617-859BABDCB5A9}" type="sibTrans" cxnId="{9D6B92D0-475D-4083-83A2-848D6268CEB3}">
      <dgm:prSet/>
      <dgm:spPr/>
      <dgm:t>
        <a:bodyPr/>
        <a:lstStyle/>
        <a:p>
          <a:endParaRPr lang="en-US"/>
        </a:p>
      </dgm:t>
    </dgm:pt>
    <dgm:pt modelId="{10396C7D-1950-4186-A89F-386113EB45C2}" type="pres">
      <dgm:prSet presAssocID="{E7DAB7C1-FE05-4DCD-8025-C217C6AEAFD7}" presName="Name0" presStyleCnt="0">
        <dgm:presLayoutVars>
          <dgm:dir/>
          <dgm:animLvl val="lvl"/>
          <dgm:resizeHandles val="exact"/>
        </dgm:presLayoutVars>
      </dgm:prSet>
      <dgm:spPr/>
    </dgm:pt>
    <dgm:pt modelId="{D1A25238-7AE8-4F2E-8572-9EC566B6C768}" type="pres">
      <dgm:prSet presAssocID="{741E1536-A49B-4FC4-A20F-22C67C95ECC7}" presName="Name8" presStyleCnt="0"/>
      <dgm:spPr/>
    </dgm:pt>
    <dgm:pt modelId="{4B4E073B-7C88-4349-83CD-77F603F20AD6}" type="pres">
      <dgm:prSet presAssocID="{741E1536-A49B-4FC4-A20F-22C67C95ECC7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EE2A4A-FCFC-4058-A6FC-31EF9B35CFFE}" type="pres">
      <dgm:prSet presAssocID="{741E1536-A49B-4FC4-A20F-22C67C95ECC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80339D-93FE-4A7D-A026-7D1F04BBC147}" type="pres">
      <dgm:prSet presAssocID="{913F5CF7-DBB5-4506-BE1F-4C4B01C701DC}" presName="Name8" presStyleCnt="0"/>
      <dgm:spPr/>
    </dgm:pt>
    <dgm:pt modelId="{CFB94EAD-5F03-46A1-A767-2D0FE0E01D59}" type="pres">
      <dgm:prSet presAssocID="{913F5CF7-DBB5-4506-BE1F-4C4B01C701DC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6084A9-FBFC-4B31-A3CB-B5D4BEE2DBE3}" type="pres">
      <dgm:prSet presAssocID="{913F5CF7-DBB5-4506-BE1F-4C4B01C701D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7D4F09-E78C-42F5-AEC3-07BAF9EE84CA}" type="pres">
      <dgm:prSet presAssocID="{99FED857-0230-4D02-9593-13186313DE11}" presName="Name8" presStyleCnt="0"/>
      <dgm:spPr/>
    </dgm:pt>
    <dgm:pt modelId="{754F8465-7795-4B84-B231-7B3E83E0D4DF}" type="pres">
      <dgm:prSet presAssocID="{99FED857-0230-4D02-9593-13186313DE11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AF6D7F-3EF4-44D6-88F9-68B553BBB41E}" type="pres">
      <dgm:prSet presAssocID="{99FED857-0230-4D02-9593-13186313DE1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02F15F-B431-48D2-A12F-2A72F6E80692}" type="pres">
      <dgm:prSet presAssocID="{B253A7B9-85E8-4380-A775-7796630D0CFD}" presName="Name8" presStyleCnt="0"/>
      <dgm:spPr/>
    </dgm:pt>
    <dgm:pt modelId="{7D75758F-C05B-46E1-93A2-13624C6E3378}" type="pres">
      <dgm:prSet presAssocID="{B253A7B9-85E8-4380-A775-7796630D0CFD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11E75-890B-4C42-B00D-8041D697A253}" type="pres">
      <dgm:prSet presAssocID="{B253A7B9-85E8-4380-A775-7796630D0CF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F05569-BAED-4753-8023-AF0F6A81974F}" type="presOf" srcId="{741E1536-A49B-4FC4-A20F-22C67C95ECC7}" destId="{4B4E073B-7C88-4349-83CD-77F603F20AD6}" srcOrd="0" destOrd="0" presId="urn:microsoft.com/office/officeart/2005/8/layout/pyramid3"/>
    <dgm:cxn modelId="{3A83BF4A-7D55-4476-9F34-F35B42DB7A74}" srcId="{E7DAB7C1-FE05-4DCD-8025-C217C6AEAFD7}" destId="{99FED857-0230-4D02-9593-13186313DE11}" srcOrd="2" destOrd="0" parTransId="{F33FA6EB-D649-4731-8F4D-A1C22A0938F8}" sibTransId="{7FDF81F6-EE90-48EE-8994-B455D38A826C}"/>
    <dgm:cxn modelId="{FE04EC5D-AA94-4D70-9408-195D8F1477F6}" type="presOf" srcId="{99FED857-0230-4D02-9593-13186313DE11}" destId="{754F8465-7795-4B84-B231-7B3E83E0D4DF}" srcOrd="0" destOrd="0" presId="urn:microsoft.com/office/officeart/2005/8/layout/pyramid3"/>
    <dgm:cxn modelId="{1146C561-5C7C-48C1-9AF3-A17563935DAA}" type="presOf" srcId="{741E1536-A49B-4FC4-A20F-22C67C95ECC7}" destId="{19EE2A4A-FCFC-4058-A6FC-31EF9B35CFFE}" srcOrd="1" destOrd="0" presId="urn:microsoft.com/office/officeart/2005/8/layout/pyramid3"/>
    <dgm:cxn modelId="{26581335-92DF-4D3E-B923-82796881E746}" type="presOf" srcId="{99FED857-0230-4D02-9593-13186313DE11}" destId="{A7AF6D7F-3EF4-44D6-88F9-68B553BBB41E}" srcOrd="1" destOrd="0" presId="urn:microsoft.com/office/officeart/2005/8/layout/pyramid3"/>
    <dgm:cxn modelId="{E0CD5F16-7BC4-4851-BA2A-50575D1618F5}" type="presOf" srcId="{B253A7B9-85E8-4380-A775-7796630D0CFD}" destId="{7D75758F-C05B-46E1-93A2-13624C6E3378}" srcOrd="0" destOrd="0" presId="urn:microsoft.com/office/officeart/2005/8/layout/pyramid3"/>
    <dgm:cxn modelId="{28325A6B-B4DE-400D-B63B-7702EDBB87BA}" type="presOf" srcId="{913F5CF7-DBB5-4506-BE1F-4C4B01C701DC}" destId="{136084A9-FBFC-4B31-A3CB-B5D4BEE2DBE3}" srcOrd="1" destOrd="0" presId="urn:microsoft.com/office/officeart/2005/8/layout/pyramid3"/>
    <dgm:cxn modelId="{5DFA0C31-1FC6-4F6E-A349-6A4A2184DE35}" srcId="{E7DAB7C1-FE05-4DCD-8025-C217C6AEAFD7}" destId="{741E1536-A49B-4FC4-A20F-22C67C95ECC7}" srcOrd="0" destOrd="0" parTransId="{25952B7A-BAE2-4A18-A499-4E0F338D8E82}" sibTransId="{AF0A95C0-4029-46E2-B54E-A0007D0C9B31}"/>
    <dgm:cxn modelId="{1751B6F8-341C-46DD-881E-D1CF29922CA8}" type="presOf" srcId="{913F5CF7-DBB5-4506-BE1F-4C4B01C701DC}" destId="{CFB94EAD-5F03-46A1-A767-2D0FE0E01D59}" srcOrd="0" destOrd="0" presId="urn:microsoft.com/office/officeart/2005/8/layout/pyramid3"/>
    <dgm:cxn modelId="{374D1B53-420C-4B16-ACB6-DA9B5D609127}" type="presOf" srcId="{E7DAB7C1-FE05-4DCD-8025-C217C6AEAFD7}" destId="{10396C7D-1950-4186-A89F-386113EB45C2}" srcOrd="0" destOrd="0" presId="urn:microsoft.com/office/officeart/2005/8/layout/pyramid3"/>
    <dgm:cxn modelId="{558956A4-EFEC-433C-82AC-3211D24E8A46}" srcId="{E7DAB7C1-FE05-4DCD-8025-C217C6AEAFD7}" destId="{913F5CF7-DBB5-4506-BE1F-4C4B01C701DC}" srcOrd="1" destOrd="0" parTransId="{7673A721-8382-4482-B738-797D3C1AD3D7}" sibTransId="{E0731F32-7813-47FD-ABC2-F6A554B39E58}"/>
    <dgm:cxn modelId="{360BE0E0-061E-4EA2-9DB7-ECF10921231F}" type="presOf" srcId="{B253A7B9-85E8-4380-A775-7796630D0CFD}" destId="{F7211E75-890B-4C42-B00D-8041D697A253}" srcOrd="1" destOrd="0" presId="urn:microsoft.com/office/officeart/2005/8/layout/pyramid3"/>
    <dgm:cxn modelId="{9D6B92D0-475D-4083-83A2-848D6268CEB3}" srcId="{E7DAB7C1-FE05-4DCD-8025-C217C6AEAFD7}" destId="{B253A7B9-85E8-4380-A775-7796630D0CFD}" srcOrd="3" destOrd="0" parTransId="{5079C680-53ED-469A-8AF9-A3B8818A9982}" sibTransId="{558958C2-76B3-45C8-8617-859BABDCB5A9}"/>
    <dgm:cxn modelId="{8E0ED103-E8D8-43E5-B363-636DCEBA5A89}" type="presParOf" srcId="{10396C7D-1950-4186-A89F-386113EB45C2}" destId="{D1A25238-7AE8-4F2E-8572-9EC566B6C768}" srcOrd="0" destOrd="0" presId="urn:microsoft.com/office/officeart/2005/8/layout/pyramid3"/>
    <dgm:cxn modelId="{4FEDD3D4-0ADF-4AC6-BB6D-6B71886A6463}" type="presParOf" srcId="{D1A25238-7AE8-4F2E-8572-9EC566B6C768}" destId="{4B4E073B-7C88-4349-83CD-77F603F20AD6}" srcOrd="0" destOrd="0" presId="urn:microsoft.com/office/officeart/2005/8/layout/pyramid3"/>
    <dgm:cxn modelId="{B8AA0EAA-8434-41CA-9581-E2F02E634AD4}" type="presParOf" srcId="{D1A25238-7AE8-4F2E-8572-9EC566B6C768}" destId="{19EE2A4A-FCFC-4058-A6FC-31EF9B35CFFE}" srcOrd="1" destOrd="0" presId="urn:microsoft.com/office/officeart/2005/8/layout/pyramid3"/>
    <dgm:cxn modelId="{0A0AD9F2-EB93-4E64-987C-FEF2F859ED3B}" type="presParOf" srcId="{10396C7D-1950-4186-A89F-386113EB45C2}" destId="{1880339D-93FE-4A7D-A026-7D1F04BBC147}" srcOrd="1" destOrd="0" presId="urn:microsoft.com/office/officeart/2005/8/layout/pyramid3"/>
    <dgm:cxn modelId="{A8F17D79-A09C-488C-A346-36FA969DB470}" type="presParOf" srcId="{1880339D-93FE-4A7D-A026-7D1F04BBC147}" destId="{CFB94EAD-5F03-46A1-A767-2D0FE0E01D59}" srcOrd="0" destOrd="0" presId="urn:microsoft.com/office/officeart/2005/8/layout/pyramid3"/>
    <dgm:cxn modelId="{3C565707-5406-4A22-9996-FA46FA2E79DB}" type="presParOf" srcId="{1880339D-93FE-4A7D-A026-7D1F04BBC147}" destId="{136084A9-FBFC-4B31-A3CB-B5D4BEE2DBE3}" srcOrd="1" destOrd="0" presId="urn:microsoft.com/office/officeart/2005/8/layout/pyramid3"/>
    <dgm:cxn modelId="{20059ECB-1A91-4F7F-8D03-D2F67BEBDF70}" type="presParOf" srcId="{10396C7D-1950-4186-A89F-386113EB45C2}" destId="{977D4F09-E78C-42F5-AEC3-07BAF9EE84CA}" srcOrd="2" destOrd="0" presId="urn:microsoft.com/office/officeart/2005/8/layout/pyramid3"/>
    <dgm:cxn modelId="{19DCF36A-0093-49B1-8CE4-4AF1608FC650}" type="presParOf" srcId="{977D4F09-E78C-42F5-AEC3-07BAF9EE84CA}" destId="{754F8465-7795-4B84-B231-7B3E83E0D4DF}" srcOrd="0" destOrd="0" presId="urn:microsoft.com/office/officeart/2005/8/layout/pyramid3"/>
    <dgm:cxn modelId="{B28E4CB3-A134-4A19-8613-D1EA2840A81E}" type="presParOf" srcId="{977D4F09-E78C-42F5-AEC3-07BAF9EE84CA}" destId="{A7AF6D7F-3EF4-44D6-88F9-68B553BBB41E}" srcOrd="1" destOrd="0" presId="urn:microsoft.com/office/officeart/2005/8/layout/pyramid3"/>
    <dgm:cxn modelId="{29CDF3D6-D65A-4191-9A41-694DC00AC2F7}" type="presParOf" srcId="{10396C7D-1950-4186-A89F-386113EB45C2}" destId="{8A02F15F-B431-48D2-A12F-2A72F6E80692}" srcOrd="3" destOrd="0" presId="urn:microsoft.com/office/officeart/2005/8/layout/pyramid3"/>
    <dgm:cxn modelId="{760EA640-7465-4547-8120-07E593740DCE}" type="presParOf" srcId="{8A02F15F-B431-48D2-A12F-2A72F6E80692}" destId="{7D75758F-C05B-46E1-93A2-13624C6E3378}" srcOrd="0" destOrd="0" presId="urn:microsoft.com/office/officeart/2005/8/layout/pyramid3"/>
    <dgm:cxn modelId="{17D825D4-73A3-42A9-B2B7-DA398DA67F25}" type="presParOf" srcId="{8A02F15F-B431-48D2-A12F-2A72F6E80692}" destId="{F7211E75-890B-4C42-B00D-8041D697A253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404407-59DD-456E-B9E5-533D46AA2A6C}" type="doc">
      <dgm:prSet loTypeId="urn:microsoft.com/office/officeart/2005/8/layout/arrow2" loCatId="process" qsTypeId="urn:microsoft.com/office/officeart/2005/8/quickstyle/3d2" qsCatId="3D" csTypeId="urn:microsoft.com/office/officeart/2005/8/colors/accent1_2" csCatId="accent1" phldr="1"/>
      <dgm:spPr/>
    </dgm:pt>
    <dgm:pt modelId="{0301053E-0601-45B9-8534-31D07AC64A49}">
      <dgm:prSet phldrT="[Text]"/>
      <dgm:spPr/>
      <dgm:t>
        <a:bodyPr/>
        <a:lstStyle/>
        <a:p>
          <a:r>
            <a:rPr lang="en-US" dirty="0" smtClean="0"/>
            <a:t>Create job</a:t>
          </a:r>
          <a:endParaRPr lang="en-US" dirty="0"/>
        </a:p>
      </dgm:t>
    </dgm:pt>
    <dgm:pt modelId="{E756E15F-827B-48CA-AD2C-0382EF2DFFC3}" type="parTrans" cxnId="{BEF20C5D-395B-4E8E-B5D3-A51F38FA717C}">
      <dgm:prSet/>
      <dgm:spPr/>
      <dgm:t>
        <a:bodyPr/>
        <a:lstStyle/>
        <a:p>
          <a:endParaRPr lang="en-US"/>
        </a:p>
      </dgm:t>
    </dgm:pt>
    <dgm:pt modelId="{E6E521B3-B2DB-4473-851A-F43CF2D0B5D0}" type="sibTrans" cxnId="{BEF20C5D-395B-4E8E-B5D3-A51F38FA717C}">
      <dgm:prSet/>
      <dgm:spPr/>
      <dgm:t>
        <a:bodyPr/>
        <a:lstStyle/>
        <a:p>
          <a:endParaRPr lang="en-US"/>
        </a:p>
      </dgm:t>
    </dgm:pt>
    <dgm:pt modelId="{EB3CC1BA-49BD-419D-8D19-5E77B7C6A920}">
      <dgm:prSet phldrT="[Text]"/>
      <dgm:spPr/>
      <dgm:t>
        <a:bodyPr/>
        <a:lstStyle/>
        <a:p>
          <a:r>
            <a:rPr lang="en-US" dirty="0" smtClean="0"/>
            <a:t>Speed up structural change in economy</a:t>
          </a:r>
          <a:endParaRPr lang="en-US" dirty="0"/>
        </a:p>
      </dgm:t>
    </dgm:pt>
    <dgm:pt modelId="{6A0A30CB-048F-4D05-93BD-8D7D80268716}" type="parTrans" cxnId="{A8513012-4509-4C3E-BF41-A253080666B2}">
      <dgm:prSet/>
      <dgm:spPr/>
      <dgm:t>
        <a:bodyPr/>
        <a:lstStyle/>
        <a:p>
          <a:endParaRPr lang="en-US"/>
        </a:p>
      </dgm:t>
    </dgm:pt>
    <dgm:pt modelId="{1C4395C3-48D7-4253-9C80-9B22A5700A26}" type="sibTrans" cxnId="{A8513012-4509-4C3E-BF41-A253080666B2}">
      <dgm:prSet/>
      <dgm:spPr/>
      <dgm:t>
        <a:bodyPr/>
        <a:lstStyle/>
        <a:p>
          <a:endParaRPr lang="en-US"/>
        </a:p>
      </dgm:t>
    </dgm:pt>
    <dgm:pt modelId="{D6F7B6CA-2EFC-47A2-8770-621E0796475F}">
      <dgm:prSet phldrT="[Text]"/>
      <dgm:spPr/>
      <dgm:t>
        <a:bodyPr/>
        <a:lstStyle/>
        <a:p>
          <a:r>
            <a:rPr lang="en-US" dirty="0" smtClean="0"/>
            <a:t>Create new competition</a:t>
          </a:r>
          <a:endParaRPr lang="en-US" dirty="0"/>
        </a:p>
      </dgm:t>
    </dgm:pt>
    <dgm:pt modelId="{41FE2BCA-DCB5-4EBB-89F2-E592BBAD994C}" type="parTrans" cxnId="{5D1B1D20-E0BD-4A30-AF2B-520C8C134318}">
      <dgm:prSet/>
      <dgm:spPr/>
      <dgm:t>
        <a:bodyPr/>
        <a:lstStyle/>
        <a:p>
          <a:endParaRPr lang="en-US"/>
        </a:p>
      </dgm:t>
    </dgm:pt>
    <dgm:pt modelId="{DD135025-D188-4010-9997-286995D84CCD}" type="sibTrans" cxnId="{5D1B1D20-E0BD-4A30-AF2B-520C8C134318}">
      <dgm:prSet/>
      <dgm:spPr/>
      <dgm:t>
        <a:bodyPr/>
        <a:lstStyle/>
        <a:p>
          <a:endParaRPr lang="en-US"/>
        </a:p>
      </dgm:t>
    </dgm:pt>
    <dgm:pt modelId="{0E300AC0-37D2-4979-9F2F-BC5AC36C297C}">
      <dgm:prSet phldrT="[Text]"/>
      <dgm:spPr/>
      <dgm:t>
        <a:bodyPr/>
        <a:lstStyle/>
        <a:p>
          <a:r>
            <a:rPr lang="en-US" dirty="0" smtClean="0"/>
            <a:t>Shape innovation</a:t>
          </a:r>
          <a:endParaRPr lang="en-US" dirty="0"/>
        </a:p>
      </dgm:t>
    </dgm:pt>
    <dgm:pt modelId="{E0096C8B-88D6-4A3F-A17C-7BBAF36F4AC7}" type="parTrans" cxnId="{1D6B2520-DF70-4BA7-B54F-851F22237148}">
      <dgm:prSet/>
      <dgm:spPr/>
      <dgm:t>
        <a:bodyPr/>
        <a:lstStyle/>
        <a:p>
          <a:endParaRPr lang="en-US"/>
        </a:p>
      </dgm:t>
    </dgm:pt>
    <dgm:pt modelId="{761B0E98-1924-4E5D-9CE3-E9923BB64047}" type="sibTrans" cxnId="{1D6B2520-DF70-4BA7-B54F-851F22237148}">
      <dgm:prSet/>
      <dgm:spPr/>
      <dgm:t>
        <a:bodyPr/>
        <a:lstStyle/>
        <a:p>
          <a:endParaRPr lang="en-US"/>
        </a:p>
      </dgm:t>
    </dgm:pt>
    <dgm:pt modelId="{000BEA62-EF1A-4FFD-931D-D96A13BFAE6D}" type="pres">
      <dgm:prSet presAssocID="{8E404407-59DD-456E-B9E5-533D46AA2A6C}" presName="arrowDiagram" presStyleCnt="0">
        <dgm:presLayoutVars>
          <dgm:chMax val="5"/>
          <dgm:dir/>
          <dgm:resizeHandles val="exact"/>
        </dgm:presLayoutVars>
      </dgm:prSet>
      <dgm:spPr/>
    </dgm:pt>
    <dgm:pt modelId="{2AA492AA-B952-4F73-8710-F7264094A58E}" type="pres">
      <dgm:prSet presAssocID="{8E404407-59DD-456E-B9E5-533D46AA2A6C}" presName="arrow" presStyleLbl="bgShp" presStyleIdx="0" presStyleCnt="1" custScaleX="49859" custScaleY="79798" custLinFactNeighborX="-19445" custLinFactNeighborY="6735"/>
      <dgm:spPr/>
    </dgm:pt>
    <dgm:pt modelId="{20E5FBFA-6D66-4459-B77B-F7CAB3CCDE79}" type="pres">
      <dgm:prSet presAssocID="{8E404407-59DD-456E-B9E5-533D46AA2A6C}" presName="arrowDiagram4" presStyleCnt="0"/>
      <dgm:spPr/>
    </dgm:pt>
    <dgm:pt modelId="{FA9C6542-EAD9-48FA-BA1D-C6A3E726E0D0}" type="pres">
      <dgm:prSet presAssocID="{0301053E-0601-45B9-8534-31D07AC64A49}" presName="bullet4a" presStyleLbl="node1" presStyleIdx="0" presStyleCnt="4"/>
      <dgm:spPr/>
    </dgm:pt>
    <dgm:pt modelId="{831DF0F7-C79C-4591-9F7A-4E9493DE6538}" type="pres">
      <dgm:prSet presAssocID="{0301053E-0601-45B9-8534-31D07AC64A49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D791D4-2545-4A1C-B556-E3E1B3FE5B65}" type="pres">
      <dgm:prSet presAssocID="{0E300AC0-37D2-4979-9F2F-BC5AC36C297C}" presName="bullet4b" presStyleLbl="node1" presStyleIdx="1" presStyleCnt="4" custLinFactX="-100000" custLinFactY="51206" custLinFactNeighborX="-148798" custLinFactNeighborY="100000"/>
      <dgm:spPr/>
    </dgm:pt>
    <dgm:pt modelId="{86A63DBA-0A7A-4996-92F7-DA6437FAAE7C}" type="pres">
      <dgm:prSet presAssocID="{0E300AC0-37D2-4979-9F2F-BC5AC36C297C}" presName="textBox4b" presStyleLbl="revTx" presStyleIdx="1" presStyleCnt="4" custLinFactNeighborX="-36871" custLinFactNeighborY="21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856200-B8DF-44F5-87AD-50A755B3625E}" type="pres">
      <dgm:prSet presAssocID="{EB3CC1BA-49BD-419D-8D19-5E77B7C6A920}" presName="bullet4c" presStyleLbl="node1" presStyleIdx="2" presStyleCnt="4" custLinFactX="-180741" custLinFactY="15728" custLinFactNeighborX="-200000" custLinFactNeighborY="100000"/>
      <dgm:spPr/>
    </dgm:pt>
    <dgm:pt modelId="{3F2F2A7A-E0B1-464D-8B95-2BEB31D7C30F}" type="pres">
      <dgm:prSet presAssocID="{EB3CC1BA-49BD-419D-8D19-5E77B7C6A920}" presName="textBox4c" presStyleLbl="revTx" presStyleIdx="2" presStyleCnt="4" custLinFactNeighborX="-83657" custLinFactNeighborY="1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D24734-901D-4891-AC71-0C8B6686C735}" type="pres">
      <dgm:prSet presAssocID="{D6F7B6CA-2EFC-47A2-8770-621E0796475F}" presName="bullet4d" presStyleLbl="node1" presStyleIdx="3" presStyleCnt="4" custLinFactX="-180216" custLinFactNeighborX="-200000" custLinFactNeighborY="52827"/>
      <dgm:spPr/>
    </dgm:pt>
    <dgm:pt modelId="{B00A04F8-9CEA-478F-8C12-766E36AD21EE}" type="pres">
      <dgm:prSet presAssocID="{D6F7B6CA-2EFC-47A2-8770-621E0796475F}" presName="textBox4d" presStyleLbl="revTx" presStyleIdx="3" presStyleCnt="4" custLinFactX="-35433" custLinFactNeighborX="-100000" custLinFactNeighborY="126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0BDC0C-3C6F-49F1-9556-91BFB1964E93}" type="presOf" srcId="{D6F7B6CA-2EFC-47A2-8770-621E0796475F}" destId="{B00A04F8-9CEA-478F-8C12-766E36AD21EE}" srcOrd="0" destOrd="0" presId="urn:microsoft.com/office/officeart/2005/8/layout/arrow2"/>
    <dgm:cxn modelId="{A8513012-4509-4C3E-BF41-A253080666B2}" srcId="{8E404407-59DD-456E-B9E5-533D46AA2A6C}" destId="{EB3CC1BA-49BD-419D-8D19-5E77B7C6A920}" srcOrd="2" destOrd="0" parTransId="{6A0A30CB-048F-4D05-93BD-8D7D80268716}" sibTransId="{1C4395C3-48D7-4253-9C80-9B22A5700A26}"/>
    <dgm:cxn modelId="{696B8892-3E1C-4ECB-B27E-6CD1C5E51552}" type="presOf" srcId="{8E404407-59DD-456E-B9E5-533D46AA2A6C}" destId="{000BEA62-EF1A-4FFD-931D-D96A13BFAE6D}" srcOrd="0" destOrd="0" presId="urn:microsoft.com/office/officeart/2005/8/layout/arrow2"/>
    <dgm:cxn modelId="{1D6B2520-DF70-4BA7-B54F-851F22237148}" srcId="{8E404407-59DD-456E-B9E5-533D46AA2A6C}" destId="{0E300AC0-37D2-4979-9F2F-BC5AC36C297C}" srcOrd="1" destOrd="0" parTransId="{E0096C8B-88D6-4A3F-A17C-7BBAF36F4AC7}" sibTransId="{761B0E98-1924-4E5D-9CE3-E9923BB64047}"/>
    <dgm:cxn modelId="{5D1B1D20-E0BD-4A30-AF2B-520C8C134318}" srcId="{8E404407-59DD-456E-B9E5-533D46AA2A6C}" destId="{D6F7B6CA-2EFC-47A2-8770-621E0796475F}" srcOrd="3" destOrd="0" parTransId="{41FE2BCA-DCB5-4EBB-89F2-E592BBAD994C}" sibTransId="{DD135025-D188-4010-9997-286995D84CCD}"/>
    <dgm:cxn modelId="{C27ABE09-A725-45D8-ABFF-B156F4828620}" type="presOf" srcId="{0E300AC0-37D2-4979-9F2F-BC5AC36C297C}" destId="{86A63DBA-0A7A-4996-92F7-DA6437FAAE7C}" srcOrd="0" destOrd="0" presId="urn:microsoft.com/office/officeart/2005/8/layout/arrow2"/>
    <dgm:cxn modelId="{BEF20C5D-395B-4E8E-B5D3-A51F38FA717C}" srcId="{8E404407-59DD-456E-B9E5-533D46AA2A6C}" destId="{0301053E-0601-45B9-8534-31D07AC64A49}" srcOrd="0" destOrd="0" parTransId="{E756E15F-827B-48CA-AD2C-0382EF2DFFC3}" sibTransId="{E6E521B3-B2DB-4473-851A-F43CF2D0B5D0}"/>
    <dgm:cxn modelId="{0FA207D3-2411-4AF2-930D-A20973CE811E}" type="presOf" srcId="{0301053E-0601-45B9-8534-31D07AC64A49}" destId="{831DF0F7-C79C-4591-9F7A-4E9493DE6538}" srcOrd="0" destOrd="0" presId="urn:microsoft.com/office/officeart/2005/8/layout/arrow2"/>
    <dgm:cxn modelId="{79FEF4B5-071A-4EE8-95E2-CE3EFBE94E30}" type="presOf" srcId="{EB3CC1BA-49BD-419D-8D19-5E77B7C6A920}" destId="{3F2F2A7A-E0B1-464D-8B95-2BEB31D7C30F}" srcOrd="0" destOrd="0" presId="urn:microsoft.com/office/officeart/2005/8/layout/arrow2"/>
    <dgm:cxn modelId="{9DFC4734-1D9E-4B8F-8BAD-7345B03B7F66}" type="presParOf" srcId="{000BEA62-EF1A-4FFD-931D-D96A13BFAE6D}" destId="{2AA492AA-B952-4F73-8710-F7264094A58E}" srcOrd="0" destOrd="0" presId="urn:microsoft.com/office/officeart/2005/8/layout/arrow2"/>
    <dgm:cxn modelId="{0B763A98-12BC-404D-BCF4-8596B47D4097}" type="presParOf" srcId="{000BEA62-EF1A-4FFD-931D-D96A13BFAE6D}" destId="{20E5FBFA-6D66-4459-B77B-F7CAB3CCDE79}" srcOrd="1" destOrd="0" presId="urn:microsoft.com/office/officeart/2005/8/layout/arrow2"/>
    <dgm:cxn modelId="{3FB3C0B2-C2FB-4048-9192-52516B6B5ABD}" type="presParOf" srcId="{20E5FBFA-6D66-4459-B77B-F7CAB3CCDE79}" destId="{FA9C6542-EAD9-48FA-BA1D-C6A3E726E0D0}" srcOrd="0" destOrd="0" presId="urn:microsoft.com/office/officeart/2005/8/layout/arrow2"/>
    <dgm:cxn modelId="{3F5046B9-12BA-4841-ACB0-492A818C5158}" type="presParOf" srcId="{20E5FBFA-6D66-4459-B77B-F7CAB3CCDE79}" destId="{831DF0F7-C79C-4591-9F7A-4E9493DE6538}" srcOrd="1" destOrd="0" presId="urn:microsoft.com/office/officeart/2005/8/layout/arrow2"/>
    <dgm:cxn modelId="{C9FA8B33-BFE3-4B2A-BC2D-86222F90722D}" type="presParOf" srcId="{20E5FBFA-6D66-4459-B77B-F7CAB3CCDE79}" destId="{ADD791D4-2545-4A1C-B556-E3E1B3FE5B65}" srcOrd="2" destOrd="0" presId="urn:microsoft.com/office/officeart/2005/8/layout/arrow2"/>
    <dgm:cxn modelId="{97482819-D3E1-4D03-9F05-4DAF84A1C429}" type="presParOf" srcId="{20E5FBFA-6D66-4459-B77B-F7CAB3CCDE79}" destId="{86A63DBA-0A7A-4996-92F7-DA6437FAAE7C}" srcOrd="3" destOrd="0" presId="urn:microsoft.com/office/officeart/2005/8/layout/arrow2"/>
    <dgm:cxn modelId="{4092BD42-63EF-485C-AC5E-3CF05B5C2B75}" type="presParOf" srcId="{20E5FBFA-6D66-4459-B77B-F7CAB3CCDE79}" destId="{49856200-B8DF-44F5-87AD-50A755B3625E}" srcOrd="4" destOrd="0" presId="urn:microsoft.com/office/officeart/2005/8/layout/arrow2"/>
    <dgm:cxn modelId="{3424A0FD-0464-4095-94DE-31B22466A44E}" type="presParOf" srcId="{20E5FBFA-6D66-4459-B77B-F7CAB3CCDE79}" destId="{3F2F2A7A-E0B1-464D-8B95-2BEB31D7C30F}" srcOrd="5" destOrd="0" presId="urn:microsoft.com/office/officeart/2005/8/layout/arrow2"/>
    <dgm:cxn modelId="{8EE9DBAA-0B23-4053-8498-58B06AC2FA8C}" type="presParOf" srcId="{20E5FBFA-6D66-4459-B77B-F7CAB3CCDE79}" destId="{00D24734-901D-4891-AC71-0C8B6686C735}" srcOrd="6" destOrd="0" presId="urn:microsoft.com/office/officeart/2005/8/layout/arrow2"/>
    <dgm:cxn modelId="{F53F7DED-CB1C-4743-BE39-65F78CEA7800}" type="presParOf" srcId="{20E5FBFA-6D66-4459-B77B-F7CAB3CCDE79}" destId="{B00A04F8-9CEA-478F-8C12-766E36AD21EE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553D7A-33DB-4899-A7C0-5A5761F22DEE}" type="doc">
      <dgm:prSet loTypeId="urn:microsoft.com/office/officeart/2005/8/layout/hChevron3" loCatId="process" qsTypeId="urn:microsoft.com/office/officeart/2005/8/quickstyle/simple1" qsCatId="simple" csTypeId="urn:microsoft.com/office/officeart/2005/8/colors/accent1_1" csCatId="accent1" phldr="1"/>
      <dgm:spPr/>
    </dgm:pt>
    <dgm:pt modelId="{A67D25DA-00EA-4FF9-B07C-89BBC881EC1C}">
      <dgm:prSet phldrT="[Text]"/>
      <dgm:spPr/>
      <dgm:t>
        <a:bodyPr/>
        <a:lstStyle/>
        <a:p>
          <a:r>
            <a:rPr lang="id-ID" dirty="0" smtClean="0"/>
            <a:t>Faktorkan pertanian subsisten dengan ekstraksi sumber daya alam, menciptakan aglomerasi intensif skala regional</a:t>
          </a:r>
          <a:endParaRPr lang="en-US" dirty="0"/>
        </a:p>
      </dgm:t>
    </dgm:pt>
    <dgm:pt modelId="{B94BF03F-F862-4286-BD5B-0F6928561177}" type="parTrans" cxnId="{331F47BD-AEA4-4DF7-B12F-EBA9395F631A}">
      <dgm:prSet/>
      <dgm:spPr/>
      <dgm:t>
        <a:bodyPr/>
        <a:lstStyle/>
        <a:p>
          <a:endParaRPr lang="en-US"/>
        </a:p>
      </dgm:t>
    </dgm:pt>
    <dgm:pt modelId="{A1CA4926-030D-4DFC-9469-00B0347C8C19}" type="sibTrans" cxnId="{331F47BD-AEA4-4DF7-B12F-EBA9395F631A}">
      <dgm:prSet/>
      <dgm:spPr/>
      <dgm:t>
        <a:bodyPr/>
        <a:lstStyle/>
        <a:p>
          <a:endParaRPr lang="en-US"/>
        </a:p>
      </dgm:t>
    </dgm:pt>
    <dgm:pt modelId="{45B1192E-8BB2-4EF6-A751-20BAA249CC8E}">
      <dgm:prSet phldrT="[Text]"/>
      <dgm:spPr/>
      <dgm:t>
        <a:bodyPr/>
        <a:lstStyle/>
        <a:p>
          <a:r>
            <a:rPr lang="sv-SE" dirty="0" smtClean="0"/>
            <a:t>Meningkatnya industrialisasi dan skala ekonomi. Perusahaan besar mendominasi, tetapi ceruk rantai pasokan terbuka untuk UKM</a:t>
          </a:r>
          <a:endParaRPr lang="en-US" dirty="0"/>
        </a:p>
      </dgm:t>
    </dgm:pt>
    <dgm:pt modelId="{21D0BA7A-0A27-479C-A644-F04AB621F866}" type="parTrans" cxnId="{7F3D8A6B-C6DE-4349-A7CF-5CEF710E8F43}">
      <dgm:prSet/>
      <dgm:spPr/>
      <dgm:t>
        <a:bodyPr/>
        <a:lstStyle/>
        <a:p>
          <a:endParaRPr lang="en-US"/>
        </a:p>
      </dgm:t>
    </dgm:pt>
    <dgm:pt modelId="{0AC67C36-294B-487E-992F-A511FF241B40}" type="sibTrans" cxnId="{7F3D8A6B-C6DE-4349-A7CF-5CEF710E8F43}">
      <dgm:prSet/>
      <dgm:spPr/>
      <dgm:t>
        <a:bodyPr/>
        <a:lstStyle/>
        <a:p>
          <a:endParaRPr lang="en-US"/>
        </a:p>
      </dgm:t>
    </dgm:pt>
    <dgm:pt modelId="{2F4DF23E-688F-402D-BE01-5E58F0C5AD00}">
      <dgm:prSet phldrT="[Text]"/>
      <dgm:spPr/>
      <dgm:t>
        <a:bodyPr/>
        <a:lstStyle/>
        <a:p>
          <a:r>
            <a:rPr lang="id-ID" dirty="0" smtClean="0"/>
            <a:t>R&amp;D, intensitas pengetahuan, dan perluasan sektor jasa. Potensi yang lebih besar untuk kegiatan kewirausahaan yang inovatif</a:t>
          </a:r>
          <a:endParaRPr lang="en-US" dirty="0"/>
        </a:p>
      </dgm:t>
    </dgm:pt>
    <dgm:pt modelId="{4E63F802-8335-44E8-B13D-73D901D13FD8}" type="parTrans" cxnId="{9718EF85-74CD-4FBE-8FEE-9006F524508D}">
      <dgm:prSet/>
      <dgm:spPr/>
      <dgm:t>
        <a:bodyPr/>
        <a:lstStyle/>
        <a:p>
          <a:endParaRPr lang="en-US"/>
        </a:p>
      </dgm:t>
    </dgm:pt>
    <dgm:pt modelId="{65A7E542-24E9-451E-903E-1BBDE67F05AF}" type="sibTrans" cxnId="{9718EF85-74CD-4FBE-8FEE-9006F524508D}">
      <dgm:prSet/>
      <dgm:spPr/>
      <dgm:t>
        <a:bodyPr/>
        <a:lstStyle/>
        <a:p>
          <a:endParaRPr lang="en-US"/>
        </a:p>
      </dgm:t>
    </dgm:pt>
    <dgm:pt modelId="{F341503F-418D-49AC-A89C-5464A99C5DFE}" type="pres">
      <dgm:prSet presAssocID="{A4553D7A-33DB-4899-A7C0-5A5761F22DEE}" presName="Name0" presStyleCnt="0">
        <dgm:presLayoutVars>
          <dgm:dir/>
          <dgm:resizeHandles val="exact"/>
        </dgm:presLayoutVars>
      </dgm:prSet>
      <dgm:spPr/>
    </dgm:pt>
    <dgm:pt modelId="{9AD5F1A4-581E-44C7-8670-A8FEC1BC38CA}" type="pres">
      <dgm:prSet presAssocID="{A67D25DA-00EA-4FF9-B07C-89BBC881EC1C}" presName="parTxOnly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80294F-81C6-465D-813C-643671AC8131}" type="pres">
      <dgm:prSet presAssocID="{A1CA4926-030D-4DFC-9469-00B0347C8C19}" presName="parSpace" presStyleCnt="0"/>
      <dgm:spPr/>
    </dgm:pt>
    <dgm:pt modelId="{EEE58AB9-447E-41CA-AC30-77A37ABD6254}" type="pres">
      <dgm:prSet presAssocID="{45B1192E-8BB2-4EF6-A751-20BAA249CC8E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7AA9B-0759-4243-B10A-059092DFAC80}" type="pres">
      <dgm:prSet presAssocID="{0AC67C36-294B-487E-992F-A511FF241B40}" presName="parSpace" presStyleCnt="0"/>
      <dgm:spPr/>
    </dgm:pt>
    <dgm:pt modelId="{B9C60AFD-98CB-4C60-BBCF-4B9D8F06A8E6}" type="pres">
      <dgm:prSet presAssocID="{2F4DF23E-688F-402D-BE01-5E58F0C5AD00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EFD2AD-B03B-427F-87C8-3CF24EAC6EB0}" type="presOf" srcId="{2F4DF23E-688F-402D-BE01-5E58F0C5AD00}" destId="{B9C60AFD-98CB-4C60-BBCF-4B9D8F06A8E6}" srcOrd="0" destOrd="0" presId="urn:microsoft.com/office/officeart/2005/8/layout/hChevron3"/>
    <dgm:cxn modelId="{7F3D8A6B-C6DE-4349-A7CF-5CEF710E8F43}" srcId="{A4553D7A-33DB-4899-A7C0-5A5761F22DEE}" destId="{45B1192E-8BB2-4EF6-A751-20BAA249CC8E}" srcOrd="1" destOrd="0" parTransId="{21D0BA7A-0A27-479C-A644-F04AB621F866}" sibTransId="{0AC67C36-294B-487E-992F-A511FF241B40}"/>
    <dgm:cxn modelId="{E62F2920-9DB2-4DB0-9B53-2D58EA1D5B5B}" type="presOf" srcId="{A4553D7A-33DB-4899-A7C0-5A5761F22DEE}" destId="{F341503F-418D-49AC-A89C-5464A99C5DFE}" srcOrd="0" destOrd="0" presId="urn:microsoft.com/office/officeart/2005/8/layout/hChevron3"/>
    <dgm:cxn modelId="{331F47BD-AEA4-4DF7-B12F-EBA9395F631A}" srcId="{A4553D7A-33DB-4899-A7C0-5A5761F22DEE}" destId="{A67D25DA-00EA-4FF9-B07C-89BBC881EC1C}" srcOrd="0" destOrd="0" parTransId="{B94BF03F-F862-4286-BD5B-0F6928561177}" sibTransId="{A1CA4926-030D-4DFC-9469-00B0347C8C19}"/>
    <dgm:cxn modelId="{9718EF85-74CD-4FBE-8FEE-9006F524508D}" srcId="{A4553D7A-33DB-4899-A7C0-5A5761F22DEE}" destId="{2F4DF23E-688F-402D-BE01-5E58F0C5AD00}" srcOrd="2" destOrd="0" parTransId="{4E63F802-8335-44E8-B13D-73D901D13FD8}" sibTransId="{65A7E542-24E9-451E-903E-1BBDE67F05AF}"/>
    <dgm:cxn modelId="{03AF0D38-88A2-4064-BBA5-A55033D4FB2A}" type="presOf" srcId="{45B1192E-8BB2-4EF6-A751-20BAA249CC8E}" destId="{EEE58AB9-447E-41CA-AC30-77A37ABD6254}" srcOrd="0" destOrd="0" presId="urn:microsoft.com/office/officeart/2005/8/layout/hChevron3"/>
    <dgm:cxn modelId="{65C2DD53-CF9E-46FF-B0DE-4FF4D6EE5346}" type="presOf" srcId="{A67D25DA-00EA-4FF9-B07C-89BBC881EC1C}" destId="{9AD5F1A4-581E-44C7-8670-A8FEC1BC38CA}" srcOrd="0" destOrd="0" presId="urn:microsoft.com/office/officeart/2005/8/layout/hChevron3"/>
    <dgm:cxn modelId="{215EC690-75D6-4446-9A50-7EE8CFECB29D}" type="presParOf" srcId="{F341503F-418D-49AC-A89C-5464A99C5DFE}" destId="{9AD5F1A4-581E-44C7-8670-A8FEC1BC38CA}" srcOrd="0" destOrd="0" presId="urn:microsoft.com/office/officeart/2005/8/layout/hChevron3"/>
    <dgm:cxn modelId="{41BB86EE-E9AD-465F-97FA-877DE42067BC}" type="presParOf" srcId="{F341503F-418D-49AC-A89C-5464A99C5DFE}" destId="{9480294F-81C6-465D-813C-643671AC8131}" srcOrd="1" destOrd="0" presId="urn:microsoft.com/office/officeart/2005/8/layout/hChevron3"/>
    <dgm:cxn modelId="{A4CCEB42-EEB2-4909-BE39-074F95987DDF}" type="presParOf" srcId="{F341503F-418D-49AC-A89C-5464A99C5DFE}" destId="{EEE58AB9-447E-41CA-AC30-77A37ABD6254}" srcOrd="2" destOrd="0" presId="urn:microsoft.com/office/officeart/2005/8/layout/hChevron3"/>
    <dgm:cxn modelId="{3782A58D-16AE-4216-8883-46BC7502A033}" type="presParOf" srcId="{F341503F-418D-49AC-A89C-5464A99C5DFE}" destId="{CA37AA9B-0759-4243-B10A-059092DFAC80}" srcOrd="3" destOrd="0" presId="urn:microsoft.com/office/officeart/2005/8/layout/hChevron3"/>
    <dgm:cxn modelId="{A4363B35-5B54-4025-9329-67F201D26770}" type="presParOf" srcId="{F341503F-418D-49AC-A89C-5464A99C5DFE}" destId="{B9C60AFD-98CB-4C60-BBCF-4B9D8F06A8E6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E073B-7C88-4349-83CD-77F603F20AD6}">
      <dsp:nvSpPr>
        <dsp:cNvPr id="0" name=""/>
        <dsp:cNvSpPr/>
      </dsp:nvSpPr>
      <dsp:spPr>
        <a:xfrm rot="10800000">
          <a:off x="0" y="0"/>
          <a:ext cx="4953000" cy="933450"/>
        </a:xfrm>
        <a:prstGeom prst="trapezoid">
          <a:avLst>
            <a:gd name="adj" fmla="val 66327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Political change and leadership </a:t>
          </a:r>
          <a:endParaRPr lang="en-US" sz="2200" kern="1200" dirty="0"/>
        </a:p>
      </dsp:txBody>
      <dsp:txXfrm rot="-10800000">
        <a:off x="866774" y="0"/>
        <a:ext cx="3219450" cy="933450"/>
      </dsp:txXfrm>
    </dsp:sp>
    <dsp:sp modelId="{CFB94EAD-5F03-46A1-A767-2D0FE0E01D59}">
      <dsp:nvSpPr>
        <dsp:cNvPr id="0" name=""/>
        <dsp:cNvSpPr/>
      </dsp:nvSpPr>
      <dsp:spPr>
        <a:xfrm rot="10800000">
          <a:off x="619125" y="933450"/>
          <a:ext cx="3714750" cy="933450"/>
        </a:xfrm>
        <a:prstGeom prst="trapezoid">
          <a:avLst>
            <a:gd name="adj" fmla="val 663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Social and cultural </a:t>
          </a:r>
          <a:r>
            <a:rPr lang="en-US" sz="2200" kern="1200" dirty="0" err="1" smtClean="0"/>
            <a:t>endeavours</a:t>
          </a:r>
          <a:endParaRPr lang="en-US" sz="2200" kern="1200" dirty="0"/>
        </a:p>
      </dsp:txBody>
      <dsp:txXfrm rot="-10800000">
        <a:off x="1269206" y="933450"/>
        <a:ext cx="2414587" cy="933450"/>
      </dsp:txXfrm>
    </dsp:sp>
    <dsp:sp modelId="{754F8465-7795-4B84-B231-7B3E83E0D4DF}">
      <dsp:nvSpPr>
        <dsp:cNvPr id="0" name=""/>
        <dsp:cNvSpPr/>
      </dsp:nvSpPr>
      <dsp:spPr>
        <a:xfrm rot="10800000">
          <a:off x="1238250" y="1866900"/>
          <a:ext cx="2476500" cy="933450"/>
        </a:xfrm>
        <a:prstGeom prst="trapezoid">
          <a:avLst>
            <a:gd name="adj" fmla="val 6632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Non profit organization</a:t>
          </a:r>
          <a:endParaRPr lang="en-US" sz="2200" kern="1200" dirty="0"/>
        </a:p>
      </dsp:txBody>
      <dsp:txXfrm rot="-10800000">
        <a:off x="1671637" y="1866900"/>
        <a:ext cx="1609725" cy="933450"/>
      </dsp:txXfrm>
    </dsp:sp>
    <dsp:sp modelId="{7D75758F-C05B-46E1-93A2-13624C6E3378}">
      <dsp:nvSpPr>
        <dsp:cNvPr id="0" name=""/>
        <dsp:cNvSpPr/>
      </dsp:nvSpPr>
      <dsp:spPr>
        <a:xfrm rot="10800000">
          <a:off x="1857375" y="2800349"/>
          <a:ext cx="1238250" cy="933450"/>
        </a:xfrm>
        <a:prstGeom prst="trapezoid">
          <a:avLst>
            <a:gd name="adj" fmla="val 66327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Profit-making venture</a:t>
          </a:r>
          <a:endParaRPr lang="en-US" sz="2200" kern="1200" dirty="0"/>
        </a:p>
      </dsp:txBody>
      <dsp:txXfrm rot="-10800000">
        <a:off x="1857375" y="2800349"/>
        <a:ext cx="1238250" cy="933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492AA-B952-4F73-8710-F7264094A58E}">
      <dsp:nvSpPr>
        <dsp:cNvPr id="0" name=""/>
        <dsp:cNvSpPr/>
      </dsp:nvSpPr>
      <dsp:spPr>
        <a:xfrm>
          <a:off x="277513" y="609150"/>
          <a:ext cx="3739100" cy="3740207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tint val="40000"/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tint val="40000"/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A9C6542-EAD9-48FA-BA1D-C6A3E726E0D0}">
      <dsp:nvSpPr>
        <dsp:cNvPr id="0" name=""/>
        <dsp:cNvSpPr/>
      </dsp:nvSpPr>
      <dsp:spPr>
        <a:xfrm>
          <a:off x="594323" y="3305354"/>
          <a:ext cx="172485" cy="1724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1DF0F7-C79C-4591-9F7A-4E9493DE6538}">
      <dsp:nvSpPr>
        <dsp:cNvPr id="0" name=""/>
        <dsp:cNvSpPr/>
      </dsp:nvSpPr>
      <dsp:spPr>
        <a:xfrm>
          <a:off x="680566" y="3391596"/>
          <a:ext cx="1282388" cy="1115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9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Create job</a:t>
          </a:r>
          <a:endParaRPr lang="en-US" sz="2000" kern="1200" dirty="0"/>
        </a:p>
      </dsp:txBody>
      <dsp:txXfrm>
        <a:off x="680566" y="3391596"/>
        <a:ext cx="1282388" cy="1115528"/>
      </dsp:txXfrm>
    </dsp:sp>
    <dsp:sp modelId="{ADD791D4-2545-4A1C-B556-E3E1B3FE5B65}">
      <dsp:nvSpPr>
        <dsp:cNvPr id="0" name=""/>
        <dsp:cNvSpPr/>
      </dsp:nvSpPr>
      <dsp:spPr>
        <a:xfrm>
          <a:off x="1066638" y="2668715"/>
          <a:ext cx="299974" cy="2999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A63DBA-0A7A-4996-92F7-DA6437FAAE7C}">
      <dsp:nvSpPr>
        <dsp:cNvPr id="0" name=""/>
        <dsp:cNvSpPr/>
      </dsp:nvSpPr>
      <dsp:spPr>
        <a:xfrm>
          <a:off x="1382286" y="2658598"/>
          <a:ext cx="1574863" cy="2142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95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Shape innovation</a:t>
          </a:r>
          <a:endParaRPr lang="en-US" sz="2000" kern="1200" dirty="0"/>
        </a:p>
      </dsp:txBody>
      <dsp:txXfrm>
        <a:off x="1382286" y="2658598"/>
        <a:ext cx="1574863" cy="2142001"/>
      </dsp:txXfrm>
    </dsp:sp>
    <dsp:sp modelId="{49856200-B8DF-44F5-87AD-50A755B3625E}">
      <dsp:nvSpPr>
        <dsp:cNvPr id="0" name=""/>
        <dsp:cNvSpPr/>
      </dsp:nvSpPr>
      <dsp:spPr>
        <a:xfrm>
          <a:off x="1855768" y="1871747"/>
          <a:ext cx="397465" cy="39746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2F2A7A-E0B1-464D-8B95-2BEB31D7C30F}">
      <dsp:nvSpPr>
        <dsp:cNvPr id="0" name=""/>
        <dsp:cNvSpPr/>
      </dsp:nvSpPr>
      <dsp:spPr>
        <a:xfrm>
          <a:off x="2250332" y="1903976"/>
          <a:ext cx="1574863" cy="2896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609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Speed up structural change in economy</a:t>
          </a:r>
          <a:endParaRPr lang="en-US" sz="2000" kern="1200" dirty="0"/>
        </a:p>
      </dsp:txBody>
      <dsp:txXfrm>
        <a:off x="2250332" y="1903976"/>
        <a:ext cx="1574863" cy="2896623"/>
      </dsp:txXfrm>
    </dsp:sp>
    <dsp:sp modelId="{00D24734-901D-4891-AC71-0C8B6686C735}">
      <dsp:nvSpPr>
        <dsp:cNvPr id="0" name=""/>
        <dsp:cNvSpPr/>
      </dsp:nvSpPr>
      <dsp:spPr>
        <a:xfrm>
          <a:off x="3039461" y="1161531"/>
          <a:ext cx="532453" cy="53245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0A04F8-9CEA-478F-8C12-766E36AD21EE}">
      <dsp:nvSpPr>
        <dsp:cNvPr id="0" name=""/>
        <dsp:cNvSpPr/>
      </dsp:nvSpPr>
      <dsp:spPr>
        <a:xfrm>
          <a:off x="3197278" y="1439953"/>
          <a:ext cx="1574863" cy="3360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213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Create new competition</a:t>
          </a:r>
          <a:endParaRPr lang="en-US" sz="2000" kern="1200" dirty="0"/>
        </a:p>
      </dsp:txBody>
      <dsp:txXfrm>
        <a:off x="3197278" y="1439953"/>
        <a:ext cx="1574863" cy="33606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D5F1A4-581E-44C7-8670-A8FEC1BC38CA}">
      <dsp:nvSpPr>
        <dsp:cNvPr id="0" name=""/>
        <dsp:cNvSpPr/>
      </dsp:nvSpPr>
      <dsp:spPr>
        <a:xfrm>
          <a:off x="3295" y="1823933"/>
          <a:ext cx="2881830" cy="115273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kern="1200" dirty="0" smtClean="0"/>
            <a:t>Faktorkan pertanian subsisten dengan ekstraksi sumber daya alam, menciptakan aglomerasi intensif skala regional</a:t>
          </a:r>
          <a:endParaRPr lang="en-US" sz="1100" kern="1200" dirty="0"/>
        </a:p>
      </dsp:txBody>
      <dsp:txXfrm>
        <a:off x="3295" y="1823933"/>
        <a:ext cx="2593647" cy="1152732"/>
      </dsp:txXfrm>
    </dsp:sp>
    <dsp:sp modelId="{EEE58AB9-447E-41CA-AC30-77A37ABD6254}">
      <dsp:nvSpPr>
        <dsp:cNvPr id="0" name=""/>
        <dsp:cNvSpPr/>
      </dsp:nvSpPr>
      <dsp:spPr>
        <a:xfrm>
          <a:off x="2308759" y="1823933"/>
          <a:ext cx="2881830" cy="115273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100" kern="1200" dirty="0" smtClean="0"/>
            <a:t>Meningkatnya industrialisasi dan skala ekonomi. Perusahaan besar mendominasi, tetapi ceruk rantai pasokan terbuka untuk UKM</a:t>
          </a:r>
          <a:endParaRPr lang="en-US" sz="1100" kern="1200" dirty="0"/>
        </a:p>
      </dsp:txBody>
      <dsp:txXfrm>
        <a:off x="2885125" y="1823933"/>
        <a:ext cx="1729098" cy="1152732"/>
      </dsp:txXfrm>
    </dsp:sp>
    <dsp:sp modelId="{B9C60AFD-98CB-4C60-BBCF-4B9D8F06A8E6}">
      <dsp:nvSpPr>
        <dsp:cNvPr id="0" name=""/>
        <dsp:cNvSpPr/>
      </dsp:nvSpPr>
      <dsp:spPr>
        <a:xfrm>
          <a:off x="4614224" y="1823933"/>
          <a:ext cx="2881830" cy="115273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kern="1200" dirty="0" smtClean="0"/>
            <a:t>R&amp;D, intensitas pengetahuan, dan perluasan sektor jasa. Potensi yang lebih besar untuk kegiatan kewirausahaan yang inovatif</a:t>
          </a:r>
          <a:endParaRPr lang="en-US" sz="1100" kern="1200" dirty="0"/>
        </a:p>
      </dsp:txBody>
      <dsp:txXfrm>
        <a:off x="5190590" y="1823933"/>
        <a:ext cx="1729098" cy="1152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AB5CCD8-53B3-4346-88A5-A1E2AE498D5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639DBFC-4B52-4A9C-B824-4EF033CEAA29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pena.gunadarma.ac.id/global-competitiveness-report-2012-2013-daya-saing-indonesia-menurun/global-competitiveness-2012-13-framework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447800"/>
            <a:ext cx="7406640" cy="2157984"/>
          </a:xfrm>
        </p:spPr>
        <p:txBody>
          <a:bodyPr>
            <a:normAutofit/>
          </a:bodyPr>
          <a:lstStyle/>
          <a:p>
            <a:r>
              <a:rPr lang="en-US" dirty="0" smtClean="0"/>
              <a:t>PERAN KEWIRAUSAHAAN DALAM BIDANG EKONOMI DAN SOSIAL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34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err="1" smtClean="0"/>
              <a:t>Menurut</a:t>
            </a:r>
            <a:r>
              <a:rPr lang="en-US" sz="4400" dirty="0" smtClean="0"/>
              <a:t> </a:t>
            </a:r>
            <a:r>
              <a:rPr lang="en-US" sz="4400" dirty="0" err="1" smtClean="0"/>
              <a:t>Anda</a:t>
            </a:r>
            <a:r>
              <a:rPr lang="en-US" sz="4400" dirty="0" smtClean="0"/>
              <a:t>, </a:t>
            </a:r>
            <a:r>
              <a:rPr lang="en-US" sz="4400" dirty="0" err="1" smtClean="0"/>
              <a:t>bagaimanakah</a:t>
            </a:r>
            <a:r>
              <a:rPr lang="en-US" sz="4400" dirty="0" smtClean="0"/>
              <a:t> </a:t>
            </a:r>
            <a:r>
              <a:rPr lang="en-US" sz="4400" dirty="0" err="1" smtClean="0"/>
              <a:t>cara</a:t>
            </a:r>
            <a:r>
              <a:rPr lang="en-US" sz="4400" dirty="0" smtClean="0"/>
              <a:t> </a:t>
            </a:r>
            <a:r>
              <a:rPr lang="en-US" sz="4400" dirty="0" err="1" smtClean="0"/>
              <a:t>meningkatkan</a:t>
            </a:r>
            <a:r>
              <a:rPr lang="en-US" sz="4400" dirty="0" smtClean="0"/>
              <a:t> </a:t>
            </a:r>
            <a:r>
              <a:rPr lang="en-US" sz="4400" dirty="0" err="1" smtClean="0"/>
              <a:t>keunggulan</a:t>
            </a:r>
            <a:r>
              <a:rPr lang="en-US" sz="4400" dirty="0" smtClean="0"/>
              <a:t> </a:t>
            </a:r>
            <a:r>
              <a:rPr lang="en-US" sz="4400" dirty="0" err="1" smtClean="0"/>
              <a:t>bersaing</a:t>
            </a:r>
            <a:r>
              <a:rPr lang="en-US" sz="4400" dirty="0" smtClean="0"/>
              <a:t> </a:t>
            </a:r>
            <a:r>
              <a:rPr lang="en-US" sz="4400" dirty="0" err="1" smtClean="0"/>
              <a:t>perekonomian</a:t>
            </a:r>
            <a:r>
              <a:rPr lang="en-US" sz="4400" dirty="0" smtClean="0"/>
              <a:t> Indonesia 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042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8305800" cy="51911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u="sng" smtClean="0">
                <a:solidFill>
                  <a:srgbClr val="0000FF"/>
                </a:solidFill>
              </a:rPr>
              <a:t>WHAT ENTREPRENEURS DO?</a:t>
            </a:r>
          </a:p>
        </p:txBody>
      </p:sp>
      <p:sp>
        <p:nvSpPr>
          <p:cNvPr id="158723" name="Rectangle 3"/>
          <p:cNvSpPr>
            <a:spLocks noChangeArrowheads="1"/>
          </p:cNvSpPr>
          <p:nvPr/>
        </p:nvSpPr>
        <p:spPr bwMode="auto">
          <a:xfrm>
            <a:off x="1524000" y="2743200"/>
            <a:ext cx="6477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0000FF"/>
                </a:solidFill>
              </a:rPr>
              <a:t>EMPLOYMENT &amp; INCOME GENERATION</a:t>
            </a:r>
          </a:p>
        </p:txBody>
      </p:sp>
      <p:sp>
        <p:nvSpPr>
          <p:cNvPr id="158724" name="Line 4"/>
          <p:cNvSpPr>
            <a:spLocks noChangeShapeType="1"/>
          </p:cNvSpPr>
          <p:nvPr/>
        </p:nvSpPr>
        <p:spPr bwMode="auto">
          <a:xfrm flipV="1">
            <a:off x="4718050" y="3276600"/>
            <a:ext cx="0" cy="8382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667000" y="4114800"/>
            <a:ext cx="4191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chemeClr val="bg1"/>
                </a:solidFill>
              </a:rPr>
              <a:t>ENTERPRISES</a:t>
            </a:r>
          </a:p>
        </p:txBody>
      </p:sp>
      <p:sp>
        <p:nvSpPr>
          <p:cNvPr id="158726" name="Line 6"/>
          <p:cNvSpPr>
            <a:spLocks noChangeShapeType="1"/>
          </p:cNvSpPr>
          <p:nvPr/>
        </p:nvSpPr>
        <p:spPr bwMode="auto">
          <a:xfrm flipV="1">
            <a:off x="4724400" y="4648200"/>
            <a:ext cx="0" cy="8382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3124200" y="5486400"/>
            <a:ext cx="32766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0000FF"/>
                </a:solidFill>
              </a:rPr>
              <a:t>ENTREPRENEURS</a:t>
            </a:r>
          </a:p>
        </p:txBody>
      </p:sp>
      <p:sp>
        <p:nvSpPr>
          <p:cNvPr id="158728" name="Line 8"/>
          <p:cNvSpPr>
            <a:spLocks noChangeShapeType="1"/>
          </p:cNvSpPr>
          <p:nvPr/>
        </p:nvSpPr>
        <p:spPr bwMode="auto">
          <a:xfrm flipV="1">
            <a:off x="4757738" y="1890713"/>
            <a:ext cx="0" cy="8382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29" name="Text Box 9"/>
          <p:cNvSpPr txBox="1">
            <a:spLocks noChangeArrowheads="1"/>
          </p:cNvSpPr>
          <p:nvPr/>
        </p:nvSpPr>
        <p:spPr bwMode="auto">
          <a:xfrm>
            <a:off x="3733800" y="1143000"/>
            <a:ext cx="2057400" cy="71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/>
            <a:r>
              <a:rPr lang="en-US" sz="2000" b="1">
                <a:solidFill>
                  <a:srgbClr val="0000FF"/>
                </a:solidFill>
              </a:rPr>
              <a:t>Taxes/Govt. Revenues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260725" y="15605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endParaRPr lang="en-IN" sz="1800"/>
          </a:p>
        </p:txBody>
      </p:sp>
      <p:sp>
        <p:nvSpPr>
          <p:cNvPr id="158731" name="Text Box 11"/>
          <p:cNvSpPr txBox="1">
            <a:spLocks noChangeArrowheads="1"/>
          </p:cNvSpPr>
          <p:nvPr/>
        </p:nvSpPr>
        <p:spPr bwMode="auto">
          <a:xfrm>
            <a:off x="1371600" y="1179513"/>
            <a:ext cx="2057400" cy="71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/>
            <a:r>
              <a:rPr lang="en-US" sz="2000" b="1">
                <a:solidFill>
                  <a:srgbClr val="0000FF"/>
                </a:solidFill>
              </a:rPr>
              <a:t>Poverty Alleviation</a:t>
            </a:r>
          </a:p>
        </p:txBody>
      </p:sp>
      <p:sp>
        <p:nvSpPr>
          <p:cNvPr id="158732" name="Text Box 12"/>
          <p:cNvSpPr txBox="1">
            <a:spLocks noChangeArrowheads="1"/>
          </p:cNvSpPr>
          <p:nvPr/>
        </p:nvSpPr>
        <p:spPr bwMode="auto">
          <a:xfrm>
            <a:off x="5943600" y="1143000"/>
            <a:ext cx="2819400" cy="71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/>
            <a:r>
              <a:rPr lang="en-US" sz="2000" b="1">
                <a:solidFill>
                  <a:srgbClr val="0000FF"/>
                </a:solidFill>
              </a:rPr>
              <a:t>Higher Productivity &amp;</a:t>
            </a:r>
            <a:r>
              <a:rPr lang="en-US" sz="2000">
                <a:solidFill>
                  <a:srgbClr val="0000FF"/>
                </a:solidFill>
              </a:rPr>
              <a:t> </a:t>
            </a:r>
            <a:r>
              <a:rPr lang="en-US" sz="2000" b="1">
                <a:solidFill>
                  <a:srgbClr val="0000FF"/>
                </a:solidFill>
              </a:rPr>
              <a:t>Innovations</a:t>
            </a:r>
          </a:p>
        </p:txBody>
      </p:sp>
      <p:sp>
        <p:nvSpPr>
          <p:cNvPr id="158733" name="Line 13"/>
          <p:cNvSpPr>
            <a:spLocks noChangeShapeType="1"/>
          </p:cNvSpPr>
          <p:nvPr/>
        </p:nvSpPr>
        <p:spPr bwMode="auto">
          <a:xfrm flipV="1">
            <a:off x="2438400" y="1824038"/>
            <a:ext cx="0" cy="9144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34" name="Line 14"/>
          <p:cNvSpPr>
            <a:spLocks noChangeShapeType="1"/>
          </p:cNvSpPr>
          <p:nvPr/>
        </p:nvSpPr>
        <p:spPr bwMode="auto">
          <a:xfrm flipV="1">
            <a:off x="7162800" y="1828800"/>
            <a:ext cx="0" cy="9144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36" name="Rectangle 16"/>
          <p:cNvSpPr>
            <a:spLocks noChangeArrowheads="1"/>
          </p:cNvSpPr>
          <p:nvPr/>
        </p:nvSpPr>
        <p:spPr bwMode="auto">
          <a:xfrm>
            <a:off x="7588250" y="4038600"/>
            <a:ext cx="1504950" cy="762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200" b="1">
                <a:solidFill>
                  <a:srgbClr val="0000FF"/>
                </a:solidFill>
              </a:rPr>
              <a:t>Output &amp; </a:t>
            </a:r>
          </a:p>
          <a:p>
            <a:pPr algn="ctr" eaLnBrk="0" hangingPunct="0"/>
            <a:r>
              <a:rPr lang="en-US" sz="2200" b="1">
                <a:solidFill>
                  <a:srgbClr val="0000FF"/>
                </a:solidFill>
              </a:rPr>
              <a:t>Exports</a:t>
            </a:r>
          </a:p>
        </p:txBody>
      </p:sp>
      <p:sp>
        <p:nvSpPr>
          <p:cNvPr id="158737" name="Rectangle 17"/>
          <p:cNvSpPr>
            <a:spLocks noChangeArrowheads="1"/>
          </p:cNvSpPr>
          <p:nvPr/>
        </p:nvSpPr>
        <p:spPr bwMode="auto">
          <a:xfrm>
            <a:off x="228600" y="4191000"/>
            <a:ext cx="17526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0000FF"/>
                </a:solidFill>
              </a:rPr>
              <a:t>Wealth</a:t>
            </a:r>
          </a:p>
        </p:txBody>
      </p:sp>
      <p:sp>
        <p:nvSpPr>
          <p:cNvPr id="158738" name="Line 18"/>
          <p:cNvSpPr>
            <a:spLocks noChangeShapeType="1"/>
          </p:cNvSpPr>
          <p:nvPr/>
        </p:nvSpPr>
        <p:spPr bwMode="auto">
          <a:xfrm flipH="1">
            <a:off x="1981200" y="4419600"/>
            <a:ext cx="60960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/>
          <a:lstStyle/>
          <a:p>
            <a:endParaRPr lang="en-US"/>
          </a:p>
        </p:txBody>
      </p:sp>
      <p:sp>
        <p:nvSpPr>
          <p:cNvPr id="158739" name="Line 19"/>
          <p:cNvSpPr>
            <a:spLocks noChangeShapeType="1"/>
          </p:cNvSpPr>
          <p:nvPr/>
        </p:nvSpPr>
        <p:spPr bwMode="auto">
          <a:xfrm>
            <a:off x="6858000" y="4419600"/>
            <a:ext cx="68580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31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2" grpId="0" animBg="1"/>
      <p:bldP spid="158723" grpId="0" animBg="1"/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1" grpId="0" animBg="1"/>
      <p:bldP spid="158732" grpId="0" animBg="1"/>
      <p:bldP spid="158733" grpId="0" animBg="1"/>
      <p:bldP spid="158734" grpId="0" animBg="1"/>
      <p:bldP spid="158736" grpId="0" animBg="1"/>
      <p:bldP spid="158737" grpId="0" animBg="1"/>
      <p:bldP spid="158738" grpId="0" animBg="1"/>
      <p:bldP spid="1587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Kewirausahaan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en-US" dirty="0" smtClean="0"/>
          </a:p>
          <a:p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perekonomian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skala</a:t>
            </a:r>
            <a:r>
              <a:rPr lang="en-US" dirty="0" smtClean="0"/>
              <a:t> </a:t>
            </a:r>
            <a:r>
              <a:rPr lang="en-US" dirty="0" err="1" smtClean="0"/>
              <a:t>ekonomis</a:t>
            </a:r>
            <a:r>
              <a:rPr lang="en-US" dirty="0" smtClean="0"/>
              <a:t>  yang </a:t>
            </a:r>
            <a:r>
              <a:rPr lang="en-US" dirty="0" err="1" smtClean="0"/>
              <a:t>dikuasi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digeser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fleksibilitas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menengah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Kewirausahaan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dikaitkan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fungsi-fungsi</a:t>
            </a:r>
            <a:r>
              <a:rPr lang="en-US" dirty="0" smtClean="0"/>
              <a:t> </a:t>
            </a:r>
          </a:p>
          <a:p>
            <a:pPr marL="923925" indent="-457200">
              <a:buFont typeface="Wingdings" pitchFamily="2" charset="2"/>
              <a:buChar char="q"/>
            </a:pP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 err="1" smtClean="0"/>
              <a:t>novasi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pencarian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faktor-faktor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endParaRPr lang="en-US" dirty="0" smtClean="0"/>
          </a:p>
          <a:p>
            <a:pPr marL="923925" indent="-457200">
              <a:buFont typeface="Wingdings" pitchFamily="2" charset="2"/>
              <a:buChar char="q"/>
            </a:pPr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menguntungkan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penciptaan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endParaRPr lang="en-US" dirty="0"/>
          </a:p>
          <a:p>
            <a:pPr marL="923925" indent="-457200">
              <a:buFont typeface="Wingdings" pitchFamily="2" charset="2"/>
              <a:buChar char="q"/>
            </a:pPr>
            <a:r>
              <a:rPr lang="en-US" dirty="0" err="1" smtClean="0"/>
              <a:t>Penciptaan</a:t>
            </a:r>
            <a:r>
              <a:rPr lang="en-US" dirty="0" smtClean="0"/>
              <a:t> </a:t>
            </a:r>
            <a:r>
              <a:rPr lang="en-US" dirty="0" err="1" smtClean="0"/>
              <a:t>kesejahteraan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pembukaan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  </a:t>
            </a:r>
          </a:p>
          <a:p>
            <a:pPr marL="466725" indent="0">
              <a:buNone/>
            </a:pPr>
            <a:endParaRPr lang="en-US" dirty="0" smtClean="0"/>
          </a:p>
          <a:p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wirausaha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95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Hirarki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Kewirausahaan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444380"/>
              </p:ext>
            </p:extLst>
          </p:nvPr>
        </p:nvGraphicFramePr>
        <p:xfrm>
          <a:off x="2057400" y="1600201"/>
          <a:ext cx="4953000" cy="37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29400" y="63246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(Wickham,1998)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90800" y="5486400"/>
            <a:ext cx="449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Scope of activity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6617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kewirausahaan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Wirausaha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smtClean="0"/>
              <a:t>disruptor </a:t>
            </a:r>
            <a:endParaRPr lang="en-US" dirty="0" smtClean="0"/>
          </a:p>
          <a:p>
            <a:r>
              <a:rPr lang="en-US" dirty="0" err="1" smtClean="0"/>
              <a:t>Wirausaha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smtClean="0"/>
              <a:t>opportunity identifier </a:t>
            </a:r>
          </a:p>
          <a:p>
            <a:r>
              <a:rPr lang="en-US" dirty="0" err="1" smtClean="0"/>
              <a:t>Wirausaha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smtClean="0"/>
              <a:t>risk taker </a:t>
            </a:r>
            <a:endParaRPr lang="en-US" dirty="0" smtClean="0"/>
          </a:p>
          <a:p>
            <a:r>
              <a:rPr lang="en-US" dirty="0" err="1" smtClean="0"/>
              <a:t>Wiruasaha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smtClean="0"/>
              <a:t>resources shifter </a:t>
            </a:r>
          </a:p>
          <a:p>
            <a:r>
              <a:rPr lang="en-US" dirty="0" err="1"/>
              <a:t>Wiruasaha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i="1" dirty="0" smtClean="0"/>
              <a:t>breakthrough innovator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15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Inovasi</a:t>
            </a:r>
            <a:r>
              <a:rPr lang="en-US" dirty="0" smtClean="0"/>
              <a:t> &amp; </a:t>
            </a:r>
            <a:r>
              <a:rPr lang="en-US" dirty="0" err="1" smtClean="0"/>
              <a:t>Perubahan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i="1" dirty="0"/>
              <a:t>“</a:t>
            </a:r>
            <a:r>
              <a:rPr lang="en-US" i="1" dirty="0" err="1"/>
              <a:t>inovasi</a:t>
            </a:r>
            <a:r>
              <a:rPr lang="en-US" i="1" dirty="0"/>
              <a:t> </a:t>
            </a:r>
            <a:r>
              <a:rPr lang="en-US" i="1" dirty="0" err="1"/>
              <a:t>adalah</a:t>
            </a:r>
            <a:r>
              <a:rPr lang="en-US" i="1" dirty="0"/>
              <a:t> </a:t>
            </a:r>
            <a:r>
              <a:rPr lang="en-US" i="1" dirty="0" err="1"/>
              <a:t>alat</a:t>
            </a:r>
            <a:r>
              <a:rPr lang="en-US" i="1" dirty="0"/>
              <a:t> </a:t>
            </a:r>
            <a:r>
              <a:rPr lang="en-US" i="1" dirty="0" err="1"/>
              <a:t>khusus</a:t>
            </a:r>
            <a:r>
              <a:rPr lang="en-US" i="1" dirty="0"/>
              <a:t> </a:t>
            </a:r>
            <a:r>
              <a:rPr lang="en-US" i="1" dirty="0" err="1"/>
              <a:t>wirausahawan</a:t>
            </a:r>
            <a:r>
              <a:rPr lang="en-US" i="1" dirty="0"/>
              <a:t>, </a:t>
            </a:r>
            <a:r>
              <a:rPr lang="en-US" i="1" dirty="0" err="1"/>
              <a:t>sarana</a:t>
            </a:r>
            <a:r>
              <a:rPr lang="en-US" i="1" dirty="0"/>
              <a:t> yang </a:t>
            </a:r>
            <a:r>
              <a:rPr lang="en-US" i="1" dirty="0" err="1"/>
              <a:t>mereka</a:t>
            </a:r>
            <a:r>
              <a:rPr lang="en-US" i="1" dirty="0"/>
              <a:t> </a:t>
            </a:r>
            <a:r>
              <a:rPr lang="en-US" i="1" dirty="0" err="1"/>
              <a:t>gunakan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mengeksploitasi</a:t>
            </a:r>
            <a:r>
              <a:rPr lang="en-US" i="1" dirty="0"/>
              <a:t> </a:t>
            </a:r>
            <a:r>
              <a:rPr lang="en-US" i="1" dirty="0" err="1"/>
              <a:t>perubahan</a:t>
            </a:r>
            <a:r>
              <a:rPr lang="en-US" i="1" dirty="0"/>
              <a:t> </a:t>
            </a:r>
            <a:r>
              <a:rPr lang="en-US" i="1" dirty="0" err="1"/>
              <a:t>sebagai</a:t>
            </a:r>
            <a:r>
              <a:rPr lang="en-US" i="1" dirty="0"/>
              <a:t> </a:t>
            </a:r>
            <a:r>
              <a:rPr lang="en-US" i="1" dirty="0" err="1"/>
              <a:t>peluang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bisnis</a:t>
            </a:r>
            <a:r>
              <a:rPr lang="en-US" i="1" dirty="0"/>
              <a:t> yang </a:t>
            </a:r>
            <a:r>
              <a:rPr lang="en-US" i="1" dirty="0" err="1"/>
              <a:t>berbeda</a:t>
            </a:r>
            <a:r>
              <a:rPr lang="en-US" i="1" dirty="0"/>
              <a:t>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layanan</a:t>
            </a:r>
            <a:r>
              <a:rPr lang="en-US" i="1" dirty="0"/>
              <a:t> yang </a:t>
            </a:r>
            <a:r>
              <a:rPr lang="en-US" i="1" dirty="0" err="1"/>
              <a:t>berbeda</a:t>
            </a:r>
            <a:r>
              <a:rPr lang="en-US" i="1" dirty="0"/>
              <a:t>” (</a:t>
            </a:r>
            <a:r>
              <a:rPr lang="en-US" i="1" dirty="0" err="1"/>
              <a:t>Drucker</a:t>
            </a:r>
            <a:r>
              <a:rPr lang="en-US" i="1" dirty="0"/>
              <a:t>, 1997)</a:t>
            </a:r>
          </a:p>
          <a:p>
            <a:pPr marL="82296" indent="0">
              <a:buNone/>
            </a:pPr>
            <a:endParaRPr lang="en-US" i="1" dirty="0"/>
          </a:p>
          <a:p>
            <a:r>
              <a:rPr lang="en-US" i="1" dirty="0" err="1"/>
              <a:t>Dalam</a:t>
            </a:r>
            <a:r>
              <a:rPr lang="en-US" i="1" dirty="0"/>
              <a:t> </a:t>
            </a:r>
            <a:r>
              <a:rPr lang="en-US" i="1" dirty="0" err="1"/>
              <a:t>bisnis</a:t>
            </a:r>
            <a:r>
              <a:rPr lang="en-US" i="1" dirty="0"/>
              <a:t> </a:t>
            </a:r>
            <a:r>
              <a:rPr lang="en-US" i="1" dirty="0" err="1"/>
              <a:t>inovasi</a:t>
            </a:r>
            <a:r>
              <a:rPr lang="en-US" i="1" dirty="0"/>
              <a:t> </a:t>
            </a:r>
            <a:r>
              <a:rPr lang="en-US" i="1" dirty="0" err="1"/>
              <a:t>berarti</a:t>
            </a:r>
            <a:endParaRPr lang="en-US" i="1" dirty="0"/>
          </a:p>
          <a:p>
            <a:r>
              <a:rPr lang="en-US" i="1" dirty="0"/>
              <a:t>Cara </a:t>
            </a:r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menyampaikan</a:t>
            </a:r>
            <a:r>
              <a:rPr lang="en-US" i="1" dirty="0"/>
              <a:t> </a:t>
            </a:r>
            <a:r>
              <a:rPr lang="en-US" i="1" dirty="0" err="1"/>
              <a:t>produk</a:t>
            </a:r>
            <a:r>
              <a:rPr lang="en-US" i="1" dirty="0"/>
              <a:t>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layanan</a:t>
            </a:r>
            <a:r>
              <a:rPr lang="en-US" i="1" dirty="0"/>
              <a:t> yang </a:t>
            </a:r>
            <a:r>
              <a:rPr lang="en-US" i="1" dirty="0" err="1"/>
              <a:t>sudah</a:t>
            </a:r>
            <a:r>
              <a:rPr lang="en-US" i="1" dirty="0"/>
              <a:t> </a:t>
            </a:r>
            <a:r>
              <a:rPr lang="en-US" i="1" dirty="0" err="1"/>
              <a:t>ada</a:t>
            </a:r>
            <a:endParaRPr lang="en-US" i="1" dirty="0"/>
          </a:p>
          <a:p>
            <a:r>
              <a:rPr lang="en-US" i="1" dirty="0"/>
              <a:t>Cara </a:t>
            </a:r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menginformasikan</a:t>
            </a:r>
            <a:r>
              <a:rPr lang="en-US" i="1" dirty="0"/>
              <a:t> </a:t>
            </a:r>
            <a:r>
              <a:rPr lang="en-US" i="1" dirty="0" err="1"/>
              <a:t>konsumen</a:t>
            </a:r>
            <a:r>
              <a:rPr lang="en-US" i="1" dirty="0"/>
              <a:t> </a:t>
            </a:r>
            <a:r>
              <a:rPr lang="en-US" i="1" dirty="0" err="1"/>
              <a:t>tentang</a:t>
            </a:r>
            <a:r>
              <a:rPr lang="en-US" i="1" dirty="0"/>
              <a:t> </a:t>
            </a:r>
            <a:r>
              <a:rPr lang="en-US" i="1" dirty="0" err="1"/>
              <a:t>suatu</a:t>
            </a:r>
            <a:r>
              <a:rPr lang="en-US" i="1" dirty="0"/>
              <a:t> </a:t>
            </a:r>
            <a:r>
              <a:rPr lang="en-US" i="1" dirty="0" err="1"/>
              <a:t>produk</a:t>
            </a:r>
            <a:r>
              <a:rPr lang="en-US" i="1" dirty="0"/>
              <a:t>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mempromosikannya</a:t>
            </a:r>
            <a:r>
              <a:rPr lang="en-US" i="1" dirty="0"/>
              <a:t> </a:t>
            </a:r>
            <a:r>
              <a:rPr lang="en-US" i="1" dirty="0" err="1"/>
              <a:t>kepada</a:t>
            </a:r>
            <a:r>
              <a:rPr lang="en-US" i="1" dirty="0"/>
              <a:t> </a:t>
            </a:r>
            <a:r>
              <a:rPr lang="en-US" i="1" dirty="0" err="1"/>
              <a:t>mereka</a:t>
            </a:r>
            <a:endParaRPr lang="en-US" i="1" dirty="0"/>
          </a:p>
          <a:p>
            <a:r>
              <a:rPr lang="en-US" i="1" dirty="0"/>
              <a:t>Cara-</a:t>
            </a:r>
            <a:r>
              <a:rPr lang="en-US" i="1" dirty="0" err="1"/>
              <a:t>cara</a:t>
            </a:r>
            <a:r>
              <a:rPr lang="en-US" i="1" dirty="0"/>
              <a:t> </a:t>
            </a:r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mengatur</a:t>
            </a:r>
            <a:r>
              <a:rPr lang="en-US" i="1" dirty="0"/>
              <a:t> </a:t>
            </a:r>
            <a:r>
              <a:rPr lang="en-US" i="1" dirty="0" err="1"/>
              <a:t>tenaga</a:t>
            </a:r>
            <a:r>
              <a:rPr lang="en-US" i="1" dirty="0"/>
              <a:t> </a:t>
            </a:r>
            <a:r>
              <a:rPr lang="en-US" i="1" dirty="0" err="1"/>
              <a:t>kerja</a:t>
            </a:r>
            <a:r>
              <a:rPr lang="en-US" i="1" dirty="0"/>
              <a:t> </a:t>
            </a:r>
            <a:r>
              <a:rPr lang="en-US" i="1" dirty="0" err="1"/>
              <a:t>dan</a:t>
            </a:r>
            <a:r>
              <a:rPr lang="en-US" i="1" dirty="0"/>
              <a:t> modal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menghasilkan</a:t>
            </a:r>
            <a:r>
              <a:rPr lang="en-US" i="1" dirty="0"/>
              <a:t> </a:t>
            </a:r>
            <a:r>
              <a:rPr lang="en-US" i="1" dirty="0" err="1"/>
              <a:t>produk</a:t>
            </a:r>
            <a:r>
              <a:rPr lang="en-US" i="1" dirty="0"/>
              <a:t>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jasa</a:t>
            </a:r>
            <a:endParaRPr lang="en-US" i="1" dirty="0"/>
          </a:p>
          <a:p>
            <a:r>
              <a:rPr lang="en-US" i="1" dirty="0" err="1"/>
              <a:t>Pendekatan</a:t>
            </a:r>
            <a:r>
              <a:rPr lang="en-US" i="1" dirty="0"/>
              <a:t> </a:t>
            </a:r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mengelola</a:t>
            </a:r>
            <a:r>
              <a:rPr lang="en-US" i="1" dirty="0"/>
              <a:t> </a:t>
            </a:r>
            <a:r>
              <a:rPr lang="en-US" i="1" dirty="0" err="1"/>
              <a:t>hubungan</a:t>
            </a:r>
            <a:r>
              <a:rPr lang="en-US" i="1" dirty="0"/>
              <a:t> 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konsumen</a:t>
            </a:r>
            <a:r>
              <a:rPr lang="en-US" i="1" dirty="0"/>
              <a:t>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organisasi</a:t>
            </a:r>
            <a:r>
              <a:rPr lang="en-US" i="1" dirty="0"/>
              <a:t> lain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89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Type </a:t>
            </a:r>
            <a:r>
              <a:rPr lang="en-US" dirty="0"/>
              <a:t>P</a:t>
            </a:r>
            <a:r>
              <a:rPr lang="en-US" dirty="0" smtClean="0"/>
              <a:t>erusahaan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 err="1" smtClean="0"/>
              <a:t>novasi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086600" cy="36576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dirty="0"/>
              <a:t>Gajah-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, </a:t>
            </a:r>
            <a:r>
              <a:rPr lang="en-US" dirty="0" err="1"/>
              <a:t>pertumbuhan</a:t>
            </a:r>
            <a:r>
              <a:rPr lang="en-US" dirty="0"/>
              <a:t> </a:t>
            </a:r>
            <a:r>
              <a:rPr lang="en-US" dirty="0" err="1"/>
              <a:t>lambat</a:t>
            </a:r>
            <a:r>
              <a:rPr lang="en-US" dirty="0"/>
              <a:t> yang </a:t>
            </a:r>
            <a:r>
              <a:rPr lang="en-US" dirty="0" err="1"/>
              <a:t>khas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responsif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ekonomi</a:t>
            </a:r>
            <a:endParaRPr lang="en-US" dirty="0"/>
          </a:p>
          <a:p>
            <a:pPr>
              <a:buFont typeface="Wingdings" pitchFamily="2" charset="2"/>
              <a:buChar char="q"/>
            </a:pPr>
            <a:r>
              <a:rPr lang="en-US" dirty="0" err="1"/>
              <a:t>Tikus-kecil</a:t>
            </a:r>
            <a:r>
              <a:rPr lang="en-US" dirty="0"/>
              <a:t>,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pertumbuhan</a:t>
            </a:r>
            <a:endParaRPr lang="en-US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Gazelles-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yang </a:t>
            </a:r>
            <a:r>
              <a:rPr lang="en-US" dirty="0" err="1"/>
              <a:t>berkembang</a:t>
            </a:r>
            <a:r>
              <a:rPr lang="en-US" dirty="0"/>
              <a:t> </a:t>
            </a:r>
            <a:r>
              <a:rPr lang="en-US" dirty="0" err="1"/>
              <a:t>pesat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didasarkan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inovasi</a:t>
            </a:r>
            <a:r>
              <a:rPr lang="en-US" dirty="0"/>
              <a:t> yang </a:t>
            </a:r>
            <a:r>
              <a:rPr lang="en-US" dirty="0" err="1"/>
              <a:t>signifikan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68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0480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sz="4000" dirty="0" err="1" smtClean="0"/>
              <a:t>Peran</a:t>
            </a:r>
            <a:r>
              <a:rPr lang="en-US" sz="4000" dirty="0" smtClean="0"/>
              <a:t> </a:t>
            </a:r>
            <a:r>
              <a:rPr lang="en-US" sz="4000" dirty="0" err="1" smtClean="0"/>
              <a:t>Kewirausahaan</a:t>
            </a:r>
            <a:r>
              <a:rPr lang="en-US" sz="4000" dirty="0" smtClean="0"/>
              <a:t> </a:t>
            </a:r>
            <a:r>
              <a:rPr lang="en-US" sz="4000" dirty="0" err="1" smtClean="0"/>
              <a:t>dalam</a:t>
            </a:r>
            <a:r>
              <a:rPr lang="en-US" sz="4000" dirty="0" smtClean="0"/>
              <a:t> </a:t>
            </a:r>
            <a:r>
              <a:rPr lang="en-US" sz="4000" dirty="0" err="1" smtClean="0"/>
              <a:t>Ekonomi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1982292"/>
              </p:ext>
            </p:extLst>
          </p:nvPr>
        </p:nvGraphicFramePr>
        <p:xfrm>
          <a:off x="762000" y="16764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7-Point Star 4"/>
          <p:cNvSpPr/>
          <p:nvPr/>
        </p:nvSpPr>
        <p:spPr>
          <a:xfrm>
            <a:off x="5029200" y="1066800"/>
            <a:ext cx="3810000" cy="2971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943600" y="1890980"/>
            <a:ext cx="243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Entrepreneur as a catalyst of economy growth and national competitiveness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9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/>
              <a:t>Daya</a:t>
            </a:r>
            <a:r>
              <a:rPr lang="en-US" sz="4000" dirty="0" smtClean="0"/>
              <a:t> </a:t>
            </a:r>
            <a:r>
              <a:rPr lang="en-US" sz="4000" dirty="0" err="1"/>
              <a:t>S</a:t>
            </a:r>
            <a:r>
              <a:rPr lang="en-US" sz="4000" dirty="0" err="1" smtClean="0"/>
              <a:t>aing</a:t>
            </a:r>
            <a:r>
              <a:rPr lang="en-US" sz="4000" dirty="0" smtClean="0"/>
              <a:t> </a:t>
            </a:r>
            <a:r>
              <a:rPr lang="en-US" sz="4000" dirty="0" err="1" smtClean="0"/>
              <a:t>Ekonomi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World Economic Forum (WEF)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yang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pemeringkatan</a:t>
            </a:r>
            <a:r>
              <a:rPr lang="en-US" dirty="0"/>
              <a:t> </a:t>
            </a:r>
            <a:r>
              <a:rPr lang="en-US" dirty="0" err="1"/>
              <a:t>posisi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saing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negara</a:t>
            </a:r>
            <a:endParaRPr lang="en-US" dirty="0"/>
          </a:p>
          <a:p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saing</a:t>
            </a:r>
            <a:r>
              <a:rPr lang="en-US" dirty="0"/>
              <a:t> (competitiveness) </a:t>
            </a:r>
            <a:r>
              <a:rPr lang="en-US" dirty="0" err="1"/>
              <a:t>menurut</a:t>
            </a:r>
            <a:r>
              <a:rPr lang="en-US" dirty="0"/>
              <a:t> WEF </a:t>
            </a:r>
            <a:r>
              <a:rPr lang="en-US" dirty="0" err="1"/>
              <a:t>adalah</a:t>
            </a:r>
            <a:r>
              <a:rPr lang="en-US" dirty="0"/>
              <a:t> “</a:t>
            </a:r>
            <a:r>
              <a:rPr lang="en-US" dirty="0" err="1"/>
              <a:t>seperangkat</a:t>
            </a:r>
            <a:r>
              <a:rPr lang="en-US" dirty="0"/>
              <a:t> </a:t>
            </a:r>
            <a:r>
              <a:rPr lang="en-US" dirty="0" err="1"/>
              <a:t>institusi</a:t>
            </a:r>
            <a:r>
              <a:rPr lang="en-US" dirty="0"/>
              <a:t>, </a:t>
            </a:r>
            <a:r>
              <a:rPr lang="en-US" dirty="0" err="1"/>
              <a:t>kebijakan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yang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produktivitas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.”</a:t>
            </a:r>
          </a:p>
          <a:p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produktifitas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“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kemakmuran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perekonomian</a:t>
            </a:r>
            <a:r>
              <a:rPr lang="en-US" dirty="0"/>
              <a:t>”.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6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http://pena.gunadarma.ac.id/wp-content/uploads/2012/09/Global-Competitiveness-2012-13-Framework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600" y="152400"/>
            <a:ext cx="7315200" cy="647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851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04800" y="2057400"/>
            <a:ext cx="8534400" cy="3581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Tingkat </a:t>
            </a:r>
            <a:r>
              <a:rPr lang="en-US" dirty="0" err="1"/>
              <a:t>D</a:t>
            </a:r>
            <a:r>
              <a:rPr lang="en-US" dirty="0" err="1" smtClean="0"/>
              <a:t>aya</a:t>
            </a:r>
            <a:r>
              <a:rPr lang="en-US" dirty="0" smtClean="0"/>
              <a:t> </a:t>
            </a:r>
            <a:r>
              <a:rPr lang="en-US" dirty="0" err="1"/>
              <a:t>S</a:t>
            </a:r>
            <a:r>
              <a:rPr lang="en-US" dirty="0" err="1" smtClean="0"/>
              <a:t>aing</a:t>
            </a:r>
            <a:r>
              <a:rPr lang="en-US" dirty="0" smtClean="0"/>
              <a:t> </a:t>
            </a:r>
            <a:r>
              <a:rPr lang="en-US" dirty="0" err="1"/>
              <a:t>E</a:t>
            </a:r>
            <a:r>
              <a:rPr lang="en-US" dirty="0" err="1" smtClean="0"/>
              <a:t>konomi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unci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ertumbuhan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935988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2400" y="2501146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      Factor -driven    Efficiency-driven     Innovation-driven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4800600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Basic requirement-----------Efficiency  enhancers ---------Entrepreneurship conditions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9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3551510"/>
              </p:ext>
            </p:extLst>
          </p:nvPr>
        </p:nvGraphicFramePr>
        <p:xfrm>
          <a:off x="533401" y="1371600"/>
          <a:ext cx="8153399" cy="4495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9600"/>
                <a:gridCol w="916709"/>
                <a:gridCol w="889000"/>
                <a:gridCol w="808182"/>
                <a:gridCol w="808182"/>
                <a:gridCol w="1212272"/>
                <a:gridCol w="727363"/>
                <a:gridCol w="565727"/>
                <a:gridCol w="646546"/>
                <a:gridCol w="969818"/>
              </a:tblGrid>
              <a:tr h="58269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Country Members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Enterprise Scale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48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Micro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Small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Medium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MSME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%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Large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%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Total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7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Denmark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184,556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22,823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4,027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211,406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99.66%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723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0.34%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212,129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39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Finland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198,298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12,551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2,316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213,165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99.72%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609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0.28%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213,774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39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Germany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1,510,416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255,771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43,727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1,809,914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99.51%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8,995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0.49%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1,818,909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39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Italy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3,688,688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194,037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20,006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3,902,731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99.92%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3,104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0.08%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3,905,835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438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Japan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117,231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110,023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26,332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253,586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98.23%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4,571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1.77%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258,157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66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Nederland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482,035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48,300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8,405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538,740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99.71%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1,550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0.29%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540,290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5947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UK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1,468,612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168,444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27,483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1,664,539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99.64%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6,083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0.36%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1,670,622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ctr"/>
                </a:tc>
              </a:tr>
              <a:tr h="458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Sweden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527,618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27,340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4,861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559,819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99.82%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1,012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0.18%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560,831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  <a:tr h="3670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Spain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2,511,563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175,521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22,008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2,709,092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99.88%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3,305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0.12%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2,712,397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4657" marR="64657" marT="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38200" y="698338"/>
            <a:ext cx="7391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Komposisi</a:t>
            </a:r>
            <a:r>
              <a:rPr lang="en-US" sz="2800" dirty="0" smtClean="0"/>
              <a:t> </a:t>
            </a:r>
            <a:r>
              <a:rPr lang="en-US" sz="2800" dirty="0" err="1" smtClean="0"/>
              <a:t>Skala</a:t>
            </a:r>
            <a:r>
              <a:rPr lang="en-US" sz="2800" dirty="0" smtClean="0"/>
              <a:t> Usaha di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Negara </a:t>
            </a:r>
            <a:r>
              <a:rPr lang="en-US" sz="2800" dirty="0" err="1" smtClean="0"/>
              <a:t>Maju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852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err="1" smtClean="0"/>
              <a:t>Kontribusi</a:t>
            </a:r>
            <a:r>
              <a:rPr lang="en-US" sz="2400" dirty="0" smtClean="0"/>
              <a:t> UMKM </a:t>
            </a:r>
            <a:r>
              <a:rPr lang="en-US" sz="2400" dirty="0" err="1" smtClean="0"/>
              <a:t>thd</a:t>
            </a:r>
            <a:r>
              <a:rPr lang="en-US" sz="2400" dirty="0" smtClean="0"/>
              <a:t> Export,  </a:t>
            </a:r>
            <a:r>
              <a:rPr lang="en-US" sz="2400" dirty="0" err="1" smtClean="0"/>
              <a:t>thd</a:t>
            </a:r>
            <a:r>
              <a:rPr lang="en-US" sz="2400" dirty="0" smtClean="0"/>
              <a:t> </a:t>
            </a:r>
            <a:r>
              <a:rPr lang="en-US" sz="2400" dirty="0" err="1" smtClean="0"/>
              <a:t>keseluruhan</a:t>
            </a:r>
            <a:r>
              <a:rPr lang="en-US" sz="2400" dirty="0" smtClean="0"/>
              <a:t> 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thd</a:t>
            </a:r>
            <a:r>
              <a:rPr lang="en-US" sz="2400" dirty="0" smtClean="0"/>
              <a:t> </a:t>
            </a:r>
            <a:r>
              <a:rPr lang="en-US" sz="2400" dirty="0" err="1" smtClean="0"/>
              <a:t>penciptaan</a:t>
            </a:r>
            <a:r>
              <a:rPr lang="en-US" sz="2400" dirty="0" smtClean="0"/>
              <a:t> </a:t>
            </a:r>
            <a:r>
              <a:rPr lang="en-US" sz="2400" dirty="0" err="1" smtClean="0"/>
              <a:t>lapangan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di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negara</a:t>
            </a:r>
            <a:r>
              <a:rPr lang="en-US" sz="2400" dirty="0" smtClean="0"/>
              <a:t> Asia-</a:t>
            </a:r>
            <a:r>
              <a:rPr lang="en-US" sz="2400" dirty="0" err="1" smtClean="0"/>
              <a:t>Pasifik</a:t>
            </a:r>
            <a:r>
              <a:rPr lang="en-US" sz="2400" dirty="0" smtClean="0"/>
              <a:t> </a:t>
            </a:r>
            <a:r>
              <a:rPr lang="en-US" sz="2400" dirty="0" smtClean="0"/>
              <a:t>20</a:t>
            </a:r>
            <a:r>
              <a:rPr lang="id-ID" sz="2400" dirty="0" smtClean="0"/>
              <a:t>20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2907481"/>
              </p:ext>
            </p:extLst>
          </p:nvPr>
        </p:nvGraphicFramePr>
        <p:xfrm>
          <a:off x="533400" y="1828800"/>
          <a:ext cx="8153400" cy="4106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6908"/>
                <a:gridCol w="1369762"/>
                <a:gridCol w="1505965"/>
                <a:gridCol w="1810765"/>
              </a:tblGrid>
              <a:tr h="5844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Country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MSME share in Export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MSME share of total enterprise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MSME share of total workforce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China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69.2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99.0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74.5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India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40.0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 Narrow" pitchFamily="34" charset="0"/>
                        </a:rPr>
                        <a:t>n.a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 Narrow" pitchFamily="34" charset="0"/>
                        </a:rPr>
                        <a:t>n.a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Malaysia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19.0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99.2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59.0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Pakistan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30.0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97.9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78.5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Republic of Korea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39.0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99.9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87.7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Singapore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16.0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91.5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51.8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Taiwan Province of China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17.0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97.8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77.2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Thailand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30.6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99.6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69.0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Viet Nam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20.0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99.9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77.3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2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Micronesia (Federated states of)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n.a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 Narrow" pitchFamily="34" charset="0"/>
                        </a:rPr>
                        <a:t>&gt;90.0</a:t>
                      </a:r>
                      <a:endParaRPr lang="en-US" sz="20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 Narrow" pitchFamily="34" charset="0"/>
                        </a:rPr>
                        <a:t>20.0</a:t>
                      </a:r>
                      <a:endParaRPr lang="en-US" sz="20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111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 err="1" smtClean="0"/>
              <a:t>Komposisi</a:t>
            </a:r>
            <a:r>
              <a:rPr lang="en-GB" sz="2800" b="1" dirty="0" smtClean="0"/>
              <a:t> Unit </a:t>
            </a:r>
            <a:r>
              <a:rPr lang="en-GB" sz="2800" b="1" dirty="0"/>
              <a:t>U</a:t>
            </a:r>
            <a:r>
              <a:rPr lang="en-GB" sz="2800" b="1" dirty="0" smtClean="0"/>
              <a:t>saha di Indonesia </a:t>
            </a:r>
            <a:br>
              <a:rPr lang="en-GB" sz="2800" b="1" dirty="0" smtClean="0"/>
            </a:br>
            <a:r>
              <a:rPr lang="id-ID" sz="2800" b="1" dirty="0" smtClean="0"/>
              <a:t>2021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5205265"/>
              </p:ext>
            </p:extLst>
          </p:nvPr>
        </p:nvGraphicFramePr>
        <p:xfrm>
          <a:off x="838198" y="1523999"/>
          <a:ext cx="7772403" cy="4727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44"/>
                <a:gridCol w="585020"/>
                <a:gridCol w="1002891"/>
                <a:gridCol w="919316"/>
                <a:gridCol w="835742"/>
                <a:gridCol w="1002891"/>
                <a:gridCol w="585020"/>
                <a:gridCol w="668594"/>
                <a:gridCol w="668594"/>
                <a:gridCol w="1002891"/>
              </a:tblGrid>
              <a:tr h="365575"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No.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Year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 Narrow" pitchFamily="34" charset="0"/>
                        </a:rPr>
                        <a:t>Enterprises Scale </a:t>
                      </a:r>
                      <a:endParaRPr lang="en-US" sz="16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51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Micro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Small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Medium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MSME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 Narrow" pitchFamily="34" charset="0"/>
                        </a:rPr>
                        <a:t>%</a:t>
                      </a:r>
                      <a:endParaRPr lang="en-US" sz="16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 Narrow" pitchFamily="34" charset="0"/>
                        </a:rPr>
                        <a:t>Large </a:t>
                      </a:r>
                      <a:endParaRPr lang="en-US" sz="16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 Narrow" pitchFamily="34" charset="0"/>
                        </a:rPr>
                        <a:t>%</a:t>
                      </a:r>
                      <a:endParaRPr lang="en-US" sz="16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 Narrow" pitchFamily="34" charset="0"/>
                        </a:rPr>
                        <a:t>Total</a:t>
                      </a:r>
                      <a:endParaRPr lang="en-US" sz="16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2005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45,217,567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1,694,008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105,487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47,017,062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99.99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5,022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0.01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47,022,084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2006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48,512,438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472,602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36,763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49,021,803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99.99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4,577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0.01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49,026,380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2007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49,608,953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498,565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38,282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50,145,800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99.99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4,463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0.01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50,150,263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2008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50,847,771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522,124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39,717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51,409,612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99.99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4,650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0.01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51,414,262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2009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52,176,795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546,675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41,133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52,764,603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99.99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4,677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0.01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52,769,280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6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2010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53,823,732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573,601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42,631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53,823,732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99,99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4,838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0,01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53,828,569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45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7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2011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55,206,444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602,195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44,280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 Narrow" pitchFamily="34" charset="0"/>
                        </a:rPr>
                        <a:t>55,206,444</a:t>
                      </a:r>
                      <a:endParaRPr lang="en-US" sz="140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99,99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4,952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 Narrow" pitchFamily="34" charset="0"/>
                        </a:rPr>
                        <a:t>0,01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 Narrow" pitchFamily="34" charset="0"/>
                        </a:rPr>
                        <a:t>55,211,396</a:t>
                      </a:r>
                      <a:endParaRPr lang="en-US" sz="1400" dirty="0"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46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 err="1" smtClean="0"/>
              <a:t>Jumlah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Tenaga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Kerja</a:t>
            </a:r>
            <a:r>
              <a:rPr lang="en-GB" sz="3600" b="1" dirty="0" smtClean="0"/>
              <a:t> di Indonesia </a:t>
            </a:r>
            <a:r>
              <a:rPr lang="en-GB" sz="3600" b="1" dirty="0" err="1" smtClean="0"/>
              <a:t>berdasarkan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skala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usaha</a:t>
            </a:r>
            <a:r>
              <a:rPr lang="en-GB" sz="3600" b="1" dirty="0" smtClean="0"/>
              <a:t> , </a:t>
            </a:r>
            <a:r>
              <a:rPr lang="id-ID" sz="3600" b="1" dirty="0" smtClean="0"/>
              <a:t>2021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460393"/>
              </p:ext>
            </p:extLst>
          </p:nvPr>
        </p:nvGraphicFramePr>
        <p:xfrm>
          <a:off x="533398" y="1523998"/>
          <a:ext cx="8077204" cy="509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402"/>
                <a:gridCol w="609600"/>
                <a:gridCol w="990600"/>
                <a:gridCol w="861448"/>
                <a:gridCol w="896157"/>
                <a:gridCol w="1061795"/>
                <a:gridCol w="457200"/>
                <a:gridCol w="874688"/>
                <a:gridCol w="725512"/>
                <a:gridCol w="1066802"/>
              </a:tblGrid>
              <a:tr h="28758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No.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Year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Enterprises Scale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20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Micro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Small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Medium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MSME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%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Large 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%</a:t>
                      </a:r>
                      <a:endParaRPr lang="en-US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Total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2005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69,966,508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9,204,786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4,415,322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83,586,616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96.8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2,719,209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3.15%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86,305,825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2006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82,071,144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3,139,711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2,698,743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87,909,598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97.3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2,441,181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2.70%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90,350,779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2007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84,452,002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3,278,793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2,761,135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90,491,930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97.2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2,535,411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2.73%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93,027,341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2008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87,810,366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3,519,843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2,694,069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94,024,278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97.1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2,756,205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2.85%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96,780,483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2009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90,012,694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3,521,073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2,677,565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96,211,332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97.3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2,674,671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2.70%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98,886,003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2010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93,014,749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3,627,164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2,759.852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99,401,775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97,2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2,839,711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2,78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102,241,486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9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2011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94,957,797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3,919,992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2,844,669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101,722,458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97,2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2,891,224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2,76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104,613,681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1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828799"/>
            <a:ext cx="8407893" cy="4297679"/>
          </a:xfrm>
        </p:spPr>
        <p:txBody>
          <a:bodyPr>
            <a:normAutofit/>
          </a:bodyPr>
          <a:lstStyle/>
          <a:p>
            <a:r>
              <a:rPr lang="id-ID" sz="2800" dirty="0">
                <a:solidFill>
                  <a:schemeClr val="tx1"/>
                </a:solidFill>
              </a:rPr>
              <a:t>Pengangguran dan kemiskinan merupakan masalah besar Indonesia</a:t>
            </a:r>
          </a:p>
          <a:p>
            <a:r>
              <a:rPr lang="id-ID" sz="2800" dirty="0">
                <a:solidFill>
                  <a:schemeClr val="tx1"/>
                </a:solidFill>
              </a:rPr>
              <a:t>Tingkat pengangguran</a:t>
            </a:r>
          </a:p>
          <a:p>
            <a:endParaRPr lang="id-ID" dirty="0"/>
          </a:p>
          <a:p>
            <a:endParaRPr lang="id-ID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28603"/>
            <a:ext cx="8381260" cy="1214447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PERAN KEWIRAUSAHAAN </a:t>
            </a:r>
            <a:r>
              <a:rPr lang="id-ID" smtClean="0"/>
              <a:t>DALAM PEREKONOMIAN (Kul 2)</a:t>
            </a: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082478"/>
              </p:ext>
            </p:extLst>
          </p:nvPr>
        </p:nvGraphicFramePr>
        <p:xfrm>
          <a:off x="1676400" y="3352800"/>
          <a:ext cx="5638800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3124200"/>
              </a:tblGrid>
              <a:tr h="15240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TAHUN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PENGANGGURAN (%)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2011 (Februari)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8,12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2011 (Agustus)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7,70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2012 (Februari)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7,61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2012 (Agustus)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7,24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2013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7,17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2014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5,81</a:t>
                      </a:r>
                      <a:endParaRPr lang="id-ID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d-ID" sz="2000" dirty="0" smtClean="0"/>
                        <a:t>2015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5,70</a:t>
                      </a:r>
                      <a:endParaRPr lang="id-ID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713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863353"/>
          </a:xfrm>
        </p:spPr>
        <p:txBody>
          <a:bodyPr>
            <a:normAutofit fontScale="90000"/>
          </a:bodyPr>
          <a:lstStyle/>
          <a:p>
            <a:r>
              <a:rPr lang="id-ID" sz="2800" dirty="0" smtClean="0"/>
              <a:t>Jumlah angkatan kerja dan penduduk yang bekerja (juta orang) </a:t>
            </a:r>
            <a:endParaRPr lang="id-ID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514668"/>
              </p:ext>
            </p:extLst>
          </p:nvPr>
        </p:nvGraphicFramePr>
        <p:xfrm>
          <a:off x="381000" y="1719263"/>
          <a:ext cx="84074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066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KRISIS GLOBAL 2008</a:t>
            </a:r>
          </a:p>
          <a:p>
            <a:pPr lvl="3">
              <a:buFont typeface="Wingdings" pitchFamily="2" charset="2"/>
              <a:buChar char="q"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daya beli negara maju ↓</a:t>
            </a:r>
          </a:p>
          <a:p>
            <a:pPr lvl="3">
              <a:buFont typeface="Wingdings" pitchFamily="2" charset="2"/>
              <a:buChar char="q"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dunia usaha negara maju kekurangan  likuiditas</a:t>
            </a:r>
          </a:p>
          <a:p>
            <a:pPr marL="914400" lvl="3" indent="0">
              <a:buNone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menarik dana dari Indonesia</a:t>
            </a:r>
          </a:p>
          <a:p>
            <a:pPr lvl="3">
              <a:buFont typeface="Wingdings" pitchFamily="2" charset="2"/>
              <a:buChar char="q"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daya beli masyarakat ↓</a:t>
            </a:r>
          </a:p>
          <a:p>
            <a:pPr lvl="3">
              <a:buFont typeface="Wingdings" pitchFamily="2" charset="2"/>
              <a:buChar char="q"/>
            </a:pPr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TKI di luar negeri PHK         kembali</a:t>
            </a:r>
          </a:p>
          <a:p>
            <a:pPr marL="914400" lvl="3" indent="0">
              <a:buNone/>
            </a:pPr>
            <a:endParaRPr lang="id-ID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id-ID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Tantangan 2015            pasar bebas ASEAN dan Cina            kebanjiran barang impor</a:t>
            </a:r>
          </a:p>
          <a:p>
            <a:pPr marL="914400" lvl="3" indent="0">
              <a:buNone/>
            </a:pPr>
            <a:endParaRPr lang="id-ID" sz="2400" dirty="0" smtClean="0">
              <a:latin typeface="Arial" pitchFamily="34" charset="0"/>
              <a:cs typeface="Arial" pitchFamily="34" charset="0"/>
            </a:endParaRPr>
          </a:p>
          <a:p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-1142999"/>
            <a:ext cx="8381260" cy="457200"/>
          </a:xfrm>
        </p:spPr>
        <p:txBody>
          <a:bodyPr>
            <a:normAutofit fontScale="90000"/>
          </a:bodyPr>
          <a:lstStyle/>
          <a:p>
            <a:endParaRPr lang="id-ID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43400" y="4800600"/>
            <a:ext cx="1143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455242" y="5334000"/>
            <a:ext cx="1143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030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id-ID" sz="3200" dirty="0">
                <a:solidFill>
                  <a:schemeClr val="tx1"/>
                </a:solidFill>
              </a:rPr>
              <a:t>Sasaran </a:t>
            </a:r>
            <a:r>
              <a:rPr lang="id-ID" sz="3200" dirty="0" smtClean="0">
                <a:solidFill>
                  <a:schemeClr val="tx1"/>
                </a:solidFill>
              </a:rPr>
              <a:t>pengangguran </a:t>
            </a:r>
            <a:r>
              <a:rPr lang="id-ID" sz="3200" dirty="0">
                <a:solidFill>
                  <a:schemeClr val="tx1"/>
                </a:solidFill>
              </a:rPr>
              <a:t>5% dan kemiskinan 8%</a:t>
            </a:r>
          </a:p>
          <a:p>
            <a:pPr marL="109728" indent="0" algn="ctr">
              <a:buNone/>
            </a:pPr>
            <a:endParaRPr lang="id-ID" sz="3200" dirty="0">
              <a:solidFill>
                <a:schemeClr val="tx1"/>
              </a:solidFill>
            </a:endParaRPr>
          </a:p>
          <a:p>
            <a:pPr marL="109728" indent="0" algn="ctr">
              <a:buNone/>
            </a:pPr>
            <a:r>
              <a:rPr lang="id-ID" sz="3200" dirty="0">
                <a:solidFill>
                  <a:schemeClr val="tx1"/>
                </a:solidFill>
              </a:rPr>
              <a:t>Perlu: pengembangan model potensi perluasan kesempatan kerja</a:t>
            </a:r>
          </a:p>
          <a:p>
            <a:pPr marL="109728" indent="0" algn="ctr">
              <a:buNone/>
            </a:pPr>
            <a:endParaRPr lang="id-ID" sz="3200" dirty="0">
              <a:solidFill>
                <a:schemeClr val="tx1"/>
              </a:solidFill>
            </a:endParaRPr>
          </a:p>
          <a:p>
            <a:pPr marL="109728" indent="0" algn="ctr">
              <a:buNone/>
            </a:pPr>
            <a:endParaRPr lang="id-ID" sz="3200" dirty="0">
              <a:solidFill>
                <a:schemeClr val="tx1"/>
              </a:solidFill>
            </a:endParaRPr>
          </a:p>
          <a:p>
            <a:pPr marL="109728" indent="0" algn="ctr">
              <a:buNone/>
            </a:pPr>
            <a:r>
              <a:rPr lang="id-ID" sz="3200" dirty="0">
                <a:solidFill>
                  <a:srgbClr val="FF0000"/>
                </a:solidFill>
              </a:rPr>
              <a:t>WIRAUSAHA</a:t>
            </a:r>
          </a:p>
          <a:p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-685799"/>
            <a:ext cx="8381260" cy="762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endParaRPr lang="id-ID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43400" y="2667000"/>
            <a:ext cx="0" cy="609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311445" y="4419600"/>
            <a:ext cx="0" cy="609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755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1454517"/>
              </p:ext>
            </p:extLst>
          </p:nvPr>
        </p:nvGraphicFramePr>
        <p:xfrm>
          <a:off x="762000" y="2286001"/>
          <a:ext cx="7162800" cy="3733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505200"/>
              </a:tblGrid>
              <a:tr h="838199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Negara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Rasio</a:t>
                      </a:r>
                      <a:endParaRPr lang="id-ID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>
                          <a:solidFill>
                            <a:srgbClr val="FF0000"/>
                          </a:solidFill>
                        </a:rPr>
                        <a:t>Indonesia</a:t>
                      </a:r>
                      <a:endParaRPr lang="id-ID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solidFill>
                            <a:srgbClr val="FF0000"/>
                          </a:solidFill>
                        </a:rPr>
                        <a:t>1 : 83</a:t>
                      </a:r>
                      <a:endParaRPr lang="id-ID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Filipina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 : 66</a:t>
                      </a:r>
                      <a:endParaRPr lang="id-ID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Jepang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 : 25</a:t>
                      </a:r>
                      <a:endParaRPr lang="id-ID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Korea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 : &lt;</a:t>
                      </a:r>
                      <a:r>
                        <a:rPr lang="id-ID" sz="3200" baseline="0" dirty="0" smtClean="0"/>
                        <a:t> 20</a:t>
                      </a:r>
                      <a:endParaRPr lang="id-ID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b="1" dirty="0" smtClean="0">
                          <a:solidFill>
                            <a:srgbClr val="00B050"/>
                          </a:solidFill>
                        </a:rPr>
                        <a:t>Ideal</a:t>
                      </a:r>
                      <a:endParaRPr lang="id-ID" sz="3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b="1" dirty="0" smtClean="0">
                          <a:solidFill>
                            <a:srgbClr val="00B050"/>
                          </a:solidFill>
                        </a:rPr>
                        <a:t>1 : 20</a:t>
                      </a:r>
                      <a:endParaRPr lang="id-ID" sz="3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93955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id-ID" dirty="0" smtClean="0"/>
              <a:t>RASIO WIRAUSAHAWAN: PENDUDUK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9634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310359"/>
              </p:ext>
            </p:extLst>
          </p:nvPr>
        </p:nvGraphicFramePr>
        <p:xfrm>
          <a:off x="1066800" y="2209800"/>
          <a:ext cx="69342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3352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Negara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Jumlah  (%)</a:t>
                      </a:r>
                      <a:endParaRPr lang="id-ID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Indonesia</a:t>
                      </a:r>
                      <a:endParaRPr lang="id-ID" sz="32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1,65</a:t>
                      </a:r>
                      <a:endParaRPr lang="id-ID" sz="32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Amerika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Singapura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Malaysia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id-ID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id-ID" dirty="0" smtClean="0"/>
              <a:t>Jumlah wirausahawan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6417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Mudrajat Kuncoro (2008)</a:t>
            </a:r>
          </a:p>
          <a:p>
            <a:pPr marL="109728" indent="0">
              <a:buNone/>
            </a:pPr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UKM tahan thdp krisis dan survive </a:t>
            </a:r>
          </a:p>
          <a:p>
            <a:pPr marL="109728" indent="0">
              <a:buNone/>
            </a:pPr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karena:</a:t>
            </a:r>
          </a:p>
          <a:p>
            <a:pPr lvl="2"/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tdk memiliki utang luar negeri</a:t>
            </a:r>
          </a:p>
          <a:p>
            <a:pPr lvl="2"/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Tidak banyak utang ke perbankan (</a:t>
            </a:r>
            <a:r>
              <a:rPr lang="id-ID" sz="32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unbankable</a:t>
            </a:r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2"/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Menggunakan input lokal</a:t>
            </a:r>
          </a:p>
          <a:p>
            <a:pPr lvl="2"/>
            <a:r>
              <a:rPr lang="id-ID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Berorientasi ekspor</a:t>
            </a:r>
          </a:p>
          <a:p>
            <a:pPr marL="45720" indent="0">
              <a:buNone/>
            </a:pPr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7435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863353"/>
          </a:xfrm>
        </p:spPr>
        <p:txBody>
          <a:bodyPr/>
          <a:lstStyle/>
          <a:p>
            <a:r>
              <a:rPr lang="id-ID" dirty="0" smtClean="0"/>
              <a:t>Jumlah unit bisnis tahun 2012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68482486"/>
              </p:ext>
            </p:extLst>
          </p:nvPr>
        </p:nvGraphicFramePr>
        <p:xfrm>
          <a:off x="457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3844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Kriteria skala usaha berdasarkan jumlah tenaga kerja</a:t>
            </a:r>
            <a:endParaRPr lang="id-ID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3324939"/>
              </p:ext>
            </p:extLst>
          </p:nvPr>
        </p:nvGraphicFramePr>
        <p:xfrm>
          <a:off x="152400" y="2743200"/>
          <a:ext cx="8407400" cy="2286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1524000"/>
                <a:gridCol w="1600200"/>
                <a:gridCol w="1371600"/>
                <a:gridCol w="1625600"/>
              </a:tblGrid>
              <a:tr h="1023937"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Mikro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Kecil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Menengah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Besar</a:t>
                      </a:r>
                      <a:endParaRPr lang="id-ID" sz="2400" dirty="0"/>
                    </a:p>
                  </a:txBody>
                  <a:tcPr/>
                </a:tc>
              </a:tr>
              <a:tr h="1262697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Jumlah tenaga kerja (orang)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&lt;=4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 – 19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20</a:t>
                      </a:r>
                      <a:r>
                        <a:rPr lang="id-ID" sz="2400" baseline="0" dirty="0" smtClean="0"/>
                        <a:t> -99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&gt; 100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8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Jumlah tenaga kerja tahun 2012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91097215"/>
              </p:ext>
            </p:extLst>
          </p:nvPr>
        </p:nvGraphicFramePr>
        <p:xfrm>
          <a:off x="457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7443453"/>
              </p:ext>
            </p:extLst>
          </p:nvPr>
        </p:nvGraphicFramePr>
        <p:xfrm>
          <a:off x="4648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0995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id-ID" dirty="0" smtClean="0"/>
              <a:t> 2013 : 44,01 jt</a:t>
            </a:r>
          </a:p>
          <a:p>
            <a:r>
              <a:rPr lang="id-ID" dirty="0"/>
              <a:t> </a:t>
            </a:r>
            <a:r>
              <a:rPr lang="id-ID" dirty="0" smtClean="0"/>
              <a:t>2014 : 44,20 jt</a:t>
            </a:r>
          </a:p>
          <a:p>
            <a:r>
              <a:rPr lang="id-ID" dirty="0"/>
              <a:t> </a:t>
            </a:r>
            <a:r>
              <a:rPr lang="id-ID" dirty="0" smtClean="0"/>
              <a:t>David Mc Clelland: negara makmur jika jumlah wirausahawan 2% penduduk (</a:t>
            </a:r>
            <a:r>
              <a:rPr lang="id-ID" smtClean="0"/>
              <a:t>yg survive ?)</a:t>
            </a:r>
            <a:endParaRPr lang="id-ID" dirty="0" smtClean="0"/>
          </a:p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d-ID" dirty="0" smtClean="0"/>
              <a:t> Menteri koperasi dan UKM (2015): jmlh pengusaha hanya 1,65%</a:t>
            </a:r>
          </a:p>
          <a:p>
            <a:r>
              <a:rPr lang="id-ID" dirty="0"/>
              <a:t> </a:t>
            </a:r>
            <a:r>
              <a:rPr lang="id-ID" dirty="0" smtClean="0"/>
              <a:t>kurang: ?</a:t>
            </a:r>
            <a:endParaRPr lang="id-ID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Jumlah wirausahawan di indonesia (BPS)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3039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Komposisi  wirausahawan Indonesia 2014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4896858"/>
              </p:ext>
            </p:extLst>
          </p:nvPr>
        </p:nvGraphicFramePr>
        <p:xfrm>
          <a:off x="381000" y="1719263"/>
          <a:ext cx="84074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6359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Product domestic brutto (pdb) 2012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64514873"/>
              </p:ext>
            </p:extLst>
          </p:nvPr>
        </p:nvGraphicFramePr>
        <p:xfrm>
          <a:off x="457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1719263"/>
          <a:ext cx="4038600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8285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id-ID" sz="2800" dirty="0" smtClean="0">
                <a:solidFill>
                  <a:schemeClr val="tx1"/>
                </a:solidFill>
              </a:rPr>
              <a:t>Hendro (2011): kewirausahaan di indonesia belum berkembang secara maksimal karena </a:t>
            </a:r>
            <a:r>
              <a:rPr lang="id-ID" sz="2800" b="1" dirty="0" smtClean="0">
                <a:solidFill>
                  <a:schemeClr val="tx1"/>
                </a:solidFill>
              </a:rPr>
              <a:t>pola pikir yang salah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>
                <a:solidFill>
                  <a:schemeClr val="tx1"/>
                </a:solidFill>
              </a:rPr>
              <a:t>Pola pikir salah:</a:t>
            </a:r>
          </a:p>
          <a:p>
            <a:pPr marL="722313" indent="0">
              <a:buFont typeface="Wingdings" pitchFamily="2" charset="2"/>
              <a:buChar char="ü"/>
            </a:pP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id-ID" sz="2800" dirty="0" smtClean="0">
                <a:solidFill>
                  <a:schemeClr val="tx1"/>
                </a:solidFill>
              </a:rPr>
              <a:t>modal keberanian		</a:t>
            </a:r>
          </a:p>
          <a:p>
            <a:pPr marL="722313" indent="0">
              <a:buFont typeface="Wingdings" pitchFamily="2" charset="2"/>
              <a:buChar char="ü"/>
            </a:pPr>
            <a:r>
              <a:rPr lang="id-ID" sz="2800" dirty="0" smtClean="0">
                <a:solidFill>
                  <a:schemeClr val="tx1"/>
                </a:solidFill>
              </a:rPr>
              <a:t> kenekatan</a:t>
            </a:r>
          </a:p>
          <a:p>
            <a:pPr marL="722313" indent="0">
              <a:buFont typeface="Wingdings" pitchFamily="2" charset="2"/>
              <a:buChar char="ü"/>
            </a:pP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id-ID" sz="2800" dirty="0" smtClean="0">
                <a:solidFill>
                  <a:schemeClr val="tx1"/>
                </a:solidFill>
              </a:rPr>
              <a:t>gambling (?)</a:t>
            </a:r>
          </a:p>
          <a:p>
            <a:pPr marL="722313" indent="0">
              <a:buFont typeface="Wingdings" pitchFamily="2" charset="2"/>
              <a:buChar char="ü"/>
            </a:pP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id-ID" sz="2800" dirty="0" smtClean="0">
                <a:solidFill>
                  <a:schemeClr val="tx1"/>
                </a:solidFill>
              </a:rPr>
              <a:t>ikut-ikutan</a:t>
            </a:r>
          </a:p>
          <a:p>
            <a:pPr marL="354013" indent="-265113">
              <a:buFont typeface="Wingdings" pitchFamily="2" charset="2"/>
              <a:buChar char="§"/>
            </a:pPr>
            <a:r>
              <a:rPr lang="id-ID" sz="2800" dirty="0" smtClean="0">
                <a:solidFill>
                  <a:schemeClr val="tx1"/>
                </a:solidFill>
              </a:rPr>
              <a:t>Bisnis yg bermodal ikut2an sebagian besar berujung pada kebangkrutan</a:t>
            </a:r>
          </a:p>
          <a:p>
            <a:pPr marL="722313" indent="0">
              <a:buNone/>
            </a:pPr>
            <a:endParaRPr lang="id-ID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Perkembangan Kewirausahaan di indonesia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687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1. FILE KULIAH\0. Spirit\New folder\FB_IMG_1426312084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1" y="152400"/>
            <a:ext cx="4530155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1. FILE KULIAH\0. Spirit\New folder\FB_IMG_14263126338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787416"/>
            <a:ext cx="4048125" cy="387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76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. FILE KULIAH\0. Spirit\New folder\FB_IMG_14263126271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" y="0"/>
            <a:ext cx="4295129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1. FILE KULIAH\0. Spirit\New folder\FB_IMG_14263126583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515" y="2514600"/>
            <a:ext cx="4379640" cy="419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2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969</TotalTime>
  <Words>1135</Words>
  <Application>Microsoft Office PowerPoint</Application>
  <PresentationFormat>On-screen Show (4:3)</PresentationFormat>
  <Paragraphs>472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Solstice</vt:lpstr>
      <vt:lpstr>PERAN KEWIRAUSAHAAN DALAM BIDANG EKONOMI DAN SOSIAL</vt:lpstr>
      <vt:lpstr>PowerPoint Presentation</vt:lpstr>
      <vt:lpstr>WHAT ENTREPRENEURS DO?</vt:lpstr>
      <vt:lpstr>Peran Kewirausahaan</vt:lpstr>
      <vt:lpstr>Hirarki Peran Kewirausahaan </vt:lpstr>
      <vt:lpstr>Peran kewirausahaan dalam inovasi</vt:lpstr>
      <vt:lpstr>Inovasi &amp; Perubahan</vt:lpstr>
      <vt:lpstr>Type Perusahaan berdasarkan  tingkat Inovasi</vt:lpstr>
      <vt:lpstr>Peran Kewirausahaan dalam Ekonomi</vt:lpstr>
      <vt:lpstr>Daya Saing Ekonomi</vt:lpstr>
      <vt:lpstr>PowerPoint Presentation</vt:lpstr>
      <vt:lpstr>Tingkat Daya Saing Ekonomi  berdasar Kunci Pertumbuhan </vt:lpstr>
      <vt:lpstr>  </vt:lpstr>
      <vt:lpstr>Kontribusi UMKM thd Export,  thd keseluruhan perusahaan, dan thd penciptaan lapangan pekerjaan di beberapa negara Asia-Pasifik 2020</vt:lpstr>
      <vt:lpstr>Komposisi Unit Usaha di Indonesia  2021</vt:lpstr>
      <vt:lpstr>Jumlah Tenaga Kerja di Indonesia berdasarkan skala usaha , 2021</vt:lpstr>
      <vt:lpstr>PERAN KEWIRAUSAHAAN DALAM PEREKONOMIAN (Kul 2)</vt:lpstr>
      <vt:lpstr>Jumlah angkatan kerja dan penduduk yang bekerja (juta orang) </vt:lpstr>
      <vt:lpstr>PowerPoint Presentation</vt:lpstr>
      <vt:lpstr>PowerPoint Presentation</vt:lpstr>
      <vt:lpstr>RASIO WIRAUSAHAWAN: PENDUDUK</vt:lpstr>
      <vt:lpstr>Jumlah wirausahawan</vt:lpstr>
      <vt:lpstr>PowerPoint Presentation</vt:lpstr>
      <vt:lpstr>Jumlah unit bisnis tahun 2012</vt:lpstr>
      <vt:lpstr>Kriteria skala usaha berdasarkan jumlah tenaga kerja</vt:lpstr>
      <vt:lpstr>Jumlah tenaga kerja tahun 2012</vt:lpstr>
      <vt:lpstr>Jumlah wirausahawan di indonesia (BPS)</vt:lpstr>
      <vt:lpstr>Komposisi  wirausahawan Indonesia 2014</vt:lpstr>
      <vt:lpstr>Product domestic brutto (pdb) 2012</vt:lpstr>
      <vt:lpstr>Perkembangan Kewirausahaan di indonesia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PERAN KEWIRAUSAHAAN DALAM BIDANG EKONOMI DAN SOSIAL</dc:title>
  <dc:creator>user</dc:creator>
  <cp:lastModifiedBy>ASUS</cp:lastModifiedBy>
  <cp:revision>29</cp:revision>
  <dcterms:created xsi:type="dcterms:W3CDTF">2014-03-03T07:18:39Z</dcterms:created>
  <dcterms:modified xsi:type="dcterms:W3CDTF">2022-02-26T07:05:39Z</dcterms:modified>
</cp:coreProperties>
</file>