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1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embeddings/oleObject12.bin" ContentType="application/vnd.openxmlformats-officedocument.oleObject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tags/tag17.xml" ContentType="application/vnd.openxmlformats-officedocument.presentationml.tags+xml"/>
  <Override PartName="/ppt/embeddings/oleObject18.bin" ContentType="application/vnd.openxmlformats-officedocument.oleObject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embeddings/Microsoft_Equation1.bin" ContentType="application/vnd.openxmlformats-officedocument.oleObject"/>
  <Override PartName="/ppt/tags/tag2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2" r:id="rId9"/>
    <p:sldId id="264" r:id="rId10"/>
    <p:sldId id="265" r:id="rId11"/>
    <p:sldId id="266" r:id="rId12"/>
    <p:sldId id="268" r:id="rId13"/>
    <p:sldId id="267" r:id="rId14"/>
    <p:sldId id="270" r:id="rId15"/>
    <p:sldId id="272" r:id="rId16"/>
    <p:sldId id="269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5" r:id="rId27"/>
    <p:sldId id="286" r:id="rId28"/>
    <p:sldId id="281" r:id="rId29"/>
    <p:sldId id="282" r:id="rId30"/>
    <p:sldId id="283" r:id="rId31"/>
    <p:sldId id="287" r:id="rId32"/>
    <p:sldId id="284" r:id="rId33"/>
    <p:sldId id="288" r:id="rId34"/>
    <p:sldId id="289" r:id="rId35"/>
    <p:sldId id="290" r:id="rId36"/>
    <p:sldId id="297" r:id="rId37"/>
    <p:sldId id="291" r:id="rId38"/>
    <p:sldId id="292" r:id="rId39"/>
    <p:sldId id="293" r:id="rId40"/>
    <p:sldId id="294" r:id="rId41"/>
    <p:sldId id="295" r:id="rId42"/>
    <p:sldId id="298" r:id="rId43"/>
    <p:sldId id="296" r:id="rId44"/>
    <p:sldId id="299" r:id="rId45"/>
    <p:sldId id="300" r:id="rId4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71" autoAdjust="0"/>
    <p:restoredTop sz="94660"/>
  </p:normalViewPr>
  <p:slideViewPr>
    <p:cSldViewPr snapToGrid="0" snapToObjects="1">
      <p:cViewPr>
        <p:scale>
          <a:sx n="116" d="100"/>
          <a:sy n="116" d="100"/>
        </p:scale>
        <p:origin x="-1056" y="-7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45.xml"/><Relationship Id="rId47" Type="http://schemas.openxmlformats.org/officeDocument/2006/relationships/notesMaster" Target="notesMasters/notesMaster1.xml"/><Relationship Id="rId48" Type="http://schemas.openxmlformats.org/officeDocument/2006/relationships/printerSettings" Target="printerSettings/printerSettings1.bin"/><Relationship Id="rId49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viewProps" Target="viewProps.xml"/><Relationship Id="rId51" Type="http://schemas.openxmlformats.org/officeDocument/2006/relationships/theme" Target="theme/theme1.xml"/><Relationship Id="rId5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Relationship Id="rId2" Type="http://schemas.openxmlformats.org/officeDocument/2006/relationships/image" Target="../media/image4.emf"/><Relationship Id="rId3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Relationship Id="rId2" Type="http://schemas.openxmlformats.org/officeDocument/2006/relationships/image" Target="../media/image7.emf"/><Relationship Id="rId3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Relationship Id="rId2" Type="http://schemas.openxmlformats.org/officeDocument/2006/relationships/image" Target="../media/image12.emf"/><Relationship Id="rId3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Relationship Id="rId2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Relationship Id="rId2" Type="http://schemas.openxmlformats.org/officeDocument/2006/relationships/image" Target="../media/image3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Relationship Id="rId2" Type="http://schemas.openxmlformats.org/officeDocument/2006/relationships/image" Target="../media/image36.emf"/><Relationship Id="rId3" Type="http://schemas.openxmlformats.org/officeDocument/2006/relationships/image" Target="../media/image3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7899AD-221C-E848-B95C-96A92F85559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0D23F-8DA7-6A49-990F-70A19E1308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978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30D23F-8DA7-6A49-990F-70A19E1308D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107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425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809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908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283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998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003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79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4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393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04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207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EAA1D-C62D-2C4A-BCE4-DA2EF053CBD8}" type="datetimeFigureOut">
              <a:rPr lang="en-US" smtClean="0"/>
              <a:t>7/29/13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7D4F-4005-0A45-8CE0-8D59DDF0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4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4.e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5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9.png"/><Relationship Id="rId5" Type="http://schemas.openxmlformats.org/officeDocument/2006/relationships/oleObject" Target="../embeddings/oleObject4.bin"/><Relationship Id="rId6" Type="http://schemas.openxmlformats.org/officeDocument/2006/relationships/image" Target="../media/image6.emf"/><Relationship Id="rId7" Type="http://schemas.openxmlformats.org/officeDocument/2006/relationships/oleObject" Target="../embeddings/oleObject5.bin"/><Relationship Id="rId8" Type="http://schemas.openxmlformats.org/officeDocument/2006/relationships/image" Target="../media/image7.emf"/><Relationship Id="rId9" Type="http://schemas.openxmlformats.org/officeDocument/2006/relationships/oleObject" Target="../embeddings/oleObject6.bin"/><Relationship Id="rId10" Type="http://schemas.openxmlformats.org/officeDocument/2006/relationships/image" Target="../media/image8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4" Type="http://schemas.openxmlformats.org/officeDocument/2006/relationships/image" Target="../media/image11.emf"/><Relationship Id="rId5" Type="http://schemas.openxmlformats.org/officeDocument/2006/relationships/oleObject" Target="../embeddings/oleObject8.bin"/><Relationship Id="rId6" Type="http://schemas.openxmlformats.org/officeDocument/2006/relationships/image" Target="../media/image12.emf"/><Relationship Id="rId7" Type="http://schemas.openxmlformats.org/officeDocument/2006/relationships/oleObject" Target="../embeddings/oleObject9.bin"/><Relationship Id="rId8" Type="http://schemas.openxmlformats.org/officeDocument/2006/relationships/image" Target="../media/image13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4" Type="http://schemas.openxmlformats.org/officeDocument/2006/relationships/image" Target="../media/image17.emf"/><Relationship Id="rId5" Type="http://schemas.openxmlformats.org/officeDocument/2006/relationships/oleObject" Target="../embeddings/oleObject11.bin"/><Relationship Id="rId6" Type="http://schemas.openxmlformats.org/officeDocument/2006/relationships/image" Target="../media/image18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1" Type="http://schemas.openxmlformats.org/officeDocument/2006/relationships/tags" Target="../tags/tag6.xml"/><Relationship Id="rId2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tags" Target="../tags/tag8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tags" Target="../tags/tag9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tags" Target="../tags/tag10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tags" Target="../tags/tag11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tags" Target="../tags/tag12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tags" Target="../tags/tag13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tags" Target="../tags/tag14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4" Type="http://schemas.openxmlformats.org/officeDocument/2006/relationships/image" Target="../media/image28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tags" Target="../tags/tag15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tags" Target="../tags/tag16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3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4" Type="http://schemas.openxmlformats.org/officeDocument/2006/relationships/image" Target="../media/image33.emf"/><Relationship Id="rId5" Type="http://schemas.openxmlformats.org/officeDocument/2006/relationships/oleObject" Target="../embeddings/oleObject14.bin"/><Relationship Id="rId6" Type="http://schemas.openxmlformats.org/officeDocument/2006/relationships/image" Target="../media/image34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4" Type="http://schemas.openxmlformats.org/officeDocument/2006/relationships/image" Target="../media/image35.emf"/><Relationship Id="rId5" Type="http://schemas.openxmlformats.org/officeDocument/2006/relationships/oleObject" Target="../embeddings/oleObject16.bin"/><Relationship Id="rId6" Type="http://schemas.openxmlformats.org/officeDocument/2006/relationships/image" Target="../media/image36.emf"/><Relationship Id="rId7" Type="http://schemas.openxmlformats.org/officeDocument/2006/relationships/oleObject" Target="../embeddings/oleObject17.bin"/><Relationship Id="rId8" Type="http://schemas.openxmlformats.org/officeDocument/2006/relationships/image" Target="../media/image37.e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18.bin"/><Relationship Id="rId5" Type="http://schemas.openxmlformats.org/officeDocument/2006/relationships/image" Target="../media/image38.emf"/><Relationship Id="rId6" Type="http://schemas.openxmlformats.org/officeDocument/2006/relationships/image" Target="../media/image39.png"/><Relationship Id="rId1" Type="http://schemas.openxmlformats.org/officeDocument/2006/relationships/vmlDrawing" Target="../drawings/vmlDrawing8.vml"/><Relationship Id="rId2" Type="http://schemas.openxmlformats.org/officeDocument/2006/relationships/tags" Target="../tags/tag1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tags" Target="../tags/tag18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4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2.png"/><Relationship Id="rId5" Type="http://schemas.openxmlformats.org/officeDocument/2006/relationships/oleObject" Target="../embeddings/Microsoft_Equation1.bin"/><Relationship Id="rId6" Type="http://schemas.openxmlformats.org/officeDocument/2006/relationships/image" Target="../media/image41.emf"/><Relationship Id="rId1" Type="http://schemas.openxmlformats.org/officeDocument/2006/relationships/vmlDrawing" Target="../drawings/vmlDrawing9.vml"/><Relationship Id="rId2" Type="http://schemas.openxmlformats.org/officeDocument/2006/relationships/tags" Target="../tags/tag1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tags" Target="../tags/tag20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43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Relationship Id="rId3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Pricing Risk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Chapter 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087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Measuring risk and return</a:t>
            </a:r>
          </a:p>
          <a:p>
            <a:pPr lvl="1"/>
            <a:r>
              <a:rPr lang="en-US" dirty="0" smtClean="0"/>
              <a:t>Expected return and return Variance</a:t>
            </a:r>
          </a:p>
          <a:p>
            <a:pPr lvl="1"/>
            <a:r>
              <a:rPr lang="en-US" dirty="0" smtClean="0"/>
              <a:t>Realized versus expected return</a:t>
            </a:r>
          </a:p>
          <a:p>
            <a:pPr lvl="1"/>
            <a:r>
              <a:rPr lang="en-US" dirty="0" smtClean="0"/>
              <a:t>Empirical distribution of returns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The risk return tradeoff</a:t>
            </a:r>
          </a:p>
          <a:p>
            <a:pPr lvl="1"/>
            <a:r>
              <a:rPr lang="en-US" dirty="0" smtClean="0"/>
              <a:t>Computing average returns and volatility of returns from historical data</a:t>
            </a:r>
          </a:p>
          <a:p>
            <a:endParaRPr lang="en-US" dirty="0" smtClean="0"/>
          </a:p>
          <a:p>
            <a:r>
              <a:rPr lang="en-US" dirty="0" smtClean="0"/>
              <a:t>Systematic versus Idiosyncratic risk and Diversification</a:t>
            </a:r>
          </a:p>
          <a:p>
            <a:r>
              <a:rPr lang="en-US" dirty="0" smtClean="0"/>
              <a:t>Pricing </a:t>
            </a:r>
            <a:r>
              <a:rPr lang="en-US" dirty="0" smtClean="0"/>
              <a:t>risk</a:t>
            </a:r>
          </a:p>
          <a:p>
            <a:r>
              <a:rPr lang="en-US" dirty="0" smtClean="0"/>
              <a:t>The CAPM </a:t>
            </a:r>
            <a:r>
              <a:rPr lang="en-US" smtClean="0"/>
              <a:t>in practice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430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57289"/>
            <a:ext cx="8229600" cy="1143000"/>
          </a:xfrm>
        </p:spPr>
        <p:txBody>
          <a:bodyPr/>
          <a:lstStyle/>
          <a:p>
            <a:r>
              <a:rPr lang="en-US" b="1" dirty="0" smtClean="0"/>
              <a:t>Measuring Risk and Return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14865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First Look at Risk and Return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9544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Consider the performance of the following portfolios of securities: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Standard and Poor’s (S&amp;P 500)</a:t>
            </a:r>
            <a:r>
              <a:rPr lang="en-US" dirty="0" smtClean="0"/>
              <a:t>: A portfolio, constructed by Standard and Poor’s, of 500 U.S. leading stocks.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Small Stocks</a:t>
            </a:r>
            <a:r>
              <a:rPr lang="en-US" dirty="0" smtClean="0"/>
              <a:t>: A portfolio of stocks of U.S. firms whose market values are in the bottom 10% of all stocks traded on the NYSE.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World Portfolio:</a:t>
            </a:r>
            <a:r>
              <a:rPr lang="en-US" dirty="0" smtClean="0"/>
              <a:t> A portfolio of international stocks from all of the world’s major stock markets in North America, Europe, and Asia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Corporate Bonds</a:t>
            </a:r>
            <a:r>
              <a:rPr lang="en-US" dirty="0" smtClean="0"/>
              <a:t>: A portfolio of long-term, AAA rated U.S. corporate bonds with maturity of approximately 20 years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Treasury Bills</a:t>
            </a:r>
            <a:r>
              <a:rPr lang="en-US" dirty="0" smtClean="0"/>
              <a:t>: An investment in three-month U.S. Treasury Bills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728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Comparing Portfolios of different Risk</a:t>
            </a:r>
            <a:endParaRPr lang="en-US" dirty="0"/>
          </a:p>
        </p:txBody>
      </p:sp>
      <p:pic>
        <p:nvPicPr>
          <p:cNvPr id="4" name="Picture 5" descr="BD10_01_10F01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45" y="1417638"/>
            <a:ext cx="7210425" cy="502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544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First Look at Risk and Return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7147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smtClean="0"/>
              <a:t>An investment of $100 in small stocks in 1925 would be worth over $8 million in 2005! An average of 15.2% annual return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An investment of $100 in Treasury bills 1925 would be worth about $2000. An average of 3.78% annual return.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While small stocks realized the highest return, it was followed by S&amp;P 500 (10.2%), international stocks (9%), corporate bonds (6.2%) and finally Treasury bills.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Comparing to how prices changed over these years (CPI index) all of the investments grew faster than inflation (average 3%)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297117" y="5012201"/>
            <a:ext cx="65126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How much do investors demand (in terms of higher expected return) to bear a given level of risk?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220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Probability Distribution</a:t>
            </a:r>
            <a:endParaRPr lang="en-US" dirty="0"/>
          </a:p>
        </p:txBody>
      </p:sp>
      <p:pic>
        <p:nvPicPr>
          <p:cNvPr id="4" name="Picture 5" descr="BD10_02_10t01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8382000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0209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Measures of Risk and Return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370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smtClean="0"/>
              <a:t>Expected (Mean) Return</a:t>
            </a:r>
            <a:endParaRPr lang="en-US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3162403"/>
              </p:ext>
            </p:extLst>
          </p:nvPr>
        </p:nvGraphicFramePr>
        <p:xfrm>
          <a:off x="3555618" y="2381735"/>
          <a:ext cx="2232025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5" name="Equation" r:id="rId3" imgW="914400" imgH="457200" progId="Equation.3">
                  <p:embed/>
                </p:oleObj>
              </mc:Choice>
              <mc:Fallback>
                <p:oleObj name="Equation" r:id="rId3" imgW="9144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55618" y="2381735"/>
                        <a:ext cx="2232025" cy="1119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514433"/>
            <a:ext cx="8229600" cy="737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US" b="1" dirty="0" smtClean="0"/>
              <a:t>Variance and Standard </a:t>
            </a:r>
            <a:r>
              <a:rPr lang="en-US" b="1" dirty="0" err="1" smtClean="0"/>
              <a:t>Deviaiton</a:t>
            </a:r>
            <a:endParaRPr lang="en-US" b="1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0780899"/>
              </p:ext>
            </p:extLst>
          </p:nvPr>
        </p:nvGraphicFramePr>
        <p:xfrm>
          <a:off x="1945676" y="4337239"/>
          <a:ext cx="5559774" cy="10293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Equation" r:id="rId5" imgW="2476500" imgH="457200" progId="Equation.3">
                  <p:embed/>
                </p:oleObj>
              </mc:Choice>
              <mc:Fallback>
                <p:oleObj name="Equation" r:id="rId5" imgW="24765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5676" y="4337239"/>
                        <a:ext cx="5559774" cy="10293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3843967"/>
              </p:ext>
            </p:extLst>
          </p:nvPr>
        </p:nvGraphicFramePr>
        <p:xfrm>
          <a:off x="1945676" y="5616728"/>
          <a:ext cx="322262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7" name="Equation" r:id="rId7" imgW="1435100" imgH="254000" progId="Equation.3">
                  <p:embed/>
                </p:oleObj>
              </mc:Choice>
              <mc:Fallback>
                <p:oleObj name="Equation" r:id="rId7" imgW="1435100" imgH="2540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45676" y="5616728"/>
                        <a:ext cx="3222625" cy="57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4695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212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Expected Return and Variance  for BFI</a:t>
            </a:r>
            <a:endParaRPr lang="en-US" dirty="0"/>
          </a:p>
        </p:txBody>
      </p:sp>
      <p:pic>
        <p:nvPicPr>
          <p:cNvPr id="5" name="Picture 4" descr="BD10_02b_10F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443" y="1193590"/>
            <a:ext cx="4678473" cy="317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4761430"/>
              </p:ext>
            </p:extLst>
          </p:nvPr>
        </p:nvGraphicFramePr>
        <p:xfrm>
          <a:off x="841375" y="4805840"/>
          <a:ext cx="676275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0" name="Equation" r:id="rId5" imgW="3238500" imgH="203200" progId="Equation.3">
                  <p:embed/>
                </p:oleObj>
              </mc:Choice>
              <mc:Fallback>
                <p:oleObj name="Equation" r:id="rId5" imgW="3238500" imgH="203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41375" y="4805840"/>
                        <a:ext cx="6762750" cy="4270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225207"/>
              </p:ext>
            </p:extLst>
          </p:nvPr>
        </p:nvGraphicFramePr>
        <p:xfrm>
          <a:off x="841375" y="5535613"/>
          <a:ext cx="7823200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name="Equation" r:id="rId7" imgW="3746500" imgH="228600" progId="Equation.3">
                  <p:embed/>
                </p:oleObj>
              </mc:Choice>
              <mc:Fallback>
                <p:oleObj name="Equation" r:id="rId7" imgW="37465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41375" y="5535613"/>
                        <a:ext cx="7823200" cy="4810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136271"/>
              </p:ext>
            </p:extLst>
          </p:nvPr>
        </p:nvGraphicFramePr>
        <p:xfrm>
          <a:off x="837218" y="6303692"/>
          <a:ext cx="283845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2" name="Equation" r:id="rId9" imgW="1358900" imgH="241300" progId="Equation.3">
                  <p:embed/>
                </p:oleObj>
              </mc:Choice>
              <mc:Fallback>
                <p:oleObj name="Equation" r:id="rId9" imgW="1358900" imgH="241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37218" y="6303692"/>
                        <a:ext cx="2838450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6728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Realized versus Expected 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180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Distinguish between </a:t>
            </a:r>
            <a:r>
              <a:rPr lang="en-US" u="sng" dirty="0" smtClean="0"/>
              <a:t>realized returns </a:t>
            </a:r>
            <a:r>
              <a:rPr lang="en-US" dirty="0" smtClean="0"/>
              <a:t>and </a:t>
            </a:r>
            <a:r>
              <a:rPr lang="en-US" u="sng" dirty="0" smtClean="0"/>
              <a:t>expected returns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155" y="2647954"/>
            <a:ext cx="6095122" cy="3084777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81549" y="5861868"/>
            <a:ext cx="8229600" cy="81808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 smtClean="0"/>
              <a:t>YTD Apple’s stock price went from $532 to $441 and paid two dividends of $2.65 and $3.05 </a:t>
            </a:r>
            <a:endParaRPr lang="en-US" u="sng" dirty="0" smtClean="0"/>
          </a:p>
          <a:p>
            <a:pPr marL="0" indent="0">
              <a:buFont typeface="Arial"/>
              <a:buNone/>
            </a:pPr>
            <a:endParaRPr lang="en-US" dirty="0" smtClean="0"/>
          </a:p>
          <a:p>
            <a:pPr marL="0" indent="0">
              <a:buFont typeface="Arial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27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Calculating Realized Returns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370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smtClean="0"/>
              <a:t>Realized Return over year t, t+1</a:t>
            </a:r>
            <a:endParaRPr lang="en-US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391393"/>
              </p:ext>
            </p:extLst>
          </p:nvPr>
        </p:nvGraphicFramePr>
        <p:xfrm>
          <a:off x="1774825" y="2411413"/>
          <a:ext cx="5795963" cy="105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6" name="Equation" r:id="rId3" imgW="2374900" imgH="431800" progId="Equation.3">
                  <p:embed/>
                </p:oleObj>
              </mc:Choice>
              <mc:Fallback>
                <p:oleObj name="Equation" r:id="rId3" imgW="23749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74825" y="2411413"/>
                        <a:ext cx="5795963" cy="1057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514433"/>
            <a:ext cx="8229600" cy="737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US" b="1" dirty="0" smtClean="0"/>
              <a:t>With quarterly dividends</a:t>
            </a:r>
            <a:endParaRPr lang="en-US" b="1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0994239"/>
              </p:ext>
            </p:extLst>
          </p:nvPr>
        </p:nvGraphicFramePr>
        <p:xfrm>
          <a:off x="1527175" y="4251457"/>
          <a:ext cx="6291263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7" name="Equation" r:id="rId5" imgW="2578100" imgH="228600" progId="Equation.3">
                  <p:embed/>
                </p:oleObj>
              </mc:Choice>
              <mc:Fallback>
                <p:oleObj name="Equation" r:id="rId5" imgW="25781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27175" y="4251457"/>
                        <a:ext cx="6291263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180912"/>
              </p:ext>
            </p:extLst>
          </p:nvPr>
        </p:nvGraphicFramePr>
        <p:xfrm>
          <a:off x="3488135" y="5809288"/>
          <a:ext cx="2517378" cy="8926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Equation" r:id="rId7" imgW="1295400" imgH="457200" progId="Equation.3">
                  <p:embed/>
                </p:oleObj>
              </mc:Choice>
              <mc:Fallback>
                <p:oleObj name="Equation" r:id="rId7" imgW="12954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88135" y="5809288"/>
                        <a:ext cx="2517378" cy="8926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281548" y="5184087"/>
            <a:ext cx="7433595" cy="7370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800" dirty="0" smtClean="0"/>
              <a:t>Quarterly returns calculation (example for second quarter):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77551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808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Calculating Realized Return for GM</a:t>
            </a:r>
            <a:endParaRPr lang="en-US" dirty="0"/>
          </a:p>
        </p:txBody>
      </p:sp>
      <p:pic>
        <p:nvPicPr>
          <p:cNvPr id="5" name="Picture 5" descr="BD10_07_10ex02s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285" y="1010070"/>
            <a:ext cx="6688409" cy="5731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3561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675" y="274638"/>
            <a:ext cx="8484125" cy="698080"/>
          </a:xfrm>
        </p:spPr>
        <p:txBody>
          <a:bodyPr>
            <a:noAutofit/>
          </a:bodyPr>
          <a:lstStyle/>
          <a:p>
            <a:r>
              <a:rPr lang="en-US" sz="2800" dirty="0" smtClean="0"/>
              <a:t>Realized Returns for S&amp;P500, GM, and T bills</a:t>
            </a:r>
            <a:endParaRPr lang="en-US" sz="2800" dirty="0"/>
          </a:p>
        </p:txBody>
      </p:sp>
      <p:pic>
        <p:nvPicPr>
          <p:cNvPr id="6" name="Picture 7" descr="BD10_08_10t02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480" y="972718"/>
            <a:ext cx="6624968" cy="5333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1103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Empirical Distribution 1926-2004</a:t>
            </a:r>
            <a:endParaRPr lang="en-US" dirty="0"/>
          </a:p>
        </p:txBody>
      </p:sp>
      <p:pic>
        <p:nvPicPr>
          <p:cNvPr id="4" name="Picture 7" descr="BD10_09_10F04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1403350"/>
            <a:ext cx="7035800" cy="502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4777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57289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Risk and Return Tradeoff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20011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Empirical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370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smtClean="0"/>
              <a:t>Average Annual Return last T years</a:t>
            </a:r>
            <a:endParaRPr lang="en-US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8929804"/>
              </p:ext>
            </p:extLst>
          </p:nvPr>
        </p:nvGraphicFramePr>
        <p:xfrm>
          <a:off x="2874963" y="2457450"/>
          <a:ext cx="3594100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8" name="Equation" r:id="rId3" imgW="1473200" imgH="393700" progId="Equation.3">
                  <p:embed/>
                </p:oleObj>
              </mc:Choice>
              <mc:Fallback>
                <p:oleObj name="Equation" r:id="rId3" imgW="14732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74963" y="2457450"/>
                        <a:ext cx="3594100" cy="963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514433"/>
            <a:ext cx="8229600" cy="737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US" b="1" dirty="0" smtClean="0"/>
              <a:t>Variance Estimate </a:t>
            </a:r>
            <a:endParaRPr lang="en-US" b="1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6376299"/>
              </p:ext>
            </p:extLst>
          </p:nvPr>
        </p:nvGraphicFramePr>
        <p:xfrm>
          <a:off x="2811463" y="4531519"/>
          <a:ext cx="3657600" cy="1211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9" name="Equation" r:id="rId5" imgW="1498600" imgH="495300" progId="Equation.3">
                  <p:embed/>
                </p:oleObj>
              </mc:Choice>
              <mc:Fallback>
                <p:oleObj name="Equation" r:id="rId5" imgW="1498600" imgH="495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11463" y="4531519"/>
                        <a:ext cx="3657600" cy="1211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3902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51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Empirical Distributions of different Portfolios</a:t>
            </a:r>
            <a:endParaRPr lang="en-US" sz="3200" dirty="0"/>
          </a:p>
        </p:txBody>
      </p:sp>
      <p:pic>
        <p:nvPicPr>
          <p:cNvPr id="5" name="Picture 7" descr="BD10_10_10t03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116" y="1033623"/>
            <a:ext cx="6207848" cy="2411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" name="Picture 7" descr="BD10_13_10t04"/>
          <p:cNvPicPr preferRelativeResize="0"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441" y="3850159"/>
            <a:ext cx="6318494" cy="25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8348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510"/>
          </a:xfrm>
        </p:spPr>
        <p:txBody>
          <a:bodyPr>
            <a:noAutofit/>
          </a:bodyPr>
          <a:lstStyle/>
          <a:p>
            <a:r>
              <a:rPr lang="en-US" sz="3600" dirty="0" smtClean="0"/>
              <a:t>Excess Returns</a:t>
            </a:r>
            <a:endParaRPr lang="en-US" sz="36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1179805"/>
            <a:ext cx="8229600" cy="15356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/>
              <a:t>Excess Return</a:t>
            </a:r>
            <a:r>
              <a:rPr lang="en-US" sz="2800" dirty="0" smtClean="0"/>
              <a:t>: the difference between the return for the investment and the return fro Treasury bills (a risk free investment)</a:t>
            </a:r>
            <a:endParaRPr lang="en-US" sz="2800" dirty="0"/>
          </a:p>
        </p:txBody>
      </p:sp>
      <p:pic>
        <p:nvPicPr>
          <p:cNvPr id="8" name="Picture 7" descr="BD10_16_10t05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534" y="2943732"/>
            <a:ext cx="6722743" cy="3305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70746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22320"/>
          </a:xfrm>
        </p:spPr>
        <p:txBody>
          <a:bodyPr>
            <a:noAutofit/>
          </a:bodyPr>
          <a:lstStyle/>
          <a:p>
            <a:r>
              <a:rPr lang="en-US" sz="3600" dirty="0" smtClean="0"/>
              <a:t>Historical Tradeoff Between Risk and Return in Large Portfolios 1926-2004</a:t>
            </a:r>
            <a:endParaRPr lang="en-US" sz="3600" dirty="0"/>
          </a:p>
        </p:txBody>
      </p:sp>
      <p:pic>
        <p:nvPicPr>
          <p:cNvPr id="5" name="Picture 6" descr="BD10_17_10F05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862" y="1509130"/>
            <a:ext cx="6093748" cy="43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70092" y="5930877"/>
            <a:ext cx="6674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/>
              <a:t>Investments with higher volatility have rewarded investors with higher average returns.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3341615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22320"/>
          </a:xfrm>
        </p:spPr>
        <p:txBody>
          <a:bodyPr>
            <a:noAutofit/>
          </a:bodyPr>
          <a:lstStyle/>
          <a:p>
            <a:r>
              <a:rPr lang="en-US" sz="3600" dirty="0" smtClean="0"/>
              <a:t>Historical Tradeoff Between Risk and Return 500 individual stocks 1926-2004</a:t>
            </a:r>
            <a:endParaRPr lang="en-US" sz="3600" dirty="0"/>
          </a:p>
        </p:txBody>
      </p:sp>
      <p:pic>
        <p:nvPicPr>
          <p:cNvPr id="4" name="Picture 9" descr="BD10_18_10F06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465" y="1550299"/>
            <a:ext cx="5803999" cy="4143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94442" y="5930877"/>
            <a:ext cx="6782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/>
              <a:t>Is volatility a reasonable measure of risk for individual stocks?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34064469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5728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Systematic versus Idiosyncratic risk and Diversification</a:t>
            </a:r>
          </a:p>
        </p:txBody>
      </p:sp>
    </p:spTree>
    <p:extLst>
      <p:ext uri="{BB962C8B-B14F-4D97-AF65-F5344CB8AC3E}">
        <p14:creationId xmlns:p14="http://schemas.microsoft.com/office/powerpoint/2010/main" val="26021856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Versus Independent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9544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The risk of an individual security differs from the risk of a portfolio composed of similar assets.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Insurance Example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To illustrate this difference consider two types of insurance: theft insurance and earthquake insurance.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Each year there is about a 1% chance that a given home in the San Francisco area will be robbed and a 1% chance it will be damaged by an earthquake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Suppose that the insurance company writes 100,000 policies of each type for homeowners in San Francisco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0218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Versus Independent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507372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The expected number of theft claims is 1000 (or 1% out of all policies issued). This is also the expected number of claims from an earthquake (1% chance that the earthquake hits San Francisco, in that case all 100,000 policy holders will file a claim).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Earthquake and theft portfolios lead to very different risk characteristics!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In the case of earthquake insurance, the insurance company needs to be ready to cover 100000 claims in a single year!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With theft insurance, the insurance company can hold funds sufficient to cover around 1200 claims since the number of claims will almost always be between 875 and 1125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690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Versus Independent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507372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The earthquake affects all houses simultaneously, so the risk is perfectly correlated across homes. We call risk that is perfectly correlated </a:t>
            </a:r>
            <a:r>
              <a:rPr lang="en-US" b="1" dirty="0" smtClean="0"/>
              <a:t>common risk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Thefts in houses are more or less not related to each other, so the risk of theft is uncorrelated and independent across homes. We call this type of risk </a:t>
            </a:r>
            <a:r>
              <a:rPr lang="en-US" b="1" dirty="0" smtClean="0"/>
              <a:t>independent risk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When risks are independent, the overall number of claims is quite predictable.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averaging out of independent risks in a large portfolio is called </a:t>
            </a:r>
            <a:r>
              <a:rPr lang="en-US" b="1" dirty="0" smtClean="0"/>
              <a:t>diversification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154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Diversification in Stock Portfolios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50737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Firm specific risk (or “idiosyncratic”, “unique”, “diversifiable”)</a:t>
            </a:r>
          </a:p>
          <a:p>
            <a:r>
              <a:rPr lang="en-US" dirty="0" smtClean="0"/>
              <a:t>News about the individual company</a:t>
            </a:r>
            <a:endParaRPr lang="en-US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Market wide risk (or “systematic”, “</a:t>
            </a:r>
            <a:r>
              <a:rPr lang="en-US" b="1" dirty="0" err="1" smtClean="0"/>
              <a:t>undiversifiable</a:t>
            </a:r>
            <a:r>
              <a:rPr lang="en-US" b="1" dirty="0" smtClean="0"/>
              <a:t>”)</a:t>
            </a:r>
          </a:p>
          <a:p>
            <a:r>
              <a:rPr lang="en-US" dirty="0" smtClean="0"/>
              <a:t>News that affects all stocks, such as the news about the economy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8640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Diversification in Stock Portfolios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50737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5" descr="BD10_24_10ex07p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60513"/>
            <a:ext cx="8382000" cy="310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93757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Diversification in Stock Portfolios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50737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5" descr="BD10_25_10ex07s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60513"/>
            <a:ext cx="8382000" cy="195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14800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Versus Independent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507372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Example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dirty="0" smtClean="0"/>
              <a:t>Consider three firm types</a:t>
            </a:r>
          </a:p>
          <a:p>
            <a:pPr marL="0" indent="0">
              <a:buNone/>
            </a:pPr>
            <a:r>
              <a:rPr lang="en-US" b="1" dirty="0" smtClean="0"/>
              <a:t>Type S firms</a:t>
            </a:r>
            <a:r>
              <a:rPr lang="en-US" dirty="0" smtClean="0"/>
              <a:t> are affected only by the strength of the economy, a systematic risk which has 50% chance of being either strong or weak. If the economy is strong, type S stocks will earn a return of 40%; if weak, their return will be -20%.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Type I firms</a:t>
            </a:r>
            <a:r>
              <a:rPr lang="en-US" dirty="0" smtClean="0"/>
              <a:t> are affected only by idiosyncratic risks. There returns are equally likely to be 35% or -25% based on factors specific to each firm’s local market.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5218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Versus Independent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3"/>
            <a:ext cx="8229600" cy="79197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What is the volatility of the average return of ten type S firms? Or type I firms?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5" descr="BD10_23_10ex06s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448444"/>
            <a:ext cx="8382000" cy="417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175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Diversification in Action</a:t>
            </a:r>
            <a:endParaRPr lang="en-US" dirty="0"/>
          </a:p>
        </p:txBody>
      </p:sp>
      <p:pic>
        <p:nvPicPr>
          <p:cNvPr id="5" name="Picture 7" descr="BD10_21_10F08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" y="1346200"/>
            <a:ext cx="7173913" cy="511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73583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9201"/>
            <a:ext cx="8229600" cy="1143000"/>
          </a:xfrm>
        </p:spPr>
        <p:txBody>
          <a:bodyPr/>
          <a:lstStyle/>
          <a:p>
            <a:r>
              <a:rPr lang="en-US" b="1" dirty="0" smtClean="0"/>
              <a:t>Pricing Risk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127385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Pricing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507372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The risk premium for diversifiable risk is zero, so investors are not compensated for holding firm-specific risk</a:t>
            </a:r>
          </a:p>
          <a:p>
            <a:pPr lvl="1"/>
            <a:r>
              <a:rPr lang="en-US" dirty="0" smtClean="0"/>
              <a:t>Why can’t diversifiable risk carry a positive risk premium in efficient markets?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The risk premium of a security is determined by its systematic risk and does not depend on its diversifiable risk</a:t>
            </a:r>
          </a:p>
          <a:p>
            <a:pPr lvl="1"/>
            <a:r>
              <a:rPr lang="en-US" dirty="0" smtClean="0"/>
              <a:t>Stock’s volatility, which is a measure of total risk (that is, systematic plus diversifiable) is not especially useful in determining the risk premium that investors will earn.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6459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Measuring Systematic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2"/>
            <a:ext cx="8229600" cy="393374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A security’s systematic risk is measured by the extent to which its return is sensitive to economic conditions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We assume that the changing state of the economy must be reflected in the return on the </a:t>
            </a:r>
            <a:r>
              <a:rPr lang="en-US" b="1" dirty="0" smtClean="0"/>
              <a:t>market portfolio  </a:t>
            </a:r>
            <a:r>
              <a:rPr lang="en-US" dirty="0" smtClean="0"/>
              <a:t>- the market wide portfolio contains only systematic risk (all firm specific risk has been diversified)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dirty="0" smtClean="0"/>
              <a:t>In practice, we do not know return data for many bonds and small stocks. It is common practice to use the S&amp;P 500 index as the market portfolio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We measure systematic risk of stock </a:t>
            </a:r>
            <a:r>
              <a:rPr lang="en-US" i="1" dirty="0" err="1" smtClean="0"/>
              <a:t>i</a:t>
            </a:r>
            <a:r>
              <a:rPr lang="en-US" i="1" dirty="0" smtClean="0"/>
              <a:t> </a:t>
            </a:r>
            <a:r>
              <a:rPr lang="en-US" dirty="0" smtClean="0"/>
              <a:t>by its </a:t>
            </a:r>
            <a:r>
              <a:rPr lang="en-US" b="1" dirty="0" smtClean="0"/>
              <a:t>beta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6327095"/>
              </p:ext>
            </p:extLst>
          </p:nvPr>
        </p:nvGraphicFramePr>
        <p:xfrm>
          <a:off x="1784462" y="5357410"/>
          <a:ext cx="2119418" cy="915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Equation" r:id="rId3" imgW="1003300" imgH="431800" progId="Equation.3">
                  <p:embed/>
                </p:oleObj>
              </mc:Choice>
              <mc:Fallback>
                <p:oleObj name="Equation" r:id="rId3" imgW="1003300" imgH="431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84462" y="5357410"/>
                        <a:ext cx="2119418" cy="9153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80520" y="5357410"/>
            <a:ext cx="3459448" cy="923330"/>
          </a:xfrm>
          <a:prstGeom prst="leftArrowCallout">
            <a:avLst>
              <a:gd name="adj1" fmla="val 7489"/>
              <a:gd name="adj2" fmla="val 10646"/>
              <a:gd name="adj3" fmla="val 13767"/>
              <a:gd name="adj4" fmla="val 84193"/>
            </a:avLst>
          </a:prstGeom>
          <a:solidFill>
            <a:schemeClr val="accent2">
              <a:lumMod val="40000"/>
              <a:lumOff val="60000"/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The return on the S&amp;P 500 index is considered the return on the market “</a:t>
            </a:r>
            <a:r>
              <a:rPr lang="en-US" dirty="0" err="1" smtClean="0"/>
              <a:t>r</a:t>
            </a:r>
            <a:r>
              <a:rPr lang="en-US" baseline="-25000" dirty="0" err="1" smtClean="0"/>
              <a:t>mkt</a:t>
            </a:r>
            <a:r>
              <a:rPr lang="en-US" dirty="0" smtClean="0"/>
              <a:t>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9345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7048"/>
            <a:ext cx="8229600" cy="579995"/>
          </a:xfrm>
        </p:spPr>
        <p:txBody>
          <a:bodyPr>
            <a:noAutofit/>
          </a:bodyPr>
          <a:lstStyle/>
          <a:p>
            <a:r>
              <a:rPr lang="en-US" sz="3200" dirty="0" smtClean="0"/>
              <a:t>Values of Beta in the data</a:t>
            </a:r>
            <a:endParaRPr lang="en-US" sz="3200" dirty="0"/>
          </a:p>
        </p:txBody>
      </p:sp>
      <p:pic>
        <p:nvPicPr>
          <p:cNvPr id="7" name="Picture 4" descr="BD10_28_10t06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880" y="767043"/>
            <a:ext cx="6583519" cy="5759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72765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614" y="477045"/>
            <a:ext cx="8229600" cy="579995"/>
          </a:xfrm>
        </p:spPr>
        <p:txBody>
          <a:bodyPr>
            <a:noAutofit/>
          </a:bodyPr>
          <a:lstStyle/>
          <a:p>
            <a:r>
              <a:rPr lang="en-US" sz="3200" dirty="0" smtClean="0"/>
              <a:t>Advanced Micro Devices, Inc.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523" y="1515970"/>
            <a:ext cx="4752609" cy="49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9932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614" y="477045"/>
            <a:ext cx="8229600" cy="579995"/>
          </a:xfrm>
        </p:spPr>
        <p:txBody>
          <a:bodyPr>
            <a:noAutofit/>
          </a:bodyPr>
          <a:lstStyle/>
          <a:p>
            <a:r>
              <a:rPr lang="en-US" sz="3200" dirty="0" smtClean="0"/>
              <a:t>Advanced Micro Devices, Inc.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765" y="1264357"/>
            <a:ext cx="5001443" cy="536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4596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614" y="477045"/>
            <a:ext cx="8229600" cy="579995"/>
          </a:xfrm>
        </p:spPr>
        <p:txBody>
          <a:bodyPr>
            <a:noAutofit/>
          </a:bodyPr>
          <a:lstStyle/>
          <a:p>
            <a:r>
              <a:rPr lang="en-US" sz="3200" dirty="0" smtClean="0"/>
              <a:t>Cisco Systems, </a:t>
            </a:r>
            <a:r>
              <a:rPr lang="en-US" sz="3200" dirty="0" smtClean="0"/>
              <a:t>Inc.</a:t>
            </a:r>
            <a:endParaRPr lang="en-US" sz="3200" dirty="0"/>
          </a:p>
        </p:txBody>
      </p:sp>
      <p:pic>
        <p:nvPicPr>
          <p:cNvPr id="5" name="Picture 5" descr="BD12_22_12F06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1875" y="1524000"/>
            <a:ext cx="7078663" cy="4800600"/>
          </a:xfrm>
          <a:prstGeom prst="rect">
            <a:avLst/>
          </a:prstGeom>
          <a:noFill/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0641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Estimating the Risk Premium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2"/>
            <a:ext cx="8229600" cy="72228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Market Risk Premium</a:t>
            </a:r>
            <a:r>
              <a:rPr lang="en-US" dirty="0" smtClean="0"/>
              <a:t>: the excess return from holding the market portfolio</a:t>
            </a:r>
            <a:endParaRPr lang="en-US" b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5904636"/>
              </p:ext>
            </p:extLst>
          </p:nvPr>
        </p:nvGraphicFramePr>
        <p:xfrm>
          <a:off x="2084388" y="2571964"/>
          <a:ext cx="469423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4" name="Equation" r:id="rId3" imgW="2222500" imgH="228600" progId="Equation.3">
                  <p:embed/>
                </p:oleObj>
              </mc:Choice>
              <mc:Fallback>
                <p:oleObj name="Equation" r:id="rId3" imgW="22225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84388" y="2571964"/>
                        <a:ext cx="4694237" cy="485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380566" y="3569608"/>
            <a:ext cx="8229600" cy="85367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b="1" dirty="0" smtClean="0"/>
              <a:t>Estimating a Traded Security’s Expected Return</a:t>
            </a:r>
          </a:p>
          <a:p>
            <a:pPr marL="0" indent="0">
              <a:buFont typeface="Arial"/>
              <a:buNone/>
            </a:pPr>
            <a:r>
              <a:rPr lang="en-US" dirty="0" smtClean="0"/>
              <a:t>(this is the “Capital Asset Pricing Model” or CAPM)</a:t>
            </a:r>
          </a:p>
          <a:p>
            <a:pPr marL="0" indent="0">
              <a:buFont typeface="Arial"/>
              <a:buNone/>
            </a:pPr>
            <a:endParaRPr lang="en-US" dirty="0" smtClean="0"/>
          </a:p>
          <a:p>
            <a:pPr marL="0" indent="0">
              <a:buFont typeface="Arial"/>
              <a:buNone/>
            </a:pPr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982453"/>
              </p:ext>
            </p:extLst>
          </p:nvPr>
        </p:nvGraphicFramePr>
        <p:xfrm>
          <a:off x="2479675" y="4699000"/>
          <a:ext cx="3836988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" name="Equation" r:id="rId5" imgW="1816100" imgH="266700" progId="Equation.3">
                  <p:embed/>
                </p:oleObj>
              </mc:Choice>
              <mc:Fallback>
                <p:oleObj name="Equation" r:id="rId5" imgW="18161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79675" y="4699000"/>
                        <a:ext cx="3836988" cy="566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65960" y="5621406"/>
            <a:ext cx="1992468" cy="715089"/>
          </a:xfrm>
          <a:prstGeom prst="wedgeRoundRectCallout">
            <a:avLst>
              <a:gd name="adj1" fmla="val 42878"/>
              <a:gd name="adj2" fmla="val -97519"/>
              <a:gd name="adj3" fmla="val 16667"/>
            </a:avLst>
          </a:prstGeom>
          <a:solidFill>
            <a:schemeClr val="accent2">
              <a:lumMod val="40000"/>
              <a:lumOff val="60000"/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Expected excess return on stock “</a:t>
            </a:r>
            <a:r>
              <a:rPr lang="en-US" dirty="0"/>
              <a:t>i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78851" y="5621406"/>
            <a:ext cx="1746107" cy="715089"/>
          </a:xfrm>
          <a:prstGeom prst="wedgeRoundRectCallout">
            <a:avLst>
              <a:gd name="adj1" fmla="val -4924"/>
              <a:gd name="adj2" fmla="val -108236"/>
              <a:gd name="adj3" fmla="val 16667"/>
            </a:avLst>
          </a:prstGeom>
          <a:solidFill>
            <a:schemeClr val="accent2">
              <a:lumMod val="40000"/>
              <a:lumOff val="60000"/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Systematic risk of stock “</a:t>
            </a:r>
            <a:r>
              <a:rPr lang="en-US" dirty="0" err="1" smtClean="0"/>
              <a:t>i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205633" y="5621406"/>
            <a:ext cx="1746107" cy="715089"/>
          </a:xfrm>
          <a:prstGeom prst="wedgeRoundRectCallout">
            <a:avLst>
              <a:gd name="adj1" fmla="val -41288"/>
              <a:gd name="adj2" fmla="val -108236"/>
              <a:gd name="adj3" fmla="val 16667"/>
            </a:avLst>
          </a:prstGeom>
          <a:solidFill>
            <a:schemeClr val="accent2">
              <a:lumMod val="40000"/>
              <a:lumOff val="60000"/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Market risk premium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5682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 Cases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3845215" cy="45951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A stock with beta of one: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4905543"/>
              </p:ext>
            </p:extLst>
          </p:nvPr>
        </p:nvGraphicFramePr>
        <p:xfrm>
          <a:off x="3081338" y="2257425"/>
          <a:ext cx="2065337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1" name="Equation" r:id="rId3" imgW="977900" imgH="215900" progId="Equation.3">
                  <p:embed/>
                </p:oleObj>
              </mc:Choice>
              <mc:Fallback>
                <p:oleObj name="Equation" r:id="rId3" imgW="977900" imgH="215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81338" y="2257425"/>
                        <a:ext cx="2065337" cy="458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457200" y="3011224"/>
            <a:ext cx="3845215" cy="4595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b="1" dirty="0" smtClean="0"/>
              <a:t>A stock with beta of zero:</a:t>
            </a:r>
            <a:endParaRPr lang="en-US" dirty="0" smtClean="0"/>
          </a:p>
          <a:p>
            <a:pPr marL="0" indent="0">
              <a:buFont typeface="Arial"/>
              <a:buNone/>
            </a:pPr>
            <a:endParaRPr lang="en-US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2136936"/>
              </p:ext>
            </p:extLst>
          </p:nvPr>
        </p:nvGraphicFramePr>
        <p:xfrm>
          <a:off x="3443288" y="3733800"/>
          <a:ext cx="13398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2" name="Equation" r:id="rId5" imgW="635000" imgH="228600" progId="Equation.3">
                  <p:embed/>
                </p:oleObj>
              </mc:Choice>
              <mc:Fallback>
                <p:oleObj name="Equation" r:id="rId5" imgW="6350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43288" y="3733800"/>
                        <a:ext cx="1339850" cy="485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ontent Placeholder 2"/>
          <p:cNvSpPr txBox="1">
            <a:spLocks/>
          </p:cNvSpPr>
          <p:nvPr/>
        </p:nvSpPr>
        <p:spPr>
          <a:xfrm>
            <a:off x="473660" y="4609737"/>
            <a:ext cx="3845215" cy="45951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b="1" dirty="0" smtClean="0"/>
              <a:t>A stock with negative beta:</a:t>
            </a:r>
            <a:endParaRPr lang="en-US" dirty="0" smtClean="0"/>
          </a:p>
          <a:p>
            <a:pPr marL="0" indent="0">
              <a:buFont typeface="Arial"/>
              <a:buNone/>
            </a:pPr>
            <a:endParaRPr lang="en-US" dirty="0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9147094"/>
              </p:ext>
            </p:extLst>
          </p:nvPr>
        </p:nvGraphicFramePr>
        <p:xfrm>
          <a:off x="3443288" y="5354209"/>
          <a:ext cx="13398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3" name="Equation" r:id="rId7" imgW="635000" imgH="228600" progId="Equation.3">
                  <p:embed/>
                </p:oleObj>
              </mc:Choice>
              <mc:Fallback>
                <p:oleObj name="Equation" r:id="rId7" imgW="6350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43288" y="5354209"/>
                        <a:ext cx="1339850" cy="485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146675" y="4609737"/>
            <a:ext cx="1746107" cy="715089"/>
          </a:xfrm>
          <a:prstGeom prst="wedgeRoundRectCallout">
            <a:avLst>
              <a:gd name="adj1" fmla="val -44423"/>
              <a:gd name="adj2" fmla="val 87745"/>
              <a:gd name="adj3" fmla="val 16667"/>
            </a:avLst>
          </a:prstGeom>
          <a:solidFill>
            <a:schemeClr val="accent2">
              <a:lumMod val="40000"/>
              <a:lumOff val="60000"/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Is this a good investment?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586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Cost of Capital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661"/>
            <a:ext cx="8229600" cy="7551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smtClean="0"/>
              <a:t>A project’s cost of capital</a:t>
            </a:r>
            <a:r>
              <a:rPr lang="en-US" sz="2400" dirty="0" smtClean="0"/>
              <a:t> is given by the rate of return required by investors or their opportunity cost of capital.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1700813"/>
              </p:ext>
            </p:extLst>
          </p:nvPr>
        </p:nvGraphicFramePr>
        <p:xfrm>
          <a:off x="2740025" y="2912596"/>
          <a:ext cx="3163888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name="Equation" r:id="rId4" imgW="1498600" imgH="266700" progId="Equation.3">
                  <p:embed/>
                </p:oleObj>
              </mc:Choice>
              <mc:Fallback>
                <p:oleObj name="Equation" r:id="rId4" imgW="14986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0025" y="2912596"/>
                        <a:ext cx="3163888" cy="566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358672" y="2343592"/>
            <a:ext cx="8229600" cy="7551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400" dirty="0" smtClean="0"/>
              <a:t>From the CAPM the cost of capital “r” is:</a:t>
            </a:r>
            <a:endParaRPr lang="en-US" sz="2400" dirty="0"/>
          </a:p>
        </p:txBody>
      </p:sp>
      <p:pic>
        <p:nvPicPr>
          <p:cNvPr id="12" name="Picture 5" descr="BD10_31_10ex10p"/>
          <p:cNvPicPr preferRelativeResize="0"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73" y="3662747"/>
            <a:ext cx="8339505" cy="2775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16052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Cost of Capital</a:t>
            </a:r>
            <a:endParaRPr lang="en-US" dirty="0"/>
          </a:p>
        </p:txBody>
      </p:sp>
      <p:pic>
        <p:nvPicPr>
          <p:cNvPr id="9" name="Picture 5" descr="BD10_32_10ex10s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36700"/>
            <a:ext cx="8382000" cy="477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08486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9201"/>
            <a:ext cx="8229600" cy="1143000"/>
          </a:xfrm>
        </p:spPr>
        <p:txBody>
          <a:bodyPr/>
          <a:lstStyle/>
          <a:p>
            <a:r>
              <a:rPr lang="en-US" b="1" dirty="0" smtClean="0"/>
              <a:t>The CAPM in Practice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25104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5490"/>
          </a:xfrm>
        </p:spPr>
        <p:txBody>
          <a:bodyPr/>
          <a:lstStyle/>
          <a:p>
            <a:r>
              <a:rPr lang="en-US" dirty="0" smtClean="0"/>
              <a:t>Measuring Beta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40128"/>
            <a:ext cx="8229600" cy="11711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smtClean="0"/>
              <a:t>Beta </a:t>
            </a:r>
            <a:r>
              <a:rPr lang="en-US" sz="2400" dirty="0" smtClean="0"/>
              <a:t>is the expected percent change in the excess return of the security for a 1% change in the excess return of the market portfolio (S&amp;P 500 Index)</a:t>
            </a:r>
            <a:endParaRPr lang="en-US" sz="2400" dirty="0" smtClean="0"/>
          </a:p>
        </p:txBody>
      </p:sp>
      <p:pic>
        <p:nvPicPr>
          <p:cNvPr id="9" name="Picture 6" descr="BD12_23_12F07"/>
          <p:cNvPicPr preferRelativeResize="0"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22367" y="2594845"/>
            <a:ext cx="5574732" cy="3981575"/>
          </a:xfrm>
          <a:prstGeom prst="rect">
            <a:avLst/>
          </a:prstGeom>
          <a:noFill/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0708507"/>
              </p:ext>
            </p:extLst>
          </p:nvPr>
        </p:nvGraphicFramePr>
        <p:xfrm>
          <a:off x="704692" y="3394075"/>
          <a:ext cx="343535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5" imgW="1625600" imgH="266700" progId="Equation.3">
                  <p:embed/>
                </p:oleObj>
              </mc:Choice>
              <mc:Fallback>
                <p:oleObj name="Equation" r:id="rId5" imgW="16256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692" y="3394075"/>
                        <a:ext cx="3435350" cy="566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15717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5490"/>
          </a:xfrm>
        </p:spPr>
        <p:txBody>
          <a:bodyPr/>
          <a:lstStyle/>
          <a:p>
            <a:r>
              <a:rPr lang="en-US" dirty="0" smtClean="0"/>
              <a:t>Measuring Beta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24794"/>
            <a:ext cx="8229600" cy="30218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 smtClean="0"/>
              <a:t>Forecasting Beta</a:t>
            </a:r>
          </a:p>
          <a:p>
            <a:r>
              <a:rPr lang="en-US" sz="1800" b="1" dirty="0" smtClean="0"/>
              <a:t>Time Horizon: </a:t>
            </a:r>
            <a:r>
              <a:rPr lang="en-US" sz="1800" dirty="0" smtClean="0"/>
              <a:t>what data do we use? A short horizon leads to weak statistical power. A long horizon includes outdated data.</a:t>
            </a:r>
          </a:p>
          <a:p>
            <a:r>
              <a:rPr lang="en-US" sz="1800" b="1" dirty="0" smtClean="0"/>
              <a:t>Market Proxy:</a:t>
            </a:r>
            <a:r>
              <a:rPr lang="en-US" sz="1800" dirty="0" smtClean="0"/>
              <a:t> The theoretical market portfolio includes </a:t>
            </a:r>
            <a:r>
              <a:rPr lang="en-US" sz="1800" i="1" dirty="0" smtClean="0"/>
              <a:t>all</a:t>
            </a:r>
            <a:r>
              <a:rPr lang="en-US" sz="1800" dirty="0" smtClean="0"/>
              <a:t> risky investments. Often the S&amp;P </a:t>
            </a:r>
            <a:r>
              <a:rPr lang="en-US" sz="1800" dirty="0" smtClean="0"/>
              <a:t>500 index is used, other proxies include the NYSE Composite Index (a value weighted index of all NYSE stocks), or when considering an international investment one can use a country or international market index.</a:t>
            </a:r>
          </a:p>
          <a:p>
            <a:r>
              <a:rPr lang="en-US" sz="1800" b="1" dirty="0" smtClean="0"/>
              <a:t>Beta Extrapolation</a:t>
            </a:r>
            <a:r>
              <a:rPr lang="en-US" sz="1800" dirty="0" smtClean="0"/>
              <a:t>: Often adjustments are made to the beta estimate to reduce estimation error. </a:t>
            </a:r>
            <a:endParaRPr lang="en-US" sz="1800" dirty="0" smtClean="0"/>
          </a:p>
        </p:txBody>
      </p:sp>
      <p:pic>
        <p:nvPicPr>
          <p:cNvPr id="6" name="Picture 5" descr="BD12_28_12t01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543" y="4157398"/>
            <a:ext cx="7011988" cy="241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1461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6461" y="3290083"/>
            <a:ext cx="3164671" cy="9557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5490"/>
          </a:xfrm>
        </p:spPr>
        <p:txBody>
          <a:bodyPr/>
          <a:lstStyle/>
          <a:p>
            <a:r>
              <a:rPr lang="en-US" dirty="0" smtClean="0"/>
              <a:t>Measuring Beta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05820"/>
            <a:ext cx="8229600" cy="2452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 smtClean="0"/>
              <a:t>Forecasting Beta</a:t>
            </a:r>
          </a:p>
          <a:p>
            <a:r>
              <a:rPr lang="en-US" sz="1800" b="1" dirty="0" smtClean="0"/>
              <a:t>The Risk-Free Interest Rate: </a:t>
            </a:r>
            <a:r>
              <a:rPr lang="en-US" sz="1800" dirty="0" smtClean="0"/>
              <a:t>used in the CAPM equation on the left-hand side (to calculate the excess return on the asset) is the current YTM on U.S. Treasury with maturity similar to our project’s horizon</a:t>
            </a:r>
          </a:p>
          <a:p>
            <a:endParaRPr lang="en-US" sz="1800" dirty="0" smtClean="0"/>
          </a:p>
          <a:p>
            <a:r>
              <a:rPr lang="en-US" sz="1800" b="1" dirty="0" smtClean="0"/>
              <a:t>The Market Risk Premium</a:t>
            </a:r>
            <a:r>
              <a:rPr lang="en-US" sz="1800" dirty="0" smtClean="0"/>
              <a:t>: is estimated from the historical excess return on the market. The difference between the average return on the market and the average return on the risk-free asset. Market Risk Premium is around 4%-5%.</a:t>
            </a:r>
            <a:endParaRPr lang="en-US" sz="18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29" y="3983027"/>
            <a:ext cx="6932580" cy="2434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95392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4560</TotalTime>
  <Words>1603</Words>
  <Application>Microsoft Macintosh PowerPoint</Application>
  <PresentationFormat>On-screen Show (4:3)</PresentationFormat>
  <Paragraphs>176</Paragraphs>
  <Slides>45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48" baseType="lpstr">
      <vt:lpstr>Office Theme</vt:lpstr>
      <vt:lpstr>Equation</vt:lpstr>
      <vt:lpstr>Microsoft Equation</vt:lpstr>
      <vt:lpstr>Pricing Risk</vt:lpstr>
      <vt:lpstr>Outline</vt:lpstr>
      <vt:lpstr>Measuring Risk and Return</vt:lpstr>
      <vt:lpstr>A First Look at Risk and Return</vt:lpstr>
      <vt:lpstr>Comparing Portfolios of different Risk</vt:lpstr>
      <vt:lpstr>A First Look at Risk and Return</vt:lpstr>
      <vt:lpstr>Probability Distribution</vt:lpstr>
      <vt:lpstr>Measures of Risk and Return</vt:lpstr>
      <vt:lpstr>Expected Return and Variance  for BFI</vt:lpstr>
      <vt:lpstr>Realized versus Expected Performance</vt:lpstr>
      <vt:lpstr>Calculating Realized Returns</vt:lpstr>
      <vt:lpstr>Calculating Realized Return for GM</vt:lpstr>
      <vt:lpstr>Realized Returns for S&amp;P500, GM, and T bills</vt:lpstr>
      <vt:lpstr>The Empirical Distribution 1926-2004</vt:lpstr>
      <vt:lpstr>Risk and Return Tradeoff</vt:lpstr>
      <vt:lpstr>The Empirical Distribution</vt:lpstr>
      <vt:lpstr>Empirical Distributions of different Portfolios</vt:lpstr>
      <vt:lpstr>Excess Returns</vt:lpstr>
      <vt:lpstr>Historical Tradeoff Between Risk and Return in Large Portfolios 1926-2004</vt:lpstr>
      <vt:lpstr>Historical Tradeoff Between Risk and Return 500 individual stocks 1926-2004</vt:lpstr>
      <vt:lpstr>Systematic versus Idiosyncratic risk and Diversification</vt:lpstr>
      <vt:lpstr>Common Versus Independent Risk</vt:lpstr>
      <vt:lpstr>Common Versus Independent Risk</vt:lpstr>
      <vt:lpstr>Common Versus Independent Risk</vt:lpstr>
      <vt:lpstr>Diversification in Stock Portfolios</vt:lpstr>
      <vt:lpstr>Diversification in Stock Portfolios</vt:lpstr>
      <vt:lpstr>Diversification in Stock Portfolios</vt:lpstr>
      <vt:lpstr>Common Versus Independent Risk</vt:lpstr>
      <vt:lpstr>Common Versus Independent Risk</vt:lpstr>
      <vt:lpstr>Diversification in Action</vt:lpstr>
      <vt:lpstr>Pricing Risk</vt:lpstr>
      <vt:lpstr>Pricing Risk</vt:lpstr>
      <vt:lpstr>Measuring Systematic Risk</vt:lpstr>
      <vt:lpstr>Values of Beta in the data</vt:lpstr>
      <vt:lpstr>Advanced Micro Devices, Inc.</vt:lpstr>
      <vt:lpstr>Advanced Micro Devices, Inc.</vt:lpstr>
      <vt:lpstr>Cisco Systems, Inc.</vt:lpstr>
      <vt:lpstr>Estimating the Risk Premium</vt:lpstr>
      <vt:lpstr>Special Cases</vt:lpstr>
      <vt:lpstr>Project Cost of Capital</vt:lpstr>
      <vt:lpstr>Project Cost of Capital</vt:lpstr>
      <vt:lpstr>The CAPM in Practice</vt:lpstr>
      <vt:lpstr>Measuring Beta</vt:lpstr>
      <vt:lpstr>Measuring Beta</vt:lpstr>
      <vt:lpstr>Measuring Beta</vt:lpstr>
    </vt:vector>
  </TitlesOfParts>
  <Company>University of Houston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Nisan Langberg</dc:creator>
  <cp:lastModifiedBy>Nisan Langberg</cp:lastModifiedBy>
  <cp:revision>42</cp:revision>
  <dcterms:created xsi:type="dcterms:W3CDTF">2013-07-25T16:09:27Z</dcterms:created>
  <dcterms:modified xsi:type="dcterms:W3CDTF">2013-07-29T23:46:47Z</dcterms:modified>
</cp:coreProperties>
</file>