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0" r:id="rId5"/>
    <p:sldId id="261" r:id="rId6"/>
    <p:sldId id="262" r:id="rId7"/>
    <p:sldId id="263" r:id="rId8"/>
    <p:sldId id="264" r:id="rId9"/>
    <p:sldId id="283" r:id="rId10"/>
    <p:sldId id="282" r:id="rId11"/>
    <p:sldId id="284" r:id="rId12"/>
    <p:sldId id="265" r:id="rId13"/>
    <p:sldId id="285" r:id="rId14"/>
    <p:sldId id="286" r:id="rId15"/>
    <p:sldId id="287" r:id="rId16"/>
    <p:sldId id="266" r:id="rId17"/>
    <p:sldId id="267" r:id="rId18"/>
    <p:sldId id="268" r:id="rId19"/>
    <p:sldId id="269" r:id="rId20"/>
    <p:sldId id="270" r:id="rId21"/>
    <p:sldId id="271" r:id="rId22"/>
    <p:sldId id="272" r:id="rId23"/>
    <p:sldId id="273" r:id="rId24"/>
    <p:sldId id="274" r:id="rId25"/>
    <p:sldId id="275" r:id="rId26"/>
    <p:sldId id="290" r:id="rId27"/>
    <p:sldId id="291" r:id="rId28"/>
    <p:sldId id="292" r:id="rId29"/>
    <p:sldId id="293" r:id="rId30"/>
    <p:sldId id="276" r:id="rId31"/>
    <p:sldId id="277" r:id="rId32"/>
    <p:sldId id="294" r:id="rId33"/>
    <p:sldId id="278" r:id="rId34"/>
    <p:sldId id="279" r:id="rId35"/>
    <p:sldId id="280" r:id="rId36"/>
    <p:sldId id="281" r:id="rId37"/>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7FD8334-14B1-4EA4-9E5D-D3E337A63FE3}" type="datetimeFigureOut">
              <a:rPr lang="id-ID" smtClean="0"/>
              <a:t>18/09/2019</a:t>
            </a:fld>
            <a:endParaRPr lang="id-ID"/>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id-ID"/>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8B3C676-6714-4369-8AD7-ED3BB7255727}" type="slidenum">
              <a:rPr lang="id-ID" smtClean="0"/>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7FD8334-14B1-4EA4-9E5D-D3E337A63FE3}" type="datetimeFigureOut">
              <a:rPr lang="id-ID" smtClean="0"/>
              <a:t>18/09/2019</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C8B3C676-6714-4369-8AD7-ED3BB7255727}" type="slidenum">
              <a:rPr lang="id-ID" smtClean="0"/>
              <a:t>‹#›</a:t>
            </a:fld>
            <a:endParaRPr lang="id-ID"/>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7FD8334-14B1-4EA4-9E5D-D3E337A63FE3}" type="datetimeFigureOut">
              <a:rPr lang="id-ID" smtClean="0"/>
              <a:t>18/09/2019</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C8B3C676-6714-4369-8AD7-ED3BB7255727}" type="slidenum">
              <a:rPr lang="id-ID" smtClean="0"/>
              <a:t>‹#›</a:t>
            </a:fld>
            <a:endParaRPr lang="id-ID"/>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7FD8334-14B1-4EA4-9E5D-D3E337A63FE3}" type="datetimeFigureOut">
              <a:rPr lang="id-ID" smtClean="0"/>
              <a:t>18/09/2019</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C8B3C676-6714-4369-8AD7-ED3BB7255727}" type="slidenum">
              <a:rPr lang="id-ID" smtClean="0"/>
              <a:t>‹#›</a:t>
            </a:fld>
            <a:endParaRPr lang="id-ID"/>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7FD8334-14B1-4EA4-9E5D-D3E337A63FE3}" type="datetimeFigureOut">
              <a:rPr lang="id-ID" smtClean="0"/>
              <a:t>18/09/2019</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C8B3C676-6714-4369-8AD7-ED3BB7255727}" type="slidenum">
              <a:rPr lang="id-ID" smtClean="0"/>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7FD8334-14B1-4EA4-9E5D-D3E337A63FE3}" type="datetimeFigureOut">
              <a:rPr lang="id-ID" smtClean="0"/>
              <a:t>18/09/2019</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C8B3C676-6714-4369-8AD7-ED3BB7255727}" type="slidenum">
              <a:rPr lang="id-ID" smtClean="0"/>
              <a:t>‹#›</a:t>
            </a:fld>
            <a:endParaRPr lang="id-ID"/>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7FD8334-14B1-4EA4-9E5D-D3E337A63FE3}" type="datetimeFigureOut">
              <a:rPr lang="id-ID" smtClean="0"/>
              <a:t>18/09/2019</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C8B3C676-6714-4369-8AD7-ED3BB7255727}"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7FD8334-14B1-4EA4-9E5D-D3E337A63FE3}" type="datetimeFigureOut">
              <a:rPr lang="id-ID" smtClean="0"/>
              <a:t>18/09/2019</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C8B3C676-6714-4369-8AD7-ED3BB7255727}" type="slidenum">
              <a:rPr lang="id-ID" smtClean="0"/>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7FD8334-14B1-4EA4-9E5D-D3E337A63FE3}" type="datetimeFigureOut">
              <a:rPr lang="id-ID" smtClean="0"/>
              <a:t>18/09/2019</a:t>
            </a:fld>
            <a:endParaRPr lang="id-ID"/>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d-ID"/>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8B3C676-6714-4369-8AD7-ED3BB7255727}" type="slidenum">
              <a:rPr lang="id-ID" smtClean="0"/>
              <a:t>‹#›</a:t>
            </a:fld>
            <a:endParaRPr lang="id-ID"/>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7FD8334-14B1-4EA4-9E5D-D3E337A63FE3}" type="datetimeFigureOut">
              <a:rPr lang="id-ID" smtClean="0"/>
              <a:t>18/09/2019</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C8B3C676-6714-4369-8AD7-ED3BB7255727}"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7FD8334-14B1-4EA4-9E5D-D3E337A63FE3}" type="datetimeFigureOut">
              <a:rPr lang="id-ID" smtClean="0"/>
              <a:t>18/09/2019</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C8B3C676-6714-4369-8AD7-ED3BB7255727}"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7FD8334-14B1-4EA4-9E5D-D3E337A63FE3}" type="datetimeFigureOut">
              <a:rPr lang="id-ID" smtClean="0"/>
              <a:t>18/09/2019</a:t>
            </a:fld>
            <a:endParaRPr lang="id-ID"/>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d-ID"/>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8B3C676-6714-4369-8AD7-ED3BB7255727}"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76" y="0"/>
            <a:ext cx="7772400" cy="2888512"/>
          </a:xfrm>
        </p:spPr>
        <p:txBody>
          <a:bodyPr rtlCol="0"/>
          <a:lstStyle/>
          <a:p>
            <a:pPr algn="ctr" rtl="1" eaLnBrk="1" fontAlgn="auto" hangingPunct="1">
              <a:spcAft>
                <a:spcPts val="0"/>
              </a:spcAft>
              <a:defRPr/>
            </a:pPr>
            <a:endParaRPr lang="af-ZA" u="sng" dirty="0" smtClean="0"/>
          </a:p>
        </p:txBody>
      </p:sp>
      <p:sp>
        <p:nvSpPr>
          <p:cNvPr id="9219" name="Subtitle 2"/>
          <p:cNvSpPr>
            <a:spLocks noGrp="1"/>
          </p:cNvSpPr>
          <p:nvPr>
            <p:ph type="body" idx="1"/>
          </p:nvPr>
        </p:nvSpPr>
        <p:spPr>
          <a:xfrm>
            <a:off x="3500438" y="2932113"/>
            <a:ext cx="4994275" cy="1454150"/>
          </a:xfrm>
        </p:spPr>
        <p:txBody>
          <a:bodyPr/>
          <a:lstStyle/>
          <a:p>
            <a:pPr eaLnBrk="1" hangingPunct="1">
              <a:buFont typeface="Arial" charset="0"/>
              <a:buNone/>
            </a:pPr>
            <a:endParaRPr lang="en-US" smtClean="0"/>
          </a:p>
          <a:p>
            <a:pPr eaLnBrk="1" hangingPunct="1">
              <a:buFont typeface="Arial" charset="0"/>
              <a:buNone/>
            </a:pPr>
            <a:r>
              <a:rPr lang="en-US" sz="3200" smtClean="0"/>
              <a:t>MUHISOM, M.Pd.I</a:t>
            </a:r>
          </a:p>
          <a:p>
            <a:pPr eaLnBrk="1" hangingPunct="1">
              <a:buFont typeface="Arial" charset="0"/>
              <a:buNone/>
            </a:pPr>
            <a:endParaRPr lang="en-US" smtClean="0"/>
          </a:p>
          <a:p>
            <a:pPr eaLnBrk="1" hangingPunct="1">
              <a:buFont typeface="Arial" charset="0"/>
              <a:buNone/>
            </a:pPr>
            <a:endParaRPr lang="af-ZA"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73" y="548680"/>
            <a:ext cx="7800867" cy="55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2593717"/>
      </p:ext>
    </p:extLst>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p:txBody>
          <a:bodyPr/>
          <a:lstStyle/>
          <a:p>
            <a:pPr eaLnBrk="1" hangingPunct="1"/>
            <a:r>
              <a:rPr lang="en-US" dirty="0" err="1" smtClean="0"/>
              <a:t>Terminologi</a:t>
            </a:r>
            <a:r>
              <a:rPr lang="en-US" dirty="0" smtClean="0"/>
              <a:t> @ </a:t>
            </a:r>
            <a:r>
              <a:rPr lang="en-US" dirty="0" err="1" smtClean="0"/>
              <a:t>suci</a:t>
            </a:r>
            <a:endParaRPr lang="en-US" dirty="0" smtClean="0"/>
          </a:p>
          <a:p>
            <a:pPr eaLnBrk="1" hangingPunct="1"/>
            <a:r>
              <a:rPr lang="en-US" dirty="0" err="1" smtClean="0"/>
              <a:t>Epistimologi</a:t>
            </a:r>
            <a:r>
              <a:rPr lang="en-US" dirty="0" smtClean="0"/>
              <a:t> @ </a:t>
            </a:r>
            <a:r>
              <a:rPr lang="en-US" dirty="0" err="1" smtClean="0"/>
              <a:t>suci</a:t>
            </a:r>
            <a:r>
              <a:rPr lang="en-US" dirty="0" smtClean="0"/>
              <a:t> </a:t>
            </a:r>
            <a:r>
              <a:rPr lang="en-US" dirty="0" err="1" smtClean="0"/>
              <a:t>dari</a:t>
            </a:r>
            <a:r>
              <a:rPr lang="en-US" dirty="0" smtClean="0"/>
              <a:t> </a:t>
            </a:r>
            <a:r>
              <a:rPr lang="en-US" dirty="0" err="1" smtClean="0"/>
              <a:t>hadast</a:t>
            </a:r>
            <a:r>
              <a:rPr lang="en-US" dirty="0" smtClean="0"/>
              <a:t> </a:t>
            </a:r>
            <a:r>
              <a:rPr lang="en-US" dirty="0" err="1" smtClean="0"/>
              <a:t>dan</a:t>
            </a:r>
            <a:r>
              <a:rPr lang="en-US" dirty="0" smtClean="0"/>
              <a:t> </a:t>
            </a:r>
            <a:r>
              <a:rPr lang="en-US" dirty="0" err="1" smtClean="0"/>
              <a:t>najis</a:t>
            </a:r>
            <a:endParaRPr lang="af-ZA" dirty="0" smtClean="0"/>
          </a:p>
        </p:txBody>
      </p:sp>
      <p:sp>
        <p:nvSpPr>
          <p:cNvPr id="3074" name="Title 1"/>
          <p:cNvSpPr>
            <a:spLocks noGrp="1"/>
          </p:cNvSpPr>
          <p:nvPr>
            <p:ph type="title"/>
          </p:nvPr>
        </p:nvSpPr>
        <p:spPr/>
        <p:txBody>
          <a:bodyPr/>
          <a:lstStyle/>
          <a:p>
            <a:pPr eaLnBrk="1" fontAlgn="auto" hangingPunct="1">
              <a:spcAft>
                <a:spcPts val="0"/>
              </a:spcAft>
              <a:defRPr/>
            </a:pPr>
            <a:r>
              <a:rPr lang="en-US" smtClean="0"/>
              <a:t>TOHAROH</a:t>
            </a:r>
            <a:endParaRPr lang="af-ZA" smtClean="0"/>
          </a:p>
        </p:txBody>
      </p:sp>
    </p:spTree>
    <p:extLst>
      <p:ext uri="{BB962C8B-B14F-4D97-AF65-F5344CB8AC3E}">
        <p14:creationId xmlns:p14="http://schemas.microsoft.com/office/powerpoint/2010/main" val="2352674148"/>
      </p:ext>
    </p:extLst>
  </p:cSld>
  <p:clrMapOvr>
    <a:masterClrMapping/>
  </p:clrMapOvr>
  <p:transition>
    <p:pull dir="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p:txBody>
          <a:bodyPr/>
          <a:lstStyle/>
          <a:p>
            <a:pPr marL="514350" indent="-514350" eaLnBrk="1" hangingPunct="1">
              <a:buFont typeface="Calibri" pitchFamily="34" charset="0"/>
              <a:buAutoNum type="arabicPeriod"/>
            </a:pPr>
            <a:r>
              <a:rPr lang="en-US" smtClean="0"/>
              <a:t>Alat Bersuci</a:t>
            </a:r>
          </a:p>
          <a:p>
            <a:pPr marL="514350" indent="-514350" eaLnBrk="1" hangingPunct="1">
              <a:buFont typeface="Calibri" pitchFamily="34" charset="0"/>
              <a:buAutoNum type="arabicPeriod"/>
            </a:pPr>
            <a:r>
              <a:rPr lang="en-US" smtClean="0"/>
              <a:t>cara bersuci</a:t>
            </a:r>
          </a:p>
          <a:p>
            <a:pPr marL="514350" indent="-514350" eaLnBrk="1" hangingPunct="1">
              <a:buFont typeface="Calibri" pitchFamily="34" charset="0"/>
              <a:buAutoNum type="arabicPeriod"/>
            </a:pPr>
            <a:r>
              <a:rPr lang="en-US" smtClean="0"/>
              <a:t>macam dan jenis – jenis najis yang perlu disucikan</a:t>
            </a:r>
          </a:p>
          <a:p>
            <a:pPr marL="514350" indent="-514350" eaLnBrk="1" hangingPunct="1">
              <a:buFont typeface="Calibri" pitchFamily="34" charset="0"/>
              <a:buAutoNum type="arabicPeriod"/>
            </a:pPr>
            <a:r>
              <a:rPr lang="en-US" smtClean="0"/>
              <a:t>benda yang wajib disucikan</a:t>
            </a:r>
          </a:p>
          <a:p>
            <a:pPr marL="514350" indent="-514350" eaLnBrk="1" hangingPunct="1">
              <a:buFont typeface="Calibri" pitchFamily="34" charset="0"/>
              <a:buAutoNum type="arabicPeriod"/>
            </a:pPr>
            <a:r>
              <a:rPr lang="en-US" smtClean="0"/>
              <a:t>sebab-sebab atau keadaan menyebabkan wajib bersuci</a:t>
            </a:r>
            <a:endParaRPr lang="af-ZA" smtClean="0"/>
          </a:p>
        </p:txBody>
      </p:sp>
      <p:sp>
        <p:nvSpPr>
          <p:cNvPr id="4098" name="Title 1"/>
          <p:cNvSpPr>
            <a:spLocks noGrp="1"/>
          </p:cNvSpPr>
          <p:nvPr>
            <p:ph type="title"/>
          </p:nvPr>
        </p:nvSpPr>
        <p:spPr/>
        <p:txBody>
          <a:bodyPr/>
          <a:lstStyle/>
          <a:p>
            <a:pPr eaLnBrk="1" fontAlgn="auto" hangingPunct="1">
              <a:spcAft>
                <a:spcPts val="0"/>
              </a:spcAft>
              <a:defRPr/>
            </a:pPr>
            <a:r>
              <a:rPr lang="en-US" smtClean="0"/>
              <a:t>Syarat Bersuci</a:t>
            </a:r>
            <a:endParaRPr lang="af-ZA" smtClean="0"/>
          </a:p>
        </p:txBody>
      </p:sp>
    </p:spTree>
    <p:extLst>
      <p:ext uri="{BB962C8B-B14F-4D97-AF65-F5344CB8AC3E}">
        <p14:creationId xmlns:p14="http://schemas.microsoft.com/office/powerpoint/2010/main" val="1989636272"/>
      </p:ext>
    </p:extLst>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p:txBody>
          <a:bodyPr/>
          <a:lstStyle/>
          <a:p>
            <a:pPr eaLnBrk="1" hangingPunct="1"/>
            <a:r>
              <a:rPr lang="en-US" smtClean="0"/>
              <a:t>Air</a:t>
            </a:r>
          </a:p>
          <a:p>
            <a:pPr eaLnBrk="1" hangingPunct="1"/>
            <a:r>
              <a:rPr lang="en-US" smtClean="0"/>
              <a:t>Batu</a:t>
            </a:r>
          </a:p>
          <a:p>
            <a:pPr eaLnBrk="1" hangingPunct="1"/>
            <a:r>
              <a:rPr lang="en-US" smtClean="0"/>
              <a:t>Debu</a:t>
            </a:r>
            <a:endParaRPr lang="af-ZA" smtClean="0"/>
          </a:p>
        </p:txBody>
      </p:sp>
      <p:sp>
        <p:nvSpPr>
          <p:cNvPr id="5122" name="Title 1"/>
          <p:cNvSpPr>
            <a:spLocks noGrp="1"/>
          </p:cNvSpPr>
          <p:nvPr>
            <p:ph type="title"/>
          </p:nvPr>
        </p:nvSpPr>
        <p:spPr/>
        <p:txBody>
          <a:bodyPr/>
          <a:lstStyle/>
          <a:p>
            <a:pPr eaLnBrk="1" fontAlgn="auto" hangingPunct="1">
              <a:spcAft>
                <a:spcPts val="0"/>
              </a:spcAft>
              <a:defRPr/>
            </a:pPr>
            <a:r>
              <a:rPr lang="en-US" smtClean="0"/>
              <a:t>1. Alat bersuci</a:t>
            </a:r>
            <a:endParaRPr lang="af-ZA" smtClean="0"/>
          </a:p>
        </p:txBody>
      </p:sp>
    </p:spTree>
    <p:extLst>
      <p:ext uri="{BB962C8B-B14F-4D97-AF65-F5344CB8AC3E}">
        <p14:creationId xmlns:p14="http://schemas.microsoft.com/office/powerpoint/2010/main" val="1261441541"/>
      </p:ext>
    </p:extLst>
  </p:cSld>
  <p:clrMapOvr>
    <a:masterClrMapping/>
  </p:clrMapOvr>
  <p:transition>
    <p:spli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p:txBody>
          <a:bodyPr/>
          <a:lstStyle/>
          <a:p>
            <a:pPr eaLnBrk="1" hangingPunct="1"/>
            <a:r>
              <a:rPr lang="en-US" smtClean="0"/>
              <a:t>Air Hujan</a:t>
            </a:r>
          </a:p>
          <a:p>
            <a:pPr eaLnBrk="1" hangingPunct="1"/>
            <a:r>
              <a:rPr lang="en-US" smtClean="0"/>
              <a:t>Air Sumur</a:t>
            </a:r>
          </a:p>
          <a:p>
            <a:pPr eaLnBrk="1" hangingPunct="1"/>
            <a:r>
              <a:rPr lang="en-US" smtClean="0"/>
              <a:t>Air Laut</a:t>
            </a:r>
          </a:p>
          <a:p>
            <a:pPr eaLnBrk="1" hangingPunct="1"/>
            <a:r>
              <a:rPr lang="en-US" smtClean="0"/>
              <a:t>Air Sungai</a:t>
            </a:r>
          </a:p>
          <a:p>
            <a:pPr eaLnBrk="1" hangingPunct="1"/>
            <a:r>
              <a:rPr lang="en-US" smtClean="0"/>
              <a:t>Air salju</a:t>
            </a:r>
          </a:p>
          <a:p>
            <a:pPr eaLnBrk="1" hangingPunct="1"/>
            <a:r>
              <a:rPr lang="en-US" smtClean="0"/>
              <a:t>Air telaga</a:t>
            </a:r>
          </a:p>
          <a:p>
            <a:pPr eaLnBrk="1" hangingPunct="1"/>
            <a:r>
              <a:rPr lang="en-US" smtClean="0"/>
              <a:t>Air embun</a:t>
            </a:r>
          </a:p>
          <a:p>
            <a:pPr eaLnBrk="1" hangingPunct="1"/>
            <a:endParaRPr lang="af-ZA" smtClean="0"/>
          </a:p>
        </p:txBody>
      </p:sp>
      <p:sp>
        <p:nvSpPr>
          <p:cNvPr id="6146" name="Title 1"/>
          <p:cNvSpPr>
            <a:spLocks noGrp="1"/>
          </p:cNvSpPr>
          <p:nvPr>
            <p:ph type="title"/>
          </p:nvPr>
        </p:nvSpPr>
        <p:spPr/>
        <p:txBody>
          <a:bodyPr/>
          <a:lstStyle/>
          <a:p>
            <a:pPr eaLnBrk="1" fontAlgn="auto" hangingPunct="1">
              <a:spcAft>
                <a:spcPts val="0"/>
              </a:spcAft>
              <a:defRPr/>
            </a:pPr>
            <a:r>
              <a:rPr lang="en-US" smtClean="0"/>
              <a:t>Air</a:t>
            </a:r>
            <a:endParaRPr lang="af-ZA" smtClean="0"/>
          </a:p>
        </p:txBody>
      </p:sp>
    </p:spTree>
    <p:extLst>
      <p:ext uri="{BB962C8B-B14F-4D97-AF65-F5344CB8AC3E}">
        <p14:creationId xmlns:p14="http://schemas.microsoft.com/office/powerpoint/2010/main" val="3332468952"/>
      </p:ext>
    </p:extLst>
  </p:cSld>
  <p:clrMapOvr>
    <a:masterClrMapping/>
  </p:clrMapOvr>
  <p:transition>
    <p:wheel spokes="2"/>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28750"/>
            <a:ext cx="8229600" cy="4697413"/>
          </a:xfrm>
        </p:spPr>
        <p:txBody>
          <a:bodyPr rtlCol="0">
            <a:normAutofit lnSpcReduction="10000"/>
          </a:bodyPr>
          <a:lstStyle/>
          <a:p>
            <a:pPr marL="365760" indent="-256032" eaLnBrk="1" fontAlgn="auto" hangingPunct="1">
              <a:spcAft>
                <a:spcPts val="0"/>
              </a:spcAft>
              <a:buFont typeface="Arial" pitchFamily="34" charset="0"/>
              <a:buChar char="•"/>
              <a:defRPr/>
            </a:pPr>
            <a:r>
              <a:rPr lang="en-US" dirty="0" smtClean="0"/>
              <a:t>Air </a:t>
            </a:r>
            <a:r>
              <a:rPr lang="en-US" dirty="0" err="1" smtClean="0"/>
              <a:t>suci</a:t>
            </a:r>
            <a:r>
              <a:rPr lang="en-US" dirty="0" smtClean="0"/>
              <a:t> </a:t>
            </a:r>
            <a:r>
              <a:rPr lang="en-US" dirty="0" err="1" smtClean="0"/>
              <a:t>mensucikan</a:t>
            </a:r>
            <a:r>
              <a:rPr lang="en-US" dirty="0" smtClean="0"/>
              <a:t> (air </a:t>
            </a:r>
            <a:r>
              <a:rPr lang="en-US" dirty="0" err="1" smtClean="0"/>
              <a:t>mutlak</a:t>
            </a:r>
            <a:r>
              <a:rPr lang="en-US" dirty="0" smtClean="0"/>
              <a:t>) @ air yang </a:t>
            </a:r>
            <a:r>
              <a:rPr lang="en-US" dirty="0" err="1" smtClean="0"/>
              <a:t>masih</a:t>
            </a:r>
            <a:r>
              <a:rPr lang="en-US" dirty="0" smtClean="0"/>
              <a:t> </a:t>
            </a:r>
            <a:r>
              <a:rPr lang="en-US" dirty="0" err="1" smtClean="0"/>
              <a:t>murni</a:t>
            </a:r>
            <a:r>
              <a:rPr lang="en-US" dirty="0" smtClean="0"/>
              <a:t>, </a:t>
            </a:r>
            <a:r>
              <a:rPr lang="en-US" dirty="0" err="1" smtClean="0"/>
              <a:t>boleh</a:t>
            </a:r>
            <a:r>
              <a:rPr lang="en-US" dirty="0" smtClean="0"/>
              <a:t> </a:t>
            </a:r>
            <a:r>
              <a:rPr lang="en-US" dirty="0" err="1" smtClean="0"/>
              <a:t>diminum</a:t>
            </a:r>
            <a:r>
              <a:rPr lang="en-US" dirty="0" smtClean="0"/>
              <a:t> </a:t>
            </a:r>
            <a:r>
              <a:rPr lang="en-US" dirty="0" err="1" smtClean="0"/>
              <a:t>dan</a:t>
            </a:r>
            <a:r>
              <a:rPr lang="en-US" dirty="0" smtClean="0"/>
              <a:t> </a:t>
            </a:r>
            <a:r>
              <a:rPr lang="en-US" dirty="0" err="1" smtClean="0"/>
              <a:t>sah</a:t>
            </a:r>
            <a:r>
              <a:rPr lang="en-US" dirty="0" smtClean="0"/>
              <a:t> </a:t>
            </a:r>
            <a:r>
              <a:rPr lang="en-US" dirty="0" err="1" smtClean="0"/>
              <a:t>untuk</a:t>
            </a:r>
            <a:r>
              <a:rPr lang="en-US" dirty="0" smtClean="0"/>
              <a:t> </a:t>
            </a:r>
            <a:r>
              <a:rPr lang="en-US" dirty="0" err="1" smtClean="0"/>
              <a:t>mensucikan</a:t>
            </a:r>
            <a:endParaRPr lang="en-US" dirty="0" smtClean="0"/>
          </a:p>
          <a:p>
            <a:pPr marL="365760" indent="-256032" eaLnBrk="1" fontAlgn="auto" hangingPunct="1">
              <a:spcAft>
                <a:spcPts val="0"/>
              </a:spcAft>
              <a:buFont typeface="Arial" pitchFamily="34" charset="0"/>
              <a:buChar char="•"/>
              <a:defRPr/>
            </a:pPr>
            <a:r>
              <a:rPr lang="en-US" dirty="0" smtClean="0"/>
              <a:t>Air </a:t>
            </a:r>
            <a:r>
              <a:rPr lang="en-US" dirty="0" err="1" smtClean="0"/>
              <a:t>suci</a:t>
            </a:r>
            <a:r>
              <a:rPr lang="en-US" dirty="0" smtClean="0"/>
              <a:t> </a:t>
            </a:r>
            <a:r>
              <a:rPr lang="en-US" dirty="0" err="1" smtClean="0"/>
              <a:t>dan</a:t>
            </a:r>
            <a:r>
              <a:rPr lang="en-US" dirty="0" smtClean="0"/>
              <a:t> </a:t>
            </a:r>
            <a:r>
              <a:rPr lang="en-US" dirty="0" err="1" smtClean="0"/>
              <a:t>dapat</a:t>
            </a:r>
            <a:r>
              <a:rPr lang="en-US" dirty="0" smtClean="0"/>
              <a:t> </a:t>
            </a:r>
            <a:r>
              <a:rPr lang="en-US" dirty="0" err="1" smtClean="0"/>
              <a:t>mensucikan</a:t>
            </a:r>
            <a:r>
              <a:rPr lang="en-US" dirty="0" smtClean="0"/>
              <a:t> </a:t>
            </a:r>
            <a:r>
              <a:rPr lang="en-US" dirty="0" err="1" smtClean="0"/>
              <a:t>tapi</a:t>
            </a:r>
            <a:r>
              <a:rPr lang="en-US" dirty="0" smtClean="0"/>
              <a:t> </a:t>
            </a:r>
            <a:r>
              <a:rPr lang="en-US" dirty="0" err="1" smtClean="0"/>
              <a:t>makruh</a:t>
            </a:r>
            <a:r>
              <a:rPr lang="en-US" dirty="0" smtClean="0"/>
              <a:t> </a:t>
            </a:r>
            <a:r>
              <a:rPr lang="en-US" dirty="0" err="1" smtClean="0"/>
              <a:t>digunakan</a:t>
            </a:r>
            <a:r>
              <a:rPr lang="en-US" dirty="0" smtClean="0"/>
              <a:t> (air </a:t>
            </a:r>
            <a:r>
              <a:rPr lang="en-US" dirty="0" err="1" smtClean="0"/>
              <a:t>musyammas</a:t>
            </a:r>
            <a:r>
              <a:rPr lang="en-US" dirty="0" smtClean="0"/>
              <a:t>) @ air </a:t>
            </a:r>
            <a:r>
              <a:rPr lang="en-US" dirty="0" err="1" smtClean="0"/>
              <a:t>dipanaskan</a:t>
            </a:r>
            <a:r>
              <a:rPr lang="en-US" dirty="0" smtClean="0"/>
              <a:t> </a:t>
            </a:r>
            <a:r>
              <a:rPr lang="en-US" dirty="0" err="1" smtClean="0"/>
              <a:t>di</a:t>
            </a:r>
            <a:r>
              <a:rPr lang="en-US" dirty="0" smtClean="0"/>
              <a:t> </a:t>
            </a:r>
            <a:r>
              <a:rPr lang="en-US" dirty="0" err="1" smtClean="0"/>
              <a:t>matahari</a:t>
            </a:r>
            <a:endParaRPr lang="en-US" dirty="0" smtClean="0"/>
          </a:p>
          <a:p>
            <a:pPr marL="365760" indent="-256032" eaLnBrk="1" fontAlgn="auto" hangingPunct="1">
              <a:spcAft>
                <a:spcPts val="0"/>
              </a:spcAft>
              <a:buFont typeface="Arial" pitchFamily="34" charset="0"/>
              <a:buChar char="•"/>
              <a:defRPr/>
            </a:pPr>
            <a:r>
              <a:rPr lang="en-US" dirty="0" smtClean="0"/>
              <a:t>Air </a:t>
            </a:r>
            <a:r>
              <a:rPr lang="en-US" dirty="0" err="1" smtClean="0"/>
              <a:t>suci</a:t>
            </a:r>
            <a:r>
              <a:rPr lang="en-US" dirty="0" smtClean="0"/>
              <a:t> </a:t>
            </a:r>
            <a:r>
              <a:rPr lang="en-US" dirty="0" err="1" smtClean="0"/>
              <a:t>tapi</a:t>
            </a:r>
            <a:r>
              <a:rPr lang="en-US" dirty="0" smtClean="0"/>
              <a:t> </a:t>
            </a:r>
            <a:r>
              <a:rPr lang="en-US" dirty="0" err="1" smtClean="0"/>
              <a:t>tidak</a:t>
            </a:r>
            <a:r>
              <a:rPr lang="en-US" dirty="0" smtClean="0"/>
              <a:t> </a:t>
            </a:r>
            <a:r>
              <a:rPr lang="en-US" dirty="0" err="1" smtClean="0"/>
              <a:t>dapat</a:t>
            </a:r>
            <a:r>
              <a:rPr lang="en-US" dirty="0" smtClean="0"/>
              <a:t> </a:t>
            </a:r>
            <a:r>
              <a:rPr lang="en-US" dirty="0" err="1" smtClean="0"/>
              <a:t>mensucikan</a:t>
            </a:r>
            <a:r>
              <a:rPr lang="en-US" dirty="0" smtClean="0"/>
              <a:t> (air </a:t>
            </a:r>
            <a:r>
              <a:rPr lang="en-US" dirty="0" err="1" smtClean="0"/>
              <a:t>Musta’mal</a:t>
            </a:r>
            <a:r>
              <a:rPr lang="en-US" dirty="0" smtClean="0"/>
              <a:t>)@ air yang </a:t>
            </a:r>
            <a:r>
              <a:rPr lang="en-US" dirty="0" err="1" smtClean="0"/>
              <a:t>telah</a:t>
            </a:r>
            <a:r>
              <a:rPr lang="en-US" dirty="0" smtClean="0"/>
              <a:t> </a:t>
            </a:r>
            <a:r>
              <a:rPr lang="en-US" dirty="0" err="1" smtClean="0"/>
              <a:t>digunakan</a:t>
            </a:r>
            <a:r>
              <a:rPr lang="en-US" dirty="0" smtClean="0"/>
              <a:t> </a:t>
            </a:r>
            <a:r>
              <a:rPr lang="en-US" dirty="0" err="1" smtClean="0"/>
              <a:t>untuk</a:t>
            </a:r>
            <a:r>
              <a:rPr lang="en-US" dirty="0" smtClean="0"/>
              <a:t> </a:t>
            </a:r>
            <a:r>
              <a:rPr lang="en-US" dirty="0" err="1" smtClean="0"/>
              <a:t>bersuci</a:t>
            </a:r>
            <a:r>
              <a:rPr lang="en-US" dirty="0" smtClean="0"/>
              <a:t> </a:t>
            </a:r>
            <a:r>
              <a:rPr lang="en-US" dirty="0" err="1" smtClean="0"/>
              <a:t>menghilangkan</a:t>
            </a:r>
            <a:r>
              <a:rPr lang="en-US" dirty="0" smtClean="0"/>
              <a:t> </a:t>
            </a:r>
            <a:r>
              <a:rPr lang="en-US" dirty="0" err="1" smtClean="0"/>
              <a:t>hadast</a:t>
            </a:r>
            <a:r>
              <a:rPr lang="en-US" dirty="0" smtClean="0"/>
              <a:t> </a:t>
            </a:r>
            <a:r>
              <a:rPr lang="en-US" dirty="0" err="1" smtClean="0"/>
              <a:t>atau</a:t>
            </a:r>
            <a:r>
              <a:rPr lang="en-US" dirty="0" smtClean="0"/>
              <a:t> </a:t>
            </a:r>
            <a:r>
              <a:rPr lang="en-US" dirty="0" err="1" smtClean="0"/>
              <a:t>najis</a:t>
            </a:r>
            <a:r>
              <a:rPr lang="en-US" dirty="0" smtClean="0"/>
              <a:t> </a:t>
            </a:r>
            <a:r>
              <a:rPr lang="en-US" dirty="0" err="1" smtClean="0"/>
              <a:t>walau</a:t>
            </a:r>
            <a:r>
              <a:rPr lang="en-US" dirty="0" smtClean="0"/>
              <a:t> </a:t>
            </a:r>
            <a:r>
              <a:rPr lang="en-US" dirty="0" err="1" smtClean="0"/>
              <a:t>tidak</a:t>
            </a:r>
            <a:r>
              <a:rPr lang="en-US" dirty="0" smtClean="0"/>
              <a:t> </a:t>
            </a:r>
            <a:r>
              <a:rPr lang="en-US" dirty="0" err="1" smtClean="0"/>
              <a:t>berubah</a:t>
            </a:r>
            <a:r>
              <a:rPr lang="en-US" dirty="0" smtClean="0"/>
              <a:t> rasa, </a:t>
            </a:r>
            <a:r>
              <a:rPr lang="en-US" dirty="0" err="1" smtClean="0"/>
              <a:t>rupa</a:t>
            </a:r>
            <a:r>
              <a:rPr lang="en-US" dirty="0" smtClean="0"/>
              <a:t>, </a:t>
            </a:r>
            <a:r>
              <a:rPr lang="en-US" dirty="0" err="1" smtClean="0"/>
              <a:t>dan</a:t>
            </a:r>
            <a:r>
              <a:rPr lang="en-US" dirty="0" smtClean="0"/>
              <a:t> </a:t>
            </a:r>
            <a:r>
              <a:rPr lang="en-US" dirty="0" err="1" smtClean="0"/>
              <a:t>rasanya</a:t>
            </a:r>
            <a:r>
              <a:rPr lang="en-US" dirty="0" smtClean="0"/>
              <a:t>, </a:t>
            </a:r>
            <a:r>
              <a:rPr lang="en-US" dirty="0" err="1" smtClean="0"/>
              <a:t>serta</a:t>
            </a:r>
            <a:r>
              <a:rPr lang="en-US" dirty="0" smtClean="0"/>
              <a:t> </a:t>
            </a:r>
            <a:r>
              <a:rPr lang="en-US" dirty="0" err="1" smtClean="0"/>
              <a:t>baunya</a:t>
            </a:r>
            <a:endParaRPr lang="en-US" dirty="0" smtClean="0"/>
          </a:p>
          <a:p>
            <a:pPr marL="365760" indent="-256032" eaLnBrk="1" fontAlgn="auto" hangingPunct="1">
              <a:spcAft>
                <a:spcPts val="0"/>
              </a:spcAft>
              <a:buFont typeface="Arial" pitchFamily="34" charset="0"/>
              <a:buChar char="•"/>
              <a:defRPr/>
            </a:pPr>
            <a:r>
              <a:rPr lang="en-US" dirty="0" smtClean="0"/>
              <a:t>Air </a:t>
            </a:r>
            <a:r>
              <a:rPr lang="en-US" dirty="0" err="1" smtClean="0"/>
              <a:t>mutanajis</a:t>
            </a:r>
            <a:r>
              <a:rPr lang="en-US" dirty="0" smtClean="0"/>
              <a:t> @ air yang </a:t>
            </a:r>
            <a:r>
              <a:rPr lang="en-US" dirty="0" err="1" smtClean="0"/>
              <a:t>kena</a:t>
            </a:r>
            <a:r>
              <a:rPr lang="en-US" dirty="0" smtClean="0"/>
              <a:t> </a:t>
            </a:r>
            <a:r>
              <a:rPr lang="en-US" dirty="0" err="1" smtClean="0"/>
              <a:t>najis</a:t>
            </a:r>
            <a:r>
              <a:rPr lang="en-US" dirty="0" smtClean="0"/>
              <a:t> </a:t>
            </a:r>
          </a:p>
          <a:p>
            <a:pPr marL="365760" indent="-256032" eaLnBrk="1" fontAlgn="auto" hangingPunct="1">
              <a:spcAft>
                <a:spcPts val="0"/>
              </a:spcAft>
              <a:buFont typeface="Arial" pitchFamily="34" charset="0"/>
              <a:buChar char="•"/>
              <a:defRPr/>
            </a:pPr>
            <a:endParaRPr lang="af-ZA" dirty="0" smtClean="0"/>
          </a:p>
        </p:txBody>
      </p:sp>
      <p:sp>
        <p:nvSpPr>
          <p:cNvPr id="7170" name="Title 1"/>
          <p:cNvSpPr>
            <a:spLocks noGrp="1"/>
          </p:cNvSpPr>
          <p:nvPr>
            <p:ph type="title"/>
          </p:nvPr>
        </p:nvSpPr>
        <p:spPr>
          <a:xfrm>
            <a:off x="457200" y="274638"/>
            <a:ext cx="8229600" cy="868362"/>
          </a:xfrm>
        </p:spPr>
        <p:txBody>
          <a:bodyPr/>
          <a:lstStyle/>
          <a:p>
            <a:pPr eaLnBrk="1" fontAlgn="auto" hangingPunct="1">
              <a:spcAft>
                <a:spcPts val="0"/>
              </a:spcAft>
              <a:defRPr/>
            </a:pPr>
            <a:r>
              <a:rPr lang="en-US" smtClean="0"/>
              <a:t>Pembagian Air</a:t>
            </a:r>
            <a:endParaRPr lang="af-ZA" smtClean="0"/>
          </a:p>
        </p:txBody>
      </p:sp>
    </p:spTree>
    <p:extLst>
      <p:ext uri="{BB962C8B-B14F-4D97-AF65-F5344CB8AC3E}">
        <p14:creationId xmlns:p14="http://schemas.microsoft.com/office/powerpoint/2010/main" val="2601125741"/>
      </p:ext>
    </p:extLst>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p:cNvSpPr>
            <a:spLocks noGrp="1"/>
          </p:cNvSpPr>
          <p:nvPr>
            <p:ph idx="1"/>
          </p:nvPr>
        </p:nvSpPr>
        <p:spPr/>
        <p:txBody>
          <a:bodyPr>
            <a:normAutofit/>
          </a:bodyPr>
          <a:lstStyle/>
          <a:p>
            <a:pPr eaLnBrk="1" hangingPunct="1">
              <a:buFont typeface="Arial" charset="0"/>
              <a:buChar char="•"/>
            </a:pPr>
            <a:r>
              <a:rPr lang="en-US" smtClean="0"/>
              <a:t>Bangkai, kecuali manusia, ikan, dan belalang</a:t>
            </a:r>
          </a:p>
          <a:p>
            <a:pPr eaLnBrk="1" hangingPunct="1">
              <a:buFont typeface="Arial" charset="0"/>
              <a:buChar char="•"/>
            </a:pPr>
            <a:r>
              <a:rPr lang="en-US" smtClean="0"/>
              <a:t>Darah</a:t>
            </a:r>
          </a:p>
          <a:p>
            <a:pPr eaLnBrk="1" hangingPunct="1">
              <a:buFont typeface="Arial" charset="0"/>
              <a:buChar char="•"/>
            </a:pPr>
            <a:r>
              <a:rPr lang="en-US" smtClean="0"/>
              <a:t>Nanah</a:t>
            </a:r>
          </a:p>
          <a:p>
            <a:pPr eaLnBrk="1" hangingPunct="1">
              <a:buFont typeface="Arial" charset="0"/>
              <a:buChar char="•"/>
            </a:pPr>
            <a:r>
              <a:rPr lang="en-US" smtClean="0"/>
              <a:t>Sesuatu yang keluar dari dubur dan kubul</a:t>
            </a:r>
          </a:p>
          <a:p>
            <a:pPr eaLnBrk="1" hangingPunct="1">
              <a:buFont typeface="Arial" charset="0"/>
              <a:buChar char="•"/>
            </a:pPr>
            <a:r>
              <a:rPr lang="en-US" smtClean="0"/>
              <a:t>Anjing dan babi</a:t>
            </a:r>
          </a:p>
          <a:p>
            <a:pPr eaLnBrk="1" hangingPunct="1">
              <a:buFont typeface="Arial" charset="0"/>
              <a:buChar char="•"/>
            </a:pPr>
            <a:r>
              <a:rPr lang="en-US" smtClean="0"/>
              <a:t>Minuman keras</a:t>
            </a:r>
          </a:p>
          <a:p>
            <a:pPr eaLnBrk="1" hangingPunct="1">
              <a:buFont typeface="Arial" charset="0"/>
              <a:buChar char="•"/>
            </a:pPr>
            <a:r>
              <a:rPr lang="en-US" smtClean="0"/>
              <a:t>Bagian binatang yang terpisah karena dipotong, sebagianya lagi masih hidup</a:t>
            </a:r>
          </a:p>
          <a:p>
            <a:pPr eaLnBrk="1" hangingPunct="1">
              <a:buFont typeface="Arial" charset="0"/>
              <a:buChar char="•"/>
            </a:pPr>
            <a:endParaRPr lang="en-US" smtClean="0"/>
          </a:p>
          <a:p>
            <a:pPr eaLnBrk="1" hangingPunct="1">
              <a:buFont typeface="Arial" charset="0"/>
              <a:buChar char="•"/>
            </a:pPr>
            <a:endParaRPr lang="af-ZA" smtClean="0"/>
          </a:p>
        </p:txBody>
      </p:sp>
      <p:sp>
        <p:nvSpPr>
          <p:cNvPr id="8194" name="Title 1"/>
          <p:cNvSpPr>
            <a:spLocks noGrp="1"/>
          </p:cNvSpPr>
          <p:nvPr>
            <p:ph type="title"/>
          </p:nvPr>
        </p:nvSpPr>
        <p:spPr/>
        <p:txBody>
          <a:bodyPr/>
          <a:lstStyle/>
          <a:p>
            <a:pPr eaLnBrk="1" fontAlgn="auto" hangingPunct="1">
              <a:spcAft>
                <a:spcPts val="0"/>
              </a:spcAft>
              <a:defRPr/>
            </a:pPr>
            <a:r>
              <a:rPr lang="en-US" smtClean="0"/>
              <a:t>Macam-Macam Najis</a:t>
            </a:r>
            <a:endParaRPr lang="af-ZA" smtClean="0"/>
          </a:p>
        </p:txBody>
      </p:sp>
    </p:spTree>
    <p:extLst>
      <p:ext uri="{BB962C8B-B14F-4D97-AF65-F5344CB8AC3E}">
        <p14:creationId xmlns:p14="http://schemas.microsoft.com/office/powerpoint/2010/main" val="24881316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Autofit/>
          </a:bodyPr>
          <a:lstStyle/>
          <a:p>
            <a:pPr marL="109728" indent="0">
              <a:buNone/>
              <a:defRPr/>
            </a:pPr>
            <a:r>
              <a:rPr lang="en-US" sz="4800" dirty="0" smtClean="0"/>
              <a:t>	</a:t>
            </a:r>
            <a:r>
              <a:rPr lang="ar-SA" sz="4800" dirty="0" smtClean="0"/>
              <a:t>فصل </a:t>
            </a:r>
            <a:r>
              <a:rPr lang="ar-SA" sz="4800" dirty="0"/>
              <a:t>النجاسات ثلاث: مغلظة ومخففة </a:t>
            </a:r>
            <a:r>
              <a:rPr lang="ar-SA" sz="4800" dirty="0" smtClean="0"/>
              <a:t>ومتوسطة</a:t>
            </a:r>
            <a:r>
              <a:rPr lang="en-US" sz="4800" dirty="0" smtClean="0"/>
              <a:t> </a:t>
            </a:r>
            <a:r>
              <a:rPr lang="ar-SA" sz="4800" dirty="0" smtClean="0"/>
              <a:t>المغلظة </a:t>
            </a:r>
            <a:r>
              <a:rPr lang="ar-SA" sz="4800" dirty="0"/>
              <a:t>نجاسة الكلب </a:t>
            </a:r>
            <a:r>
              <a:rPr lang="ar-SA" sz="4800" dirty="0" smtClean="0"/>
              <a:t>والخنزير</a:t>
            </a:r>
            <a:r>
              <a:rPr lang="en-US" sz="4800" dirty="0" smtClean="0"/>
              <a:t>	</a:t>
            </a:r>
            <a:r>
              <a:rPr lang="ar-SA" sz="4800" dirty="0" smtClean="0"/>
              <a:t> </a:t>
            </a:r>
            <a:r>
              <a:rPr lang="ar-SA" sz="4800" dirty="0"/>
              <a:t>وفرع احدهما والمخففة بول الصبي الذي لم يطعم غير اللبن ولم يبلغ الحولين </a:t>
            </a:r>
            <a:r>
              <a:rPr lang="en-US" sz="4800" dirty="0" smtClean="0"/>
              <a:t>			</a:t>
            </a:r>
            <a:r>
              <a:rPr lang="ar-SA" sz="4800" dirty="0" smtClean="0"/>
              <a:t>والمتوسطة </a:t>
            </a:r>
            <a:r>
              <a:rPr lang="ar-SA" sz="4800" dirty="0"/>
              <a:t>سائر النجاسات</a:t>
            </a:r>
            <a:endParaRPr lang="af-ZA" sz="4800" dirty="0" smtClean="0"/>
          </a:p>
        </p:txBody>
      </p:sp>
      <p:sp>
        <p:nvSpPr>
          <p:cNvPr id="9218" name="Title 1"/>
          <p:cNvSpPr>
            <a:spLocks noGrp="1"/>
          </p:cNvSpPr>
          <p:nvPr>
            <p:ph type="title"/>
          </p:nvPr>
        </p:nvSpPr>
        <p:spPr/>
        <p:txBody>
          <a:bodyPr>
            <a:normAutofit fontScale="90000"/>
          </a:bodyPr>
          <a:lstStyle/>
          <a:p>
            <a:pPr eaLnBrk="1" fontAlgn="auto" hangingPunct="1">
              <a:spcAft>
                <a:spcPts val="0"/>
              </a:spcAft>
              <a:defRPr/>
            </a:pPr>
            <a:r>
              <a:rPr lang="en-US" dirty="0" err="1" smtClean="0"/>
              <a:t>Kategori</a:t>
            </a:r>
            <a:r>
              <a:rPr lang="en-US" dirty="0" smtClean="0"/>
              <a:t> </a:t>
            </a:r>
            <a:r>
              <a:rPr lang="en-US" dirty="0" err="1" smtClean="0"/>
              <a:t>Najis</a:t>
            </a:r>
            <a:r>
              <a:rPr lang="en-US" dirty="0" smtClean="0"/>
              <a:t/>
            </a:r>
            <a:br>
              <a:rPr lang="en-US" dirty="0" smtClean="0"/>
            </a:br>
            <a:endParaRPr lang="af-ZA" dirty="0" smtClean="0"/>
          </a:p>
        </p:txBody>
      </p:sp>
    </p:spTree>
    <p:extLst>
      <p:ext uri="{BB962C8B-B14F-4D97-AF65-F5344CB8AC3E}">
        <p14:creationId xmlns:p14="http://schemas.microsoft.com/office/powerpoint/2010/main" val="34910547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48680"/>
            <a:ext cx="8229600" cy="5458611"/>
          </a:xfrm>
        </p:spPr>
        <p:txBody>
          <a:bodyPr/>
          <a:lstStyle/>
          <a:p>
            <a:pPr>
              <a:buFont typeface="Arial" pitchFamily="34" charset="0"/>
              <a:buChar char="•"/>
              <a:defRPr/>
            </a:pPr>
            <a:r>
              <a:rPr lang="en-US" dirty="0" err="1"/>
              <a:t>Najis</a:t>
            </a:r>
            <a:r>
              <a:rPr lang="en-US" dirty="0"/>
              <a:t> </a:t>
            </a:r>
            <a:r>
              <a:rPr lang="en-US" dirty="0" err="1"/>
              <a:t>Mukhofafah</a:t>
            </a:r>
            <a:r>
              <a:rPr lang="en-US" dirty="0"/>
              <a:t> (</a:t>
            </a:r>
            <a:r>
              <a:rPr lang="en-US" dirty="0" err="1"/>
              <a:t>Ringan</a:t>
            </a:r>
            <a:r>
              <a:rPr lang="en-US" dirty="0"/>
              <a:t>)@air </a:t>
            </a:r>
            <a:r>
              <a:rPr lang="en-US" dirty="0" err="1"/>
              <a:t>kencing</a:t>
            </a:r>
            <a:r>
              <a:rPr lang="en-US" dirty="0"/>
              <a:t> </a:t>
            </a:r>
            <a:r>
              <a:rPr lang="en-US" dirty="0" err="1"/>
              <a:t>anak</a:t>
            </a:r>
            <a:r>
              <a:rPr lang="en-US" dirty="0"/>
              <a:t> </a:t>
            </a:r>
            <a:r>
              <a:rPr lang="en-US" dirty="0" err="1"/>
              <a:t>laki-laki</a:t>
            </a:r>
            <a:r>
              <a:rPr lang="en-US" dirty="0"/>
              <a:t> yang </a:t>
            </a:r>
            <a:r>
              <a:rPr lang="en-US" dirty="0" err="1"/>
              <a:t>berumur</a:t>
            </a:r>
            <a:r>
              <a:rPr lang="en-US" dirty="0"/>
              <a:t> 1 </a:t>
            </a:r>
            <a:r>
              <a:rPr lang="en-US" dirty="0" err="1"/>
              <a:t>tahun</a:t>
            </a:r>
            <a:r>
              <a:rPr lang="en-US" dirty="0"/>
              <a:t> yang </a:t>
            </a:r>
            <a:r>
              <a:rPr lang="en-US" dirty="0" err="1"/>
              <a:t>masih</a:t>
            </a:r>
            <a:r>
              <a:rPr lang="en-US" dirty="0"/>
              <a:t> </a:t>
            </a:r>
            <a:r>
              <a:rPr lang="en-US" dirty="0" err="1"/>
              <a:t>meminum</a:t>
            </a:r>
            <a:r>
              <a:rPr lang="en-US" dirty="0"/>
              <a:t> </a:t>
            </a:r>
            <a:r>
              <a:rPr lang="en-US" dirty="0" err="1"/>
              <a:t>susu</a:t>
            </a:r>
            <a:r>
              <a:rPr lang="en-US" dirty="0"/>
              <a:t> </a:t>
            </a:r>
            <a:r>
              <a:rPr lang="en-US" dirty="0" err="1"/>
              <a:t>ibunya</a:t>
            </a:r>
            <a:endParaRPr lang="en-US" dirty="0"/>
          </a:p>
          <a:p>
            <a:pPr>
              <a:buFont typeface="Arial" pitchFamily="34" charset="0"/>
              <a:buChar char="•"/>
              <a:defRPr/>
            </a:pPr>
            <a:r>
              <a:rPr lang="en-US" dirty="0" err="1"/>
              <a:t>Najis</a:t>
            </a:r>
            <a:r>
              <a:rPr lang="en-US" dirty="0"/>
              <a:t> </a:t>
            </a:r>
            <a:r>
              <a:rPr lang="en-US" dirty="0" err="1"/>
              <a:t>Mukholadoh</a:t>
            </a:r>
            <a:r>
              <a:rPr lang="en-US" dirty="0"/>
              <a:t> (</a:t>
            </a:r>
            <a:r>
              <a:rPr lang="en-US" dirty="0" err="1"/>
              <a:t>berat</a:t>
            </a:r>
            <a:r>
              <a:rPr lang="en-US" dirty="0"/>
              <a:t>) @ </a:t>
            </a:r>
            <a:r>
              <a:rPr lang="en-US" dirty="0" err="1"/>
              <a:t>najis</a:t>
            </a:r>
            <a:r>
              <a:rPr lang="en-US" dirty="0"/>
              <a:t> </a:t>
            </a:r>
            <a:r>
              <a:rPr lang="en-US" dirty="0" err="1"/>
              <a:t>anjing</a:t>
            </a:r>
            <a:r>
              <a:rPr lang="en-US" dirty="0"/>
              <a:t>, </a:t>
            </a:r>
            <a:r>
              <a:rPr lang="en-US" dirty="0" err="1"/>
              <a:t>babi</a:t>
            </a:r>
            <a:r>
              <a:rPr lang="en-US" dirty="0"/>
              <a:t> </a:t>
            </a:r>
            <a:r>
              <a:rPr lang="en-US" dirty="0" err="1"/>
              <a:t>dan</a:t>
            </a:r>
            <a:r>
              <a:rPr lang="en-US" dirty="0"/>
              <a:t> </a:t>
            </a:r>
            <a:r>
              <a:rPr lang="en-US" dirty="0" err="1"/>
              <a:t>keturunannya</a:t>
            </a:r>
            <a:endParaRPr lang="en-US" dirty="0"/>
          </a:p>
          <a:p>
            <a:pPr>
              <a:buFont typeface="Arial" pitchFamily="34" charset="0"/>
              <a:buChar char="•"/>
              <a:defRPr/>
            </a:pPr>
            <a:r>
              <a:rPr lang="en-US" dirty="0" err="1"/>
              <a:t>Najis</a:t>
            </a:r>
            <a:r>
              <a:rPr lang="en-US" dirty="0"/>
              <a:t> </a:t>
            </a:r>
            <a:r>
              <a:rPr lang="en-US" dirty="0" err="1"/>
              <a:t>mutawasitoh</a:t>
            </a:r>
            <a:r>
              <a:rPr lang="en-US" dirty="0"/>
              <a:t> (</a:t>
            </a:r>
            <a:r>
              <a:rPr lang="en-US" dirty="0" err="1"/>
              <a:t>sedang</a:t>
            </a:r>
            <a:r>
              <a:rPr lang="en-US" dirty="0"/>
              <a:t>) @ </a:t>
            </a:r>
            <a:r>
              <a:rPr lang="en-US" dirty="0" err="1"/>
              <a:t>najis</a:t>
            </a:r>
            <a:r>
              <a:rPr lang="en-US" dirty="0"/>
              <a:t> </a:t>
            </a:r>
            <a:r>
              <a:rPr lang="en-US" dirty="0" err="1"/>
              <a:t>selain</a:t>
            </a:r>
            <a:r>
              <a:rPr lang="en-US" dirty="0"/>
              <a:t> yang </a:t>
            </a:r>
            <a:r>
              <a:rPr lang="en-US" dirty="0" err="1"/>
              <a:t>kedua</a:t>
            </a:r>
            <a:r>
              <a:rPr lang="en-US" dirty="0"/>
              <a:t> </a:t>
            </a:r>
            <a:r>
              <a:rPr lang="en-US" dirty="0" err="1"/>
              <a:t>diatas</a:t>
            </a:r>
            <a:endParaRPr lang="en-US" dirty="0"/>
          </a:p>
          <a:p>
            <a:pPr marL="514350" indent="-514350">
              <a:buFont typeface="+mj-lt"/>
              <a:buAutoNum type="arabicPeriod"/>
              <a:defRPr/>
            </a:pPr>
            <a:r>
              <a:rPr lang="en-US" dirty="0" err="1"/>
              <a:t>Ainiyah</a:t>
            </a:r>
            <a:r>
              <a:rPr lang="en-US" dirty="0"/>
              <a:t>		: </a:t>
            </a:r>
            <a:r>
              <a:rPr lang="en-US" dirty="0" err="1"/>
              <a:t>berwujud</a:t>
            </a:r>
            <a:endParaRPr lang="en-US" dirty="0"/>
          </a:p>
          <a:p>
            <a:pPr marL="514350" indent="-514350">
              <a:buFont typeface="+mj-lt"/>
              <a:buAutoNum type="arabicPeriod"/>
              <a:defRPr/>
            </a:pPr>
            <a:r>
              <a:rPr lang="en-US" dirty="0" err="1"/>
              <a:t>hukmiyah</a:t>
            </a:r>
            <a:r>
              <a:rPr lang="en-US" dirty="0"/>
              <a:t> 	: </a:t>
            </a:r>
            <a:r>
              <a:rPr lang="en-US" dirty="0" err="1"/>
              <a:t>yg</a:t>
            </a:r>
            <a:r>
              <a:rPr lang="en-US" dirty="0"/>
              <a:t> </a:t>
            </a:r>
            <a:r>
              <a:rPr lang="en-US" dirty="0" err="1"/>
              <a:t>tidak</a:t>
            </a:r>
            <a:r>
              <a:rPr lang="en-US" dirty="0"/>
              <a:t> </a:t>
            </a:r>
            <a:r>
              <a:rPr lang="en-US" dirty="0" err="1"/>
              <a:t>berwujud</a:t>
            </a:r>
            <a:endParaRPr lang="af-ZA" dirty="0"/>
          </a:p>
          <a:p>
            <a:pPr marL="109728" indent="0">
              <a:buNone/>
            </a:pPr>
            <a:endParaRPr lang="id-ID" dirty="0"/>
          </a:p>
        </p:txBody>
      </p:sp>
    </p:spTree>
    <p:extLst>
      <p:ext uri="{BB962C8B-B14F-4D97-AF65-F5344CB8AC3E}">
        <p14:creationId xmlns:p14="http://schemas.microsoft.com/office/powerpoint/2010/main" val="3363771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624078" indent="-514350">
              <a:buAutoNum type="arabicPeriod"/>
            </a:pPr>
            <a:r>
              <a:rPr lang="en-US" dirty="0" err="1" smtClean="0"/>
              <a:t>Najis</a:t>
            </a:r>
            <a:r>
              <a:rPr lang="en-US" dirty="0" smtClean="0"/>
              <a:t> </a:t>
            </a:r>
            <a:r>
              <a:rPr lang="en-US" dirty="0" err="1" smtClean="0"/>
              <a:t>Mukhofaf</a:t>
            </a:r>
            <a:r>
              <a:rPr lang="en-US" dirty="0"/>
              <a:t> </a:t>
            </a:r>
            <a:r>
              <a:rPr lang="en-US" dirty="0" smtClean="0"/>
              <a:t> </a:t>
            </a:r>
            <a:r>
              <a:rPr lang="en-US" dirty="0" err="1" smtClean="0"/>
              <a:t>memercikkan</a:t>
            </a:r>
            <a:r>
              <a:rPr lang="en-US" dirty="0" smtClean="0"/>
              <a:t> air </a:t>
            </a:r>
            <a:r>
              <a:rPr lang="en-US" dirty="0" err="1" smtClean="0"/>
              <a:t>ketempat</a:t>
            </a:r>
            <a:r>
              <a:rPr lang="en-US" dirty="0" smtClean="0"/>
              <a:t> yang </a:t>
            </a:r>
            <a:r>
              <a:rPr lang="en-US" dirty="0" err="1" smtClean="0"/>
              <a:t>terkena</a:t>
            </a:r>
            <a:r>
              <a:rPr lang="en-US" dirty="0" smtClean="0"/>
              <a:t> </a:t>
            </a:r>
            <a:r>
              <a:rPr lang="en-US" dirty="0" err="1" smtClean="0"/>
              <a:t>Najis</a:t>
            </a:r>
            <a:endParaRPr lang="en-US" dirty="0" smtClean="0"/>
          </a:p>
          <a:p>
            <a:pPr marL="624078" indent="-514350">
              <a:buAutoNum type="arabicPeriod"/>
            </a:pPr>
            <a:r>
              <a:rPr lang="en-US" dirty="0" err="1" smtClean="0"/>
              <a:t>Najis</a:t>
            </a:r>
            <a:r>
              <a:rPr lang="en-US" dirty="0" smtClean="0"/>
              <a:t> </a:t>
            </a:r>
            <a:r>
              <a:rPr lang="en-US" dirty="0" err="1" smtClean="0"/>
              <a:t>mutawasithoh</a:t>
            </a:r>
            <a:r>
              <a:rPr lang="en-US" dirty="0" smtClean="0"/>
              <a:t> </a:t>
            </a:r>
            <a:r>
              <a:rPr lang="id-ID" dirty="0"/>
              <a:t>disucikan dengan cara menghilangkan lebih dahulu najis ‘ainiyah-nya. Setelah tidak ada lagi warna, bau, dan rasan najis tersebut baru kemudian menyiram tempatnya dengan air yang suci dan menyucikan.</a:t>
            </a:r>
            <a:endParaRPr lang="en-US" dirty="0" smtClean="0"/>
          </a:p>
          <a:p>
            <a:pPr marL="624078" indent="-514350">
              <a:buAutoNum type="arabicPeriod"/>
            </a:pPr>
            <a:r>
              <a:rPr lang="en-US" dirty="0" err="1" smtClean="0"/>
              <a:t>Najis</a:t>
            </a:r>
            <a:r>
              <a:rPr lang="en-US" dirty="0" smtClean="0"/>
              <a:t> </a:t>
            </a:r>
            <a:r>
              <a:rPr lang="en-US" dirty="0" err="1" smtClean="0"/>
              <a:t>Mukholazah</a:t>
            </a:r>
            <a:r>
              <a:rPr lang="en-US" dirty="0" smtClean="0"/>
              <a:t> </a:t>
            </a:r>
            <a:r>
              <a:rPr lang="id-ID" dirty="0"/>
              <a:t>disucikan dengan cara membasuhnya dengan air sebanyak tujuh kali basuhan di mana salah satunya dicampur dengan debu</a:t>
            </a:r>
          </a:p>
        </p:txBody>
      </p:sp>
      <p:sp>
        <p:nvSpPr>
          <p:cNvPr id="3" name="Title 2"/>
          <p:cNvSpPr>
            <a:spLocks noGrp="1"/>
          </p:cNvSpPr>
          <p:nvPr>
            <p:ph type="title"/>
          </p:nvPr>
        </p:nvSpPr>
        <p:spPr/>
        <p:txBody>
          <a:bodyPr/>
          <a:lstStyle/>
          <a:p>
            <a:r>
              <a:rPr lang="en-US" dirty="0" smtClean="0"/>
              <a:t>Cara </a:t>
            </a:r>
            <a:r>
              <a:rPr lang="en-US" dirty="0" err="1" smtClean="0"/>
              <a:t>Mensucikan</a:t>
            </a:r>
            <a:r>
              <a:rPr lang="en-US" dirty="0" smtClean="0"/>
              <a:t> </a:t>
            </a:r>
            <a:r>
              <a:rPr lang="en-US" dirty="0" err="1" smtClean="0"/>
              <a:t>Najis</a:t>
            </a:r>
            <a:endParaRPr lang="id-ID" dirty="0"/>
          </a:p>
        </p:txBody>
      </p:sp>
    </p:spTree>
    <p:extLst>
      <p:ext uri="{BB962C8B-B14F-4D97-AF65-F5344CB8AC3E}">
        <p14:creationId xmlns:p14="http://schemas.microsoft.com/office/powerpoint/2010/main" val="829514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id-ID" sz="3200" dirty="0"/>
              <a:t>Hadas merupakaan keadaan diri seseorang muslim yang dapat menyebabkan dirinya tidak suci dan tidak sah untuk </a:t>
            </a:r>
            <a:r>
              <a:rPr lang="id-ID" sz="3200" dirty="0" smtClean="0"/>
              <a:t>mengerjakan</a:t>
            </a:r>
            <a:r>
              <a:rPr lang="en-US" sz="3200" dirty="0" smtClean="0"/>
              <a:t> </a:t>
            </a:r>
            <a:r>
              <a:rPr lang="en-US" sz="3200" dirty="0" err="1" smtClean="0"/>
              <a:t>ibadah</a:t>
            </a:r>
            <a:r>
              <a:rPr lang="en-US" sz="3200" dirty="0" smtClean="0"/>
              <a:t> </a:t>
            </a:r>
            <a:r>
              <a:rPr lang="en-US" sz="3200" dirty="0" err="1" smtClean="0"/>
              <a:t>tertentu</a:t>
            </a:r>
            <a:endParaRPr lang="en-US" sz="3200" dirty="0" smtClean="0"/>
          </a:p>
          <a:p>
            <a:r>
              <a:rPr lang="en-US" sz="3200" dirty="0" err="1" smtClean="0"/>
              <a:t>Hadas</a:t>
            </a:r>
            <a:r>
              <a:rPr lang="en-US" sz="3200" dirty="0" smtClean="0"/>
              <a:t> </a:t>
            </a:r>
            <a:r>
              <a:rPr lang="en-US" sz="3200" dirty="0" err="1" smtClean="0"/>
              <a:t>dibagi</a:t>
            </a:r>
            <a:r>
              <a:rPr lang="en-US" sz="3200" dirty="0" smtClean="0"/>
              <a:t> 2</a:t>
            </a:r>
          </a:p>
          <a:p>
            <a:r>
              <a:rPr lang="en-US" sz="3200" dirty="0" smtClean="0"/>
              <a:t>1. </a:t>
            </a:r>
            <a:r>
              <a:rPr lang="en-US" sz="3200" dirty="0" err="1" smtClean="0"/>
              <a:t>hadas</a:t>
            </a:r>
            <a:r>
              <a:rPr lang="en-US" sz="3200" dirty="0" smtClean="0"/>
              <a:t> </a:t>
            </a:r>
            <a:r>
              <a:rPr lang="en-US" sz="3200" dirty="0" err="1" smtClean="0"/>
              <a:t>kecil</a:t>
            </a:r>
            <a:endParaRPr lang="en-US" sz="3200" dirty="0" smtClean="0"/>
          </a:p>
          <a:p>
            <a:r>
              <a:rPr lang="en-US" sz="3200" dirty="0" smtClean="0"/>
              <a:t>2. </a:t>
            </a:r>
            <a:r>
              <a:rPr lang="en-US" sz="3200" dirty="0" err="1" smtClean="0"/>
              <a:t>hadas</a:t>
            </a:r>
            <a:r>
              <a:rPr lang="en-US" sz="3200" dirty="0" smtClean="0"/>
              <a:t> </a:t>
            </a:r>
            <a:r>
              <a:rPr lang="en-US" sz="3200" dirty="0" err="1" smtClean="0"/>
              <a:t>besar</a:t>
            </a:r>
            <a:endParaRPr lang="id-ID" sz="3200" dirty="0"/>
          </a:p>
        </p:txBody>
      </p:sp>
      <p:sp>
        <p:nvSpPr>
          <p:cNvPr id="3" name="Title 2"/>
          <p:cNvSpPr>
            <a:spLocks noGrp="1"/>
          </p:cNvSpPr>
          <p:nvPr>
            <p:ph type="title"/>
          </p:nvPr>
        </p:nvSpPr>
        <p:spPr/>
        <p:txBody>
          <a:bodyPr/>
          <a:lstStyle/>
          <a:p>
            <a:r>
              <a:rPr lang="en-US" dirty="0" err="1" smtClean="0"/>
              <a:t>Hadas</a:t>
            </a:r>
            <a:r>
              <a:rPr lang="en-US" dirty="0" smtClean="0"/>
              <a:t> </a:t>
            </a:r>
            <a:endParaRPr lang="id-ID" dirty="0"/>
          </a:p>
        </p:txBody>
      </p:sp>
    </p:spTree>
    <p:extLst>
      <p:ext uri="{BB962C8B-B14F-4D97-AF65-F5344CB8AC3E}">
        <p14:creationId xmlns:p14="http://schemas.microsoft.com/office/powerpoint/2010/main" val="578238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p:txBody>
          <a:bodyPr/>
          <a:lstStyle/>
          <a:p>
            <a:pPr eaLnBrk="1" hangingPunct="1"/>
            <a:r>
              <a:rPr lang="en-US" smtClean="0"/>
              <a:t>Berwudhu</a:t>
            </a:r>
          </a:p>
          <a:p>
            <a:pPr eaLnBrk="1" hangingPunct="1"/>
            <a:r>
              <a:rPr lang="en-US" smtClean="0"/>
              <a:t>Tayamum</a:t>
            </a:r>
          </a:p>
          <a:p>
            <a:pPr eaLnBrk="1" hangingPunct="1"/>
            <a:r>
              <a:rPr lang="en-US" smtClean="0"/>
              <a:t>Mandi </a:t>
            </a:r>
            <a:endParaRPr lang="af-ZA" smtClean="0"/>
          </a:p>
        </p:txBody>
      </p:sp>
      <p:sp>
        <p:nvSpPr>
          <p:cNvPr id="10242" name="Title 1"/>
          <p:cNvSpPr>
            <a:spLocks noGrp="1"/>
          </p:cNvSpPr>
          <p:nvPr>
            <p:ph type="title"/>
          </p:nvPr>
        </p:nvSpPr>
        <p:spPr/>
        <p:txBody>
          <a:bodyPr>
            <a:normAutofit fontScale="90000"/>
          </a:bodyPr>
          <a:lstStyle/>
          <a:p>
            <a:pPr eaLnBrk="1" fontAlgn="auto" hangingPunct="1">
              <a:spcAft>
                <a:spcPts val="0"/>
              </a:spcAft>
              <a:defRPr/>
            </a:pPr>
            <a:r>
              <a:rPr lang="en-US" dirty="0" smtClean="0"/>
              <a:t>Tata Cara </a:t>
            </a:r>
            <a:r>
              <a:rPr lang="en-US" dirty="0" err="1" smtClean="0"/>
              <a:t>bersuci</a:t>
            </a:r>
            <a:r>
              <a:rPr lang="en-US" dirty="0" smtClean="0"/>
              <a:t> </a:t>
            </a:r>
            <a:r>
              <a:rPr lang="en-US" dirty="0" err="1" smtClean="0"/>
              <a:t>dari</a:t>
            </a:r>
            <a:r>
              <a:rPr lang="en-US" dirty="0" smtClean="0"/>
              <a:t> </a:t>
            </a:r>
            <a:r>
              <a:rPr lang="en-US" dirty="0" err="1" smtClean="0"/>
              <a:t>Hadas</a:t>
            </a:r>
            <a:r>
              <a:rPr lang="en-US" dirty="0" smtClean="0"/>
              <a:t> Kecil</a:t>
            </a:r>
            <a:endParaRPr lang="af-ZA" dirty="0" smtClean="0"/>
          </a:p>
        </p:txBody>
      </p:sp>
    </p:spTree>
    <p:extLst>
      <p:ext uri="{BB962C8B-B14F-4D97-AF65-F5344CB8AC3E}">
        <p14:creationId xmlns:p14="http://schemas.microsoft.com/office/powerpoint/2010/main" val="21425431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ar-SA" sz="4400" dirty="0"/>
              <a:t>كَانَ رَسُولُ اللَّهِ صَلَّى اللَّهُ عَلَيهِ وَسَلَّمَ ، إِذَا </a:t>
            </a:r>
            <a:r>
              <a:rPr lang="en-US" sz="4400" dirty="0" smtClean="0"/>
              <a:t>	</a:t>
            </a:r>
            <a:r>
              <a:rPr lang="ar-SA" sz="4400" dirty="0" smtClean="0"/>
              <a:t>اغتَسَلَ </a:t>
            </a:r>
            <a:r>
              <a:rPr lang="ar-SA" sz="4400" dirty="0"/>
              <a:t>مِنَ الجَنَابَةِ غَسَلَ يَدَيهِ وَتَوَضَّأَ وُضُوءَهُ لِلصَّلَاةِ ، ثُمَّ اغتَسَلَ ، ثُمَّ يُخَلِّلُ بِيَدِهِ شَعرَهُ ، حَتَّى إِذَا ظَنَّ أَنَّه قَد أَروَى بَشرَتَهُ ، أَفَاضَ عَلَيهِ المَاءَ ثَلَاثَ مَرَّاتٍ ، ثُمَّ غَسَلَ سَائِرَ جَسَدِهِ (رواه البخاري، رقم 248، ومسلم، رقم 316)</a:t>
            </a:r>
            <a:endParaRPr lang="id-ID" sz="4400" dirty="0"/>
          </a:p>
        </p:txBody>
      </p:sp>
      <p:sp>
        <p:nvSpPr>
          <p:cNvPr id="3" name="Title 2"/>
          <p:cNvSpPr>
            <a:spLocks noGrp="1"/>
          </p:cNvSpPr>
          <p:nvPr>
            <p:ph type="title"/>
          </p:nvPr>
        </p:nvSpPr>
        <p:spPr/>
        <p:txBody>
          <a:bodyPr>
            <a:normAutofit fontScale="90000"/>
          </a:bodyPr>
          <a:lstStyle/>
          <a:p>
            <a:r>
              <a:rPr lang="en-US" dirty="0"/>
              <a:t>Tata Cara </a:t>
            </a:r>
            <a:r>
              <a:rPr lang="en-US" dirty="0" err="1"/>
              <a:t>bersuci</a:t>
            </a:r>
            <a:r>
              <a:rPr lang="en-US" dirty="0"/>
              <a:t> </a:t>
            </a:r>
            <a:r>
              <a:rPr lang="en-US" dirty="0" err="1"/>
              <a:t>dari</a:t>
            </a:r>
            <a:r>
              <a:rPr lang="en-US" dirty="0"/>
              <a:t> </a:t>
            </a:r>
            <a:r>
              <a:rPr lang="en-US" dirty="0" err="1" smtClean="0"/>
              <a:t>Hadas</a:t>
            </a:r>
            <a:r>
              <a:rPr lang="en-US" dirty="0" smtClean="0"/>
              <a:t> </a:t>
            </a:r>
            <a:r>
              <a:rPr lang="en-US" dirty="0" err="1" smtClean="0"/>
              <a:t>Besar</a:t>
            </a:r>
            <a:endParaRPr lang="id-ID" dirty="0"/>
          </a:p>
        </p:txBody>
      </p:sp>
    </p:spTree>
    <p:extLst>
      <p:ext uri="{BB962C8B-B14F-4D97-AF65-F5344CB8AC3E}">
        <p14:creationId xmlns:p14="http://schemas.microsoft.com/office/powerpoint/2010/main" val="1242137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32656"/>
            <a:ext cx="8229600" cy="5674635"/>
          </a:xfrm>
        </p:spPr>
        <p:txBody>
          <a:bodyPr/>
          <a:lstStyle/>
          <a:p>
            <a:r>
              <a:rPr lang="en-US" dirty="0" err="1" smtClean="0"/>
              <a:t>Artinya</a:t>
            </a:r>
            <a:endParaRPr lang="en-US" dirty="0" smtClean="0"/>
          </a:p>
          <a:p>
            <a:pPr marL="109728" indent="0">
              <a:buNone/>
            </a:pPr>
            <a:r>
              <a:rPr lang="id-ID" dirty="0"/>
              <a:t>Dahulu Rasulullah sallallahu alaihi wa sallam ketika mandi janabat, membasuh kedua tangannya dan berwudu seperti wudu untuk shalat. Kemudian mandi, memasukkan dengan kedua tangannya ke rambutnya. Sampai diperkirakan telah terkena kulit (kepalanya). Menyiram tiga kali dengan air (kemudian menyiram seluruh tubuhnya). (HR. Bukhori, no. 248 dan Muslim, no. 316). </a:t>
            </a:r>
          </a:p>
          <a:p>
            <a:pPr marL="109728" indent="0">
              <a:buNone/>
            </a:pPr>
            <a:endParaRPr lang="id-ID" dirty="0"/>
          </a:p>
        </p:txBody>
      </p:sp>
    </p:spTree>
    <p:extLst>
      <p:ext uri="{BB962C8B-B14F-4D97-AF65-F5344CB8AC3E}">
        <p14:creationId xmlns:p14="http://schemas.microsoft.com/office/powerpoint/2010/main" val="1550761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481328"/>
            <a:ext cx="9144000" cy="4525963"/>
          </a:xfrm>
        </p:spPr>
        <p:txBody>
          <a:bodyPr>
            <a:normAutofit/>
          </a:bodyPr>
          <a:lstStyle/>
          <a:p>
            <a:pPr rtl="1"/>
            <a:r>
              <a:rPr lang="ar-SA" sz="3200" dirty="0"/>
              <a:t>يَٰٓأَيُّهَا ٱلَّذِينَ ءَامَنُوٓاْ إِذَا قُمۡتُمۡ إِلَى ٱلصَّلَوٰةِ فَٱغۡسِلُواْ وُجُوهَكُمۡ وَأَيۡدِيَكُمۡ إِلَى ٱلۡمَرَافِقِ وَٱمۡسَحُواْ بِرُءُوسِكُمۡ وَأَرۡجُلَكُمۡ إِلَى </a:t>
            </a:r>
            <a:r>
              <a:rPr lang="ar-SA" sz="3200" dirty="0" smtClean="0"/>
              <a:t>ٱلۡكَعۡبَيۡنِۚ</a:t>
            </a:r>
            <a:r>
              <a:rPr lang="en-US" sz="3200" dirty="0" smtClean="0"/>
              <a:t>			</a:t>
            </a:r>
            <a:endParaRPr lang="id-ID" sz="3200" dirty="0"/>
          </a:p>
          <a:p>
            <a:pPr marL="109728" indent="0">
              <a:buNone/>
            </a:pPr>
            <a:r>
              <a:rPr lang="id-ID" sz="2800" dirty="0" smtClean="0"/>
              <a:t>Hai </a:t>
            </a:r>
            <a:r>
              <a:rPr lang="id-ID" sz="2800" dirty="0"/>
              <a:t>orang-orang yang beriman, apabila kamu hendak mengerjakan shalat, maka basuhlah mukamu dan tanganmu sampai dengan siku, dan sapulah kepalamu dan (basuh) kakimu sampai dengan kedua mata </a:t>
            </a:r>
            <a:r>
              <a:rPr lang="id-ID" sz="2800" dirty="0" smtClean="0"/>
              <a:t>kaki</a:t>
            </a:r>
            <a:r>
              <a:rPr lang="en-US" sz="2800" dirty="0" smtClean="0"/>
              <a:t> (Al-</a:t>
            </a:r>
            <a:r>
              <a:rPr lang="en-US" sz="2800" dirty="0" err="1" smtClean="0"/>
              <a:t>maidah</a:t>
            </a:r>
            <a:r>
              <a:rPr lang="en-US" sz="2800" dirty="0" smtClean="0"/>
              <a:t> </a:t>
            </a:r>
            <a:r>
              <a:rPr lang="en-US" sz="2800" dirty="0" err="1" smtClean="0"/>
              <a:t>ayat</a:t>
            </a:r>
            <a:r>
              <a:rPr lang="en-US" sz="2800" dirty="0" smtClean="0"/>
              <a:t> 6)</a:t>
            </a:r>
            <a:endParaRPr lang="id-ID" sz="2800" dirty="0"/>
          </a:p>
          <a:p>
            <a:pPr marL="109728" indent="0">
              <a:buNone/>
            </a:pPr>
            <a:endParaRPr lang="id-ID" sz="3200" dirty="0"/>
          </a:p>
        </p:txBody>
      </p:sp>
      <p:sp>
        <p:nvSpPr>
          <p:cNvPr id="3" name="Title 2"/>
          <p:cNvSpPr>
            <a:spLocks noGrp="1"/>
          </p:cNvSpPr>
          <p:nvPr>
            <p:ph type="title"/>
          </p:nvPr>
        </p:nvSpPr>
        <p:spPr/>
        <p:txBody>
          <a:bodyPr/>
          <a:lstStyle/>
          <a:p>
            <a:r>
              <a:rPr lang="en-US" dirty="0" err="1" smtClean="0"/>
              <a:t>Wudhu</a:t>
            </a:r>
            <a:r>
              <a:rPr lang="en-US" dirty="0" smtClean="0"/>
              <a:t> </a:t>
            </a:r>
            <a:endParaRPr lang="id-ID" dirty="0"/>
          </a:p>
        </p:txBody>
      </p:sp>
    </p:spTree>
    <p:extLst>
      <p:ext uri="{BB962C8B-B14F-4D97-AF65-F5344CB8AC3E}">
        <p14:creationId xmlns:p14="http://schemas.microsoft.com/office/powerpoint/2010/main" val="1481636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p:txBody>
          <a:bodyPr/>
          <a:lstStyle/>
          <a:p>
            <a:pPr eaLnBrk="1" hangingPunct="1"/>
            <a:r>
              <a:rPr lang="en-US" smtClean="0"/>
              <a:t>Niat </a:t>
            </a:r>
          </a:p>
          <a:p>
            <a:pPr eaLnBrk="1" hangingPunct="1"/>
            <a:r>
              <a:rPr lang="en-US" smtClean="0"/>
              <a:t>Membasuh seluruh muka</a:t>
            </a:r>
          </a:p>
          <a:p>
            <a:pPr eaLnBrk="1" hangingPunct="1"/>
            <a:r>
              <a:rPr lang="en-US" smtClean="0"/>
              <a:t>Membasuh kedua telapak tangan</a:t>
            </a:r>
          </a:p>
          <a:p>
            <a:pPr eaLnBrk="1" hangingPunct="1"/>
            <a:r>
              <a:rPr lang="en-US" smtClean="0"/>
              <a:t>Mengusap sebagian rambut kepala</a:t>
            </a:r>
          </a:p>
          <a:p>
            <a:pPr eaLnBrk="1" hangingPunct="1"/>
            <a:r>
              <a:rPr lang="en-US" smtClean="0"/>
              <a:t>Membasuh kedua belah kaki sampai mata kaki</a:t>
            </a:r>
          </a:p>
          <a:p>
            <a:pPr eaLnBrk="1" hangingPunct="1"/>
            <a:r>
              <a:rPr lang="en-US" smtClean="0"/>
              <a:t>tertib</a:t>
            </a:r>
            <a:endParaRPr lang="af-ZA" smtClean="0"/>
          </a:p>
        </p:txBody>
      </p:sp>
      <p:sp>
        <p:nvSpPr>
          <p:cNvPr id="11266" name="Title 1"/>
          <p:cNvSpPr>
            <a:spLocks noGrp="1"/>
          </p:cNvSpPr>
          <p:nvPr>
            <p:ph type="title"/>
          </p:nvPr>
        </p:nvSpPr>
        <p:spPr/>
        <p:txBody>
          <a:bodyPr/>
          <a:lstStyle/>
          <a:p>
            <a:pPr eaLnBrk="1" fontAlgn="auto" hangingPunct="1">
              <a:spcAft>
                <a:spcPts val="0"/>
              </a:spcAft>
              <a:defRPr/>
            </a:pPr>
            <a:r>
              <a:rPr lang="en-US" smtClean="0"/>
              <a:t>Fardu Wudu</a:t>
            </a:r>
            <a:endParaRPr lang="af-ZA" smtClean="0"/>
          </a:p>
        </p:txBody>
      </p:sp>
    </p:spTree>
    <p:extLst>
      <p:ext uri="{BB962C8B-B14F-4D97-AF65-F5344CB8AC3E}">
        <p14:creationId xmlns:p14="http://schemas.microsoft.com/office/powerpoint/2010/main" val="4202473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p:txBody>
          <a:bodyPr/>
          <a:lstStyle/>
          <a:p>
            <a:pPr eaLnBrk="1" hangingPunct="1"/>
            <a:r>
              <a:rPr lang="en-US" smtClean="0"/>
              <a:t>Islam</a:t>
            </a:r>
          </a:p>
          <a:p>
            <a:pPr eaLnBrk="1" hangingPunct="1"/>
            <a:r>
              <a:rPr lang="en-US" smtClean="0"/>
              <a:t>Tamyiz</a:t>
            </a:r>
          </a:p>
          <a:p>
            <a:pPr eaLnBrk="1" hangingPunct="1"/>
            <a:r>
              <a:rPr lang="en-US" smtClean="0"/>
              <a:t>Tidak berhadast besar</a:t>
            </a:r>
          </a:p>
          <a:p>
            <a:pPr eaLnBrk="1" hangingPunct="1"/>
            <a:r>
              <a:rPr lang="en-US" smtClean="0"/>
              <a:t>Tidak ada sesuatu yang menghalangi air, sampai keanggota wudhu</a:t>
            </a:r>
          </a:p>
          <a:p>
            <a:pPr eaLnBrk="1" hangingPunct="1"/>
            <a:r>
              <a:rPr lang="en-US" smtClean="0"/>
              <a:t>mengetahui</a:t>
            </a:r>
            <a:endParaRPr lang="af-ZA" smtClean="0"/>
          </a:p>
        </p:txBody>
      </p:sp>
      <p:sp>
        <p:nvSpPr>
          <p:cNvPr id="12290" name="Title 1"/>
          <p:cNvSpPr>
            <a:spLocks noGrp="1"/>
          </p:cNvSpPr>
          <p:nvPr>
            <p:ph type="title"/>
          </p:nvPr>
        </p:nvSpPr>
        <p:spPr/>
        <p:txBody>
          <a:bodyPr/>
          <a:lstStyle/>
          <a:p>
            <a:pPr eaLnBrk="1" fontAlgn="auto" hangingPunct="1">
              <a:spcAft>
                <a:spcPts val="0"/>
              </a:spcAft>
              <a:defRPr/>
            </a:pPr>
            <a:r>
              <a:rPr lang="en-US" smtClean="0"/>
              <a:t>Syarat Wudu</a:t>
            </a:r>
            <a:endParaRPr lang="af-ZA" smtClean="0"/>
          </a:p>
        </p:txBody>
      </p:sp>
    </p:spTree>
    <p:extLst>
      <p:ext uri="{BB962C8B-B14F-4D97-AF65-F5344CB8AC3E}">
        <p14:creationId xmlns:p14="http://schemas.microsoft.com/office/powerpoint/2010/main" val="42075977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fontScale="92500" lnSpcReduction="10000"/>
          </a:bodyPr>
          <a:lstStyle/>
          <a:p>
            <a:pPr marL="365760" indent="-256032" eaLnBrk="1" fontAlgn="auto" hangingPunct="1">
              <a:spcAft>
                <a:spcPts val="0"/>
              </a:spcAft>
              <a:buFont typeface="Arial" pitchFamily="34" charset="0"/>
              <a:buChar char="•"/>
              <a:defRPr/>
            </a:pPr>
            <a:r>
              <a:rPr lang="en-US" dirty="0" err="1" smtClean="0"/>
              <a:t>Membaca</a:t>
            </a:r>
            <a:r>
              <a:rPr lang="en-US" dirty="0" smtClean="0"/>
              <a:t> </a:t>
            </a:r>
            <a:r>
              <a:rPr lang="en-US" dirty="0" err="1" smtClean="0"/>
              <a:t>basmalah</a:t>
            </a:r>
            <a:r>
              <a:rPr lang="en-US" dirty="0" smtClean="0"/>
              <a:t> </a:t>
            </a:r>
            <a:r>
              <a:rPr lang="en-US" dirty="0" err="1" smtClean="0"/>
              <a:t>pada</a:t>
            </a:r>
            <a:r>
              <a:rPr lang="en-US" dirty="0" smtClean="0"/>
              <a:t> </a:t>
            </a:r>
            <a:r>
              <a:rPr lang="en-US" dirty="0" err="1" smtClean="0"/>
              <a:t>permulaaan</a:t>
            </a:r>
            <a:r>
              <a:rPr lang="en-US" dirty="0" smtClean="0"/>
              <a:t> </a:t>
            </a:r>
            <a:r>
              <a:rPr lang="en-US" dirty="0" err="1" smtClean="0"/>
              <a:t>berwudhu</a:t>
            </a:r>
            <a:endParaRPr lang="en-US" dirty="0" smtClean="0"/>
          </a:p>
          <a:p>
            <a:pPr marL="365760" indent="-256032" eaLnBrk="1" fontAlgn="auto" hangingPunct="1">
              <a:spcAft>
                <a:spcPts val="0"/>
              </a:spcAft>
              <a:buFont typeface="Arial" pitchFamily="34" charset="0"/>
              <a:buChar char="•"/>
              <a:defRPr/>
            </a:pPr>
            <a:r>
              <a:rPr lang="en-US" dirty="0" err="1" smtClean="0"/>
              <a:t>Membasuh</a:t>
            </a:r>
            <a:r>
              <a:rPr lang="en-US" dirty="0" smtClean="0"/>
              <a:t> </a:t>
            </a:r>
            <a:r>
              <a:rPr lang="en-US" dirty="0" err="1" smtClean="0"/>
              <a:t>kedua</a:t>
            </a:r>
            <a:r>
              <a:rPr lang="en-US" dirty="0" smtClean="0"/>
              <a:t> </a:t>
            </a:r>
            <a:r>
              <a:rPr lang="en-US" dirty="0" err="1" smtClean="0"/>
              <a:t>telapak</a:t>
            </a:r>
            <a:r>
              <a:rPr lang="en-US" dirty="0" smtClean="0"/>
              <a:t> </a:t>
            </a:r>
            <a:r>
              <a:rPr lang="en-US" dirty="0" err="1" smtClean="0"/>
              <a:t>tangan</a:t>
            </a:r>
            <a:r>
              <a:rPr lang="en-US" dirty="0" smtClean="0"/>
              <a:t> </a:t>
            </a:r>
            <a:r>
              <a:rPr lang="en-US" dirty="0" err="1" smtClean="0"/>
              <a:t>sampai</a:t>
            </a:r>
            <a:r>
              <a:rPr lang="en-US" dirty="0" smtClean="0"/>
              <a:t> </a:t>
            </a:r>
            <a:r>
              <a:rPr lang="en-US" dirty="0" err="1" smtClean="0"/>
              <a:t>pergelangan</a:t>
            </a:r>
            <a:r>
              <a:rPr lang="en-US" dirty="0" smtClean="0"/>
              <a:t> </a:t>
            </a:r>
          </a:p>
          <a:p>
            <a:pPr marL="365760" indent="-256032" eaLnBrk="1" fontAlgn="auto" hangingPunct="1">
              <a:spcAft>
                <a:spcPts val="0"/>
              </a:spcAft>
              <a:buFont typeface="Arial" pitchFamily="34" charset="0"/>
              <a:buChar char="•"/>
              <a:defRPr/>
            </a:pPr>
            <a:r>
              <a:rPr lang="en-US" dirty="0" err="1" smtClean="0"/>
              <a:t>Berkumur-kumur</a:t>
            </a:r>
            <a:endParaRPr lang="en-US" dirty="0" smtClean="0"/>
          </a:p>
          <a:p>
            <a:pPr marL="365760" indent="-256032" eaLnBrk="1" fontAlgn="auto" hangingPunct="1">
              <a:spcAft>
                <a:spcPts val="0"/>
              </a:spcAft>
              <a:buFont typeface="Arial" pitchFamily="34" charset="0"/>
              <a:buChar char="•"/>
              <a:defRPr/>
            </a:pPr>
            <a:r>
              <a:rPr lang="en-US" dirty="0" err="1" smtClean="0"/>
              <a:t>Membasuh</a:t>
            </a:r>
            <a:r>
              <a:rPr lang="en-US" dirty="0" smtClean="0"/>
              <a:t> </a:t>
            </a:r>
            <a:r>
              <a:rPr lang="en-US" dirty="0" err="1" smtClean="0"/>
              <a:t>lubang</a:t>
            </a:r>
            <a:r>
              <a:rPr lang="en-US" dirty="0" smtClean="0"/>
              <a:t> </a:t>
            </a:r>
            <a:r>
              <a:rPr lang="en-US" dirty="0" err="1" smtClean="0"/>
              <a:t>hidung</a:t>
            </a:r>
            <a:endParaRPr lang="en-US" dirty="0" smtClean="0"/>
          </a:p>
          <a:p>
            <a:pPr marL="365760" indent="-256032" eaLnBrk="1" fontAlgn="auto" hangingPunct="1">
              <a:spcAft>
                <a:spcPts val="0"/>
              </a:spcAft>
              <a:buFont typeface="Arial" pitchFamily="34" charset="0"/>
              <a:buChar char="•"/>
              <a:defRPr/>
            </a:pPr>
            <a:r>
              <a:rPr lang="en-US" dirty="0" err="1" smtClean="0"/>
              <a:t>Menyapu</a:t>
            </a:r>
            <a:r>
              <a:rPr lang="en-US" dirty="0" smtClean="0"/>
              <a:t> </a:t>
            </a:r>
            <a:r>
              <a:rPr lang="en-US" dirty="0" err="1" smtClean="0"/>
              <a:t>seluruh</a:t>
            </a:r>
            <a:r>
              <a:rPr lang="en-US" dirty="0" smtClean="0"/>
              <a:t> </a:t>
            </a:r>
            <a:r>
              <a:rPr lang="en-US" dirty="0" err="1" smtClean="0"/>
              <a:t>kepala</a:t>
            </a:r>
            <a:r>
              <a:rPr lang="en-US" dirty="0" smtClean="0"/>
              <a:t> </a:t>
            </a:r>
            <a:r>
              <a:rPr lang="en-US" dirty="0" err="1" smtClean="0"/>
              <a:t>dengan</a:t>
            </a:r>
            <a:r>
              <a:rPr lang="en-US" dirty="0" smtClean="0"/>
              <a:t> air</a:t>
            </a:r>
          </a:p>
          <a:p>
            <a:pPr marL="365760" indent="-256032" eaLnBrk="1" fontAlgn="auto" hangingPunct="1">
              <a:spcAft>
                <a:spcPts val="0"/>
              </a:spcAft>
              <a:buFont typeface="Arial" pitchFamily="34" charset="0"/>
              <a:buChar char="•"/>
              <a:defRPr/>
            </a:pPr>
            <a:r>
              <a:rPr lang="en-US" dirty="0" err="1" smtClean="0"/>
              <a:t>Mendahulukan</a:t>
            </a:r>
            <a:r>
              <a:rPr lang="en-US" dirty="0" smtClean="0"/>
              <a:t> </a:t>
            </a:r>
            <a:r>
              <a:rPr lang="en-US" dirty="0" err="1" smtClean="0"/>
              <a:t>anggota</a:t>
            </a:r>
            <a:r>
              <a:rPr lang="en-US" dirty="0" smtClean="0"/>
              <a:t> yang </a:t>
            </a:r>
            <a:r>
              <a:rPr lang="en-US" dirty="0" err="1" smtClean="0"/>
              <a:t>kanan</a:t>
            </a:r>
            <a:r>
              <a:rPr lang="en-US" dirty="0" smtClean="0"/>
              <a:t> </a:t>
            </a:r>
            <a:r>
              <a:rPr lang="en-US" dirty="0" err="1" smtClean="0"/>
              <a:t>menyapu</a:t>
            </a:r>
            <a:r>
              <a:rPr lang="en-US" dirty="0" smtClean="0"/>
              <a:t> </a:t>
            </a:r>
            <a:r>
              <a:rPr lang="en-US" dirty="0" err="1" smtClean="0"/>
              <a:t>kedua</a:t>
            </a:r>
            <a:r>
              <a:rPr lang="en-US" dirty="0" smtClean="0"/>
              <a:t> </a:t>
            </a:r>
            <a:r>
              <a:rPr lang="en-US" dirty="0" err="1" smtClean="0"/>
              <a:t>telinga</a:t>
            </a:r>
            <a:r>
              <a:rPr lang="en-US" dirty="0" smtClean="0"/>
              <a:t> </a:t>
            </a:r>
            <a:r>
              <a:rPr lang="en-US" dirty="0" err="1" smtClean="0"/>
              <a:t>dan</a:t>
            </a:r>
            <a:r>
              <a:rPr lang="en-US" dirty="0" smtClean="0"/>
              <a:t> </a:t>
            </a:r>
            <a:r>
              <a:rPr lang="en-US" dirty="0" err="1" smtClean="0"/>
              <a:t>dalam</a:t>
            </a:r>
            <a:endParaRPr lang="en-US" dirty="0" smtClean="0"/>
          </a:p>
          <a:p>
            <a:pPr marL="365760" indent="-256032" eaLnBrk="1" fontAlgn="auto" hangingPunct="1">
              <a:spcAft>
                <a:spcPts val="0"/>
              </a:spcAft>
              <a:buFont typeface="Arial" pitchFamily="34" charset="0"/>
              <a:buChar char="•"/>
              <a:defRPr/>
            </a:pPr>
            <a:r>
              <a:rPr lang="en-US" dirty="0" err="1" smtClean="0"/>
              <a:t>Membasuh</a:t>
            </a:r>
            <a:r>
              <a:rPr lang="en-US" dirty="0" smtClean="0"/>
              <a:t> </a:t>
            </a:r>
            <a:r>
              <a:rPr lang="en-US" dirty="0" err="1" smtClean="0"/>
              <a:t>anggota</a:t>
            </a:r>
            <a:r>
              <a:rPr lang="en-US" dirty="0" smtClean="0"/>
              <a:t> </a:t>
            </a:r>
            <a:r>
              <a:rPr lang="en-US" dirty="0" err="1" smtClean="0"/>
              <a:t>wudhu</a:t>
            </a:r>
            <a:r>
              <a:rPr lang="en-US" dirty="0" smtClean="0"/>
              <a:t> </a:t>
            </a:r>
            <a:r>
              <a:rPr lang="en-US" dirty="0" err="1" smtClean="0"/>
              <a:t>sebanyak</a:t>
            </a:r>
            <a:r>
              <a:rPr lang="en-US" dirty="0" smtClean="0"/>
              <a:t> </a:t>
            </a:r>
            <a:r>
              <a:rPr lang="en-US" dirty="0" err="1" smtClean="0"/>
              <a:t>tiga</a:t>
            </a:r>
            <a:r>
              <a:rPr lang="en-US" dirty="0" smtClean="0"/>
              <a:t> kali </a:t>
            </a:r>
            <a:r>
              <a:rPr lang="en-US" dirty="0" err="1" smtClean="0"/>
              <a:t>menyela-nyela</a:t>
            </a:r>
            <a:r>
              <a:rPr lang="en-US" dirty="0" smtClean="0"/>
              <a:t> </a:t>
            </a:r>
            <a:r>
              <a:rPr lang="en-US" dirty="0" err="1" smtClean="0"/>
              <a:t>tangan</a:t>
            </a:r>
            <a:r>
              <a:rPr lang="en-US" dirty="0" smtClean="0"/>
              <a:t> </a:t>
            </a:r>
            <a:r>
              <a:rPr lang="en-US" dirty="0" err="1" smtClean="0"/>
              <a:t>dan</a:t>
            </a:r>
            <a:r>
              <a:rPr lang="en-US" dirty="0" smtClean="0"/>
              <a:t> kaki </a:t>
            </a:r>
            <a:r>
              <a:rPr lang="en-US" dirty="0" err="1" smtClean="0"/>
              <a:t>membaca</a:t>
            </a:r>
            <a:r>
              <a:rPr lang="en-US" dirty="0" smtClean="0"/>
              <a:t> </a:t>
            </a:r>
            <a:r>
              <a:rPr lang="en-US" dirty="0" err="1" smtClean="0"/>
              <a:t>doa</a:t>
            </a:r>
            <a:r>
              <a:rPr lang="en-US" dirty="0" smtClean="0"/>
              <a:t> </a:t>
            </a:r>
            <a:r>
              <a:rPr lang="en-US" dirty="0" err="1" smtClean="0"/>
              <a:t>setelah</a:t>
            </a:r>
            <a:r>
              <a:rPr lang="en-US" dirty="0" smtClean="0"/>
              <a:t> </a:t>
            </a:r>
            <a:r>
              <a:rPr lang="en-US" dirty="0" err="1" smtClean="0"/>
              <a:t>wudhu</a:t>
            </a:r>
            <a:endParaRPr lang="en-US" dirty="0" smtClean="0"/>
          </a:p>
        </p:txBody>
      </p:sp>
      <p:sp>
        <p:nvSpPr>
          <p:cNvPr id="13314" name="Title 1"/>
          <p:cNvSpPr>
            <a:spLocks noGrp="1"/>
          </p:cNvSpPr>
          <p:nvPr>
            <p:ph type="title"/>
          </p:nvPr>
        </p:nvSpPr>
        <p:spPr/>
        <p:txBody>
          <a:bodyPr/>
          <a:lstStyle/>
          <a:p>
            <a:pPr eaLnBrk="1" fontAlgn="auto" hangingPunct="1">
              <a:spcAft>
                <a:spcPts val="0"/>
              </a:spcAft>
              <a:defRPr/>
            </a:pPr>
            <a:r>
              <a:rPr lang="en-US" smtClean="0"/>
              <a:t>Sunah- Sunah Wudu</a:t>
            </a:r>
            <a:endParaRPr lang="af-ZA" smtClean="0"/>
          </a:p>
        </p:txBody>
      </p:sp>
    </p:spTree>
    <p:extLst>
      <p:ext uri="{BB962C8B-B14F-4D97-AF65-F5344CB8AC3E}">
        <p14:creationId xmlns:p14="http://schemas.microsoft.com/office/powerpoint/2010/main" val="28144986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marL="514350" indent="-514350" eaLnBrk="1" fontAlgn="auto" hangingPunct="1">
              <a:spcAft>
                <a:spcPts val="0"/>
              </a:spcAft>
              <a:buFont typeface="+mj-lt"/>
              <a:buAutoNum type="arabicPeriod"/>
              <a:defRPr/>
            </a:pPr>
            <a:r>
              <a:rPr lang="en-US" dirty="0" err="1" smtClean="0"/>
              <a:t>membaca</a:t>
            </a:r>
            <a:r>
              <a:rPr lang="en-US" dirty="0" smtClean="0"/>
              <a:t> </a:t>
            </a:r>
            <a:r>
              <a:rPr lang="en-US" dirty="0" err="1" smtClean="0"/>
              <a:t>bismilah</a:t>
            </a:r>
            <a:endParaRPr lang="en-US" dirty="0" smtClean="0"/>
          </a:p>
          <a:p>
            <a:pPr marL="514350" indent="-514350" eaLnBrk="1" fontAlgn="auto" hangingPunct="1">
              <a:spcAft>
                <a:spcPts val="0"/>
              </a:spcAft>
              <a:buFont typeface="+mj-lt"/>
              <a:buAutoNum type="arabicPeriod"/>
              <a:defRPr/>
            </a:pPr>
            <a:r>
              <a:rPr lang="en-US" dirty="0" err="1" smtClean="0"/>
              <a:t>Berkumur-kumur</a:t>
            </a:r>
            <a:endParaRPr lang="en-US" dirty="0" smtClean="0"/>
          </a:p>
          <a:p>
            <a:pPr marL="514350" indent="-514350" eaLnBrk="1" fontAlgn="auto" hangingPunct="1">
              <a:spcAft>
                <a:spcPts val="0"/>
              </a:spcAft>
              <a:buFont typeface="+mj-lt"/>
              <a:buAutoNum type="arabicPeriod"/>
              <a:defRPr/>
            </a:pPr>
            <a:r>
              <a:rPr lang="en-US" dirty="0" err="1" smtClean="0"/>
              <a:t>Mencuci</a:t>
            </a:r>
            <a:r>
              <a:rPr lang="en-US" dirty="0" smtClean="0"/>
              <a:t> </a:t>
            </a:r>
            <a:r>
              <a:rPr lang="en-US" dirty="0" err="1" smtClean="0"/>
              <a:t>lubang</a:t>
            </a:r>
            <a:r>
              <a:rPr lang="en-US" dirty="0" smtClean="0"/>
              <a:t> </a:t>
            </a:r>
            <a:r>
              <a:rPr lang="en-US" dirty="0" err="1" smtClean="0"/>
              <a:t>hidung</a:t>
            </a:r>
            <a:endParaRPr lang="en-US" dirty="0" smtClean="0"/>
          </a:p>
          <a:p>
            <a:pPr marL="514350" indent="-514350" eaLnBrk="1" fontAlgn="auto" hangingPunct="1">
              <a:spcAft>
                <a:spcPts val="0"/>
              </a:spcAft>
              <a:buFont typeface="+mj-lt"/>
              <a:buAutoNum type="arabicPeriod"/>
              <a:defRPr/>
            </a:pPr>
            <a:r>
              <a:rPr lang="en-US" dirty="0" err="1" smtClean="0"/>
              <a:t>Mecuci</a:t>
            </a:r>
            <a:r>
              <a:rPr lang="en-US" dirty="0" smtClean="0"/>
              <a:t> </a:t>
            </a:r>
            <a:r>
              <a:rPr lang="en-US" dirty="0" err="1" smtClean="0"/>
              <a:t>muka</a:t>
            </a:r>
            <a:endParaRPr lang="en-US" dirty="0" smtClean="0"/>
          </a:p>
          <a:p>
            <a:pPr marL="514350" indent="-514350" eaLnBrk="1" fontAlgn="auto" hangingPunct="1">
              <a:spcAft>
                <a:spcPts val="0"/>
              </a:spcAft>
              <a:buFont typeface="+mj-lt"/>
              <a:buAutoNum type="arabicPeriod"/>
              <a:defRPr/>
            </a:pPr>
            <a:r>
              <a:rPr lang="en-US" dirty="0" err="1" smtClean="0"/>
              <a:t>Mencuci</a:t>
            </a:r>
            <a:r>
              <a:rPr lang="en-US" dirty="0" smtClean="0"/>
              <a:t> </a:t>
            </a:r>
            <a:r>
              <a:rPr lang="en-US" dirty="0" err="1" smtClean="0"/>
              <a:t>ke</a:t>
            </a:r>
            <a:r>
              <a:rPr lang="en-US" dirty="0" smtClean="0"/>
              <a:t> </a:t>
            </a:r>
            <a:r>
              <a:rPr lang="en-US" dirty="0" err="1" smtClean="0"/>
              <a:t>dua</a:t>
            </a:r>
            <a:r>
              <a:rPr lang="en-US" dirty="0" smtClean="0"/>
              <a:t> </a:t>
            </a:r>
            <a:r>
              <a:rPr lang="en-US" dirty="0" err="1" smtClean="0"/>
              <a:t>tangan</a:t>
            </a:r>
            <a:r>
              <a:rPr lang="en-US" dirty="0" smtClean="0"/>
              <a:t> </a:t>
            </a:r>
            <a:r>
              <a:rPr lang="en-US" dirty="0" err="1" smtClean="0"/>
              <a:t>sampai</a:t>
            </a:r>
            <a:r>
              <a:rPr lang="en-US" dirty="0" smtClean="0"/>
              <a:t> </a:t>
            </a:r>
            <a:r>
              <a:rPr lang="en-US" dirty="0" err="1" smtClean="0"/>
              <a:t>siku</a:t>
            </a:r>
            <a:endParaRPr lang="en-US" dirty="0" smtClean="0"/>
          </a:p>
          <a:p>
            <a:pPr marL="514350" indent="-514350" eaLnBrk="1" fontAlgn="auto" hangingPunct="1">
              <a:spcAft>
                <a:spcPts val="0"/>
              </a:spcAft>
              <a:buFont typeface="+mj-lt"/>
              <a:buAutoNum type="arabicPeriod"/>
              <a:defRPr/>
            </a:pPr>
            <a:r>
              <a:rPr lang="en-US" dirty="0" err="1" smtClean="0"/>
              <a:t>Menyapu</a:t>
            </a:r>
            <a:r>
              <a:rPr lang="en-US" dirty="0" smtClean="0"/>
              <a:t> </a:t>
            </a:r>
            <a:r>
              <a:rPr lang="en-US" dirty="0" err="1" smtClean="0"/>
              <a:t>sebagian</a:t>
            </a:r>
            <a:r>
              <a:rPr lang="en-US" dirty="0" smtClean="0"/>
              <a:t> </a:t>
            </a:r>
            <a:r>
              <a:rPr lang="en-US" dirty="0" err="1" smtClean="0"/>
              <a:t>rambut</a:t>
            </a:r>
            <a:endParaRPr lang="en-US" dirty="0" smtClean="0"/>
          </a:p>
          <a:p>
            <a:pPr marL="514350" indent="-514350" eaLnBrk="1" fontAlgn="auto" hangingPunct="1">
              <a:spcAft>
                <a:spcPts val="0"/>
              </a:spcAft>
              <a:buFont typeface="+mj-lt"/>
              <a:buAutoNum type="arabicPeriod"/>
              <a:defRPr/>
            </a:pPr>
            <a:r>
              <a:rPr lang="en-US" dirty="0" err="1" smtClean="0"/>
              <a:t>Menyapu</a:t>
            </a:r>
            <a:r>
              <a:rPr lang="en-US" dirty="0" smtClean="0"/>
              <a:t> </a:t>
            </a:r>
            <a:r>
              <a:rPr lang="en-US" dirty="0" err="1" smtClean="0"/>
              <a:t>kedua</a:t>
            </a:r>
            <a:r>
              <a:rPr lang="en-US" dirty="0" smtClean="0"/>
              <a:t> </a:t>
            </a:r>
            <a:r>
              <a:rPr lang="en-US" dirty="0" err="1" smtClean="0"/>
              <a:t>telinga</a:t>
            </a:r>
            <a:endParaRPr lang="en-US" dirty="0" smtClean="0"/>
          </a:p>
          <a:p>
            <a:pPr marL="514350" indent="-514350" eaLnBrk="1" fontAlgn="auto" hangingPunct="1">
              <a:spcAft>
                <a:spcPts val="0"/>
              </a:spcAft>
              <a:buFont typeface="+mj-lt"/>
              <a:buAutoNum type="arabicPeriod"/>
              <a:defRPr/>
            </a:pPr>
            <a:r>
              <a:rPr lang="en-US" dirty="0" err="1" smtClean="0"/>
              <a:t>Mencuci</a:t>
            </a:r>
            <a:r>
              <a:rPr lang="en-US" dirty="0" smtClean="0"/>
              <a:t> </a:t>
            </a:r>
            <a:r>
              <a:rPr lang="en-US" dirty="0" err="1" smtClean="0"/>
              <a:t>kedua</a:t>
            </a:r>
            <a:r>
              <a:rPr lang="en-US" dirty="0" smtClean="0"/>
              <a:t> </a:t>
            </a:r>
            <a:r>
              <a:rPr lang="en-US" dirty="0" err="1" smtClean="0"/>
              <a:t>belah</a:t>
            </a:r>
            <a:r>
              <a:rPr lang="en-US" dirty="0" smtClean="0"/>
              <a:t> kaki </a:t>
            </a:r>
            <a:r>
              <a:rPr lang="en-US" dirty="0" err="1" smtClean="0"/>
              <a:t>sampai</a:t>
            </a:r>
            <a:r>
              <a:rPr lang="en-US" dirty="0" smtClean="0"/>
              <a:t> </a:t>
            </a:r>
            <a:r>
              <a:rPr lang="en-US" dirty="0" err="1" smtClean="0"/>
              <a:t>mata</a:t>
            </a:r>
            <a:r>
              <a:rPr lang="en-US" dirty="0" smtClean="0"/>
              <a:t> kaki</a:t>
            </a:r>
          </a:p>
          <a:p>
            <a:pPr marL="514350" indent="-514350" eaLnBrk="1" fontAlgn="auto" hangingPunct="1">
              <a:spcAft>
                <a:spcPts val="0"/>
              </a:spcAft>
              <a:buFont typeface="+mj-lt"/>
              <a:buAutoNum type="arabicPeriod"/>
              <a:defRPr/>
            </a:pPr>
            <a:r>
              <a:rPr lang="en-US" dirty="0" err="1" smtClean="0"/>
              <a:t>Berdoa</a:t>
            </a:r>
            <a:endParaRPr lang="en-US" dirty="0" smtClean="0"/>
          </a:p>
          <a:p>
            <a:pPr marL="365760" indent="-256032" eaLnBrk="1" fontAlgn="auto" hangingPunct="1">
              <a:spcAft>
                <a:spcPts val="0"/>
              </a:spcAft>
              <a:buFont typeface="Arial" pitchFamily="34" charset="0"/>
              <a:buNone/>
              <a:defRPr/>
            </a:pPr>
            <a:endParaRPr lang="en-US" dirty="0" smtClean="0"/>
          </a:p>
        </p:txBody>
      </p:sp>
      <p:sp>
        <p:nvSpPr>
          <p:cNvPr id="14338" name="Title 1"/>
          <p:cNvSpPr>
            <a:spLocks noGrp="1"/>
          </p:cNvSpPr>
          <p:nvPr>
            <p:ph type="title"/>
          </p:nvPr>
        </p:nvSpPr>
        <p:spPr/>
        <p:txBody>
          <a:bodyPr/>
          <a:lstStyle/>
          <a:p>
            <a:pPr eaLnBrk="1" fontAlgn="auto" hangingPunct="1">
              <a:spcAft>
                <a:spcPts val="0"/>
              </a:spcAft>
              <a:defRPr/>
            </a:pPr>
            <a:r>
              <a:rPr lang="en-US" smtClean="0"/>
              <a:t>Cara berwudhu</a:t>
            </a:r>
            <a:endParaRPr lang="af-ZA" smtClean="0"/>
          </a:p>
        </p:txBody>
      </p:sp>
    </p:spTree>
    <p:extLst>
      <p:ext uri="{BB962C8B-B14F-4D97-AF65-F5344CB8AC3E}">
        <p14:creationId xmlns:p14="http://schemas.microsoft.com/office/powerpoint/2010/main" val="28991033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1"/>
          <p:cNvSpPr>
            <a:spLocks noGrp="1"/>
          </p:cNvSpPr>
          <p:nvPr>
            <p:ph idx="1"/>
          </p:nvPr>
        </p:nvSpPr>
        <p:spPr/>
        <p:txBody>
          <a:bodyPr>
            <a:normAutofit fontScale="92500" lnSpcReduction="10000"/>
          </a:bodyPr>
          <a:lstStyle/>
          <a:p>
            <a:pPr algn="ctr" rtl="1"/>
            <a:r>
              <a:rPr lang="ar-SA" sz="4300" dirty="0"/>
              <a:t>وَإِن كُنتُم مَّرۡضَىٰٓ أَوۡ عَلَىٰ سَفَرٍ أَوۡ جَآءَ أَحَدٞ مِّنكُم مِّنَ ٱلۡغَآئِطِ أَوۡ لَٰمَسۡتُمُ ٱلنِّسَآءَ فَلَمۡ تَجِدُواْ مَآءٗ فَتَيَمَّمُواْ صَعِيدٗا طَيِّبٗا فَٱمۡسَحُواْ بِوُجُوهِكُمۡ وَأَيۡدِيكُم مِّنۡهُۚ </a:t>
            </a:r>
            <a:endParaRPr lang="id-ID" sz="4300" dirty="0"/>
          </a:p>
          <a:p>
            <a:endParaRPr lang="en-US" dirty="0" smtClean="0"/>
          </a:p>
          <a:p>
            <a:r>
              <a:rPr lang="en-US" dirty="0" err="1" smtClean="0"/>
              <a:t>dan</a:t>
            </a:r>
            <a:r>
              <a:rPr lang="en-US" dirty="0" smtClean="0"/>
              <a:t> </a:t>
            </a:r>
            <a:r>
              <a:rPr lang="en-US" dirty="0" err="1"/>
              <a:t>jika</a:t>
            </a:r>
            <a:r>
              <a:rPr lang="en-US" dirty="0"/>
              <a:t> </a:t>
            </a:r>
            <a:r>
              <a:rPr lang="en-US" dirty="0" err="1"/>
              <a:t>kamu</a:t>
            </a:r>
            <a:r>
              <a:rPr lang="en-US" dirty="0"/>
              <a:t> </a:t>
            </a:r>
            <a:r>
              <a:rPr lang="en-US" dirty="0" err="1"/>
              <a:t>sakit</a:t>
            </a:r>
            <a:r>
              <a:rPr lang="en-US" dirty="0"/>
              <a:t> </a:t>
            </a:r>
            <a:r>
              <a:rPr lang="en-US" dirty="0" err="1"/>
              <a:t>atau</a:t>
            </a:r>
            <a:r>
              <a:rPr lang="en-US" dirty="0"/>
              <a:t> </a:t>
            </a:r>
            <a:r>
              <a:rPr lang="en-US" dirty="0" err="1"/>
              <a:t>dalam</a:t>
            </a:r>
            <a:r>
              <a:rPr lang="en-US" dirty="0"/>
              <a:t> </a:t>
            </a:r>
            <a:r>
              <a:rPr lang="en-US" dirty="0" err="1"/>
              <a:t>perjalanan</a:t>
            </a:r>
            <a:r>
              <a:rPr lang="en-US" dirty="0"/>
              <a:t> </a:t>
            </a:r>
            <a:r>
              <a:rPr lang="en-US" dirty="0" err="1"/>
              <a:t>atau</a:t>
            </a:r>
            <a:r>
              <a:rPr lang="en-US" dirty="0"/>
              <a:t> </a:t>
            </a:r>
            <a:r>
              <a:rPr lang="en-US" dirty="0" err="1"/>
              <a:t>kembali</a:t>
            </a:r>
            <a:r>
              <a:rPr lang="en-US" dirty="0"/>
              <a:t> </a:t>
            </a:r>
            <a:r>
              <a:rPr lang="en-US" dirty="0" err="1"/>
              <a:t>dari</a:t>
            </a:r>
            <a:r>
              <a:rPr lang="en-US" dirty="0"/>
              <a:t> </a:t>
            </a:r>
            <a:r>
              <a:rPr lang="en-US" dirty="0" err="1"/>
              <a:t>tempat</a:t>
            </a:r>
            <a:r>
              <a:rPr lang="en-US" dirty="0"/>
              <a:t> </a:t>
            </a:r>
            <a:r>
              <a:rPr lang="en-US" dirty="0" err="1"/>
              <a:t>buang</a:t>
            </a:r>
            <a:r>
              <a:rPr lang="en-US" dirty="0"/>
              <a:t> air  </a:t>
            </a:r>
            <a:r>
              <a:rPr lang="en-US" dirty="0" err="1"/>
              <a:t>atau</a:t>
            </a:r>
            <a:r>
              <a:rPr lang="en-US" dirty="0"/>
              <a:t> </a:t>
            </a:r>
            <a:r>
              <a:rPr lang="en-US" dirty="0" err="1"/>
              <a:t>menyentuh</a:t>
            </a:r>
            <a:r>
              <a:rPr lang="en-US" dirty="0"/>
              <a:t> </a:t>
            </a:r>
            <a:r>
              <a:rPr lang="en-US" dirty="0" err="1"/>
              <a:t>perempuan</a:t>
            </a:r>
            <a:r>
              <a:rPr lang="en-US" dirty="0"/>
              <a:t>, </a:t>
            </a:r>
            <a:r>
              <a:rPr lang="en-US" dirty="0" err="1"/>
              <a:t>lalu</a:t>
            </a:r>
            <a:r>
              <a:rPr lang="en-US" dirty="0"/>
              <a:t> </a:t>
            </a:r>
            <a:r>
              <a:rPr lang="en-US" dirty="0" err="1"/>
              <a:t>kamu</a:t>
            </a:r>
            <a:r>
              <a:rPr lang="en-US" dirty="0"/>
              <a:t> </a:t>
            </a:r>
            <a:r>
              <a:rPr lang="en-US" dirty="0" err="1"/>
              <a:t>tidak</a:t>
            </a:r>
            <a:r>
              <a:rPr lang="en-US" dirty="0"/>
              <a:t> </a:t>
            </a:r>
            <a:r>
              <a:rPr lang="en-US" dirty="0" err="1"/>
              <a:t>memperoleh</a:t>
            </a:r>
            <a:r>
              <a:rPr lang="en-US" dirty="0"/>
              <a:t> air, </a:t>
            </a:r>
            <a:r>
              <a:rPr lang="en-US" dirty="0" err="1"/>
              <a:t>maka</a:t>
            </a:r>
            <a:r>
              <a:rPr lang="en-US" dirty="0"/>
              <a:t> </a:t>
            </a:r>
            <a:r>
              <a:rPr lang="en-US" dirty="0" err="1"/>
              <a:t>bertayammumlah</a:t>
            </a:r>
            <a:r>
              <a:rPr lang="en-US" dirty="0"/>
              <a:t> </a:t>
            </a:r>
            <a:r>
              <a:rPr lang="en-US" dirty="0" err="1"/>
              <a:t>dengan</a:t>
            </a:r>
            <a:r>
              <a:rPr lang="en-US" dirty="0"/>
              <a:t> </a:t>
            </a:r>
            <a:r>
              <a:rPr lang="en-US" dirty="0" err="1"/>
              <a:t>tanah</a:t>
            </a:r>
            <a:r>
              <a:rPr lang="en-US" dirty="0"/>
              <a:t> yang </a:t>
            </a:r>
            <a:r>
              <a:rPr lang="en-US" dirty="0" err="1"/>
              <a:t>baik</a:t>
            </a:r>
            <a:r>
              <a:rPr lang="en-US" dirty="0"/>
              <a:t> (</a:t>
            </a:r>
            <a:r>
              <a:rPr lang="en-US" dirty="0" err="1"/>
              <a:t>bersih</a:t>
            </a:r>
            <a:r>
              <a:rPr lang="en-US" dirty="0"/>
              <a:t>); </a:t>
            </a:r>
            <a:r>
              <a:rPr lang="en-US" dirty="0" err="1"/>
              <a:t>sapulah</a:t>
            </a:r>
            <a:r>
              <a:rPr lang="en-US" dirty="0"/>
              <a:t> </a:t>
            </a:r>
            <a:r>
              <a:rPr lang="en-US" dirty="0" err="1"/>
              <a:t>mukamu</a:t>
            </a:r>
            <a:r>
              <a:rPr lang="en-US" dirty="0"/>
              <a:t> </a:t>
            </a:r>
            <a:r>
              <a:rPr lang="en-US" dirty="0" err="1"/>
              <a:t>dan</a:t>
            </a:r>
            <a:r>
              <a:rPr lang="en-US" dirty="0"/>
              <a:t> </a:t>
            </a:r>
            <a:r>
              <a:rPr lang="en-US" dirty="0" err="1"/>
              <a:t>tanganmu</a:t>
            </a:r>
            <a:r>
              <a:rPr lang="en-US" dirty="0"/>
              <a:t> </a:t>
            </a:r>
            <a:r>
              <a:rPr lang="en-US" dirty="0" err="1"/>
              <a:t>dengan</a:t>
            </a:r>
            <a:r>
              <a:rPr lang="en-US" dirty="0"/>
              <a:t> </a:t>
            </a:r>
            <a:r>
              <a:rPr lang="en-US" dirty="0" err="1"/>
              <a:t>tanah</a:t>
            </a:r>
            <a:r>
              <a:rPr lang="en-US" dirty="0"/>
              <a:t> </a:t>
            </a:r>
            <a:r>
              <a:rPr lang="en-US" dirty="0" err="1"/>
              <a:t>itu</a:t>
            </a:r>
            <a:r>
              <a:rPr lang="en-US" dirty="0"/>
              <a:t>. </a:t>
            </a:r>
            <a:endParaRPr lang="id-ID" dirty="0"/>
          </a:p>
          <a:p>
            <a:pPr marL="109728" indent="0" eaLnBrk="1" hangingPunct="1">
              <a:buNone/>
            </a:pPr>
            <a:endParaRPr lang="af-ZA" dirty="0" smtClean="0"/>
          </a:p>
        </p:txBody>
      </p:sp>
      <p:sp>
        <p:nvSpPr>
          <p:cNvPr id="3" name="Title 2"/>
          <p:cNvSpPr>
            <a:spLocks noGrp="1"/>
          </p:cNvSpPr>
          <p:nvPr>
            <p:ph type="title"/>
          </p:nvPr>
        </p:nvSpPr>
        <p:spPr/>
        <p:txBody>
          <a:bodyPr/>
          <a:lstStyle/>
          <a:p>
            <a:pPr algn="ctr" eaLnBrk="1" hangingPunct="1">
              <a:defRPr/>
            </a:pPr>
            <a:r>
              <a:rPr lang="en-US" dirty="0" smtClean="0"/>
              <a:t>TAYAMUM</a:t>
            </a:r>
            <a:endParaRPr lang="af-ZA" dirty="0"/>
          </a:p>
        </p:txBody>
      </p:sp>
    </p:spTree>
    <p:extLst>
      <p:ext uri="{BB962C8B-B14F-4D97-AF65-F5344CB8AC3E}">
        <p14:creationId xmlns:p14="http://schemas.microsoft.com/office/powerpoint/2010/main" val="9934115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1"/>
          <p:cNvSpPr>
            <a:spLocks noGrp="1"/>
          </p:cNvSpPr>
          <p:nvPr>
            <p:ph idx="1"/>
          </p:nvPr>
        </p:nvSpPr>
        <p:spPr/>
        <p:txBody>
          <a:bodyPr/>
          <a:lstStyle/>
          <a:p>
            <a:pPr eaLnBrk="1" hangingPunct="1"/>
            <a:r>
              <a:rPr lang="en-US" dirty="0" smtClean="0"/>
              <a:t>1. </a:t>
            </a:r>
            <a:r>
              <a:rPr lang="en-US" dirty="0" err="1" smtClean="0"/>
              <a:t>Tidak</a:t>
            </a:r>
            <a:r>
              <a:rPr lang="en-US" dirty="0" smtClean="0"/>
              <a:t> </a:t>
            </a:r>
            <a:r>
              <a:rPr lang="en-US" dirty="0" err="1" smtClean="0"/>
              <a:t>ada</a:t>
            </a:r>
            <a:r>
              <a:rPr lang="en-US" dirty="0" smtClean="0"/>
              <a:t> air</a:t>
            </a:r>
          </a:p>
          <a:p>
            <a:pPr eaLnBrk="1" hangingPunct="1"/>
            <a:r>
              <a:rPr lang="en-US" dirty="0" smtClean="0"/>
              <a:t>2. </a:t>
            </a:r>
            <a:r>
              <a:rPr lang="en-US" dirty="0" err="1"/>
              <a:t>B</a:t>
            </a:r>
            <a:r>
              <a:rPr lang="en-US" dirty="0" err="1" smtClean="0"/>
              <a:t>erhalangan</a:t>
            </a:r>
            <a:r>
              <a:rPr lang="en-US" dirty="0" smtClean="0"/>
              <a:t> </a:t>
            </a:r>
          </a:p>
          <a:p>
            <a:pPr eaLnBrk="1" hangingPunct="1"/>
            <a:r>
              <a:rPr lang="en-US" dirty="0" smtClean="0"/>
              <a:t>3. </a:t>
            </a:r>
            <a:r>
              <a:rPr lang="en-US" dirty="0" err="1" smtClean="0"/>
              <a:t>Telah</a:t>
            </a:r>
            <a:r>
              <a:rPr lang="en-US" dirty="0" smtClean="0"/>
              <a:t> </a:t>
            </a:r>
            <a:r>
              <a:rPr lang="en-US" dirty="0" err="1" smtClean="0"/>
              <a:t>masuk</a:t>
            </a:r>
            <a:r>
              <a:rPr lang="en-US" dirty="0" smtClean="0"/>
              <a:t> </a:t>
            </a:r>
            <a:r>
              <a:rPr lang="en-US" dirty="0" err="1" smtClean="0"/>
              <a:t>waktu</a:t>
            </a:r>
            <a:r>
              <a:rPr lang="en-US" dirty="0" smtClean="0"/>
              <a:t> </a:t>
            </a:r>
            <a:r>
              <a:rPr lang="en-US" dirty="0" err="1" smtClean="0"/>
              <a:t>shalat</a:t>
            </a:r>
            <a:endParaRPr lang="en-US" dirty="0" smtClean="0"/>
          </a:p>
          <a:p>
            <a:pPr eaLnBrk="1" hangingPunct="1"/>
            <a:r>
              <a:rPr lang="en-US" dirty="0" smtClean="0"/>
              <a:t>4. </a:t>
            </a:r>
            <a:r>
              <a:rPr lang="en-US" dirty="0" err="1" smtClean="0"/>
              <a:t>Debu</a:t>
            </a:r>
            <a:r>
              <a:rPr lang="en-US" dirty="0" smtClean="0"/>
              <a:t> </a:t>
            </a:r>
            <a:r>
              <a:rPr lang="en-US" dirty="0" err="1" smtClean="0"/>
              <a:t>yg</a:t>
            </a:r>
            <a:r>
              <a:rPr lang="en-US" dirty="0" smtClean="0"/>
              <a:t> </a:t>
            </a:r>
            <a:r>
              <a:rPr lang="en-US" dirty="0" err="1" smtClean="0"/>
              <a:t>suci</a:t>
            </a:r>
            <a:endParaRPr lang="af-ZA" dirty="0" smtClean="0"/>
          </a:p>
        </p:txBody>
      </p:sp>
      <p:sp>
        <p:nvSpPr>
          <p:cNvPr id="3" name="Title 2"/>
          <p:cNvSpPr>
            <a:spLocks noGrp="1"/>
          </p:cNvSpPr>
          <p:nvPr>
            <p:ph type="title"/>
          </p:nvPr>
        </p:nvSpPr>
        <p:spPr/>
        <p:txBody>
          <a:bodyPr/>
          <a:lstStyle/>
          <a:p>
            <a:pPr algn="ctr" eaLnBrk="1" hangingPunct="1">
              <a:defRPr/>
            </a:pPr>
            <a:r>
              <a:rPr lang="en-US" dirty="0" err="1" smtClean="0"/>
              <a:t>Syarat</a:t>
            </a:r>
            <a:r>
              <a:rPr lang="en-US" dirty="0" smtClean="0"/>
              <a:t> </a:t>
            </a:r>
            <a:r>
              <a:rPr lang="en-US" dirty="0" err="1" smtClean="0"/>
              <a:t>Tayamum</a:t>
            </a:r>
            <a:endParaRPr lang="af-ZA" dirty="0"/>
          </a:p>
        </p:txBody>
      </p:sp>
    </p:spTree>
    <p:extLst>
      <p:ext uri="{BB962C8B-B14F-4D97-AF65-F5344CB8AC3E}">
        <p14:creationId xmlns:p14="http://schemas.microsoft.com/office/powerpoint/2010/main" val="28584008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1"/>
          <p:cNvSpPr>
            <a:spLocks noGrp="1"/>
          </p:cNvSpPr>
          <p:nvPr>
            <p:ph idx="1"/>
          </p:nvPr>
        </p:nvSpPr>
        <p:spPr/>
        <p:txBody>
          <a:bodyPr/>
          <a:lstStyle/>
          <a:p>
            <a:pPr eaLnBrk="1" hangingPunct="1"/>
            <a:r>
              <a:rPr lang="en-US" dirty="0" smtClean="0"/>
              <a:t>1. </a:t>
            </a:r>
            <a:r>
              <a:rPr lang="en-US" dirty="0" err="1" smtClean="0"/>
              <a:t>Niat</a:t>
            </a:r>
            <a:endParaRPr lang="en-US" dirty="0" smtClean="0"/>
          </a:p>
          <a:p>
            <a:pPr eaLnBrk="1" hangingPunct="1"/>
            <a:r>
              <a:rPr lang="en-US" dirty="0" smtClean="0"/>
              <a:t>2. </a:t>
            </a:r>
            <a:r>
              <a:rPr lang="en-US" dirty="0" err="1" smtClean="0"/>
              <a:t>Mengusap</a:t>
            </a:r>
            <a:r>
              <a:rPr lang="en-US" dirty="0" smtClean="0"/>
              <a:t> </a:t>
            </a:r>
            <a:r>
              <a:rPr lang="en-US" dirty="0" err="1" smtClean="0"/>
              <a:t>muka</a:t>
            </a:r>
            <a:r>
              <a:rPr lang="en-US" dirty="0" smtClean="0"/>
              <a:t> </a:t>
            </a:r>
            <a:r>
              <a:rPr lang="en-US" dirty="0" err="1" smtClean="0"/>
              <a:t>dengan</a:t>
            </a:r>
            <a:r>
              <a:rPr lang="en-US" dirty="0" smtClean="0"/>
              <a:t> </a:t>
            </a:r>
            <a:r>
              <a:rPr lang="en-US" dirty="0" err="1" smtClean="0"/>
              <a:t>debu</a:t>
            </a:r>
            <a:endParaRPr lang="en-US" dirty="0" smtClean="0"/>
          </a:p>
          <a:p>
            <a:pPr eaLnBrk="1" hangingPunct="1"/>
            <a:r>
              <a:rPr lang="en-US" dirty="0" smtClean="0"/>
              <a:t>3. </a:t>
            </a:r>
            <a:r>
              <a:rPr lang="en-US" dirty="0" err="1" smtClean="0"/>
              <a:t>Mengusa</a:t>
            </a:r>
            <a:r>
              <a:rPr lang="en-US" dirty="0" smtClean="0"/>
              <a:t> </a:t>
            </a:r>
            <a:r>
              <a:rPr lang="en-US" dirty="0" err="1" smtClean="0"/>
              <a:t>dua</a:t>
            </a:r>
            <a:r>
              <a:rPr lang="en-US" dirty="0" smtClean="0"/>
              <a:t> </a:t>
            </a:r>
            <a:r>
              <a:rPr lang="en-US" dirty="0" err="1" smtClean="0"/>
              <a:t>belah</a:t>
            </a:r>
            <a:r>
              <a:rPr lang="en-US" dirty="0" smtClean="0"/>
              <a:t> </a:t>
            </a:r>
            <a:r>
              <a:rPr lang="en-US" dirty="0" err="1" smtClean="0"/>
              <a:t>tangan</a:t>
            </a:r>
            <a:r>
              <a:rPr lang="en-US" dirty="0" smtClean="0"/>
              <a:t> </a:t>
            </a:r>
            <a:r>
              <a:rPr lang="en-US" dirty="0" err="1" smtClean="0"/>
              <a:t>hingga</a:t>
            </a:r>
            <a:r>
              <a:rPr lang="en-US" dirty="0" smtClean="0"/>
              <a:t> </a:t>
            </a:r>
            <a:r>
              <a:rPr lang="en-US" dirty="0" err="1" smtClean="0"/>
              <a:t>siku</a:t>
            </a:r>
            <a:r>
              <a:rPr lang="en-US" dirty="0" smtClean="0"/>
              <a:t>-  	</a:t>
            </a:r>
            <a:r>
              <a:rPr lang="en-US" dirty="0" err="1" smtClean="0"/>
              <a:t>siku</a:t>
            </a:r>
            <a:endParaRPr lang="en-US" dirty="0" smtClean="0"/>
          </a:p>
          <a:p>
            <a:pPr eaLnBrk="1" hangingPunct="1"/>
            <a:r>
              <a:rPr lang="en-US" dirty="0" smtClean="0"/>
              <a:t>4.  </a:t>
            </a:r>
            <a:r>
              <a:rPr lang="en-US" dirty="0" err="1" smtClean="0"/>
              <a:t>tertib</a:t>
            </a:r>
            <a:endParaRPr lang="en-US" dirty="0" smtClean="0"/>
          </a:p>
          <a:p>
            <a:pPr marL="109728" indent="0" eaLnBrk="1" hangingPunct="1">
              <a:buNone/>
            </a:pPr>
            <a:r>
              <a:rPr lang="en-US" dirty="0" smtClean="0"/>
              <a:t> </a:t>
            </a:r>
            <a:endParaRPr lang="af-ZA" dirty="0" smtClean="0"/>
          </a:p>
        </p:txBody>
      </p:sp>
      <p:sp>
        <p:nvSpPr>
          <p:cNvPr id="3" name="Title 2"/>
          <p:cNvSpPr>
            <a:spLocks noGrp="1"/>
          </p:cNvSpPr>
          <p:nvPr>
            <p:ph type="title"/>
          </p:nvPr>
        </p:nvSpPr>
        <p:spPr/>
        <p:txBody>
          <a:bodyPr/>
          <a:lstStyle/>
          <a:p>
            <a:pPr algn="ctr" eaLnBrk="1" hangingPunct="1">
              <a:defRPr/>
            </a:pPr>
            <a:r>
              <a:rPr lang="en-US" dirty="0" err="1" smtClean="0"/>
              <a:t>Rukun</a:t>
            </a:r>
            <a:r>
              <a:rPr lang="en-US" dirty="0" smtClean="0"/>
              <a:t> </a:t>
            </a:r>
            <a:r>
              <a:rPr lang="en-US" dirty="0" err="1" smtClean="0"/>
              <a:t>Tayamum</a:t>
            </a:r>
            <a:endParaRPr lang="af-ZA" dirty="0"/>
          </a:p>
        </p:txBody>
      </p:sp>
    </p:spTree>
    <p:extLst>
      <p:ext uri="{BB962C8B-B14F-4D97-AF65-F5344CB8AC3E}">
        <p14:creationId xmlns:p14="http://schemas.microsoft.com/office/powerpoint/2010/main" val="3307283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1"/>
          <p:cNvSpPr>
            <a:spLocks noGrp="1"/>
          </p:cNvSpPr>
          <p:nvPr>
            <p:ph idx="1"/>
          </p:nvPr>
        </p:nvSpPr>
        <p:spPr/>
        <p:txBody>
          <a:bodyPr/>
          <a:lstStyle/>
          <a:p>
            <a:pPr eaLnBrk="1" hangingPunct="1"/>
            <a:r>
              <a:rPr lang="en-US" smtClean="0"/>
              <a:t>Membaca Basmalah</a:t>
            </a:r>
          </a:p>
          <a:p>
            <a:pPr eaLnBrk="1" hangingPunct="1"/>
            <a:r>
              <a:rPr lang="en-US" smtClean="0"/>
              <a:t>Mendahulukan anggota yang kanan</a:t>
            </a:r>
          </a:p>
          <a:p>
            <a:pPr eaLnBrk="1" hangingPunct="1"/>
            <a:r>
              <a:rPr lang="en-US" smtClean="0"/>
              <a:t>Menipiskan debu</a:t>
            </a:r>
            <a:endParaRPr lang="af-ZA" smtClean="0"/>
          </a:p>
        </p:txBody>
      </p:sp>
      <p:sp>
        <p:nvSpPr>
          <p:cNvPr id="3" name="Title 2"/>
          <p:cNvSpPr>
            <a:spLocks noGrp="1"/>
          </p:cNvSpPr>
          <p:nvPr>
            <p:ph type="title"/>
          </p:nvPr>
        </p:nvSpPr>
        <p:spPr/>
        <p:txBody>
          <a:bodyPr/>
          <a:lstStyle/>
          <a:p>
            <a:pPr eaLnBrk="1" hangingPunct="1">
              <a:defRPr/>
            </a:pPr>
            <a:r>
              <a:rPr lang="en-US" dirty="0" err="1" smtClean="0"/>
              <a:t>Sunah</a:t>
            </a:r>
            <a:r>
              <a:rPr lang="en-US" dirty="0" smtClean="0"/>
              <a:t> </a:t>
            </a:r>
            <a:r>
              <a:rPr lang="en-US" dirty="0" err="1" smtClean="0"/>
              <a:t>Tayamum</a:t>
            </a:r>
            <a:endParaRPr lang="af-ZA" dirty="0"/>
          </a:p>
        </p:txBody>
      </p:sp>
    </p:spTree>
    <p:extLst>
      <p:ext uri="{BB962C8B-B14F-4D97-AF65-F5344CB8AC3E}">
        <p14:creationId xmlns:p14="http://schemas.microsoft.com/office/powerpoint/2010/main" val="24830309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1"/>
          <p:cNvSpPr>
            <a:spLocks noGrp="1"/>
          </p:cNvSpPr>
          <p:nvPr>
            <p:ph idx="1"/>
          </p:nvPr>
        </p:nvSpPr>
        <p:spPr/>
        <p:txBody>
          <a:bodyPr/>
          <a:lstStyle/>
          <a:p>
            <a:pPr eaLnBrk="1" hangingPunct="1"/>
            <a:r>
              <a:rPr lang="en-US" smtClean="0"/>
              <a:t>1. segala yang membatalkan wudhu</a:t>
            </a:r>
          </a:p>
          <a:p>
            <a:pPr eaLnBrk="1" hangingPunct="1"/>
            <a:r>
              <a:rPr lang="en-US" smtClean="0"/>
              <a:t>2. melihat air, kecuali karena sakit</a:t>
            </a:r>
          </a:p>
          <a:p>
            <a:pPr eaLnBrk="1" hangingPunct="1"/>
            <a:r>
              <a:rPr lang="en-US" smtClean="0"/>
              <a:t>3. murtad</a:t>
            </a:r>
            <a:endParaRPr lang="af-ZA" smtClean="0"/>
          </a:p>
        </p:txBody>
      </p:sp>
      <p:sp>
        <p:nvSpPr>
          <p:cNvPr id="3" name="Title 2"/>
          <p:cNvSpPr>
            <a:spLocks noGrp="1"/>
          </p:cNvSpPr>
          <p:nvPr>
            <p:ph type="title"/>
          </p:nvPr>
        </p:nvSpPr>
        <p:spPr/>
        <p:txBody>
          <a:bodyPr/>
          <a:lstStyle/>
          <a:p>
            <a:pPr eaLnBrk="1" hangingPunct="1">
              <a:defRPr/>
            </a:pPr>
            <a:r>
              <a:rPr lang="en-US" dirty="0" err="1" smtClean="0"/>
              <a:t>Batal</a:t>
            </a:r>
            <a:r>
              <a:rPr lang="en-US" dirty="0" smtClean="0"/>
              <a:t> </a:t>
            </a:r>
            <a:r>
              <a:rPr lang="en-US" dirty="0" err="1" smtClean="0"/>
              <a:t>Tayamum</a:t>
            </a:r>
            <a:endParaRPr lang="af-ZA" dirty="0"/>
          </a:p>
        </p:txBody>
      </p:sp>
    </p:spTree>
    <p:extLst>
      <p:ext uri="{BB962C8B-B14F-4D97-AF65-F5344CB8AC3E}">
        <p14:creationId xmlns:p14="http://schemas.microsoft.com/office/powerpoint/2010/main" val="2572530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3"/>
            <a:ext cx="8027169" cy="1080120"/>
          </a:xfrm>
        </p:spPr>
        <p:txBody>
          <a:bodyPr>
            <a:normAutofit fontScale="90000"/>
          </a:bodyPr>
          <a:lstStyle/>
          <a:p>
            <a:pPr algn="l" rtl="1" eaLnBrk="1" hangingPunct="1">
              <a:defRPr/>
            </a:pPr>
            <a:r>
              <a:rPr lang="en-US" dirty="0" err="1" smtClean="0"/>
              <a:t>Menghilangkan</a:t>
            </a:r>
            <a:r>
              <a:rPr lang="en-US" dirty="0" smtClean="0"/>
              <a:t> </a:t>
            </a:r>
            <a:r>
              <a:rPr lang="en-US" dirty="0" err="1" smtClean="0"/>
              <a:t>hadas</a:t>
            </a:r>
            <a:r>
              <a:rPr lang="en-US" dirty="0" smtClean="0"/>
              <a:t> </a:t>
            </a:r>
            <a:r>
              <a:rPr lang="en-US" dirty="0" err="1" smtClean="0"/>
              <a:t>besar</a:t>
            </a:r>
            <a:endParaRPr lang="af-ZA" dirty="0"/>
          </a:p>
        </p:txBody>
      </p:sp>
      <p:sp>
        <p:nvSpPr>
          <p:cNvPr id="27651" name="Text Placeholder 2"/>
          <p:cNvSpPr>
            <a:spLocks noGrp="1"/>
          </p:cNvSpPr>
          <p:nvPr>
            <p:ph type="body" idx="1"/>
          </p:nvPr>
        </p:nvSpPr>
        <p:spPr>
          <a:xfrm>
            <a:off x="0" y="1700808"/>
            <a:ext cx="8494713" cy="4752528"/>
          </a:xfrm>
        </p:spPr>
        <p:txBody>
          <a:bodyPr>
            <a:normAutofit/>
          </a:bodyPr>
          <a:lstStyle/>
          <a:p>
            <a:pPr eaLnBrk="1" hangingPunct="1"/>
            <a:endParaRPr lang="af-ZA" sz="3200" dirty="0" smtClean="0"/>
          </a:p>
        </p:txBody>
      </p:sp>
    </p:spTree>
    <p:extLst>
      <p:ext uri="{BB962C8B-B14F-4D97-AF65-F5344CB8AC3E}">
        <p14:creationId xmlns:p14="http://schemas.microsoft.com/office/powerpoint/2010/main" val="4796442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490" y="2348880"/>
            <a:ext cx="8229600" cy="3816424"/>
          </a:xfrm>
        </p:spPr>
        <p:txBody>
          <a:bodyPr>
            <a:noAutofit/>
          </a:bodyPr>
          <a:lstStyle/>
          <a:p>
            <a:pPr algn="ctr"/>
            <a:r>
              <a:rPr lang="ar-SA" sz="4000" dirty="0" smtClean="0">
                <a:effectLst/>
              </a:rPr>
              <a:t>عَنْ عَائِشَةَ زَوْجِ النَّبِىِّ – صلى الله عليه وسلم – أَنَّ النَّبِىَّ – صلى الله عليه وسلم – كَانَ إِذَا اغْتَسَلَ مِنَ الْجَنَابَةِ بَدَأَ فَغَسَلَ يَدَيْهِ ، ثُمَّ يَتَوَضَّأُ كَمَا يَتَوَضَّأُ لِلصَّلاَةِ ، ثُمَّ يُدْخِلُ أَصَابِعَهُ فِى الْمَاءِ ، فَيُخَلِّلُ بِهَا أُصُولَ شَعَرِهِ ثُمَّ يَصُبُّ عَلَى رَأْسِهِ ثَلاَثَ غُرَفٍ بِيَدَيْهِ ، ثُمَّ يُفِيضُ الْمَاءَ عَلَى جِلْدِهِ كُلِّهِ</a:t>
            </a:r>
            <a:r>
              <a:rPr lang="ar-SA" sz="3600" dirty="0" smtClean="0">
                <a:effectLst/>
              </a:rPr>
              <a:t/>
            </a:r>
            <a:br>
              <a:rPr lang="ar-SA" sz="3600" dirty="0" smtClean="0">
                <a:effectLst/>
              </a:rPr>
            </a:br>
            <a:r>
              <a:rPr lang="ar-SA" sz="3600" dirty="0">
                <a:effectLst/>
              </a:rPr>
              <a:t/>
            </a:r>
            <a:br>
              <a:rPr lang="ar-SA" sz="3600" dirty="0">
                <a:effectLst/>
              </a:rPr>
            </a:br>
            <a:r>
              <a:rPr lang="id-ID" sz="3600" dirty="0">
                <a:effectLst/>
              </a:rPr>
              <a:t/>
            </a:r>
            <a:br>
              <a:rPr lang="id-ID" sz="3600" dirty="0">
                <a:effectLst/>
              </a:rPr>
            </a:br>
            <a:r>
              <a:rPr lang="ar-SA" sz="3600" dirty="0">
                <a:solidFill>
                  <a:srgbClr val="000000"/>
                </a:solidFill>
              </a:rPr>
              <a:t/>
            </a:r>
            <a:br>
              <a:rPr lang="ar-SA" sz="3600" dirty="0">
                <a:solidFill>
                  <a:srgbClr val="000000"/>
                </a:solidFill>
              </a:rPr>
            </a:br>
            <a:r>
              <a:rPr lang="ar-SA" sz="3600" dirty="0">
                <a:solidFill>
                  <a:srgbClr val="000000"/>
                </a:solidFill>
              </a:rPr>
              <a:t/>
            </a:r>
            <a:br>
              <a:rPr lang="ar-SA" sz="3600" dirty="0">
                <a:solidFill>
                  <a:srgbClr val="000000"/>
                </a:solidFill>
              </a:rPr>
            </a:br>
            <a:r>
              <a:rPr lang="id-ID" sz="3600" dirty="0">
                <a:solidFill>
                  <a:srgbClr val="000000"/>
                </a:solidFill>
                <a:effectLst/>
              </a:rPr>
              <a:t/>
            </a:r>
            <a:br>
              <a:rPr lang="id-ID" sz="3600" dirty="0">
                <a:solidFill>
                  <a:srgbClr val="000000"/>
                </a:solidFill>
                <a:effectLst/>
              </a:rPr>
            </a:br>
            <a:endParaRPr lang="id-ID" sz="3600" dirty="0"/>
          </a:p>
        </p:txBody>
      </p:sp>
    </p:spTree>
    <p:extLst>
      <p:ext uri="{BB962C8B-B14F-4D97-AF65-F5344CB8AC3E}">
        <p14:creationId xmlns:p14="http://schemas.microsoft.com/office/powerpoint/2010/main" val="3110870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466730"/>
          </a:xfrm>
        </p:spPr>
        <p:txBody>
          <a:bodyPr>
            <a:noAutofit/>
          </a:bodyPr>
          <a:lstStyle/>
          <a:p>
            <a:r>
              <a:rPr lang="en-US" sz="2800" dirty="0" smtClean="0">
                <a:effectLst/>
              </a:rPr>
              <a:t/>
            </a:r>
            <a:br>
              <a:rPr lang="en-US" sz="2800" dirty="0" smtClean="0">
                <a:effectLst/>
              </a:rPr>
            </a:br>
            <a:r>
              <a:rPr lang="en-US" sz="2800" dirty="0">
                <a:effectLst/>
              </a:rPr>
              <a:t/>
            </a:r>
            <a:br>
              <a:rPr lang="en-US" sz="2800" dirty="0">
                <a:effectLst/>
              </a:rPr>
            </a:br>
            <a:r>
              <a:rPr lang="id-ID" sz="2800" dirty="0" smtClean="0">
                <a:effectLst/>
              </a:rPr>
              <a:t>Dari </a:t>
            </a:r>
            <a:r>
              <a:rPr lang="id-ID" sz="2800" dirty="0">
                <a:effectLst/>
              </a:rPr>
              <a:t>‘Aisyah </a:t>
            </a:r>
            <a:r>
              <a:rPr lang="id-ID" sz="2800" i="1" dirty="0">
                <a:effectLst/>
              </a:rPr>
              <a:t>radhiyallahu ‘anha</a:t>
            </a:r>
            <a:r>
              <a:rPr lang="id-ID" sz="2800" dirty="0">
                <a:effectLst/>
              </a:rPr>
              <a:t>, istri Nabi </a:t>
            </a:r>
            <a:r>
              <a:rPr lang="id-ID" sz="2800" i="1" dirty="0">
                <a:effectLst/>
              </a:rPr>
              <a:t>shallallahu ‘alaihi wa sallam</a:t>
            </a:r>
            <a:r>
              <a:rPr lang="id-ID" sz="2800" dirty="0">
                <a:effectLst/>
              </a:rPr>
              <a:t>, bahwa jika Nabi </a:t>
            </a:r>
            <a:r>
              <a:rPr lang="id-ID" sz="2800" i="1" dirty="0">
                <a:effectLst/>
              </a:rPr>
              <a:t>shallallahu ‘alaihi wa sallam</a:t>
            </a:r>
            <a:r>
              <a:rPr lang="id-ID" sz="2800" dirty="0">
                <a:effectLst/>
              </a:rPr>
              <a:t> mandi junub, beliau memulainya dengan mencuci kedua telapak tangannya. Kemudian beliau berwudhu sebagaimana wudhu untuk shalat. Lalu beliau memasukkan jari-jarinya ke dalam air, lalu menggosokkannya ke kulit kepalanya, kemudian menyiramkan air ke atas kepalanya dengan cidukan kedua telapak tangannya sebanyak tiga kali, kemudian beliau mengalirkan air ke seluruh kulitnya.” (HR. Bukhari, no. 248 dan Muslim, no. 316)</a:t>
            </a:r>
            <a:br>
              <a:rPr lang="id-ID" sz="2800" dirty="0">
                <a:effectLst/>
              </a:rPr>
            </a:br>
            <a:r>
              <a:rPr lang="id-ID" sz="2800" dirty="0">
                <a:effectLst/>
              </a:rPr>
              <a:t/>
            </a:r>
            <a:br>
              <a:rPr lang="id-ID" sz="2800" dirty="0">
                <a:effectLst/>
              </a:rPr>
            </a:br>
            <a:r>
              <a:rPr lang="id-ID" sz="2800" dirty="0">
                <a:effectLst/>
              </a:rPr>
              <a:t/>
            </a:r>
            <a:br>
              <a:rPr lang="id-ID" sz="2800" dirty="0">
                <a:effectLst/>
              </a:rPr>
            </a:br>
            <a:endParaRPr lang="id-ID" sz="2800" dirty="0"/>
          </a:p>
        </p:txBody>
      </p:sp>
    </p:spTree>
    <p:extLst>
      <p:ext uri="{BB962C8B-B14F-4D97-AF65-F5344CB8AC3E}">
        <p14:creationId xmlns:p14="http://schemas.microsoft.com/office/powerpoint/2010/main" val="41811155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507288" cy="6322714"/>
          </a:xfrm>
        </p:spPr>
        <p:txBody>
          <a:bodyPr>
            <a:noAutofit/>
          </a:bodyPr>
          <a:lstStyle/>
          <a:p>
            <a:pPr algn="ctr"/>
            <a:r>
              <a:rPr lang="en-US" sz="3600" dirty="0" err="1" smtClean="0"/>
              <a:t>Bersuci</a:t>
            </a:r>
            <a:r>
              <a:rPr lang="en-US" sz="3600" dirty="0" smtClean="0"/>
              <a:t> </a:t>
            </a:r>
            <a:r>
              <a:rPr lang="en-US" sz="3600" dirty="0" err="1" smtClean="0"/>
              <a:t>dari</a:t>
            </a:r>
            <a:r>
              <a:rPr lang="en-US" sz="3600" dirty="0" smtClean="0"/>
              <a:t> </a:t>
            </a:r>
            <a:r>
              <a:rPr lang="en-US" sz="3600" dirty="0" err="1" smtClean="0"/>
              <a:t>haid</a:t>
            </a:r>
            <a:r>
              <a:rPr lang="en-US" sz="3600" dirty="0" smtClean="0"/>
              <a:t/>
            </a:r>
            <a:br>
              <a:rPr lang="en-US" sz="3600" dirty="0" smtClean="0"/>
            </a:br>
            <a:r>
              <a:rPr lang="ar-SA" sz="3600" dirty="0">
                <a:effectLst/>
              </a:rPr>
              <a:t>أَنَّ أَسْمَاءَ سَأَلَتِ النَّبِىَّ -صلى الله عليه وسلم- عَنْ غُسْلِ الْمَحِيضِ فَقَالَ « تَأْخُذُ إِحْدَاكُنَّ مَاءَهَا وَسِدْرَتَهَا فَتَطَهَّرُ فَتُحْسِنُ الطُّهُورَ ثُمَّ تَصُبُّ عَلَى رَأْسِهَا فَتَدْلُكُهُ دَلْكًا شَدِيدًا حَتَّى تَبْلُغَ شُئُونَ رَأْسِهَا ثُمَّ تَصُبُّ عَلَيْهَا الْمَاءَ. ثُمَّ تَأْخُذُ فِرْصَةً مُمَسَّكَةً فَتَطَهَّرُ بِهَا ». فَقَالَتْ أَسْمَاءُ وَكَيْفَ تَطَهَّرُ بِهَا فَقَالَ « سُبْحَانَ اللَّهِ تَطَهَّرِينَ بِهَا ». فَقَالَتْ عَائِشَةُ كَأَنَّهَا تُخْفِى ذَلِكَ تَتَبَّعِينَ أَثَرَ الدَّمِ. وَسَأَلَتْهُ عَنْ غُسْلِ الْجَنَابَةِ فَقَالَ « تَأْخُذُ مَاءً فَتَطَهَّرُ فَتُحْسِنُ الطُّهُورَ – أَوْ تُبْلِغُ الطُّهُورَ – ثُمَّ تَصُبُّ عَلَى رَأْسِهَا فَتَدْلُكُهُ حَتَّى تَبْلُغَ شُئُونَ رَأْسِهَا ثُمَّ تُفِيضُ عَلَيْهَا الْمَاءَ »</a:t>
            </a:r>
            <a:br>
              <a:rPr lang="ar-SA" sz="3600" dirty="0">
                <a:effectLst/>
              </a:rPr>
            </a:br>
            <a:r>
              <a:rPr lang="ar-SA" sz="2000" dirty="0">
                <a:effectLst/>
              </a:rPr>
              <a:t/>
            </a:r>
            <a:br>
              <a:rPr lang="ar-SA" sz="2000" dirty="0">
                <a:effectLst/>
              </a:rPr>
            </a:br>
            <a:r>
              <a:rPr lang="id-ID" sz="2000" dirty="0">
                <a:effectLst/>
              </a:rPr>
              <a:t/>
            </a:r>
            <a:br>
              <a:rPr lang="id-ID" sz="2000" dirty="0">
                <a:effectLst/>
              </a:rPr>
            </a:br>
            <a:endParaRPr lang="id-ID" sz="2000" dirty="0"/>
          </a:p>
        </p:txBody>
      </p:sp>
    </p:spTree>
    <p:extLst>
      <p:ext uri="{BB962C8B-B14F-4D97-AF65-F5344CB8AC3E}">
        <p14:creationId xmlns:p14="http://schemas.microsoft.com/office/powerpoint/2010/main" val="3877378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682754"/>
          </a:xfrm>
        </p:spPr>
        <p:txBody>
          <a:bodyPr>
            <a:normAutofit fontScale="90000"/>
          </a:bodyPr>
          <a:lstStyle/>
          <a:p>
            <a:r>
              <a:rPr lang="id-ID" sz="2000" dirty="0" smtClean="0">
                <a:effectLst/>
              </a:rPr>
              <a:t>“Asma’ bertanya kepada Nabi </a:t>
            </a:r>
            <a:r>
              <a:rPr lang="id-ID" sz="2000" i="1" dirty="0" smtClean="0">
                <a:effectLst/>
              </a:rPr>
              <a:t>shallallahu ‘alaihi wa sallam</a:t>
            </a:r>
            <a:r>
              <a:rPr lang="id-ID" sz="2000" dirty="0" smtClean="0">
                <a:effectLst/>
              </a:rPr>
              <a:t> tentang mandi wanita haidh. Maka beliau bersabda, “Salah seorang dari kalian hendaklah mengambil air dan daun bidara, lalu engkau bersuci, lalu membaguskan bersucinya. Kemudian hendaklah engkau menyiramkan air pada kepalanya, lalu menggosok-gosoknya dengan keras hingga mencapai akar rambut kepalanya. Kemudian hendaklah engkau menyiramkan air pada kepalanya tadi. Kemudian engkau mengambil kapas bermisk, lalu bersuci dengannya. Lalu Asma’ berkata, “Bagaimana dia dikatakan suci dengannya?” Beliau bersabda, “Subhanallah, bersucilah kamu dengannya.” Lalu Aisyah berkata–seakan-akan dia menutupi hal tersebut–, “Kamu sapu bekas-bekas darah haidh yang ada (dengan kapas tadi)”. Dan dia bertanya kepada beliau tentang mandi junub, maka beliau bersabda, ‘Hendaklah kamu mengambil a\ir lalu bersuci dengan sebaik-baiknya bersuci, atau bersungguh-sungguh dalam bersuci kemudian kamu siramkan air pada kepala, lalu memijatnya hingga mencapai dasar kepalanya, kemudian mencurahkan air padanya’.” (HR. Bukhari no. 314 dan Muslim no. 332).</a:t>
            </a:r>
            <a:br>
              <a:rPr lang="id-ID" sz="2000" dirty="0" smtClean="0">
                <a:effectLst/>
              </a:rPr>
            </a:br>
            <a:r>
              <a:rPr lang="id-ID" sz="2000" dirty="0">
                <a:effectLst/>
              </a:rPr>
              <a:t/>
            </a:r>
            <a:br>
              <a:rPr lang="id-ID" sz="2000" dirty="0">
                <a:effectLst/>
              </a:rPr>
            </a:br>
            <a:r>
              <a:rPr lang="id-ID" sz="2000" dirty="0">
                <a:effectLst/>
              </a:rPr>
              <a:t/>
            </a:r>
            <a:br>
              <a:rPr lang="id-ID" sz="2000" dirty="0">
                <a:effectLst/>
              </a:rPr>
            </a:br>
            <a:r>
              <a:rPr lang="id-ID" sz="2000" dirty="0">
                <a:effectLst/>
              </a:rPr>
              <a:t/>
            </a:r>
            <a:br>
              <a:rPr lang="id-ID" sz="2000" dirty="0">
                <a:effectLst/>
              </a:rPr>
            </a:br>
            <a:endParaRPr lang="id-ID" sz="2000" dirty="0"/>
          </a:p>
        </p:txBody>
      </p:sp>
    </p:spTree>
    <p:extLst>
      <p:ext uri="{BB962C8B-B14F-4D97-AF65-F5344CB8AC3E}">
        <p14:creationId xmlns:p14="http://schemas.microsoft.com/office/powerpoint/2010/main" val="472085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1"/>
          <p:cNvSpPr>
            <a:spLocks noGrp="1"/>
          </p:cNvSpPr>
          <p:nvPr>
            <p:ph idx="1"/>
          </p:nvPr>
        </p:nvSpPr>
        <p:spPr/>
        <p:txBody>
          <a:bodyPr/>
          <a:lstStyle/>
          <a:p>
            <a:pPr eaLnBrk="1" hangingPunct="1"/>
            <a:r>
              <a:rPr lang="en-US" smtClean="0"/>
              <a:t>1. bertemunya dua khitan</a:t>
            </a:r>
          </a:p>
          <a:p>
            <a:pPr eaLnBrk="1" hangingPunct="1"/>
            <a:r>
              <a:rPr lang="en-US" smtClean="0"/>
              <a:t>2. keluar mani</a:t>
            </a:r>
          </a:p>
          <a:p>
            <a:pPr eaLnBrk="1" hangingPunct="1"/>
            <a:r>
              <a:rPr lang="en-US" smtClean="0"/>
              <a:t>3. mati </a:t>
            </a:r>
          </a:p>
          <a:p>
            <a:pPr eaLnBrk="1" hangingPunct="1"/>
            <a:r>
              <a:rPr lang="en-US" smtClean="0"/>
              <a:t>4. selesai nifas</a:t>
            </a:r>
          </a:p>
          <a:p>
            <a:pPr eaLnBrk="1" hangingPunct="1"/>
            <a:r>
              <a:rPr lang="en-US" smtClean="0"/>
              <a:t>5. karena wiladah</a:t>
            </a:r>
          </a:p>
          <a:p>
            <a:pPr eaLnBrk="1" hangingPunct="1"/>
            <a:r>
              <a:rPr lang="en-US" smtClean="0"/>
              <a:t>6. selesai haid</a:t>
            </a:r>
            <a:endParaRPr lang="af-ZA" smtClean="0"/>
          </a:p>
        </p:txBody>
      </p:sp>
      <p:sp>
        <p:nvSpPr>
          <p:cNvPr id="3" name="Title 2"/>
          <p:cNvSpPr>
            <a:spLocks noGrp="1"/>
          </p:cNvSpPr>
          <p:nvPr>
            <p:ph type="title"/>
          </p:nvPr>
        </p:nvSpPr>
        <p:spPr/>
        <p:txBody>
          <a:bodyPr/>
          <a:lstStyle/>
          <a:p>
            <a:pPr eaLnBrk="1" hangingPunct="1">
              <a:defRPr/>
            </a:pPr>
            <a:r>
              <a:rPr lang="en-US" dirty="0" err="1" smtClean="0"/>
              <a:t>Sebab-Sebab</a:t>
            </a:r>
            <a:r>
              <a:rPr lang="en-US" dirty="0" smtClean="0"/>
              <a:t> </a:t>
            </a:r>
            <a:r>
              <a:rPr lang="en-US" dirty="0" err="1" smtClean="0"/>
              <a:t>Wajib</a:t>
            </a:r>
            <a:r>
              <a:rPr lang="en-US" dirty="0" smtClean="0"/>
              <a:t> </a:t>
            </a:r>
            <a:r>
              <a:rPr lang="en-US" dirty="0" err="1" smtClean="0"/>
              <a:t>Mandi</a:t>
            </a:r>
            <a:endParaRPr lang="af-ZA" dirty="0"/>
          </a:p>
        </p:txBody>
      </p:sp>
    </p:spTree>
    <p:extLst>
      <p:ext uri="{BB962C8B-B14F-4D97-AF65-F5344CB8AC3E}">
        <p14:creationId xmlns:p14="http://schemas.microsoft.com/office/powerpoint/2010/main" val="28233430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1"/>
          <p:cNvSpPr>
            <a:spLocks noGrp="1"/>
          </p:cNvSpPr>
          <p:nvPr>
            <p:ph idx="1"/>
          </p:nvPr>
        </p:nvSpPr>
        <p:spPr/>
        <p:txBody>
          <a:bodyPr/>
          <a:lstStyle/>
          <a:p>
            <a:pPr eaLnBrk="1" hangingPunct="1"/>
            <a:r>
              <a:rPr lang="en-US" smtClean="0"/>
              <a:t>1. Niat</a:t>
            </a:r>
          </a:p>
          <a:p>
            <a:pPr eaLnBrk="1" hangingPunct="1"/>
            <a:r>
              <a:rPr lang="en-US" smtClean="0"/>
              <a:t>2. meratakan air keseluruh anggota tubuh</a:t>
            </a:r>
          </a:p>
          <a:p>
            <a:pPr eaLnBrk="1" hangingPunct="1"/>
            <a:r>
              <a:rPr lang="en-US" smtClean="0"/>
              <a:t>3. menghilangkan najis </a:t>
            </a:r>
            <a:endParaRPr lang="af-ZA" smtClean="0"/>
          </a:p>
        </p:txBody>
      </p:sp>
      <p:sp>
        <p:nvSpPr>
          <p:cNvPr id="3" name="Title 2"/>
          <p:cNvSpPr>
            <a:spLocks noGrp="1"/>
          </p:cNvSpPr>
          <p:nvPr>
            <p:ph type="title"/>
          </p:nvPr>
        </p:nvSpPr>
        <p:spPr/>
        <p:txBody>
          <a:bodyPr/>
          <a:lstStyle/>
          <a:p>
            <a:pPr eaLnBrk="1" hangingPunct="1">
              <a:defRPr/>
            </a:pPr>
            <a:r>
              <a:rPr lang="en-US" dirty="0" err="1" smtClean="0"/>
              <a:t>Fardu</a:t>
            </a:r>
            <a:r>
              <a:rPr lang="en-US" dirty="0" smtClean="0"/>
              <a:t> </a:t>
            </a:r>
            <a:r>
              <a:rPr lang="en-US" dirty="0" err="1" smtClean="0"/>
              <a:t>Mandi</a:t>
            </a:r>
            <a:endParaRPr lang="af-ZA" dirty="0"/>
          </a:p>
        </p:txBody>
      </p:sp>
    </p:spTree>
    <p:extLst>
      <p:ext uri="{BB962C8B-B14F-4D97-AF65-F5344CB8AC3E}">
        <p14:creationId xmlns:p14="http://schemas.microsoft.com/office/powerpoint/2010/main" val="17929204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r>
              <a:rPr lang="ar-SA" sz="3600" dirty="0"/>
              <a:t>نَوَيْتُ الْغُسْلَ لِرَفْعِ اْلحَدَثِ اْلأَكْبَرِ مِنَ اْلِجنَابَةِ فَرْضًا لِلهِ تَعَالَى</a:t>
            </a:r>
            <a:r>
              <a:rPr lang="ar-SA" dirty="0"/>
              <a:t/>
            </a:r>
            <a:br>
              <a:rPr lang="ar-SA" dirty="0"/>
            </a:br>
            <a:endParaRPr lang="ar-SA" dirty="0"/>
          </a:p>
          <a:p>
            <a:r>
              <a:rPr lang="ar-SA" dirty="0"/>
              <a:t/>
            </a:r>
            <a:br>
              <a:rPr lang="ar-SA" dirty="0"/>
            </a:br>
            <a:r>
              <a:rPr lang="ar-SA" i="1" dirty="0"/>
              <a:t>"</a:t>
            </a:r>
            <a:r>
              <a:rPr lang="id-ID" i="1" dirty="0"/>
              <a:t>Aku niat mandi untuk menghilangkan hadats besar dari janabah, fardhu karena Allah ta'ala."</a:t>
            </a:r>
            <a:br>
              <a:rPr lang="id-ID" i="1" dirty="0"/>
            </a:br>
            <a:endParaRPr lang="id-ID" dirty="0"/>
          </a:p>
        </p:txBody>
      </p:sp>
      <p:sp>
        <p:nvSpPr>
          <p:cNvPr id="3" name="Title 2"/>
          <p:cNvSpPr>
            <a:spLocks noGrp="1"/>
          </p:cNvSpPr>
          <p:nvPr>
            <p:ph type="title"/>
          </p:nvPr>
        </p:nvSpPr>
        <p:spPr/>
        <p:txBody>
          <a:bodyPr/>
          <a:lstStyle/>
          <a:p>
            <a:r>
              <a:rPr lang="en-US" dirty="0" err="1" smtClean="0"/>
              <a:t>Niat</a:t>
            </a:r>
            <a:r>
              <a:rPr lang="en-US" dirty="0" smtClean="0"/>
              <a:t> </a:t>
            </a:r>
            <a:r>
              <a:rPr lang="en-US" dirty="0" err="1" smtClean="0"/>
              <a:t>mandi</a:t>
            </a:r>
            <a:r>
              <a:rPr lang="en-US" dirty="0" smtClean="0"/>
              <a:t> </a:t>
            </a:r>
            <a:r>
              <a:rPr lang="en-US" dirty="0" err="1" smtClean="0"/>
              <a:t>wajib</a:t>
            </a:r>
            <a:endParaRPr lang="id-ID" dirty="0"/>
          </a:p>
        </p:txBody>
      </p:sp>
    </p:spTree>
    <p:extLst>
      <p:ext uri="{BB962C8B-B14F-4D97-AF65-F5344CB8AC3E}">
        <p14:creationId xmlns:p14="http://schemas.microsoft.com/office/powerpoint/2010/main" val="14603317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p:txBody>
          <a:bodyPr/>
          <a:lstStyle/>
          <a:p>
            <a:pPr eaLnBrk="1" hangingPunct="1"/>
            <a:r>
              <a:rPr lang="en-US" dirty="0" smtClean="0"/>
              <a:t>1. </a:t>
            </a:r>
            <a:r>
              <a:rPr lang="en-US" dirty="0" err="1" smtClean="0"/>
              <a:t>Membasuh</a:t>
            </a:r>
            <a:r>
              <a:rPr lang="en-US" dirty="0" smtClean="0"/>
              <a:t> </a:t>
            </a:r>
            <a:r>
              <a:rPr lang="en-US" dirty="0" err="1" smtClean="0"/>
              <a:t>najis</a:t>
            </a:r>
            <a:endParaRPr lang="en-US" dirty="0" smtClean="0"/>
          </a:p>
          <a:p>
            <a:pPr eaLnBrk="1" hangingPunct="1"/>
            <a:r>
              <a:rPr lang="en-US" dirty="0" smtClean="0"/>
              <a:t>2. </a:t>
            </a:r>
            <a:r>
              <a:rPr lang="en-US" dirty="0" err="1" smtClean="0"/>
              <a:t>membaca</a:t>
            </a:r>
            <a:r>
              <a:rPr lang="en-US" dirty="0" smtClean="0"/>
              <a:t> </a:t>
            </a:r>
            <a:r>
              <a:rPr lang="en-US" dirty="0" err="1" smtClean="0"/>
              <a:t>basmalah</a:t>
            </a:r>
            <a:r>
              <a:rPr lang="en-US" dirty="0" smtClean="0"/>
              <a:t> (</a:t>
            </a:r>
            <a:r>
              <a:rPr lang="en-US" dirty="0" err="1" smtClean="0"/>
              <a:t>dalam</a:t>
            </a:r>
            <a:r>
              <a:rPr lang="en-US" dirty="0" smtClean="0"/>
              <a:t> </a:t>
            </a:r>
            <a:r>
              <a:rPr lang="en-US" dirty="0" err="1" smtClean="0"/>
              <a:t>hati</a:t>
            </a:r>
            <a:r>
              <a:rPr lang="en-US" dirty="0" smtClean="0"/>
              <a:t>)</a:t>
            </a:r>
            <a:endParaRPr lang="en-US" dirty="0" smtClean="0"/>
          </a:p>
          <a:p>
            <a:pPr eaLnBrk="1" hangingPunct="1"/>
            <a:r>
              <a:rPr lang="en-US" dirty="0" smtClean="0"/>
              <a:t>3. </a:t>
            </a:r>
            <a:r>
              <a:rPr lang="en-US" dirty="0" err="1" smtClean="0"/>
              <a:t>menghadap</a:t>
            </a:r>
            <a:r>
              <a:rPr lang="en-US" dirty="0" smtClean="0"/>
              <a:t> </a:t>
            </a:r>
            <a:r>
              <a:rPr lang="en-US" dirty="0" err="1" smtClean="0"/>
              <a:t>kiblat</a:t>
            </a:r>
            <a:endParaRPr lang="en-US" dirty="0" smtClean="0"/>
          </a:p>
          <a:p>
            <a:pPr eaLnBrk="1" hangingPunct="1"/>
            <a:r>
              <a:rPr lang="en-US" dirty="0" smtClean="0"/>
              <a:t>4. </a:t>
            </a:r>
            <a:r>
              <a:rPr lang="en-US" dirty="0" err="1" smtClean="0"/>
              <a:t>membasuh</a:t>
            </a:r>
            <a:r>
              <a:rPr lang="en-US" dirty="0" smtClean="0"/>
              <a:t> </a:t>
            </a:r>
            <a:r>
              <a:rPr lang="en-US" dirty="0" err="1" smtClean="0"/>
              <a:t>badan</a:t>
            </a:r>
            <a:r>
              <a:rPr lang="en-US" dirty="0" smtClean="0"/>
              <a:t> </a:t>
            </a:r>
            <a:r>
              <a:rPr lang="en-US" dirty="0" err="1" smtClean="0"/>
              <a:t>sampai</a:t>
            </a:r>
            <a:r>
              <a:rPr lang="en-US" dirty="0" smtClean="0"/>
              <a:t> </a:t>
            </a:r>
            <a:r>
              <a:rPr lang="en-US" dirty="0" err="1" smtClean="0"/>
              <a:t>tiga</a:t>
            </a:r>
            <a:r>
              <a:rPr lang="en-US" dirty="0" smtClean="0"/>
              <a:t> kali</a:t>
            </a:r>
          </a:p>
          <a:p>
            <a:pPr eaLnBrk="1" hangingPunct="1"/>
            <a:r>
              <a:rPr lang="en-US" dirty="0" smtClean="0"/>
              <a:t>5. </a:t>
            </a:r>
            <a:r>
              <a:rPr lang="en-US" dirty="0" err="1" smtClean="0"/>
              <a:t>membaca</a:t>
            </a:r>
            <a:r>
              <a:rPr lang="en-US" dirty="0" smtClean="0"/>
              <a:t> </a:t>
            </a:r>
            <a:r>
              <a:rPr lang="en-US" dirty="0" err="1" smtClean="0"/>
              <a:t>doa</a:t>
            </a:r>
            <a:endParaRPr lang="en-US" dirty="0" smtClean="0"/>
          </a:p>
          <a:p>
            <a:pPr eaLnBrk="1" hangingPunct="1"/>
            <a:r>
              <a:rPr lang="en-US" dirty="0" smtClean="0"/>
              <a:t>6. </a:t>
            </a:r>
            <a:r>
              <a:rPr lang="en-US" dirty="0" err="1" smtClean="0"/>
              <a:t>mengambil</a:t>
            </a:r>
            <a:r>
              <a:rPr lang="en-US" dirty="0" smtClean="0"/>
              <a:t> </a:t>
            </a:r>
            <a:r>
              <a:rPr lang="en-US" dirty="0" err="1" smtClean="0"/>
              <a:t>wudhu</a:t>
            </a:r>
            <a:r>
              <a:rPr lang="en-US" dirty="0" smtClean="0"/>
              <a:t> </a:t>
            </a:r>
            <a:r>
              <a:rPr lang="en-US" dirty="0" err="1" smtClean="0"/>
              <a:t>sebelum</a:t>
            </a:r>
            <a:r>
              <a:rPr lang="en-US" dirty="0" smtClean="0"/>
              <a:t> </a:t>
            </a:r>
            <a:r>
              <a:rPr lang="en-US" dirty="0" err="1" smtClean="0"/>
              <a:t>mandi</a:t>
            </a:r>
            <a:endParaRPr lang="af-ZA" dirty="0" smtClean="0"/>
          </a:p>
        </p:txBody>
      </p:sp>
      <p:sp>
        <p:nvSpPr>
          <p:cNvPr id="3" name="Title 2"/>
          <p:cNvSpPr>
            <a:spLocks noGrp="1"/>
          </p:cNvSpPr>
          <p:nvPr>
            <p:ph type="title"/>
          </p:nvPr>
        </p:nvSpPr>
        <p:spPr/>
        <p:txBody>
          <a:bodyPr/>
          <a:lstStyle/>
          <a:p>
            <a:pPr eaLnBrk="1" hangingPunct="1">
              <a:defRPr/>
            </a:pPr>
            <a:r>
              <a:rPr lang="en-US" dirty="0" err="1" smtClean="0"/>
              <a:t>Sunah</a:t>
            </a:r>
            <a:r>
              <a:rPr lang="en-US" dirty="0" smtClean="0"/>
              <a:t> </a:t>
            </a:r>
            <a:r>
              <a:rPr lang="en-US" dirty="0" err="1" smtClean="0"/>
              <a:t>Mandi</a:t>
            </a:r>
            <a:endParaRPr lang="af-ZA" dirty="0"/>
          </a:p>
        </p:txBody>
      </p:sp>
    </p:spTree>
    <p:extLst>
      <p:ext uri="{BB962C8B-B14F-4D97-AF65-F5344CB8AC3E}">
        <p14:creationId xmlns:p14="http://schemas.microsoft.com/office/powerpoint/2010/main" val="35604966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ontent Placeholder 1"/>
          <p:cNvSpPr>
            <a:spLocks noGrp="1"/>
          </p:cNvSpPr>
          <p:nvPr>
            <p:ph idx="1"/>
          </p:nvPr>
        </p:nvSpPr>
        <p:spPr/>
        <p:txBody>
          <a:bodyPr/>
          <a:lstStyle/>
          <a:p>
            <a:pPr eaLnBrk="1" hangingPunct="1"/>
            <a:r>
              <a:rPr lang="en-US" smtClean="0"/>
              <a:t>Shalat</a:t>
            </a:r>
          </a:p>
          <a:p>
            <a:pPr eaLnBrk="1" hangingPunct="1"/>
            <a:r>
              <a:rPr lang="en-US" smtClean="0"/>
              <a:t>Thawaf</a:t>
            </a:r>
          </a:p>
          <a:p>
            <a:pPr eaLnBrk="1" hangingPunct="1"/>
            <a:r>
              <a:rPr lang="en-US" smtClean="0"/>
              <a:t>Memegang Al-Qur’an</a:t>
            </a:r>
          </a:p>
          <a:p>
            <a:pPr eaLnBrk="1" hangingPunct="1"/>
            <a:r>
              <a:rPr lang="en-US" smtClean="0"/>
              <a:t>Berdiam diri di mesjid</a:t>
            </a:r>
            <a:endParaRPr lang="af-ZA" smtClean="0"/>
          </a:p>
        </p:txBody>
      </p:sp>
      <p:sp>
        <p:nvSpPr>
          <p:cNvPr id="3" name="Title 2"/>
          <p:cNvSpPr>
            <a:spLocks noGrp="1"/>
          </p:cNvSpPr>
          <p:nvPr>
            <p:ph type="title"/>
          </p:nvPr>
        </p:nvSpPr>
        <p:spPr/>
        <p:txBody>
          <a:bodyPr/>
          <a:lstStyle/>
          <a:p>
            <a:pPr eaLnBrk="1" hangingPunct="1">
              <a:defRPr/>
            </a:pPr>
            <a:r>
              <a:rPr lang="en-US" dirty="0" err="1" smtClean="0"/>
              <a:t>Larangan</a:t>
            </a:r>
            <a:r>
              <a:rPr lang="en-US" dirty="0" smtClean="0"/>
              <a:t> </a:t>
            </a:r>
            <a:r>
              <a:rPr lang="en-US" dirty="0" err="1" smtClean="0"/>
              <a:t>Bagi</a:t>
            </a:r>
            <a:r>
              <a:rPr lang="en-US" dirty="0" smtClean="0"/>
              <a:t> Orang </a:t>
            </a:r>
            <a:r>
              <a:rPr lang="en-US" dirty="0" err="1" smtClean="0"/>
              <a:t>Yg</a:t>
            </a:r>
            <a:r>
              <a:rPr lang="en-US" dirty="0" smtClean="0"/>
              <a:t> </a:t>
            </a:r>
            <a:r>
              <a:rPr lang="en-US" dirty="0" err="1" smtClean="0"/>
              <a:t>Junub</a:t>
            </a:r>
            <a:endParaRPr lang="af-ZA" dirty="0"/>
          </a:p>
        </p:txBody>
      </p:sp>
    </p:spTree>
    <p:extLst>
      <p:ext uri="{BB962C8B-B14F-4D97-AF65-F5344CB8AC3E}">
        <p14:creationId xmlns:p14="http://schemas.microsoft.com/office/powerpoint/2010/main" val="44969961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1"/>
          <p:cNvSpPr>
            <a:spLocks noGrp="1"/>
          </p:cNvSpPr>
          <p:nvPr>
            <p:ph idx="1"/>
          </p:nvPr>
        </p:nvSpPr>
        <p:spPr/>
        <p:txBody>
          <a:bodyPr/>
          <a:lstStyle/>
          <a:p>
            <a:pPr eaLnBrk="1" hangingPunct="1"/>
            <a:r>
              <a:rPr lang="en-US" smtClean="0"/>
              <a:t>Semua yg dilarang bagi org junub</a:t>
            </a:r>
          </a:p>
          <a:p>
            <a:pPr eaLnBrk="1" hangingPunct="1"/>
            <a:r>
              <a:rPr lang="en-US" smtClean="0"/>
              <a:t>Bersenang-senang, antara pusar dan lutut</a:t>
            </a:r>
          </a:p>
          <a:p>
            <a:pPr eaLnBrk="1" hangingPunct="1"/>
            <a:r>
              <a:rPr lang="en-US" smtClean="0"/>
              <a:t>Berpuasa </a:t>
            </a:r>
          </a:p>
          <a:p>
            <a:pPr eaLnBrk="1" hangingPunct="1"/>
            <a:r>
              <a:rPr lang="en-US" smtClean="0"/>
              <a:t>Dijatuhi talak</a:t>
            </a:r>
            <a:endParaRPr lang="af-ZA" smtClean="0"/>
          </a:p>
        </p:txBody>
      </p:sp>
      <p:sp>
        <p:nvSpPr>
          <p:cNvPr id="3" name="Title 2"/>
          <p:cNvSpPr>
            <a:spLocks noGrp="1"/>
          </p:cNvSpPr>
          <p:nvPr>
            <p:ph type="title"/>
          </p:nvPr>
        </p:nvSpPr>
        <p:spPr/>
        <p:txBody>
          <a:bodyPr/>
          <a:lstStyle/>
          <a:p>
            <a:pPr eaLnBrk="1" hangingPunct="1">
              <a:defRPr/>
            </a:pPr>
            <a:r>
              <a:rPr lang="en-US" dirty="0" err="1" smtClean="0"/>
              <a:t>Larangan</a:t>
            </a:r>
            <a:r>
              <a:rPr lang="en-US" dirty="0" smtClean="0"/>
              <a:t> </a:t>
            </a:r>
            <a:r>
              <a:rPr lang="en-US" dirty="0" err="1" smtClean="0"/>
              <a:t>Bagi</a:t>
            </a:r>
            <a:r>
              <a:rPr lang="en-US" dirty="0" smtClean="0"/>
              <a:t> </a:t>
            </a:r>
            <a:r>
              <a:rPr lang="en-US" dirty="0" err="1" smtClean="0"/>
              <a:t>Orang</a:t>
            </a:r>
            <a:r>
              <a:rPr lang="en-US" dirty="0" smtClean="0"/>
              <a:t> </a:t>
            </a:r>
            <a:r>
              <a:rPr lang="en-US" dirty="0" err="1" smtClean="0"/>
              <a:t>Yg</a:t>
            </a:r>
            <a:r>
              <a:rPr lang="en-US" dirty="0" smtClean="0"/>
              <a:t> </a:t>
            </a:r>
            <a:r>
              <a:rPr lang="en-US" dirty="0" err="1" smtClean="0"/>
              <a:t>Haid</a:t>
            </a:r>
            <a:endParaRPr lang="af-ZA" dirty="0"/>
          </a:p>
        </p:txBody>
      </p:sp>
    </p:spTree>
    <p:extLst>
      <p:ext uri="{BB962C8B-B14F-4D97-AF65-F5344CB8AC3E}">
        <p14:creationId xmlns:p14="http://schemas.microsoft.com/office/powerpoint/2010/main" val="34600106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1"/>
          <p:cNvSpPr>
            <a:spLocks noGrp="1"/>
          </p:cNvSpPr>
          <p:nvPr>
            <p:ph idx="1"/>
          </p:nvPr>
        </p:nvSpPr>
        <p:spPr/>
        <p:txBody>
          <a:bodyPr/>
          <a:lstStyle/>
          <a:p>
            <a:pPr eaLnBrk="1" hangingPunct="1"/>
            <a:r>
              <a:rPr lang="en-US" smtClean="0"/>
              <a:t>1. hari jum’at</a:t>
            </a:r>
          </a:p>
          <a:p>
            <a:pPr eaLnBrk="1" hangingPunct="1"/>
            <a:r>
              <a:rPr lang="en-US" smtClean="0"/>
              <a:t>2. Hari raya</a:t>
            </a:r>
          </a:p>
          <a:p>
            <a:pPr eaLnBrk="1" hangingPunct="1"/>
            <a:r>
              <a:rPr lang="en-US" smtClean="0"/>
              <a:t>3. sembuh dari gila</a:t>
            </a:r>
          </a:p>
          <a:p>
            <a:pPr eaLnBrk="1" hangingPunct="1"/>
            <a:r>
              <a:rPr lang="en-US" smtClean="0"/>
              <a:t>4. muallaf </a:t>
            </a:r>
          </a:p>
          <a:p>
            <a:pPr eaLnBrk="1" hangingPunct="1"/>
            <a:r>
              <a:rPr lang="en-US" smtClean="0"/>
              <a:t>5. habis memandikan mayit </a:t>
            </a:r>
          </a:p>
          <a:p>
            <a:pPr eaLnBrk="1" hangingPunct="1"/>
            <a:endParaRPr lang="af-ZA" smtClean="0"/>
          </a:p>
        </p:txBody>
      </p:sp>
      <p:sp>
        <p:nvSpPr>
          <p:cNvPr id="3" name="Title 2"/>
          <p:cNvSpPr>
            <a:spLocks noGrp="1"/>
          </p:cNvSpPr>
          <p:nvPr>
            <p:ph type="title"/>
          </p:nvPr>
        </p:nvSpPr>
        <p:spPr/>
        <p:txBody>
          <a:bodyPr/>
          <a:lstStyle/>
          <a:p>
            <a:pPr eaLnBrk="1" hangingPunct="1">
              <a:defRPr/>
            </a:pPr>
            <a:r>
              <a:rPr lang="en-US" dirty="0" err="1" smtClean="0"/>
              <a:t>Mandi</a:t>
            </a:r>
            <a:r>
              <a:rPr lang="en-US" dirty="0" smtClean="0"/>
              <a:t> </a:t>
            </a:r>
            <a:r>
              <a:rPr lang="en-US" dirty="0" err="1" smtClean="0"/>
              <a:t>Sunah</a:t>
            </a:r>
            <a:endParaRPr lang="af-ZA" dirty="0"/>
          </a:p>
        </p:txBody>
      </p:sp>
    </p:spTree>
    <p:extLst>
      <p:ext uri="{BB962C8B-B14F-4D97-AF65-F5344CB8AC3E}">
        <p14:creationId xmlns:p14="http://schemas.microsoft.com/office/powerpoint/2010/main" val="36270500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176</TotalTime>
  <Words>888</Words>
  <Application>Microsoft Office PowerPoint</Application>
  <PresentationFormat>On-screen Show (4:3)</PresentationFormat>
  <Paragraphs>159</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Concourse</vt:lpstr>
      <vt:lpstr>PowerPoint Presentation</vt:lpstr>
      <vt:lpstr>TOHAROH</vt:lpstr>
      <vt:lpstr>Syarat Bersuci</vt:lpstr>
      <vt:lpstr>1. Alat bersuci</vt:lpstr>
      <vt:lpstr>Air</vt:lpstr>
      <vt:lpstr>Pembagian Air</vt:lpstr>
      <vt:lpstr>Macam-Macam Najis</vt:lpstr>
      <vt:lpstr>Kategori Najis </vt:lpstr>
      <vt:lpstr>PowerPoint Presentation</vt:lpstr>
      <vt:lpstr>Cara Mensucikan Najis</vt:lpstr>
      <vt:lpstr>Hadas </vt:lpstr>
      <vt:lpstr>Tata Cara bersuci dari Hadas Kecil</vt:lpstr>
      <vt:lpstr>Tata Cara bersuci dari Hadas Besar</vt:lpstr>
      <vt:lpstr>PowerPoint Presentation</vt:lpstr>
      <vt:lpstr>Wudhu </vt:lpstr>
      <vt:lpstr>Fardu Wudu</vt:lpstr>
      <vt:lpstr>Syarat Wudu</vt:lpstr>
      <vt:lpstr>Sunah- Sunah Wudu</vt:lpstr>
      <vt:lpstr>Cara berwudhu</vt:lpstr>
      <vt:lpstr>TAYAMUM</vt:lpstr>
      <vt:lpstr>Syarat Tayamum</vt:lpstr>
      <vt:lpstr>Rukun Tayamum</vt:lpstr>
      <vt:lpstr>Sunah Tayamum</vt:lpstr>
      <vt:lpstr>Batal Tayamum</vt:lpstr>
      <vt:lpstr>Menghilangkan hadas besar</vt:lpstr>
      <vt:lpstr>عَنْ عَائِشَةَ زَوْجِ النَّبِىِّ – صلى الله عليه وسلم – أَنَّ النَّبِىَّ – صلى الله عليه وسلم – كَانَ إِذَا اغْتَسَلَ مِنَ الْجَنَابَةِ بَدَأَ فَغَسَلَ يَدَيْهِ ، ثُمَّ يَتَوَضَّأُ كَمَا يَتَوَضَّأُ لِلصَّلاَةِ ، ثُمَّ يُدْخِلُ أَصَابِعَهُ فِى الْمَاءِ ، فَيُخَلِّلُ بِهَا أُصُولَ شَعَرِهِ ثُمَّ يَصُبُّ عَلَى رَأْسِهِ ثَلاَثَ غُرَفٍ بِيَدَيْهِ ، ثُمَّ يُفِيضُ الْمَاءَ عَلَى جِلْدِهِ كُلِّهِ      </vt:lpstr>
      <vt:lpstr>  Dari ‘Aisyah radhiyallahu ‘anha, istri Nabi shallallahu ‘alaihi wa sallam, bahwa jika Nabi shallallahu ‘alaihi wa sallam mandi junub, beliau memulainya dengan mencuci kedua telapak tangannya. Kemudian beliau berwudhu sebagaimana wudhu untuk shalat. Lalu beliau memasukkan jari-jarinya ke dalam air, lalu menggosokkannya ke kulit kepalanya, kemudian menyiramkan air ke atas kepalanya dengan cidukan kedua telapak tangannya sebanyak tiga kali, kemudian beliau mengalirkan air ke seluruh kulitnya.” (HR. Bukhari, no. 248 dan Muslim, no. 316)   </vt:lpstr>
      <vt:lpstr>Bersuci dari haid أَنَّ أَسْمَاءَ سَأَلَتِ النَّبِىَّ -صلى الله عليه وسلم- عَنْ غُسْلِ الْمَحِيضِ فَقَالَ « تَأْخُذُ إِحْدَاكُنَّ مَاءَهَا وَسِدْرَتَهَا فَتَطَهَّرُ فَتُحْسِنُ الطُّهُورَ ثُمَّ تَصُبُّ عَلَى رَأْسِهَا فَتَدْلُكُهُ دَلْكًا شَدِيدًا حَتَّى تَبْلُغَ شُئُونَ رَأْسِهَا ثُمَّ تَصُبُّ عَلَيْهَا الْمَاءَ. ثُمَّ تَأْخُذُ فِرْصَةً مُمَسَّكَةً فَتَطَهَّرُ بِهَا ». فَقَالَتْ أَسْمَاءُ وَكَيْفَ تَطَهَّرُ بِهَا فَقَالَ « سُبْحَانَ اللَّهِ تَطَهَّرِينَ بِهَا ». فَقَالَتْ عَائِشَةُ كَأَنَّهَا تُخْفِى ذَلِكَ تَتَبَّعِينَ أَثَرَ الدَّمِ. وَسَأَلَتْهُ عَنْ غُسْلِ الْجَنَابَةِ فَقَالَ « تَأْخُذُ مَاءً فَتَطَهَّرُ فَتُحْسِنُ الطُّهُورَ – أَوْ تُبْلِغُ الطُّهُورَ – ثُمَّ تَصُبُّ عَلَى رَأْسِهَا فَتَدْلُكُهُ حَتَّى تَبْلُغَ شُئُونَ رَأْسِهَا ثُمَّ تُفِيضُ عَلَيْهَا الْمَاءَ »   </vt:lpstr>
      <vt:lpstr>“Asma’ bertanya kepada Nabi shallallahu ‘alaihi wa sallam tentang mandi wanita haidh. Maka beliau bersabda, “Salah seorang dari kalian hendaklah mengambil air dan daun bidara, lalu engkau bersuci, lalu membaguskan bersucinya. Kemudian hendaklah engkau menyiramkan air pada kepalanya, lalu menggosok-gosoknya dengan keras hingga mencapai akar rambut kepalanya. Kemudian hendaklah engkau menyiramkan air pada kepalanya tadi. Kemudian engkau mengambil kapas bermisk, lalu bersuci dengannya. Lalu Asma’ berkata, “Bagaimana dia dikatakan suci dengannya?” Beliau bersabda, “Subhanallah, bersucilah kamu dengannya.” Lalu Aisyah berkata–seakan-akan dia menutupi hal tersebut–, “Kamu sapu bekas-bekas darah haidh yang ada (dengan kapas tadi)”. Dan dia bertanya kepada beliau tentang mandi junub, maka beliau bersabda, ‘Hendaklah kamu mengambil a\ir lalu bersuci dengan sebaik-baiknya bersuci, atau bersungguh-sungguh dalam bersuci kemudian kamu siramkan air pada kepala, lalu memijatnya hingga mencapai dasar kepalanya, kemudian mencurahkan air padanya’.” (HR. Bukhari no. 314 dan Muslim no. 332).    </vt:lpstr>
      <vt:lpstr>Sebab-Sebab Wajib Mandi</vt:lpstr>
      <vt:lpstr>Fardu Mandi</vt:lpstr>
      <vt:lpstr>Niat mandi wajib</vt:lpstr>
      <vt:lpstr>Sunah Mandi</vt:lpstr>
      <vt:lpstr>Larangan Bagi Orang Yg Junub</vt:lpstr>
      <vt:lpstr>Larangan Bagi Orang Yg Haid</vt:lpstr>
      <vt:lpstr>Mandi Sunah</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17</cp:revision>
  <dcterms:created xsi:type="dcterms:W3CDTF">2019-03-11T05:59:21Z</dcterms:created>
  <dcterms:modified xsi:type="dcterms:W3CDTF">2019-09-18T08:23:41Z</dcterms:modified>
</cp:coreProperties>
</file>