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4" r:id="rId6"/>
    <p:sldId id="260" r:id="rId7"/>
    <p:sldId id="266" r:id="rId8"/>
    <p:sldId id="268" r:id="rId9"/>
    <p:sldId id="270" r:id="rId10"/>
    <p:sldId id="271" r:id="rId11"/>
    <p:sldId id="258" r:id="rId12"/>
    <p:sldId id="259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350BF1-3B0B-4ED5-9793-D2C151B97964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61196F9-083B-44D7-AC16-7D3AE462EF10}">
      <dgm:prSet phldrT="[Text]" custT="1"/>
      <dgm:spPr/>
      <dgm:t>
        <a:bodyPr/>
        <a:lstStyle/>
        <a:p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Komitmen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endParaRPr lang="en-US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28B378D-147E-43DD-A2BF-AEDB9194872D}" type="parTrans" cxnId="{EDC18666-1270-4BF6-8D8D-E1D2D863BDD0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EA057DA-F457-4F25-9645-D1B2E4D02528}" type="sibTrans" cxnId="{EDC18666-1270-4BF6-8D8D-E1D2D863BDD0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5F58C6F-84D6-43C8-AB87-6D7DF28DAC7B}">
      <dgm:prSet phldrT="[Text]" custT="1"/>
      <dgm:spPr/>
      <dgm:t>
        <a:bodyPr/>
        <a:lstStyle/>
        <a:p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dituangkan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menjadi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Kebijakan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Halal </a:t>
          </a:r>
          <a:endParaRPr lang="en-US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BCA9B8D-09EF-461B-B1C4-176D3D31EA12}" type="parTrans" cxnId="{CB09B6AB-5D1A-44A4-9F51-AE23BC39A466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F36BF9D-795A-4033-99F9-435AA1F0A16C}" type="sibTrans" cxnId="{CB09B6AB-5D1A-44A4-9F51-AE23BC39A466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D98BF4F-D311-487F-89F2-F4B66DBA1147}">
      <dgm:prSet phldrT="[Text]" custT="1"/>
      <dgm:spPr/>
      <dgm:t>
        <a:bodyPr/>
        <a:lstStyle/>
        <a:p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diterapkan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dalam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kegiatan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perusahaan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endParaRPr lang="en-US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872C6AD-E63F-46FF-B3E5-9D7B78524E29}" type="parTrans" cxnId="{47AA9CB7-6A8B-4D5D-830D-03E63290F5E6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5649FF6-303A-4EE0-B96E-0E88806636DD}" type="sibTrans" cxnId="{47AA9CB7-6A8B-4D5D-830D-03E63290F5E6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7DA88F1-36F9-487E-B39D-0D91D2CCD2FE}">
      <dgm:prSet phldrT="[Text]" custT="1"/>
      <dgm:spPr/>
      <dgm:t>
        <a:bodyPr/>
        <a:lstStyle/>
        <a:p>
          <a:r>
            <a:rPr lang="en-US" sz="14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dievaluasi</a:t>
          </a:r>
          <a:endParaRPr lang="en-US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E6F8CEE-EB13-4D4E-AAE2-0C1EF93AD1F6}" type="parTrans" cxnId="{61E7E8AE-98AD-4067-93FA-44B3D9C7FBB1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E8AA65C-6AC2-472D-944F-F1F7E2FFB95F}" type="sibTrans" cxnId="{61E7E8AE-98AD-4067-93FA-44B3D9C7FBB1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566EA55-9A82-4515-85E6-557472D3A112}">
      <dgm:prSet phldrT="[Text]" custT="1"/>
      <dgm:spPr/>
      <dgm:t>
        <a:bodyPr/>
        <a:lstStyle/>
        <a:p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dibuktikan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dengan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rekaman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/</a:t>
          </a:r>
          <a:r>
            <a:rPr lang="en-US" sz="1400" b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dokumen</a:t>
          </a:r>
          <a:r>
            <a: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endParaRPr lang="en-US" sz="14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12EB47A-3461-4203-8EF0-8FBDFFAAF5E6}" type="parTrans" cxnId="{FC19A5AA-8715-4E61-BE16-151200DA818D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D61B5BE-52FB-4232-A104-C66950A7E52E}" type="sibTrans" cxnId="{FC19A5AA-8715-4E61-BE16-151200DA818D}">
      <dgm:prSet/>
      <dgm:spPr/>
      <dgm:t>
        <a:bodyPr/>
        <a:lstStyle/>
        <a:p>
          <a:endParaRPr lang="en-US" sz="140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559486A-6036-420C-AF15-2622E3219BE0}" type="pres">
      <dgm:prSet presAssocID="{87350BF1-3B0B-4ED5-9793-D2C151B9796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82BF50-EE9F-4A53-9D79-F484E52D26E2}" type="pres">
      <dgm:prSet presAssocID="{87350BF1-3B0B-4ED5-9793-D2C151B97964}" presName="arrow" presStyleLbl="bgShp" presStyleIdx="0" presStyleCnt="1"/>
      <dgm:spPr/>
    </dgm:pt>
    <dgm:pt modelId="{59F49FA1-32F6-4C78-A754-0ED8250516D5}" type="pres">
      <dgm:prSet presAssocID="{87350BF1-3B0B-4ED5-9793-D2C151B97964}" presName="linearProcess" presStyleCnt="0"/>
      <dgm:spPr/>
    </dgm:pt>
    <dgm:pt modelId="{1C3F5D2A-A0BB-4194-BAE0-10A1902603D9}" type="pres">
      <dgm:prSet presAssocID="{861196F9-083B-44D7-AC16-7D3AE462EF10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5E32E0-D301-4653-83F0-9A0881493831}" type="pres">
      <dgm:prSet presAssocID="{2EA057DA-F457-4F25-9645-D1B2E4D02528}" presName="sibTrans" presStyleCnt="0"/>
      <dgm:spPr/>
    </dgm:pt>
    <dgm:pt modelId="{A8734F5B-95B8-4508-948C-B77C5C55FB69}" type="pres">
      <dgm:prSet presAssocID="{45F58C6F-84D6-43C8-AB87-6D7DF28DAC7B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26BD6-56E0-41E5-8ED2-117B21C3B270}" type="pres">
      <dgm:prSet presAssocID="{8F36BF9D-795A-4033-99F9-435AA1F0A16C}" presName="sibTrans" presStyleCnt="0"/>
      <dgm:spPr/>
    </dgm:pt>
    <dgm:pt modelId="{26283515-C3CF-4345-8ADB-76EFFC1E2CB6}" type="pres">
      <dgm:prSet presAssocID="{9D98BF4F-D311-487F-89F2-F4B66DBA1147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DC70DD-AE6D-48FE-AE58-36CB1F20F6F1}" type="pres">
      <dgm:prSet presAssocID="{45649FF6-303A-4EE0-B96E-0E88806636DD}" presName="sibTrans" presStyleCnt="0"/>
      <dgm:spPr/>
    </dgm:pt>
    <dgm:pt modelId="{D014EFE1-1377-4C79-86E9-A36ECB284B59}" type="pres">
      <dgm:prSet presAssocID="{1566EA55-9A82-4515-85E6-557472D3A112}" presName="textNode" presStyleLbl="node1" presStyleIdx="3" presStyleCnt="5" custScaleX="1157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642E25-6F51-4C17-BE1E-D1B0ABFE02A9}" type="pres">
      <dgm:prSet presAssocID="{0D61B5BE-52FB-4232-A104-C66950A7E52E}" presName="sibTrans" presStyleCnt="0"/>
      <dgm:spPr/>
    </dgm:pt>
    <dgm:pt modelId="{D613CBCC-229A-448A-AA48-DB0BFBF0E1D6}" type="pres">
      <dgm:prSet presAssocID="{E7DA88F1-36F9-487E-B39D-0D91D2CCD2F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C18666-1270-4BF6-8D8D-E1D2D863BDD0}" srcId="{87350BF1-3B0B-4ED5-9793-D2C151B97964}" destId="{861196F9-083B-44D7-AC16-7D3AE462EF10}" srcOrd="0" destOrd="0" parTransId="{B28B378D-147E-43DD-A2BF-AEDB9194872D}" sibTransId="{2EA057DA-F457-4F25-9645-D1B2E4D02528}"/>
    <dgm:cxn modelId="{BBD7234B-69A4-4E7E-A0D7-315EB6013A94}" type="presOf" srcId="{861196F9-083B-44D7-AC16-7D3AE462EF10}" destId="{1C3F5D2A-A0BB-4194-BAE0-10A1902603D9}" srcOrd="0" destOrd="0" presId="urn:microsoft.com/office/officeart/2005/8/layout/hProcess9"/>
    <dgm:cxn modelId="{4D25D9BF-FFE2-450B-8084-4DB62B00F5EA}" type="presOf" srcId="{9D98BF4F-D311-487F-89F2-F4B66DBA1147}" destId="{26283515-C3CF-4345-8ADB-76EFFC1E2CB6}" srcOrd="0" destOrd="0" presId="urn:microsoft.com/office/officeart/2005/8/layout/hProcess9"/>
    <dgm:cxn modelId="{CB09B6AB-5D1A-44A4-9F51-AE23BC39A466}" srcId="{87350BF1-3B0B-4ED5-9793-D2C151B97964}" destId="{45F58C6F-84D6-43C8-AB87-6D7DF28DAC7B}" srcOrd="1" destOrd="0" parTransId="{9BCA9B8D-09EF-461B-B1C4-176D3D31EA12}" sibTransId="{8F36BF9D-795A-4033-99F9-435AA1F0A16C}"/>
    <dgm:cxn modelId="{6BFD2471-7352-41AC-AF5B-2454528F96F8}" type="presOf" srcId="{E7DA88F1-36F9-487E-B39D-0D91D2CCD2FE}" destId="{D613CBCC-229A-448A-AA48-DB0BFBF0E1D6}" srcOrd="0" destOrd="0" presId="urn:microsoft.com/office/officeart/2005/8/layout/hProcess9"/>
    <dgm:cxn modelId="{C6099063-7C12-4137-856A-11B720821C57}" type="presOf" srcId="{87350BF1-3B0B-4ED5-9793-D2C151B97964}" destId="{1559486A-6036-420C-AF15-2622E3219BE0}" srcOrd="0" destOrd="0" presId="urn:microsoft.com/office/officeart/2005/8/layout/hProcess9"/>
    <dgm:cxn modelId="{47AA9CB7-6A8B-4D5D-830D-03E63290F5E6}" srcId="{87350BF1-3B0B-4ED5-9793-D2C151B97964}" destId="{9D98BF4F-D311-487F-89F2-F4B66DBA1147}" srcOrd="2" destOrd="0" parTransId="{F872C6AD-E63F-46FF-B3E5-9D7B78524E29}" sibTransId="{45649FF6-303A-4EE0-B96E-0E88806636DD}"/>
    <dgm:cxn modelId="{F1807E69-FC9F-40C2-B45D-64340DB1C6DE}" type="presOf" srcId="{45F58C6F-84D6-43C8-AB87-6D7DF28DAC7B}" destId="{A8734F5B-95B8-4508-948C-B77C5C55FB69}" srcOrd="0" destOrd="0" presId="urn:microsoft.com/office/officeart/2005/8/layout/hProcess9"/>
    <dgm:cxn modelId="{61E7E8AE-98AD-4067-93FA-44B3D9C7FBB1}" srcId="{87350BF1-3B0B-4ED5-9793-D2C151B97964}" destId="{E7DA88F1-36F9-487E-B39D-0D91D2CCD2FE}" srcOrd="4" destOrd="0" parTransId="{AE6F8CEE-EB13-4D4E-AAE2-0C1EF93AD1F6}" sibTransId="{9E8AA65C-6AC2-472D-944F-F1F7E2FFB95F}"/>
    <dgm:cxn modelId="{FC19A5AA-8715-4E61-BE16-151200DA818D}" srcId="{87350BF1-3B0B-4ED5-9793-D2C151B97964}" destId="{1566EA55-9A82-4515-85E6-557472D3A112}" srcOrd="3" destOrd="0" parTransId="{F12EB47A-3461-4203-8EF0-8FBDFFAAF5E6}" sibTransId="{0D61B5BE-52FB-4232-A104-C66950A7E52E}"/>
    <dgm:cxn modelId="{683D4B5B-2F9D-4D57-A782-A7A40222C824}" type="presOf" srcId="{1566EA55-9A82-4515-85E6-557472D3A112}" destId="{D014EFE1-1377-4C79-86E9-A36ECB284B59}" srcOrd="0" destOrd="0" presId="urn:microsoft.com/office/officeart/2005/8/layout/hProcess9"/>
    <dgm:cxn modelId="{6B8EFBD2-0097-468C-BFEF-9261551A493A}" type="presParOf" srcId="{1559486A-6036-420C-AF15-2622E3219BE0}" destId="{6082BF50-EE9F-4A53-9D79-F484E52D26E2}" srcOrd="0" destOrd="0" presId="urn:microsoft.com/office/officeart/2005/8/layout/hProcess9"/>
    <dgm:cxn modelId="{D91F8ABD-664A-4818-87BC-BEC4938C09EC}" type="presParOf" srcId="{1559486A-6036-420C-AF15-2622E3219BE0}" destId="{59F49FA1-32F6-4C78-A754-0ED8250516D5}" srcOrd="1" destOrd="0" presId="urn:microsoft.com/office/officeart/2005/8/layout/hProcess9"/>
    <dgm:cxn modelId="{333E56ED-EE74-46EB-80A9-9A21BC81E933}" type="presParOf" srcId="{59F49FA1-32F6-4C78-A754-0ED8250516D5}" destId="{1C3F5D2A-A0BB-4194-BAE0-10A1902603D9}" srcOrd="0" destOrd="0" presId="urn:microsoft.com/office/officeart/2005/8/layout/hProcess9"/>
    <dgm:cxn modelId="{4F3875F3-2AA5-4694-9791-7E2B34A2994F}" type="presParOf" srcId="{59F49FA1-32F6-4C78-A754-0ED8250516D5}" destId="{B85E32E0-D301-4653-83F0-9A0881493831}" srcOrd="1" destOrd="0" presId="urn:microsoft.com/office/officeart/2005/8/layout/hProcess9"/>
    <dgm:cxn modelId="{2C5E9068-9FFB-439A-9700-C90AFED172E0}" type="presParOf" srcId="{59F49FA1-32F6-4C78-A754-0ED8250516D5}" destId="{A8734F5B-95B8-4508-948C-B77C5C55FB69}" srcOrd="2" destOrd="0" presId="urn:microsoft.com/office/officeart/2005/8/layout/hProcess9"/>
    <dgm:cxn modelId="{0A0CD608-5267-4343-9BD6-09E2611C39FE}" type="presParOf" srcId="{59F49FA1-32F6-4C78-A754-0ED8250516D5}" destId="{B8B26BD6-56E0-41E5-8ED2-117B21C3B270}" srcOrd="3" destOrd="0" presId="urn:microsoft.com/office/officeart/2005/8/layout/hProcess9"/>
    <dgm:cxn modelId="{3C5D0EEC-7CFD-4C9C-83D8-AE07CDA29C7E}" type="presParOf" srcId="{59F49FA1-32F6-4C78-A754-0ED8250516D5}" destId="{26283515-C3CF-4345-8ADB-76EFFC1E2CB6}" srcOrd="4" destOrd="0" presId="urn:microsoft.com/office/officeart/2005/8/layout/hProcess9"/>
    <dgm:cxn modelId="{544BF1D6-CEB3-4F4B-8281-C246E0E13D35}" type="presParOf" srcId="{59F49FA1-32F6-4C78-A754-0ED8250516D5}" destId="{4EDC70DD-AE6D-48FE-AE58-36CB1F20F6F1}" srcOrd="5" destOrd="0" presId="urn:microsoft.com/office/officeart/2005/8/layout/hProcess9"/>
    <dgm:cxn modelId="{CE8D9863-C766-451B-B46C-C39E1E78341F}" type="presParOf" srcId="{59F49FA1-32F6-4C78-A754-0ED8250516D5}" destId="{D014EFE1-1377-4C79-86E9-A36ECB284B59}" srcOrd="6" destOrd="0" presId="urn:microsoft.com/office/officeart/2005/8/layout/hProcess9"/>
    <dgm:cxn modelId="{0C099C1A-F29D-450A-A26E-A04AD2FC4100}" type="presParOf" srcId="{59F49FA1-32F6-4C78-A754-0ED8250516D5}" destId="{E6642E25-6F51-4C17-BE1E-D1B0ABFE02A9}" srcOrd="7" destOrd="0" presId="urn:microsoft.com/office/officeart/2005/8/layout/hProcess9"/>
    <dgm:cxn modelId="{863A3D88-823B-4F18-AB25-A19AD473E35B}" type="presParOf" srcId="{59F49FA1-32F6-4C78-A754-0ED8250516D5}" destId="{D613CBCC-229A-448A-AA48-DB0BFBF0E1D6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2BF50-EE9F-4A53-9D79-F484E52D26E2}">
      <dsp:nvSpPr>
        <dsp:cNvPr id="0" name=""/>
        <dsp:cNvSpPr/>
      </dsp:nvSpPr>
      <dsp:spPr>
        <a:xfrm>
          <a:off x="637270" y="0"/>
          <a:ext cx="7222402" cy="259228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F5D2A-A0BB-4194-BAE0-10A1902603D9}">
      <dsp:nvSpPr>
        <dsp:cNvPr id="0" name=""/>
        <dsp:cNvSpPr/>
      </dsp:nvSpPr>
      <dsp:spPr>
        <a:xfrm>
          <a:off x="776" y="777686"/>
          <a:ext cx="1458752" cy="10369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Komitmen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endParaRPr lang="en-US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1394" y="828304"/>
        <a:ext cx="1357516" cy="935679"/>
      </dsp:txXfrm>
    </dsp:sp>
    <dsp:sp modelId="{A8734F5B-95B8-4508-948C-B77C5C55FB69}">
      <dsp:nvSpPr>
        <dsp:cNvPr id="0" name=""/>
        <dsp:cNvSpPr/>
      </dsp:nvSpPr>
      <dsp:spPr>
        <a:xfrm>
          <a:off x="1702654" y="777686"/>
          <a:ext cx="1458752" cy="1036915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dituangkan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menjadi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Kebijakan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Halal </a:t>
          </a:r>
          <a:endParaRPr lang="en-US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753272" y="828304"/>
        <a:ext cx="1357516" cy="935679"/>
      </dsp:txXfrm>
    </dsp:sp>
    <dsp:sp modelId="{26283515-C3CF-4345-8ADB-76EFFC1E2CB6}">
      <dsp:nvSpPr>
        <dsp:cNvPr id="0" name=""/>
        <dsp:cNvSpPr/>
      </dsp:nvSpPr>
      <dsp:spPr>
        <a:xfrm>
          <a:off x="3404532" y="777686"/>
          <a:ext cx="1458752" cy="1036915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diterapkan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dalam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kegiatan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perusahaan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endParaRPr lang="en-US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455150" y="828304"/>
        <a:ext cx="1357516" cy="935679"/>
      </dsp:txXfrm>
    </dsp:sp>
    <dsp:sp modelId="{D014EFE1-1377-4C79-86E9-A36ECB284B59}">
      <dsp:nvSpPr>
        <dsp:cNvPr id="0" name=""/>
        <dsp:cNvSpPr/>
      </dsp:nvSpPr>
      <dsp:spPr>
        <a:xfrm>
          <a:off x="5106410" y="777686"/>
          <a:ext cx="1687878" cy="1036915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dibuktikan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dengan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rekaman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/</a:t>
          </a:r>
          <a:r>
            <a:rPr lang="en-US" sz="1400" b="1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dokumen</a:t>
          </a:r>
          <a:r>
            <a:rPr lang="en-US" sz="14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</a:t>
          </a:r>
          <a:endParaRPr lang="en-US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157028" y="828304"/>
        <a:ext cx="1586642" cy="935679"/>
      </dsp:txXfrm>
    </dsp:sp>
    <dsp:sp modelId="{D613CBCC-229A-448A-AA48-DB0BFBF0E1D6}">
      <dsp:nvSpPr>
        <dsp:cNvPr id="0" name=""/>
        <dsp:cNvSpPr/>
      </dsp:nvSpPr>
      <dsp:spPr>
        <a:xfrm>
          <a:off x="7037415" y="777686"/>
          <a:ext cx="1458752" cy="103691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dievaluasi</a:t>
          </a:r>
          <a:endParaRPr lang="en-US" sz="14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088033" y="828304"/>
        <a:ext cx="1357516" cy="935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9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8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2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02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5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9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3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0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5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8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272CA-5EA2-47E8-970A-0331A0782EE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73318-EC70-4424-8D91-97FFB9755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6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KRITERIA KOMITMEN DAN TANGGUNG JAWAB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Nurullia</a:t>
            </a:r>
            <a:r>
              <a:rPr lang="en-US" dirty="0" smtClean="0"/>
              <a:t> </a:t>
            </a:r>
            <a:r>
              <a:rPr lang="en-US" dirty="0" err="1" smtClean="0"/>
              <a:t>Febriati</a:t>
            </a:r>
            <a:r>
              <a:rPr lang="en-US" dirty="0" smtClean="0"/>
              <a:t>, </a:t>
            </a:r>
            <a:r>
              <a:rPr lang="en-US" dirty="0" err="1" smtClean="0"/>
              <a:t>S.Pt</a:t>
            </a:r>
            <a:r>
              <a:rPr lang="en-US" dirty="0" smtClean="0"/>
              <a:t>., </a:t>
            </a:r>
            <a:r>
              <a:rPr lang="en-US" dirty="0" err="1" smtClean="0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96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smtClean="0"/>
              <a:t>PENDAHULUAN 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b="1" dirty="0" err="1" smtClean="0"/>
              <a:t>Sistem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Jaminan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Produk</a:t>
            </a:r>
            <a:r>
              <a:rPr lang="en-US" sz="2200" b="1" dirty="0" smtClean="0"/>
              <a:t> Halal (SJPH)</a:t>
            </a:r>
            <a:r>
              <a:rPr lang="en-US" sz="2200" dirty="0" smtClean="0"/>
              <a:t>, </a:t>
            </a:r>
            <a:r>
              <a:rPr lang="en-US" sz="2200" dirty="0" err="1" smtClean="0"/>
              <a:t>istilah</a:t>
            </a:r>
            <a:r>
              <a:rPr lang="en-US" sz="2200" dirty="0" smtClean="0"/>
              <a:t> yang </a:t>
            </a:r>
            <a:r>
              <a:rPr lang="en-US" sz="2200" dirty="0" err="1" smtClean="0"/>
              <a:t>lebih</a:t>
            </a:r>
            <a:r>
              <a:rPr lang="en-US" sz="2200" dirty="0" smtClean="0"/>
              <a:t> </a:t>
            </a:r>
            <a:r>
              <a:rPr lang="en-US" sz="2200" dirty="0" err="1" smtClean="0"/>
              <a:t>tepat</a:t>
            </a:r>
            <a:r>
              <a:rPr lang="en-US" sz="2200" dirty="0" smtClean="0"/>
              <a:t> </a:t>
            </a:r>
            <a:r>
              <a:rPr lang="en-US" sz="2200" dirty="0" err="1" smtClean="0"/>
              <a:t>secara</a:t>
            </a:r>
            <a:r>
              <a:rPr lang="en-US" sz="2200" dirty="0" smtClean="0"/>
              <a:t> </a:t>
            </a:r>
            <a:r>
              <a:rPr lang="en-US" sz="2200" dirty="0" err="1" smtClean="0"/>
              <a:t>regulatif</a:t>
            </a:r>
            <a:r>
              <a:rPr lang="en-US" sz="2200" dirty="0" smtClean="0"/>
              <a:t>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</a:t>
            </a:r>
            <a:r>
              <a:rPr lang="en-US" sz="2200" b="1" dirty="0" err="1" smtClean="0"/>
              <a:t>Kriteria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Komitmen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Tanggung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Jawab</a:t>
            </a:r>
            <a:r>
              <a:rPr lang="en-US" sz="2200" dirty="0" smtClean="0"/>
              <a:t>.</a:t>
            </a:r>
          </a:p>
          <a:p>
            <a:pPr marL="0" indent="0" algn="just">
              <a:buNone/>
            </a:pPr>
            <a:r>
              <a:rPr lang="en-US" sz="2200" b="1" dirty="0" err="1" smtClean="0"/>
              <a:t>Kebijakan</a:t>
            </a:r>
            <a:r>
              <a:rPr lang="en-US" sz="2200" b="1" dirty="0" smtClean="0"/>
              <a:t> Halal</a:t>
            </a:r>
            <a:r>
              <a:rPr lang="en-US" sz="2200" dirty="0" smtClean="0"/>
              <a:t> </a:t>
            </a:r>
            <a:r>
              <a:rPr lang="en-US" sz="2200" dirty="0" err="1" smtClean="0"/>
              <a:t>merupakan</a:t>
            </a:r>
            <a:r>
              <a:rPr lang="en-US" sz="2200" dirty="0" smtClean="0"/>
              <a:t> </a:t>
            </a:r>
            <a:r>
              <a:rPr lang="en-US" sz="2200" dirty="0" err="1" smtClean="0"/>
              <a:t>salah</a:t>
            </a:r>
            <a:r>
              <a:rPr lang="en-US" sz="2200" dirty="0" smtClean="0"/>
              <a:t> </a:t>
            </a:r>
            <a:r>
              <a:rPr lang="en-US" sz="2200" dirty="0" err="1" smtClean="0"/>
              <a:t>satu</a:t>
            </a:r>
            <a:r>
              <a:rPr lang="en-US" sz="2200" dirty="0" smtClean="0"/>
              <a:t> </a:t>
            </a:r>
            <a:r>
              <a:rPr lang="en-US" sz="2200" dirty="0" err="1" smtClean="0"/>
              <a:t>unsur</a:t>
            </a:r>
            <a:r>
              <a:rPr lang="en-US" sz="2200" dirty="0" smtClean="0"/>
              <a:t> </a:t>
            </a:r>
            <a:r>
              <a:rPr lang="en-US" sz="2200" dirty="0" err="1" smtClean="0"/>
              <a:t>utama</a:t>
            </a:r>
            <a:r>
              <a:rPr lang="en-US" sz="2200" dirty="0" smtClean="0"/>
              <a:t> di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kriteria</a:t>
            </a:r>
            <a:r>
              <a:rPr lang="en-US" sz="2200" dirty="0" smtClean="0"/>
              <a:t> </a:t>
            </a:r>
            <a:r>
              <a:rPr lang="en-US" sz="2200" dirty="0" err="1" smtClean="0"/>
              <a:t>tersebut</a:t>
            </a:r>
            <a:r>
              <a:rPr lang="en-US" sz="2200" dirty="0" smtClean="0"/>
              <a:t>. </a:t>
            </a:r>
          </a:p>
          <a:p>
            <a:pPr marL="0" indent="0" algn="just">
              <a:buNone/>
            </a:pPr>
            <a:r>
              <a:rPr lang="en-US" sz="2200" dirty="0" err="1" smtClean="0"/>
              <a:t>Berdasarkan</a:t>
            </a:r>
            <a:r>
              <a:rPr lang="en-US" sz="2200" dirty="0" smtClean="0"/>
              <a:t> </a:t>
            </a:r>
            <a:r>
              <a:rPr lang="en-US" sz="2200" dirty="0" err="1" smtClean="0"/>
              <a:t>Kriteria</a:t>
            </a:r>
            <a:r>
              <a:rPr lang="en-US" sz="2200" dirty="0" smtClean="0"/>
              <a:t> SJPH BPJPH, </a:t>
            </a:r>
            <a:r>
              <a:rPr lang="en-US" sz="2200" dirty="0" err="1" smtClean="0"/>
              <a:t>komitmen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tanggung</a:t>
            </a:r>
            <a:r>
              <a:rPr lang="en-US" sz="2200" dirty="0" smtClean="0"/>
              <a:t> </a:t>
            </a:r>
            <a:r>
              <a:rPr lang="en-US" sz="2200" dirty="0" err="1" smtClean="0"/>
              <a:t>jawab</a:t>
            </a:r>
            <a:r>
              <a:rPr lang="en-US" sz="2200" dirty="0" smtClean="0"/>
              <a:t> </a:t>
            </a:r>
            <a:r>
              <a:rPr lang="en-US" sz="2200" dirty="0" err="1" smtClean="0"/>
              <a:t>merupakan</a:t>
            </a:r>
            <a:r>
              <a:rPr lang="en-US" sz="2200" dirty="0" smtClean="0"/>
              <a:t> </a:t>
            </a:r>
            <a:r>
              <a:rPr lang="en-US" sz="2200" dirty="0" err="1" smtClean="0"/>
              <a:t>pernyataan</a:t>
            </a:r>
            <a:r>
              <a:rPr lang="en-US" sz="2200" dirty="0" smtClean="0"/>
              <a:t> </a:t>
            </a:r>
            <a:r>
              <a:rPr lang="en-US" sz="2200" dirty="0" err="1" smtClean="0"/>
              <a:t>tertulis</a:t>
            </a:r>
            <a:r>
              <a:rPr lang="en-US" sz="2200" dirty="0" smtClean="0"/>
              <a:t> </a:t>
            </a:r>
            <a:r>
              <a:rPr lang="en-US" sz="2200" dirty="0" err="1" smtClean="0"/>
              <a:t>pelaku</a:t>
            </a:r>
            <a:r>
              <a:rPr lang="en-US" sz="2200" dirty="0" smtClean="0"/>
              <a:t> </a:t>
            </a:r>
            <a:r>
              <a:rPr lang="en-US" sz="2200" dirty="0" err="1" smtClean="0"/>
              <a:t>usaha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menerapkan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mengembangkan</a:t>
            </a:r>
            <a:r>
              <a:rPr lang="en-US" sz="2200" dirty="0" smtClean="0"/>
              <a:t> SJPH </a:t>
            </a:r>
            <a:r>
              <a:rPr lang="en-US" sz="2200" dirty="0" err="1" smtClean="0"/>
              <a:t>secara</a:t>
            </a:r>
            <a:r>
              <a:rPr lang="en-US" sz="2200" dirty="0" smtClean="0"/>
              <a:t> </a:t>
            </a:r>
            <a:r>
              <a:rPr lang="en-US" sz="2200" dirty="0" err="1" smtClean="0"/>
              <a:t>konsisten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berkesinambungan</a:t>
            </a:r>
            <a:r>
              <a:rPr lang="en-US" sz="2200" dirty="0" smtClean="0"/>
              <a:t>, </a:t>
            </a:r>
            <a:r>
              <a:rPr lang="en-US" sz="2200" dirty="0" err="1" smtClean="0"/>
              <a:t>sekaligus</a:t>
            </a:r>
            <a:r>
              <a:rPr lang="en-US" sz="2200" dirty="0" smtClean="0"/>
              <a:t> </a:t>
            </a:r>
            <a:r>
              <a:rPr lang="en-US" sz="2200" dirty="0" err="1" smtClean="0"/>
              <a:t>meminimalkan</a:t>
            </a:r>
            <a:r>
              <a:rPr lang="en-US" sz="2200" dirty="0" smtClean="0"/>
              <a:t> </a:t>
            </a:r>
            <a:r>
              <a:rPr lang="en-US" sz="2200" dirty="0" err="1" smtClean="0"/>
              <a:t>atau</a:t>
            </a:r>
            <a:r>
              <a:rPr lang="en-US" sz="2200" dirty="0" smtClean="0"/>
              <a:t> </a:t>
            </a:r>
            <a:r>
              <a:rPr lang="en-US" sz="2200" dirty="0" err="1" smtClean="0"/>
              <a:t>menghilangkan</a:t>
            </a:r>
            <a:r>
              <a:rPr lang="en-US" sz="2200" dirty="0" smtClean="0"/>
              <a:t> </a:t>
            </a:r>
            <a:r>
              <a:rPr lang="en-US" sz="2200" dirty="0" err="1" smtClean="0"/>
              <a:t>risiko</a:t>
            </a:r>
            <a:r>
              <a:rPr lang="en-US" sz="2200" dirty="0" smtClean="0"/>
              <a:t> </a:t>
            </a:r>
            <a:r>
              <a:rPr lang="en-US" sz="2200" dirty="0" err="1" smtClean="0"/>
              <a:t>ketidakhalalan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8892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KOMITMEN DAN TANGGUNG JAWAB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kesanggupan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SJPH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konsisten</a:t>
            </a:r>
            <a:r>
              <a:rPr lang="en-US" dirty="0"/>
              <a:t>,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,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kehalalan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ketidaksesuaian</a:t>
            </a:r>
            <a:r>
              <a:rPr lang="en-US" dirty="0"/>
              <a:t>.</a:t>
            </a:r>
          </a:p>
          <a:p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BPJPH </a:t>
            </a:r>
            <a:r>
              <a:rPr lang="en-US" dirty="0" err="1"/>
              <a:t>Nomor</a:t>
            </a:r>
            <a:r>
              <a:rPr lang="en-US" dirty="0"/>
              <a:t> 20 </a:t>
            </a:r>
            <a:r>
              <a:rPr lang="en-US" dirty="0" err="1"/>
              <a:t>Tahun</a:t>
            </a:r>
            <a:r>
              <a:rPr lang="en-US" dirty="0"/>
              <a:t> 2023 </a:t>
            </a:r>
            <a:r>
              <a:rPr lang="en-US" dirty="0" err="1"/>
              <a:t>menjabarkan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halal,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pembinaan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Prinsip</a:t>
            </a:r>
            <a:r>
              <a:rPr lang="en-US" b="1" dirty="0" smtClean="0"/>
              <a:t> </a:t>
            </a:r>
            <a:r>
              <a:rPr lang="en-US" b="1" dirty="0" err="1"/>
              <a:t>utama</a:t>
            </a:r>
            <a:endParaRPr lang="en-US" b="1" dirty="0"/>
          </a:p>
          <a:p>
            <a:pPr marL="0" indent="0">
              <a:buNone/>
            </a:pPr>
            <a:r>
              <a:rPr lang="en-US" b="1" dirty="0" err="1"/>
              <a:t>Komitmen</a:t>
            </a:r>
            <a:r>
              <a:rPr lang="en-US" b="1" dirty="0"/>
              <a:t> ≠ </a:t>
            </a:r>
            <a:r>
              <a:rPr lang="en-US" b="1" dirty="0" err="1"/>
              <a:t>Sekadar</a:t>
            </a:r>
            <a:r>
              <a:rPr lang="en-US" b="1" dirty="0"/>
              <a:t> </a:t>
            </a:r>
            <a:r>
              <a:rPr lang="en-US" b="1" dirty="0" err="1"/>
              <a:t>Tanda</a:t>
            </a:r>
            <a:r>
              <a:rPr lang="en-US" b="1" dirty="0"/>
              <a:t> </a:t>
            </a:r>
            <a:r>
              <a:rPr lang="en-US" b="1" dirty="0" err="1"/>
              <a:t>Tangan</a:t>
            </a:r>
            <a:endParaRPr lang="en-US" b="1" dirty="0"/>
          </a:p>
          <a:p>
            <a:pPr marL="0" indent="0">
              <a:buNone/>
            </a:pP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membuktikan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SJPH. Perusahaan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diterjemahkan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 </a:t>
            </a:r>
            <a:r>
              <a:rPr lang="en-US" dirty="0" err="1"/>
              <a:t>fasilitas</a:t>
            </a:r>
            <a:r>
              <a:rPr lang="en-US" dirty="0"/>
              <a:t>, </a:t>
            </a:r>
            <a:r>
              <a:rPr lang="en-US" dirty="0" err="1"/>
              <a:t>prosedur</a:t>
            </a:r>
            <a:r>
              <a:rPr lang="en-US" dirty="0"/>
              <a:t>, </a:t>
            </a:r>
            <a:r>
              <a:rPr lang="en-US" dirty="0" err="1"/>
              <a:t>pelatihan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KEBIJAKAN HALAL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/>
              <a:t>halal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halal, </a:t>
            </a:r>
            <a:r>
              <a:rPr lang="en-US" dirty="0" err="1"/>
              <a:t>menyelenggarakan</a:t>
            </a:r>
            <a:r>
              <a:rPr lang="en-US" dirty="0"/>
              <a:t> Proses </a:t>
            </a:r>
            <a:r>
              <a:rPr lang="en-US" dirty="0" err="1"/>
              <a:t>Produk</a:t>
            </a:r>
            <a:r>
              <a:rPr lang="en-US" dirty="0"/>
              <a:t> Halal,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halal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.</a:t>
            </a:r>
          </a:p>
          <a:p>
            <a:r>
              <a:rPr lang="en-US" dirty="0"/>
              <a:t>Isi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kepatuhan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, </a:t>
            </a:r>
            <a:r>
              <a:rPr lang="en-US" dirty="0" err="1"/>
              <a:t>penyediaan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,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halal, </a:t>
            </a:r>
            <a:r>
              <a:rPr lang="en-US" dirty="0" err="1"/>
              <a:t>pelaksanaan</a:t>
            </a:r>
            <a:r>
              <a:rPr lang="en-US" dirty="0"/>
              <a:t> PPH,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konsisten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95" y="836712"/>
            <a:ext cx="750281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53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membuktikan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?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49694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1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 DAN TANGGUNG JAWAB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Keberhasilan</a:t>
            </a:r>
            <a:r>
              <a:rPr lang="en-US" sz="2400" dirty="0"/>
              <a:t> SJPH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pembagian</a:t>
            </a:r>
            <a:r>
              <a:rPr lang="en-US" sz="2400" dirty="0"/>
              <a:t> </a:t>
            </a:r>
            <a:r>
              <a:rPr lang="en-US" sz="2400" dirty="0" err="1"/>
              <a:t>kewenangan</a:t>
            </a:r>
            <a:r>
              <a:rPr lang="en-US" sz="2400" dirty="0"/>
              <a:t> yang </a:t>
            </a:r>
            <a:r>
              <a:rPr lang="en-US" sz="2400" dirty="0" err="1"/>
              <a:t>jelas</a:t>
            </a:r>
            <a:r>
              <a:rPr lang="en-US" sz="2400" dirty="0"/>
              <a:t>. </a:t>
            </a:r>
            <a:r>
              <a:rPr lang="en-US" sz="2400" dirty="0" err="1"/>
              <a:t>Pemilik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menyerahkan</a:t>
            </a:r>
            <a:r>
              <a:rPr lang="en-US" sz="2400" dirty="0"/>
              <a:t>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penyelia</a:t>
            </a:r>
            <a:r>
              <a:rPr lang="en-US" sz="2400" dirty="0"/>
              <a:t> halal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dukungan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Penyelia</a:t>
            </a:r>
            <a:r>
              <a:rPr lang="en-US" sz="2400" dirty="0"/>
              <a:t> halal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lain </a:t>
            </a:r>
            <a:r>
              <a:rPr lang="en-US" sz="2400" dirty="0" err="1"/>
              <a:t>mengawasi</a:t>
            </a:r>
            <a:r>
              <a:rPr lang="en-US" sz="2400" dirty="0"/>
              <a:t> PPH,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pencegahan</a:t>
            </a:r>
            <a:r>
              <a:rPr lang="en-US" sz="2400" dirty="0"/>
              <a:t>, </a:t>
            </a:r>
            <a:r>
              <a:rPr lang="en-US" sz="2400" dirty="0" err="1"/>
              <a:t>mengoordinasikan</a:t>
            </a:r>
            <a:r>
              <a:rPr lang="en-US" sz="2400" dirty="0"/>
              <a:t> PPH,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mendampingi</a:t>
            </a:r>
            <a:r>
              <a:rPr lang="en-US" sz="2400" dirty="0"/>
              <a:t> auditor halal. </a:t>
            </a:r>
          </a:p>
        </p:txBody>
      </p:sp>
    </p:spTree>
    <p:extLst>
      <p:ext uri="{BB962C8B-B14F-4D97-AF65-F5344CB8AC3E}">
        <p14:creationId xmlns:p14="http://schemas.microsoft.com/office/powerpoint/2010/main" val="25956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2" y="836712"/>
            <a:ext cx="900618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81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MATRIKS TANGGUNG JAWAB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134581"/>
              </p:ext>
            </p:extLst>
          </p:nvPr>
        </p:nvGraphicFramePr>
        <p:xfrm>
          <a:off x="539552" y="1546096"/>
          <a:ext cx="8136903" cy="454399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00200"/>
                <a:gridCol w="3624402"/>
                <a:gridCol w="2712301"/>
              </a:tblGrid>
              <a:tr h="296784">
                <a:tc>
                  <a:txBody>
                    <a:bodyPr/>
                    <a:lstStyle/>
                    <a:p>
                      <a:r>
                        <a:rPr lang="en-US" sz="1500"/>
                        <a:t>Penanggung jawab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Tugas utama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Dokumen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500"/>
                        <a:t>Pimpinan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Menetapkan kebijakan, menunjuk penyelia, menyediakan sumber daya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Kebijakan halal, SK penyelia</a:t>
                      </a:r>
                    </a:p>
                  </a:txBody>
                  <a:tcPr marL="74196" marR="74196" marT="37098" marB="37098" anchor="ctr"/>
                </a:tc>
              </a:tr>
              <a:tr h="964549">
                <a:tc>
                  <a:txBody>
                    <a:bodyPr/>
                    <a:lstStyle/>
                    <a:p>
                      <a:r>
                        <a:rPr lang="en-US" sz="1500"/>
                        <a:t>Penyelia halal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Mengawasi PPH, memeriksa dokumen, mengoordinasikan tindakan korektif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Laporan pengawasan</a:t>
                      </a:r>
                    </a:p>
                  </a:txBody>
                  <a:tcPr marL="74196" marR="74196" marT="37098" marB="37098" anchor="ctr"/>
                </a:tc>
              </a:tr>
              <a:tr h="519373">
                <a:tc>
                  <a:txBody>
                    <a:bodyPr/>
                    <a:lstStyle/>
                    <a:p>
                      <a:r>
                        <a:rPr lang="en-US" sz="1500"/>
                        <a:t>Pembelian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Memesan bahan sesuai daftar yang disetujui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Pesanan, daftar bahan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500"/>
                        <a:t>Gudang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Memeriksa dan mengendalikan penerimaan bahan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Catatan penerimaan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500"/>
                        <a:t>Produksi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Menggunakan bahan yang telah disetujui dan mengikuti prosedur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Catatan produksi</a:t>
                      </a:r>
                    </a:p>
                  </a:txBody>
                  <a:tcPr marL="74196" marR="74196" marT="37098" marB="37098" anchor="ctr"/>
                </a:tc>
              </a:tr>
              <a:tr h="519373">
                <a:tc>
                  <a:txBody>
                    <a:bodyPr/>
                    <a:lstStyle/>
                    <a:p>
                      <a:r>
                        <a:rPr lang="en-US" sz="1500"/>
                        <a:t>SDM/personel terkait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Melaksanakan pembinaan dan pelatihan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Jadwal</a:t>
                      </a:r>
                      <a:r>
                        <a:rPr lang="en-US" sz="1500" dirty="0"/>
                        <a:t>, </a:t>
                      </a:r>
                      <a:r>
                        <a:rPr lang="en-US" sz="1500" dirty="0" err="1"/>
                        <a:t>daftar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hadir</a:t>
                      </a:r>
                      <a:endParaRPr lang="en-US" sz="1500" dirty="0"/>
                    </a:p>
                  </a:txBody>
                  <a:tcPr marL="74196" marR="74196" marT="37098" marB="3709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18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PEMBINAAN SUMBER DAYA MANUSIA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Perusahaan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personel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halal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pekerjaannya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BPJPH </a:t>
            </a:r>
            <a:r>
              <a:rPr lang="en-US" dirty="0" err="1"/>
              <a:t>Nomor</a:t>
            </a:r>
            <a:r>
              <a:rPr lang="en-US" dirty="0"/>
              <a:t> 20 </a:t>
            </a:r>
            <a:r>
              <a:rPr lang="en-US" dirty="0" err="1"/>
              <a:t>Tahun</a:t>
            </a:r>
            <a:r>
              <a:rPr lang="en-US" dirty="0"/>
              <a:t> 2023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pembinaan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penyelia</a:t>
            </a:r>
            <a:r>
              <a:rPr lang="en-US" dirty="0"/>
              <a:t> halal,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personel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/>
              <a:t>pembinaan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Dasar-dasar</a:t>
            </a:r>
            <a:r>
              <a:rPr lang="en-US" dirty="0"/>
              <a:t> halal, haram, </a:t>
            </a:r>
            <a:r>
              <a:rPr lang="en-US" dirty="0" err="1"/>
              <a:t>najis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Kebijakan</a:t>
            </a:r>
            <a:r>
              <a:rPr lang="en-US" dirty="0"/>
              <a:t> halal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Pencegahan</a:t>
            </a:r>
            <a:r>
              <a:rPr lang="en-US" dirty="0"/>
              <a:t> </a:t>
            </a:r>
            <a:r>
              <a:rPr lang="en-US" dirty="0" err="1"/>
              <a:t>kontaminasi</a:t>
            </a:r>
            <a:r>
              <a:rPr lang="en-US" dirty="0"/>
              <a:t> </a:t>
            </a:r>
            <a:r>
              <a:rPr lang="en-US" dirty="0" err="1"/>
              <a:t>silang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Ketertelusuran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pencatatan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6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smtClean="0"/>
              <a:t>KOMITMEN</a:t>
            </a:r>
            <a:endParaRPr lang="en-US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err="1" smtClean="0"/>
              <a:t>Jadi</a:t>
            </a:r>
            <a:r>
              <a:rPr lang="en-US" sz="2200" dirty="0" smtClean="0"/>
              <a:t>, </a:t>
            </a:r>
            <a:r>
              <a:rPr lang="en-US" sz="2200" dirty="0" err="1" smtClean="0"/>
              <a:t>kebijakan</a:t>
            </a:r>
            <a:r>
              <a:rPr lang="en-US" sz="2200" dirty="0" smtClean="0"/>
              <a:t> halal </a:t>
            </a:r>
            <a:r>
              <a:rPr lang="en-US" sz="2200" b="1" dirty="0" err="1" smtClean="0"/>
              <a:t>bukan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sekadar</a:t>
            </a:r>
            <a:r>
              <a:rPr lang="en-US" sz="2200" b="1" dirty="0" smtClean="0"/>
              <a:t> slogan </a:t>
            </a:r>
            <a:r>
              <a:rPr lang="en-US" sz="2200" b="1" dirty="0" err="1" smtClean="0"/>
              <a:t>atau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dokumen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ditempel</a:t>
            </a:r>
            <a:r>
              <a:rPr lang="en-US" sz="2200" b="1" dirty="0" smtClean="0"/>
              <a:t> di </a:t>
            </a:r>
            <a:r>
              <a:rPr lang="en-US" sz="2200" b="1" dirty="0" err="1" smtClean="0"/>
              <a:t>dinding</a:t>
            </a:r>
            <a:r>
              <a:rPr lang="en-US" sz="2200" dirty="0" smtClean="0"/>
              <a:t>. </a:t>
            </a:r>
            <a:r>
              <a:rPr lang="en-US" sz="2200" dirty="0" err="1" smtClean="0"/>
              <a:t>Kebijakan</a:t>
            </a:r>
            <a:r>
              <a:rPr lang="en-US" sz="2200" dirty="0" smtClean="0"/>
              <a:t> </a:t>
            </a:r>
            <a:r>
              <a:rPr lang="en-US" sz="2200" dirty="0" err="1" smtClean="0"/>
              <a:t>tersebut</a:t>
            </a:r>
            <a:r>
              <a:rPr lang="en-US" sz="2200" dirty="0" smtClean="0"/>
              <a:t> </a:t>
            </a:r>
            <a:r>
              <a:rPr lang="en-US" sz="2200" dirty="0" err="1" smtClean="0"/>
              <a:t>harus</a:t>
            </a:r>
            <a:r>
              <a:rPr lang="en-US" sz="2200" dirty="0" smtClean="0"/>
              <a:t> </a:t>
            </a:r>
            <a:r>
              <a:rPr lang="en-US" sz="2200" dirty="0" err="1" smtClean="0"/>
              <a:t>menjadi</a:t>
            </a:r>
            <a:r>
              <a:rPr lang="en-US" sz="2200" dirty="0" smtClean="0"/>
              <a:t> </a:t>
            </a:r>
            <a:r>
              <a:rPr lang="en-US" sz="2200" dirty="0" err="1" smtClean="0"/>
              <a:t>arah</a:t>
            </a:r>
            <a:r>
              <a:rPr lang="en-US" sz="2200" dirty="0" smtClean="0"/>
              <a:t> </a:t>
            </a:r>
            <a:r>
              <a:rPr lang="en-US" sz="2200" dirty="0" err="1" smtClean="0"/>
              <a:t>pengambilan</a:t>
            </a:r>
            <a:r>
              <a:rPr lang="en-US" sz="2200" dirty="0" smtClean="0"/>
              <a:t> </a:t>
            </a:r>
            <a:r>
              <a:rPr lang="en-US" sz="2200" dirty="0" err="1" smtClean="0"/>
              <a:t>keputusan</a:t>
            </a:r>
            <a:r>
              <a:rPr lang="en-US" sz="2200" dirty="0" smtClean="0"/>
              <a:t> </a:t>
            </a:r>
            <a:r>
              <a:rPr lang="en-US" sz="2200" dirty="0" err="1" smtClean="0"/>
              <a:t>perusahaan</a:t>
            </a:r>
            <a:r>
              <a:rPr lang="en-US" sz="2200" dirty="0" smtClean="0"/>
              <a:t>, </a:t>
            </a:r>
            <a:r>
              <a:rPr lang="en-US" sz="2200" dirty="0" err="1" smtClean="0"/>
              <a:t>mulai</a:t>
            </a:r>
            <a:r>
              <a:rPr lang="en-US" sz="2200" dirty="0" smtClean="0"/>
              <a:t>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pembelian</a:t>
            </a:r>
            <a:r>
              <a:rPr lang="en-US" sz="2200" dirty="0" smtClean="0"/>
              <a:t> </a:t>
            </a:r>
            <a:r>
              <a:rPr lang="en-US" sz="2200" dirty="0" err="1" smtClean="0"/>
              <a:t>bahan</a:t>
            </a:r>
            <a:r>
              <a:rPr lang="en-US" sz="2200" dirty="0" smtClean="0"/>
              <a:t>, </a:t>
            </a:r>
            <a:r>
              <a:rPr lang="en-US" sz="2200" dirty="0" err="1" smtClean="0"/>
              <a:t>pemilihan</a:t>
            </a:r>
            <a:r>
              <a:rPr lang="en-US" sz="2200" dirty="0" smtClean="0"/>
              <a:t> </a:t>
            </a:r>
            <a:r>
              <a:rPr lang="en-US" sz="2200" dirty="0" err="1" smtClean="0"/>
              <a:t>pemasok</a:t>
            </a:r>
            <a:r>
              <a:rPr lang="en-US" sz="2200" dirty="0" smtClean="0"/>
              <a:t>, proses </a:t>
            </a:r>
            <a:r>
              <a:rPr lang="en-US" sz="2200" dirty="0" err="1" smtClean="0"/>
              <a:t>produksi</a:t>
            </a:r>
            <a:r>
              <a:rPr lang="en-US" sz="2200" dirty="0" smtClean="0"/>
              <a:t>, </a:t>
            </a:r>
            <a:r>
              <a:rPr lang="en-US" sz="2200" dirty="0" err="1" smtClean="0"/>
              <a:t>penggunaan</a:t>
            </a:r>
            <a:r>
              <a:rPr lang="en-US" sz="2200" dirty="0" smtClean="0"/>
              <a:t> </a:t>
            </a:r>
            <a:r>
              <a:rPr lang="en-US" sz="2200" dirty="0" err="1" smtClean="0"/>
              <a:t>fasilitas</a:t>
            </a:r>
            <a:r>
              <a:rPr lang="en-US" sz="2200" dirty="0" smtClean="0"/>
              <a:t>, </a:t>
            </a:r>
            <a:r>
              <a:rPr lang="en-US" sz="2200" dirty="0" err="1" smtClean="0"/>
              <a:t>penyimpanan</a:t>
            </a:r>
            <a:r>
              <a:rPr lang="en-US" sz="2200" dirty="0" smtClean="0"/>
              <a:t>, </a:t>
            </a:r>
            <a:r>
              <a:rPr lang="en-US" sz="2200" dirty="0" err="1" smtClean="0"/>
              <a:t>sampai</a:t>
            </a:r>
            <a:r>
              <a:rPr lang="en-US" sz="2200" dirty="0" smtClean="0"/>
              <a:t> </a:t>
            </a:r>
            <a:r>
              <a:rPr lang="en-US" sz="2200" dirty="0" err="1" smtClean="0"/>
              <a:t>distribusi</a:t>
            </a:r>
            <a:r>
              <a:rPr lang="en-US" sz="2200" dirty="0" smtClean="0"/>
              <a:t> </a:t>
            </a:r>
            <a:r>
              <a:rPr lang="en-US" sz="2200" dirty="0" err="1" smtClean="0"/>
              <a:t>produk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1940442"/>
              </p:ext>
            </p:extLst>
          </p:nvPr>
        </p:nvGraphicFramePr>
        <p:xfrm>
          <a:off x="467544" y="1268760"/>
          <a:ext cx="849694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297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111484"/>
              </p:ext>
            </p:extLst>
          </p:nvPr>
        </p:nvGraphicFramePr>
        <p:xfrm>
          <a:off x="467543" y="1431796"/>
          <a:ext cx="8208912" cy="458971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440161"/>
                <a:gridCol w="3600400"/>
                <a:gridCol w="3168351"/>
              </a:tblGrid>
              <a:tr h="296784">
                <a:tc>
                  <a:txBody>
                    <a:bodyPr/>
                    <a:lstStyle/>
                    <a:p>
                      <a:r>
                        <a:rPr lang="en-US" sz="1600"/>
                        <a:t>Aspek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Makna dalam SJPH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Contoh penerapan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600"/>
                        <a:t>Komitmen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Kesungguhan manajemen menjaga kehalalan produk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Pimpinan menyediakan SDM, fasilitas, waktu, dan anggaran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600"/>
                        <a:t>Kebijakan Halal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Pernyataan tertulis tentang komitmen perusahaan menghasilkan produk halal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Kebijakan halal ditandatangani pimpinan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600"/>
                        <a:t>Tanggung Jawab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Pembagian kewenangan untuk memastikan SJPH berjalan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Menetapkan Penyelia Halal</a:t>
                      </a:r>
                    </a:p>
                  </a:txBody>
                  <a:tcPr marL="74196" marR="74196" marT="37098" marB="37098" anchor="ctr"/>
                </a:tc>
              </a:tr>
              <a:tr h="519373">
                <a:tc>
                  <a:txBody>
                    <a:bodyPr/>
                    <a:lstStyle/>
                    <a:p>
                      <a:r>
                        <a:rPr lang="en-US" sz="1600"/>
                        <a:t>Komunikasi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Kebijakan dipahami pihak terkait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Sosialisasi kepada karyawan dan pemasok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600"/>
                        <a:t>Implementasi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Kebijakan diwujudkan dalam aktivitas operasional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Hanya menggunakan bahan yang memenuhi persyaratan halal</a:t>
                      </a:r>
                    </a:p>
                  </a:txBody>
                  <a:tcPr marL="74196" marR="74196" marT="37098" marB="37098" anchor="ctr"/>
                </a:tc>
              </a:tr>
              <a:tr h="741961">
                <a:tc>
                  <a:txBody>
                    <a:bodyPr/>
                    <a:lstStyle/>
                    <a:p>
                      <a:r>
                        <a:rPr lang="en-US" sz="1600"/>
                        <a:t>Bukti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Penerapan dapat diverifikasi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Dokumen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sosialisasi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surat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penetapan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daftar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hadir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prosedur</a:t>
                      </a:r>
                      <a:endParaRPr lang="en-US" sz="1600" dirty="0"/>
                    </a:p>
                  </a:txBody>
                  <a:tcPr marL="74196" marR="74196" marT="37098" marB="3709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09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BAHAN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err="1"/>
              <a:t>Konsep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</a:t>
            </a:r>
            <a:r>
              <a:rPr lang="en-US" b="1" dirty="0" err="1"/>
              <a:t>pengendalian</a:t>
            </a:r>
            <a:r>
              <a:rPr lang="en-US" b="1" dirty="0"/>
              <a:t> </a:t>
            </a:r>
            <a:r>
              <a:rPr lang="en-US" b="1" dirty="0" err="1"/>
              <a:t>bahan</a:t>
            </a:r>
            <a:endParaRPr lang="en-US" b="1" dirty="0"/>
          </a:p>
          <a:p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kehalalan</a:t>
            </a:r>
            <a:r>
              <a:rPr lang="en-US" dirty="0"/>
              <a:t>,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konsisten</a:t>
            </a:r>
            <a:r>
              <a:rPr lang="en-US" dirty="0"/>
              <a:t>.</a:t>
            </a:r>
          </a:p>
          <a:p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berkontak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kemasan</a:t>
            </a:r>
            <a:r>
              <a:rPr lang="en-US" dirty="0"/>
              <a:t>, </a:t>
            </a:r>
            <a:r>
              <a:rPr lang="en-US" dirty="0" err="1"/>
              <a:t>pelumas</a:t>
            </a:r>
            <a:r>
              <a:rPr lang="en-US" dirty="0"/>
              <a:t>, sanitizer,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pencuci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media </a:t>
            </a:r>
            <a:r>
              <a:rPr lang="en-US" dirty="0" err="1"/>
              <a:t>validasi</a:t>
            </a:r>
            <a:r>
              <a:rPr lang="en-US" dirty="0"/>
              <a:t> </a:t>
            </a:r>
            <a:r>
              <a:rPr lang="en-US" dirty="0" err="1"/>
              <a:t>pencucian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89378"/>
            <a:ext cx="6264696" cy="4733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6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KLASIFIKASI BAHAN BERDASARKAN FUNGSI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912054"/>
              </p:ext>
            </p:extLst>
          </p:nvPr>
        </p:nvGraphicFramePr>
        <p:xfrm>
          <a:off x="457200" y="1805781"/>
          <a:ext cx="8229600" cy="4114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Jenis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bahan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Pengertian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Contoh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agroindustri</a:t>
                      </a:r>
                      <a:endParaRPr lang="en-US" b="1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Bahan baku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/>
                        <a:t>Bahan utama untuk menghasilkan produk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Daun kelor, daging ayam, tepung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Bahan tambahan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/>
                        <a:t>Bahan yang ditambahkan untuk fungsi tertentu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Perisa, pewarna, pengemulsi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Bahan penolong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/>
                        <a:t>Digunakan selama pengolahan untuk tujuan teknologi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Enzim atau bahan pembantu proses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Kemasan kontak langsung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Bahan pembungkus yang menyentuh produk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Kantong teh, plastik primer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Bahan pendukung kontak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Bahan pada fasilitas yang berpotensi kontak dengan produk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22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KLASIFIKASI BAHAN BERDASARKAN KEWAJIBAN SERTIFIKASI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bersertifikat</a:t>
            </a:r>
            <a:r>
              <a:rPr lang="en-US" dirty="0"/>
              <a:t> halal</a:t>
            </a:r>
          </a:p>
          <a:p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halal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identitas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produsen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.</a:t>
            </a:r>
          </a:p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ditelaah</a:t>
            </a:r>
            <a:r>
              <a:rPr lang="en-US" dirty="0"/>
              <a:t>: gelatin,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hewani</a:t>
            </a:r>
            <a:r>
              <a:rPr lang="en-US" dirty="0"/>
              <a:t> </a:t>
            </a:r>
            <a:r>
              <a:rPr lang="en-US" dirty="0" err="1"/>
              <a:t>olahan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perisa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52392" y="1556792"/>
            <a:ext cx="40427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dikecualikan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halal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pengecualian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dipastikan</a:t>
            </a:r>
            <a:r>
              <a:rPr lang="en-US" dirty="0"/>
              <a:t> </a:t>
            </a:r>
            <a:r>
              <a:rPr lang="en-US" dirty="0" err="1"/>
              <a:t>identitas</a:t>
            </a:r>
            <a:r>
              <a:rPr lang="en-US" dirty="0"/>
              <a:t>, </a:t>
            </a:r>
            <a:r>
              <a:rPr lang="en-US" dirty="0" err="1"/>
              <a:t>asal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kesesuaiannya</a:t>
            </a:r>
            <a:r>
              <a:rPr lang="en-US" dirty="0"/>
              <a:t>.</a:t>
            </a:r>
          </a:p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potensial</a:t>
            </a:r>
            <a:r>
              <a:rPr lang="en-US" dirty="0"/>
              <a:t>: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nabati</a:t>
            </a:r>
            <a:r>
              <a:rPr lang="en-US" dirty="0"/>
              <a:t> </a:t>
            </a:r>
            <a:r>
              <a:rPr lang="en-US" dirty="0" err="1"/>
              <a:t>alami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lain.</a:t>
            </a:r>
          </a:p>
        </p:txBody>
      </p:sp>
    </p:spTree>
    <p:extLst>
      <p:ext uri="{BB962C8B-B14F-4D97-AF65-F5344CB8AC3E}">
        <p14:creationId xmlns:p14="http://schemas.microsoft.com/office/powerpoint/2010/main" val="176543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IDENTIFIKASI BAHAN KRITIS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267464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kritis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yang </a:t>
            </a:r>
            <a:r>
              <a:rPr lang="en-US" sz="1800" dirty="0" err="1"/>
              <a:t>berpotensi</a:t>
            </a:r>
            <a:r>
              <a:rPr lang="en-US" sz="1800" dirty="0"/>
              <a:t> </a:t>
            </a:r>
            <a:r>
              <a:rPr lang="en-US" sz="1800" dirty="0" err="1"/>
              <a:t>berasal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, </a:t>
            </a:r>
            <a:r>
              <a:rPr lang="en-US" sz="1800" dirty="0" err="1"/>
              <a:t>mengandung</a:t>
            </a:r>
            <a:r>
              <a:rPr lang="en-US" sz="1800" dirty="0"/>
              <a:t>,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bercampur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haram. </a:t>
            </a:r>
            <a:r>
              <a:rPr lang="en-US" sz="1800" dirty="0" err="1"/>
              <a:t>Definisi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tercantum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kriteria</a:t>
            </a:r>
            <a:r>
              <a:rPr lang="en-US" sz="1800" dirty="0"/>
              <a:t> SJPH BPJPH. </a:t>
            </a:r>
          </a:p>
          <a:p>
            <a:pPr marL="0" indent="0">
              <a:buNone/>
            </a:pPr>
            <a:r>
              <a:rPr lang="en-US" sz="1800" dirty="0" err="1" smtClean="0"/>
              <a:t>Contoh</a:t>
            </a:r>
            <a:r>
              <a:rPr lang="en-US" sz="1800" dirty="0" smtClean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analisis</a:t>
            </a:r>
            <a:r>
              <a:rPr lang="en-US" sz="1800" dirty="0"/>
              <a:t> </a:t>
            </a:r>
            <a:r>
              <a:rPr lang="en-US" sz="1800" dirty="0" err="1"/>
              <a:t>risiko</a:t>
            </a:r>
            <a:r>
              <a:rPr lang="en-US" sz="1800" dirty="0"/>
              <a:t> </a:t>
            </a:r>
            <a:r>
              <a:rPr lang="en-US" sz="1800" dirty="0" err="1"/>
              <a:t>awal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pembelajaran</a:t>
            </a:r>
            <a:r>
              <a:rPr lang="en-US" sz="1800" dirty="0"/>
              <a:t>, </a:t>
            </a:r>
            <a:r>
              <a:rPr lang="en-US" sz="1800" dirty="0" err="1"/>
              <a:t>bukan</a:t>
            </a:r>
            <a:r>
              <a:rPr lang="en-US" sz="1800" dirty="0"/>
              <a:t> </a:t>
            </a:r>
            <a:r>
              <a:rPr lang="en-US" sz="1800" dirty="0" err="1"/>
              <a:t>penetapan</a:t>
            </a:r>
            <a:r>
              <a:rPr lang="en-US" sz="1800" dirty="0"/>
              <a:t> status halal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merek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bahan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929021"/>
              </p:ext>
            </p:extLst>
          </p:nvPr>
        </p:nvGraphicFramePr>
        <p:xfrm>
          <a:off x="3491880" y="1556792"/>
          <a:ext cx="5122911" cy="42976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03563"/>
                <a:gridCol w="1911711"/>
                <a:gridCol w="1707637"/>
              </a:tblGrid>
              <a:tr h="32413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Bahan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Sumber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risiko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Pemeriksaan</a:t>
                      </a:r>
                      <a:endParaRPr lang="en-US" sz="1600" b="1" dirty="0"/>
                    </a:p>
                  </a:txBody>
                  <a:tcPr anchor="ctr"/>
                </a:tc>
              </a:tr>
              <a:tr h="567229">
                <a:tc>
                  <a:txBody>
                    <a:bodyPr/>
                    <a:lstStyle/>
                    <a:p>
                      <a:r>
                        <a:rPr lang="en-US" sz="1600"/>
                        <a:t>Gelatin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Sumber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hewan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penyembelihan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Asal hewan, sertifikat halal</a:t>
                      </a:r>
                    </a:p>
                  </a:txBody>
                  <a:tcPr anchor="ctr"/>
                </a:tc>
              </a:tr>
              <a:tr h="567229">
                <a:tc>
                  <a:txBody>
                    <a:bodyPr/>
                    <a:lstStyle/>
                    <a:p>
                      <a:r>
                        <a:rPr lang="en-US" sz="1600"/>
                        <a:t>Gliserin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Dapat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berasal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dari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sumber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berbeda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Produsen, proses, dokumen</a:t>
                      </a:r>
                    </a:p>
                  </a:txBody>
                  <a:tcPr anchor="ctr"/>
                </a:tc>
              </a:tr>
              <a:tr h="567229">
                <a:tc>
                  <a:txBody>
                    <a:bodyPr/>
                    <a:lstStyle/>
                    <a:p>
                      <a:r>
                        <a:rPr lang="en-US" sz="1600"/>
                        <a:t>Perisa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Komposisi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bahan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pembawa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Sertifikat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komposisi</a:t>
                      </a:r>
                      <a:endParaRPr lang="en-US" sz="1600" dirty="0"/>
                    </a:p>
                  </a:txBody>
                  <a:tcPr anchor="ctr"/>
                </a:tc>
              </a:tr>
              <a:tr h="567229">
                <a:tc>
                  <a:txBody>
                    <a:bodyPr/>
                    <a:lstStyle/>
                    <a:p>
                      <a:r>
                        <a:rPr lang="en-US" sz="1600"/>
                        <a:t>Enzim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Sumber dan media produksi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Dokumen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teknis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kehalalan</a:t>
                      </a:r>
                      <a:endParaRPr lang="en-US" sz="1600" dirty="0"/>
                    </a:p>
                  </a:txBody>
                  <a:tcPr anchor="ctr"/>
                </a:tc>
              </a:tr>
              <a:tr h="567229">
                <a:tc>
                  <a:txBody>
                    <a:bodyPr/>
                    <a:lstStyle/>
                    <a:p>
                      <a:r>
                        <a:rPr lang="en-US" sz="1600"/>
                        <a:t>Daging ayam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Asal dan proses penyembelihan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Sertifikasi dan ketertelusuran pemasok</a:t>
                      </a:r>
                    </a:p>
                  </a:txBody>
                  <a:tcPr anchor="ctr"/>
                </a:tc>
              </a:tr>
              <a:tr h="810328">
                <a:tc>
                  <a:txBody>
                    <a:bodyPr/>
                    <a:lstStyle/>
                    <a:p>
                      <a:r>
                        <a:rPr lang="en-US" sz="1600"/>
                        <a:t>Daun kelor kering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Bahan tambahan dan kontaminasi selama penanganan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Komposisi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dan</a:t>
                      </a:r>
                      <a:r>
                        <a:rPr lang="en-US" sz="1600" dirty="0"/>
                        <a:t> proses </a:t>
                      </a:r>
                      <a:r>
                        <a:rPr lang="en-US" sz="1600" dirty="0" err="1"/>
                        <a:t>produksi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61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PROSEDUR PENGENDALIAN BAHAN</a:t>
            </a:r>
            <a:endParaRPr lang="en-US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52012"/>
            <a:ext cx="6912768" cy="492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7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TITIK PENGENDALIAN TERPENTING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/>
              <a:t>pembelian</a:t>
            </a:r>
            <a:r>
              <a:rPr lang="en-US" dirty="0"/>
              <a:t>: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, </a:t>
            </a:r>
            <a:r>
              <a:rPr lang="en-US" dirty="0" err="1"/>
              <a:t>merek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produsen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disetujui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/>
              <a:t>penerimaan</a:t>
            </a:r>
            <a:r>
              <a:rPr lang="en-US" dirty="0"/>
              <a:t>: </a:t>
            </a: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memeriksa</a:t>
            </a:r>
            <a:r>
              <a:rPr lang="en-US" dirty="0"/>
              <a:t> </a:t>
            </a:r>
            <a:r>
              <a:rPr lang="en-US" dirty="0" err="1"/>
              <a:t>kecocokan</a:t>
            </a:r>
            <a:r>
              <a:rPr lang="en-US" dirty="0"/>
              <a:t> </a:t>
            </a:r>
            <a:r>
              <a:rPr lang="en-US" dirty="0" err="1"/>
              <a:t>identitas</a:t>
            </a:r>
            <a:r>
              <a:rPr lang="en-US" dirty="0"/>
              <a:t>,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kemasan</a:t>
            </a:r>
            <a:r>
              <a:rPr lang="en-US" dirty="0"/>
              <a:t>, </a:t>
            </a:r>
            <a:r>
              <a:rPr lang="en-US" dirty="0" err="1"/>
              <a:t>pemasok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/>
              <a:t>produksi</a:t>
            </a:r>
            <a:r>
              <a:rPr lang="en-US" dirty="0"/>
              <a:t>: </a:t>
            </a:r>
            <a:r>
              <a:rPr lang="en-US" dirty="0" err="1"/>
              <a:t>Personel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status </a:t>
            </a:r>
            <a:r>
              <a:rPr lang="en-US" dirty="0" err="1"/>
              <a:t>disetujui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: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PPH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sertifikasi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dilaporkan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pembaruan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PP </a:t>
            </a:r>
            <a:r>
              <a:rPr lang="en-US" dirty="0" err="1"/>
              <a:t>Nomor</a:t>
            </a:r>
            <a:r>
              <a:rPr lang="en-US" dirty="0"/>
              <a:t> 42 </a:t>
            </a:r>
            <a:r>
              <a:rPr lang="en-US" dirty="0" err="1"/>
              <a:t>Tahun</a:t>
            </a:r>
            <a:r>
              <a:rPr lang="en-US" dirty="0"/>
              <a:t> 2024.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6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Positive list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dikecualikan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halal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, </a:t>
            </a:r>
            <a:r>
              <a:rPr lang="en-US" dirty="0" err="1"/>
              <a:t>asal-usul</a:t>
            </a:r>
            <a:r>
              <a:rPr lang="en-US" dirty="0"/>
              <a:t>, proses </a:t>
            </a:r>
            <a:r>
              <a:rPr lang="en-US" dirty="0" err="1"/>
              <a:t>pengolahan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kontaminasinya</a:t>
            </a:r>
            <a:r>
              <a:rPr lang="en-US" dirty="0"/>
              <a:t>.</a:t>
            </a:r>
          </a:p>
          <a:p>
            <a:r>
              <a:rPr lang="en-US" dirty="0" err="1"/>
              <a:t>Pengecualian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status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halal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3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KLASIFIKASI UTAMA POSITIVE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/>
              <a:t>KMA </a:t>
            </a:r>
            <a:r>
              <a:rPr lang="en-US" dirty="0" err="1"/>
              <a:t>Nomor</a:t>
            </a:r>
            <a:r>
              <a:rPr lang="en-US" dirty="0"/>
              <a:t> 1360 </a:t>
            </a:r>
            <a:r>
              <a:rPr lang="en-US" dirty="0" err="1"/>
              <a:t>Tahun</a:t>
            </a:r>
            <a:r>
              <a:rPr lang="en-US" dirty="0"/>
              <a:t> 2021,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dikecualikan</a:t>
            </a:r>
            <a:r>
              <a:rPr lang="en-US" dirty="0"/>
              <a:t> </a:t>
            </a:r>
            <a:r>
              <a:rPr lang="en-US" dirty="0" err="1"/>
              <a:t>dikelompokkan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916541"/>
              </p:ext>
            </p:extLst>
          </p:nvPr>
        </p:nvGraphicFramePr>
        <p:xfrm>
          <a:off x="611560" y="3212976"/>
          <a:ext cx="7776864" cy="243814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60932"/>
                <a:gridCol w="6415932"/>
              </a:tblGrid>
              <a:tr h="276318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Kelompok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Jenis bahan</a:t>
                      </a:r>
                    </a:p>
                  </a:txBody>
                  <a:tcPr anchor="ctr"/>
                </a:tc>
              </a:tr>
              <a:tr h="690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Bahan alam tanpa pengolahan atau hanya diolah secara fisik tanpa penambahan bahan lain</a:t>
                      </a:r>
                    </a:p>
                  </a:txBody>
                  <a:tcPr anchor="ctr"/>
                </a:tc>
              </a:tr>
              <a:tr h="690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Bahan olahan yang tidak berisiko mengandung atau terkontaminasi bahan tidak halal</a:t>
                      </a:r>
                    </a:p>
                  </a:txBody>
                  <a:tcPr anchor="ctr"/>
                </a:tc>
              </a:tr>
              <a:tr h="690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kimia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tertentu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tergolong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berbahaya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mengandung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halal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84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 smtClean="0"/>
              <a:t>DAFTAR BAHAN ALAM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 smtClean="0"/>
              <a:t>utama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proses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penolong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2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CurveDown">
              <a:avLst/>
            </a:prstTxWarp>
          </a:bodyPr>
          <a:lstStyle/>
          <a:p>
            <a:r>
              <a:rPr lang="en-US" dirty="0" err="1" smtClean="0"/>
              <a:t>terimakasih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3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1136</Words>
  <Application>Microsoft Office PowerPoint</Application>
  <PresentationFormat>On-screen Show (4:3)</PresentationFormat>
  <Paragraphs>157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KRITERIA KOMITMEN DAN TANGGUNG JAWAB</vt:lpstr>
      <vt:lpstr>PENDAHULUAN </vt:lpstr>
      <vt:lpstr>KOMITMEN DAN TANGGUNG JAWAB</vt:lpstr>
      <vt:lpstr>KEBIJAKAN HALAL</vt:lpstr>
      <vt:lpstr>PowerPoint Presentation</vt:lpstr>
      <vt:lpstr>Bagaimana membuktikan kebijakan telah diterapkan?</vt:lpstr>
      <vt:lpstr>TUGAS DAN TANGGUNG JAWAB</vt:lpstr>
      <vt:lpstr>PowerPoint Presentation</vt:lpstr>
      <vt:lpstr>MATRIKS TANGGUNG JAWAB</vt:lpstr>
      <vt:lpstr>PEMBINAAN SUMBER DAYA MANUSIA</vt:lpstr>
      <vt:lpstr>KOMITMEN</vt:lpstr>
      <vt:lpstr>Contoh Penerapan </vt:lpstr>
      <vt:lpstr>BAHAN</vt:lpstr>
      <vt:lpstr>PowerPoint Presentation</vt:lpstr>
      <vt:lpstr>KLASIFIKASI BAHAN BERDASARKAN FUNGSI</vt:lpstr>
      <vt:lpstr>KLASIFIKASI BAHAN BERDASARKAN KEWAJIBAN SERTIFIKASI</vt:lpstr>
      <vt:lpstr>IDENTIFIKASI BAHAN KRITIS</vt:lpstr>
      <vt:lpstr>PROSEDUR PENGENDALIAN BAHAN</vt:lpstr>
      <vt:lpstr>TITIK PENGENDALIAN TERPENTING</vt:lpstr>
      <vt:lpstr>POSITIVE LIST</vt:lpstr>
      <vt:lpstr>KLASIFIKASI UTAMA POSITIVE LIST</vt:lpstr>
      <vt:lpstr>DAFTAR BAHAN ALAM </vt:lpstr>
      <vt:lpstr>terimakasih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KRITERIA KOMITMEN DAN TANGGUNG JAWAB</dc:title>
  <dc:creator>MyBook PRO F3</dc:creator>
  <cp:lastModifiedBy>MyBook PRO F3</cp:lastModifiedBy>
  <cp:revision>8</cp:revision>
  <dcterms:created xsi:type="dcterms:W3CDTF">2026-09-15T04:30:02Z</dcterms:created>
  <dcterms:modified xsi:type="dcterms:W3CDTF">2026-09-22T04:08:31Z</dcterms:modified>
</cp:coreProperties>
</file>