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60" r:id="rId4"/>
    <p:sldId id="261" r:id="rId5"/>
    <p:sldId id="265" r:id="rId6"/>
    <p:sldId id="266" r:id="rId7"/>
    <p:sldId id="267" r:id="rId8"/>
    <p:sldId id="262" r:id="rId9"/>
    <p:sldId id="263" r:id="rId10"/>
    <p:sldId id="257" r:id="rId11"/>
    <p:sldId id="258" r:id="rId12"/>
    <p:sldId id="259" r:id="rId13"/>
    <p:sldId id="269" r:id="rId14"/>
    <p:sldId id="264" r:id="rId15"/>
    <p:sldId id="270" r:id="rId16"/>
    <p:sldId id="271" r:id="rId17"/>
    <p:sldId id="272" r:id="rId18"/>
    <p:sldId id="274" r:id="rId19"/>
    <p:sldId id="278" r:id="rId20"/>
    <p:sldId id="279" r:id="rId21"/>
    <p:sldId id="280" r:id="rId22"/>
    <p:sldId id="275" r:id="rId23"/>
    <p:sldId id="276" r:id="rId24"/>
    <p:sldId id="277" r:id="rId25"/>
    <p:sldId id="273" r:id="rId26"/>
    <p:sldId id="268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487" autoAdjust="0"/>
  </p:normalViewPr>
  <p:slideViewPr>
    <p:cSldViewPr snapToGrid="0">
      <p:cViewPr varScale="1">
        <p:scale>
          <a:sx n="65" d="100"/>
          <a:sy n="65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F087F-DC11-479A-AD3B-8AF45EC7A98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6" name="Tampungan Ka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E196F-6277-4A9D-8264-402F9382160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970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E196F-6277-4A9D-8264-402F9382160E}" type="slidenum">
              <a:rPr lang="en-ID" smtClean="0"/>
              <a:t>16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778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54785AE-4653-F08B-E0E1-BF3C07D52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2A314C7E-F7C6-3183-56C2-EC47F5630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5F33571A-506F-72DF-3A40-A6EF599E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12785BB3-95FC-7F0C-F599-98477EE76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0DC2F07D-25AD-AF09-B7D7-EC59C164C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342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02BC813-9CDD-CC92-F5E0-3A14A6C3D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DD429A99-02A6-D232-F556-DADD22DBE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4557E233-5D08-7316-36AD-0064B345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D9BA9A93-5541-7973-4CA2-45D7D8987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E17E64A3-9844-9F3D-3B91-7E6CC0578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350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F6E77BA-D1C6-B481-FC05-7DFBA2B86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C03EA97D-F07A-445D-A05C-6F2F1E2C6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00BFB9CE-DD10-9BCF-2B60-A80B2095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4B10B031-47AE-076E-D32C-1A364D7B4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085E7AEC-D092-2D30-895D-8B3E75E09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1401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7F420F1-73BB-1AFB-2DA9-92564694E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F6D867A-544D-FF07-5A91-60E6A3195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82D4AB7B-259C-A3B3-5205-8503D410F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E371766-8F85-48F6-6910-E994B580C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ED5C6BC3-0A9C-8D1E-FC07-FD0855EF7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CCAEC7C1-E4D8-3806-3DDB-42021448E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8719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330B84D-6868-17E9-51AA-5A5B852A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703B021C-6EB6-80A4-B265-FD90F0B22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4197E5FF-4747-B765-9A6F-EB4DCA346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30F87A60-B488-EF28-4FBF-210BF1779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C7D0D0F8-E54D-FD74-0CDE-49C98F1338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E9C63E3F-750D-D656-A3EC-F970875D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3AD50CEA-751D-7C56-1BFB-D5259FD17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1AF11EFA-E4FC-E903-99EC-0D7160A40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1969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2B381EC-68C9-D421-A65A-3CAA7EAFA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8B20993B-878E-2F37-A939-D6BA8B635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0EFDEBFD-7760-ACE3-B1AB-EFF4AE11D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57B49789-BEDB-6584-25C5-40F6601F4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246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214FE6D4-EBF1-957F-A992-79081288F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93AF3EB4-FB8E-009F-93B8-E7C8A1D9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7E83E8AA-7120-A683-2F3E-A76271BD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16749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DD377D6F-721B-9484-1B4D-152A2EA4B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F6D5A71-99B3-222E-696B-C896F001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C2203099-41A2-29FE-997A-969518ADE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C9D59E65-194A-FF18-9CA2-B944CAC4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D82593BA-F44E-F5BF-CEFA-3D62AE5C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B8379437-5E9F-6304-73A3-F6868FCA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3426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56C651E4-DFF1-0B6A-1B5C-FD652A0B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AC29078D-11B9-8321-DE54-519D08F34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3C7A8CA-E48A-1AF8-213F-E046E1ECB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F0FCB8CC-B40B-F340-A093-5C091D0CA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47B2541-CC50-E429-B254-FF00C8A20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B6221605-FEC6-6E66-3517-DF9BE9FB3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5256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72D4E76E-A186-C729-48C6-6ADA5075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FA6AD054-09DA-7A88-D389-6C4346873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4B55FC6-7862-4D45-FD4C-27E54F32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DDE28E6A-A2DE-B50F-4ED8-84E0566E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92776BBB-5412-CACA-A590-B425E338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274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7B2A7A47-43DA-BD39-F761-8E4EEF5AA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BF9A19A-855A-6D87-B52D-EDD392B1A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34CE9A76-96E9-2C35-3F99-38FBCCAB4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693F14EA-C03E-CC5A-A875-FD928997C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BC4BD46-684D-DB1C-EEBF-2706C72CC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26410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00725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7621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17982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9816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2947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72142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06307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610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0310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92017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6950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46652D86-D50F-D4F8-8D4F-9E095C8A3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1789813F-9627-B24A-EEC5-FA51ADA84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482708D-B463-9BFC-7C49-4E95DB6E3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AD0CE90C-BA97-9F05-D2F1-24F9546028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10244F1-803F-8F72-B1A1-2FBF1554C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5083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B465B95-4C4C-4599-B1F4-FD9B1C332CAB}" type="datetimeFigureOut">
              <a:rPr lang="en-ID" smtClean="0"/>
              <a:t>02/09/2025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C344909-AB53-45F0-9C34-4BF28811B2C2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486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rsegi Panjang 5">
            <a:extLst>
              <a:ext uri="{FF2B5EF4-FFF2-40B4-BE49-F238E27FC236}">
                <a16:creationId xmlns:a16="http://schemas.microsoft.com/office/drawing/2014/main" id="{B10C3B8C-0954-1C60-D63D-404FDC99B0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88913428-63FC-B1D0-2A98-E5AC1ABCA9C5}"/>
              </a:ext>
            </a:extLst>
          </p:cNvPr>
          <p:cNvSpPr/>
          <p:nvPr/>
        </p:nvSpPr>
        <p:spPr>
          <a:xfrm>
            <a:off x="0" y="0"/>
            <a:ext cx="12192000" cy="1806678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94201535-EDE8-ECD1-B3B0-EDDF3BC31A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80922"/>
            <a:ext cx="9144000" cy="2387600"/>
          </a:xfrm>
        </p:spPr>
        <p:txBody>
          <a:bodyPr/>
          <a:lstStyle/>
          <a:p>
            <a:r>
              <a:rPr lang="en-US" b="1" dirty="0" err="1"/>
              <a:t>Konsep</a:t>
            </a:r>
            <a:r>
              <a:rPr lang="en-US" b="1" dirty="0"/>
              <a:t>, </a:t>
            </a:r>
            <a:r>
              <a:rPr lang="en-US" b="1" dirty="0" err="1"/>
              <a:t>Aspek</a:t>
            </a:r>
            <a:r>
              <a:rPr lang="en-US" b="1" dirty="0"/>
              <a:t>, Prosen, dan </a:t>
            </a:r>
            <a:r>
              <a:rPr lang="en-US" dirty="0">
                <a:latin typeface="Bahnschrift" panose="020B0502040204020203" pitchFamily="34" charset="0"/>
              </a:rPr>
              <a:t>Agen</a:t>
            </a:r>
            <a:r>
              <a:rPr lang="en-US" dirty="0"/>
              <a:t> </a:t>
            </a:r>
            <a:r>
              <a:rPr lang="en-US" dirty="0" err="1">
                <a:latin typeface="Bahnschrift" panose="020B0502040204020203" pitchFamily="34" charset="0"/>
              </a:rPr>
              <a:t>Geomorfologi</a:t>
            </a:r>
            <a:endParaRPr lang="en-ID" dirty="0">
              <a:latin typeface="Bahnschrift" panose="020B0502040204020203" pitchFamily="34" charset="0"/>
            </a:endParaRPr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CAB972D4-936D-E231-A726-2F21CD689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37663"/>
            <a:ext cx="9144000" cy="1655762"/>
          </a:xfrm>
        </p:spPr>
        <p:txBody>
          <a:bodyPr/>
          <a:lstStyle/>
          <a:p>
            <a:r>
              <a:rPr lang="en-US" dirty="0"/>
              <a:t>PERTEMUAN KEDUA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8331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79AAB-28B4-8DFE-C4FE-0630CABF4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rsegi Panjang 5">
            <a:extLst>
              <a:ext uri="{FF2B5EF4-FFF2-40B4-BE49-F238E27FC236}">
                <a16:creationId xmlns:a16="http://schemas.microsoft.com/office/drawing/2014/main" id="{9CF123B8-11FA-3439-CCA2-90ACAD9E1E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0A69EC82-5E56-5502-47DE-CD75F5666C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329" y="2138169"/>
            <a:ext cx="10186219" cy="278401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ID" dirty="0" err="1"/>
              <a:t>Secara</a:t>
            </a:r>
            <a:r>
              <a:rPr lang="en-ID" dirty="0"/>
              <a:t> garis </a:t>
            </a:r>
            <a:r>
              <a:rPr lang="en-ID" dirty="0" err="1"/>
              <a:t>besar</a:t>
            </a:r>
            <a:r>
              <a:rPr lang="en-ID" dirty="0"/>
              <a:t> proses </a:t>
            </a:r>
            <a:r>
              <a:rPr lang="en-ID" dirty="0" err="1"/>
              <a:t>pembentukan</a:t>
            </a:r>
            <a:r>
              <a:rPr lang="en-ID" dirty="0"/>
              <a:t> </a:t>
            </a:r>
            <a:r>
              <a:rPr lang="en-ID" dirty="0" err="1"/>
              <a:t>muka</a:t>
            </a:r>
            <a:r>
              <a:rPr lang="en-ID" dirty="0"/>
              <a:t> </a:t>
            </a:r>
            <a:r>
              <a:rPr lang="en-ID" dirty="0" err="1"/>
              <a:t>bumi</a:t>
            </a:r>
            <a:r>
              <a:rPr lang="en-ID" dirty="0"/>
              <a:t> </a:t>
            </a:r>
            <a:r>
              <a:rPr lang="en-ID" dirty="0" err="1"/>
              <a:t>menganut</a:t>
            </a:r>
            <a:r>
              <a:rPr lang="en-ID" dirty="0"/>
              <a:t> </a:t>
            </a:r>
            <a:r>
              <a:rPr lang="en-ID" dirty="0" err="1"/>
              <a:t>azas</a:t>
            </a:r>
            <a:r>
              <a:rPr lang="en-ID" dirty="0"/>
              <a:t> </a:t>
            </a:r>
            <a:r>
              <a:rPr lang="en-ID" dirty="0" err="1"/>
              <a:t>berkelanjutan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daur</a:t>
            </a:r>
            <a:r>
              <a:rPr lang="en-ID" dirty="0"/>
              <a:t> </a:t>
            </a:r>
            <a:r>
              <a:rPr lang="en-ID" dirty="0" err="1"/>
              <a:t>geomorfik</a:t>
            </a:r>
            <a:r>
              <a:rPr lang="en-ID" dirty="0"/>
              <a:t> (geomorphic cycles), yang </a:t>
            </a:r>
            <a:r>
              <a:rPr lang="en-ID" dirty="0" err="1"/>
              <a:t>meliputi</a:t>
            </a:r>
            <a:r>
              <a:rPr lang="en-ID" dirty="0"/>
              <a:t> </a:t>
            </a:r>
            <a:r>
              <a:rPr lang="en-ID" dirty="0" err="1"/>
              <a:t>pembentukan</a:t>
            </a:r>
            <a:r>
              <a:rPr lang="en-ID" dirty="0"/>
              <a:t> </a:t>
            </a:r>
            <a:r>
              <a:rPr lang="en-ID" dirty="0" err="1"/>
              <a:t>daratan</a:t>
            </a:r>
            <a:r>
              <a:rPr lang="en-ID" dirty="0"/>
              <a:t> oleh </a:t>
            </a:r>
            <a:r>
              <a:rPr lang="en-ID" dirty="0" err="1"/>
              <a:t>gaya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bumi</a:t>
            </a:r>
            <a:r>
              <a:rPr lang="en-ID" dirty="0"/>
              <a:t> (endogen), proses </a:t>
            </a:r>
            <a:r>
              <a:rPr lang="en-ID" dirty="0" err="1"/>
              <a:t>penghancuran</a:t>
            </a:r>
            <a:r>
              <a:rPr lang="en-ID" dirty="0"/>
              <a:t>/</a:t>
            </a:r>
            <a:r>
              <a:rPr lang="en-ID" dirty="0" err="1"/>
              <a:t>pelapukan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gaya</a:t>
            </a:r>
            <a:r>
              <a:rPr lang="en-ID" dirty="0"/>
              <a:t> </a:t>
            </a:r>
            <a:r>
              <a:rPr lang="en-ID" dirty="0" err="1"/>
              <a:t>eksogen</a:t>
            </a:r>
            <a:r>
              <a:rPr lang="en-ID" dirty="0"/>
              <a:t>, proses </a:t>
            </a:r>
            <a:r>
              <a:rPr lang="en-ID" dirty="0" err="1"/>
              <a:t>pengendapan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penghancuran</a:t>
            </a:r>
            <a:r>
              <a:rPr lang="en-ID" dirty="0"/>
              <a:t> </a:t>
            </a:r>
            <a:r>
              <a:rPr lang="en-ID" dirty="0" err="1"/>
              <a:t>muka</a:t>
            </a:r>
            <a:r>
              <a:rPr lang="en-ID" dirty="0"/>
              <a:t> </a:t>
            </a:r>
            <a:r>
              <a:rPr lang="en-ID" dirty="0" err="1"/>
              <a:t>bumi</a:t>
            </a:r>
            <a:r>
              <a:rPr lang="en-ID" dirty="0"/>
              <a:t> (</a:t>
            </a:r>
            <a:r>
              <a:rPr lang="en-ID" dirty="0" err="1"/>
              <a:t>agradasi</a:t>
            </a:r>
            <a:r>
              <a:rPr lang="en-ID" dirty="0"/>
              <a:t>), dan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terangkat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tenaga</a:t>
            </a:r>
            <a:r>
              <a:rPr lang="en-ID" dirty="0"/>
              <a:t> endogen, </a:t>
            </a:r>
            <a:r>
              <a:rPr lang="en-ID" dirty="0" err="1"/>
              <a:t>demikian</a:t>
            </a:r>
            <a:r>
              <a:rPr lang="en-ID" dirty="0"/>
              <a:t> </a:t>
            </a:r>
            <a:r>
              <a:rPr lang="en-ID" dirty="0" err="1"/>
              <a:t>seterusnya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siklus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yang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skala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sangat lama</a:t>
            </a: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8B2E290D-3317-F913-15A2-DA0B4B8E84B0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KONSEP-KONSEP GEOMORFOLOGI</a:t>
            </a:r>
            <a:endParaRPr lang="en-ID" sz="4000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01F69DF1-9CD1-5578-DED1-3B91F65011DA}"/>
              </a:ext>
            </a:extLst>
          </p:cNvPr>
          <p:cNvSpPr txBox="1"/>
          <p:nvPr/>
        </p:nvSpPr>
        <p:spPr>
          <a:xfrm>
            <a:off x="801329" y="1614949"/>
            <a:ext cx="2885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800" dirty="0"/>
              <a:t>GEOMORFOLOGI</a:t>
            </a: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CC84BA87-BF72-35C7-E77E-9263A9421246}"/>
              </a:ext>
            </a:extLst>
          </p:cNvPr>
          <p:cNvSpPr txBox="1"/>
          <p:nvPr/>
        </p:nvSpPr>
        <p:spPr>
          <a:xfrm>
            <a:off x="801328" y="4995390"/>
            <a:ext cx="10186219" cy="1789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800" b="1" dirty="0"/>
              <a:t>Tujuan </a:t>
            </a:r>
            <a:r>
              <a:rPr lang="en-ID" sz="2800" b="1" dirty="0" err="1"/>
              <a:t>utama</a:t>
            </a:r>
            <a:endParaRPr lang="en-ID" sz="2400" b="1" dirty="0"/>
          </a:p>
          <a:p>
            <a:pPr>
              <a:lnSpc>
                <a:spcPct val="150000"/>
              </a:lnSpc>
            </a:pPr>
            <a:r>
              <a:rPr lang="en-ID" sz="2400" dirty="0" err="1"/>
              <a:t>Memahami</a:t>
            </a:r>
            <a:r>
              <a:rPr lang="en-ID" sz="2400" dirty="0"/>
              <a:t> </a:t>
            </a:r>
            <a:r>
              <a:rPr lang="en-ID" sz="2400" dirty="0" err="1"/>
              <a:t>evolusi</a:t>
            </a:r>
            <a:r>
              <a:rPr lang="en-ID" sz="2400" dirty="0"/>
              <a:t> </a:t>
            </a:r>
            <a:r>
              <a:rPr lang="en-ID" sz="2400" dirty="0" err="1"/>
              <a:t>bentang</a:t>
            </a:r>
            <a:r>
              <a:rPr lang="en-ID" sz="2400" dirty="0"/>
              <a:t> </a:t>
            </a:r>
            <a:r>
              <a:rPr lang="en-ID" sz="2400" dirty="0" err="1"/>
              <a:t>alam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mendukung</a:t>
            </a:r>
            <a:r>
              <a:rPr lang="en-ID" sz="2400" dirty="0"/>
              <a:t> </a:t>
            </a:r>
            <a:r>
              <a:rPr lang="en-ID" sz="2400" dirty="0" err="1"/>
              <a:t>eksplorasi</a:t>
            </a:r>
            <a:r>
              <a:rPr lang="en-ID" sz="2400" dirty="0"/>
              <a:t> </a:t>
            </a:r>
            <a:r>
              <a:rPr lang="en-ID" sz="2400" dirty="0" err="1"/>
              <a:t>sumber</a:t>
            </a:r>
            <a:r>
              <a:rPr lang="en-ID" sz="2400" dirty="0"/>
              <a:t> </a:t>
            </a:r>
            <a:r>
              <a:rPr lang="en-ID" sz="2400" dirty="0" err="1"/>
              <a:t>daya</a:t>
            </a:r>
            <a:r>
              <a:rPr lang="en-ID" sz="2400" dirty="0"/>
              <a:t>, </a:t>
            </a:r>
            <a:r>
              <a:rPr lang="en-ID" sz="2400" dirty="0" err="1"/>
              <a:t>mitigasi</a:t>
            </a:r>
            <a:r>
              <a:rPr lang="en-ID" sz="2400" dirty="0"/>
              <a:t> </a:t>
            </a:r>
            <a:r>
              <a:rPr lang="en-ID" sz="2400" dirty="0" err="1"/>
              <a:t>bencana</a:t>
            </a:r>
            <a:r>
              <a:rPr lang="en-ID" sz="2400" dirty="0"/>
              <a:t>, </a:t>
            </a:r>
            <a:r>
              <a:rPr lang="en-ID" sz="2400" dirty="0" err="1"/>
              <a:t>perencanaan</a:t>
            </a:r>
            <a:r>
              <a:rPr lang="en-ID" sz="2400" dirty="0"/>
              <a:t> tata </a:t>
            </a:r>
            <a:r>
              <a:rPr lang="en-ID" sz="2400" dirty="0" err="1"/>
              <a:t>ruang</a:t>
            </a:r>
            <a:r>
              <a:rPr lang="en-ID" sz="2400" dirty="0"/>
              <a:t>, </a:t>
            </a:r>
            <a:r>
              <a:rPr lang="en-ID" sz="2400" dirty="0" err="1"/>
              <a:t>hingga</a:t>
            </a:r>
            <a:r>
              <a:rPr lang="en-ID" sz="2400" dirty="0"/>
              <a:t> </a:t>
            </a:r>
            <a:r>
              <a:rPr lang="en-ID" sz="2400" dirty="0" err="1"/>
              <a:t>rekonstruksi</a:t>
            </a:r>
            <a:r>
              <a:rPr lang="en-ID" sz="2400" dirty="0"/>
              <a:t> </a:t>
            </a:r>
            <a:r>
              <a:rPr lang="en-ID" sz="2400" dirty="0" err="1"/>
              <a:t>sejarah</a:t>
            </a:r>
            <a:r>
              <a:rPr lang="en-ID" sz="2400" dirty="0"/>
              <a:t> </a:t>
            </a:r>
            <a:r>
              <a:rPr lang="en-ID" sz="2400" dirty="0" err="1"/>
              <a:t>geologi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341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0C7EE-C108-3043-8EA4-35A822777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rsegi Panjang 5">
            <a:extLst>
              <a:ext uri="{FF2B5EF4-FFF2-40B4-BE49-F238E27FC236}">
                <a16:creationId xmlns:a16="http://schemas.microsoft.com/office/drawing/2014/main" id="{E9ADA807-2292-E5E5-DDA4-4DDE700AC3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6C5FD18A-E046-9BD3-900D-19C7773D471D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ID" sz="4000" b="1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E9C0191E-B4C2-DD26-B137-79AD5F660F68}"/>
              </a:ext>
            </a:extLst>
          </p:cNvPr>
          <p:cNvSpPr txBox="1"/>
          <p:nvPr/>
        </p:nvSpPr>
        <p:spPr>
          <a:xfrm>
            <a:off x="779206" y="2002946"/>
            <a:ext cx="10633587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2400" b="1" dirty="0"/>
              <a:t>1. </a:t>
            </a:r>
            <a:r>
              <a:rPr lang="en-ID" sz="2400" b="1" dirty="0" err="1"/>
              <a:t>Prinsip</a:t>
            </a:r>
            <a:r>
              <a:rPr lang="en-ID" sz="2400" b="1" dirty="0"/>
              <a:t> </a:t>
            </a:r>
            <a:r>
              <a:rPr lang="en-ID" sz="2400" b="1" dirty="0" err="1"/>
              <a:t>aktualisme</a:t>
            </a:r>
            <a:r>
              <a:rPr lang="en-ID" sz="2400" dirty="0"/>
              <a:t> (</a:t>
            </a:r>
            <a:r>
              <a:rPr lang="en-ID" sz="2400" i="1" dirty="0"/>
              <a:t>the present is the key to the past</a:t>
            </a:r>
            <a:r>
              <a:rPr lang="en-ID" sz="2400" dirty="0"/>
              <a:t>) – </a:t>
            </a:r>
          </a:p>
          <a:p>
            <a:pPr algn="just">
              <a:lnSpc>
                <a:spcPct val="150000"/>
              </a:lnSpc>
            </a:pPr>
            <a:r>
              <a:rPr lang="en-ID" sz="2400" dirty="0"/>
              <a:t>proses </a:t>
            </a:r>
            <a:r>
              <a:rPr lang="en-ID" sz="2400" dirty="0" err="1"/>
              <a:t>geomorfik</a:t>
            </a:r>
            <a:r>
              <a:rPr lang="en-ID" sz="2400" dirty="0"/>
              <a:t> </a:t>
            </a:r>
            <a:r>
              <a:rPr lang="en-ID" sz="2400" dirty="0" err="1"/>
              <a:t>sekarang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digunakan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menafsirkan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permukaan</a:t>
            </a:r>
            <a:r>
              <a:rPr lang="en-ID" sz="2400" dirty="0"/>
              <a:t> yang </a:t>
            </a:r>
            <a:r>
              <a:rPr lang="en-ID" sz="2400" dirty="0" err="1"/>
              <a:t>terbentuk</a:t>
            </a:r>
            <a:r>
              <a:rPr lang="en-ID" sz="2400" dirty="0"/>
              <a:t> di masa </a:t>
            </a:r>
            <a:r>
              <a:rPr lang="en-ID" sz="2400" dirty="0" err="1"/>
              <a:t>lalu</a:t>
            </a:r>
            <a:r>
              <a:rPr lang="en-ID" sz="24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ID" sz="2400" b="1" dirty="0"/>
              <a:t>2. </a:t>
            </a:r>
            <a:r>
              <a:rPr lang="en-ID" sz="2400" b="1" dirty="0" err="1"/>
              <a:t>Prinsip</a:t>
            </a:r>
            <a:r>
              <a:rPr lang="en-ID" sz="2400" b="1" dirty="0"/>
              <a:t> </a:t>
            </a:r>
            <a:r>
              <a:rPr lang="en-ID" sz="2400" b="1" dirty="0" err="1"/>
              <a:t>siklus</a:t>
            </a:r>
            <a:r>
              <a:rPr lang="en-ID" sz="2400" b="1" dirty="0"/>
              <a:t> </a:t>
            </a:r>
            <a:r>
              <a:rPr lang="en-ID" sz="2400" b="1" dirty="0" err="1"/>
              <a:t>geomorfologi</a:t>
            </a:r>
            <a:r>
              <a:rPr lang="en-ID" sz="2400" dirty="0"/>
              <a:t> (Davis, Penck, King) – </a:t>
            </a:r>
          </a:p>
          <a:p>
            <a:pPr algn="just">
              <a:lnSpc>
                <a:spcPct val="150000"/>
              </a:lnSpc>
            </a:pPr>
            <a:r>
              <a:rPr lang="en-ID" sz="2400" dirty="0" err="1"/>
              <a:t>bentang</a:t>
            </a:r>
            <a:r>
              <a:rPr lang="en-ID" sz="2400" dirty="0"/>
              <a:t> </a:t>
            </a:r>
            <a:r>
              <a:rPr lang="en-ID" sz="2400" dirty="0" err="1"/>
              <a:t>alam</a:t>
            </a:r>
            <a:r>
              <a:rPr lang="en-ID" sz="2400" dirty="0"/>
              <a:t> </a:t>
            </a:r>
            <a:r>
              <a:rPr lang="en-ID" sz="2400" dirty="0" err="1"/>
              <a:t>mengalami</a:t>
            </a:r>
            <a:r>
              <a:rPr lang="en-ID" sz="2400" dirty="0"/>
              <a:t> </a:t>
            </a:r>
            <a:r>
              <a:rPr lang="en-ID" sz="2400" dirty="0" err="1"/>
              <a:t>tahapan</a:t>
            </a:r>
            <a:r>
              <a:rPr lang="en-ID" sz="2400" dirty="0"/>
              <a:t> </a:t>
            </a:r>
            <a:r>
              <a:rPr lang="en-ID" sz="2400" i="1" dirty="0"/>
              <a:t>youth → mature → old age</a:t>
            </a:r>
            <a:r>
              <a:rPr lang="en-ID" sz="24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ID" sz="2400" b="1" dirty="0"/>
              <a:t>3. </a:t>
            </a:r>
            <a:r>
              <a:rPr lang="en-ID" sz="2400" b="1" dirty="0" err="1"/>
              <a:t>Prinsip</a:t>
            </a:r>
            <a:r>
              <a:rPr lang="en-ID" sz="2400" b="1" dirty="0"/>
              <a:t> </a:t>
            </a:r>
            <a:r>
              <a:rPr lang="en-ID" sz="2400" b="1" dirty="0" err="1"/>
              <a:t>keseimbangan</a:t>
            </a:r>
            <a:r>
              <a:rPr lang="en-ID" sz="2400" b="1" dirty="0"/>
              <a:t> </a:t>
            </a:r>
            <a:r>
              <a:rPr lang="en-ID" sz="2400" b="1" dirty="0" err="1"/>
              <a:t>dinamis</a:t>
            </a:r>
            <a:r>
              <a:rPr lang="en-ID" sz="2400" dirty="0"/>
              <a:t> (</a:t>
            </a:r>
            <a:r>
              <a:rPr lang="en-ID" sz="2400" i="1" dirty="0"/>
              <a:t>dynamic equilibrium</a:t>
            </a:r>
            <a:r>
              <a:rPr lang="en-ID" sz="2400" dirty="0"/>
              <a:t>) – </a:t>
            </a:r>
          </a:p>
          <a:p>
            <a:pPr algn="just">
              <a:lnSpc>
                <a:spcPct val="150000"/>
              </a:lnSpc>
            </a:pP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lahan</a:t>
            </a:r>
            <a:r>
              <a:rPr lang="en-ID" sz="2400" dirty="0"/>
              <a:t> </a:t>
            </a:r>
            <a:r>
              <a:rPr lang="en-ID" sz="2400" dirty="0" err="1"/>
              <a:t>berkembang</a:t>
            </a:r>
            <a:r>
              <a:rPr lang="en-ID" sz="2400" dirty="0"/>
              <a:t> </a:t>
            </a:r>
            <a:r>
              <a:rPr lang="en-ID" sz="2400" dirty="0" err="1"/>
              <a:t>menuju</a:t>
            </a:r>
            <a:r>
              <a:rPr lang="en-ID" sz="2400" dirty="0"/>
              <a:t> </a:t>
            </a:r>
            <a:r>
              <a:rPr lang="en-ID" sz="2400" dirty="0" err="1"/>
              <a:t>keseimbangan</a:t>
            </a:r>
            <a:r>
              <a:rPr lang="en-ID" sz="2400" dirty="0"/>
              <a:t> </a:t>
            </a:r>
            <a:r>
              <a:rPr lang="en-ID" sz="2400" dirty="0" err="1"/>
              <a:t>antara</a:t>
            </a:r>
            <a:r>
              <a:rPr lang="en-ID" sz="2400" dirty="0"/>
              <a:t> proses endogen dan </a:t>
            </a:r>
            <a:r>
              <a:rPr lang="en-ID" sz="2400" dirty="0" err="1"/>
              <a:t>eksogen</a:t>
            </a:r>
            <a:r>
              <a:rPr lang="en-ID" sz="2400" dirty="0"/>
              <a:t>.</a:t>
            </a: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B698D64D-9501-E6F2-858E-4B5C95EFBE43}"/>
              </a:ext>
            </a:extLst>
          </p:cNvPr>
          <p:cNvSpPr txBox="1"/>
          <p:nvPr/>
        </p:nvSpPr>
        <p:spPr>
          <a:xfrm>
            <a:off x="1165122" y="622808"/>
            <a:ext cx="61058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4000" b="1" dirty="0" err="1">
                <a:solidFill>
                  <a:schemeClr val="bg1"/>
                </a:solidFill>
              </a:rPr>
              <a:t>Prinsip-prinsip</a:t>
            </a:r>
            <a:r>
              <a:rPr lang="en-ID" sz="4000" b="1" dirty="0">
                <a:solidFill>
                  <a:schemeClr val="bg1"/>
                </a:solidFill>
              </a:rPr>
              <a:t> </a:t>
            </a:r>
            <a:r>
              <a:rPr lang="en-ID" sz="4000" b="1" dirty="0" err="1">
                <a:solidFill>
                  <a:schemeClr val="bg1"/>
                </a:solidFill>
              </a:rPr>
              <a:t>utama</a:t>
            </a:r>
            <a:endParaRPr lang="en-ID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4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65328839-8E20-A840-EDD3-7AC3973B5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2800" b="1" dirty="0" err="1"/>
              <a:t>Prinsip</a:t>
            </a:r>
            <a:r>
              <a:rPr lang="en-ID" sz="2800" b="1" dirty="0"/>
              <a:t> </a:t>
            </a:r>
            <a:r>
              <a:rPr lang="en-ID" sz="2800" b="1" dirty="0" err="1"/>
              <a:t>Aktualisme</a:t>
            </a:r>
            <a:r>
              <a:rPr lang="en-ID" sz="2800" b="1" dirty="0"/>
              <a:t> (Uniformitarianism)</a:t>
            </a:r>
          </a:p>
          <a:p>
            <a:r>
              <a:rPr lang="en-ID" sz="2800" dirty="0" err="1"/>
              <a:t>Diperkenalkan</a:t>
            </a:r>
            <a:r>
              <a:rPr lang="en-ID" sz="2800" dirty="0"/>
              <a:t> oleh </a:t>
            </a:r>
            <a:r>
              <a:rPr lang="en-ID" sz="2800" b="1" dirty="0"/>
              <a:t>James Hutton (1795)</a:t>
            </a:r>
            <a:r>
              <a:rPr lang="en-ID" sz="2800" dirty="0"/>
              <a:t> dan </a:t>
            </a:r>
            <a:r>
              <a:rPr lang="en-ID" sz="2800" dirty="0" err="1"/>
              <a:t>dipopulerkan</a:t>
            </a:r>
            <a:r>
              <a:rPr lang="en-ID" sz="2800" dirty="0"/>
              <a:t> oleh </a:t>
            </a:r>
            <a:r>
              <a:rPr lang="en-ID" sz="2800" b="1" dirty="0"/>
              <a:t>Charles Lyell (1830-an)</a:t>
            </a:r>
            <a:r>
              <a:rPr lang="en-ID" sz="2800" dirty="0"/>
              <a:t>.</a:t>
            </a:r>
          </a:p>
          <a:p>
            <a:r>
              <a:rPr lang="en-ID" sz="2800" b="1" dirty="0"/>
              <a:t>“The present is the key to the past.”</a:t>
            </a:r>
            <a:endParaRPr lang="en-ID" sz="2800" dirty="0"/>
          </a:p>
          <a:p>
            <a:r>
              <a:rPr lang="en-ID" sz="2800" dirty="0"/>
              <a:t>Proses </a:t>
            </a:r>
            <a:r>
              <a:rPr lang="en-ID" sz="2800" dirty="0" err="1"/>
              <a:t>geomorfik</a:t>
            </a:r>
            <a:r>
              <a:rPr lang="en-ID" sz="2800" dirty="0"/>
              <a:t> yang </a:t>
            </a:r>
            <a:r>
              <a:rPr lang="en-ID" sz="2800" dirty="0" err="1"/>
              <a:t>bekerja</a:t>
            </a:r>
            <a:r>
              <a:rPr lang="en-ID" sz="2800" dirty="0"/>
              <a:t> </a:t>
            </a:r>
            <a:r>
              <a:rPr lang="en-ID" sz="2800" dirty="0" err="1"/>
              <a:t>sekarang</a:t>
            </a:r>
            <a:r>
              <a:rPr lang="en-ID" sz="2800" dirty="0"/>
              <a:t> (</a:t>
            </a:r>
            <a:r>
              <a:rPr lang="en-ID" sz="2800" dirty="0" err="1"/>
              <a:t>pelapukan</a:t>
            </a:r>
            <a:r>
              <a:rPr lang="en-ID" sz="2800" dirty="0"/>
              <a:t>, </a:t>
            </a:r>
            <a:r>
              <a:rPr lang="en-ID" sz="2800" dirty="0" err="1"/>
              <a:t>erosi</a:t>
            </a:r>
            <a:r>
              <a:rPr lang="en-ID" sz="2800" dirty="0"/>
              <a:t>, </a:t>
            </a:r>
            <a:r>
              <a:rPr lang="en-ID" sz="2800" dirty="0" err="1"/>
              <a:t>sedimentasi</a:t>
            </a:r>
            <a:r>
              <a:rPr lang="en-ID" sz="2800" dirty="0"/>
              <a:t>) </a:t>
            </a:r>
            <a:r>
              <a:rPr lang="en-ID" sz="2800" b="1" dirty="0" err="1"/>
              <a:t>diasumsikan</a:t>
            </a:r>
            <a:r>
              <a:rPr lang="en-ID" sz="2800" b="1" dirty="0"/>
              <a:t> </a:t>
            </a:r>
            <a:r>
              <a:rPr lang="en-ID" sz="2800" b="1" dirty="0" err="1"/>
              <a:t>sama</a:t>
            </a:r>
            <a:r>
              <a:rPr lang="en-ID" sz="2800" b="1" dirty="0"/>
              <a:t> </a:t>
            </a:r>
            <a:r>
              <a:rPr lang="en-ID" sz="2800" b="1" dirty="0" err="1"/>
              <a:t>dengan</a:t>
            </a:r>
            <a:r>
              <a:rPr lang="en-ID" sz="2800" b="1" dirty="0"/>
              <a:t> proses yang </a:t>
            </a:r>
            <a:r>
              <a:rPr lang="en-ID" sz="2800" b="1" dirty="0" err="1"/>
              <a:t>bekerja</a:t>
            </a:r>
            <a:r>
              <a:rPr lang="en-ID" sz="2800" b="1" dirty="0"/>
              <a:t> di masa </a:t>
            </a:r>
            <a:r>
              <a:rPr lang="en-ID" sz="2800" b="1" dirty="0" err="1"/>
              <a:t>lalu</a:t>
            </a:r>
            <a:r>
              <a:rPr lang="en-ID" sz="2800" dirty="0"/>
              <a:t>, </a:t>
            </a:r>
            <a:r>
              <a:rPr lang="en-ID" sz="2800" dirty="0" err="1"/>
              <a:t>meskipun</a:t>
            </a:r>
            <a:r>
              <a:rPr lang="en-ID" sz="2800" dirty="0"/>
              <a:t> </a:t>
            </a:r>
            <a:r>
              <a:rPr lang="en-ID" sz="2800" dirty="0" err="1"/>
              <a:t>intensitas</a:t>
            </a:r>
            <a:r>
              <a:rPr lang="en-ID" sz="2800" dirty="0"/>
              <a:t> dan </a:t>
            </a:r>
            <a:r>
              <a:rPr lang="en-ID" sz="2800" dirty="0" err="1"/>
              <a:t>kecepatannya</a:t>
            </a:r>
            <a:r>
              <a:rPr lang="en-ID" sz="2800" dirty="0"/>
              <a:t> </a:t>
            </a:r>
            <a:r>
              <a:rPr lang="en-ID" sz="2800" dirty="0" err="1"/>
              <a:t>bisa</a:t>
            </a:r>
            <a:r>
              <a:rPr lang="en-ID" sz="2800" dirty="0"/>
              <a:t> </a:t>
            </a:r>
            <a:r>
              <a:rPr lang="en-ID" sz="2800" dirty="0" err="1"/>
              <a:t>berbeda</a:t>
            </a:r>
            <a:r>
              <a:rPr lang="en-ID" sz="2800" dirty="0"/>
              <a:t>.</a:t>
            </a:r>
          </a:p>
          <a:p>
            <a:r>
              <a:rPr lang="en-ID" sz="2800" dirty="0" err="1"/>
              <a:t>Contoh</a:t>
            </a:r>
            <a:r>
              <a:rPr lang="en-ID" sz="2800" dirty="0"/>
              <a:t>: </a:t>
            </a:r>
            <a:r>
              <a:rPr lang="en-ID" sz="2800" dirty="0" err="1"/>
              <a:t>Bentuk</a:t>
            </a:r>
            <a:r>
              <a:rPr lang="en-ID" sz="2800" dirty="0"/>
              <a:t> delta </a:t>
            </a:r>
            <a:r>
              <a:rPr lang="en-ID" sz="2800" dirty="0" err="1"/>
              <a:t>sungai</a:t>
            </a:r>
            <a:r>
              <a:rPr lang="en-ID" sz="2800" dirty="0"/>
              <a:t> modern </a:t>
            </a:r>
            <a:r>
              <a:rPr lang="en-ID" sz="2800" dirty="0" err="1"/>
              <a:t>dapat</a:t>
            </a:r>
            <a:r>
              <a:rPr lang="en-ID" sz="2800" dirty="0"/>
              <a:t> </a:t>
            </a:r>
            <a:r>
              <a:rPr lang="en-ID" sz="2800" dirty="0" err="1"/>
              <a:t>membantu</a:t>
            </a:r>
            <a:r>
              <a:rPr lang="en-ID" sz="2800" dirty="0"/>
              <a:t> </a:t>
            </a:r>
            <a:r>
              <a:rPr lang="en-ID" sz="2800" dirty="0" err="1"/>
              <a:t>menafsirkan</a:t>
            </a:r>
            <a:r>
              <a:rPr lang="en-ID" sz="2800" dirty="0"/>
              <a:t> </a:t>
            </a:r>
            <a:r>
              <a:rPr lang="en-ID" sz="2800" dirty="0" err="1"/>
              <a:t>endapan</a:t>
            </a:r>
            <a:r>
              <a:rPr lang="en-ID" sz="2800" dirty="0"/>
              <a:t> delta </a:t>
            </a:r>
            <a:r>
              <a:rPr lang="en-ID" sz="2800" dirty="0" err="1"/>
              <a:t>purba</a:t>
            </a:r>
            <a:r>
              <a:rPr lang="en-ID" sz="2800" dirty="0"/>
              <a:t> </a:t>
            </a:r>
            <a:r>
              <a:rPr lang="en-ID" sz="2800" dirty="0" err="1"/>
              <a:t>dalam</a:t>
            </a:r>
            <a:r>
              <a:rPr lang="en-ID" sz="2800" dirty="0"/>
              <a:t> </a:t>
            </a:r>
            <a:r>
              <a:rPr lang="en-ID" sz="2800" dirty="0" err="1"/>
              <a:t>batuan</a:t>
            </a:r>
            <a:r>
              <a:rPr lang="en-ID" sz="2800" dirty="0"/>
              <a:t> </a:t>
            </a:r>
            <a:r>
              <a:rPr lang="en-ID" sz="2800" dirty="0" err="1"/>
              <a:t>sedimen</a:t>
            </a:r>
            <a:endParaRPr lang="en-ID" sz="2800" dirty="0"/>
          </a:p>
          <a:p>
            <a:pPr marL="0" indent="0">
              <a:buNone/>
            </a:pP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383563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83611469-E975-7424-FA37-C7B6E5E2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4"/>
            <a:ext cx="10515600" cy="63453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2800" b="1" dirty="0"/>
              <a:t>Teori </a:t>
            </a:r>
            <a:r>
              <a:rPr lang="en-ID" sz="2800" b="1" dirty="0" err="1"/>
              <a:t>Siklus</a:t>
            </a:r>
            <a:r>
              <a:rPr lang="en-ID" sz="2800" b="1" dirty="0"/>
              <a:t> </a:t>
            </a:r>
            <a:r>
              <a:rPr lang="en-ID" sz="2800" b="1" dirty="0" err="1"/>
              <a:t>Geomorfologi</a:t>
            </a:r>
            <a:r>
              <a:rPr lang="en-ID" sz="2800" b="1" dirty="0"/>
              <a:t> (William Morris Davis, 1899)</a:t>
            </a:r>
          </a:p>
          <a:p>
            <a:r>
              <a:rPr lang="en-ID" dirty="0"/>
              <a:t>Davis </a:t>
            </a:r>
            <a:r>
              <a:rPr lang="en-ID" dirty="0" err="1"/>
              <a:t>memandang</a:t>
            </a:r>
            <a:r>
              <a:rPr lang="en-ID" dirty="0"/>
              <a:t> </a:t>
            </a:r>
            <a:r>
              <a:rPr lang="en-ID" dirty="0" err="1"/>
              <a:t>permukaan</a:t>
            </a:r>
            <a:r>
              <a:rPr lang="en-ID" dirty="0"/>
              <a:t> </a:t>
            </a:r>
            <a:r>
              <a:rPr lang="en-ID" dirty="0" err="1"/>
              <a:t>bumi</a:t>
            </a:r>
            <a:r>
              <a:rPr lang="en-ID" dirty="0"/>
              <a:t> </a:t>
            </a:r>
            <a:r>
              <a:rPr lang="en-ID" dirty="0" err="1"/>
              <a:t>berkembang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organisme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: </a:t>
            </a:r>
            <a:r>
              <a:rPr lang="en-ID" dirty="0" err="1"/>
              <a:t>lahir</a:t>
            </a:r>
            <a:r>
              <a:rPr lang="en-ID" dirty="0"/>
              <a:t>, </a:t>
            </a:r>
            <a:r>
              <a:rPr lang="en-ID" dirty="0" err="1"/>
              <a:t>dewasa</a:t>
            </a:r>
            <a:r>
              <a:rPr lang="en-ID" dirty="0"/>
              <a:t>, </a:t>
            </a:r>
            <a:r>
              <a:rPr lang="en-ID" dirty="0" err="1"/>
              <a:t>menua</a:t>
            </a:r>
            <a:r>
              <a:rPr lang="en-ID" dirty="0"/>
              <a:t>.</a:t>
            </a:r>
          </a:p>
          <a:p>
            <a:r>
              <a:rPr lang="en-ID" b="1" dirty="0" err="1"/>
              <a:t>Tahapan</a:t>
            </a:r>
            <a:r>
              <a:rPr lang="en-ID" b="1" dirty="0"/>
              <a:t>:</a:t>
            </a:r>
            <a:endParaRPr lang="en-ID" dirty="0"/>
          </a:p>
          <a:p>
            <a:pPr lvl="1"/>
            <a:r>
              <a:rPr lang="en-ID" sz="2800" b="1" dirty="0"/>
              <a:t>Youth (</a:t>
            </a:r>
            <a:r>
              <a:rPr lang="en-ID" sz="2800" b="1" dirty="0" err="1"/>
              <a:t>muda</a:t>
            </a:r>
            <a:r>
              <a:rPr lang="en-ID" sz="2800" b="1" dirty="0"/>
              <a:t>)</a:t>
            </a:r>
            <a:r>
              <a:rPr lang="en-ID" sz="2800" dirty="0"/>
              <a:t> → relief </a:t>
            </a:r>
            <a:r>
              <a:rPr lang="en-ID" sz="2800" dirty="0" err="1"/>
              <a:t>kasar</a:t>
            </a:r>
            <a:r>
              <a:rPr lang="en-ID" sz="2800" dirty="0"/>
              <a:t>, </a:t>
            </a:r>
            <a:r>
              <a:rPr lang="en-ID" sz="2800" dirty="0" err="1"/>
              <a:t>sungai</a:t>
            </a:r>
            <a:r>
              <a:rPr lang="en-ID" sz="2800" dirty="0"/>
              <a:t> </a:t>
            </a:r>
            <a:r>
              <a:rPr lang="en-ID" sz="2800" dirty="0" err="1"/>
              <a:t>berlembah</a:t>
            </a:r>
            <a:r>
              <a:rPr lang="en-ID" sz="2800" dirty="0"/>
              <a:t> V, </a:t>
            </a:r>
            <a:r>
              <a:rPr lang="en-ID" sz="2800" dirty="0" err="1"/>
              <a:t>erosi</a:t>
            </a:r>
            <a:r>
              <a:rPr lang="en-ID" sz="2800" dirty="0"/>
              <a:t> </a:t>
            </a:r>
            <a:r>
              <a:rPr lang="en-ID" sz="2800" dirty="0" err="1"/>
              <a:t>vertikal</a:t>
            </a:r>
            <a:r>
              <a:rPr lang="en-ID" sz="2800" dirty="0"/>
              <a:t> </a:t>
            </a:r>
            <a:r>
              <a:rPr lang="en-ID" sz="2800" dirty="0" err="1"/>
              <a:t>dominan</a:t>
            </a:r>
            <a:r>
              <a:rPr lang="en-ID" sz="2800" dirty="0"/>
              <a:t>.</a:t>
            </a:r>
          </a:p>
          <a:p>
            <a:pPr lvl="1"/>
            <a:r>
              <a:rPr lang="en-ID" sz="2800" b="1" dirty="0"/>
              <a:t>Mature (</a:t>
            </a:r>
            <a:r>
              <a:rPr lang="en-ID" sz="2800" b="1" dirty="0" err="1"/>
              <a:t>dewasa</a:t>
            </a:r>
            <a:r>
              <a:rPr lang="en-ID" sz="2800" b="1" dirty="0"/>
              <a:t>)</a:t>
            </a:r>
            <a:r>
              <a:rPr lang="en-ID" sz="2800" dirty="0"/>
              <a:t> → relief </a:t>
            </a:r>
            <a:r>
              <a:rPr lang="en-ID" sz="2800" dirty="0" err="1"/>
              <a:t>berkurang</a:t>
            </a:r>
            <a:r>
              <a:rPr lang="en-ID" sz="2800" dirty="0"/>
              <a:t>, </a:t>
            </a:r>
            <a:r>
              <a:rPr lang="en-ID" sz="2800" dirty="0" err="1"/>
              <a:t>erosi</a:t>
            </a:r>
            <a:r>
              <a:rPr lang="en-ID" sz="2800" dirty="0"/>
              <a:t> lateral </a:t>
            </a:r>
            <a:r>
              <a:rPr lang="en-ID" sz="2800" dirty="0" err="1"/>
              <a:t>meningkat</a:t>
            </a:r>
            <a:r>
              <a:rPr lang="en-ID" sz="2800" dirty="0"/>
              <a:t>, </a:t>
            </a:r>
            <a:r>
              <a:rPr lang="en-ID" sz="2800" dirty="0" err="1"/>
              <a:t>muncul</a:t>
            </a:r>
            <a:r>
              <a:rPr lang="en-ID" sz="2800" dirty="0"/>
              <a:t> </a:t>
            </a:r>
            <a:r>
              <a:rPr lang="en-ID" sz="2800" dirty="0" err="1"/>
              <a:t>dataran</a:t>
            </a:r>
            <a:r>
              <a:rPr lang="en-ID" sz="2800" dirty="0"/>
              <a:t> </a:t>
            </a:r>
            <a:r>
              <a:rPr lang="en-ID" sz="2800" dirty="0" err="1"/>
              <a:t>bergelombang</a:t>
            </a:r>
            <a:r>
              <a:rPr lang="en-ID" sz="2800" dirty="0"/>
              <a:t>.</a:t>
            </a:r>
          </a:p>
          <a:p>
            <a:pPr lvl="1"/>
            <a:r>
              <a:rPr lang="en-ID" sz="2800" b="1" dirty="0"/>
              <a:t>Old age (</a:t>
            </a:r>
            <a:r>
              <a:rPr lang="en-ID" sz="2800" b="1" dirty="0" err="1"/>
              <a:t>tua</a:t>
            </a:r>
            <a:r>
              <a:rPr lang="en-ID" sz="2800" b="1" dirty="0"/>
              <a:t>)</a:t>
            </a:r>
            <a:r>
              <a:rPr lang="en-ID" sz="2800" dirty="0"/>
              <a:t> → relief </a:t>
            </a:r>
            <a:r>
              <a:rPr lang="en-ID" sz="2800" dirty="0" err="1"/>
              <a:t>rendah</a:t>
            </a:r>
            <a:r>
              <a:rPr lang="en-ID" sz="2800" dirty="0"/>
              <a:t> (peneplain), proses </a:t>
            </a:r>
            <a:r>
              <a:rPr lang="en-ID" sz="2800" dirty="0" err="1"/>
              <a:t>erosi</a:t>
            </a:r>
            <a:r>
              <a:rPr lang="en-ID" sz="2800" dirty="0"/>
              <a:t> </a:t>
            </a:r>
            <a:r>
              <a:rPr lang="en-ID" sz="2800" dirty="0" err="1"/>
              <a:t>melambat</a:t>
            </a:r>
            <a:r>
              <a:rPr lang="en-ID" sz="2800" dirty="0"/>
              <a:t>.</a:t>
            </a:r>
          </a:p>
          <a:p>
            <a:r>
              <a:rPr lang="en-ID" dirty="0"/>
              <a:t>Kritik modern: </a:t>
            </a:r>
            <a:r>
              <a:rPr lang="en-ID" dirty="0" err="1"/>
              <a:t>teori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terlalu</a:t>
            </a:r>
            <a:r>
              <a:rPr lang="en-ID" dirty="0"/>
              <a:t> </a:t>
            </a:r>
            <a:r>
              <a:rPr lang="en-ID" i="1" dirty="0" err="1"/>
              <a:t>deterministik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kenyataan</a:t>
            </a:r>
            <a:r>
              <a:rPr lang="en-ID" dirty="0"/>
              <a:t> (proses </a:t>
            </a:r>
            <a:r>
              <a:rPr lang="en-ID" dirty="0" err="1"/>
              <a:t>tektonik</a:t>
            </a:r>
            <a:r>
              <a:rPr lang="en-ID" dirty="0"/>
              <a:t> dan </a:t>
            </a:r>
            <a:r>
              <a:rPr lang="en-ID" dirty="0" err="1"/>
              <a:t>iklim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mengganggu</a:t>
            </a:r>
            <a:r>
              <a:rPr lang="en-ID" dirty="0"/>
              <a:t> “</a:t>
            </a:r>
            <a:r>
              <a:rPr lang="en-ID" dirty="0" err="1"/>
              <a:t>siklus</a:t>
            </a:r>
            <a:r>
              <a:rPr lang="en-ID" dirty="0"/>
              <a:t>”).</a:t>
            </a:r>
          </a:p>
        </p:txBody>
      </p:sp>
    </p:spTree>
    <p:extLst>
      <p:ext uri="{BB962C8B-B14F-4D97-AF65-F5344CB8AC3E}">
        <p14:creationId xmlns:p14="http://schemas.microsoft.com/office/powerpoint/2010/main" val="3354387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B460FB5C-C6E6-AC54-8DD6-5F1A6799E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367"/>
            <a:ext cx="10515600" cy="603526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D" sz="2800" b="1" dirty="0" err="1"/>
              <a:t>Prinsip</a:t>
            </a:r>
            <a:r>
              <a:rPr lang="en-ID" sz="2800" b="1" dirty="0"/>
              <a:t> </a:t>
            </a:r>
            <a:r>
              <a:rPr lang="en-ID" sz="2800" b="1" dirty="0" err="1"/>
              <a:t>Keseimbangan</a:t>
            </a:r>
            <a:r>
              <a:rPr lang="en-ID" sz="2800" b="1" dirty="0"/>
              <a:t> </a:t>
            </a:r>
            <a:r>
              <a:rPr lang="en-ID" sz="2800" b="1" dirty="0" err="1"/>
              <a:t>Dinamis</a:t>
            </a:r>
            <a:r>
              <a:rPr lang="en-ID" sz="2800" b="1" dirty="0"/>
              <a:t> (Dynamic Equilibrium – J.T. Hack, 1960-an)</a:t>
            </a:r>
          </a:p>
          <a:p>
            <a:pPr>
              <a:lnSpc>
                <a:spcPct val="150000"/>
              </a:lnSpc>
            </a:pPr>
            <a:r>
              <a:rPr lang="en-ID" sz="2800" dirty="0" err="1"/>
              <a:t>Berbeda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Davis yang </a:t>
            </a:r>
            <a:r>
              <a:rPr lang="en-ID" sz="2800" dirty="0" err="1"/>
              <a:t>menekankan</a:t>
            </a:r>
            <a:r>
              <a:rPr lang="en-ID" sz="2800" dirty="0"/>
              <a:t> </a:t>
            </a:r>
            <a:r>
              <a:rPr lang="en-ID" sz="2800" i="1" dirty="0" err="1"/>
              <a:t>tahapan</a:t>
            </a:r>
            <a:r>
              <a:rPr lang="en-ID" sz="2800" i="1" dirty="0"/>
              <a:t> </a:t>
            </a:r>
            <a:r>
              <a:rPr lang="en-ID" sz="2800" i="1" dirty="0" err="1"/>
              <a:t>waktu</a:t>
            </a:r>
            <a:r>
              <a:rPr lang="en-ID" sz="2800" dirty="0"/>
              <a:t>, Hack </a:t>
            </a:r>
            <a:r>
              <a:rPr lang="en-ID" sz="2800" dirty="0" err="1"/>
              <a:t>memandang</a:t>
            </a:r>
            <a:r>
              <a:rPr lang="en-ID" sz="2800" dirty="0"/>
              <a:t> </a:t>
            </a:r>
            <a:r>
              <a:rPr lang="en-ID" sz="2800" dirty="0" err="1"/>
              <a:t>bentang</a:t>
            </a:r>
            <a:r>
              <a:rPr lang="en-ID" sz="2800" dirty="0"/>
              <a:t> </a:t>
            </a:r>
            <a:r>
              <a:rPr lang="en-ID" sz="2800" dirty="0" err="1"/>
              <a:t>alam</a:t>
            </a:r>
            <a:r>
              <a:rPr lang="en-ID" sz="2800" dirty="0"/>
              <a:t> </a:t>
            </a:r>
            <a:r>
              <a:rPr lang="en-ID" sz="2800" b="1" dirty="0" err="1"/>
              <a:t>selalu</a:t>
            </a:r>
            <a:r>
              <a:rPr lang="en-ID" sz="2800" b="1" dirty="0"/>
              <a:t> </a:t>
            </a:r>
            <a:r>
              <a:rPr lang="en-ID" sz="2800" b="1" dirty="0" err="1"/>
              <a:t>menyesuaikan</a:t>
            </a:r>
            <a:r>
              <a:rPr lang="en-ID" sz="2800" b="1" dirty="0"/>
              <a:t> </a:t>
            </a:r>
            <a:r>
              <a:rPr lang="en-ID" sz="2800" b="1" dirty="0" err="1"/>
              <a:t>diri</a:t>
            </a:r>
            <a:r>
              <a:rPr lang="en-ID" sz="2800" b="1" dirty="0"/>
              <a:t> </a:t>
            </a:r>
            <a:r>
              <a:rPr lang="en-ID" sz="2800" b="1" dirty="0" err="1"/>
              <a:t>dengan</a:t>
            </a:r>
            <a:r>
              <a:rPr lang="en-ID" sz="2800" b="1" dirty="0"/>
              <a:t> </a:t>
            </a:r>
            <a:r>
              <a:rPr lang="en-ID" sz="2800" b="1" dirty="0" err="1"/>
              <a:t>kondisi</a:t>
            </a:r>
            <a:r>
              <a:rPr lang="en-ID" sz="2800" b="1" dirty="0"/>
              <a:t> </a:t>
            </a:r>
            <a:r>
              <a:rPr lang="en-ID" sz="2800" b="1" dirty="0" err="1"/>
              <a:t>iklim</a:t>
            </a:r>
            <a:r>
              <a:rPr lang="en-ID" sz="2800" b="1" dirty="0"/>
              <a:t>, </a:t>
            </a:r>
            <a:r>
              <a:rPr lang="en-ID" sz="2800" b="1" dirty="0" err="1"/>
              <a:t>litologi</a:t>
            </a:r>
            <a:r>
              <a:rPr lang="en-ID" sz="2800" b="1" dirty="0"/>
              <a:t>, dan </a:t>
            </a:r>
            <a:r>
              <a:rPr lang="en-ID" sz="2800" b="1" dirty="0" err="1"/>
              <a:t>tektonik</a:t>
            </a:r>
            <a:r>
              <a:rPr lang="en-ID" sz="2800" b="1" dirty="0"/>
              <a:t> </a:t>
            </a:r>
            <a:r>
              <a:rPr lang="en-ID" sz="2800" b="1" dirty="0" err="1"/>
              <a:t>secara</a:t>
            </a:r>
            <a:r>
              <a:rPr lang="en-ID" sz="2800" b="1" dirty="0"/>
              <a:t> </a:t>
            </a:r>
            <a:r>
              <a:rPr lang="en-ID" sz="2800" b="1" dirty="0" err="1"/>
              <a:t>kontinu</a:t>
            </a:r>
            <a:r>
              <a:rPr lang="en-ID" sz="2800" b="1" dirty="0"/>
              <a:t>.</a:t>
            </a:r>
            <a:endParaRPr lang="en-ID" sz="2800" dirty="0"/>
          </a:p>
          <a:p>
            <a:pPr>
              <a:lnSpc>
                <a:spcPct val="150000"/>
              </a:lnSpc>
            </a:pPr>
            <a:r>
              <a:rPr lang="en-ID" sz="2800" dirty="0"/>
              <a:t>Jika </a:t>
            </a:r>
            <a:r>
              <a:rPr lang="en-ID" sz="2800" dirty="0" err="1"/>
              <a:t>terjadi</a:t>
            </a:r>
            <a:r>
              <a:rPr lang="en-ID" sz="2800" dirty="0"/>
              <a:t> </a:t>
            </a:r>
            <a:r>
              <a:rPr lang="en-ID" sz="2800" dirty="0" err="1"/>
              <a:t>perubahan</a:t>
            </a:r>
            <a:r>
              <a:rPr lang="en-ID" sz="2800" dirty="0"/>
              <a:t> (</a:t>
            </a:r>
            <a:r>
              <a:rPr lang="en-ID" sz="2800" dirty="0" err="1"/>
              <a:t>misalnya</a:t>
            </a:r>
            <a:r>
              <a:rPr lang="en-ID" sz="2800" dirty="0"/>
              <a:t> </a:t>
            </a:r>
            <a:r>
              <a:rPr lang="en-ID" sz="2800" dirty="0" err="1"/>
              <a:t>kenaikan</a:t>
            </a:r>
            <a:r>
              <a:rPr lang="en-ID" sz="2800" dirty="0"/>
              <a:t> </a:t>
            </a:r>
            <a:r>
              <a:rPr lang="en-ID" sz="2800" dirty="0" err="1"/>
              <a:t>tektonik</a:t>
            </a:r>
            <a:r>
              <a:rPr lang="en-ID" sz="2800" dirty="0"/>
              <a:t>), </a:t>
            </a:r>
            <a:r>
              <a:rPr lang="en-ID" sz="2800" dirty="0" err="1"/>
              <a:t>sistem</a:t>
            </a:r>
            <a:r>
              <a:rPr lang="en-ID" sz="2800" dirty="0"/>
              <a:t> </a:t>
            </a:r>
            <a:r>
              <a:rPr lang="en-ID" sz="2800" dirty="0" err="1"/>
              <a:t>akan</a:t>
            </a:r>
            <a:r>
              <a:rPr lang="en-ID" sz="2800" dirty="0"/>
              <a:t> </a:t>
            </a:r>
            <a:r>
              <a:rPr lang="en-ID" sz="2800" b="1" dirty="0" err="1"/>
              <a:t>mencari</a:t>
            </a:r>
            <a:r>
              <a:rPr lang="en-ID" sz="2800" b="1" dirty="0"/>
              <a:t> </a:t>
            </a:r>
            <a:r>
              <a:rPr lang="en-ID" sz="2800" b="1" dirty="0" err="1"/>
              <a:t>keseimbangan</a:t>
            </a:r>
            <a:r>
              <a:rPr lang="en-ID" sz="2800" b="1" dirty="0"/>
              <a:t> </a:t>
            </a:r>
            <a:r>
              <a:rPr lang="en-ID" sz="2800" b="1" dirty="0" err="1"/>
              <a:t>baru</a:t>
            </a:r>
            <a:r>
              <a:rPr lang="en-ID" sz="2800" dirty="0"/>
              <a:t> </a:t>
            </a:r>
            <a:r>
              <a:rPr lang="en-ID" sz="2800" dirty="0" err="1"/>
              <a:t>melalui</a:t>
            </a:r>
            <a:r>
              <a:rPr lang="en-ID" sz="2800" dirty="0"/>
              <a:t> </a:t>
            </a:r>
            <a:r>
              <a:rPr lang="en-ID" sz="2800" dirty="0" err="1"/>
              <a:t>erosi</a:t>
            </a:r>
            <a:r>
              <a:rPr lang="en-ID" sz="2800" dirty="0"/>
              <a:t> dan </a:t>
            </a:r>
            <a:r>
              <a:rPr lang="en-ID" sz="2800" dirty="0" err="1"/>
              <a:t>sedimentasi</a:t>
            </a:r>
            <a:r>
              <a:rPr lang="en-ID" sz="2800" dirty="0"/>
              <a:t>.</a:t>
            </a:r>
          </a:p>
          <a:p>
            <a:pPr>
              <a:lnSpc>
                <a:spcPct val="150000"/>
              </a:lnSpc>
            </a:pPr>
            <a:r>
              <a:rPr lang="en-ID" sz="2800" dirty="0" err="1"/>
              <a:t>Contoh</a:t>
            </a:r>
            <a:r>
              <a:rPr lang="en-ID" sz="2800" dirty="0"/>
              <a:t>: Sungai </a:t>
            </a:r>
            <a:r>
              <a:rPr lang="en-ID" sz="2800" dirty="0" err="1"/>
              <a:t>akan</a:t>
            </a:r>
            <a:r>
              <a:rPr lang="en-ID" sz="2800" dirty="0"/>
              <a:t> </a:t>
            </a:r>
            <a:r>
              <a:rPr lang="en-ID" sz="2800" dirty="0" err="1"/>
              <a:t>menyesuaikan</a:t>
            </a:r>
            <a:r>
              <a:rPr lang="en-ID" sz="2800" dirty="0"/>
              <a:t> </a:t>
            </a:r>
            <a:r>
              <a:rPr lang="en-ID" sz="2800" dirty="0" err="1"/>
              <a:t>kemiringannya</a:t>
            </a:r>
            <a:r>
              <a:rPr lang="en-ID" sz="2800" dirty="0"/>
              <a:t> </a:t>
            </a:r>
            <a:r>
              <a:rPr lang="en-ID" sz="2800" dirty="0" err="1"/>
              <a:t>untuk</a:t>
            </a:r>
            <a:r>
              <a:rPr lang="en-ID" sz="2800" dirty="0"/>
              <a:t> </a:t>
            </a:r>
            <a:r>
              <a:rPr lang="en-ID" sz="2800" dirty="0" err="1"/>
              <a:t>mempertahankan</a:t>
            </a:r>
            <a:r>
              <a:rPr lang="en-ID" sz="2800" dirty="0"/>
              <a:t> </a:t>
            </a:r>
            <a:r>
              <a:rPr lang="en-ID" sz="2800" dirty="0" err="1"/>
              <a:t>kapasitas</a:t>
            </a:r>
            <a:r>
              <a:rPr lang="en-ID" sz="2800" dirty="0"/>
              <a:t> </a:t>
            </a:r>
            <a:r>
              <a:rPr lang="en-ID" sz="2800" dirty="0" err="1"/>
              <a:t>angkutan</a:t>
            </a:r>
            <a:r>
              <a:rPr lang="en-ID" sz="2800" dirty="0"/>
              <a:t> </a:t>
            </a:r>
            <a:r>
              <a:rPr lang="en-ID" sz="2800" dirty="0" err="1"/>
              <a:t>sedimen</a:t>
            </a:r>
            <a:r>
              <a:rPr lang="en-ID" sz="28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855140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C8C16-5C63-096A-AB37-56C7EC242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rsegi Panjang 5">
            <a:extLst>
              <a:ext uri="{FF2B5EF4-FFF2-40B4-BE49-F238E27FC236}">
                <a16:creationId xmlns:a16="http://schemas.microsoft.com/office/drawing/2014/main" id="{8D02E4C2-7F69-4A75-B4AA-98D2D2CBBD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303F4B3E-1477-424C-F949-096E27A9771E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07B6B923-318A-AB63-F4D0-B737D9761713}"/>
              </a:ext>
            </a:extLst>
          </p:cNvPr>
          <p:cNvSpPr txBox="1"/>
          <p:nvPr/>
        </p:nvSpPr>
        <p:spPr>
          <a:xfrm>
            <a:off x="693173" y="1914782"/>
            <a:ext cx="11356257" cy="4420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ID" sz="2400" b="1" dirty="0" err="1"/>
              <a:t>Aspek</a:t>
            </a:r>
            <a:r>
              <a:rPr lang="en-ID" sz="2400" b="1" dirty="0"/>
              <a:t> </a:t>
            </a:r>
            <a:r>
              <a:rPr lang="en-ID" sz="2400" b="1" dirty="0" err="1"/>
              <a:t>Morfografi</a:t>
            </a:r>
            <a:r>
              <a:rPr lang="en-ID" sz="2400" b="1" dirty="0"/>
              <a:t> (</a:t>
            </a:r>
            <a:r>
              <a:rPr lang="en-ID" sz="2400" b="1" dirty="0" err="1"/>
              <a:t>bentuk</a:t>
            </a:r>
            <a:r>
              <a:rPr lang="en-ID" sz="2400" b="1" dirty="0"/>
              <a:t> </a:t>
            </a:r>
            <a:r>
              <a:rPr lang="en-ID" sz="2400" b="1" dirty="0" err="1"/>
              <a:t>lahan</a:t>
            </a:r>
            <a:r>
              <a:rPr lang="en-ID" sz="2400" b="1" dirty="0"/>
              <a:t>)</a:t>
            </a:r>
          </a:p>
          <a:p>
            <a:pPr>
              <a:lnSpc>
                <a:spcPct val="200000"/>
              </a:lnSpc>
            </a:pPr>
            <a:r>
              <a:rPr lang="en-ID" sz="2400" dirty="0" err="1"/>
              <a:t>Mengidentifikasi</a:t>
            </a:r>
            <a:r>
              <a:rPr lang="en-ID" sz="2400" dirty="0"/>
              <a:t> relief: </a:t>
            </a:r>
            <a:r>
              <a:rPr lang="en-ID" sz="2400" dirty="0" err="1"/>
              <a:t>gunung</a:t>
            </a:r>
            <a:r>
              <a:rPr lang="en-ID" sz="2400" dirty="0"/>
              <a:t>, </a:t>
            </a:r>
            <a:r>
              <a:rPr lang="en-ID" sz="2400" dirty="0" err="1"/>
              <a:t>dataran</a:t>
            </a:r>
            <a:r>
              <a:rPr lang="en-ID" sz="2400" dirty="0"/>
              <a:t> </a:t>
            </a:r>
            <a:r>
              <a:rPr lang="en-ID" sz="2400" dirty="0" err="1"/>
              <a:t>tinggi</a:t>
            </a:r>
            <a:r>
              <a:rPr lang="en-ID" sz="2400" dirty="0"/>
              <a:t>, </a:t>
            </a:r>
            <a:r>
              <a:rPr lang="en-ID" sz="2400" dirty="0" err="1"/>
              <a:t>dataran</a:t>
            </a:r>
            <a:r>
              <a:rPr lang="en-ID" sz="2400" dirty="0"/>
              <a:t> </a:t>
            </a:r>
            <a:r>
              <a:rPr lang="en-ID" sz="2400" dirty="0" err="1"/>
              <a:t>rendah</a:t>
            </a:r>
            <a:r>
              <a:rPr lang="en-ID" sz="2400" dirty="0"/>
              <a:t>, </a:t>
            </a:r>
            <a:r>
              <a:rPr lang="en-ID" sz="2400" dirty="0" err="1"/>
              <a:t>lembah</a:t>
            </a:r>
            <a:r>
              <a:rPr lang="en-ID" sz="2400" dirty="0"/>
              <a:t>, teras.</a:t>
            </a:r>
          </a:p>
          <a:p>
            <a:pPr>
              <a:lnSpc>
                <a:spcPct val="200000"/>
              </a:lnSpc>
            </a:pPr>
            <a:r>
              <a:rPr lang="en-ID" sz="2400" b="1" dirty="0" err="1"/>
              <a:t>Aspek</a:t>
            </a:r>
            <a:r>
              <a:rPr lang="en-ID" sz="2400" b="1" dirty="0"/>
              <a:t> </a:t>
            </a:r>
            <a:r>
              <a:rPr lang="en-ID" sz="2400" b="1" dirty="0" err="1"/>
              <a:t>Morfometri</a:t>
            </a:r>
            <a:r>
              <a:rPr lang="en-ID" sz="2400" b="1" dirty="0"/>
              <a:t> (</a:t>
            </a:r>
            <a:r>
              <a:rPr lang="en-ID" sz="2400" b="1" dirty="0" err="1"/>
              <a:t>pengukuran</a:t>
            </a:r>
            <a:r>
              <a:rPr lang="en-ID" sz="2400" b="1" dirty="0"/>
              <a:t> </a:t>
            </a:r>
            <a:r>
              <a:rPr lang="en-ID" sz="2400" b="1" dirty="0" err="1"/>
              <a:t>kuantitatif</a:t>
            </a:r>
            <a:r>
              <a:rPr lang="en-ID" sz="2400" b="1" dirty="0"/>
              <a:t>)</a:t>
            </a:r>
          </a:p>
          <a:p>
            <a:pPr>
              <a:lnSpc>
                <a:spcPct val="200000"/>
              </a:lnSpc>
            </a:pPr>
            <a:r>
              <a:rPr lang="en-ID" sz="2400" dirty="0"/>
              <a:t>Parameter: </a:t>
            </a:r>
            <a:r>
              <a:rPr lang="en-ID" sz="2400" dirty="0" err="1"/>
              <a:t>kelerengan</a:t>
            </a:r>
            <a:r>
              <a:rPr lang="en-ID" sz="2400" dirty="0"/>
              <a:t>, </a:t>
            </a:r>
            <a:r>
              <a:rPr lang="en-ID" sz="2400" dirty="0" err="1"/>
              <a:t>ketinggian</a:t>
            </a:r>
            <a:r>
              <a:rPr lang="en-ID" sz="2400" dirty="0"/>
              <a:t>, </a:t>
            </a:r>
            <a:r>
              <a:rPr lang="en-ID" sz="2400" dirty="0" err="1"/>
              <a:t>panjang</a:t>
            </a:r>
            <a:r>
              <a:rPr lang="en-ID" sz="2400" dirty="0"/>
              <a:t> </a:t>
            </a:r>
            <a:r>
              <a:rPr lang="en-ID" sz="2400" dirty="0" err="1"/>
              <a:t>lereng</a:t>
            </a:r>
            <a:r>
              <a:rPr lang="en-ID" sz="2400" dirty="0"/>
              <a:t>, </a:t>
            </a:r>
            <a:r>
              <a:rPr lang="en-ID" sz="2400" dirty="0" err="1"/>
              <a:t>kerapatan</a:t>
            </a:r>
            <a:r>
              <a:rPr lang="en-ID" sz="2400" dirty="0"/>
              <a:t> </a:t>
            </a:r>
            <a:r>
              <a:rPr lang="en-ID" sz="2400" dirty="0" err="1"/>
              <a:t>aliran</a:t>
            </a:r>
            <a:r>
              <a:rPr lang="en-ID" sz="2400" dirty="0"/>
              <a:t> </a:t>
            </a:r>
            <a:r>
              <a:rPr lang="en-ID" sz="2400" dirty="0" err="1"/>
              <a:t>sungai</a:t>
            </a:r>
            <a:r>
              <a:rPr lang="en-ID" sz="2400" dirty="0"/>
              <a:t>.</a:t>
            </a:r>
          </a:p>
          <a:p>
            <a:pPr>
              <a:lnSpc>
                <a:spcPct val="200000"/>
              </a:lnSpc>
            </a:pPr>
            <a:r>
              <a:rPr lang="en-ID" sz="2400" b="1" dirty="0" err="1"/>
              <a:t>Aspek</a:t>
            </a:r>
            <a:r>
              <a:rPr lang="en-ID" sz="2400" b="1" dirty="0"/>
              <a:t> </a:t>
            </a:r>
            <a:r>
              <a:rPr lang="en-ID" sz="2400" b="1" dirty="0" err="1"/>
              <a:t>Morfogenesa</a:t>
            </a:r>
            <a:r>
              <a:rPr lang="en-ID" sz="2400" b="1" dirty="0"/>
              <a:t> (proses </a:t>
            </a:r>
            <a:r>
              <a:rPr lang="en-ID" sz="2400" b="1" dirty="0" err="1"/>
              <a:t>pembentuk</a:t>
            </a:r>
            <a:r>
              <a:rPr lang="en-ID" sz="2400" b="1" dirty="0"/>
              <a:t>)</a:t>
            </a:r>
          </a:p>
          <a:p>
            <a:pPr>
              <a:lnSpc>
                <a:spcPct val="200000"/>
              </a:lnSpc>
            </a:pPr>
            <a:r>
              <a:rPr lang="en-ID" sz="2400" dirty="0" err="1"/>
              <a:t>Menentukan</a:t>
            </a:r>
            <a:r>
              <a:rPr lang="en-ID" sz="2400" dirty="0"/>
              <a:t> proses </a:t>
            </a:r>
            <a:r>
              <a:rPr lang="en-ID" sz="2400" dirty="0" err="1"/>
              <a:t>dominan</a:t>
            </a:r>
            <a:r>
              <a:rPr lang="en-ID" sz="2400" dirty="0"/>
              <a:t>: fluvial, </a:t>
            </a:r>
            <a:r>
              <a:rPr lang="en-ID" sz="2400" dirty="0" err="1"/>
              <a:t>marin</a:t>
            </a:r>
            <a:r>
              <a:rPr lang="en-ID" sz="2400" dirty="0"/>
              <a:t>, </a:t>
            </a:r>
            <a:r>
              <a:rPr lang="en-ID" sz="2400" dirty="0" err="1"/>
              <a:t>glasial</a:t>
            </a:r>
            <a:r>
              <a:rPr lang="en-ID" sz="2400" dirty="0"/>
              <a:t>, aeolian, </a:t>
            </a:r>
            <a:r>
              <a:rPr lang="en-ID" sz="2400" dirty="0" err="1"/>
              <a:t>vulkanik</a:t>
            </a:r>
            <a:r>
              <a:rPr lang="en-ID" sz="2400" dirty="0"/>
              <a:t>, </a:t>
            </a:r>
            <a:r>
              <a:rPr lang="en-ID" sz="2400" dirty="0" err="1"/>
              <a:t>tektonik</a:t>
            </a:r>
            <a:r>
              <a:rPr lang="en-ID" sz="2400" dirty="0"/>
              <a:t>.</a:t>
            </a: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4A6DCA44-6474-4415-AF1C-CA802688BC02}"/>
              </a:ext>
            </a:extLst>
          </p:cNvPr>
          <p:cNvSpPr txBox="1"/>
          <p:nvPr/>
        </p:nvSpPr>
        <p:spPr>
          <a:xfrm>
            <a:off x="693173" y="522328"/>
            <a:ext cx="76396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4000" b="1" dirty="0" err="1">
                <a:solidFill>
                  <a:schemeClr val="bg1"/>
                </a:solidFill>
              </a:rPr>
              <a:t>Aspek-Aspek</a:t>
            </a:r>
            <a:r>
              <a:rPr lang="en-ID" sz="4000" b="1" dirty="0">
                <a:solidFill>
                  <a:schemeClr val="bg1"/>
                </a:solidFill>
              </a:rPr>
              <a:t> Utama </a:t>
            </a:r>
            <a:r>
              <a:rPr lang="en-ID" sz="4000" b="1" dirty="0" err="1">
                <a:solidFill>
                  <a:schemeClr val="bg1"/>
                </a:solidFill>
              </a:rPr>
              <a:t>Geomorfologi</a:t>
            </a:r>
            <a:endParaRPr lang="en-ID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75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E4426-A261-A0FA-5948-F6B04D347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rsegi Panjang 5">
            <a:extLst>
              <a:ext uri="{FF2B5EF4-FFF2-40B4-BE49-F238E27FC236}">
                <a16:creationId xmlns:a16="http://schemas.microsoft.com/office/drawing/2014/main" id="{753122A0-96F1-CBCD-0D74-B8F0707637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89836BB3-CCBA-6254-478E-38209741DA7B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104ADEAD-5654-6745-A734-498F751E5074}"/>
              </a:ext>
            </a:extLst>
          </p:cNvPr>
          <p:cNvSpPr txBox="1"/>
          <p:nvPr/>
        </p:nvSpPr>
        <p:spPr>
          <a:xfrm>
            <a:off x="678425" y="2157818"/>
            <a:ext cx="11513575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b="1" dirty="0" err="1"/>
              <a:t>Aspek</a:t>
            </a:r>
            <a:r>
              <a:rPr lang="en-ID" sz="2400" b="1" dirty="0"/>
              <a:t> </a:t>
            </a:r>
            <a:r>
              <a:rPr lang="en-ID" sz="2400" b="1" dirty="0" err="1"/>
              <a:t>Morfokronologi</a:t>
            </a:r>
            <a:r>
              <a:rPr lang="en-ID" sz="2400" b="1" dirty="0"/>
              <a:t> (</a:t>
            </a:r>
            <a:r>
              <a:rPr lang="en-ID" sz="2400" b="1" dirty="0" err="1"/>
              <a:t>umur</a:t>
            </a:r>
            <a:r>
              <a:rPr lang="en-ID" sz="2400" b="1" dirty="0"/>
              <a:t> </a:t>
            </a:r>
            <a:r>
              <a:rPr lang="en-ID" sz="2400" b="1" dirty="0" err="1"/>
              <a:t>relatif</a:t>
            </a:r>
            <a:r>
              <a:rPr lang="en-ID" sz="2400" b="1" dirty="0"/>
              <a:t> </a:t>
            </a:r>
            <a:r>
              <a:rPr lang="en-ID" sz="2400" b="1" dirty="0" err="1"/>
              <a:t>bentuk</a:t>
            </a:r>
            <a:r>
              <a:rPr lang="en-ID" sz="2400" b="1" dirty="0"/>
              <a:t> </a:t>
            </a:r>
            <a:r>
              <a:rPr lang="en-ID" sz="2400" b="1" dirty="0" err="1"/>
              <a:t>lahan</a:t>
            </a:r>
            <a:r>
              <a:rPr lang="en-ID" sz="2400" b="1" dirty="0"/>
              <a:t>)</a:t>
            </a:r>
          </a:p>
          <a:p>
            <a:pPr>
              <a:lnSpc>
                <a:spcPct val="150000"/>
              </a:lnSpc>
            </a:pPr>
            <a:r>
              <a:rPr lang="en-ID" sz="2400" dirty="0" err="1"/>
              <a:t>Menentukan</a:t>
            </a:r>
            <a:r>
              <a:rPr lang="en-ID" sz="2400" dirty="0"/>
              <a:t> </a:t>
            </a:r>
            <a:r>
              <a:rPr lang="en-ID" sz="2400" dirty="0" err="1"/>
              <a:t>tahapan</a:t>
            </a:r>
            <a:r>
              <a:rPr lang="en-ID" sz="2400" dirty="0"/>
              <a:t> </a:t>
            </a:r>
            <a:r>
              <a:rPr lang="en-ID" sz="2400" dirty="0" err="1"/>
              <a:t>perkembangan</a:t>
            </a:r>
            <a:r>
              <a:rPr lang="en-ID" sz="2400" dirty="0"/>
              <a:t> </a:t>
            </a:r>
            <a:r>
              <a:rPr lang="en-ID" sz="2400" dirty="0" err="1"/>
              <a:t>bentang</a:t>
            </a:r>
            <a:r>
              <a:rPr lang="en-ID" sz="2400" dirty="0"/>
              <a:t> </a:t>
            </a:r>
            <a:r>
              <a:rPr lang="en-ID" sz="2400" dirty="0" err="1"/>
              <a:t>alam</a:t>
            </a:r>
            <a:r>
              <a:rPr lang="en-ID" sz="2400" dirty="0"/>
              <a:t> </a:t>
            </a:r>
            <a:r>
              <a:rPr lang="en-ID" sz="2400" dirty="0" err="1"/>
              <a:t>melalui</a:t>
            </a:r>
            <a:r>
              <a:rPr lang="en-ID" sz="2400" dirty="0"/>
              <a:t> </a:t>
            </a:r>
            <a:r>
              <a:rPr lang="en-ID" sz="2400" dirty="0" err="1"/>
              <a:t>analisis</a:t>
            </a:r>
            <a:r>
              <a:rPr lang="en-ID" sz="2400" dirty="0"/>
              <a:t> </a:t>
            </a:r>
            <a:r>
              <a:rPr lang="en-ID" sz="2400" dirty="0" err="1"/>
              <a:t>stratigrafi</a:t>
            </a:r>
            <a:r>
              <a:rPr lang="en-ID" sz="2400" dirty="0"/>
              <a:t>, </a:t>
            </a:r>
            <a:r>
              <a:rPr lang="en-ID" sz="2400" dirty="0" err="1"/>
              <a:t>endapan</a:t>
            </a:r>
            <a:r>
              <a:rPr lang="en-ID" sz="2400" dirty="0"/>
              <a:t> </a:t>
            </a:r>
            <a:r>
              <a:rPr lang="en-ID" sz="2400" dirty="0" err="1"/>
              <a:t>permukaan</a:t>
            </a:r>
            <a:r>
              <a:rPr lang="en-ID" sz="2400" dirty="0"/>
              <a:t>,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teknik</a:t>
            </a:r>
            <a:r>
              <a:rPr lang="en-ID" sz="2400" dirty="0"/>
              <a:t> </a:t>
            </a:r>
            <a:r>
              <a:rPr lang="en-ID" sz="2400" dirty="0" err="1"/>
              <a:t>penanggalan</a:t>
            </a:r>
            <a:r>
              <a:rPr lang="en-ID" sz="2400" dirty="0"/>
              <a:t> (C-14, luminescence).</a:t>
            </a:r>
          </a:p>
          <a:p>
            <a:pPr>
              <a:lnSpc>
                <a:spcPct val="150000"/>
              </a:lnSpc>
            </a:pPr>
            <a:r>
              <a:rPr lang="sv-SE" sz="2400" b="1" dirty="0"/>
              <a:t>Morfoasosiasi</a:t>
            </a:r>
            <a:r>
              <a:rPr lang="sv-SE" sz="2400" dirty="0"/>
              <a:t> </a:t>
            </a:r>
          </a:p>
          <a:p>
            <a:pPr>
              <a:lnSpc>
                <a:spcPct val="150000"/>
              </a:lnSpc>
            </a:pPr>
            <a:r>
              <a:rPr lang="sv-SE" sz="2400" dirty="0"/>
              <a:t>Kumpulan bentuk lahan dan hubungannya secara regional. Misal </a:t>
            </a:r>
            <a:r>
              <a:rPr lang="en-ID" sz="2400" dirty="0" err="1"/>
              <a:t>satu</a:t>
            </a:r>
            <a:r>
              <a:rPr lang="en-ID" sz="2400" dirty="0"/>
              <a:t> </a:t>
            </a:r>
            <a:r>
              <a:rPr lang="en-ID" sz="2400" dirty="0" err="1"/>
              <a:t>lingkungan</a:t>
            </a:r>
            <a:r>
              <a:rPr lang="en-ID" sz="2400" dirty="0"/>
              <a:t> </a:t>
            </a:r>
            <a:r>
              <a:rPr lang="en-ID" sz="2400" dirty="0" err="1"/>
              <a:t>sedimentasi</a:t>
            </a:r>
            <a:r>
              <a:rPr lang="en-ID" sz="2400" dirty="0"/>
              <a:t> punya </a:t>
            </a:r>
            <a:r>
              <a:rPr lang="en-ID" sz="2400" dirty="0" err="1"/>
              <a:t>rangkaian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lahan</a:t>
            </a:r>
            <a:r>
              <a:rPr lang="en-ID" sz="2400" dirty="0"/>
              <a:t> </a:t>
            </a:r>
            <a:r>
              <a:rPr lang="en-ID" sz="2400" dirty="0" err="1"/>
              <a:t>khas</a:t>
            </a:r>
            <a:r>
              <a:rPr lang="en-ID" sz="2400" dirty="0"/>
              <a:t> (</a:t>
            </a:r>
            <a:r>
              <a:rPr lang="en-ID" sz="2400" dirty="0" err="1"/>
              <a:t>misalnya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</a:t>
            </a:r>
            <a:r>
              <a:rPr lang="en-ID" sz="2400" dirty="0" err="1"/>
              <a:t>kipas</a:t>
            </a:r>
            <a:r>
              <a:rPr lang="en-ID" sz="2400" dirty="0"/>
              <a:t> </a:t>
            </a:r>
            <a:r>
              <a:rPr lang="en-ID" sz="2400" dirty="0" err="1"/>
              <a:t>aluvial</a:t>
            </a:r>
            <a:r>
              <a:rPr lang="en-ID" sz="2400" dirty="0"/>
              <a:t> → </a:t>
            </a:r>
            <a:r>
              <a:rPr lang="en-ID" sz="2400" dirty="0" err="1"/>
              <a:t>sungai</a:t>
            </a:r>
            <a:r>
              <a:rPr lang="en-ID" sz="2400" dirty="0"/>
              <a:t> braided → delta).</a:t>
            </a:r>
          </a:p>
        </p:txBody>
      </p:sp>
    </p:spTree>
    <p:extLst>
      <p:ext uri="{BB962C8B-B14F-4D97-AF65-F5344CB8AC3E}">
        <p14:creationId xmlns:p14="http://schemas.microsoft.com/office/powerpoint/2010/main" val="1553087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1F576-6557-1689-D137-0205DBC23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76D40BC9-F3E2-D540-EAA6-56BF8B98470F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Kotak Teks 25">
            <a:extLst>
              <a:ext uri="{FF2B5EF4-FFF2-40B4-BE49-F238E27FC236}">
                <a16:creationId xmlns:a16="http://schemas.microsoft.com/office/drawing/2014/main" id="{40F557F8-C1E3-A470-EA57-DDC537E125C8}"/>
              </a:ext>
            </a:extLst>
          </p:cNvPr>
          <p:cNvSpPr txBox="1"/>
          <p:nvPr/>
        </p:nvSpPr>
        <p:spPr>
          <a:xfrm>
            <a:off x="999202" y="453531"/>
            <a:ext cx="86609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dirty="0">
                <a:solidFill>
                  <a:schemeClr val="bg1"/>
                </a:solidFill>
              </a:rPr>
              <a:t>PENDEKATAN GEOMORFOLOGI MODERN</a:t>
            </a:r>
          </a:p>
        </p:txBody>
      </p:sp>
      <p:sp>
        <p:nvSpPr>
          <p:cNvPr id="28" name="Kotak Teks 27">
            <a:extLst>
              <a:ext uri="{FF2B5EF4-FFF2-40B4-BE49-F238E27FC236}">
                <a16:creationId xmlns:a16="http://schemas.microsoft.com/office/drawing/2014/main" id="{675F9DB6-A2CE-880C-ACD4-F9E8A2A55D22}"/>
              </a:ext>
            </a:extLst>
          </p:cNvPr>
          <p:cNvSpPr txBox="1"/>
          <p:nvPr/>
        </p:nvSpPr>
        <p:spPr>
          <a:xfrm>
            <a:off x="691515" y="2068480"/>
            <a:ext cx="4455672" cy="2187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D" sz="2400" dirty="0" err="1">
                <a:latin typeface="Bahnschrift" panose="020B0502040204020203" pitchFamily="34" charset="0"/>
              </a:rPr>
              <a:t>Geomorfologi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Deskriptif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D" sz="2400" dirty="0" err="1">
                <a:latin typeface="Bahnschrift" panose="020B0502040204020203" pitchFamily="34" charset="0"/>
              </a:rPr>
              <a:t>Geomorfologi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Analitik</a:t>
            </a:r>
            <a:endParaRPr lang="en-ID" sz="2400" dirty="0">
              <a:latin typeface="Bahnschrift" panose="020B0502040204020203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D" sz="2400" dirty="0" err="1">
                <a:latin typeface="Bahnschrift" panose="020B0502040204020203" pitchFamily="34" charset="0"/>
              </a:rPr>
              <a:t>Geomorfologi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Kuantitatif</a:t>
            </a:r>
            <a:endParaRPr lang="en-ID" sz="2400" dirty="0">
              <a:latin typeface="Bahnschrift" panose="020B0502040204020203" pitchFamily="34" charset="0"/>
            </a:endParaRPr>
          </a:p>
        </p:txBody>
      </p:sp>
      <p:sp>
        <p:nvSpPr>
          <p:cNvPr id="30" name="Kotak Teks 29">
            <a:extLst>
              <a:ext uri="{FF2B5EF4-FFF2-40B4-BE49-F238E27FC236}">
                <a16:creationId xmlns:a16="http://schemas.microsoft.com/office/drawing/2014/main" id="{5E2886C7-DC96-4DD4-7A23-CD9DE1D70229}"/>
              </a:ext>
            </a:extLst>
          </p:cNvPr>
          <p:cNvSpPr txBox="1"/>
          <p:nvPr/>
        </p:nvSpPr>
        <p:spPr>
          <a:xfrm>
            <a:off x="6692081" y="2068480"/>
            <a:ext cx="4324965" cy="2187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D" sz="2400" dirty="0" err="1">
                <a:latin typeface="Bahnschrift" panose="020B0502040204020203" pitchFamily="34" charset="0"/>
              </a:rPr>
              <a:t>Geomorfologi</a:t>
            </a:r>
            <a:r>
              <a:rPr lang="en-ID" sz="2400" dirty="0">
                <a:latin typeface="Bahnschrift" panose="020B0502040204020203" pitchFamily="34" charset="0"/>
              </a:rPr>
              <a:t> Proses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D" sz="2400" dirty="0" err="1">
                <a:latin typeface="Bahnschrift" panose="020B0502040204020203" pitchFamily="34" charset="0"/>
              </a:rPr>
              <a:t>Geomorfologi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Historis</a:t>
            </a:r>
            <a:endParaRPr lang="en-ID" sz="2400" dirty="0">
              <a:latin typeface="Bahnschrift" panose="020B0502040204020203" pitchFamily="34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ID" sz="2400" dirty="0" err="1">
                <a:latin typeface="Bahnschrift" panose="020B0502040204020203" pitchFamily="34" charset="0"/>
              </a:rPr>
              <a:t>Geomorfologi</a:t>
            </a:r>
            <a:r>
              <a:rPr lang="en-ID" sz="2400" dirty="0">
                <a:latin typeface="Bahnschrift" panose="020B0502040204020203" pitchFamily="34" charset="0"/>
              </a:rPr>
              <a:t> </a:t>
            </a:r>
            <a:r>
              <a:rPr lang="en-ID" sz="2400" dirty="0" err="1">
                <a:latin typeface="Bahnschrift" panose="020B0502040204020203" pitchFamily="34" charset="0"/>
              </a:rPr>
              <a:t>Terapan</a:t>
            </a:r>
            <a:endParaRPr lang="en-ID" sz="24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896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5EF88-AE29-9CB1-02F2-8A0FCD5E8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21833C5D-6ABC-831F-25ED-DC56DA1C36DF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ABBB599C-8BC0-DD95-1AAF-DB16F1CF67E0}"/>
              </a:ext>
            </a:extLst>
          </p:cNvPr>
          <p:cNvSpPr txBox="1"/>
          <p:nvPr/>
        </p:nvSpPr>
        <p:spPr>
          <a:xfrm>
            <a:off x="2020529" y="207309"/>
            <a:ext cx="7902677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>
                <a:solidFill>
                  <a:schemeClr val="bg1"/>
                </a:solidFill>
              </a:rPr>
              <a:t>Geomorfologi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Deskriptif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Deskriptif</a:t>
            </a:r>
            <a:r>
              <a:rPr lang="en-ID" sz="2400" dirty="0">
                <a:solidFill>
                  <a:schemeClr val="bg1"/>
                </a:solidFill>
              </a:rPr>
              <a:t> (</a:t>
            </a:r>
            <a:r>
              <a:rPr lang="en-ID" sz="2400" dirty="0" err="1">
                <a:solidFill>
                  <a:schemeClr val="bg1"/>
                </a:solidFill>
              </a:rPr>
              <a:t>klasik</a:t>
            </a:r>
            <a:r>
              <a:rPr lang="en-ID" sz="2400" dirty="0">
                <a:solidFill>
                  <a:schemeClr val="bg1"/>
                </a:solidFill>
              </a:rPr>
              <a:t>) </a:t>
            </a:r>
          </a:p>
          <a:p>
            <a:r>
              <a:rPr lang="en-ID" sz="2400" dirty="0">
                <a:solidFill>
                  <a:schemeClr val="bg1"/>
                </a:solidFill>
              </a:rPr>
              <a:t>→ </a:t>
            </a:r>
            <a:r>
              <a:rPr lang="en-ID" sz="2400" dirty="0" err="1">
                <a:solidFill>
                  <a:schemeClr val="bg1"/>
                </a:solidFill>
              </a:rPr>
              <a:t>fokus</a:t>
            </a:r>
            <a:r>
              <a:rPr lang="en-ID" sz="2400" dirty="0">
                <a:solidFill>
                  <a:schemeClr val="bg1"/>
                </a:solidFill>
              </a:rPr>
              <a:t> pada </a:t>
            </a:r>
            <a:r>
              <a:rPr lang="en-ID" sz="2400" dirty="0" err="1">
                <a:solidFill>
                  <a:schemeClr val="bg1"/>
                </a:solidFill>
              </a:rPr>
              <a:t>apa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bentuknya</a:t>
            </a:r>
            <a:r>
              <a:rPr lang="en-ID" sz="2400" dirty="0">
                <a:solidFill>
                  <a:schemeClr val="bg1"/>
                </a:solidFill>
              </a:rPr>
              <a:t> (</a:t>
            </a:r>
            <a:r>
              <a:rPr lang="en-ID" sz="2400" dirty="0" err="1">
                <a:solidFill>
                  <a:schemeClr val="bg1"/>
                </a:solidFill>
              </a:rPr>
              <a:t>mendeskripsikan</a:t>
            </a:r>
            <a:r>
              <a:rPr lang="en-ID" sz="2400" dirty="0">
                <a:solidFill>
                  <a:schemeClr val="bg1"/>
                </a:solidFill>
              </a:rPr>
              <a:t> relief).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06BB6B06-C90F-BE3A-DB32-4FD0C5643AAC}"/>
              </a:ext>
            </a:extLst>
          </p:cNvPr>
          <p:cNvSpPr txBox="1"/>
          <p:nvPr/>
        </p:nvSpPr>
        <p:spPr>
          <a:xfrm>
            <a:off x="2020529" y="2192784"/>
            <a:ext cx="7902677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/>
              <a:t>Geomorfologi</a:t>
            </a:r>
            <a:r>
              <a:rPr lang="en-ID" sz="2400" dirty="0"/>
              <a:t> </a:t>
            </a:r>
            <a:r>
              <a:rPr lang="en-ID" sz="2400" dirty="0" err="1"/>
              <a:t>Analitik</a:t>
            </a:r>
            <a:r>
              <a:rPr lang="en-ID" sz="2400" dirty="0"/>
              <a:t> (modern) </a:t>
            </a:r>
          </a:p>
          <a:p>
            <a:r>
              <a:rPr lang="en-ID" sz="2400" dirty="0"/>
              <a:t>→ </a:t>
            </a:r>
            <a:r>
              <a:rPr lang="en-ID" sz="2400" dirty="0" err="1"/>
              <a:t>fokus</a:t>
            </a:r>
            <a:r>
              <a:rPr lang="en-ID" sz="2400" dirty="0"/>
              <a:t> pada </a:t>
            </a:r>
            <a:r>
              <a:rPr lang="en-ID" sz="2400" dirty="0" err="1"/>
              <a:t>mengapa</a:t>
            </a:r>
            <a:r>
              <a:rPr lang="en-ID" sz="2400" dirty="0"/>
              <a:t> dan </a:t>
            </a:r>
            <a:r>
              <a:rPr lang="en-ID" sz="2400" dirty="0" err="1"/>
              <a:t>bagaimana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itu</a:t>
            </a:r>
            <a:r>
              <a:rPr lang="en-ID" sz="2400" dirty="0"/>
              <a:t> </a:t>
            </a:r>
            <a:r>
              <a:rPr lang="en-ID" sz="2400" dirty="0" err="1"/>
              <a:t>terbentuk</a:t>
            </a:r>
            <a:r>
              <a:rPr lang="en-ID" sz="2400" dirty="0"/>
              <a:t> (</a:t>
            </a:r>
            <a:r>
              <a:rPr lang="en-ID" sz="2400" dirty="0" err="1"/>
              <a:t>kuantitatif</a:t>
            </a:r>
            <a:r>
              <a:rPr lang="en-ID" sz="2400" dirty="0"/>
              <a:t>, </a:t>
            </a:r>
            <a:r>
              <a:rPr lang="en-ID" sz="2400" dirty="0" err="1"/>
              <a:t>berbasis</a:t>
            </a:r>
            <a:r>
              <a:rPr lang="en-ID" sz="2400" dirty="0"/>
              <a:t> data).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3B0FB10B-554E-8B17-4F1D-0C07B5AFC942}"/>
              </a:ext>
            </a:extLst>
          </p:cNvPr>
          <p:cNvSpPr txBox="1"/>
          <p:nvPr/>
        </p:nvSpPr>
        <p:spPr>
          <a:xfrm>
            <a:off x="2020529" y="4340279"/>
            <a:ext cx="7902677" cy="19389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2400" dirty="0" err="1"/>
              <a:t>Geomorfologi</a:t>
            </a:r>
            <a:r>
              <a:rPr lang="en-ID" sz="2400" dirty="0"/>
              <a:t> </a:t>
            </a:r>
            <a:r>
              <a:rPr lang="en-ID" sz="2400" dirty="0" err="1"/>
              <a:t>Historis</a:t>
            </a:r>
            <a:endParaRPr lang="en-ID" sz="2400" dirty="0"/>
          </a:p>
          <a:p>
            <a:r>
              <a:rPr lang="en-ID" sz="2400" dirty="0"/>
              <a:t>→ </a:t>
            </a:r>
            <a:r>
              <a:rPr lang="en-ID" sz="2400" dirty="0" err="1"/>
              <a:t>Merekonstruksi</a:t>
            </a:r>
            <a:r>
              <a:rPr lang="en-ID" sz="2400" dirty="0"/>
              <a:t> </a:t>
            </a:r>
            <a:r>
              <a:rPr lang="en-ID" sz="2400" b="1" dirty="0" err="1"/>
              <a:t>sejarah</a:t>
            </a:r>
            <a:r>
              <a:rPr lang="en-ID" sz="2400" b="1" dirty="0"/>
              <a:t> </a:t>
            </a:r>
            <a:r>
              <a:rPr lang="en-ID" sz="2400" b="1" dirty="0" err="1"/>
              <a:t>geologi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wilayah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menganalisis</a:t>
            </a:r>
            <a:r>
              <a:rPr lang="en-ID" sz="2400" dirty="0"/>
              <a:t> </a:t>
            </a:r>
            <a:r>
              <a:rPr lang="en-ID" sz="2400" dirty="0" err="1"/>
              <a:t>sisa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lahan</a:t>
            </a:r>
            <a:r>
              <a:rPr lang="en-ID" sz="2400" dirty="0"/>
              <a:t> </a:t>
            </a:r>
            <a:r>
              <a:rPr lang="en-ID" sz="2400" dirty="0" err="1"/>
              <a:t>purba</a:t>
            </a:r>
            <a:r>
              <a:rPr lang="en-ID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400" dirty="0" err="1"/>
              <a:t>Contoh</a:t>
            </a:r>
            <a:r>
              <a:rPr lang="en-ID" sz="2400" dirty="0"/>
              <a:t>: </a:t>
            </a:r>
            <a:r>
              <a:rPr lang="en-ID" sz="2400" dirty="0" err="1"/>
              <a:t>Identifikasi</a:t>
            </a:r>
            <a:r>
              <a:rPr lang="en-ID" sz="2400" dirty="0"/>
              <a:t> teras </a:t>
            </a:r>
            <a:r>
              <a:rPr lang="en-ID" sz="2400" dirty="0" err="1"/>
              <a:t>sungai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mengetahui</a:t>
            </a:r>
            <a:r>
              <a:rPr lang="en-ID" sz="2400" dirty="0"/>
              <a:t> </a:t>
            </a:r>
            <a:r>
              <a:rPr lang="en-ID" sz="2400" dirty="0" err="1"/>
              <a:t>perubahan</a:t>
            </a:r>
            <a:r>
              <a:rPr lang="en-ID" sz="2400" dirty="0"/>
              <a:t> </a:t>
            </a:r>
            <a:r>
              <a:rPr lang="en-ID" sz="2400" dirty="0" err="1"/>
              <a:t>iklim</a:t>
            </a:r>
            <a:r>
              <a:rPr lang="en-ID" sz="2400" dirty="0"/>
              <a:t> </a:t>
            </a:r>
            <a:r>
              <a:rPr lang="en-ID" sz="2400" dirty="0" err="1"/>
              <a:t>kuarter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9375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E81DF-D2E9-F27D-64E1-21E07CA90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1ADF39AF-EEA1-9485-3E5C-8D0370FD880C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0F1EE7EE-287C-1F7B-A274-6AB8B1AF4FDB}"/>
              </a:ext>
            </a:extLst>
          </p:cNvPr>
          <p:cNvSpPr txBox="1"/>
          <p:nvPr/>
        </p:nvSpPr>
        <p:spPr>
          <a:xfrm>
            <a:off x="870156" y="1806678"/>
            <a:ext cx="10677832" cy="39130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dirty="0" err="1"/>
              <a:t>Geomorfologi</a:t>
            </a:r>
            <a:r>
              <a:rPr lang="en-ID" sz="2400" dirty="0"/>
              <a:t> </a:t>
            </a:r>
            <a:r>
              <a:rPr lang="en-ID" sz="2400" dirty="0" err="1"/>
              <a:t>Kuantitatif</a:t>
            </a:r>
            <a:r>
              <a:rPr lang="en-ID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ID" sz="2400" dirty="0"/>
              <a:t>→ </a:t>
            </a:r>
            <a:r>
              <a:rPr lang="en-ID" sz="2400" dirty="0" err="1"/>
              <a:t>Menggunakan</a:t>
            </a:r>
            <a:r>
              <a:rPr lang="en-ID" sz="2400" dirty="0"/>
              <a:t> </a:t>
            </a:r>
            <a:r>
              <a:rPr lang="en-ID" sz="2400" dirty="0" err="1"/>
              <a:t>morfometri</a:t>
            </a:r>
            <a:r>
              <a:rPr lang="en-ID" sz="2400" dirty="0"/>
              <a:t>: </a:t>
            </a:r>
            <a:r>
              <a:rPr lang="en-ID" sz="2400" dirty="0" err="1"/>
              <a:t>ketinggian</a:t>
            </a:r>
            <a:r>
              <a:rPr lang="en-ID" sz="2400" dirty="0"/>
              <a:t>, </a:t>
            </a:r>
            <a:r>
              <a:rPr lang="en-ID" sz="2400" dirty="0" err="1"/>
              <a:t>kelerengan</a:t>
            </a:r>
            <a:r>
              <a:rPr lang="en-ID" sz="2400" dirty="0"/>
              <a:t>, </a:t>
            </a:r>
            <a:r>
              <a:rPr lang="en-ID" sz="2400" dirty="0" err="1"/>
              <a:t>indeks</a:t>
            </a:r>
            <a:r>
              <a:rPr lang="en-ID" sz="2400" dirty="0"/>
              <a:t> </a:t>
            </a:r>
            <a:r>
              <a:rPr lang="en-ID" sz="2400" dirty="0" err="1"/>
              <a:t>hulu</a:t>
            </a:r>
            <a:r>
              <a:rPr lang="en-ID" sz="2400" dirty="0"/>
              <a:t> </a:t>
            </a:r>
            <a:r>
              <a:rPr lang="en-ID" sz="2400" dirty="0" err="1"/>
              <a:t>sungai</a:t>
            </a:r>
            <a:r>
              <a:rPr lang="en-ID" sz="2400" dirty="0"/>
              <a:t>, </a:t>
            </a:r>
            <a:r>
              <a:rPr lang="en-ID" sz="2400" dirty="0" err="1"/>
              <a:t>kerapatan</a:t>
            </a:r>
            <a:r>
              <a:rPr lang="en-ID" sz="2400" dirty="0"/>
              <a:t> </a:t>
            </a:r>
            <a:r>
              <a:rPr lang="en-ID" sz="2400" dirty="0" err="1"/>
              <a:t>drainase</a:t>
            </a:r>
            <a:r>
              <a:rPr lang="en-ID" sz="2400" dirty="0"/>
              <a:t>, </a:t>
            </a:r>
            <a:r>
              <a:rPr lang="en-ID" sz="2400" dirty="0" err="1"/>
              <a:t>dsb</a:t>
            </a:r>
            <a:r>
              <a:rPr lang="en-ID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ID" sz="2400" dirty="0"/>
              <a:t>→ </a:t>
            </a:r>
            <a:r>
              <a:rPr lang="en-ID" sz="2400" dirty="0" err="1"/>
              <a:t>Diperkuat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GIS (Geographic Information System) dan DEM (Digital Elevation Model)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analisis</a:t>
            </a:r>
            <a:r>
              <a:rPr lang="en-ID" sz="2400" dirty="0"/>
              <a:t> </a:t>
            </a:r>
            <a:r>
              <a:rPr lang="en-ID" sz="2400" dirty="0" err="1"/>
              <a:t>spasial</a:t>
            </a:r>
            <a:r>
              <a:rPr lang="en-ID" sz="2400" dirty="0"/>
              <a:t>.</a:t>
            </a:r>
          </a:p>
          <a:p>
            <a:pPr>
              <a:lnSpc>
                <a:spcPct val="150000"/>
              </a:lnSpc>
            </a:pPr>
            <a:r>
              <a:rPr lang="en-ID" sz="2400" dirty="0"/>
              <a:t>→ </a:t>
            </a:r>
            <a:r>
              <a:rPr lang="en-ID" sz="2400" dirty="0" err="1"/>
              <a:t>Contoh</a:t>
            </a:r>
            <a:r>
              <a:rPr lang="en-ID" sz="2400" dirty="0"/>
              <a:t>: </a:t>
            </a:r>
            <a:r>
              <a:rPr lang="en-ID" sz="2400" dirty="0" err="1"/>
              <a:t>Indeks</a:t>
            </a:r>
            <a:r>
              <a:rPr lang="en-ID" sz="2400" dirty="0"/>
              <a:t> hypsometric curve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menilai</a:t>
            </a:r>
            <a:r>
              <a:rPr lang="en-ID" sz="2400" dirty="0"/>
              <a:t> </a:t>
            </a:r>
            <a:r>
              <a:rPr lang="en-ID" sz="2400" dirty="0" err="1"/>
              <a:t>tahap</a:t>
            </a:r>
            <a:r>
              <a:rPr lang="en-ID" sz="2400" dirty="0"/>
              <a:t> </a:t>
            </a:r>
            <a:r>
              <a:rPr lang="en-ID" sz="2400" dirty="0" err="1"/>
              <a:t>perkembangan</a:t>
            </a:r>
            <a:r>
              <a:rPr lang="en-ID" sz="2400" dirty="0"/>
              <a:t> </a:t>
            </a:r>
            <a:r>
              <a:rPr lang="en-ID" sz="2400" dirty="0" err="1"/>
              <a:t>daerah</a:t>
            </a:r>
            <a:r>
              <a:rPr lang="en-ID" sz="2400" dirty="0"/>
              <a:t> </a:t>
            </a:r>
            <a:r>
              <a:rPr lang="en-ID" sz="2400" dirty="0" err="1"/>
              <a:t>aliran</a:t>
            </a:r>
            <a:r>
              <a:rPr lang="en-ID" sz="2400" dirty="0"/>
              <a:t> </a:t>
            </a:r>
            <a:r>
              <a:rPr lang="en-ID" sz="2400" dirty="0" err="1"/>
              <a:t>sungai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0987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7087-965A-3162-D91D-D979906DF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48B568F6-FDB6-7944-F3EF-ED9F6DF237C4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0F7A8443-4E45-E777-4C17-5654220BF116}"/>
              </a:ext>
            </a:extLst>
          </p:cNvPr>
          <p:cNvSpPr txBox="1"/>
          <p:nvPr/>
        </p:nvSpPr>
        <p:spPr>
          <a:xfrm>
            <a:off x="659989" y="1737456"/>
            <a:ext cx="10032591" cy="193899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/>
              <a:t>Geomorfologi</a:t>
            </a:r>
            <a:r>
              <a:rPr lang="en-ID" sz="2400" dirty="0"/>
              <a:t> Proses </a:t>
            </a:r>
          </a:p>
          <a:p>
            <a:r>
              <a:rPr lang="en-ID" sz="2400" dirty="0"/>
              <a:t>→ </a:t>
            </a:r>
            <a:r>
              <a:rPr lang="en-ID" sz="2400" dirty="0" err="1"/>
              <a:t>Fokus</a:t>
            </a:r>
            <a:r>
              <a:rPr lang="en-ID" sz="2400" dirty="0"/>
              <a:t> pada </a:t>
            </a:r>
            <a:r>
              <a:rPr lang="en-ID" sz="2400" dirty="0" err="1"/>
              <a:t>mekanisme</a:t>
            </a:r>
            <a:r>
              <a:rPr lang="en-ID" sz="2400" dirty="0"/>
              <a:t> </a:t>
            </a:r>
            <a:r>
              <a:rPr lang="en-ID" sz="2400" dirty="0" err="1"/>
              <a:t>fisik</a:t>
            </a:r>
            <a:r>
              <a:rPr lang="en-ID" sz="2400" dirty="0"/>
              <a:t> yang </a:t>
            </a:r>
            <a:r>
              <a:rPr lang="en-ID" sz="2400" dirty="0" err="1"/>
              <a:t>membentuk</a:t>
            </a:r>
            <a:r>
              <a:rPr lang="en-ID" sz="2400" dirty="0"/>
              <a:t> relief: </a:t>
            </a:r>
            <a:r>
              <a:rPr lang="en-ID" sz="2400" dirty="0" err="1"/>
              <a:t>erosi</a:t>
            </a:r>
            <a:r>
              <a:rPr lang="en-ID" sz="2400" dirty="0"/>
              <a:t>, </a:t>
            </a:r>
            <a:r>
              <a:rPr lang="en-ID" sz="2400" dirty="0" err="1"/>
              <a:t>pelapukan</a:t>
            </a:r>
            <a:r>
              <a:rPr lang="en-ID" sz="2400" dirty="0"/>
              <a:t>, </a:t>
            </a:r>
            <a:r>
              <a:rPr lang="en-ID" sz="2400" dirty="0" err="1"/>
              <a:t>sedimentasi</a:t>
            </a:r>
            <a:r>
              <a:rPr lang="en-ID" sz="2400" dirty="0"/>
              <a:t>, </a:t>
            </a:r>
            <a:r>
              <a:rPr lang="en-ID" sz="2400" dirty="0" err="1"/>
              <a:t>pergerakan</a:t>
            </a:r>
            <a:r>
              <a:rPr lang="en-ID" sz="2400" dirty="0"/>
              <a:t> </a:t>
            </a:r>
            <a:r>
              <a:rPr lang="en-ID" sz="2400" dirty="0" err="1"/>
              <a:t>massa</a:t>
            </a:r>
            <a:r>
              <a:rPr lang="en-ID" sz="2400" dirty="0"/>
              <a:t>.</a:t>
            </a:r>
          </a:p>
          <a:p>
            <a:r>
              <a:rPr lang="en-ID" sz="2400" dirty="0"/>
              <a:t>→ </a:t>
            </a:r>
            <a:r>
              <a:rPr lang="en-ID" sz="2400" dirty="0" err="1"/>
              <a:t>Contoh</a:t>
            </a:r>
            <a:r>
              <a:rPr lang="en-ID" sz="2400" dirty="0"/>
              <a:t>: Studi </a:t>
            </a:r>
            <a:r>
              <a:rPr lang="en-ID" sz="2400" dirty="0" err="1"/>
              <a:t>longsor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memodelkan</a:t>
            </a:r>
            <a:r>
              <a:rPr lang="en-ID" sz="2400" dirty="0"/>
              <a:t> </a:t>
            </a:r>
            <a:r>
              <a:rPr lang="en-ID" sz="2400" dirty="0" err="1"/>
              <a:t>gaya</a:t>
            </a:r>
            <a:r>
              <a:rPr lang="en-ID" sz="2400" dirty="0"/>
              <a:t> </a:t>
            </a:r>
            <a:r>
              <a:rPr lang="en-ID" sz="2400" dirty="0" err="1"/>
              <a:t>geser</a:t>
            </a:r>
            <a:r>
              <a:rPr lang="en-ID" sz="2400" dirty="0"/>
              <a:t> vs </a:t>
            </a:r>
            <a:r>
              <a:rPr lang="en-ID" sz="2400" dirty="0" err="1"/>
              <a:t>gaya</a:t>
            </a:r>
            <a:r>
              <a:rPr lang="en-ID" sz="2400" dirty="0"/>
              <a:t> </a:t>
            </a:r>
            <a:r>
              <a:rPr lang="en-ID" sz="2400" dirty="0" err="1"/>
              <a:t>penahan</a:t>
            </a:r>
            <a:r>
              <a:rPr lang="en-ID" sz="2400" dirty="0"/>
              <a:t> </a:t>
            </a:r>
            <a:r>
              <a:rPr lang="en-ID" sz="2400" dirty="0" err="1"/>
              <a:t>lereng</a:t>
            </a:r>
            <a:endParaRPr lang="en-ID" sz="2400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C2B14D99-9766-4B76-389D-3F26532E5CB2}"/>
              </a:ext>
            </a:extLst>
          </p:cNvPr>
          <p:cNvSpPr txBox="1"/>
          <p:nvPr/>
        </p:nvSpPr>
        <p:spPr>
          <a:xfrm>
            <a:off x="659989" y="3945195"/>
            <a:ext cx="10032590" cy="193899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/>
              <a:t>Geomorfologi</a:t>
            </a:r>
            <a:r>
              <a:rPr lang="en-ID" sz="2400" dirty="0"/>
              <a:t> </a:t>
            </a:r>
            <a:r>
              <a:rPr lang="en-ID" sz="2400" dirty="0" err="1"/>
              <a:t>Terapan</a:t>
            </a:r>
            <a:endParaRPr lang="en-ID" sz="2400" dirty="0"/>
          </a:p>
          <a:p>
            <a:r>
              <a:rPr lang="en-ID" sz="2400" dirty="0"/>
              <a:t>→ </a:t>
            </a:r>
            <a:r>
              <a:rPr lang="en-ID" sz="2400" dirty="0" err="1"/>
              <a:t>Memanfaatkan</a:t>
            </a:r>
            <a:r>
              <a:rPr lang="en-ID" sz="2400" dirty="0"/>
              <a:t> </a:t>
            </a:r>
            <a:r>
              <a:rPr lang="en-ID" sz="2400" dirty="0" err="1"/>
              <a:t>pemahaman</a:t>
            </a:r>
            <a:r>
              <a:rPr lang="en-ID" sz="2400" dirty="0"/>
              <a:t> </a:t>
            </a:r>
            <a:r>
              <a:rPr lang="en-ID" sz="2400" dirty="0" err="1"/>
              <a:t>bentang</a:t>
            </a:r>
            <a:r>
              <a:rPr lang="en-ID" sz="2400" dirty="0"/>
              <a:t> </a:t>
            </a:r>
            <a:r>
              <a:rPr lang="en-ID" sz="2400" dirty="0" err="1"/>
              <a:t>alam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eksplorasi</a:t>
            </a:r>
            <a:r>
              <a:rPr lang="en-ID" sz="2400" dirty="0"/>
              <a:t> </a:t>
            </a:r>
            <a:r>
              <a:rPr lang="en-ID" sz="2400" dirty="0" err="1"/>
              <a:t>sumber</a:t>
            </a:r>
            <a:r>
              <a:rPr lang="en-ID" sz="2400" dirty="0"/>
              <a:t> </a:t>
            </a:r>
            <a:r>
              <a:rPr lang="en-ID" sz="2400" dirty="0" err="1"/>
              <a:t>daya</a:t>
            </a:r>
            <a:r>
              <a:rPr lang="en-ID" sz="2400" dirty="0"/>
              <a:t> (mineral, air </a:t>
            </a:r>
            <a:r>
              <a:rPr lang="en-ID" sz="2400" dirty="0" err="1"/>
              <a:t>tanah</a:t>
            </a:r>
            <a:r>
              <a:rPr lang="en-ID" sz="2400" dirty="0"/>
              <a:t>, </a:t>
            </a:r>
            <a:r>
              <a:rPr lang="en-ID" sz="2400" dirty="0" err="1"/>
              <a:t>energi</a:t>
            </a:r>
            <a:r>
              <a:rPr lang="en-ID" sz="2400" dirty="0"/>
              <a:t>), </a:t>
            </a:r>
            <a:r>
              <a:rPr lang="en-ID" sz="2400" dirty="0" err="1"/>
              <a:t>perencanaan</a:t>
            </a:r>
            <a:r>
              <a:rPr lang="en-ID" sz="2400" dirty="0"/>
              <a:t> wilayah, dan </a:t>
            </a:r>
            <a:r>
              <a:rPr lang="en-ID" sz="2400" dirty="0" err="1"/>
              <a:t>mitigasi</a:t>
            </a:r>
            <a:r>
              <a:rPr lang="en-ID" sz="2400" dirty="0"/>
              <a:t> </a:t>
            </a:r>
            <a:r>
              <a:rPr lang="en-ID" sz="2400" dirty="0" err="1"/>
              <a:t>bencana</a:t>
            </a:r>
            <a:r>
              <a:rPr lang="en-ID" sz="2400" dirty="0"/>
              <a:t>.</a:t>
            </a:r>
          </a:p>
          <a:p>
            <a:r>
              <a:rPr lang="en-ID" sz="2400" dirty="0"/>
              <a:t>→ </a:t>
            </a:r>
            <a:r>
              <a:rPr lang="en-ID" sz="2400" dirty="0" err="1"/>
              <a:t>Contoh</a:t>
            </a:r>
            <a:r>
              <a:rPr lang="en-ID" sz="2400" dirty="0"/>
              <a:t>: </a:t>
            </a:r>
            <a:r>
              <a:rPr lang="en-ID" sz="2400" dirty="0" err="1"/>
              <a:t>Identifikasi</a:t>
            </a:r>
            <a:r>
              <a:rPr lang="en-ID" sz="2400" dirty="0"/>
              <a:t> </a:t>
            </a:r>
            <a:r>
              <a:rPr lang="en-ID" sz="2400" dirty="0" err="1"/>
              <a:t>daerah</a:t>
            </a:r>
            <a:r>
              <a:rPr lang="en-ID" sz="2400" dirty="0"/>
              <a:t> </a:t>
            </a:r>
            <a:r>
              <a:rPr lang="en-ID" sz="2400" dirty="0" err="1"/>
              <a:t>rawan</a:t>
            </a:r>
            <a:r>
              <a:rPr lang="en-ID" sz="2400" dirty="0"/>
              <a:t> </a:t>
            </a:r>
            <a:r>
              <a:rPr lang="en-ID" sz="2400" dirty="0" err="1"/>
              <a:t>longsor</a:t>
            </a:r>
            <a:r>
              <a:rPr lang="en-ID" sz="2400" dirty="0"/>
              <a:t> </a:t>
            </a:r>
            <a:r>
              <a:rPr lang="en-ID" sz="2400" dirty="0" err="1"/>
              <a:t>berdasarkan</a:t>
            </a:r>
            <a:r>
              <a:rPr lang="en-ID" sz="2400" dirty="0"/>
              <a:t> </a:t>
            </a:r>
            <a:r>
              <a:rPr lang="en-ID" sz="2400" dirty="0" err="1"/>
              <a:t>kelerengan</a:t>
            </a:r>
            <a:r>
              <a:rPr lang="en-ID" sz="2400" dirty="0"/>
              <a:t> dan </a:t>
            </a:r>
            <a:r>
              <a:rPr lang="en-ID" sz="2400" dirty="0" err="1"/>
              <a:t>jenis</a:t>
            </a:r>
            <a:r>
              <a:rPr lang="en-ID" sz="2400" dirty="0"/>
              <a:t> </a:t>
            </a:r>
            <a:r>
              <a:rPr lang="en-ID" sz="2400" dirty="0" err="1"/>
              <a:t>batuan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4029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1D4CB-EC1E-2E3A-2746-37A2FBA67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rsegi Panjang 5">
            <a:extLst>
              <a:ext uri="{FF2B5EF4-FFF2-40B4-BE49-F238E27FC236}">
                <a16:creationId xmlns:a16="http://schemas.microsoft.com/office/drawing/2014/main" id="{00BDFA24-D719-DCA7-276E-7044B526653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3D936125-FFFD-4949-65B0-7972B3BCB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0361" y="3797710"/>
            <a:ext cx="9144000" cy="2387600"/>
          </a:xfrm>
        </p:spPr>
        <p:txBody>
          <a:bodyPr>
            <a:normAutofit/>
          </a:bodyPr>
          <a:lstStyle/>
          <a:p>
            <a:r>
              <a:rPr lang="en-ID" sz="3600" dirty="0" err="1"/>
              <a:t>bagaimana</a:t>
            </a:r>
            <a:r>
              <a:rPr lang="en-ID" sz="3600" dirty="0"/>
              <a:t> landform </a:t>
            </a:r>
            <a:r>
              <a:rPr lang="en-ID" sz="3600" dirty="0" err="1"/>
              <a:t>terbentuk</a:t>
            </a:r>
            <a:r>
              <a:rPr lang="en-ID" sz="3600" dirty="0"/>
              <a:t>, </a:t>
            </a:r>
            <a:r>
              <a:rPr lang="en-ID" sz="3600" dirty="0" err="1"/>
              <a:t>berubah</a:t>
            </a:r>
            <a:r>
              <a:rPr lang="en-ID" sz="3600" dirty="0"/>
              <a:t>, dan </a:t>
            </a:r>
            <a:r>
              <a:rPr lang="en-ID" sz="3600" dirty="0" err="1"/>
              <a:t>apa</a:t>
            </a:r>
            <a:r>
              <a:rPr lang="en-ID" sz="3600" dirty="0"/>
              <a:t> </a:t>
            </a:r>
            <a:r>
              <a:rPr lang="en-ID" sz="3600" dirty="0" err="1"/>
              <a:t>hubungannya</a:t>
            </a:r>
            <a:r>
              <a:rPr lang="en-ID" sz="3600" dirty="0"/>
              <a:t> </a:t>
            </a:r>
            <a:r>
              <a:rPr lang="en-ID" sz="3600" dirty="0" err="1"/>
              <a:t>dengan</a:t>
            </a:r>
            <a:r>
              <a:rPr lang="en-ID" sz="3600" dirty="0"/>
              <a:t> </a:t>
            </a:r>
            <a:r>
              <a:rPr lang="en-ID" sz="3600" dirty="0" err="1"/>
              <a:t>struktur</a:t>
            </a:r>
            <a:r>
              <a:rPr lang="en-ID" sz="3600" dirty="0"/>
              <a:t> </a:t>
            </a:r>
            <a:r>
              <a:rPr lang="en-ID" sz="3600" dirty="0" err="1"/>
              <a:t>geologi</a:t>
            </a:r>
            <a:r>
              <a:rPr lang="en-ID" sz="3600" dirty="0"/>
              <a:t>, material </a:t>
            </a:r>
            <a:r>
              <a:rPr lang="en-ID" sz="3600" dirty="0" err="1"/>
              <a:t>penyusun</a:t>
            </a:r>
            <a:r>
              <a:rPr lang="en-ID" sz="3600" dirty="0"/>
              <a:t>, </a:t>
            </a:r>
            <a:r>
              <a:rPr lang="en-ID" sz="3600" dirty="0" err="1"/>
              <a:t>serta</a:t>
            </a:r>
            <a:r>
              <a:rPr lang="en-ID" sz="3600" dirty="0"/>
              <a:t> proses </a:t>
            </a:r>
            <a:r>
              <a:rPr lang="en-ID" sz="3600" dirty="0" err="1"/>
              <a:t>eksternal</a:t>
            </a:r>
            <a:r>
              <a:rPr lang="en-ID" sz="3600" dirty="0"/>
              <a:t> dan internal??</a:t>
            </a:r>
          </a:p>
        </p:txBody>
      </p:sp>
      <p:sp>
        <p:nvSpPr>
          <p:cNvPr id="4" name="Persegi Panjang 3">
            <a:extLst>
              <a:ext uri="{FF2B5EF4-FFF2-40B4-BE49-F238E27FC236}">
                <a16:creationId xmlns:a16="http://schemas.microsoft.com/office/drawing/2014/main" id="{8FDC0863-39D0-DDB3-F7BD-93D5075E04D2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086A56C0-FE39-C131-1CAA-F382452B174C}"/>
              </a:ext>
            </a:extLst>
          </p:cNvPr>
          <p:cNvSpPr txBox="1"/>
          <p:nvPr/>
        </p:nvSpPr>
        <p:spPr>
          <a:xfrm>
            <a:off x="2241755" y="257416"/>
            <a:ext cx="87212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dirty="0" err="1">
                <a:solidFill>
                  <a:schemeClr val="bg1"/>
                </a:solidFill>
              </a:rPr>
              <a:t>Bagaimana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  <a:r>
              <a:rPr lang="en-ID" sz="4000" dirty="0" err="1">
                <a:solidFill>
                  <a:schemeClr val="bg1"/>
                </a:solidFill>
              </a:rPr>
              <a:t>analisis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  <a:r>
              <a:rPr lang="en-ID" sz="4000" dirty="0" err="1">
                <a:solidFill>
                  <a:schemeClr val="bg1"/>
                </a:solidFill>
              </a:rPr>
              <a:t>geomorfologi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  <a:r>
              <a:rPr lang="en-ID" sz="4000" dirty="0" err="1">
                <a:solidFill>
                  <a:schemeClr val="bg1"/>
                </a:solidFill>
              </a:rPr>
              <a:t>bisa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  <a:r>
              <a:rPr lang="en-ID" sz="4000" dirty="0" err="1">
                <a:solidFill>
                  <a:schemeClr val="bg1"/>
                </a:solidFill>
              </a:rPr>
              <a:t>diterapkan</a:t>
            </a:r>
            <a:r>
              <a:rPr lang="en-ID" sz="40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" name="Panah: Bawah 6">
            <a:extLst>
              <a:ext uri="{FF2B5EF4-FFF2-40B4-BE49-F238E27FC236}">
                <a16:creationId xmlns:a16="http://schemas.microsoft.com/office/drawing/2014/main" id="{35951D66-CDD3-EBEF-3515-46978D78F4BA}"/>
              </a:ext>
            </a:extLst>
          </p:cNvPr>
          <p:cNvSpPr/>
          <p:nvPr/>
        </p:nvSpPr>
        <p:spPr>
          <a:xfrm>
            <a:off x="4689987" y="2300748"/>
            <a:ext cx="5265174" cy="1828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TERJAWAB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2254447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7BB33-B038-6F2A-4914-2B9E155FB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99CE0703-2EC6-F569-498D-743ECC199EA8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B24BA412-8504-4FCA-AD68-D3EAB6B16C96}"/>
              </a:ext>
            </a:extLst>
          </p:cNvPr>
          <p:cNvSpPr txBox="1"/>
          <p:nvPr/>
        </p:nvSpPr>
        <p:spPr>
          <a:xfrm>
            <a:off x="1603887" y="438142"/>
            <a:ext cx="48264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</a:t>
            </a:r>
            <a:r>
              <a:rPr lang="en-ID" sz="4000" dirty="0">
                <a:solidFill>
                  <a:schemeClr val="bg1"/>
                </a:solidFill>
              </a:rPr>
              <a:t>EFINISI DAN TEORI</a:t>
            </a:r>
            <a:endParaRPr lang="en-ID" sz="4000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96D4B8FD-23A1-2F68-9305-8ECA2F2AE3AC}"/>
              </a:ext>
            </a:extLst>
          </p:cNvPr>
          <p:cNvSpPr txBox="1"/>
          <p:nvPr/>
        </p:nvSpPr>
        <p:spPr>
          <a:xfrm>
            <a:off x="970997" y="2038342"/>
            <a:ext cx="1025000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sz="2800" dirty="0"/>
              <a:t>Relief  Bumi </a:t>
            </a:r>
            <a:r>
              <a:rPr lang="en-ID" sz="2800" dirty="0" err="1"/>
              <a:t>mencakup</a:t>
            </a:r>
            <a:r>
              <a:rPr lang="en-ID" sz="2800" dirty="0"/>
              <a:t> </a:t>
            </a:r>
            <a:r>
              <a:rPr lang="en-ID" sz="2800" dirty="0" err="1"/>
              <a:t>pengertian</a:t>
            </a:r>
            <a:r>
              <a:rPr lang="en-ID" sz="2800" dirty="0"/>
              <a:t> yang sangat </a:t>
            </a:r>
            <a:r>
              <a:rPr lang="en-ID" sz="2800" dirty="0" err="1"/>
              <a:t>luas</a:t>
            </a:r>
            <a:r>
              <a:rPr lang="en-ID" sz="2800" dirty="0"/>
              <a:t>, </a:t>
            </a:r>
            <a:r>
              <a:rPr lang="en-ID" sz="2800" dirty="0" err="1"/>
              <a:t>baik</a:t>
            </a:r>
            <a:r>
              <a:rPr lang="en-ID" sz="2800" dirty="0"/>
              <a:t> yang </a:t>
            </a:r>
            <a:r>
              <a:rPr lang="en-ID" sz="2800" dirty="0" err="1"/>
              <a:t>terdapat</a:t>
            </a:r>
            <a:r>
              <a:rPr lang="en-ID" sz="2800" dirty="0"/>
              <a:t> pada </a:t>
            </a:r>
            <a:r>
              <a:rPr lang="en-ID" sz="2800" dirty="0" err="1"/>
              <a:t>benua-benua</a:t>
            </a:r>
            <a:r>
              <a:rPr lang="en-ID" sz="2800" dirty="0"/>
              <a:t> </a:t>
            </a:r>
            <a:r>
              <a:rPr lang="en-ID" sz="2800" dirty="0" err="1"/>
              <a:t>ataupun</a:t>
            </a:r>
            <a:r>
              <a:rPr lang="en-ID" sz="2800" dirty="0"/>
              <a:t> yang </a:t>
            </a:r>
            <a:r>
              <a:rPr lang="en-ID" sz="2800" dirty="0" err="1"/>
              <a:t>terdapat</a:t>
            </a:r>
            <a:r>
              <a:rPr lang="en-ID" sz="2800" dirty="0"/>
              <a:t> </a:t>
            </a:r>
            <a:r>
              <a:rPr lang="en-ID" sz="2800" dirty="0" err="1"/>
              <a:t>didasar</a:t>
            </a:r>
            <a:r>
              <a:rPr lang="en-ID" sz="2800" dirty="0"/>
              <a:t> </a:t>
            </a:r>
            <a:r>
              <a:rPr lang="en-ID" sz="2800" dirty="0" err="1"/>
              <a:t>lautan</a:t>
            </a:r>
            <a:r>
              <a:rPr lang="en-ID" sz="2800" dirty="0"/>
              <a:t>. 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42E9C4E9-5838-97DB-CC92-73DD6D0D4003}"/>
              </a:ext>
            </a:extLst>
          </p:cNvPr>
          <p:cNvSpPr txBox="1"/>
          <p:nvPr/>
        </p:nvSpPr>
        <p:spPr>
          <a:xfrm>
            <a:off x="970997" y="3675995"/>
            <a:ext cx="6092190" cy="16970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1. Relief Orde I (Relief of the first order)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2. Relief Orde II (Relief of the second order)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3. Relief Orde III (Relief of the third order)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039678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C049A-200B-B9AF-4C00-DC2DFE5AA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F2F4D832-0B20-E443-2396-11BC834E78BD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A24E222E-B3B8-813C-0134-0964F47657A9}"/>
              </a:ext>
            </a:extLst>
          </p:cNvPr>
          <p:cNvSpPr txBox="1"/>
          <p:nvPr/>
        </p:nvSpPr>
        <p:spPr>
          <a:xfrm>
            <a:off x="1583055" y="807474"/>
            <a:ext cx="6092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dirty="0">
                <a:solidFill>
                  <a:schemeClr val="bg1"/>
                </a:solidFill>
              </a:rPr>
              <a:t>Relief Orde </a:t>
            </a:r>
            <a:r>
              <a:rPr lang="en-ID" sz="4000" dirty="0" err="1">
                <a:solidFill>
                  <a:schemeClr val="bg1"/>
                </a:solidFill>
              </a:rPr>
              <a:t>Pertama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0D48E0D3-79E2-3417-3E25-C18221F8FCDC}"/>
              </a:ext>
            </a:extLst>
          </p:cNvPr>
          <p:cNvSpPr txBox="1"/>
          <p:nvPr/>
        </p:nvSpPr>
        <p:spPr>
          <a:xfrm>
            <a:off x="737235" y="1714061"/>
            <a:ext cx="5329053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2400" dirty="0" err="1"/>
              <a:t>Paparan</a:t>
            </a:r>
            <a:r>
              <a:rPr lang="en-ID" sz="2400" dirty="0"/>
              <a:t> </a:t>
            </a:r>
            <a:r>
              <a:rPr lang="en-ID" sz="2400" dirty="0" err="1"/>
              <a:t>Benua</a:t>
            </a:r>
            <a:r>
              <a:rPr lang="en-ID" sz="2400" dirty="0"/>
              <a:t> (Continental Platforms)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2400" dirty="0" err="1"/>
              <a:t>Cekungan</a:t>
            </a:r>
            <a:r>
              <a:rPr lang="en-ID" sz="2400" dirty="0"/>
              <a:t> </a:t>
            </a:r>
            <a:r>
              <a:rPr lang="en-ID" sz="2400" dirty="0" err="1"/>
              <a:t>Lautan</a:t>
            </a:r>
            <a:r>
              <a:rPr lang="en-ID" sz="2400" dirty="0"/>
              <a:t> (Ocean Basin)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49034528-327A-F549-65EB-D358CF5BC4A1}"/>
              </a:ext>
            </a:extLst>
          </p:cNvPr>
          <p:cNvSpPr txBox="1"/>
          <p:nvPr/>
        </p:nvSpPr>
        <p:spPr>
          <a:xfrm>
            <a:off x="737235" y="2723583"/>
            <a:ext cx="5358765" cy="19389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/>
              <a:t>paparan</a:t>
            </a:r>
            <a:r>
              <a:rPr lang="en-ID" sz="2400" dirty="0"/>
              <a:t> </a:t>
            </a:r>
            <a:r>
              <a:rPr lang="en-ID" sz="2400" dirty="0" err="1"/>
              <a:t>benua</a:t>
            </a:r>
            <a:r>
              <a:rPr lang="en-ID" sz="2400" dirty="0"/>
              <a:t> :</a:t>
            </a:r>
          </a:p>
          <a:p>
            <a:pPr marL="342900" indent="-342900">
              <a:buFont typeface="+mj-lt"/>
              <a:buAutoNum type="arabicPeriod"/>
            </a:pPr>
            <a:r>
              <a:rPr lang="en-ID" sz="2400" dirty="0" err="1"/>
              <a:t>benua</a:t>
            </a:r>
            <a:r>
              <a:rPr lang="en-ID" sz="2400" dirty="0"/>
              <a:t> </a:t>
            </a:r>
          </a:p>
          <a:p>
            <a:r>
              <a:rPr lang="en-ID" sz="2400" dirty="0"/>
              <a:t>2. </a:t>
            </a:r>
            <a:r>
              <a:rPr lang="en-ID" sz="2400" dirty="0" err="1"/>
              <a:t>tepi</a:t>
            </a:r>
            <a:r>
              <a:rPr lang="en-ID" sz="2400" dirty="0"/>
              <a:t> </a:t>
            </a:r>
            <a:r>
              <a:rPr lang="en-ID" sz="2400" dirty="0" err="1"/>
              <a:t>benua</a:t>
            </a:r>
            <a:r>
              <a:rPr lang="en-ID" sz="2400" dirty="0"/>
              <a:t> (continental shelf); </a:t>
            </a:r>
            <a:r>
              <a:rPr lang="en-ID" sz="2400" dirty="0" err="1"/>
              <a:t>paparan</a:t>
            </a:r>
            <a:r>
              <a:rPr lang="en-ID" sz="2400" dirty="0"/>
              <a:t> </a:t>
            </a:r>
            <a:r>
              <a:rPr lang="en-ID" sz="2400" dirty="0" err="1"/>
              <a:t>benua</a:t>
            </a:r>
            <a:r>
              <a:rPr lang="en-ID" sz="2400" dirty="0"/>
              <a:t> (continental platforms) yang </a:t>
            </a:r>
          </a:p>
          <a:p>
            <a:r>
              <a:rPr lang="en-ID" sz="2400" dirty="0" err="1"/>
              <a:t>terletak</a:t>
            </a:r>
            <a:r>
              <a:rPr lang="en-ID" sz="2400" dirty="0"/>
              <a:t> </a:t>
            </a:r>
            <a:r>
              <a:rPr lang="en-ID" sz="2400" dirty="0" err="1"/>
              <a:t>dibawah</a:t>
            </a:r>
            <a:r>
              <a:rPr lang="en-ID" sz="2400" dirty="0"/>
              <a:t> </a:t>
            </a:r>
            <a:r>
              <a:rPr lang="en-ID" sz="2400" dirty="0" err="1"/>
              <a:t>permukaan</a:t>
            </a:r>
            <a:r>
              <a:rPr lang="en-ID" sz="2400" dirty="0"/>
              <a:t> air </a:t>
            </a:r>
            <a:r>
              <a:rPr lang="en-ID" sz="2400" dirty="0" err="1"/>
              <a:t>laut</a:t>
            </a:r>
            <a:endParaRPr lang="en-ID" sz="2400" dirty="0"/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C3A28005-41B1-C90D-1370-942A9B642E98}"/>
              </a:ext>
            </a:extLst>
          </p:cNvPr>
          <p:cNvSpPr txBox="1"/>
          <p:nvPr/>
        </p:nvSpPr>
        <p:spPr>
          <a:xfrm>
            <a:off x="737235" y="4841100"/>
            <a:ext cx="10436942" cy="156966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sz="2400" dirty="0" err="1"/>
              <a:t>Cekungan</a:t>
            </a:r>
            <a:r>
              <a:rPr lang="en-ID" sz="2400" dirty="0"/>
              <a:t> </a:t>
            </a:r>
            <a:r>
              <a:rPr lang="en-ID" sz="2400" dirty="0" err="1"/>
              <a:t>Lautan</a:t>
            </a:r>
            <a:r>
              <a:rPr lang="en-ID" sz="2400" dirty="0"/>
              <a:t> (Ocean Basin) </a:t>
            </a:r>
            <a:r>
              <a:rPr lang="en-ID" sz="2400" dirty="0" err="1"/>
              <a:t>mempunyai</a:t>
            </a:r>
            <a:r>
              <a:rPr lang="en-ID" sz="2400" dirty="0"/>
              <a:t> </a:t>
            </a:r>
            <a:r>
              <a:rPr lang="en-ID" sz="2400" dirty="0" err="1"/>
              <a:t>kedalaman</a:t>
            </a:r>
            <a:r>
              <a:rPr lang="en-ID" sz="2400" dirty="0"/>
              <a:t> rata-rata 2,5 mil </a:t>
            </a:r>
            <a:r>
              <a:rPr lang="en-ID" sz="2400" dirty="0" err="1"/>
              <a:t>dibawah</a:t>
            </a:r>
            <a:r>
              <a:rPr lang="en-ID" sz="2400" dirty="0"/>
              <a:t> </a:t>
            </a:r>
            <a:r>
              <a:rPr lang="en-ID" sz="2400" dirty="0" err="1"/>
              <a:t>muka</a:t>
            </a:r>
            <a:r>
              <a:rPr lang="en-ID" sz="2400" dirty="0"/>
              <a:t> air </a:t>
            </a:r>
            <a:r>
              <a:rPr lang="en-ID" sz="2400" dirty="0" err="1"/>
              <a:t>laut</a:t>
            </a:r>
            <a:r>
              <a:rPr lang="en-ID" sz="2400" dirty="0"/>
              <a:t>, </a:t>
            </a:r>
            <a:r>
              <a:rPr lang="en-ID" sz="2400" dirty="0" err="1"/>
              <a:t>walaupun</a:t>
            </a:r>
            <a:r>
              <a:rPr lang="en-ID" sz="2400" dirty="0"/>
              <a:t> </a:t>
            </a:r>
            <a:r>
              <a:rPr lang="en-ID" sz="2400" dirty="0" err="1"/>
              <a:t>kita</a:t>
            </a:r>
            <a:r>
              <a:rPr lang="en-ID" sz="2400" dirty="0"/>
              <a:t> </a:t>
            </a:r>
            <a:r>
              <a:rPr lang="en-ID" sz="2400" dirty="0" err="1"/>
              <a:t>tahu</a:t>
            </a:r>
            <a:r>
              <a:rPr lang="en-ID" sz="2400" dirty="0"/>
              <a:t> </a:t>
            </a:r>
            <a:r>
              <a:rPr lang="en-ID" sz="2400" dirty="0" err="1"/>
              <a:t>bahwa</a:t>
            </a:r>
            <a:r>
              <a:rPr lang="en-ID" sz="2400" dirty="0"/>
              <a:t> </a:t>
            </a:r>
            <a:r>
              <a:rPr lang="en-ID" sz="2400" dirty="0" err="1"/>
              <a:t>dasar</a:t>
            </a:r>
            <a:r>
              <a:rPr lang="en-ID" sz="2400" dirty="0"/>
              <a:t> </a:t>
            </a:r>
            <a:r>
              <a:rPr lang="en-ID" sz="2400" dirty="0" err="1"/>
              <a:t>lautan</a:t>
            </a:r>
            <a:r>
              <a:rPr lang="en-ID" sz="2400" dirty="0"/>
              <a:t> </a:t>
            </a: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topografi</a:t>
            </a:r>
            <a:r>
              <a:rPr lang="en-ID" sz="2400" dirty="0"/>
              <a:t> yang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teratur</a:t>
            </a:r>
            <a:r>
              <a:rPr lang="en-ID" sz="2400" dirty="0"/>
              <a:t>. </a:t>
            </a:r>
            <a:r>
              <a:rPr lang="en-ID" sz="2400" dirty="0" err="1"/>
              <a:t>Terdapat</a:t>
            </a:r>
            <a:r>
              <a:rPr lang="en-ID" sz="2400" dirty="0"/>
              <a:t> </a:t>
            </a:r>
            <a:r>
              <a:rPr lang="en-ID" sz="2400" dirty="0" err="1"/>
              <a:t>banyak</a:t>
            </a:r>
            <a:r>
              <a:rPr lang="en-ID" sz="2400" dirty="0"/>
              <a:t> </a:t>
            </a:r>
            <a:r>
              <a:rPr lang="en-ID" sz="2400" dirty="0" err="1"/>
              <a:t>depressi-depressi</a:t>
            </a:r>
            <a:r>
              <a:rPr lang="en-ID" sz="2400" dirty="0"/>
              <a:t> yang sangat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batas </a:t>
            </a:r>
            <a:r>
              <a:rPr lang="en-ID" sz="2400" dirty="0" err="1"/>
              <a:t>kedalaman</a:t>
            </a:r>
            <a:r>
              <a:rPr lang="en-ID" sz="2400" dirty="0"/>
              <a:t> rata-rata yang </a:t>
            </a:r>
            <a:r>
              <a:rPr lang="en-ID" sz="2400" dirty="0" err="1"/>
              <a:t>dikenal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Palung</a:t>
            </a:r>
            <a:r>
              <a:rPr lang="en-ID" sz="2400" dirty="0"/>
              <a:t> Laut (Ocean Troughs)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F45370-D6B6-6D9A-EBA8-537E0D6C6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1714061"/>
            <a:ext cx="5329053" cy="288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558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5FD09-D872-E801-2F01-779A90A19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BF9E51B9-9EEE-1345-BB19-63C5D9E647C2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81FB800F-0E04-5D51-A184-3D2F836BB76B}"/>
              </a:ext>
            </a:extLst>
          </p:cNvPr>
          <p:cNvSpPr txBox="1"/>
          <p:nvPr/>
        </p:nvSpPr>
        <p:spPr>
          <a:xfrm>
            <a:off x="1514475" y="438142"/>
            <a:ext cx="6092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dirty="0">
                <a:solidFill>
                  <a:schemeClr val="bg1"/>
                </a:solidFill>
              </a:rPr>
              <a:t> Relief Orde </a:t>
            </a:r>
            <a:r>
              <a:rPr lang="en-ID" sz="4000" dirty="0" err="1">
                <a:solidFill>
                  <a:schemeClr val="bg1"/>
                </a:solidFill>
              </a:rPr>
              <a:t>Kedua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3D008C3C-76DD-3880-CE02-94AB9E79E470}"/>
              </a:ext>
            </a:extLst>
          </p:cNvPr>
          <p:cNvSpPr txBox="1"/>
          <p:nvPr/>
        </p:nvSpPr>
        <p:spPr>
          <a:xfrm>
            <a:off x="782954" y="1849409"/>
            <a:ext cx="5691587" cy="2308324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dirty="0"/>
              <a:t>Relief </a:t>
            </a:r>
            <a:r>
              <a:rPr lang="en-ID" sz="2400" dirty="0" err="1"/>
              <a:t>orde</a:t>
            </a:r>
            <a:r>
              <a:rPr lang="en-ID" sz="2400" dirty="0"/>
              <a:t> </a:t>
            </a:r>
            <a:r>
              <a:rPr lang="en-ID" sz="2400" dirty="0" err="1"/>
              <a:t>Kedua</a:t>
            </a:r>
            <a:r>
              <a:rPr lang="en-ID" sz="2400" dirty="0"/>
              <a:t> </a:t>
            </a:r>
            <a:r>
              <a:rPr lang="en-ID" sz="2400" dirty="0" err="1"/>
              <a:t>biasa</a:t>
            </a:r>
            <a:r>
              <a:rPr lang="en-ID" sz="2400" dirty="0"/>
              <a:t> </a:t>
            </a:r>
            <a:r>
              <a:rPr lang="en-ID" sz="2400" dirty="0" err="1"/>
              <a:t>disebut</a:t>
            </a:r>
            <a:r>
              <a:rPr lang="en-ID" sz="2400" dirty="0"/>
              <a:t> juga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yang </a:t>
            </a:r>
            <a:r>
              <a:rPr lang="en-ID" sz="2400" dirty="0" err="1"/>
              <a:t>membangun</a:t>
            </a:r>
            <a:r>
              <a:rPr lang="en-ID" sz="2400" dirty="0"/>
              <a:t> (Constructional forms), </a:t>
            </a:r>
            <a:r>
              <a:rPr lang="en-ID" sz="2400" dirty="0" err="1"/>
              <a:t>terbentuk</a:t>
            </a:r>
            <a:r>
              <a:rPr lang="en-ID" sz="2400" dirty="0"/>
              <a:t> oleh </a:t>
            </a:r>
            <a:r>
              <a:rPr lang="en-ID" sz="2400" dirty="0" err="1"/>
              <a:t>gaya</a:t>
            </a:r>
            <a:r>
              <a:rPr lang="en-ID" sz="2400" dirty="0"/>
              <a:t> endogen 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gaya</a:t>
            </a:r>
            <a:r>
              <a:rPr lang="en-ID" sz="2400" dirty="0"/>
              <a:t> yang </a:t>
            </a:r>
          </a:p>
          <a:p>
            <a:r>
              <a:rPr lang="en-ID" sz="2400" dirty="0" err="1"/>
              <a:t>bersifat</a:t>
            </a:r>
            <a:r>
              <a:rPr lang="en-ID" sz="2400" dirty="0"/>
              <a:t> </a:t>
            </a:r>
            <a:r>
              <a:rPr lang="en-ID" sz="2400" dirty="0" err="1"/>
              <a:t>membangun</a:t>
            </a:r>
            <a:r>
              <a:rPr lang="en-ID" sz="2400" dirty="0"/>
              <a:t> (Constructional Forces).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914A2799-5A50-1A0B-FA49-8C8DF34687DC}"/>
              </a:ext>
            </a:extLst>
          </p:cNvPr>
          <p:cNvSpPr txBox="1"/>
          <p:nvPr/>
        </p:nvSpPr>
        <p:spPr>
          <a:xfrm>
            <a:off x="782955" y="4392194"/>
            <a:ext cx="5691587" cy="19389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dirty="0"/>
              <a:t>Kawasan </a:t>
            </a:r>
            <a:r>
              <a:rPr lang="en-ID" sz="2400" dirty="0" err="1"/>
              <a:t>benua-benua</a:t>
            </a:r>
            <a:r>
              <a:rPr lang="en-ID" sz="2400" dirty="0"/>
              <a:t> dan </a:t>
            </a:r>
            <a:r>
              <a:rPr lang="en-ID" sz="2400" dirty="0" err="1"/>
              <a:t>Cekungan-cekungan</a:t>
            </a:r>
            <a:r>
              <a:rPr lang="en-ID" sz="2400" dirty="0"/>
              <a:t> </a:t>
            </a:r>
            <a:r>
              <a:rPr lang="en-ID" sz="2400" dirty="0" err="1"/>
              <a:t>laut</a:t>
            </a:r>
            <a:r>
              <a:rPr lang="en-ID" sz="2400" dirty="0"/>
              <a:t> </a:t>
            </a:r>
            <a:r>
              <a:rPr lang="en-ID" sz="2400" dirty="0" err="1"/>
              <a:t>merupakan</a:t>
            </a:r>
            <a:r>
              <a:rPr lang="en-ID" sz="2400" dirty="0"/>
              <a:t> </a:t>
            </a:r>
            <a:r>
              <a:rPr lang="en-ID" sz="2400" dirty="0" err="1"/>
              <a:t>tempat</a:t>
            </a:r>
            <a:r>
              <a:rPr lang="en-ID" sz="2400" dirty="0"/>
              <a:t> </a:t>
            </a:r>
            <a:r>
              <a:rPr lang="en-ID" sz="2400" dirty="0" err="1"/>
              <a:t>keberadaan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terbentuknya</a:t>
            </a:r>
            <a:r>
              <a:rPr lang="en-ID" sz="2400" dirty="0"/>
              <a:t> </a:t>
            </a:r>
            <a:r>
              <a:rPr lang="en-ID" sz="2400" dirty="0" err="1"/>
              <a:t>satuan-satuan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relief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orde</a:t>
            </a:r>
            <a:r>
              <a:rPr lang="en-ID" sz="2400" dirty="0"/>
              <a:t> </a:t>
            </a:r>
            <a:r>
              <a:rPr lang="en-ID" sz="2400" dirty="0" err="1"/>
              <a:t>kedua</a:t>
            </a:r>
            <a:r>
              <a:rPr lang="en-ID" sz="2400" dirty="0"/>
              <a:t>, </a:t>
            </a:r>
            <a:r>
              <a:rPr lang="en-ID" sz="2400" dirty="0" err="1"/>
              <a:t>seperti</a:t>
            </a:r>
            <a:r>
              <a:rPr lang="en-ID" sz="2400" dirty="0"/>
              <a:t> </a:t>
            </a:r>
            <a:r>
              <a:rPr lang="en-ID" sz="2400" dirty="0" err="1">
                <a:solidFill>
                  <a:srgbClr val="C00000"/>
                </a:solidFill>
              </a:rPr>
              <a:t>dataran</a:t>
            </a:r>
            <a:r>
              <a:rPr lang="en-ID" sz="2400" dirty="0">
                <a:solidFill>
                  <a:srgbClr val="C00000"/>
                </a:solidFill>
              </a:rPr>
              <a:t>, plateau, dan </a:t>
            </a:r>
            <a:r>
              <a:rPr lang="en-ID" sz="2400" dirty="0" err="1">
                <a:solidFill>
                  <a:srgbClr val="C00000"/>
                </a:solidFill>
              </a:rPr>
              <a:t>pegunungan</a:t>
            </a:r>
            <a:r>
              <a:rPr lang="en-ID" sz="2400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75908787-9851-D45F-8F46-60B073B11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399" y="759"/>
            <a:ext cx="5181601" cy="3228380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AF8B11EA-AD5A-BC80-18B9-E293BD7A4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399" y="3229139"/>
            <a:ext cx="5181601" cy="345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81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634BF-3D78-51F4-BFCE-35A4F9FF7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937AE4EC-A5B7-2551-0C3C-CBE5FD2839F0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DC640555-2EAD-CA35-5EDC-1626FB0772CB}"/>
              </a:ext>
            </a:extLst>
          </p:cNvPr>
          <p:cNvSpPr txBox="1"/>
          <p:nvPr/>
        </p:nvSpPr>
        <p:spPr>
          <a:xfrm>
            <a:off x="1263015" y="807474"/>
            <a:ext cx="6092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dirty="0">
                <a:solidFill>
                  <a:schemeClr val="bg1"/>
                </a:solidFill>
              </a:rPr>
              <a:t>Relief Orde </a:t>
            </a:r>
            <a:r>
              <a:rPr lang="en-ID" sz="4000" dirty="0" err="1">
                <a:solidFill>
                  <a:schemeClr val="bg1"/>
                </a:solidFill>
              </a:rPr>
              <a:t>Ketiga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609B82B2-21FC-1CCA-74F7-5693DA2D5EF4}"/>
              </a:ext>
            </a:extLst>
          </p:cNvPr>
          <p:cNvSpPr txBox="1"/>
          <p:nvPr/>
        </p:nvSpPr>
        <p:spPr>
          <a:xfrm>
            <a:off x="737235" y="1999448"/>
            <a:ext cx="5840546" cy="193899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dirty="0"/>
              <a:t>Relief order </a:t>
            </a:r>
            <a:r>
              <a:rPr lang="en-ID" sz="2400" dirty="0" err="1"/>
              <a:t>ketiga</a:t>
            </a:r>
            <a:r>
              <a:rPr lang="en-ID" sz="2400" dirty="0"/>
              <a:t> </a:t>
            </a:r>
            <a:r>
              <a:rPr lang="en-ID" sz="2400" dirty="0" err="1"/>
              <a:t>dikenal</a:t>
            </a:r>
            <a:r>
              <a:rPr lang="en-ID" sz="2400" dirty="0"/>
              <a:t> juga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yang </a:t>
            </a:r>
            <a:r>
              <a:rPr lang="en-ID" sz="2400" dirty="0" err="1"/>
              <a:t>bersifat</a:t>
            </a:r>
            <a:r>
              <a:rPr lang="en-ID" sz="2400" dirty="0"/>
              <a:t> </a:t>
            </a:r>
            <a:r>
              <a:rPr lang="en-ID" sz="2400" dirty="0" err="1"/>
              <a:t>menghancurkan</a:t>
            </a:r>
            <a:r>
              <a:rPr lang="en-ID" sz="2400" dirty="0"/>
              <a:t> </a:t>
            </a:r>
          </a:p>
          <a:p>
            <a:r>
              <a:rPr lang="en-ID" sz="2400" dirty="0"/>
              <a:t>(Destructional forms), </a:t>
            </a:r>
            <a:r>
              <a:rPr lang="en-ID" sz="2400" dirty="0" err="1"/>
              <a:t>hal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disebabkan</a:t>
            </a:r>
            <a:r>
              <a:rPr lang="en-ID" sz="2400" dirty="0"/>
              <a:t> </a:t>
            </a:r>
            <a:r>
              <a:rPr lang="en-ID" sz="2400" dirty="0" err="1"/>
              <a:t>karena</a:t>
            </a:r>
            <a:r>
              <a:rPr lang="en-ID" sz="2400" dirty="0"/>
              <a:t> relief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dibentuk</a:t>
            </a:r>
            <a:r>
              <a:rPr lang="en-ID" sz="2400" dirty="0"/>
              <a:t> oleh proses </a:t>
            </a:r>
            <a:r>
              <a:rPr lang="en-ID" sz="2400" dirty="0" err="1"/>
              <a:t>proses</a:t>
            </a:r>
            <a:r>
              <a:rPr lang="en-ID" sz="2400" dirty="0"/>
              <a:t> </a:t>
            </a:r>
            <a:r>
              <a:rPr lang="en-ID" sz="2400" dirty="0" err="1"/>
              <a:t>eksogen</a:t>
            </a:r>
            <a:r>
              <a:rPr lang="en-ID" sz="2400" dirty="0"/>
              <a:t>.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1B39D7BB-38EC-43B2-034B-1F4E1D9BD44F}"/>
              </a:ext>
            </a:extLst>
          </p:cNvPr>
          <p:cNvSpPr txBox="1"/>
          <p:nvPr/>
        </p:nvSpPr>
        <p:spPr>
          <a:xfrm>
            <a:off x="737235" y="4387645"/>
            <a:ext cx="5840546" cy="156966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dirty="0" err="1"/>
              <a:t>bentuk-bentuk</a:t>
            </a:r>
            <a:r>
              <a:rPr lang="en-ID" sz="2400" dirty="0"/>
              <a:t> </a:t>
            </a:r>
            <a:r>
              <a:rPr lang="en-ID" sz="2400" dirty="0" err="1"/>
              <a:t>kecil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 relief </a:t>
            </a:r>
            <a:r>
              <a:rPr lang="en-ID" sz="2400" dirty="0" err="1"/>
              <a:t>daratan</a:t>
            </a:r>
            <a:r>
              <a:rPr lang="en-ID" sz="2400" dirty="0"/>
              <a:t> yang </a:t>
            </a:r>
            <a:r>
              <a:rPr lang="en-ID" sz="2400" dirty="0" err="1"/>
              <a:t>merupakan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proses </a:t>
            </a:r>
            <a:r>
              <a:rPr lang="en-ID" sz="2400" dirty="0" err="1"/>
              <a:t>alami</a:t>
            </a:r>
            <a:r>
              <a:rPr lang="en-ID" sz="2400" dirty="0"/>
              <a:t> </a:t>
            </a:r>
            <a:r>
              <a:rPr lang="en-ID" sz="2400" dirty="0" err="1"/>
              <a:t>seperti</a:t>
            </a:r>
            <a:r>
              <a:rPr lang="en-ID" sz="2400" dirty="0"/>
              <a:t> </a:t>
            </a:r>
            <a:r>
              <a:rPr lang="en-ID" sz="2400" dirty="0" err="1"/>
              <a:t>erosi</a:t>
            </a:r>
            <a:r>
              <a:rPr lang="en-ID" sz="2400" dirty="0"/>
              <a:t> dan </a:t>
            </a:r>
            <a:r>
              <a:rPr lang="en-ID" sz="2400" dirty="0" err="1"/>
              <a:t>pengendapan</a:t>
            </a:r>
            <a:r>
              <a:rPr lang="en-ID" sz="2400" dirty="0"/>
              <a:t>, </a:t>
            </a:r>
            <a:r>
              <a:rPr lang="en-ID" sz="2400" dirty="0" err="1"/>
              <a:t>seperti</a:t>
            </a:r>
            <a:r>
              <a:rPr lang="en-ID" sz="2400" dirty="0"/>
              <a:t> </a:t>
            </a:r>
            <a:r>
              <a:rPr lang="en-ID" sz="2400" dirty="0" err="1"/>
              <a:t>bukit</a:t>
            </a:r>
            <a:r>
              <a:rPr lang="en-ID" sz="2400" dirty="0"/>
              <a:t>, </a:t>
            </a:r>
            <a:r>
              <a:rPr lang="en-ID" sz="2400" dirty="0" err="1"/>
              <a:t>gunung</a:t>
            </a:r>
            <a:r>
              <a:rPr lang="en-ID" sz="2400" dirty="0"/>
              <a:t>, </a:t>
            </a:r>
            <a:r>
              <a:rPr lang="en-ID" sz="2400" dirty="0" err="1"/>
              <a:t>lembah</a:t>
            </a:r>
            <a:r>
              <a:rPr lang="en-ID" sz="2400" dirty="0"/>
              <a:t>, </a:t>
            </a:r>
            <a:r>
              <a:rPr lang="en-ID" sz="2400" dirty="0" err="1"/>
              <a:t>ngarai</a:t>
            </a:r>
            <a:r>
              <a:rPr lang="en-ID" sz="2400" dirty="0"/>
              <a:t>, dan </a:t>
            </a:r>
            <a:r>
              <a:rPr lang="en-ID" sz="2400" dirty="0" err="1"/>
              <a:t>dataran</a:t>
            </a:r>
            <a:r>
              <a:rPr lang="en-ID" sz="2400" dirty="0"/>
              <a:t>.</a:t>
            </a: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F0E4BBEF-B445-AE3A-2737-0BB5C8A25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030" y="17667"/>
            <a:ext cx="5240970" cy="3344605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18E5AE52-2F06-26FB-7F8B-B2786FEA7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030" y="3362273"/>
            <a:ext cx="5240970" cy="349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46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3B41D-1B84-932C-9245-2630320D1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25E25CB1-FD6D-00E6-A464-C00FFB2AB454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D8244197-9C28-E055-20A2-3870AFC50BD7}"/>
              </a:ext>
            </a:extLst>
          </p:cNvPr>
          <p:cNvSpPr txBox="1"/>
          <p:nvPr/>
        </p:nvSpPr>
        <p:spPr>
          <a:xfrm>
            <a:off x="1117190" y="622808"/>
            <a:ext cx="24666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dirty="0">
                <a:solidFill>
                  <a:schemeClr val="bg1"/>
                </a:solidFill>
              </a:rPr>
              <a:t>STRUKTUR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D8B8E02F-BB9E-031D-58C1-EAA6B2D0235A}"/>
              </a:ext>
            </a:extLst>
          </p:cNvPr>
          <p:cNvSpPr txBox="1"/>
          <p:nvPr/>
        </p:nvSpPr>
        <p:spPr>
          <a:xfrm>
            <a:off x="969706" y="2090273"/>
            <a:ext cx="9722875" cy="12003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sv-SE" sz="2400" dirty="0"/>
              <a:t>Karena struktur bentangalam ditentukan oleh struktur geologinya, maka </a:t>
            </a:r>
            <a:r>
              <a:rPr lang="en-ID" sz="2400" dirty="0" err="1"/>
              <a:t>struktur</a:t>
            </a:r>
            <a:r>
              <a:rPr lang="en-ID" sz="2400" dirty="0"/>
              <a:t> </a:t>
            </a:r>
            <a:r>
              <a:rPr lang="en-ID" sz="2400" dirty="0" err="1"/>
              <a:t>bentangalam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diartikan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>
                <a:solidFill>
                  <a:srgbClr val="C00000"/>
                </a:solidFill>
              </a:rPr>
              <a:t>bentuk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</a:p>
          <a:p>
            <a:r>
              <a:rPr lang="en-ID" sz="2400" dirty="0" err="1">
                <a:solidFill>
                  <a:srgbClr val="C00000"/>
                </a:solidFill>
              </a:rPr>
              <a:t>bentangalam</a:t>
            </a:r>
            <a:r>
              <a:rPr lang="en-ID" sz="2400" dirty="0">
                <a:solidFill>
                  <a:srgbClr val="C00000"/>
                </a:solidFill>
              </a:rPr>
              <a:t> yang </a:t>
            </a:r>
            <a:r>
              <a:rPr lang="en-ID" sz="2400" dirty="0" err="1">
                <a:solidFill>
                  <a:srgbClr val="C00000"/>
                </a:solidFill>
              </a:rPr>
              <a:t>terjadi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akibat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gaya</a:t>
            </a:r>
            <a:r>
              <a:rPr lang="en-ID" sz="2400" dirty="0">
                <a:solidFill>
                  <a:srgbClr val="C00000"/>
                </a:solidFill>
              </a:rPr>
              <a:t> endogen. </a:t>
            </a: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0B94AB1B-2D4D-7165-9614-9CC357DD25E3}"/>
              </a:ext>
            </a:extLst>
          </p:cNvPr>
          <p:cNvSpPr txBox="1"/>
          <p:nvPr/>
        </p:nvSpPr>
        <p:spPr>
          <a:xfrm>
            <a:off x="969706" y="3872751"/>
            <a:ext cx="4811662" cy="22510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dirty="0" err="1"/>
              <a:t>struktur</a:t>
            </a:r>
            <a:r>
              <a:rPr lang="en-ID" sz="2400" dirty="0"/>
              <a:t> </a:t>
            </a:r>
            <a:r>
              <a:rPr lang="en-ID" sz="2400" dirty="0" err="1"/>
              <a:t>geologi</a:t>
            </a:r>
            <a:r>
              <a:rPr lang="en-ID" sz="2400" dirty="0"/>
              <a:t> : </a:t>
            </a:r>
            <a:r>
              <a:rPr lang="en-ID" sz="2400" dirty="0" err="1"/>
              <a:t>struktur</a:t>
            </a:r>
            <a:r>
              <a:rPr lang="en-ID" sz="2400" dirty="0"/>
              <a:t> </a:t>
            </a:r>
            <a:r>
              <a:rPr lang="en-ID" sz="2400" dirty="0" err="1"/>
              <a:t>horisontal</a:t>
            </a:r>
            <a:r>
              <a:rPr lang="en-ID" sz="2400" dirty="0"/>
              <a:t>, </a:t>
            </a:r>
            <a:r>
              <a:rPr lang="en-ID" sz="2400" dirty="0" err="1"/>
              <a:t>struktur</a:t>
            </a:r>
            <a:r>
              <a:rPr lang="en-ID" sz="2400" dirty="0"/>
              <a:t> dome, </a:t>
            </a:r>
            <a:r>
              <a:rPr lang="en-ID" sz="2400" dirty="0" err="1"/>
              <a:t>struktur</a:t>
            </a:r>
            <a:r>
              <a:rPr lang="en-ID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ID" sz="2400" dirty="0" err="1"/>
              <a:t>patahan</a:t>
            </a:r>
            <a:r>
              <a:rPr lang="en-ID" sz="2400" dirty="0"/>
              <a:t>, </a:t>
            </a:r>
            <a:r>
              <a:rPr lang="en-ID" sz="2400" dirty="0" err="1"/>
              <a:t>struktur</a:t>
            </a:r>
            <a:r>
              <a:rPr lang="en-ID" sz="2400" dirty="0"/>
              <a:t> </a:t>
            </a:r>
            <a:r>
              <a:rPr lang="en-ID" sz="2400" dirty="0" err="1"/>
              <a:t>lipatan</a:t>
            </a:r>
            <a:r>
              <a:rPr lang="en-ID" sz="2400" dirty="0"/>
              <a:t>, </a:t>
            </a:r>
            <a:r>
              <a:rPr lang="en-ID" sz="2400" dirty="0" err="1"/>
              <a:t>struktur</a:t>
            </a:r>
            <a:r>
              <a:rPr lang="en-ID" sz="2400" dirty="0"/>
              <a:t> </a:t>
            </a:r>
            <a:r>
              <a:rPr lang="en-ID" sz="2400" dirty="0" err="1"/>
              <a:t>gunungapi</a:t>
            </a:r>
            <a:endParaRPr lang="en-ID" sz="2400" dirty="0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1E6929B3-F0B9-278C-702A-3B5A0E26397E}"/>
              </a:ext>
            </a:extLst>
          </p:cNvPr>
          <p:cNvSpPr txBox="1"/>
          <p:nvPr/>
        </p:nvSpPr>
        <p:spPr>
          <a:xfrm>
            <a:off x="6096000" y="3872751"/>
            <a:ext cx="4596581" cy="22510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dirty="0" err="1"/>
              <a:t>struktur</a:t>
            </a:r>
            <a:r>
              <a:rPr lang="en-ID" sz="2400" dirty="0"/>
              <a:t> </a:t>
            </a:r>
            <a:r>
              <a:rPr lang="en-ID" sz="2400" dirty="0" err="1"/>
              <a:t>bentangalam</a:t>
            </a:r>
            <a:r>
              <a:rPr lang="en-ID" sz="2400" dirty="0"/>
              <a:t>: </a:t>
            </a:r>
            <a:r>
              <a:rPr lang="en-ID" sz="2400" dirty="0" err="1"/>
              <a:t>dataran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plateau, </a:t>
            </a:r>
            <a:r>
              <a:rPr lang="en-ID" sz="2400" dirty="0" err="1"/>
              <a:t>bukit</a:t>
            </a:r>
            <a:r>
              <a:rPr lang="en-ID" sz="2400" dirty="0"/>
              <a:t> </a:t>
            </a:r>
            <a:r>
              <a:rPr lang="en-ID" sz="2400" dirty="0" err="1"/>
              <a:t>kubah</a:t>
            </a:r>
            <a:r>
              <a:rPr lang="en-ID" sz="2400" dirty="0"/>
              <a:t>, </a:t>
            </a:r>
            <a:r>
              <a:rPr lang="en-ID" sz="2400" dirty="0" err="1"/>
              <a:t>pegunungan</a:t>
            </a:r>
            <a:r>
              <a:rPr lang="en-ID" sz="2400" dirty="0"/>
              <a:t> </a:t>
            </a:r>
            <a:r>
              <a:rPr lang="en-ID" sz="2400" dirty="0" err="1"/>
              <a:t>patahan</a:t>
            </a:r>
            <a:r>
              <a:rPr lang="en-ID" sz="2400" dirty="0"/>
              <a:t>, </a:t>
            </a:r>
            <a:r>
              <a:rPr lang="en-ID" sz="2400" dirty="0" err="1"/>
              <a:t>pegunungan</a:t>
            </a:r>
            <a:r>
              <a:rPr lang="en-ID" sz="2400" dirty="0"/>
              <a:t> </a:t>
            </a:r>
            <a:r>
              <a:rPr lang="en-ID" sz="2400" dirty="0" err="1"/>
              <a:t>lipatan</a:t>
            </a:r>
            <a:r>
              <a:rPr lang="en-ID" sz="2400" dirty="0"/>
              <a:t>, </a:t>
            </a:r>
            <a:r>
              <a:rPr lang="en-ID" sz="2400" dirty="0" err="1"/>
              <a:t>pegunungan</a:t>
            </a:r>
            <a:r>
              <a:rPr lang="en-ID" sz="2400" dirty="0"/>
              <a:t> </a:t>
            </a:r>
            <a:r>
              <a:rPr lang="en-ID" sz="2400" dirty="0" err="1"/>
              <a:t>komplek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9469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1FB65-4231-8C5A-5B9B-8B356B3EF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D5CCE9B1-B21A-A3C8-A57A-D6822D59B3C9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C4EB0FFD-EC83-73CC-4762-C2259AF3B422}"/>
              </a:ext>
            </a:extLst>
          </p:cNvPr>
          <p:cNvSpPr txBox="1"/>
          <p:nvPr/>
        </p:nvSpPr>
        <p:spPr>
          <a:xfrm>
            <a:off x="1117190" y="622808"/>
            <a:ext cx="24666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dirty="0">
                <a:solidFill>
                  <a:schemeClr val="bg1"/>
                </a:solidFill>
              </a:rPr>
              <a:t>STEDIA</a:t>
            </a: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39991504-6E65-5511-96C8-FAA6484A30BF}"/>
              </a:ext>
            </a:extLst>
          </p:cNvPr>
          <p:cNvSpPr txBox="1"/>
          <p:nvPr/>
        </p:nvSpPr>
        <p:spPr>
          <a:xfrm>
            <a:off x="785345" y="2086237"/>
            <a:ext cx="9523771" cy="16970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ID" sz="2400" dirty="0"/>
              <a:t>Stadia/</a:t>
            </a:r>
            <a:r>
              <a:rPr lang="en-ID" sz="2400" dirty="0" err="1"/>
              <a:t>tingkatan</a:t>
            </a:r>
            <a:r>
              <a:rPr lang="en-ID" sz="2400" dirty="0"/>
              <a:t> </a:t>
            </a:r>
            <a:r>
              <a:rPr lang="en-ID" sz="2400" dirty="0" err="1"/>
              <a:t>bentangalam</a:t>
            </a:r>
            <a:r>
              <a:rPr lang="en-ID" sz="2400" dirty="0"/>
              <a:t> (</a:t>
            </a:r>
            <a:r>
              <a:rPr lang="en-ID" sz="2400" dirty="0" err="1"/>
              <a:t>jentera</a:t>
            </a:r>
            <a:r>
              <a:rPr lang="en-ID" sz="2400" dirty="0"/>
              <a:t> </a:t>
            </a:r>
            <a:r>
              <a:rPr lang="en-ID" sz="2400" dirty="0" err="1"/>
              <a:t>geomorfik</a:t>
            </a:r>
            <a:r>
              <a:rPr lang="en-ID" sz="2400" dirty="0"/>
              <a:t>) </a:t>
            </a:r>
            <a:r>
              <a:rPr lang="en-ID" sz="2400" dirty="0" err="1"/>
              <a:t>dinyatakan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mengetahui</a:t>
            </a:r>
            <a:r>
              <a:rPr lang="en-ID" sz="2400" dirty="0"/>
              <a:t> </a:t>
            </a:r>
            <a:r>
              <a:rPr lang="en-ID" sz="2400" dirty="0" err="1"/>
              <a:t>seberapa</a:t>
            </a:r>
            <a:r>
              <a:rPr lang="en-ID" sz="2400" dirty="0"/>
              <a:t> </a:t>
            </a:r>
            <a:r>
              <a:rPr lang="en-ID" sz="2400" dirty="0" err="1"/>
              <a:t>jauh</a:t>
            </a:r>
            <a:r>
              <a:rPr lang="en-ID" sz="2400" dirty="0"/>
              <a:t> </a:t>
            </a:r>
            <a:r>
              <a:rPr lang="en-ID" sz="2400" dirty="0" err="1"/>
              <a:t>tingkat</a:t>
            </a:r>
            <a:r>
              <a:rPr lang="en-ID" sz="2400" dirty="0"/>
              <a:t> </a:t>
            </a:r>
            <a:r>
              <a:rPr lang="en-ID" sz="2400" dirty="0" err="1"/>
              <a:t>kerusakan</a:t>
            </a:r>
            <a:r>
              <a:rPr lang="en-ID" sz="2400" dirty="0"/>
              <a:t> yang </a:t>
            </a:r>
            <a:r>
              <a:rPr lang="en-ID" sz="2400" dirty="0" err="1"/>
              <a:t>telah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dan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tahapan</a:t>
            </a:r>
            <a:r>
              <a:rPr lang="en-ID" sz="2400" dirty="0"/>
              <a:t>/stadia </a:t>
            </a:r>
            <a:r>
              <a:rPr lang="en-ID" sz="2400" dirty="0" err="1"/>
              <a:t>apa</a:t>
            </a:r>
            <a:r>
              <a:rPr lang="en-ID" sz="2400" dirty="0"/>
              <a:t> </a:t>
            </a:r>
            <a:r>
              <a:rPr lang="en-ID" sz="2400" dirty="0" err="1"/>
              <a:t>kondisi</a:t>
            </a:r>
            <a:r>
              <a:rPr lang="en-ID" sz="2400" dirty="0"/>
              <a:t> </a:t>
            </a:r>
            <a:r>
              <a:rPr lang="en-ID" sz="2400" dirty="0" err="1"/>
              <a:t>bentangalam</a:t>
            </a:r>
            <a:r>
              <a:rPr lang="en-ID" sz="2400" dirty="0"/>
              <a:t> </a:t>
            </a:r>
            <a:r>
              <a:rPr lang="en-ID" sz="2400" dirty="0" err="1"/>
              <a:t>saat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. </a:t>
            </a: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E9A7C9A8-892C-0189-CF4F-B5624EEDCE2D}"/>
              </a:ext>
            </a:extLst>
          </p:cNvPr>
          <p:cNvSpPr txBox="1"/>
          <p:nvPr/>
        </p:nvSpPr>
        <p:spPr>
          <a:xfrm>
            <a:off x="8660984" y="4496068"/>
            <a:ext cx="1648132" cy="16970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ID" sz="2400" dirty="0"/>
              <a:t>Muda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ID" sz="2400" dirty="0" err="1"/>
              <a:t>Dewasa</a:t>
            </a:r>
            <a:r>
              <a:rPr lang="en-ID" sz="2400" dirty="0"/>
              <a:t> 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ID" sz="2400" dirty="0"/>
              <a:t>Tua</a:t>
            </a:r>
          </a:p>
        </p:txBody>
      </p:sp>
      <p:sp>
        <p:nvSpPr>
          <p:cNvPr id="10" name="Panah: Pentagon 9">
            <a:extLst>
              <a:ext uri="{FF2B5EF4-FFF2-40B4-BE49-F238E27FC236}">
                <a16:creationId xmlns:a16="http://schemas.microsoft.com/office/drawing/2014/main" id="{7DD229A3-D1EA-4D96-5C44-D9534C5BA296}"/>
              </a:ext>
            </a:extLst>
          </p:cNvPr>
          <p:cNvSpPr/>
          <p:nvPr/>
        </p:nvSpPr>
        <p:spPr>
          <a:xfrm>
            <a:off x="785345" y="4454013"/>
            <a:ext cx="6098458" cy="1781179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 err="1"/>
              <a:t>Tiap-tiap</a:t>
            </a:r>
            <a:r>
              <a:rPr lang="en-ID" sz="2400" dirty="0"/>
              <a:t> </a:t>
            </a:r>
            <a:r>
              <a:rPr lang="en-ID" sz="2400" dirty="0" err="1"/>
              <a:t>tingkatan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geomorfologi</a:t>
            </a:r>
            <a:r>
              <a:rPr lang="en-ID" sz="2400" dirty="0"/>
              <a:t> </a:t>
            </a:r>
            <a:r>
              <a:rPr lang="en-ID" sz="2400" dirty="0" err="1"/>
              <a:t>itu</a:t>
            </a:r>
            <a:r>
              <a:rPr lang="en-ID" sz="2400" dirty="0"/>
              <a:t> </a:t>
            </a:r>
            <a:r>
              <a:rPr lang="en-ID" sz="2400" dirty="0" err="1"/>
              <a:t>ditandai</a:t>
            </a:r>
            <a:r>
              <a:rPr lang="en-ID" sz="2400" dirty="0"/>
              <a:t> oleh </a:t>
            </a:r>
            <a:r>
              <a:rPr lang="en-ID" sz="2400" dirty="0" err="1"/>
              <a:t>sifat-sifat</a:t>
            </a:r>
            <a:r>
              <a:rPr lang="en-ID" sz="2400" dirty="0"/>
              <a:t> </a:t>
            </a:r>
            <a:r>
              <a:rPr lang="en-ID" sz="2400" dirty="0" err="1"/>
              <a:t>tertentu</a:t>
            </a:r>
            <a:r>
              <a:rPr lang="en-ID" sz="2400" dirty="0"/>
              <a:t> yang </a:t>
            </a:r>
          </a:p>
          <a:p>
            <a:pPr algn="ctr"/>
            <a:r>
              <a:rPr lang="en-ID" sz="2400" dirty="0" err="1"/>
              <a:t>spesifik</a:t>
            </a:r>
            <a:r>
              <a:rPr lang="en-ID" sz="2400" dirty="0"/>
              <a:t>, </a:t>
            </a:r>
            <a:r>
              <a:rPr lang="en-ID" sz="2400" dirty="0" err="1"/>
              <a:t>bukan</a:t>
            </a:r>
            <a:r>
              <a:rPr lang="en-ID" sz="2400" dirty="0"/>
              <a:t> </a:t>
            </a:r>
            <a:r>
              <a:rPr lang="en-ID" sz="2400" dirty="0" err="1"/>
              <a:t>ditentukan</a:t>
            </a:r>
            <a:r>
              <a:rPr lang="en-ID" sz="2400" dirty="0"/>
              <a:t> oleh </a:t>
            </a:r>
            <a:r>
              <a:rPr lang="en-ID" sz="2400" dirty="0" err="1"/>
              <a:t>umur</a:t>
            </a:r>
            <a:r>
              <a:rPr lang="en-ID" sz="2400" dirty="0"/>
              <a:t> </a:t>
            </a:r>
            <a:r>
              <a:rPr lang="en-ID" sz="2400" dirty="0" err="1"/>
              <a:t>bentangalam</a:t>
            </a:r>
            <a:r>
              <a:rPr lang="en-ID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97432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936B7-020E-C32E-0AF7-4190C0650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748541FF-9156-844A-93ED-121FD7775F09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C2A25743-47D1-8A38-6B01-E9670A7D7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77" y="110306"/>
            <a:ext cx="5179042" cy="6747694"/>
          </a:xfrm>
          <a:prstGeom prst="rect">
            <a:avLst/>
          </a:prstGeom>
        </p:spPr>
      </p:pic>
      <p:sp>
        <p:nvSpPr>
          <p:cNvPr id="5" name="Panah: Kiri 4">
            <a:extLst>
              <a:ext uri="{FF2B5EF4-FFF2-40B4-BE49-F238E27FC236}">
                <a16:creationId xmlns:a16="http://schemas.microsoft.com/office/drawing/2014/main" id="{2F2BFE50-5ACA-554F-8297-F41164B92E85}"/>
              </a:ext>
            </a:extLst>
          </p:cNvPr>
          <p:cNvSpPr/>
          <p:nvPr/>
        </p:nvSpPr>
        <p:spPr>
          <a:xfrm>
            <a:off x="6349283" y="2547784"/>
            <a:ext cx="4476033" cy="17624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Satu </a:t>
            </a:r>
            <a:r>
              <a:rPr lang="en-ID" sz="2400" dirty="0" err="1"/>
              <a:t>siklus</a:t>
            </a:r>
            <a:r>
              <a:rPr lang="en-ID" sz="2400" dirty="0"/>
              <a:t> </a:t>
            </a:r>
            <a:r>
              <a:rPr lang="en-ID" sz="2400" dirty="0" err="1"/>
              <a:t>geomorfologi</a:t>
            </a:r>
            <a:r>
              <a:rPr lang="en-ID" sz="2400" dirty="0"/>
              <a:t> : Muda, </a:t>
            </a:r>
            <a:r>
              <a:rPr lang="en-ID" sz="2400" dirty="0" err="1"/>
              <a:t>Dewasa</a:t>
            </a:r>
            <a:r>
              <a:rPr lang="en-ID" sz="2400" dirty="0"/>
              <a:t>, dan Tua </a:t>
            </a:r>
          </a:p>
        </p:txBody>
      </p:sp>
    </p:spTree>
    <p:extLst>
      <p:ext uri="{BB962C8B-B14F-4D97-AF65-F5344CB8AC3E}">
        <p14:creationId xmlns:p14="http://schemas.microsoft.com/office/powerpoint/2010/main" val="623991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E9D4E-64C2-CF08-D3D1-3B6360B05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4E4BDF7B-BE4B-969E-66BD-3E4FEC219BD9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6DBED83F-E7FB-FBD7-9DB3-60EF8C044935}"/>
              </a:ext>
            </a:extLst>
          </p:cNvPr>
          <p:cNvSpPr txBox="1"/>
          <p:nvPr/>
        </p:nvSpPr>
        <p:spPr>
          <a:xfrm>
            <a:off x="114759" y="1963729"/>
            <a:ext cx="6227046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ID" sz="2400" dirty="0"/>
              <a:t>Proses </a:t>
            </a:r>
            <a:r>
              <a:rPr lang="en-ID" sz="2400" dirty="0" err="1"/>
              <a:t>geomorfologi</a:t>
            </a:r>
            <a:r>
              <a:rPr lang="en-ID" sz="2400" dirty="0"/>
              <a:t> </a:t>
            </a:r>
            <a:r>
              <a:rPr lang="en-ID" sz="2400" dirty="0" err="1"/>
              <a:t>merupakan</a:t>
            </a:r>
            <a:r>
              <a:rPr lang="en-ID" sz="2400" dirty="0"/>
              <a:t> </a:t>
            </a:r>
            <a:r>
              <a:rPr lang="en-ID" sz="2400" dirty="0" err="1"/>
              <a:t>mekanisme</a:t>
            </a:r>
            <a:r>
              <a:rPr lang="en-ID" sz="2400" dirty="0"/>
              <a:t> </a:t>
            </a:r>
            <a:r>
              <a:rPr lang="en-ID" sz="2400" dirty="0" err="1"/>
              <a:t>fisik</a:t>
            </a:r>
            <a:r>
              <a:rPr lang="en-ID" sz="2400" dirty="0"/>
              <a:t>, </a:t>
            </a:r>
            <a:r>
              <a:rPr lang="en-ID" sz="2400" dirty="0" err="1"/>
              <a:t>kimia</a:t>
            </a:r>
            <a:r>
              <a:rPr lang="en-ID" sz="2400" dirty="0"/>
              <a:t>,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biologis</a:t>
            </a:r>
            <a:r>
              <a:rPr lang="en-ID" sz="2400" dirty="0"/>
              <a:t> yang </a:t>
            </a:r>
            <a:r>
              <a:rPr lang="en-ID" sz="2400" dirty="0" err="1"/>
              <a:t>membentuk</a:t>
            </a:r>
            <a:r>
              <a:rPr lang="en-ID" sz="2400" dirty="0"/>
              <a:t> dan </a:t>
            </a:r>
            <a:r>
              <a:rPr lang="en-ID" sz="2400" dirty="0" err="1"/>
              <a:t>mengubah</a:t>
            </a:r>
            <a:r>
              <a:rPr lang="en-ID" sz="2400" dirty="0"/>
              <a:t> </a:t>
            </a:r>
            <a:r>
              <a:rPr lang="en-ID" sz="2400" dirty="0" err="1"/>
              <a:t>permukaan</a:t>
            </a:r>
            <a:r>
              <a:rPr lang="en-ID" sz="2400" dirty="0"/>
              <a:t> </a:t>
            </a:r>
            <a:r>
              <a:rPr lang="en-ID" sz="2400" dirty="0" err="1"/>
              <a:t>bumi</a:t>
            </a:r>
            <a:r>
              <a:rPr lang="en-ID" sz="2400" dirty="0"/>
              <a:t>.</a:t>
            </a: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7B221510-9578-6D9B-C2A6-EAE4465F0A4A}"/>
              </a:ext>
            </a:extLst>
          </p:cNvPr>
          <p:cNvSpPr txBox="1"/>
          <p:nvPr/>
        </p:nvSpPr>
        <p:spPr>
          <a:xfrm>
            <a:off x="1172311" y="509334"/>
            <a:ext cx="55529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P</a:t>
            </a:r>
            <a:r>
              <a:rPr lang="en-ID" sz="4000" dirty="0">
                <a:solidFill>
                  <a:schemeClr val="bg1"/>
                </a:solidFill>
              </a:rPr>
              <a:t>ROSES GEOMORFOLOGI</a:t>
            </a: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28667192-7890-0429-630D-D146552853F1}"/>
              </a:ext>
            </a:extLst>
          </p:cNvPr>
          <p:cNvSpPr txBox="1"/>
          <p:nvPr/>
        </p:nvSpPr>
        <p:spPr>
          <a:xfrm>
            <a:off x="114759" y="3512838"/>
            <a:ext cx="6227047" cy="30469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Proses Endogen: </a:t>
            </a:r>
            <a:r>
              <a:rPr lang="en-ID" sz="2400" dirty="0" err="1"/>
              <a:t>Dipicu</a:t>
            </a:r>
            <a:r>
              <a:rPr lang="en-ID" sz="2400" dirty="0"/>
              <a:t> oleh </a:t>
            </a:r>
            <a:r>
              <a:rPr lang="en-ID" sz="2400" dirty="0" err="1"/>
              <a:t>energi</a:t>
            </a:r>
            <a:r>
              <a:rPr lang="en-ID" sz="2400" dirty="0"/>
              <a:t> internal </a:t>
            </a:r>
            <a:r>
              <a:rPr lang="en-ID" sz="2400" dirty="0" err="1"/>
              <a:t>bumi</a:t>
            </a:r>
            <a:r>
              <a:rPr lang="en-ID" sz="2400" dirty="0"/>
              <a:t> (</a:t>
            </a:r>
            <a:r>
              <a:rPr lang="en-ID" sz="2400" dirty="0" err="1"/>
              <a:t>tektonik</a:t>
            </a:r>
            <a:r>
              <a:rPr lang="en-ID" sz="2400" dirty="0"/>
              <a:t>, magma, </a:t>
            </a:r>
            <a:r>
              <a:rPr lang="en-ID" sz="2400" dirty="0" err="1"/>
              <a:t>gravitasi</a:t>
            </a:r>
            <a:r>
              <a:rPr lang="en-ID" sz="2400" dirty="0"/>
              <a:t> </a:t>
            </a:r>
            <a:r>
              <a:rPr lang="en-ID" sz="2400" dirty="0" err="1"/>
              <a:t>bumi</a:t>
            </a:r>
            <a:r>
              <a:rPr lang="en-ID" sz="2400" dirty="0"/>
              <a:t> </a:t>
            </a:r>
            <a:r>
              <a:rPr lang="en-ID" sz="2400" dirty="0" err="1"/>
              <a:t>bagian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). </a:t>
            </a:r>
            <a:r>
              <a:rPr lang="en-ID" sz="2400" dirty="0" err="1"/>
              <a:t>Biasanya</a:t>
            </a:r>
            <a:r>
              <a:rPr lang="en-ID" sz="2400" dirty="0"/>
              <a:t> </a:t>
            </a:r>
            <a:r>
              <a:rPr lang="en-ID" sz="2400" b="1" dirty="0" err="1"/>
              <a:t>membangun</a:t>
            </a:r>
            <a:r>
              <a:rPr lang="en-ID" sz="2400" b="1" dirty="0"/>
              <a:t> relief (constructive processes)</a:t>
            </a:r>
            <a:r>
              <a:rPr lang="en-ID" sz="2400" dirty="0"/>
              <a:t>.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Proses </a:t>
            </a:r>
            <a:r>
              <a:rPr lang="en-US" sz="2400" dirty="0" err="1"/>
              <a:t>Eksogen</a:t>
            </a:r>
            <a:r>
              <a:rPr lang="en-US" sz="2400" dirty="0"/>
              <a:t>: </a:t>
            </a:r>
            <a:r>
              <a:rPr lang="en-ID" sz="2400" dirty="0" err="1"/>
              <a:t>Dipicu</a:t>
            </a:r>
            <a:r>
              <a:rPr lang="en-ID" sz="2400" dirty="0"/>
              <a:t> oleh </a:t>
            </a:r>
            <a:r>
              <a:rPr lang="en-ID" sz="2400" dirty="0" err="1"/>
              <a:t>energi</a:t>
            </a:r>
            <a:r>
              <a:rPr lang="en-ID" sz="2400" dirty="0"/>
              <a:t> </a:t>
            </a:r>
            <a:r>
              <a:rPr lang="en-ID" sz="2400" dirty="0" err="1"/>
              <a:t>eksternal</a:t>
            </a:r>
            <a:r>
              <a:rPr lang="en-ID" sz="2400" dirty="0"/>
              <a:t> (</a:t>
            </a:r>
            <a:r>
              <a:rPr lang="en-ID" sz="2400" dirty="0" err="1"/>
              <a:t>matahari</a:t>
            </a:r>
            <a:r>
              <a:rPr lang="en-ID" sz="2400" dirty="0"/>
              <a:t>, </a:t>
            </a:r>
            <a:r>
              <a:rPr lang="en-ID" sz="2400" dirty="0" err="1"/>
              <a:t>gravitasi</a:t>
            </a:r>
            <a:r>
              <a:rPr lang="en-ID" sz="2400" dirty="0"/>
              <a:t>, </a:t>
            </a:r>
            <a:r>
              <a:rPr lang="en-ID" sz="2400" dirty="0" err="1"/>
              <a:t>atmosfer</a:t>
            </a:r>
            <a:r>
              <a:rPr lang="en-ID" sz="2400" dirty="0"/>
              <a:t>). </a:t>
            </a:r>
            <a:r>
              <a:rPr lang="en-ID" sz="2400" dirty="0" err="1"/>
              <a:t>Biasanya</a:t>
            </a:r>
            <a:r>
              <a:rPr lang="en-ID" sz="2400" dirty="0"/>
              <a:t> </a:t>
            </a:r>
            <a:r>
              <a:rPr lang="en-ID" sz="2400" b="1" dirty="0" err="1"/>
              <a:t>meratakan</a:t>
            </a:r>
            <a:r>
              <a:rPr lang="en-ID" sz="2400" b="1" dirty="0"/>
              <a:t> relief (destructive processes)</a:t>
            </a:r>
            <a:r>
              <a:rPr lang="en-ID" sz="2400" dirty="0"/>
              <a:t>.</a:t>
            </a:r>
            <a:endParaRPr lang="en-US" sz="2400" dirty="0"/>
          </a:p>
        </p:txBody>
      </p:sp>
      <p:sp>
        <p:nvSpPr>
          <p:cNvPr id="15" name="Panah: Kiri 14">
            <a:extLst>
              <a:ext uri="{FF2B5EF4-FFF2-40B4-BE49-F238E27FC236}">
                <a16:creationId xmlns:a16="http://schemas.microsoft.com/office/drawing/2014/main" id="{38A3630A-65D8-F31B-7E88-274BE1749FB9}"/>
              </a:ext>
            </a:extLst>
          </p:cNvPr>
          <p:cNvSpPr/>
          <p:nvPr/>
        </p:nvSpPr>
        <p:spPr>
          <a:xfrm>
            <a:off x="7285704" y="3160496"/>
            <a:ext cx="4321277" cy="140543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Tektonik</a:t>
            </a:r>
            <a:r>
              <a:rPr lang="en-US" sz="2400" dirty="0"/>
              <a:t>, </a:t>
            </a:r>
            <a:r>
              <a:rPr lang="en-US" sz="2400" dirty="0" err="1"/>
              <a:t>vulkanisme</a:t>
            </a:r>
            <a:r>
              <a:rPr lang="en-US" sz="2400" dirty="0"/>
              <a:t>, </a:t>
            </a:r>
            <a:r>
              <a:rPr lang="en-US" sz="2400" dirty="0" err="1"/>
              <a:t>isostatis</a:t>
            </a:r>
            <a:endParaRPr lang="en-ID" sz="2400" dirty="0"/>
          </a:p>
        </p:txBody>
      </p:sp>
      <p:sp>
        <p:nvSpPr>
          <p:cNvPr id="16" name="Panah: Kiri 15">
            <a:extLst>
              <a:ext uri="{FF2B5EF4-FFF2-40B4-BE49-F238E27FC236}">
                <a16:creationId xmlns:a16="http://schemas.microsoft.com/office/drawing/2014/main" id="{7557A201-64CF-394D-EC18-3C401EE57A23}"/>
              </a:ext>
            </a:extLst>
          </p:cNvPr>
          <p:cNvSpPr/>
          <p:nvPr/>
        </p:nvSpPr>
        <p:spPr>
          <a:xfrm>
            <a:off x="6725264" y="4846728"/>
            <a:ext cx="5351977" cy="201127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sz="2400" dirty="0" err="1"/>
              <a:t>Pelapukan</a:t>
            </a:r>
            <a:r>
              <a:rPr lang="en-ID" sz="2400" dirty="0"/>
              <a:t>, Erosi, </a:t>
            </a:r>
            <a:r>
              <a:rPr lang="en-ID" sz="2400" dirty="0" err="1"/>
              <a:t>Transportasi</a:t>
            </a:r>
            <a:r>
              <a:rPr lang="en-ID" sz="2400" dirty="0"/>
              <a:t>, dan </a:t>
            </a:r>
            <a:r>
              <a:rPr lang="en-ID" sz="2400" dirty="0" err="1"/>
              <a:t>Sedimentasi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088126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28716-A964-5D94-B090-42543FA4C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3D182E27-A0EF-6E24-7CDC-C567FFAF6D14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EB2DCAE5-D736-2024-3F90-CA1DA4350691}"/>
              </a:ext>
            </a:extLst>
          </p:cNvPr>
          <p:cNvSpPr txBox="1"/>
          <p:nvPr/>
        </p:nvSpPr>
        <p:spPr>
          <a:xfrm>
            <a:off x="833097" y="2046237"/>
            <a:ext cx="5262903" cy="830997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ID" sz="2400" b="1" dirty="0"/>
              <a:t>Agen </a:t>
            </a:r>
            <a:r>
              <a:rPr lang="en-ID" sz="2400" b="1" dirty="0" err="1"/>
              <a:t>geomorfologi</a:t>
            </a:r>
            <a:r>
              <a:rPr lang="en-ID" sz="2400" dirty="0"/>
              <a:t> → media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faktor</a:t>
            </a:r>
            <a:r>
              <a:rPr lang="en-ID" sz="2400" dirty="0"/>
              <a:t> </a:t>
            </a:r>
            <a:r>
              <a:rPr lang="en-ID" sz="2400" dirty="0" err="1"/>
              <a:t>penggerak</a:t>
            </a:r>
            <a:r>
              <a:rPr lang="en-ID" sz="2400" dirty="0"/>
              <a:t> yang </a:t>
            </a:r>
            <a:r>
              <a:rPr lang="en-ID" sz="2400" dirty="0" err="1"/>
              <a:t>melaksanakan</a:t>
            </a:r>
            <a:r>
              <a:rPr lang="en-ID" sz="2400" dirty="0"/>
              <a:t> proses </a:t>
            </a:r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A54EE4ED-05E3-1363-CE30-1716D23E783C}"/>
              </a:ext>
            </a:extLst>
          </p:cNvPr>
          <p:cNvSpPr txBox="1"/>
          <p:nvPr/>
        </p:nvSpPr>
        <p:spPr>
          <a:xfrm>
            <a:off x="1172311" y="622808"/>
            <a:ext cx="6098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000" b="1" dirty="0">
                <a:solidFill>
                  <a:schemeClr val="bg1"/>
                </a:solidFill>
              </a:rPr>
              <a:t>Agen </a:t>
            </a:r>
            <a:r>
              <a:rPr lang="en-ID" sz="4000" b="1" dirty="0" err="1">
                <a:solidFill>
                  <a:schemeClr val="bg1"/>
                </a:solidFill>
              </a:rPr>
              <a:t>geomorfologi</a:t>
            </a:r>
            <a:r>
              <a:rPr lang="en-ID" sz="4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7AD407EA-6701-39F2-A32E-937ACB0EA6B5}"/>
              </a:ext>
            </a:extLst>
          </p:cNvPr>
          <p:cNvSpPr txBox="1"/>
          <p:nvPr/>
        </p:nvSpPr>
        <p:spPr>
          <a:xfrm>
            <a:off x="833097" y="3461671"/>
            <a:ext cx="2805882" cy="2677656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/>
              <a:t>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Angin</a:t>
            </a:r>
            <a:endParaRPr lang="en-ID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/>
              <a:t>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Gelombang</a:t>
            </a:r>
            <a:r>
              <a:rPr lang="en-ID" sz="2400" dirty="0"/>
              <a:t> Laut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Gravitasi</a:t>
            </a:r>
            <a:endParaRPr lang="en-ID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/>
              <a:t>Magma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D" sz="2400" dirty="0" err="1"/>
              <a:t>Tektonik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322881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1D318-56F3-A7D9-96CC-1AE1AB17D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segi Panjang 3">
            <a:extLst>
              <a:ext uri="{FF2B5EF4-FFF2-40B4-BE49-F238E27FC236}">
                <a16:creationId xmlns:a16="http://schemas.microsoft.com/office/drawing/2014/main" id="{1A8BA287-B024-54E1-B602-CA8311A39BF0}"/>
              </a:ext>
            </a:extLst>
          </p:cNvPr>
          <p:cNvSpPr/>
          <p:nvPr/>
        </p:nvSpPr>
        <p:spPr>
          <a:xfrm>
            <a:off x="0" y="0"/>
            <a:ext cx="12192000" cy="1614949"/>
          </a:xfrm>
          <a:custGeom>
            <a:avLst/>
            <a:gdLst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00200"/>
              <a:gd name="connsiteX1" fmla="*/ 12192000 w 12192000"/>
              <a:gd name="connsiteY1" fmla="*/ 0 h 1600200"/>
              <a:gd name="connsiteX2" fmla="*/ 12192000 w 12192000"/>
              <a:gd name="connsiteY2" fmla="*/ 1600200 h 1600200"/>
              <a:gd name="connsiteX3" fmla="*/ 0 w 12192000"/>
              <a:gd name="connsiteY3" fmla="*/ 1600200 h 1600200"/>
              <a:gd name="connsiteX4" fmla="*/ 0 w 12192000"/>
              <a:gd name="connsiteY4" fmla="*/ 0 h 1600200"/>
              <a:gd name="connsiteX0" fmla="*/ 0 w 12192000"/>
              <a:gd name="connsiteY0" fmla="*/ 0 h 1614949"/>
              <a:gd name="connsiteX1" fmla="*/ 12192000 w 12192000"/>
              <a:gd name="connsiteY1" fmla="*/ 0 h 1614949"/>
              <a:gd name="connsiteX2" fmla="*/ 12192000 w 12192000"/>
              <a:gd name="connsiteY2" fmla="*/ 1600200 h 1614949"/>
              <a:gd name="connsiteX3" fmla="*/ 693174 w 12192000"/>
              <a:gd name="connsiteY3" fmla="*/ 1614949 h 1614949"/>
              <a:gd name="connsiteX4" fmla="*/ 0 w 12192000"/>
              <a:gd name="connsiteY4" fmla="*/ 0 h 161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614949">
                <a:moveTo>
                  <a:pt x="0" y="0"/>
                </a:moveTo>
                <a:lnTo>
                  <a:pt x="12192000" y="0"/>
                </a:lnTo>
                <a:cubicBezTo>
                  <a:pt x="12192000" y="533400"/>
                  <a:pt x="10908890" y="845574"/>
                  <a:pt x="12192000" y="1600200"/>
                </a:cubicBezTo>
                <a:lnTo>
                  <a:pt x="693174" y="16149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id="{C5BBEB36-F4E8-2321-B8FC-1023FCEFB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323" y="107204"/>
            <a:ext cx="6386206" cy="675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590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5E7BA78E-D48E-9AD3-4EE5-5282991ACDDC}"/>
              </a:ext>
            </a:extLst>
          </p:cNvPr>
          <p:cNvSpPr txBox="1"/>
          <p:nvPr/>
        </p:nvSpPr>
        <p:spPr>
          <a:xfrm>
            <a:off x="645242" y="126596"/>
            <a:ext cx="10637272" cy="14296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Pelapukan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proses </a:t>
            </a:r>
            <a:r>
              <a:rPr lang="en-ID" sz="2000" dirty="0" err="1"/>
              <a:t>desintegrasi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disagregasi</a:t>
            </a:r>
            <a:r>
              <a:rPr lang="en-ID" sz="2000" dirty="0"/>
              <a:t> </a:t>
            </a:r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berangsur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material </a:t>
            </a:r>
            <a:r>
              <a:rPr lang="en-ID" sz="2000" dirty="0" err="1"/>
              <a:t>penyusun</a:t>
            </a:r>
            <a:r>
              <a:rPr lang="en-ID" sz="2000" dirty="0"/>
              <a:t> </a:t>
            </a:r>
            <a:r>
              <a:rPr lang="en-ID" sz="2000" dirty="0" err="1"/>
              <a:t>kulit</a:t>
            </a:r>
            <a:r>
              <a:rPr lang="en-ID" sz="2000" dirty="0"/>
              <a:t> </a:t>
            </a:r>
            <a:r>
              <a:rPr lang="en-ID" sz="2000" dirty="0" err="1"/>
              <a:t>bumi</a:t>
            </a:r>
            <a:r>
              <a:rPr lang="en-ID" sz="2000" dirty="0"/>
              <a:t> yang </a:t>
            </a:r>
            <a:r>
              <a:rPr lang="en-ID" sz="2000" dirty="0" err="1"/>
              <a:t>berupa</a:t>
            </a:r>
            <a:r>
              <a:rPr lang="en-ID" sz="2000" dirty="0"/>
              <a:t> </a:t>
            </a:r>
            <a:r>
              <a:rPr lang="en-ID" sz="2000" dirty="0" err="1"/>
              <a:t>batuan</a:t>
            </a:r>
            <a:r>
              <a:rPr lang="en-ID" sz="2000" dirty="0"/>
              <a:t>. </a:t>
            </a:r>
            <a:r>
              <a:rPr lang="en-ID" sz="2000" dirty="0" err="1"/>
              <a:t>Pelapukan</a:t>
            </a:r>
            <a:r>
              <a:rPr lang="en-ID" sz="2000" dirty="0"/>
              <a:t> sangat </a:t>
            </a:r>
            <a:r>
              <a:rPr lang="en-ID" sz="2000" dirty="0" err="1"/>
              <a:t>dipengaruhi</a:t>
            </a:r>
            <a:r>
              <a:rPr lang="en-ID" sz="2000" dirty="0"/>
              <a:t> oleh </a:t>
            </a:r>
            <a:r>
              <a:rPr lang="en-ID" sz="2000" dirty="0" err="1"/>
              <a:t>kondisi</a:t>
            </a:r>
            <a:r>
              <a:rPr lang="en-ID" sz="2000" dirty="0"/>
              <a:t> </a:t>
            </a:r>
            <a:r>
              <a:rPr lang="en-ID" sz="2000" dirty="0" err="1"/>
              <a:t>iklim</a:t>
            </a:r>
            <a:r>
              <a:rPr lang="en-ID" sz="2000" dirty="0"/>
              <a:t>, </a:t>
            </a:r>
            <a:r>
              <a:rPr lang="en-ID" sz="2000" dirty="0" err="1"/>
              <a:t>temperatur</a:t>
            </a:r>
            <a:r>
              <a:rPr lang="en-ID" sz="2000" dirty="0"/>
              <a:t> dan </a:t>
            </a:r>
            <a:r>
              <a:rPr lang="en-ID" sz="2000" dirty="0" err="1"/>
              <a:t>komposisi</a:t>
            </a:r>
            <a:r>
              <a:rPr lang="en-ID" sz="2000" dirty="0"/>
              <a:t> </a:t>
            </a:r>
            <a:r>
              <a:rPr lang="en-ID" sz="2000" dirty="0" err="1"/>
              <a:t>kimia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mineral-mineral </a:t>
            </a:r>
            <a:r>
              <a:rPr lang="en-ID" sz="2000" dirty="0" err="1"/>
              <a:t>penyusun</a:t>
            </a:r>
            <a:r>
              <a:rPr lang="en-ID" sz="2000" dirty="0"/>
              <a:t> </a:t>
            </a:r>
            <a:r>
              <a:rPr lang="en-ID" sz="2000" dirty="0" err="1"/>
              <a:t>batuan</a:t>
            </a:r>
            <a:r>
              <a:rPr lang="en-ID" sz="2000" dirty="0"/>
              <a:t>.</a:t>
            </a:r>
          </a:p>
        </p:txBody>
      </p:sp>
      <p:pic>
        <p:nvPicPr>
          <p:cNvPr id="13" name="Gambar 12">
            <a:extLst>
              <a:ext uri="{FF2B5EF4-FFF2-40B4-BE49-F238E27FC236}">
                <a16:creationId xmlns:a16="http://schemas.microsoft.com/office/drawing/2014/main" id="{8040FF31-2191-A602-F757-ECBCE00988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408"/>
          <a:stretch>
            <a:fillRect/>
          </a:stretch>
        </p:blipFill>
        <p:spPr>
          <a:xfrm>
            <a:off x="2441243" y="1819830"/>
            <a:ext cx="2983323" cy="5038170"/>
          </a:xfrm>
          <a:prstGeom prst="rect">
            <a:avLst/>
          </a:prstGeom>
        </p:spPr>
      </p:pic>
      <p:pic>
        <p:nvPicPr>
          <p:cNvPr id="14" name="Gambar 13">
            <a:extLst>
              <a:ext uri="{FF2B5EF4-FFF2-40B4-BE49-F238E27FC236}">
                <a16:creationId xmlns:a16="http://schemas.microsoft.com/office/drawing/2014/main" id="{3123FA1C-D44F-0C29-5D0A-B48411FBDC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05"/>
          <a:stretch>
            <a:fillRect/>
          </a:stretch>
        </p:blipFill>
        <p:spPr>
          <a:xfrm>
            <a:off x="5810863" y="1819830"/>
            <a:ext cx="3155387" cy="503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80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tak Teks 6">
            <a:extLst>
              <a:ext uri="{FF2B5EF4-FFF2-40B4-BE49-F238E27FC236}">
                <a16:creationId xmlns:a16="http://schemas.microsoft.com/office/drawing/2014/main" id="{94BB3E28-EF67-D243-313F-9ED934132363}"/>
              </a:ext>
            </a:extLst>
          </p:cNvPr>
          <p:cNvSpPr txBox="1"/>
          <p:nvPr/>
        </p:nvSpPr>
        <p:spPr>
          <a:xfrm>
            <a:off x="645237" y="390431"/>
            <a:ext cx="10637273" cy="14296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Pelapukan</a:t>
            </a:r>
            <a:r>
              <a:rPr lang="en-ID" sz="2000" dirty="0"/>
              <a:t> </a:t>
            </a:r>
            <a:r>
              <a:rPr lang="en-ID" sz="2000" dirty="0" err="1"/>
              <a:t>mekanis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semua</a:t>
            </a:r>
            <a:r>
              <a:rPr lang="en-ID" sz="2000" dirty="0"/>
              <a:t> </a:t>
            </a:r>
            <a:r>
              <a:rPr lang="en-ID" sz="2000" dirty="0" err="1"/>
              <a:t>mekanisme</a:t>
            </a:r>
            <a:r>
              <a:rPr lang="en-ID" sz="2000" dirty="0"/>
              <a:t> yang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mengakibatkan</a:t>
            </a:r>
            <a:r>
              <a:rPr lang="en-ID" sz="2000" dirty="0"/>
              <a:t> </a:t>
            </a:r>
            <a:r>
              <a:rPr lang="en-ID" sz="2000" dirty="0" err="1"/>
              <a:t>terjadinya</a:t>
            </a:r>
            <a:r>
              <a:rPr lang="en-ID" sz="2000" dirty="0"/>
              <a:t> proses </a:t>
            </a:r>
            <a:r>
              <a:rPr lang="en-ID" sz="2000" dirty="0" err="1"/>
              <a:t>pelapukan</a:t>
            </a:r>
            <a:r>
              <a:rPr lang="en-ID" sz="2000" dirty="0"/>
              <a:t> </a:t>
            </a:r>
            <a:r>
              <a:rPr lang="en-ID" sz="2000" dirty="0" err="1"/>
              <a:t>sehingga</a:t>
            </a:r>
            <a:r>
              <a:rPr lang="en-ID" sz="2000" dirty="0"/>
              <a:t> </a:t>
            </a:r>
            <a:r>
              <a:rPr lang="en-ID" sz="2000" dirty="0" err="1"/>
              <a:t>suatu</a:t>
            </a:r>
            <a:r>
              <a:rPr lang="en-ID" sz="2000" dirty="0"/>
              <a:t> </a:t>
            </a:r>
            <a:r>
              <a:rPr lang="en-ID" sz="2000" dirty="0" err="1"/>
              <a:t>batuan</a:t>
            </a:r>
            <a:r>
              <a:rPr lang="en-ID" sz="2000" dirty="0"/>
              <a:t>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hancur</a:t>
            </a:r>
            <a:r>
              <a:rPr lang="en-ID" sz="2000" dirty="0"/>
              <a:t> </a:t>
            </a:r>
            <a:r>
              <a:rPr lang="en-ID" sz="2000" dirty="0" err="1"/>
              <a:t>menjadi</a:t>
            </a:r>
            <a:r>
              <a:rPr lang="en-ID" sz="2000" dirty="0"/>
              <a:t> </a:t>
            </a:r>
            <a:r>
              <a:rPr lang="en-ID" sz="2000" dirty="0" err="1"/>
              <a:t>beberapa</a:t>
            </a:r>
            <a:r>
              <a:rPr lang="en-ID" sz="2000" dirty="0"/>
              <a:t> </a:t>
            </a:r>
            <a:r>
              <a:rPr lang="en-ID" sz="2000" dirty="0" err="1"/>
              <a:t>bagian</a:t>
            </a:r>
            <a:r>
              <a:rPr lang="en-ID" sz="2000" dirty="0"/>
              <a:t> yang </a:t>
            </a:r>
            <a:r>
              <a:rPr lang="en-ID" sz="2000" dirty="0" err="1"/>
              <a:t>lebih</a:t>
            </a:r>
            <a:r>
              <a:rPr lang="en-ID" sz="2000" dirty="0"/>
              <a:t> </a:t>
            </a:r>
            <a:r>
              <a:rPr lang="en-ID" sz="2000" dirty="0" err="1"/>
              <a:t>kecil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partikel-partikel</a:t>
            </a:r>
            <a:r>
              <a:rPr lang="en-ID" sz="2000" dirty="0"/>
              <a:t> yang </a:t>
            </a:r>
            <a:r>
              <a:rPr lang="en-ID" sz="2000" dirty="0" err="1"/>
              <a:t>lebih</a:t>
            </a:r>
            <a:r>
              <a:rPr lang="en-ID" sz="2000" dirty="0"/>
              <a:t> </a:t>
            </a:r>
            <a:r>
              <a:rPr lang="en-ID" sz="2000" dirty="0" err="1"/>
              <a:t>halus</a:t>
            </a:r>
            <a:r>
              <a:rPr lang="en-ID" sz="2000" dirty="0"/>
              <a:t>. </a:t>
            </a: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7C9F9F85-78E6-CEA0-ED51-9112173805C1}"/>
              </a:ext>
            </a:extLst>
          </p:cNvPr>
          <p:cNvSpPr txBox="1"/>
          <p:nvPr/>
        </p:nvSpPr>
        <p:spPr>
          <a:xfrm>
            <a:off x="645237" y="2184844"/>
            <a:ext cx="10637271" cy="142962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Pelapukan</a:t>
            </a:r>
            <a:r>
              <a:rPr lang="en-ID" sz="2000" dirty="0"/>
              <a:t> </a:t>
            </a:r>
            <a:r>
              <a:rPr lang="en-ID" sz="2000" dirty="0" err="1"/>
              <a:t>kimiawi</a:t>
            </a:r>
            <a:r>
              <a:rPr lang="en-ID" sz="2000" dirty="0"/>
              <a:t> (</a:t>
            </a:r>
            <a:r>
              <a:rPr lang="en-ID" sz="2000" dirty="0" err="1"/>
              <a:t>dikenal</a:t>
            </a:r>
            <a:r>
              <a:rPr lang="en-ID" sz="2000" dirty="0"/>
              <a:t> juga </a:t>
            </a:r>
            <a:r>
              <a:rPr lang="en-ID" sz="2000" dirty="0" err="1"/>
              <a:t>sebagai</a:t>
            </a:r>
            <a:r>
              <a:rPr lang="en-ID" sz="2000" dirty="0"/>
              <a:t> proses </a:t>
            </a:r>
            <a:r>
              <a:rPr lang="en-ID" sz="2000" dirty="0" err="1"/>
              <a:t>dekomposisi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proses </a:t>
            </a:r>
            <a:r>
              <a:rPr lang="en-ID" sz="2000" dirty="0" err="1"/>
              <a:t>peluruhan</a:t>
            </a:r>
            <a:r>
              <a:rPr lang="en-ID" sz="2000" dirty="0"/>
              <a:t>)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terurai</a:t>
            </a:r>
            <a:r>
              <a:rPr lang="en-ID" sz="2000" dirty="0"/>
              <a:t>/</a:t>
            </a:r>
            <a:r>
              <a:rPr lang="en-ID" sz="2000" dirty="0" err="1"/>
              <a:t>pecahnya</a:t>
            </a:r>
            <a:r>
              <a:rPr lang="en-ID" sz="2000" dirty="0"/>
              <a:t> </a:t>
            </a:r>
            <a:r>
              <a:rPr lang="en-ID" sz="2000" dirty="0" err="1"/>
              <a:t>batuan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mekanisme</a:t>
            </a:r>
            <a:r>
              <a:rPr lang="en-ID" sz="2000" dirty="0"/>
              <a:t> </a:t>
            </a:r>
            <a:r>
              <a:rPr lang="en-ID" sz="2000" dirty="0" err="1"/>
              <a:t>kimiawi</a:t>
            </a:r>
            <a:r>
              <a:rPr lang="en-ID" sz="2000" dirty="0"/>
              <a:t>, 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dirty="0" err="1"/>
              <a:t>karbonisasi</a:t>
            </a:r>
            <a:r>
              <a:rPr lang="en-ID" sz="2000" dirty="0"/>
              <a:t>, </a:t>
            </a:r>
            <a:r>
              <a:rPr lang="en-ID" sz="2000" dirty="0" err="1"/>
              <a:t>hidrasi</a:t>
            </a:r>
            <a:r>
              <a:rPr lang="en-ID" sz="2000" dirty="0"/>
              <a:t>, </a:t>
            </a:r>
            <a:r>
              <a:rPr lang="en-ID" sz="2000" dirty="0" err="1"/>
              <a:t>hidrolisis</a:t>
            </a:r>
            <a:r>
              <a:rPr lang="en-ID" sz="2000" dirty="0"/>
              <a:t>, </a:t>
            </a:r>
            <a:r>
              <a:rPr lang="en-ID" sz="2000" dirty="0" err="1"/>
              <a:t>oksidasi</a:t>
            </a:r>
            <a:r>
              <a:rPr lang="en-ID" sz="2000" dirty="0"/>
              <a:t> dan </a:t>
            </a:r>
            <a:r>
              <a:rPr lang="en-ID" sz="2000" dirty="0" err="1"/>
              <a:t>pertukaran</a:t>
            </a:r>
            <a:r>
              <a:rPr lang="en-ID" sz="2000" dirty="0"/>
              <a:t> ion-ion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larutan</a:t>
            </a:r>
            <a:r>
              <a:rPr lang="en-ID" sz="2000" dirty="0"/>
              <a:t>. </a:t>
            </a: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730BA0FF-BD35-CE25-192B-EBA6F13C2290}"/>
              </a:ext>
            </a:extLst>
          </p:cNvPr>
          <p:cNvSpPr txBox="1"/>
          <p:nvPr/>
        </p:nvSpPr>
        <p:spPr>
          <a:xfrm>
            <a:off x="645237" y="4114617"/>
            <a:ext cx="10637271" cy="235295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Pelapukan</a:t>
            </a:r>
            <a:r>
              <a:rPr lang="en-ID" sz="2000" dirty="0"/>
              <a:t> </a:t>
            </a:r>
            <a:r>
              <a:rPr lang="en-ID" sz="2000" dirty="0" err="1"/>
              <a:t>organis</a:t>
            </a:r>
            <a:r>
              <a:rPr lang="en-ID" sz="2000" dirty="0"/>
              <a:t> </a:t>
            </a:r>
            <a:r>
              <a:rPr lang="en-ID" sz="2000" dirty="0" err="1"/>
              <a:t>dikenal</a:t>
            </a:r>
            <a:r>
              <a:rPr lang="en-ID" sz="2000" dirty="0"/>
              <a:t> juga </a:t>
            </a:r>
            <a:r>
              <a:rPr lang="en-ID" sz="2000" dirty="0" err="1"/>
              <a:t>sebagai</a:t>
            </a:r>
            <a:r>
              <a:rPr lang="en-ID" sz="2000" dirty="0"/>
              <a:t> </a:t>
            </a:r>
            <a:r>
              <a:rPr lang="en-ID" sz="2000" dirty="0" err="1"/>
              <a:t>pelapukan</a:t>
            </a:r>
            <a:r>
              <a:rPr lang="en-ID" sz="2000" dirty="0"/>
              <a:t> </a:t>
            </a:r>
            <a:r>
              <a:rPr lang="en-ID" sz="2000" dirty="0" err="1"/>
              <a:t>biologis</a:t>
            </a:r>
            <a:r>
              <a:rPr lang="en-ID" sz="2000" dirty="0"/>
              <a:t> dan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istilah</a:t>
            </a:r>
            <a:r>
              <a:rPr lang="en-ID" sz="2000" dirty="0"/>
              <a:t> yang </a:t>
            </a:r>
            <a:r>
              <a:rPr lang="en-ID" sz="2000" dirty="0" err="1"/>
              <a:t>umum</a:t>
            </a:r>
            <a:r>
              <a:rPr lang="en-ID" sz="2000" dirty="0"/>
              <a:t> </a:t>
            </a:r>
            <a:r>
              <a:rPr lang="en-ID" sz="2000" dirty="0" err="1"/>
              <a:t>dipakai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menjelaskan</a:t>
            </a:r>
            <a:r>
              <a:rPr lang="en-ID" sz="2000" dirty="0"/>
              <a:t> proses </a:t>
            </a:r>
            <a:r>
              <a:rPr lang="en-ID" sz="2000" dirty="0" err="1"/>
              <a:t>pelapukan</a:t>
            </a:r>
            <a:r>
              <a:rPr lang="en-ID" sz="2000" dirty="0"/>
              <a:t> </a:t>
            </a:r>
            <a:r>
              <a:rPr lang="en-ID" sz="2000" dirty="0" err="1"/>
              <a:t>biologis</a:t>
            </a:r>
            <a:r>
              <a:rPr lang="en-ID" sz="2000" dirty="0"/>
              <a:t> yang </a:t>
            </a:r>
            <a:r>
              <a:rPr lang="en-ID" sz="2000" dirty="0" err="1"/>
              <a:t>terjadi</a:t>
            </a:r>
            <a:r>
              <a:rPr lang="en-ID" sz="2000" dirty="0"/>
              <a:t> pada </a:t>
            </a:r>
            <a:r>
              <a:rPr lang="en-ID" sz="2000" dirty="0" err="1"/>
              <a:t>penghancuran</a:t>
            </a:r>
            <a:r>
              <a:rPr lang="en-ID" sz="2000" dirty="0"/>
              <a:t> </a:t>
            </a:r>
            <a:r>
              <a:rPr lang="en-ID" sz="2000" dirty="0" err="1"/>
              <a:t>batuan</a:t>
            </a:r>
            <a:r>
              <a:rPr lang="en-ID" sz="2000" dirty="0"/>
              <a:t>, </a:t>
            </a:r>
            <a:r>
              <a:rPr lang="en-ID" sz="2000" dirty="0" err="1"/>
              <a:t>termasuk</a:t>
            </a:r>
            <a:r>
              <a:rPr lang="en-ID" sz="2000" dirty="0"/>
              <a:t> proses </a:t>
            </a:r>
            <a:r>
              <a:rPr lang="en-ID" sz="2000" dirty="0" err="1"/>
              <a:t>penetrasi</a:t>
            </a:r>
            <a:r>
              <a:rPr lang="en-ID" sz="2000" dirty="0"/>
              <a:t> </a:t>
            </a:r>
            <a:r>
              <a:rPr lang="en-ID" sz="2000" dirty="0" err="1"/>
              <a:t>akar</a:t>
            </a:r>
            <a:r>
              <a:rPr lang="en-ID" sz="2000" dirty="0"/>
              <a:t> </a:t>
            </a:r>
            <a:r>
              <a:rPr lang="en-ID" sz="2000" dirty="0" err="1"/>
              <a:t>tumbuhan</a:t>
            </a:r>
            <a:r>
              <a:rPr lang="en-ID" sz="2000" dirty="0"/>
              <a:t> </a:t>
            </a:r>
            <a:r>
              <a:rPr lang="en-ID" sz="2000" dirty="0" err="1"/>
              <a:t>kedalam</a:t>
            </a:r>
            <a:r>
              <a:rPr lang="en-ID" sz="2000" dirty="0"/>
              <a:t> </a:t>
            </a:r>
            <a:r>
              <a:rPr lang="en-ID" sz="2000" dirty="0" err="1"/>
              <a:t>batuan</a:t>
            </a:r>
            <a:r>
              <a:rPr lang="en-ID" sz="2000" dirty="0"/>
              <a:t> dan </a:t>
            </a:r>
            <a:r>
              <a:rPr lang="en-ID" sz="2000" dirty="0" err="1"/>
              <a:t>aktivitas</a:t>
            </a:r>
            <a:r>
              <a:rPr lang="en-ID" sz="2000" dirty="0"/>
              <a:t> </a:t>
            </a:r>
            <a:r>
              <a:rPr lang="en-ID" sz="2000" dirty="0" err="1"/>
              <a:t>organisme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membuat</a:t>
            </a:r>
            <a:r>
              <a:rPr lang="en-ID" sz="2000" dirty="0"/>
              <a:t> </a:t>
            </a:r>
            <a:r>
              <a:rPr lang="en-ID" sz="2000" dirty="0" err="1"/>
              <a:t>lubang-lubang</a:t>
            </a:r>
            <a:r>
              <a:rPr lang="en-ID" sz="2000" dirty="0"/>
              <a:t> pada </a:t>
            </a:r>
            <a:r>
              <a:rPr lang="en-ID" sz="2000" dirty="0" err="1"/>
              <a:t>batuan</a:t>
            </a:r>
            <a:r>
              <a:rPr lang="en-ID" sz="2000" dirty="0"/>
              <a:t> (bioturbation), </a:t>
            </a:r>
            <a:r>
              <a:rPr lang="en-ID" sz="2000" dirty="0" err="1"/>
              <a:t>termasuk</a:t>
            </a:r>
            <a:r>
              <a:rPr lang="en-ID" sz="2000" dirty="0"/>
              <a:t> </a:t>
            </a:r>
            <a:r>
              <a:rPr lang="en-ID" sz="2000" dirty="0" err="1"/>
              <a:t>didalamnya</a:t>
            </a:r>
            <a:r>
              <a:rPr lang="en-ID" sz="2000" dirty="0"/>
              <a:t> </a:t>
            </a:r>
            <a:r>
              <a:rPr lang="en-ID" sz="2000" dirty="0" err="1"/>
              <a:t>aksi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berbagai</a:t>
            </a:r>
            <a:r>
              <a:rPr lang="en-ID" sz="2000" dirty="0"/>
              <a:t> </a:t>
            </a:r>
            <a:r>
              <a:rPr lang="en-ID" sz="2000" dirty="0" err="1"/>
              <a:t>jenis</a:t>
            </a:r>
            <a:r>
              <a:rPr lang="en-ID" sz="2000" dirty="0"/>
              <a:t> </a:t>
            </a:r>
            <a:r>
              <a:rPr lang="en-ID" sz="2000" dirty="0" err="1"/>
              <a:t>asam</a:t>
            </a:r>
            <a:r>
              <a:rPr lang="en-ID" sz="2000" dirty="0"/>
              <a:t> yang </a:t>
            </a:r>
            <a:r>
              <a:rPr lang="en-ID" sz="2000" dirty="0" err="1"/>
              <a:t>ada</a:t>
            </a:r>
            <a:r>
              <a:rPr lang="en-ID" sz="2000" dirty="0"/>
              <a:t> </a:t>
            </a:r>
            <a:r>
              <a:rPr lang="en-ID" sz="2000" dirty="0" err="1"/>
              <a:t>dalam</a:t>
            </a:r>
            <a:r>
              <a:rPr lang="en-ID" sz="2000" dirty="0"/>
              <a:t> mineral </a:t>
            </a:r>
            <a:r>
              <a:rPr lang="en-ID" sz="2000" dirty="0" err="1"/>
              <a:t>melalui</a:t>
            </a:r>
            <a:r>
              <a:rPr lang="en-ID" sz="2000" dirty="0"/>
              <a:t> proses leaching</a:t>
            </a:r>
          </a:p>
        </p:txBody>
      </p:sp>
    </p:spTree>
    <p:extLst>
      <p:ext uri="{BB962C8B-B14F-4D97-AF65-F5344CB8AC3E}">
        <p14:creationId xmlns:p14="http://schemas.microsoft.com/office/powerpoint/2010/main" val="4088574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A89B6874-7928-C22F-BDE5-40E135625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772" y="1167734"/>
            <a:ext cx="8197085" cy="2902821"/>
          </a:xfrm>
          <a:prstGeom prst="rect">
            <a:avLst/>
          </a:prstGeom>
        </p:spPr>
      </p:pic>
      <p:sp>
        <p:nvSpPr>
          <p:cNvPr id="7" name="Kotak Teks 6">
            <a:extLst>
              <a:ext uri="{FF2B5EF4-FFF2-40B4-BE49-F238E27FC236}">
                <a16:creationId xmlns:a16="http://schemas.microsoft.com/office/drawing/2014/main" id="{A8F2C328-B265-8CDB-2804-C117EAA46B2B}"/>
              </a:ext>
            </a:extLst>
          </p:cNvPr>
          <p:cNvSpPr txBox="1"/>
          <p:nvPr/>
        </p:nvSpPr>
        <p:spPr>
          <a:xfrm>
            <a:off x="3046771" y="4202980"/>
            <a:ext cx="6098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dirty="0" err="1"/>
              <a:t>Produk</a:t>
            </a:r>
            <a:r>
              <a:rPr lang="en-ID" sz="2400" dirty="0"/>
              <a:t> </a:t>
            </a:r>
            <a:r>
              <a:rPr lang="en-ID" sz="2400" dirty="0" err="1"/>
              <a:t>Pelapukan</a:t>
            </a:r>
            <a:r>
              <a:rPr lang="en-ID" sz="2400" dirty="0"/>
              <a:t> Mineral </a:t>
            </a:r>
            <a:r>
              <a:rPr lang="en-ID" sz="2400" dirty="0" err="1"/>
              <a:t>Pembentuk</a:t>
            </a:r>
            <a:r>
              <a:rPr lang="en-ID" sz="2400" dirty="0"/>
              <a:t> Batuan </a:t>
            </a:r>
          </a:p>
        </p:txBody>
      </p:sp>
    </p:spTree>
    <p:extLst>
      <p:ext uri="{BB962C8B-B14F-4D97-AF65-F5344CB8AC3E}">
        <p14:creationId xmlns:p14="http://schemas.microsoft.com/office/powerpoint/2010/main" val="618181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FC21D8AA-1ED7-59D4-6B9D-4BD9651FD1BE}"/>
              </a:ext>
            </a:extLst>
          </p:cNvPr>
          <p:cNvSpPr txBox="1"/>
          <p:nvPr/>
        </p:nvSpPr>
        <p:spPr>
          <a:xfrm>
            <a:off x="396978" y="491663"/>
            <a:ext cx="609845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sz="2400" dirty="0"/>
              <a:t>Erosi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istilah</a:t>
            </a:r>
            <a:r>
              <a:rPr lang="en-ID" sz="2400" dirty="0"/>
              <a:t> </a:t>
            </a:r>
            <a:r>
              <a:rPr lang="en-ID" sz="2400" dirty="0" err="1"/>
              <a:t>umum</a:t>
            </a:r>
            <a:r>
              <a:rPr lang="en-ID" sz="2400" dirty="0"/>
              <a:t> yang </a:t>
            </a:r>
            <a:r>
              <a:rPr lang="en-ID" sz="2400" dirty="0" err="1"/>
              <a:t>dipakai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proses </a:t>
            </a:r>
            <a:r>
              <a:rPr lang="en-ID" sz="2400" dirty="0" err="1"/>
              <a:t>penghancuran</a:t>
            </a:r>
            <a:r>
              <a:rPr lang="en-ID" sz="2400" dirty="0"/>
              <a:t> </a:t>
            </a:r>
            <a:r>
              <a:rPr lang="en-ID" sz="2400" dirty="0" err="1"/>
              <a:t>batuan</a:t>
            </a:r>
            <a:r>
              <a:rPr lang="en-ID" sz="2400" dirty="0"/>
              <a:t> (</a:t>
            </a:r>
            <a:r>
              <a:rPr lang="en-ID" sz="2400" dirty="0" err="1"/>
              <a:t>pelapukan</a:t>
            </a:r>
            <a:r>
              <a:rPr lang="en-ID" sz="2400" dirty="0"/>
              <a:t>) dan </a:t>
            </a:r>
          </a:p>
          <a:p>
            <a:r>
              <a:rPr lang="en-ID" sz="2400" dirty="0"/>
              <a:t>proses </a:t>
            </a:r>
            <a:r>
              <a:rPr lang="en-ID" sz="2400" dirty="0" err="1"/>
              <a:t>pengangkutan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penghancuran</a:t>
            </a:r>
            <a:r>
              <a:rPr lang="en-ID" sz="2400" dirty="0"/>
              <a:t> </a:t>
            </a:r>
            <a:r>
              <a:rPr lang="en-ID" sz="2400" dirty="0" err="1"/>
              <a:t>batuan</a:t>
            </a:r>
            <a:r>
              <a:rPr lang="en-ID" sz="2400" dirty="0"/>
              <a:t>. </a:t>
            </a: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750F30B9-D0BD-6092-052F-C2F93A820CF4}"/>
              </a:ext>
            </a:extLst>
          </p:cNvPr>
          <p:cNvSpPr txBox="1"/>
          <p:nvPr/>
        </p:nvSpPr>
        <p:spPr>
          <a:xfrm>
            <a:off x="396978" y="2379416"/>
            <a:ext cx="609845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sz="2400" dirty="0"/>
              <a:t>Erosi </a:t>
            </a:r>
            <a:r>
              <a:rPr lang="en-ID" sz="2400" dirty="0" err="1"/>
              <a:t>alur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proses </a:t>
            </a:r>
            <a:r>
              <a:rPr lang="en-ID" sz="2400" dirty="0" err="1"/>
              <a:t>pengikisan</a:t>
            </a:r>
            <a:r>
              <a:rPr lang="en-ID" sz="2400" dirty="0"/>
              <a:t> yang </a:t>
            </a:r>
            <a:r>
              <a:rPr lang="en-ID" sz="2400" dirty="0" err="1"/>
              <a:t>terjadi</a:t>
            </a:r>
            <a:r>
              <a:rPr lang="en-ID" sz="2400" dirty="0"/>
              <a:t> pada </a:t>
            </a:r>
            <a:r>
              <a:rPr lang="en-ID" sz="2400" dirty="0" err="1"/>
              <a:t>permukaan</a:t>
            </a:r>
            <a:r>
              <a:rPr lang="en-ID" sz="2400" dirty="0"/>
              <a:t> </a:t>
            </a:r>
            <a:r>
              <a:rPr lang="en-ID" sz="2400" dirty="0" err="1"/>
              <a:t>tanah</a:t>
            </a:r>
            <a:r>
              <a:rPr lang="en-ID" sz="2400" dirty="0"/>
              <a:t> (</a:t>
            </a:r>
            <a:r>
              <a:rPr lang="en-ID" sz="2400" dirty="0" err="1"/>
              <a:t>terain</a:t>
            </a:r>
            <a:r>
              <a:rPr lang="en-ID" sz="2400" dirty="0"/>
              <a:t>) yang </a:t>
            </a:r>
            <a:r>
              <a:rPr lang="en-ID" sz="2400" dirty="0" err="1"/>
              <a:t>disebabkan</a:t>
            </a:r>
            <a:r>
              <a:rPr lang="en-ID" sz="2400" dirty="0"/>
              <a:t> oleh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air </a:t>
            </a:r>
            <a:r>
              <a:rPr lang="en-ID" sz="2400" dirty="0" err="1"/>
              <a:t>berbentuk</a:t>
            </a:r>
            <a:r>
              <a:rPr lang="en-ID" sz="2400" dirty="0"/>
              <a:t> </a:t>
            </a:r>
            <a:r>
              <a:rPr lang="en-ID" sz="2400" dirty="0" err="1"/>
              <a:t>alur-alur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ukuran</a:t>
            </a:r>
            <a:r>
              <a:rPr lang="en-ID" sz="2400" dirty="0"/>
              <a:t> </a:t>
            </a:r>
            <a:r>
              <a:rPr lang="en-ID" sz="2400" dirty="0" err="1"/>
              <a:t>berkisar</a:t>
            </a:r>
            <a:r>
              <a:rPr lang="en-ID" sz="2400" dirty="0"/>
              <a:t> </a:t>
            </a:r>
            <a:r>
              <a:rPr lang="en-ID" sz="2400" dirty="0" err="1"/>
              <a:t>antara</a:t>
            </a:r>
            <a:r>
              <a:rPr lang="en-ID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milimeter</a:t>
            </a:r>
            <a:r>
              <a:rPr lang="en-ID" sz="2400" dirty="0"/>
              <a:t> </a:t>
            </a:r>
            <a:r>
              <a:rPr lang="en-ID" sz="2400" dirty="0" err="1"/>
              <a:t>hingga</a:t>
            </a:r>
            <a:r>
              <a:rPr lang="en-ID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centimeter</a:t>
            </a:r>
            <a:r>
              <a:rPr lang="en-ID" sz="2400" dirty="0"/>
              <a:t>. </a:t>
            </a:r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B11EBCB1-E481-D874-B9F0-5BC0CD6879BB}"/>
              </a:ext>
            </a:extLst>
          </p:cNvPr>
          <p:cNvSpPr txBox="1"/>
          <p:nvPr/>
        </p:nvSpPr>
        <p:spPr>
          <a:xfrm>
            <a:off x="396978" y="4636501"/>
            <a:ext cx="609845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ID" sz="2400" dirty="0"/>
              <a:t>Erosi </a:t>
            </a:r>
            <a:r>
              <a:rPr lang="en-ID" sz="2400" dirty="0" err="1"/>
              <a:t>berlembar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proses </a:t>
            </a:r>
            <a:r>
              <a:rPr lang="en-ID" sz="2400" dirty="0" err="1"/>
              <a:t>pengikisan</a:t>
            </a:r>
            <a:r>
              <a:rPr lang="en-ID" sz="2400" dirty="0"/>
              <a:t> air yang </a:t>
            </a:r>
            <a:r>
              <a:rPr lang="en-ID" sz="2400" dirty="0" err="1"/>
              <a:t>terjadi</a:t>
            </a:r>
            <a:r>
              <a:rPr lang="en-ID" sz="2400" dirty="0"/>
              <a:t> pada </a:t>
            </a:r>
            <a:r>
              <a:rPr lang="en-ID" sz="2400" dirty="0" err="1"/>
              <a:t>permukaan</a:t>
            </a:r>
            <a:r>
              <a:rPr lang="en-ID" sz="2400" dirty="0"/>
              <a:t> </a:t>
            </a:r>
            <a:r>
              <a:rPr lang="en-ID" sz="2400" dirty="0" err="1"/>
              <a:t>tanah</a:t>
            </a:r>
            <a:r>
              <a:rPr lang="en-ID" sz="2400" dirty="0"/>
              <a:t> yang </a:t>
            </a:r>
            <a:r>
              <a:rPr lang="en-ID" sz="2400" dirty="0" err="1"/>
              <a:t>searah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bidang</a:t>
            </a:r>
            <a:r>
              <a:rPr lang="en-ID" sz="2400" dirty="0"/>
              <a:t> </a:t>
            </a:r>
            <a:r>
              <a:rPr lang="en-ID" sz="2400" dirty="0" err="1"/>
              <a:t>permukaan</a:t>
            </a:r>
            <a:r>
              <a:rPr lang="en-ID" sz="2400" dirty="0"/>
              <a:t> </a:t>
            </a:r>
            <a:r>
              <a:rPr lang="en-ID" sz="2400" dirty="0" err="1"/>
              <a:t>tanah</a:t>
            </a:r>
            <a:r>
              <a:rPr lang="en-ID" sz="2400" dirty="0"/>
              <a:t>, </a:t>
            </a:r>
            <a:r>
              <a:rPr lang="en-ID" sz="2400" dirty="0" err="1"/>
              <a:t>biasanya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pada </a:t>
            </a:r>
            <a:r>
              <a:rPr lang="en-ID" sz="2400" dirty="0" err="1"/>
              <a:t>lereng-lereng</a:t>
            </a:r>
            <a:r>
              <a:rPr lang="en-ID" sz="2400" dirty="0"/>
              <a:t> </a:t>
            </a:r>
            <a:r>
              <a:rPr lang="en-ID" sz="2400" dirty="0" err="1"/>
              <a:t>bukit</a:t>
            </a:r>
            <a:r>
              <a:rPr lang="en-ID" sz="2400" dirty="0"/>
              <a:t> yang </a:t>
            </a:r>
            <a:r>
              <a:rPr lang="en-ID" sz="2400" dirty="0" err="1"/>
              <a:t>vegetasinya</a:t>
            </a:r>
            <a:r>
              <a:rPr lang="en-ID" sz="2400" dirty="0"/>
              <a:t> </a:t>
            </a:r>
            <a:r>
              <a:rPr lang="en-ID" sz="2400" dirty="0" err="1"/>
              <a:t>jarang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gundul</a:t>
            </a:r>
            <a:r>
              <a:rPr lang="en-ID" sz="2400" dirty="0"/>
              <a:t>.</a:t>
            </a:r>
          </a:p>
        </p:txBody>
      </p:sp>
      <p:pic>
        <p:nvPicPr>
          <p:cNvPr id="17" name="Gambar 16">
            <a:extLst>
              <a:ext uri="{FF2B5EF4-FFF2-40B4-BE49-F238E27FC236}">
                <a16:creationId xmlns:a16="http://schemas.microsoft.com/office/drawing/2014/main" id="{263579D6-029C-E8D1-09B1-96DF4A75F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794" y="651839"/>
            <a:ext cx="3438708" cy="2999401"/>
          </a:xfrm>
          <a:prstGeom prst="rect">
            <a:avLst/>
          </a:prstGeom>
        </p:spPr>
      </p:pic>
      <p:pic>
        <p:nvPicPr>
          <p:cNvPr id="19" name="Gambar 18">
            <a:extLst>
              <a:ext uri="{FF2B5EF4-FFF2-40B4-BE49-F238E27FC236}">
                <a16:creationId xmlns:a16="http://schemas.microsoft.com/office/drawing/2014/main" id="{135EF6C3-BC55-983B-1129-20243065F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086" y="3843738"/>
            <a:ext cx="3210540" cy="301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399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otak Teks 10">
            <a:extLst>
              <a:ext uri="{FF2B5EF4-FFF2-40B4-BE49-F238E27FC236}">
                <a16:creationId xmlns:a16="http://schemas.microsoft.com/office/drawing/2014/main" id="{8A63F289-B8EC-B2F2-5F73-C148E1CDB0D0}"/>
              </a:ext>
            </a:extLst>
          </p:cNvPr>
          <p:cNvSpPr txBox="1"/>
          <p:nvPr/>
        </p:nvSpPr>
        <p:spPr>
          <a:xfrm>
            <a:off x="586248" y="443693"/>
            <a:ext cx="6098458" cy="230832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/>
              <a:t>Erosi </a:t>
            </a:r>
            <a:r>
              <a:rPr lang="en-ID" sz="2400" dirty="0" err="1"/>
              <a:t>drainase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proses </a:t>
            </a:r>
            <a:r>
              <a:rPr lang="en-ID" sz="2400" dirty="0" err="1"/>
              <a:t>pengikisan</a:t>
            </a:r>
            <a:r>
              <a:rPr lang="en-ID" sz="2400" dirty="0"/>
              <a:t> yang </a:t>
            </a:r>
            <a:r>
              <a:rPr lang="en-ID" sz="2400" dirty="0" err="1"/>
              <a:t>disebabkan</a:t>
            </a:r>
            <a:r>
              <a:rPr lang="en-ID" sz="2400" dirty="0"/>
              <a:t> oleh </a:t>
            </a:r>
            <a:r>
              <a:rPr lang="en-ID" sz="2400" dirty="0" err="1"/>
              <a:t>kerja</a:t>
            </a:r>
            <a:r>
              <a:rPr lang="en-ID" sz="2400" dirty="0"/>
              <a:t> air pada </a:t>
            </a:r>
            <a:r>
              <a:rPr lang="en-ID" sz="2400" dirty="0" err="1"/>
              <a:t>permukaan</a:t>
            </a:r>
            <a:r>
              <a:rPr lang="en-ID" sz="2400" dirty="0"/>
              <a:t> </a:t>
            </a:r>
            <a:r>
              <a:rPr lang="en-ID" sz="2400" dirty="0" err="1"/>
              <a:t>tanah</a:t>
            </a:r>
            <a:r>
              <a:rPr lang="en-ID" sz="2400" dirty="0"/>
              <a:t> (terrain) yang </a:t>
            </a:r>
            <a:r>
              <a:rPr lang="en-ID" sz="2400" dirty="0" err="1"/>
              <a:t>membentuk</a:t>
            </a:r>
            <a:r>
              <a:rPr lang="en-ID" sz="2400" dirty="0"/>
              <a:t> </a:t>
            </a:r>
            <a:r>
              <a:rPr lang="en-ID" sz="2400" dirty="0" err="1"/>
              <a:t>saluran-saluran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lembah-lembah</a:t>
            </a:r>
            <a:r>
              <a:rPr lang="en-ID" sz="2400" dirty="0"/>
              <a:t> </a:t>
            </a:r>
            <a:r>
              <a:rPr lang="en-ID" sz="2400" dirty="0" err="1"/>
              <a:t>salurannya</a:t>
            </a:r>
            <a:r>
              <a:rPr lang="en-ID" sz="2400" dirty="0"/>
              <a:t> </a:t>
            </a:r>
            <a:r>
              <a:rPr lang="en-ID" sz="2400" dirty="0" err="1"/>
              <a:t>berukuran</a:t>
            </a:r>
            <a:r>
              <a:rPr lang="en-ID" sz="2400" dirty="0"/>
              <a:t> </a:t>
            </a:r>
            <a:r>
              <a:rPr lang="en-ID" sz="2400" dirty="0" err="1"/>
              <a:t>antara</a:t>
            </a:r>
            <a:r>
              <a:rPr lang="en-ID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</a:t>
            </a:r>
            <a:r>
              <a:rPr lang="en-ID" sz="2400" dirty="0" err="1"/>
              <a:t>centimeter</a:t>
            </a:r>
            <a:r>
              <a:rPr lang="en-ID" sz="2400" dirty="0"/>
              <a:t> </a:t>
            </a:r>
            <a:r>
              <a:rPr lang="en-ID" sz="2400" dirty="0" err="1"/>
              <a:t>hinggga</a:t>
            </a:r>
            <a:r>
              <a:rPr lang="en-ID" sz="2400" dirty="0"/>
              <a:t> </a:t>
            </a:r>
            <a:r>
              <a:rPr lang="en-ID" sz="2400" dirty="0" err="1"/>
              <a:t>satu</a:t>
            </a:r>
            <a:r>
              <a:rPr lang="en-ID" sz="2400" dirty="0"/>
              <a:t> meter. </a:t>
            </a: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0A04EE75-52EE-D598-F23C-0843F38C37D2}"/>
              </a:ext>
            </a:extLst>
          </p:cNvPr>
          <p:cNvSpPr txBox="1"/>
          <p:nvPr/>
        </p:nvSpPr>
        <p:spPr>
          <a:xfrm>
            <a:off x="586248" y="2927064"/>
            <a:ext cx="6098458" cy="193899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/>
              <a:t>Erosi </a:t>
            </a:r>
            <a:r>
              <a:rPr lang="en-ID" sz="2400" dirty="0" err="1"/>
              <a:t>saluran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erosi</a:t>
            </a:r>
            <a:r>
              <a:rPr lang="en-ID" sz="2400" dirty="0"/>
              <a:t> yang </a:t>
            </a:r>
            <a:r>
              <a:rPr lang="en-ID" sz="2400" dirty="0" err="1"/>
              <a:t>disebabkan</a:t>
            </a:r>
            <a:r>
              <a:rPr lang="en-ID" sz="2400" dirty="0"/>
              <a:t> oleh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air pada </a:t>
            </a:r>
            <a:r>
              <a:rPr lang="en-ID" sz="2400" dirty="0" err="1"/>
              <a:t>permukaan</a:t>
            </a:r>
            <a:r>
              <a:rPr lang="en-ID" sz="2400" dirty="0"/>
              <a:t> </a:t>
            </a:r>
            <a:r>
              <a:rPr lang="en-ID" sz="2400" dirty="0" err="1"/>
              <a:t>tanah</a:t>
            </a:r>
            <a:r>
              <a:rPr lang="en-ID" sz="2400" dirty="0"/>
              <a:t> </a:t>
            </a:r>
            <a:r>
              <a:rPr lang="en-ID" sz="2400" dirty="0" err="1"/>
              <a:t>membentuk</a:t>
            </a:r>
            <a:r>
              <a:rPr lang="en-ID" sz="2400" dirty="0"/>
              <a:t> </a:t>
            </a:r>
            <a:r>
              <a:rPr lang="en-ID" sz="2400" dirty="0" err="1"/>
              <a:t>saluran-saluran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ukuran</a:t>
            </a:r>
            <a:r>
              <a:rPr lang="en-ID" sz="2400" dirty="0"/>
              <a:t> </a:t>
            </a:r>
            <a:r>
              <a:rPr lang="en-ID" sz="2400" dirty="0" err="1"/>
              <a:t>lebar</a:t>
            </a:r>
            <a:r>
              <a:rPr lang="en-ID" sz="2400" dirty="0"/>
              <a:t> </a:t>
            </a:r>
            <a:r>
              <a:rPr lang="en-ID" sz="2400" dirty="0" err="1"/>
              <a:t>lembahnya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r>
              <a:rPr lang="en-ID" sz="2400" dirty="0"/>
              <a:t> 1 (</a:t>
            </a:r>
            <a:r>
              <a:rPr lang="en-ID" sz="2400" dirty="0" err="1"/>
              <a:t>satu</a:t>
            </a:r>
            <a:r>
              <a:rPr lang="en-ID" sz="2400" dirty="0"/>
              <a:t>) meter </a:t>
            </a:r>
            <a:r>
              <a:rPr lang="en-ID" sz="2400" dirty="0" err="1"/>
              <a:t>hingga</a:t>
            </a:r>
            <a:r>
              <a:rPr lang="en-ID" sz="2400" dirty="0"/>
              <a:t> </a:t>
            </a:r>
            <a:r>
              <a:rPr lang="en-ID" sz="2400" dirty="0" err="1"/>
              <a:t>beberapa</a:t>
            </a:r>
            <a:r>
              <a:rPr lang="en-ID" sz="2400" dirty="0"/>
              <a:t> meter. </a:t>
            </a: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605383A0-0838-33AF-1425-D01F91F75F64}"/>
              </a:ext>
            </a:extLst>
          </p:cNvPr>
          <p:cNvSpPr txBox="1"/>
          <p:nvPr/>
        </p:nvSpPr>
        <p:spPr>
          <a:xfrm>
            <a:off x="586248" y="5072898"/>
            <a:ext cx="6098458" cy="156966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ID" sz="2400" dirty="0"/>
              <a:t>Erosi </a:t>
            </a:r>
            <a:r>
              <a:rPr lang="en-ID" sz="2400" dirty="0" err="1"/>
              <a:t>lembah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proses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air pada </a:t>
            </a:r>
            <a:r>
              <a:rPr lang="en-ID" sz="2400" dirty="0" err="1"/>
              <a:t>permukaan</a:t>
            </a:r>
            <a:r>
              <a:rPr lang="en-ID" sz="2400" dirty="0"/>
              <a:t> </a:t>
            </a:r>
            <a:r>
              <a:rPr lang="en-ID" sz="2400" dirty="0" err="1"/>
              <a:t>tanah</a:t>
            </a:r>
            <a:r>
              <a:rPr lang="en-ID" sz="2400" dirty="0"/>
              <a:t> (terrain) yang </a:t>
            </a:r>
            <a:r>
              <a:rPr lang="en-ID" sz="2400" dirty="0" err="1"/>
              <a:t>berbentuk</a:t>
            </a:r>
            <a:r>
              <a:rPr lang="en-ID" sz="2400" dirty="0"/>
              <a:t> </a:t>
            </a:r>
            <a:r>
              <a:rPr lang="en-ID" sz="2400" dirty="0" err="1"/>
              <a:t>saluran-saluran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ukuran</a:t>
            </a:r>
            <a:r>
              <a:rPr lang="en-ID" sz="2400" dirty="0"/>
              <a:t> </a:t>
            </a:r>
            <a:r>
              <a:rPr lang="en-ID" sz="2400" dirty="0" err="1"/>
              <a:t>lebarnya</a:t>
            </a:r>
            <a:r>
              <a:rPr lang="en-ID" sz="2400" dirty="0"/>
              <a:t> </a:t>
            </a:r>
            <a:r>
              <a:rPr lang="en-ID" sz="2400" dirty="0" err="1"/>
              <a:t>diatas</a:t>
            </a:r>
            <a:r>
              <a:rPr lang="en-ID" sz="2400" dirty="0"/>
              <a:t> </a:t>
            </a:r>
            <a:r>
              <a:rPr lang="en-ID" sz="2400" dirty="0" err="1"/>
              <a:t>sepuluh</a:t>
            </a:r>
            <a:r>
              <a:rPr lang="en-ID" sz="2400" dirty="0"/>
              <a:t> meter.</a:t>
            </a: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46BC5473-3149-EDD0-6A81-DD2CC327A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787" y="-137960"/>
            <a:ext cx="3317158" cy="3289515"/>
          </a:xfrm>
          <a:prstGeom prst="rect">
            <a:avLst/>
          </a:prstGeom>
        </p:spPr>
      </p:pic>
      <p:pic>
        <p:nvPicPr>
          <p:cNvPr id="9" name="Gambar 8">
            <a:extLst>
              <a:ext uri="{FF2B5EF4-FFF2-40B4-BE49-F238E27FC236}">
                <a16:creationId xmlns:a16="http://schemas.microsoft.com/office/drawing/2014/main" id="{F2D4F4A2-B8CE-4EF3-C833-F53127398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258" y="4105098"/>
            <a:ext cx="3121743" cy="2929684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AD812BB0-62B1-290B-9D4D-FBB315015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124" y="2483525"/>
            <a:ext cx="2659676" cy="280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10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5F295E96-C21F-9992-2DF8-F1654667D12E}"/>
              </a:ext>
            </a:extLst>
          </p:cNvPr>
          <p:cNvSpPr txBox="1"/>
          <p:nvPr/>
        </p:nvSpPr>
        <p:spPr>
          <a:xfrm>
            <a:off x="527255" y="396029"/>
            <a:ext cx="10902745" cy="19389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ID" sz="2400" dirty="0"/>
              <a:t>Mass wasting pada </a:t>
            </a:r>
            <a:r>
              <a:rPr lang="en-ID" sz="2400" dirty="0" err="1"/>
              <a:t>dasarnya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gerakan</a:t>
            </a:r>
            <a:r>
              <a:rPr lang="en-ID" sz="2400" dirty="0"/>
              <a:t> </a:t>
            </a:r>
            <a:r>
              <a:rPr lang="en-ID" sz="2400" dirty="0" err="1"/>
              <a:t>batuan</a:t>
            </a:r>
            <a:r>
              <a:rPr lang="en-ID" sz="2400" dirty="0"/>
              <a:t>, </a:t>
            </a:r>
            <a:r>
              <a:rPr lang="en-ID" sz="2400" dirty="0" err="1"/>
              <a:t>regolith</a:t>
            </a:r>
            <a:r>
              <a:rPr lang="en-ID" sz="2400" dirty="0"/>
              <a:t>, dan </a:t>
            </a:r>
            <a:r>
              <a:rPr lang="en-ID" sz="2400" dirty="0" err="1"/>
              <a:t>tanah</a:t>
            </a:r>
            <a:r>
              <a:rPr lang="en-ID" sz="2400" dirty="0"/>
              <a:t> </a:t>
            </a:r>
            <a:r>
              <a:rPr lang="en-ID" sz="2400" dirty="0" err="1"/>
              <a:t>kearah</a:t>
            </a:r>
            <a:r>
              <a:rPr lang="en-ID" sz="2400" dirty="0"/>
              <a:t> kaki </a:t>
            </a:r>
            <a:r>
              <a:rPr lang="en-ID" sz="2400" dirty="0" err="1"/>
              <a:t>lereng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akibat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pengaruh</a:t>
            </a:r>
            <a:r>
              <a:rPr lang="en-ID" sz="2400" dirty="0"/>
              <a:t> </a:t>
            </a:r>
            <a:r>
              <a:rPr lang="en-ID" sz="2400" dirty="0" err="1"/>
              <a:t>gaya</a:t>
            </a:r>
            <a:r>
              <a:rPr lang="en-ID" sz="2400" dirty="0"/>
              <a:t> </a:t>
            </a:r>
            <a:r>
              <a:rPr lang="en-ID" sz="2400" dirty="0" err="1"/>
              <a:t>berat</a:t>
            </a:r>
            <a:r>
              <a:rPr lang="en-ID" sz="2400" dirty="0"/>
              <a:t> (gravity) </a:t>
            </a:r>
            <a:r>
              <a:rPr lang="en-ID" sz="2400" dirty="0" err="1"/>
              <a:t>melalui</a:t>
            </a:r>
            <a:r>
              <a:rPr lang="en-ID" sz="2400" dirty="0"/>
              <a:t> proses </a:t>
            </a:r>
            <a:r>
              <a:rPr lang="en-ID" sz="2400" dirty="0" err="1"/>
              <a:t>rayapan</a:t>
            </a:r>
            <a:r>
              <a:rPr lang="en-ID" sz="2400" dirty="0"/>
              <a:t> (creep), </a:t>
            </a:r>
            <a:r>
              <a:rPr lang="en-ID" sz="2400" dirty="0" err="1"/>
              <a:t>luncuran</a:t>
            </a:r>
            <a:r>
              <a:rPr lang="en-ID" sz="2400" dirty="0"/>
              <a:t> (slides), </a:t>
            </a:r>
            <a:r>
              <a:rPr lang="en-ID" sz="2400" dirty="0" err="1"/>
              <a:t>aliran</a:t>
            </a:r>
            <a:r>
              <a:rPr lang="en-ID" sz="2400" dirty="0"/>
              <a:t> (flows), </a:t>
            </a:r>
            <a:r>
              <a:rPr lang="en-ID" sz="2400" dirty="0" err="1"/>
              <a:t>rebah</a:t>
            </a:r>
            <a:r>
              <a:rPr lang="en-ID" sz="2400" dirty="0"/>
              <a:t> (topples), dan </a:t>
            </a:r>
            <a:r>
              <a:rPr lang="en-ID" sz="2400" dirty="0" err="1"/>
              <a:t>jatuhan</a:t>
            </a:r>
            <a:r>
              <a:rPr lang="en-ID" sz="2400" dirty="0"/>
              <a:t> (falls). Mass wasting </a:t>
            </a:r>
            <a:r>
              <a:rPr lang="en-ID" sz="2400" dirty="0" err="1"/>
              <a:t>umumnya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di </a:t>
            </a:r>
            <a:r>
              <a:rPr lang="en-ID" sz="2400" dirty="0" err="1"/>
              <a:t>daratan</a:t>
            </a:r>
            <a:r>
              <a:rPr lang="en-ID" sz="2400" dirty="0"/>
              <a:t> </a:t>
            </a:r>
            <a:r>
              <a:rPr lang="en-ID" sz="2400" dirty="0" err="1"/>
              <a:t>maupun</a:t>
            </a:r>
            <a:r>
              <a:rPr lang="en-ID" sz="2400" dirty="0"/>
              <a:t> di </a:t>
            </a:r>
            <a:r>
              <a:rPr lang="en-ID" sz="2400" dirty="0" err="1"/>
              <a:t>lautan</a:t>
            </a:r>
            <a:r>
              <a:rPr lang="en-ID" sz="2400" dirty="0"/>
              <a:t> </a:t>
            </a:r>
            <a:r>
              <a:rPr lang="en-ID" sz="2400" dirty="0" err="1"/>
              <a:t>terutama</a:t>
            </a:r>
            <a:r>
              <a:rPr lang="en-ID" sz="2400" dirty="0"/>
              <a:t> di </a:t>
            </a:r>
            <a:r>
              <a:rPr lang="en-ID" sz="2400" dirty="0" err="1"/>
              <a:t>lereng</a:t>
            </a:r>
            <a:r>
              <a:rPr lang="en-ID" sz="2400" dirty="0"/>
              <a:t> </a:t>
            </a:r>
            <a:r>
              <a:rPr lang="en-ID" sz="2400" dirty="0" err="1"/>
              <a:t>benua</a:t>
            </a:r>
            <a:r>
              <a:rPr lang="en-ID" sz="2400" dirty="0"/>
              <a:t>. </a:t>
            </a:r>
            <a:r>
              <a:rPr lang="en-ID" sz="2400" dirty="0" err="1"/>
              <a:t>Longsoran</a:t>
            </a:r>
            <a:r>
              <a:rPr lang="en-ID" sz="2400" dirty="0"/>
              <a:t> </a:t>
            </a:r>
            <a:r>
              <a:rPr lang="en-ID" sz="2400" dirty="0" err="1"/>
              <a:t>merupakan</a:t>
            </a:r>
            <a:r>
              <a:rPr lang="en-ID" sz="2400" dirty="0"/>
              <a:t> </a:t>
            </a:r>
            <a:r>
              <a:rPr lang="en-ID" sz="2400" dirty="0" err="1"/>
              <a:t>satu</a:t>
            </a:r>
            <a:r>
              <a:rPr lang="en-ID" sz="2400" dirty="0"/>
              <a:t> </a:t>
            </a:r>
            <a:r>
              <a:rPr lang="en-ID" sz="2400" dirty="0" err="1"/>
              <a:t>contoh</a:t>
            </a:r>
            <a:r>
              <a:rPr lang="en-ID" sz="2400" dirty="0"/>
              <a:t> yang </a:t>
            </a:r>
            <a:r>
              <a:rPr lang="en-ID" sz="2400" dirty="0" err="1"/>
              <a:t>spektakuler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mass wasting. </a:t>
            </a: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E5C78F1B-2D60-6334-38F1-AE7B19E08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895" y="2751502"/>
            <a:ext cx="8046014" cy="401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32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66841151-7E2E-1958-2BC5-C9046560367B}"/>
              </a:ext>
            </a:extLst>
          </p:cNvPr>
          <p:cNvSpPr txBox="1"/>
          <p:nvPr/>
        </p:nvSpPr>
        <p:spPr>
          <a:xfrm>
            <a:off x="542001" y="1189858"/>
            <a:ext cx="4442953" cy="51229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Sedimentasi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suatu</a:t>
            </a:r>
            <a:r>
              <a:rPr lang="en-ID" sz="2000" dirty="0"/>
              <a:t> proses </a:t>
            </a:r>
            <a:r>
              <a:rPr lang="en-ID" sz="2000" dirty="0" err="1"/>
              <a:t>pengendapan</a:t>
            </a:r>
            <a:r>
              <a:rPr lang="en-ID" sz="2000" dirty="0"/>
              <a:t> material yang </a:t>
            </a:r>
            <a:r>
              <a:rPr lang="en-ID" sz="2000" dirty="0" err="1"/>
              <a:t>ditranport</a:t>
            </a:r>
            <a:r>
              <a:rPr lang="en-ID" sz="2000" dirty="0"/>
              <a:t> oleh media air, </a:t>
            </a:r>
            <a:r>
              <a:rPr lang="en-ID" sz="2000" dirty="0" err="1"/>
              <a:t>angin</a:t>
            </a:r>
            <a:r>
              <a:rPr lang="en-ID" sz="2000" dirty="0"/>
              <a:t>, es/</a:t>
            </a:r>
            <a:r>
              <a:rPr lang="en-ID" sz="2000" dirty="0" err="1"/>
              <a:t>gletser</a:t>
            </a:r>
            <a:r>
              <a:rPr lang="en-ID" sz="2000" dirty="0"/>
              <a:t> di </a:t>
            </a:r>
            <a:r>
              <a:rPr lang="en-ID" sz="2000" dirty="0" err="1"/>
              <a:t>suatu</a:t>
            </a:r>
            <a:r>
              <a:rPr lang="en-ID" sz="2000" dirty="0"/>
              <a:t> </a:t>
            </a:r>
            <a:r>
              <a:rPr lang="en-ID" sz="2000" dirty="0" err="1"/>
              <a:t>cekungan</a:t>
            </a:r>
            <a:r>
              <a:rPr lang="en-ID" sz="2000" dirty="0"/>
              <a:t>. Delta yang </a:t>
            </a:r>
            <a:r>
              <a:rPr lang="en-ID" sz="2000" dirty="0" err="1"/>
              <a:t>terdapat</a:t>
            </a:r>
            <a:r>
              <a:rPr lang="en-ID" sz="2000" dirty="0"/>
              <a:t> di </a:t>
            </a:r>
            <a:r>
              <a:rPr lang="en-ID" sz="2000" dirty="0" err="1"/>
              <a:t>mulut-mulut</a:t>
            </a:r>
            <a:r>
              <a:rPr lang="en-ID" sz="2000" dirty="0"/>
              <a:t> </a:t>
            </a:r>
            <a:r>
              <a:rPr lang="en-ID" sz="2000" dirty="0" err="1"/>
              <a:t>sungai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hasil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proses </a:t>
            </a:r>
            <a:r>
              <a:rPr lang="en-ID" sz="2000" dirty="0" err="1"/>
              <a:t>pengendapan</a:t>
            </a:r>
            <a:r>
              <a:rPr lang="en-ID" sz="2000" dirty="0"/>
              <a:t> material-material yang </a:t>
            </a:r>
            <a:r>
              <a:rPr lang="en-ID" sz="2000" dirty="0" err="1"/>
              <a:t>diangkut</a:t>
            </a:r>
            <a:r>
              <a:rPr lang="en-ID" sz="2000" dirty="0"/>
              <a:t> oleh air </a:t>
            </a:r>
            <a:r>
              <a:rPr lang="en-ID" sz="2000" dirty="0" err="1"/>
              <a:t>sungai</a:t>
            </a:r>
            <a:r>
              <a:rPr lang="en-ID" sz="2000" dirty="0"/>
              <a:t>, </a:t>
            </a:r>
            <a:r>
              <a:rPr lang="en-ID" sz="2000" dirty="0" err="1"/>
              <a:t>sedangkan</a:t>
            </a:r>
            <a:r>
              <a:rPr lang="en-ID" sz="2000" dirty="0"/>
              <a:t> Sand Dunes yang </a:t>
            </a:r>
            <a:r>
              <a:rPr lang="en-ID" sz="2000" dirty="0" err="1"/>
              <a:t>terdapat</a:t>
            </a:r>
            <a:r>
              <a:rPr lang="en-ID" sz="2000" dirty="0"/>
              <a:t> di </a:t>
            </a:r>
            <a:r>
              <a:rPr lang="en-ID" sz="2000" dirty="0" err="1"/>
              <a:t>gurun-gurun</a:t>
            </a:r>
            <a:r>
              <a:rPr lang="en-ID" sz="2000" dirty="0"/>
              <a:t> dan di </a:t>
            </a:r>
            <a:r>
              <a:rPr lang="en-ID" sz="2000" dirty="0" err="1"/>
              <a:t>tepi</a:t>
            </a:r>
            <a:r>
              <a:rPr lang="en-ID" sz="2000" dirty="0"/>
              <a:t> </a:t>
            </a:r>
            <a:r>
              <a:rPr lang="en-ID" sz="2000" dirty="0" err="1"/>
              <a:t>pantai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hasil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pengendapan</a:t>
            </a:r>
            <a:r>
              <a:rPr lang="en-ID" sz="2000" dirty="0"/>
              <a:t> material </a:t>
            </a:r>
            <a:r>
              <a:rPr lang="en-ID" sz="2000" dirty="0" err="1"/>
              <a:t>material</a:t>
            </a:r>
            <a:r>
              <a:rPr lang="en-ID" sz="2000" dirty="0"/>
              <a:t> yang </a:t>
            </a:r>
            <a:r>
              <a:rPr lang="en-ID" sz="2000" dirty="0" err="1"/>
              <a:t>diangkut</a:t>
            </a:r>
            <a:r>
              <a:rPr lang="en-ID" sz="2000" dirty="0"/>
              <a:t> oleh </a:t>
            </a:r>
            <a:r>
              <a:rPr lang="en-ID" sz="2000" dirty="0" err="1"/>
              <a:t>angin</a:t>
            </a:r>
            <a:r>
              <a:rPr lang="en-ID" sz="2000" dirty="0"/>
              <a:t>. </a:t>
            </a: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514C717D-7C77-7412-359C-6D22D459C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182" y="1106772"/>
            <a:ext cx="6854818" cy="520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858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encana">
  <a:themeElements>
    <a:clrScheme name="Lencan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Lencan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enca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3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TM04033937[[fn=Jejak Uap]]</Template>
  <TotalTime>462</TotalTime>
  <Words>1712</Words>
  <Application>Microsoft Office PowerPoint</Application>
  <PresentationFormat>Layar Lebar</PresentationFormat>
  <Paragraphs>134</Paragraphs>
  <Slides>30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2</vt:i4>
      </vt:variant>
      <vt:variant>
        <vt:lpstr>Judul Slide</vt:lpstr>
      </vt:variant>
      <vt:variant>
        <vt:i4>30</vt:i4>
      </vt:variant>
    </vt:vector>
  </HeadingPairs>
  <TitlesOfParts>
    <vt:vector size="39" baseType="lpstr">
      <vt:lpstr>Arial</vt:lpstr>
      <vt:lpstr>Bahnschrift</vt:lpstr>
      <vt:lpstr>Calibri</vt:lpstr>
      <vt:lpstr>Calibri Light</vt:lpstr>
      <vt:lpstr>Gill Sans MT</vt:lpstr>
      <vt:lpstr>Impact</vt:lpstr>
      <vt:lpstr>Wingdings</vt:lpstr>
      <vt:lpstr>Tema Office</vt:lpstr>
      <vt:lpstr>Lencana</vt:lpstr>
      <vt:lpstr>Konsep, Aspek, Prosen, dan Agen Geomorfologi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bagaimana landform terbentuk, berubah, dan apa hubungannya dengan struktur geologi, material penyusun, serta proses eksternal dan internal??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5</cp:revision>
  <dcterms:created xsi:type="dcterms:W3CDTF">2025-09-01T08:10:02Z</dcterms:created>
  <dcterms:modified xsi:type="dcterms:W3CDTF">2025-09-01T23:51:13Z</dcterms:modified>
</cp:coreProperties>
</file>