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493" r:id="rId3"/>
    <p:sldId id="373" r:id="rId4"/>
    <p:sldId id="260" r:id="rId5"/>
    <p:sldId id="291" r:id="rId6"/>
    <p:sldId id="320" r:id="rId7"/>
    <p:sldId id="321" r:id="rId8"/>
    <p:sldId id="322" r:id="rId9"/>
    <p:sldId id="323" r:id="rId10"/>
    <p:sldId id="324" r:id="rId11"/>
    <p:sldId id="325" r:id="rId12"/>
    <p:sldId id="326" r:id="rId13"/>
    <p:sldId id="267" r:id="rId14"/>
    <p:sldId id="319" r:id="rId15"/>
    <p:sldId id="296" r:id="rId16"/>
    <p:sldId id="327" r:id="rId17"/>
    <p:sldId id="328" r:id="rId18"/>
    <p:sldId id="330" r:id="rId19"/>
    <p:sldId id="329" r:id="rId20"/>
    <p:sldId id="268" r:id="rId21"/>
    <p:sldId id="269" r:id="rId22"/>
    <p:sldId id="331" r:id="rId23"/>
    <p:sldId id="333" r:id="rId24"/>
    <p:sldId id="487" r:id="rId25"/>
    <p:sldId id="488" r:id="rId26"/>
    <p:sldId id="332" r:id="rId27"/>
    <p:sldId id="364" r:id="rId28"/>
    <p:sldId id="361" r:id="rId29"/>
    <p:sldId id="372" r:id="rId30"/>
    <p:sldId id="485" r:id="rId31"/>
    <p:sldId id="486" r:id="rId32"/>
    <p:sldId id="380" r:id="rId33"/>
    <p:sldId id="407" r:id="rId34"/>
    <p:sldId id="408" r:id="rId35"/>
    <p:sldId id="409" r:id="rId36"/>
    <p:sldId id="418" r:id="rId37"/>
    <p:sldId id="419" r:id="rId38"/>
    <p:sldId id="420" r:id="rId39"/>
    <p:sldId id="362" r:id="rId40"/>
    <p:sldId id="468" r:id="rId41"/>
    <p:sldId id="272" r:id="rId42"/>
    <p:sldId id="273" r:id="rId43"/>
    <p:sldId id="259" r:id="rId44"/>
    <p:sldId id="262" r:id="rId45"/>
    <p:sldId id="440" r:id="rId46"/>
    <p:sldId id="432" r:id="rId47"/>
    <p:sldId id="436" r:id="rId48"/>
    <p:sldId id="437" r:id="rId49"/>
    <p:sldId id="438" r:id="rId50"/>
    <p:sldId id="384" r:id="rId51"/>
    <p:sldId id="482" r:id="rId52"/>
    <p:sldId id="411" r:id="rId53"/>
    <p:sldId id="489" r:id="rId54"/>
    <p:sldId id="398" r:id="rId55"/>
    <p:sldId id="410" r:id="rId56"/>
    <p:sldId id="483" r:id="rId57"/>
    <p:sldId id="484" r:id="rId58"/>
    <p:sldId id="353" r:id="rId59"/>
    <p:sldId id="450" r:id="rId60"/>
    <p:sldId id="452" r:id="rId61"/>
    <p:sldId id="454" r:id="rId62"/>
    <p:sldId id="455" r:id="rId63"/>
    <p:sldId id="456" r:id="rId64"/>
    <p:sldId id="458" r:id="rId65"/>
    <p:sldId id="459" r:id="rId66"/>
    <p:sldId id="460" r:id="rId67"/>
    <p:sldId id="491" r:id="rId68"/>
    <p:sldId id="490" r:id="rId69"/>
    <p:sldId id="481" r:id="rId70"/>
    <p:sldId id="470" r:id="rId71"/>
    <p:sldId id="471" r:id="rId72"/>
    <p:sldId id="473" r:id="rId73"/>
    <p:sldId id="474" r:id="rId74"/>
    <p:sldId id="464" r:id="rId75"/>
    <p:sldId id="475" r:id="rId76"/>
    <p:sldId id="476" r:id="rId77"/>
    <p:sldId id="477" r:id="rId78"/>
    <p:sldId id="478" r:id="rId79"/>
    <p:sldId id="479" r:id="rId80"/>
    <p:sldId id="469" r:id="rId81"/>
    <p:sldId id="465" r:id="rId82"/>
    <p:sldId id="467" r:id="rId83"/>
    <p:sldId id="466" r:id="rId84"/>
    <p:sldId id="480" r:id="rId85"/>
  </p:sldIdLst>
  <p:sldSz cx="9144000" cy="6858000" type="screen4x3"/>
  <p:notesSz cx="6858000" cy="9144000"/>
  <p:custDataLst>
    <p:tags r:id="rId8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9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78" autoAdjust="0"/>
    <p:restoredTop sz="94660"/>
  </p:normalViewPr>
  <p:slideViewPr>
    <p:cSldViewPr>
      <p:cViewPr varScale="1">
        <p:scale>
          <a:sx n="75" d="100"/>
          <a:sy n="75" d="100"/>
        </p:scale>
        <p:origin x="1424"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7F938-44AD-4031-B5E4-83709778C01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ID"/>
        </a:p>
      </dgm:t>
    </dgm:pt>
    <dgm:pt modelId="{21E88904-A353-42AC-AAAE-2AF8E7348462}">
      <dgm:prSet phldrT="[Text]"/>
      <dgm:spPr/>
      <dgm:t>
        <a:bodyPr/>
        <a:lstStyle/>
        <a:p>
          <a:r>
            <a:rPr lang="en-GB" dirty="0" err="1">
              <a:solidFill>
                <a:schemeClr val="tx1"/>
              </a:solidFill>
            </a:rPr>
            <a:t>Menjelaskan</a:t>
          </a:r>
          <a:r>
            <a:rPr lang="en-GB" dirty="0">
              <a:solidFill>
                <a:schemeClr val="tx1"/>
              </a:solidFill>
            </a:rPr>
            <a:t> </a:t>
          </a:r>
          <a:r>
            <a:rPr lang="en-GB" dirty="0" err="1">
              <a:solidFill>
                <a:schemeClr val="tx1"/>
              </a:solidFill>
            </a:rPr>
            <a:t>konsep</a:t>
          </a:r>
          <a:r>
            <a:rPr lang="en-GB" dirty="0">
              <a:solidFill>
                <a:schemeClr val="tx1"/>
              </a:solidFill>
            </a:rPr>
            <a:t>, </a:t>
          </a:r>
          <a:r>
            <a:rPr lang="en-GB" dirty="0" err="1">
              <a:solidFill>
                <a:schemeClr val="tx1"/>
              </a:solidFill>
            </a:rPr>
            <a:t>definisi</a:t>
          </a:r>
          <a:r>
            <a:rPr lang="en-GB" dirty="0">
              <a:solidFill>
                <a:schemeClr val="tx1"/>
              </a:solidFill>
            </a:rPr>
            <a:t>, dan </a:t>
          </a:r>
          <a:r>
            <a:rPr lang="en-GB" dirty="0" err="1">
              <a:solidFill>
                <a:schemeClr val="tx1"/>
              </a:solidFill>
            </a:rPr>
            <a:t>karakteristik</a:t>
          </a:r>
          <a:r>
            <a:rPr lang="en-GB" dirty="0">
              <a:solidFill>
                <a:schemeClr val="tx1"/>
              </a:solidFill>
            </a:rPr>
            <a:t> </a:t>
          </a:r>
          <a:r>
            <a:rPr lang="en-GB" dirty="0" err="1">
              <a:solidFill>
                <a:schemeClr val="tx1"/>
              </a:solidFill>
            </a:rPr>
            <a:t>hewan</a:t>
          </a:r>
          <a:r>
            <a:rPr lang="en-GB" dirty="0">
              <a:solidFill>
                <a:schemeClr val="tx1"/>
              </a:solidFill>
            </a:rPr>
            <a:t> vertebrata </a:t>
          </a:r>
          <a:r>
            <a:rPr lang="en-GB" dirty="0" err="1">
              <a:solidFill>
                <a:schemeClr val="tx1"/>
              </a:solidFill>
            </a:rPr>
            <a:t>dengan</a:t>
          </a:r>
          <a:r>
            <a:rPr lang="en-GB" dirty="0">
              <a:solidFill>
                <a:schemeClr val="tx1"/>
              </a:solidFill>
            </a:rPr>
            <a:t> </a:t>
          </a:r>
          <a:r>
            <a:rPr lang="en-GB" dirty="0" err="1">
              <a:solidFill>
                <a:schemeClr val="tx1"/>
              </a:solidFill>
            </a:rPr>
            <a:t>sistematis</a:t>
          </a:r>
          <a:endParaRPr lang="en-ID" dirty="0">
            <a:solidFill>
              <a:schemeClr val="tx1"/>
            </a:solidFill>
          </a:endParaRPr>
        </a:p>
      </dgm:t>
    </dgm:pt>
    <dgm:pt modelId="{F328E3D5-6D1E-4198-89D4-87CBD9456A24}" type="parTrans" cxnId="{DACB980E-6DE9-4B9F-A046-364260EB5AEC}">
      <dgm:prSet/>
      <dgm:spPr/>
      <dgm:t>
        <a:bodyPr/>
        <a:lstStyle/>
        <a:p>
          <a:endParaRPr lang="en-ID">
            <a:solidFill>
              <a:schemeClr val="tx1"/>
            </a:solidFill>
          </a:endParaRPr>
        </a:p>
      </dgm:t>
    </dgm:pt>
    <dgm:pt modelId="{2FE0D3E6-BA63-45C8-B33F-40BE238733FD}" type="sibTrans" cxnId="{DACB980E-6DE9-4B9F-A046-364260EB5AEC}">
      <dgm:prSet/>
      <dgm:spPr/>
      <dgm:t>
        <a:bodyPr/>
        <a:lstStyle/>
        <a:p>
          <a:endParaRPr lang="en-ID">
            <a:solidFill>
              <a:schemeClr val="tx1"/>
            </a:solidFill>
          </a:endParaRPr>
        </a:p>
      </dgm:t>
    </dgm:pt>
    <dgm:pt modelId="{A3DCC91F-69E6-4086-832C-5772A5F1EE70}">
      <dgm:prSet phldrT="[Text]"/>
      <dgm:spPr/>
      <dgm:t>
        <a:bodyPr/>
        <a:lstStyle/>
        <a:p>
          <a:r>
            <a:rPr lang="en-GB" dirty="0" err="1">
              <a:solidFill>
                <a:schemeClr val="tx1"/>
              </a:solidFill>
            </a:rPr>
            <a:t>Menjelaskan</a:t>
          </a:r>
          <a:r>
            <a:rPr lang="en-GB" dirty="0">
              <a:solidFill>
                <a:schemeClr val="tx1"/>
              </a:solidFill>
            </a:rPr>
            <a:t> </a:t>
          </a:r>
          <a:r>
            <a:rPr lang="en-GB" dirty="0" err="1">
              <a:solidFill>
                <a:schemeClr val="tx1"/>
              </a:solidFill>
            </a:rPr>
            <a:t>prinsip</a:t>
          </a:r>
          <a:r>
            <a:rPr lang="en-GB" dirty="0">
              <a:solidFill>
                <a:schemeClr val="tx1"/>
              </a:solidFill>
            </a:rPr>
            <a:t> </a:t>
          </a:r>
          <a:r>
            <a:rPr lang="en-GB" dirty="0" err="1">
              <a:solidFill>
                <a:schemeClr val="tx1"/>
              </a:solidFill>
            </a:rPr>
            <a:t>klasifikasi</a:t>
          </a:r>
          <a:r>
            <a:rPr lang="en-GB" dirty="0">
              <a:solidFill>
                <a:schemeClr val="tx1"/>
              </a:solidFill>
            </a:rPr>
            <a:t> </a:t>
          </a:r>
          <a:r>
            <a:rPr lang="en-GB" dirty="0" err="1">
              <a:solidFill>
                <a:schemeClr val="tx1"/>
              </a:solidFill>
            </a:rPr>
            <a:t>hewan</a:t>
          </a:r>
          <a:r>
            <a:rPr lang="en-GB" dirty="0">
              <a:solidFill>
                <a:schemeClr val="tx1"/>
              </a:solidFill>
            </a:rPr>
            <a:t> vertebrata </a:t>
          </a:r>
          <a:r>
            <a:rPr lang="en-GB" dirty="0" err="1">
              <a:solidFill>
                <a:schemeClr val="tx1"/>
              </a:solidFill>
            </a:rPr>
            <a:t>secara</a:t>
          </a:r>
          <a:r>
            <a:rPr lang="en-GB" dirty="0">
              <a:solidFill>
                <a:schemeClr val="tx1"/>
              </a:solidFill>
            </a:rPr>
            <a:t> detail </a:t>
          </a:r>
          <a:endParaRPr lang="en-ID" dirty="0">
            <a:solidFill>
              <a:schemeClr val="tx1"/>
            </a:solidFill>
          </a:endParaRPr>
        </a:p>
      </dgm:t>
    </dgm:pt>
    <dgm:pt modelId="{9BA2049F-E712-49D2-8978-195594B4BA84}" type="parTrans" cxnId="{559DA4A3-333D-43AD-9914-198AB6753DE5}">
      <dgm:prSet/>
      <dgm:spPr/>
      <dgm:t>
        <a:bodyPr/>
        <a:lstStyle/>
        <a:p>
          <a:endParaRPr lang="en-ID">
            <a:solidFill>
              <a:schemeClr val="tx1"/>
            </a:solidFill>
          </a:endParaRPr>
        </a:p>
      </dgm:t>
    </dgm:pt>
    <dgm:pt modelId="{8D606784-4126-4806-845F-BEDC46155641}" type="sibTrans" cxnId="{559DA4A3-333D-43AD-9914-198AB6753DE5}">
      <dgm:prSet/>
      <dgm:spPr/>
      <dgm:t>
        <a:bodyPr/>
        <a:lstStyle/>
        <a:p>
          <a:endParaRPr lang="en-ID">
            <a:solidFill>
              <a:schemeClr val="tx1"/>
            </a:solidFill>
          </a:endParaRPr>
        </a:p>
      </dgm:t>
    </dgm:pt>
    <dgm:pt modelId="{00D63F2D-AB23-4F26-840C-01A928B6F656}">
      <dgm:prSet phldrT="[Text]"/>
      <dgm:spPr/>
      <dgm:t>
        <a:bodyPr/>
        <a:lstStyle/>
        <a:p>
          <a:r>
            <a:rPr lang="en-GB" dirty="0" err="1">
              <a:solidFill>
                <a:schemeClr val="tx1"/>
              </a:solidFill>
            </a:rPr>
            <a:t>Mengumpulkan</a:t>
          </a:r>
          <a:r>
            <a:rPr lang="en-GB" dirty="0">
              <a:solidFill>
                <a:schemeClr val="tx1"/>
              </a:solidFill>
            </a:rPr>
            <a:t> data </a:t>
          </a:r>
          <a:r>
            <a:rPr lang="en-GB" dirty="0" err="1">
              <a:solidFill>
                <a:schemeClr val="tx1"/>
              </a:solidFill>
            </a:rPr>
            <a:t>hewan</a:t>
          </a:r>
          <a:r>
            <a:rPr lang="en-GB" dirty="0">
              <a:solidFill>
                <a:schemeClr val="tx1"/>
              </a:solidFill>
            </a:rPr>
            <a:t> vertebrata </a:t>
          </a:r>
          <a:r>
            <a:rPr lang="en-GB" dirty="0" err="1">
              <a:solidFill>
                <a:schemeClr val="tx1"/>
              </a:solidFill>
            </a:rPr>
            <a:t>dengan</a:t>
          </a:r>
          <a:r>
            <a:rPr lang="en-GB" dirty="0">
              <a:solidFill>
                <a:schemeClr val="tx1"/>
              </a:solidFill>
            </a:rPr>
            <a:t> </a:t>
          </a:r>
          <a:r>
            <a:rPr lang="en-GB" dirty="0" err="1">
              <a:solidFill>
                <a:schemeClr val="tx1"/>
              </a:solidFill>
            </a:rPr>
            <a:t>mencantumkan</a:t>
          </a:r>
          <a:r>
            <a:rPr lang="en-GB" dirty="0">
              <a:solidFill>
                <a:schemeClr val="tx1"/>
              </a:solidFill>
            </a:rPr>
            <a:t> </a:t>
          </a:r>
          <a:r>
            <a:rPr lang="en-GB" dirty="0" err="1">
              <a:solidFill>
                <a:schemeClr val="tx1"/>
              </a:solidFill>
            </a:rPr>
            <a:t>sumber</a:t>
          </a:r>
          <a:endParaRPr lang="en-ID" dirty="0">
            <a:solidFill>
              <a:schemeClr val="tx1"/>
            </a:solidFill>
          </a:endParaRPr>
        </a:p>
      </dgm:t>
    </dgm:pt>
    <dgm:pt modelId="{DE8A1EB6-BB51-4470-A65D-1C15565009D1}" type="parTrans" cxnId="{6AE80FC8-0E4F-42F8-898D-ECFE8F74E280}">
      <dgm:prSet/>
      <dgm:spPr/>
      <dgm:t>
        <a:bodyPr/>
        <a:lstStyle/>
        <a:p>
          <a:endParaRPr lang="en-ID">
            <a:solidFill>
              <a:schemeClr val="tx1"/>
            </a:solidFill>
          </a:endParaRPr>
        </a:p>
      </dgm:t>
    </dgm:pt>
    <dgm:pt modelId="{E122760A-5B6C-4D1E-B76E-19954C34690F}" type="sibTrans" cxnId="{6AE80FC8-0E4F-42F8-898D-ECFE8F74E280}">
      <dgm:prSet/>
      <dgm:spPr/>
      <dgm:t>
        <a:bodyPr/>
        <a:lstStyle/>
        <a:p>
          <a:endParaRPr lang="en-ID">
            <a:solidFill>
              <a:schemeClr val="tx1"/>
            </a:solidFill>
          </a:endParaRPr>
        </a:p>
      </dgm:t>
    </dgm:pt>
    <dgm:pt modelId="{F49EB3B6-F5F9-4C98-8F06-24614A57FE38}">
      <dgm:prSet/>
      <dgm:spPr/>
      <dgm:t>
        <a:bodyPr/>
        <a:lstStyle/>
        <a:p>
          <a:r>
            <a:rPr lang="en-GB" dirty="0" err="1">
              <a:solidFill>
                <a:schemeClr val="bg1"/>
              </a:solidFill>
            </a:rPr>
            <a:t>Mengklasifikasi</a:t>
          </a:r>
          <a:r>
            <a:rPr lang="en-GB" dirty="0">
              <a:solidFill>
                <a:schemeClr val="bg1"/>
              </a:solidFill>
            </a:rPr>
            <a:t> </a:t>
          </a:r>
          <a:r>
            <a:rPr lang="en-GB" dirty="0" err="1">
              <a:solidFill>
                <a:schemeClr val="bg1"/>
              </a:solidFill>
            </a:rPr>
            <a:t>hewan</a:t>
          </a:r>
          <a:r>
            <a:rPr lang="en-GB" dirty="0">
              <a:solidFill>
                <a:schemeClr val="bg1"/>
              </a:solidFill>
            </a:rPr>
            <a:t> vertebrata </a:t>
          </a:r>
          <a:r>
            <a:rPr lang="en-GB" dirty="0" err="1">
              <a:solidFill>
                <a:schemeClr val="bg1"/>
              </a:solidFill>
            </a:rPr>
            <a:t>dengan</a:t>
          </a:r>
          <a:r>
            <a:rPr lang="en-GB" dirty="0">
              <a:solidFill>
                <a:schemeClr val="bg1"/>
              </a:solidFill>
            </a:rPr>
            <a:t> </a:t>
          </a:r>
          <a:r>
            <a:rPr lang="en-GB" dirty="0" err="1">
              <a:solidFill>
                <a:schemeClr val="bg1"/>
              </a:solidFill>
            </a:rPr>
            <a:t>sikap</a:t>
          </a:r>
          <a:r>
            <a:rPr lang="en-GB" dirty="0">
              <a:solidFill>
                <a:schemeClr val="bg1"/>
              </a:solidFill>
            </a:rPr>
            <a:t> </a:t>
          </a:r>
          <a:r>
            <a:rPr lang="en-GB" dirty="0" err="1">
              <a:solidFill>
                <a:schemeClr val="bg1"/>
              </a:solidFill>
            </a:rPr>
            <a:t>bertanggungjawab</a:t>
          </a:r>
          <a:endParaRPr lang="en-ID" dirty="0">
            <a:solidFill>
              <a:schemeClr val="bg1"/>
            </a:solidFill>
          </a:endParaRPr>
        </a:p>
      </dgm:t>
    </dgm:pt>
    <dgm:pt modelId="{2E6A7813-021A-4845-8AC7-A7ED48DCE33F}" type="parTrans" cxnId="{81E1D9D7-B0FA-4876-9427-39CFD35C08E8}">
      <dgm:prSet/>
      <dgm:spPr/>
      <dgm:t>
        <a:bodyPr/>
        <a:lstStyle/>
        <a:p>
          <a:endParaRPr lang="en-ID">
            <a:solidFill>
              <a:schemeClr val="tx1"/>
            </a:solidFill>
          </a:endParaRPr>
        </a:p>
      </dgm:t>
    </dgm:pt>
    <dgm:pt modelId="{43FD92B5-F98E-4888-A240-2E8A1F344DBD}" type="sibTrans" cxnId="{81E1D9D7-B0FA-4876-9427-39CFD35C08E8}">
      <dgm:prSet/>
      <dgm:spPr/>
      <dgm:t>
        <a:bodyPr/>
        <a:lstStyle/>
        <a:p>
          <a:endParaRPr lang="en-ID">
            <a:solidFill>
              <a:schemeClr val="tx1"/>
            </a:solidFill>
          </a:endParaRPr>
        </a:p>
      </dgm:t>
    </dgm:pt>
    <dgm:pt modelId="{5A915B53-C134-4CEB-94BB-E93BB9117438}" type="pres">
      <dgm:prSet presAssocID="{7467F938-44AD-4031-B5E4-83709778C018}" presName="linear" presStyleCnt="0">
        <dgm:presLayoutVars>
          <dgm:dir/>
          <dgm:animLvl val="lvl"/>
          <dgm:resizeHandles val="exact"/>
        </dgm:presLayoutVars>
      </dgm:prSet>
      <dgm:spPr/>
    </dgm:pt>
    <dgm:pt modelId="{23919131-B355-4AD3-B05A-74BDC8BE6D2E}" type="pres">
      <dgm:prSet presAssocID="{21E88904-A353-42AC-AAAE-2AF8E7348462}" presName="parentLin" presStyleCnt="0"/>
      <dgm:spPr/>
    </dgm:pt>
    <dgm:pt modelId="{8BD5F230-21CC-425A-BA95-657CF73BD8BB}" type="pres">
      <dgm:prSet presAssocID="{21E88904-A353-42AC-AAAE-2AF8E7348462}" presName="parentLeftMargin" presStyleLbl="node1" presStyleIdx="0" presStyleCnt="4"/>
      <dgm:spPr/>
    </dgm:pt>
    <dgm:pt modelId="{DB23492D-2EF9-4098-AF65-68CE91C9382B}" type="pres">
      <dgm:prSet presAssocID="{21E88904-A353-42AC-AAAE-2AF8E7348462}" presName="parentText" presStyleLbl="node1" presStyleIdx="0" presStyleCnt="4">
        <dgm:presLayoutVars>
          <dgm:chMax val="0"/>
          <dgm:bulletEnabled val="1"/>
        </dgm:presLayoutVars>
      </dgm:prSet>
      <dgm:spPr/>
    </dgm:pt>
    <dgm:pt modelId="{87FD752F-7FD7-4362-B8F5-A41625F5E269}" type="pres">
      <dgm:prSet presAssocID="{21E88904-A353-42AC-AAAE-2AF8E7348462}" presName="negativeSpace" presStyleCnt="0"/>
      <dgm:spPr/>
    </dgm:pt>
    <dgm:pt modelId="{6BF92C9C-9F9F-4EF4-AC53-8F39B596A53B}" type="pres">
      <dgm:prSet presAssocID="{21E88904-A353-42AC-AAAE-2AF8E7348462}" presName="childText" presStyleLbl="conFgAcc1" presStyleIdx="0" presStyleCnt="4">
        <dgm:presLayoutVars>
          <dgm:bulletEnabled val="1"/>
        </dgm:presLayoutVars>
      </dgm:prSet>
      <dgm:spPr/>
    </dgm:pt>
    <dgm:pt modelId="{22F25768-8BAF-4A20-8B78-DC6B3373192A}" type="pres">
      <dgm:prSet presAssocID="{2FE0D3E6-BA63-45C8-B33F-40BE238733FD}" presName="spaceBetweenRectangles" presStyleCnt="0"/>
      <dgm:spPr/>
    </dgm:pt>
    <dgm:pt modelId="{2A084447-9D86-413B-816B-6EB96DF08FE5}" type="pres">
      <dgm:prSet presAssocID="{A3DCC91F-69E6-4086-832C-5772A5F1EE70}" presName="parentLin" presStyleCnt="0"/>
      <dgm:spPr/>
    </dgm:pt>
    <dgm:pt modelId="{139CE53F-0EA7-4FB1-A0CD-76D8DB3D7BD0}" type="pres">
      <dgm:prSet presAssocID="{A3DCC91F-69E6-4086-832C-5772A5F1EE70}" presName="parentLeftMargin" presStyleLbl="node1" presStyleIdx="0" presStyleCnt="4"/>
      <dgm:spPr/>
    </dgm:pt>
    <dgm:pt modelId="{472E562F-A786-43C2-A287-02F512923D04}" type="pres">
      <dgm:prSet presAssocID="{A3DCC91F-69E6-4086-832C-5772A5F1EE70}" presName="parentText" presStyleLbl="node1" presStyleIdx="1" presStyleCnt="4">
        <dgm:presLayoutVars>
          <dgm:chMax val="0"/>
          <dgm:bulletEnabled val="1"/>
        </dgm:presLayoutVars>
      </dgm:prSet>
      <dgm:spPr/>
    </dgm:pt>
    <dgm:pt modelId="{C8C3861F-1958-4CD8-9774-4A097628EC1B}" type="pres">
      <dgm:prSet presAssocID="{A3DCC91F-69E6-4086-832C-5772A5F1EE70}" presName="negativeSpace" presStyleCnt="0"/>
      <dgm:spPr/>
    </dgm:pt>
    <dgm:pt modelId="{5B491502-91E4-4BAF-BAAA-6E5D9754B1AF}" type="pres">
      <dgm:prSet presAssocID="{A3DCC91F-69E6-4086-832C-5772A5F1EE70}" presName="childText" presStyleLbl="conFgAcc1" presStyleIdx="1" presStyleCnt="4">
        <dgm:presLayoutVars>
          <dgm:bulletEnabled val="1"/>
        </dgm:presLayoutVars>
      </dgm:prSet>
      <dgm:spPr/>
    </dgm:pt>
    <dgm:pt modelId="{D7CF76C9-97FD-4270-AF8E-5A4B50B51C30}" type="pres">
      <dgm:prSet presAssocID="{8D606784-4126-4806-845F-BEDC46155641}" presName="spaceBetweenRectangles" presStyleCnt="0"/>
      <dgm:spPr/>
    </dgm:pt>
    <dgm:pt modelId="{A494CE67-254E-4A6C-A045-99057FAE21B2}" type="pres">
      <dgm:prSet presAssocID="{00D63F2D-AB23-4F26-840C-01A928B6F656}" presName="parentLin" presStyleCnt="0"/>
      <dgm:spPr/>
    </dgm:pt>
    <dgm:pt modelId="{9307793D-7786-4D73-B464-F9ADA52DB544}" type="pres">
      <dgm:prSet presAssocID="{00D63F2D-AB23-4F26-840C-01A928B6F656}" presName="parentLeftMargin" presStyleLbl="node1" presStyleIdx="1" presStyleCnt="4"/>
      <dgm:spPr/>
    </dgm:pt>
    <dgm:pt modelId="{E030B789-9EE0-4388-8C53-A04D229C217E}" type="pres">
      <dgm:prSet presAssocID="{00D63F2D-AB23-4F26-840C-01A928B6F656}" presName="parentText" presStyleLbl="node1" presStyleIdx="2" presStyleCnt="4">
        <dgm:presLayoutVars>
          <dgm:chMax val="0"/>
          <dgm:bulletEnabled val="1"/>
        </dgm:presLayoutVars>
      </dgm:prSet>
      <dgm:spPr/>
    </dgm:pt>
    <dgm:pt modelId="{03739B5D-A70A-49B1-BF4E-87B61AA0B3EC}" type="pres">
      <dgm:prSet presAssocID="{00D63F2D-AB23-4F26-840C-01A928B6F656}" presName="negativeSpace" presStyleCnt="0"/>
      <dgm:spPr/>
    </dgm:pt>
    <dgm:pt modelId="{D6D2C94F-A62B-46D1-A269-5B0A79B6D964}" type="pres">
      <dgm:prSet presAssocID="{00D63F2D-AB23-4F26-840C-01A928B6F656}" presName="childText" presStyleLbl="conFgAcc1" presStyleIdx="2" presStyleCnt="4">
        <dgm:presLayoutVars>
          <dgm:bulletEnabled val="1"/>
        </dgm:presLayoutVars>
      </dgm:prSet>
      <dgm:spPr/>
    </dgm:pt>
    <dgm:pt modelId="{B213B34E-A5D5-45A5-BDC2-9F74C452352B}" type="pres">
      <dgm:prSet presAssocID="{E122760A-5B6C-4D1E-B76E-19954C34690F}" presName="spaceBetweenRectangles" presStyleCnt="0"/>
      <dgm:spPr/>
    </dgm:pt>
    <dgm:pt modelId="{1EA99429-CE5C-40F9-8C90-DACCD2B00FD5}" type="pres">
      <dgm:prSet presAssocID="{F49EB3B6-F5F9-4C98-8F06-24614A57FE38}" presName="parentLin" presStyleCnt="0"/>
      <dgm:spPr/>
    </dgm:pt>
    <dgm:pt modelId="{74D19EFE-5ED0-41B0-B090-0DA2597BB100}" type="pres">
      <dgm:prSet presAssocID="{F49EB3B6-F5F9-4C98-8F06-24614A57FE38}" presName="parentLeftMargin" presStyleLbl="node1" presStyleIdx="2" presStyleCnt="4"/>
      <dgm:spPr/>
    </dgm:pt>
    <dgm:pt modelId="{670F62B7-402E-428D-934B-87BFF7F1FFE8}" type="pres">
      <dgm:prSet presAssocID="{F49EB3B6-F5F9-4C98-8F06-24614A57FE38}" presName="parentText" presStyleLbl="node1" presStyleIdx="3" presStyleCnt="4">
        <dgm:presLayoutVars>
          <dgm:chMax val="0"/>
          <dgm:bulletEnabled val="1"/>
        </dgm:presLayoutVars>
      </dgm:prSet>
      <dgm:spPr/>
    </dgm:pt>
    <dgm:pt modelId="{660D3669-65B4-42B9-9D09-58866181E4EA}" type="pres">
      <dgm:prSet presAssocID="{F49EB3B6-F5F9-4C98-8F06-24614A57FE38}" presName="negativeSpace" presStyleCnt="0"/>
      <dgm:spPr/>
    </dgm:pt>
    <dgm:pt modelId="{6240A433-364C-442F-896A-F61072F42758}" type="pres">
      <dgm:prSet presAssocID="{F49EB3B6-F5F9-4C98-8F06-24614A57FE38}" presName="childText" presStyleLbl="conFgAcc1" presStyleIdx="3" presStyleCnt="4">
        <dgm:presLayoutVars>
          <dgm:bulletEnabled val="1"/>
        </dgm:presLayoutVars>
      </dgm:prSet>
      <dgm:spPr/>
    </dgm:pt>
  </dgm:ptLst>
  <dgm:cxnLst>
    <dgm:cxn modelId="{DACB980E-6DE9-4B9F-A046-364260EB5AEC}" srcId="{7467F938-44AD-4031-B5E4-83709778C018}" destId="{21E88904-A353-42AC-AAAE-2AF8E7348462}" srcOrd="0" destOrd="0" parTransId="{F328E3D5-6D1E-4198-89D4-87CBD9456A24}" sibTransId="{2FE0D3E6-BA63-45C8-B33F-40BE238733FD}"/>
    <dgm:cxn modelId="{B8115727-41CD-401D-94F9-63B5413FF60C}" type="presOf" srcId="{A3DCC91F-69E6-4086-832C-5772A5F1EE70}" destId="{472E562F-A786-43C2-A287-02F512923D04}" srcOrd="1" destOrd="0" presId="urn:microsoft.com/office/officeart/2005/8/layout/list1"/>
    <dgm:cxn modelId="{864AC25F-5E60-42D2-82E0-92F2DA93C4F1}" type="presOf" srcId="{00D63F2D-AB23-4F26-840C-01A928B6F656}" destId="{E030B789-9EE0-4388-8C53-A04D229C217E}" srcOrd="1" destOrd="0" presId="urn:microsoft.com/office/officeart/2005/8/layout/list1"/>
    <dgm:cxn modelId="{85091560-5BF7-4EB3-AFEF-4F23CA1AB65B}" type="presOf" srcId="{00D63F2D-AB23-4F26-840C-01A928B6F656}" destId="{9307793D-7786-4D73-B464-F9ADA52DB544}" srcOrd="0" destOrd="0" presId="urn:microsoft.com/office/officeart/2005/8/layout/list1"/>
    <dgm:cxn modelId="{C37E3A52-080E-4DA8-95D8-1FE4EC3F67FD}" type="presOf" srcId="{F49EB3B6-F5F9-4C98-8F06-24614A57FE38}" destId="{670F62B7-402E-428D-934B-87BFF7F1FFE8}" srcOrd="1" destOrd="0" presId="urn:microsoft.com/office/officeart/2005/8/layout/list1"/>
    <dgm:cxn modelId="{FED88853-ADF3-482A-9488-3F36096EA17A}" type="presOf" srcId="{7467F938-44AD-4031-B5E4-83709778C018}" destId="{5A915B53-C134-4CEB-94BB-E93BB9117438}" srcOrd="0" destOrd="0" presId="urn:microsoft.com/office/officeart/2005/8/layout/list1"/>
    <dgm:cxn modelId="{EFE60E7B-D9E1-4B92-A3F4-81786050FED9}" type="presOf" srcId="{F49EB3B6-F5F9-4C98-8F06-24614A57FE38}" destId="{74D19EFE-5ED0-41B0-B090-0DA2597BB100}" srcOrd="0" destOrd="0" presId="urn:microsoft.com/office/officeart/2005/8/layout/list1"/>
    <dgm:cxn modelId="{559DA4A3-333D-43AD-9914-198AB6753DE5}" srcId="{7467F938-44AD-4031-B5E4-83709778C018}" destId="{A3DCC91F-69E6-4086-832C-5772A5F1EE70}" srcOrd="1" destOrd="0" parTransId="{9BA2049F-E712-49D2-8978-195594B4BA84}" sibTransId="{8D606784-4126-4806-845F-BEDC46155641}"/>
    <dgm:cxn modelId="{6AE80FC8-0E4F-42F8-898D-ECFE8F74E280}" srcId="{7467F938-44AD-4031-B5E4-83709778C018}" destId="{00D63F2D-AB23-4F26-840C-01A928B6F656}" srcOrd="2" destOrd="0" parTransId="{DE8A1EB6-BB51-4470-A65D-1C15565009D1}" sibTransId="{E122760A-5B6C-4D1E-B76E-19954C34690F}"/>
    <dgm:cxn modelId="{81E1D9D7-B0FA-4876-9427-39CFD35C08E8}" srcId="{7467F938-44AD-4031-B5E4-83709778C018}" destId="{F49EB3B6-F5F9-4C98-8F06-24614A57FE38}" srcOrd="3" destOrd="0" parTransId="{2E6A7813-021A-4845-8AC7-A7ED48DCE33F}" sibTransId="{43FD92B5-F98E-4888-A240-2E8A1F344DBD}"/>
    <dgm:cxn modelId="{9137A8EA-8BBA-4D59-BE5D-933B8E3761BE}" type="presOf" srcId="{A3DCC91F-69E6-4086-832C-5772A5F1EE70}" destId="{139CE53F-0EA7-4FB1-A0CD-76D8DB3D7BD0}" srcOrd="0" destOrd="0" presId="urn:microsoft.com/office/officeart/2005/8/layout/list1"/>
    <dgm:cxn modelId="{B81B4BEC-4DE7-472E-AD81-16572E5ED3CB}" type="presOf" srcId="{21E88904-A353-42AC-AAAE-2AF8E7348462}" destId="{DB23492D-2EF9-4098-AF65-68CE91C9382B}" srcOrd="1" destOrd="0" presId="urn:microsoft.com/office/officeart/2005/8/layout/list1"/>
    <dgm:cxn modelId="{E5688EEF-8A1D-4115-881E-CDA0200875F6}" type="presOf" srcId="{21E88904-A353-42AC-AAAE-2AF8E7348462}" destId="{8BD5F230-21CC-425A-BA95-657CF73BD8BB}" srcOrd="0" destOrd="0" presId="urn:microsoft.com/office/officeart/2005/8/layout/list1"/>
    <dgm:cxn modelId="{8900EC4A-5129-4C81-BE4E-F72570065CBB}" type="presParOf" srcId="{5A915B53-C134-4CEB-94BB-E93BB9117438}" destId="{23919131-B355-4AD3-B05A-74BDC8BE6D2E}" srcOrd="0" destOrd="0" presId="urn:microsoft.com/office/officeart/2005/8/layout/list1"/>
    <dgm:cxn modelId="{48986D7C-9935-4DE0-9146-36007D83D1B4}" type="presParOf" srcId="{23919131-B355-4AD3-B05A-74BDC8BE6D2E}" destId="{8BD5F230-21CC-425A-BA95-657CF73BD8BB}" srcOrd="0" destOrd="0" presId="urn:microsoft.com/office/officeart/2005/8/layout/list1"/>
    <dgm:cxn modelId="{7E83484E-6333-474F-A79B-884830B41B90}" type="presParOf" srcId="{23919131-B355-4AD3-B05A-74BDC8BE6D2E}" destId="{DB23492D-2EF9-4098-AF65-68CE91C9382B}" srcOrd="1" destOrd="0" presId="urn:microsoft.com/office/officeart/2005/8/layout/list1"/>
    <dgm:cxn modelId="{68F0DEA4-16BF-4717-BD22-7C25112326F6}" type="presParOf" srcId="{5A915B53-C134-4CEB-94BB-E93BB9117438}" destId="{87FD752F-7FD7-4362-B8F5-A41625F5E269}" srcOrd="1" destOrd="0" presId="urn:microsoft.com/office/officeart/2005/8/layout/list1"/>
    <dgm:cxn modelId="{90F69CBB-6555-4E8F-AF5A-BA363A71A485}" type="presParOf" srcId="{5A915B53-C134-4CEB-94BB-E93BB9117438}" destId="{6BF92C9C-9F9F-4EF4-AC53-8F39B596A53B}" srcOrd="2" destOrd="0" presId="urn:microsoft.com/office/officeart/2005/8/layout/list1"/>
    <dgm:cxn modelId="{EE533D91-3C1E-43C1-A040-E2F348BED412}" type="presParOf" srcId="{5A915B53-C134-4CEB-94BB-E93BB9117438}" destId="{22F25768-8BAF-4A20-8B78-DC6B3373192A}" srcOrd="3" destOrd="0" presId="urn:microsoft.com/office/officeart/2005/8/layout/list1"/>
    <dgm:cxn modelId="{5E5BD22C-77E5-4B50-B6A7-D1ABD548CC47}" type="presParOf" srcId="{5A915B53-C134-4CEB-94BB-E93BB9117438}" destId="{2A084447-9D86-413B-816B-6EB96DF08FE5}" srcOrd="4" destOrd="0" presId="urn:microsoft.com/office/officeart/2005/8/layout/list1"/>
    <dgm:cxn modelId="{13E44046-F75C-499B-8CF8-C3C1B8F26FD7}" type="presParOf" srcId="{2A084447-9D86-413B-816B-6EB96DF08FE5}" destId="{139CE53F-0EA7-4FB1-A0CD-76D8DB3D7BD0}" srcOrd="0" destOrd="0" presId="urn:microsoft.com/office/officeart/2005/8/layout/list1"/>
    <dgm:cxn modelId="{09A874EF-D29B-47C1-A952-434ECE2C292E}" type="presParOf" srcId="{2A084447-9D86-413B-816B-6EB96DF08FE5}" destId="{472E562F-A786-43C2-A287-02F512923D04}" srcOrd="1" destOrd="0" presId="urn:microsoft.com/office/officeart/2005/8/layout/list1"/>
    <dgm:cxn modelId="{12EC4D55-0A61-442D-BDCF-AE49B93F5BBA}" type="presParOf" srcId="{5A915B53-C134-4CEB-94BB-E93BB9117438}" destId="{C8C3861F-1958-4CD8-9774-4A097628EC1B}" srcOrd="5" destOrd="0" presId="urn:microsoft.com/office/officeart/2005/8/layout/list1"/>
    <dgm:cxn modelId="{1E5B7C8E-BF10-4987-B5C9-843BF0176A82}" type="presParOf" srcId="{5A915B53-C134-4CEB-94BB-E93BB9117438}" destId="{5B491502-91E4-4BAF-BAAA-6E5D9754B1AF}" srcOrd="6" destOrd="0" presId="urn:microsoft.com/office/officeart/2005/8/layout/list1"/>
    <dgm:cxn modelId="{64C7BD03-EE97-435B-B574-DF62098A4FAE}" type="presParOf" srcId="{5A915B53-C134-4CEB-94BB-E93BB9117438}" destId="{D7CF76C9-97FD-4270-AF8E-5A4B50B51C30}" srcOrd="7" destOrd="0" presId="urn:microsoft.com/office/officeart/2005/8/layout/list1"/>
    <dgm:cxn modelId="{6176FCCF-1EE2-402A-9855-4E20D7C9E8C2}" type="presParOf" srcId="{5A915B53-C134-4CEB-94BB-E93BB9117438}" destId="{A494CE67-254E-4A6C-A045-99057FAE21B2}" srcOrd="8" destOrd="0" presId="urn:microsoft.com/office/officeart/2005/8/layout/list1"/>
    <dgm:cxn modelId="{6B14413C-EED0-4159-8DBA-9067C722E413}" type="presParOf" srcId="{A494CE67-254E-4A6C-A045-99057FAE21B2}" destId="{9307793D-7786-4D73-B464-F9ADA52DB544}" srcOrd="0" destOrd="0" presId="urn:microsoft.com/office/officeart/2005/8/layout/list1"/>
    <dgm:cxn modelId="{04C92BBE-B5D3-49C6-832F-C6AA7F58A09B}" type="presParOf" srcId="{A494CE67-254E-4A6C-A045-99057FAE21B2}" destId="{E030B789-9EE0-4388-8C53-A04D229C217E}" srcOrd="1" destOrd="0" presId="urn:microsoft.com/office/officeart/2005/8/layout/list1"/>
    <dgm:cxn modelId="{8541FF35-1241-43B6-99E8-3B9580FAE16E}" type="presParOf" srcId="{5A915B53-C134-4CEB-94BB-E93BB9117438}" destId="{03739B5D-A70A-49B1-BF4E-87B61AA0B3EC}" srcOrd="9" destOrd="0" presId="urn:microsoft.com/office/officeart/2005/8/layout/list1"/>
    <dgm:cxn modelId="{FB1BCA55-5EFD-4C63-96F2-B452239DD879}" type="presParOf" srcId="{5A915B53-C134-4CEB-94BB-E93BB9117438}" destId="{D6D2C94F-A62B-46D1-A269-5B0A79B6D964}" srcOrd="10" destOrd="0" presId="urn:microsoft.com/office/officeart/2005/8/layout/list1"/>
    <dgm:cxn modelId="{E4125F65-7C80-4B88-AFDC-C8DCE355448A}" type="presParOf" srcId="{5A915B53-C134-4CEB-94BB-E93BB9117438}" destId="{B213B34E-A5D5-45A5-BDC2-9F74C452352B}" srcOrd="11" destOrd="0" presId="urn:microsoft.com/office/officeart/2005/8/layout/list1"/>
    <dgm:cxn modelId="{CF576977-62E2-484A-9A40-DBDC81543870}" type="presParOf" srcId="{5A915B53-C134-4CEB-94BB-E93BB9117438}" destId="{1EA99429-CE5C-40F9-8C90-DACCD2B00FD5}" srcOrd="12" destOrd="0" presId="urn:microsoft.com/office/officeart/2005/8/layout/list1"/>
    <dgm:cxn modelId="{691A0C60-33DD-4A5B-BFD4-D8A8C98D2B9D}" type="presParOf" srcId="{1EA99429-CE5C-40F9-8C90-DACCD2B00FD5}" destId="{74D19EFE-5ED0-41B0-B090-0DA2597BB100}" srcOrd="0" destOrd="0" presId="urn:microsoft.com/office/officeart/2005/8/layout/list1"/>
    <dgm:cxn modelId="{A69F59A5-ABAF-479F-88FA-60D6F775562C}" type="presParOf" srcId="{1EA99429-CE5C-40F9-8C90-DACCD2B00FD5}" destId="{670F62B7-402E-428D-934B-87BFF7F1FFE8}" srcOrd="1" destOrd="0" presId="urn:microsoft.com/office/officeart/2005/8/layout/list1"/>
    <dgm:cxn modelId="{53A641AD-5E2E-4823-849B-93513EF9F8FA}" type="presParOf" srcId="{5A915B53-C134-4CEB-94BB-E93BB9117438}" destId="{660D3669-65B4-42B9-9D09-58866181E4EA}" srcOrd="13" destOrd="0" presId="urn:microsoft.com/office/officeart/2005/8/layout/list1"/>
    <dgm:cxn modelId="{49CE3D09-5B9C-48D9-B363-07A636080B98}" type="presParOf" srcId="{5A915B53-C134-4CEB-94BB-E93BB9117438}" destId="{6240A433-364C-442F-896A-F61072F4275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2C9C-9F9F-4EF4-AC53-8F39B596A53B}">
      <dsp:nvSpPr>
        <dsp:cNvPr id="0" name=""/>
        <dsp:cNvSpPr/>
      </dsp:nvSpPr>
      <dsp:spPr>
        <a:xfrm>
          <a:off x="0" y="1164343"/>
          <a:ext cx="7920880" cy="478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23492D-2EF9-4098-AF65-68CE91C9382B}">
      <dsp:nvSpPr>
        <dsp:cNvPr id="0" name=""/>
        <dsp:cNvSpPr/>
      </dsp:nvSpPr>
      <dsp:spPr>
        <a:xfrm>
          <a:off x="396044" y="883903"/>
          <a:ext cx="5544616" cy="5608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marL="0" lvl="0" indent="0" algn="l" defTabSz="844550">
            <a:lnSpc>
              <a:spcPct val="90000"/>
            </a:lnSpc>
            <a:spcBef>
              <a:spcPct val="0"/>
            </a:spcBef>
            <a:spcAft>
              <a:spcPct val="35000"/>
            </a:spcAft>
            <a:buNone/>
          </a:pPr>
          <a:r>
            <a:rPr lang="en-GB" sz="1900" kern="1200" dirty="0" err="1">
              <a:solidFill>
                <a:schemeClr val="tx1"/>
              </a:solidFill>
            </a:rPr>
            <a:t>Menjelaskan</a:t>
          </a:r>
          <a:r>
            <a:rPr lang="en-GB" sz="1900" kern="1200" dirty="0">
              <a:solidFill>
                <a:schemeClr val="tx1"/>
              </a:solidFill>
            </a:rPr>
            <a:t> </a:t>
          </a:r>
          <a:r>
            <a:rPr lang="en-GB" sz="1900" kern="1200" dirty="0" err="1">
              <a:solidFill>
                <a:schemeClr val="tx1"/>
              </a:solidFill>
            </a:rPr>
            <a:t>konsep</a:t>
          </a:r>
          <a:r>
            <a:rPr lang="en-GB" sz="1900" kern="1200" dirty="0">
              <a:solidFill>
                <a:schemeClr val="tx1"/>
              </a:solidFill>
            </a:rPr>
            <a:t>, </a:t>
          </a:r>
          <a:r>
            <a:rPr lang="en-GB" sz="1900" kern="1200" dirty="0" err="1">
              <a:solidFill>
                <a:schemeClr val="tx1"/>
              </a:solidFill>
            </a:rPr>
            <a:t>definisi</a:t>
          </a:r>
          <a:r>
            <a:rPr lang="en-GB" sz="1900" kern="1200" dirty="0">
              <a:solidFill>
                <a:schemeClr val="tx1"/>
              </a:solidFill>
            </a:rPr>
            <a:t>, dan </a:t>
          </a:r>
          <a:r>
            <a:rPr lang="en-GB" sz="1900" kern="1200" dirty="0" err="1">
              <a:solidFill>
                <a:schemeClr val="tx1"/>
              </a:solidFill>
            </a:rPr>
            <a:t>karakteristik</a:t>
          </a:r>
          <a:r>
            <a:rPr lang="en-GB" sz="1900" kern="1200" dirty="0">
              <a:solidFill>
                <a:schemeClr val="tx1"/>
              </a:solidFill>
            </a:rPr>
            <a:t> </a:t>
          </a:r>
          <a:r>
            <a:rPr lang="en-GB" sz="1900" kern="1200" dirty="0" err="1">
              <a:solidFill>
                <a:schemeClr val="tx1"/>
              </a:solidFill>
            </a:rPr>
            <a:t>hewan</a:t>
          </a:r>
          <a:r>
            <a:rPr lang="en-GB" sz="1900" kern="1200" dirty="0">
              <a:solidFill>
                <a:schemeClr val="tx1"/>
              </a:solidFill>
            </a:rPr>
            <a:t> vertebrata </a:t>
          </a:r>
          <a:r>
            <a:rPr lang="en-GB" sz="1900" kern="1200" dirty="0" err="1">
              <a:solidFill>
                <a:schemeClr val="tx1"/>
              </a:solidFill>
            </a:rPr>
            <a:t>dengan</a:t>
          </a:r>
          <a:r>
            <a:rPr lang="en-GB" sz="1900" kern="1200" dirty="0">
              <a:solidFill>
                <a:schemeClr val="tx1"/>
              </a:solidFill>
            </a:rPr>
            <a:t> </a:t>
          </a:r>
          <a:r>
            <a:rPr lang="en-GB" sz="1900" kern="1200" dirty="0" err="1">
              <a:solidFill>
                <a:schemeClr val="tx1"/>
              </a:solidFill>
            </a:rPr>
            <a:t>sistematis</a:t>
          </a:r>
          <a:endParaRPr lang="en-ID" sz="1900" kern="1200" dirty="0">
            <a:solidFill>
              <a:schemeClr val="tx1"/>
            </a:solidFill>
          </a:endParaRPr>
        </a:p>
      </dsp:txBody>
      <dsp:txXfrm>
        <a:off x="423424" y="911283"/>
        <a:ext cx="5489856" cy="506120"/>
      </dsp:txXfrm>
    </dsp:sp>
    <dsp:sp modelId="{5B491502-91E4-4BAF-BAAA-6E5D9754B1AF}">
      <dsp:nvSpPr>
        <dsp:cNvPr id="0" name=""/>
        <dsp:cNvSpPr/>
      </dsp:nvSpPr>
      <dsp:spPr>
        <a:xfrm>
          <a:off x="0" y="2026184"/>
          <a:ext cx="7920880" cy="478800"/>
        </a:xfrm>
        <a:prstGeom prst="rect">
          <a:avLst/>
        </a:prstGeom>
        <a:solidFill>
          <a:schemeClr val="lt1">
            <a:alpha val="90000"/>
            <a:hueOff val="0"/>
            <a:satOff val="0"/>
            <a:lumOff val="0"/>
            <a:alphaOff val="0"/>
          </a:schemeClr>
        </a:solidFill>
        <a:ln w="25400" cap="flat" cmpd="sng" algn="ctr">
          <a:solidFill>
            <a:schemeClr val="accent5">
              <a:hueOff val="-4255094"/>
              <a:satOff val="5288"/>
              <a:lumOff val="-13530"/>
              <a:alphaOff val="0"/>
            </a:schemeClr>
          </a:solidFill>
          <a:prstDash val="solid"/>
        </a:ln>
        <a:effectLst/>
      </dsp:spPr>
      <dsp:style>
        <a:lnRef idx="2">
          <a:scrgbClr r="0" g="0" b="0"/>
        </a:lnRef>
        <a:fillRef idx="1">
          <a:scrgbClr r="0" g="0" b="0"/>
        </a:fillRef>
        <a:effectRef idx="0">
          <a:scrgbClr r="0" g="0" b="0"/>
        </a:effectRef>
        <a:fontRef idx="minor"/>
      </dsp:style>
    </dsp:sp>
    <dsp:sp modelId="{472E562F-A786-43C2-A287-02F512923D04}">
      <dsp:nvSpPr>
        <dsp:cNvPr id="0" name=""/>
        <dsp:cNvSpPr/>
      </dsp:nvSpPr>
      <dsp:spPr>
        <a:xfrm>
          <a:off x="396044" y="1745744"/>
          <a:ext cx="5544616" cy="560880"/>
        </a:xfrm>
        <a:prstGeom prst="roundRect">
          <a:avLst/>
        </a:prstGeom>
        <a:solidFill>
          <a:schemeClr val="accent5">
            <a:hueOff val="-4255094"/>
            <a:satOff val="5288"/>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marL="0" lvl="0" indent="0" algn="l" defTabSz="844550">
            <a:lnSpc>
              <a:spcPct val="90000"/>
            </a:lnSpc>
            <a:spcBef>
              <a:spcPct val="0"/>
            </a:spcBef>
            <a:spcAft>
              <a:spcPct val="35000"/>
            </a:spcAft>
            <a:buNone/>
          </a:pPr>
          <a:r>
            <a:rPr lang="en-GB" sz="1900" kern="1200" dirty="0" err="1">
              <a:solidFill>
                <a:schemeClr val="tx1"/>
              </a:solidFill>
            </a:rPr>
            <a:t>Menjelaskan</a:t>
          </a:r>
          <a:r>
            <a:rPr lang="en-GB" sz="1900" kern="1200" dirty="0">
              <a:solidFill>
                <a:schemeClr val="tx1"/>
              </a:solidFill>
            </a:rPr>
            <a:t> </a:t>
          </a:r>
          <a:r>
            <a:rPr lang="en-GB" sz="1900" kern="1200" dirty="0" err="1">
              <a:solidFill>
                <a:schemeClr val="tx1"/>
              </a:solidFill>
            </a:rPr>
            <a:t>prinsip</a:t>
          </a:r>
          <a:r>
            <a:rPr lang="en-GB" sz="1900" kern="1200" dirty="0">
              <a:solidFill>
                <a:schemeClr val="tx1"/>
              </a:solidFill>
            </a:rPr>
            <a:t> </a:t>
          </a:r>
          <a:r>
            <a:rPr lang="en-GB" sz="1900" kern="1200" dirty="0" err="1">
              <a:solidFill>
                <a:schemeClr val="tx1"/>
              </a:solidFill>
            </a:rPr>
            <a:t>klasifikasi</a:t>
          </a:r>
          <a:r>
            <a:rPr lang="en-GB" sz="1900" kern="1200" dirty="0">
              <a:solidFill>
                <a:schemeClr val="tx1"/>
              </a:solidFill>
            </a:rPr>
            <a:t> </a:t>
          </a:r>
          <a:r>
            <a:rPr lang="en-GB" sz="1900" kern="1200" dirty="0" err="1">
              <a:solidFill>
                <a:schemeClr val="tx1"/>
              </a:solidFill>
            </a:rPr>
            <a:t>hewan</a:t>
          </a:r>
          <a:r>
            <a:rPr lang="en-GB" sz="1900" kern="1200" dirty="0">
              <a:solidFill>
                <a:schemeClr val="tx1"/>
              </a:solidFill>
            </a:rPr>
            <a:t> vertebrata </a:t>
          </a:r>
          <a:r>
            <a:rPr lang="en-GB" sz="1900" kern="1200" dirty="0" err="1">
              <a:solidFill>
                <a:schemeClr val="tx1"/>
              </a:solidFill>
            </a:rPr>
            <a:t>secara</a:t>
          </a:r>
          <a:r>
            <a:rPr lang="en-GB" sz="1900" kern="1200" dirty="0">
              <a:solidFill>
                <a:schemeClr val="tx1"/>
              </a:solidFill>
            </a:rPr>
            <a:t> detail </a:t>
          </a:r>
          <a:endParaRPr lang="en-ID" sz="1900" kern="1200" dirty="0">
            <a:solidFill>
              <a:schemeClr val="tx1"/>
            </a:solidFill>
          </a:endParaRPr>
        </a:p>
      </dsp:txBody>
      <dsp:txXfrm>
        <a:off x="423424" y="1773124"/>
        <a:ext cx="5489856" cy="506120"/>
      </dsp:txXfrm>
    </dsp:sp>
    <dsp:sp modelId="{D6D2C94F-A62B-46D1-A269-5B0A79B6D964}">
      <dsp:nvSpPr>
        <dsp:cNvPr id="0" name=""/>
        <dsp:cNvSpPr/>
      </dsp:nvSpPr>
      <dsp:spPr>
        <a:xfrm>
          <a:off x="0" y="2888024"/>
          <a:ext cx="7920880" cy="478800"/>
        </a:xfrm>
        <a:prstGeom prst="rect">
          <a:avLst/>
        </a:prstGeom>
        <a:solidFill>
          <a:schemeClr val="lt1">
            <a:alpha val="90000"/>
            <a:hueOff val="0"/>
            <a:satOff val="0"/>
            <a:lumOff val="0"/>
            <a:alphaOff val="0"/>
          </a:schemeClr>
        </a:solidFill>
        <a:ln w="25400" cap="flat" cmpd="sng" algn="ctr">
          <a:solidFill>
            <a:schemeClr val="accent5">
              <a:hueOff val="-8510188"/>
              <a:satOff val="10576"/>
              <a:lumOff val="-27059"/>
              <a:alphaOff val="0"/>
            </a:schemeClr>
          </a:solidFill>
          <a:prstDash val="solid"/>
        </a:ln>
        <a:effectLst/>
      </dsp:spPr>
      <dsp:style>
        <a:lnRef idx="2">
          <a:scrgbClr r="0" g="0" b="0"/>
        </a:lnRef>
        <a:fillRef idx="1">
          <a:scrgbClr r="0" g="0" b="0"/>
        </a:fillRef>
        <a:effectRef idx="0">
          <a:scrgbClr r="0" g="0" b="0"/>
        </a:effectRef>
        <a:fontRef idx="minor"/>
      </dsp:style>
    </dsp:sp>
    <dsp:sp modelId="{E030B789-9EE0-4388-8C53-A04D229C217E}">
      <dsp:nvSpPr>
        <dsp:cNvPr id="0" name=""/>
        <dsp:cNvSpPr/>
      </dsp:nvSpPr>
      <dsp:spPr>
        <a:xfrm>
          <a:off x="396044" y="2607584"/>
          <a:ext cx="5544616" cy="560880"/>
        </a:xfrm>
        <a:prstGeom prst="roundRect">
          <a:avLst/>
        </a:prstGeom>
        <a:solidFill>
          <a:schemeClr val="accent5">
            <a:hueOff val="-8510188"/>
            <a:satOff val="10576"/>
            <a:lumOff val="-2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marL="0" lvl="0" indent="0" algn="l" defTabSz="844550">
            <a:lnSpc>
              <a:spcPct val="90000"/>
            </a:lnSpc>
            <a:spcBef>
              <a:spcPct val="0"/>
            </a:spcBef>
            <a:spcAft>
              <a:spcPct val="35000"/>
            </a:spcAft>
            <a:buNone/>
          </a:pPr>
          <a:r>
            <a:rPr lang="en-GB" sz="1900" kern="1200" dirty="0" err="1">
              <a:solidFill>
                <a:schemeClr val="tx1"/>
              </a:solidFill>
            </a:rPr>
            <a:t>Mengumpulkan</a:t>
          </a:r>
          <a:r>
            <a:rPr lang="en-GB" sz="1900" kern="1200" dirty="0">
              <a:solidFill>
                <a:schemeClr val="tx1"/>
              </a:solidFill>
            </a:rPr>
            <a:t> data </a:t>
          </a:r>
          <a:r>
            <a:rPr lang="en-GB" sz="1900" kern="1200" dirty="0" err="1">
              <a:solidFill>
                <a:schemeClr val="tx1"/>
              </a:solidFill>
            </a:rPr>
            <a:t>hewan</a:t>
          </a:r>
          <a:r>
            <a:rPr lang="en-GB" sz="1900" kern="1200" dirty="0">
              <a:solidFill>
                <a:schemeClr val="tx1"/>
              </a:solidFill>
            </a:rPr>
            <a:t> vertebrata </a:t>
          </a:r>
          <a:r>
            <a:rPr lang="en-GB" sz="1900" kern="1200" dirty="0" err="1">
              <a:solidFill>
                <a:schemeClr val="tx1"/>
              </a:solidFill>
            </a:rPr>
            <a:t>dengan</a:t>
          </a:r>
          <a:r>
            <a:rPr lang="en-GB" sz="1900" kern="1200" dirty="0">
              <a:solidFill>
                <a:schemeClr val="tx1"/>
              </a:solidFill>
            </a:rPr>
            <a:t> </a:t>
          </a:r>
          <a:r>
            <a:rPr lang="en-GB" sz="1900" kern="1200" dirty="0" err="1">
              <a:solidFill>
                <a:schemeClr val="tx1"/>
              </a:solidFill>
            </a:rPr>
            <a:t>mencantumkan</a:t>
          </a:r>
          <a:r>
            <a:rPr lang="en-GB" sz="1900" kern="1200" dirty="0">
              <a:solidFill>
                <a:schemeClr val="tx1"/>
              </a:solidFill>
            </a:rPr>
            <a:t> </a:t>
          </a:r>
          <a:r>
            <a:rPr lang="en-GB" sz="1900" kern="1200" dirty="0" err="1">
              <a:solidFill>
                <a:schemeClr val="tx1"/>
              </a:solidFill>
            </a:rPr>
            <a:t>sumber</a:t>
          </a:r>
          <a:endParaRPr lang="en-ID" sz="1900" kern="1200" dirty="0">
            <a:solidFill>
              <a:schemeClr val="tx1"/>
            </a:solidFill>
          </a:endParaRPr>
        </a:p>
      </dsp:txBody>
      <dsp:txXfrm>
        <a:off x="423424" y="2634964"/>
        <a:ext cx="5489856" cy="506120"/>
      </dsp:txXfrm>
    </dsp:sp>
    <dsp:sp modelId="{6240A433-364C-442F-896A-F61072F42758}">
      <dsp:nvSpPr>
        <dsp:cNvPr id="0" name=""/>
        <dsp:cNvSpPr/>
      </dsp:nvSpPr>
      <dsp:spPr>
        <a:xfrm>
          <a:off x="0" y="3749864"/>
          <a:ext cx="7920880" cy="478800"/>
        </a:xfrm>
        <a:prstGeom prst="rect">
          <a:avLst/>
        </a:prstGeom>
        <a:solidFill>
          <a:schemeClr val="lt1">
            <a:alpha val="90000"/>
            <a:hueOff val="0"/>
            <a:satOff val="0"/>
            <a:lumOff val="0"/>
            <a:alphaOff val="0"/>
          </a:schemeClr>
        </a:solidFill>
        <a:ln w="25400" cap="flat" cmpd="sng" algn="ctr">
          <a:solidFill>
            <a:schemeClr val="accent5">
              <a:hueOff val="-12765282"/>
              <a:satOff val="15864"/>
              <a:lumOff val="-40589"/>
              <a:alphaOff val="0"/>
            </a:schemeClr>
          </a:solidFill>
          <a:prstDash val="solid"/>
        </a:ln>
        <a:effectLst/>
      </dsp:spPr>
      <dsp:style>
        <a:lnRef idx="2">
          <a:scrgbClr r="0" g="0" b="0"/>
        </a:lnRef>
        <a:fillRef idx="1">
          <a:scrgbClr r="0" g="0" b="0"/>
        </a:fillRef>
        <a:effectRef idx="0">
          <a:scrgbClr r="0" g="0" b="0"/>
        </a:effectRef>
        <a:fontRef idx="minor"/>
      </dsp:style>
    </dsp:sp>
    <dsp:sp modelId="{670F62B7-402E-428D-934B-87BFF7F1FFE8}">
      <dsp:nvSpPr>
        <dsp:cNvPr id="0" name=""/>
        <dsp:cNvSpPr/>
      </dsp:nvSpPr>
      <dsp:spPr>
        <a:xfrm>
          <a:off x="396044" y="3469424"/>
          <a:ext cx="5544616" cy="560880"/>
        </a:xfrm>
        <a:prstGeom prst="roundRect">
          <a:avLst/>
        </a:prstGeom>
        <a:solidFill>
          <a:schemeClr val="accent5">
            <a:hueOff val="-12765282"/>
            <a:satOff val="15864"/>
            <a:lumOff val="-40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marL="0" lvl="0" indent="0" algn="l" defTabSz="844550">
            <a:lnSpc>
              <a:spcPct val="90000"/>
            </a:lnSpc>
            <a:spcBef>
              <a:spcPct val="0"/>
            </a:spcBef>
            <a:spcAft>
              <a:spcPct val="35000"/>
            </a:spcAft>
            <a:buNone/>
          </a:pPr>
          <a:r>
            <a:rPr lang="en-GB" sz="1900" kern="1200" dirty="0" err="1">
              <a:solidFill>
                <a:schemeClr val="bg1"/>
              </a:solidFill>
            </a:rPr>
            <a:t>Mengklasifikasi</a:t>
          </a:r>
          <a:r>
            <a:rPr lang="en-GB" sz="1900" kern="1200" dirty="0">
              <a:solidFill>
                <a:schemeClr val="bg1"/>
              </a:solidFill>
            </a:rPr>
            <a:t> </a:t>
          </a:r>
          <a:r>
            <a:rPr lang="en-GB" sz="1900" kern="1200" dirty="0" err="1">
              <a:solidFill>
                <a:schemeClr val="bg1"/>
              </a:solidFill>
            </a:rPr>
            <a:t>hewan</a:t>
          </a:r>
          <a:r>
            <a:rPr lang="en-GB" sz="1900" kern="1200" dirty="0">
              <a:solidFill>
                <a:schemeClr val="bg1"/>
              </a:solidFill>
            </a:rPr>
            <a:t> vertebrata </a:t>
          </a:r>
          <a:r>
            <a:rPr lang="en-GB" sz="1900" kern="1200" dirty="0" err="1">
              <a:solidFill>
                <a:schemeClr val="bg1"/>
              </a:solidFill>
            </a:rPr>
            <a:t>dengan</a:t>
          </a:r>
          <a:r>
            <a:rPr lang="en-GB" sz="1900" kern="1200" dirty="0">
              <a:solidFill>
                <a:schemeClr val="bg1"/>
              </a:solidFill>
            </a:rPr>
            <a:t> </a:t>
          </a:r>
          <a:r>
            <a:rPr lang="en-GB" sz="1900" kern="1200" dirty="0" err="1">
              <a:solidFill>
                <a:schemeClr val="bg1"/>
              </a:solidFill>
            </a:rPr>
            <a:t>sikap</a:t>
          </a:r>
          <a:r>
            <a:rPr lang="en-GB" sz="1900" kern="1200" dirty="0">
              <a:solidFill>
                <a:schemeClr val="bg1"/>
              </a:solidFill>
            </a:rPr>
            <a:t> </a:t>
          </a:r>
          <a:r>
            <a:rPr lang="en-GB" sz="1900" kern="1200" dirty="0" err="1">
              <a:solidFill>
                <a:schemeClr val="bg1"/>
              </a:solidFill>
            </a:rPr>
            <a:t>bertanggungjawab</a:t>
          </a:r>
          <a:endParaRPr lang="en-ID" sz="1900" kern="1200" dirty="0">
            <a:solidFill>
              <a:schemeClr val="bg1"/>
            </a:solidFill>
          </a:endParaRPr>
        </a:p>
      </dsp:txBody>
      <dsp:txXfrm>
        <a:off x="423424" y="3496804"/>
        <a:ext cx="5489856"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EC7B45-6400-4924-9E04-9C8157110D8E}" type="datetimeFigureOut">
              <a:rPr lang="en-US" smtClean="0"/>
              <a:t>3/5/2021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9F0143-846A-4B42-854B-0D9C6D7C89DB}" type="slidenum">
              <a:rPr lang="en-US" smtClean="0"/>
              <a:t>‹#›</a:t>
            </a:fld>
            <a:endParaRPr lang="en-US"/>
          </a:p>
        </p:txBody>
      </p:sp>
    </p:spTree>
    <p:extLst>
      <p:ext uri="{BB962C8B-B14F-4D97-AF65-F5344CB8AC3E}">
        <p14:creationId xmlns:p14="http://schemas.microsoft.com/office/powerpoint/2010/main" val="366758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panose="020B0604020202020204" pitchFamily="34" charset="0"/>
                <a:sym typeface="Symbol" panose="05050102010706020507" pitchFamily="18" charset="2"/>
              </a:defRPr>
            </a:lvl1pPr>
            <a:lvl2pPr marL="742950" indent="-285750">
              <a:defRPr kumimoji="1" sz="2900">
                <a:solidFill>
                  <a:schemeClr val="tx1"/>
                </a:solidFill>
                <a:latin typeface="Arial" panose="020B0604020202020204" pitchFamily="34" charset="0"/>
                <a:sym typeface="Symbol" panose="05050102010706020507" pitchFamily="18" charset="2"/>
              </a:defRPr>
            </a:lvl2pPr>
            <a:lvl3pPr marL="1143000" indent="-228600">
              <a:defRPr kumimoji="1" sz="2900">
                <a:solidFill>
                  <a:schemeClr val="tx1"/>
                </a:solidFill>
                <a:latin typeface="Arial" panose="020B0604020202020204" pitchFamily="34" charset="0"/>
                <a:sym typeface="Symbol" panose="05050102010706020507" pitchFamily="18" charset="2"/>
              </a:defRPr>
            </a:lvl3pPr>
            <a:lvl4pPr marL="1600200" indent="-228600">
              <a:defRPr kumimoji="1" sz="2900">
                <a:solidFill>
                  <a:schemeClr val="tx1"/>
                </a:solidFill>
                <a:latin typeface="Arial" panose="020B0604020202020204" pitchFamily="34" charset="0"/>
                <a:sym typeface="Symbol" panose="05050102010706020507" pitchFamily="18" charset="2"/>
              </a:defRPr>
            </a:lvl4pPr>
            <a:lvl5pPr marL="2057400" indent="-228600">
              <a:defRPr kumimoji="1" sz="2900">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9pPr>
          </a:lstStyle>
          <a:p>
            <a:fld id="{1AFFC4C3-31CD-43A6-B968-5997EB707D93}" type="slidenum">
              <a:rPr kumimoji="0" lang="en-US" sz="1200">
                <a:latin typeface="Times New Roman" panose="02020603050405020304" pitchFamily="18" charset="0"/>
              </a:rPr>
              <a:pPr/>
              <a:t>56</a:t>
            </a:fld>
            <a:endParaRPr kumimoji="0" lang="en-US" sz="1200">
              <a:latin typeface="Times New Roman" panose="02020603050405020304"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id-ID">
              <a:latin typeface="Times New Roman" panose="02020603050405020304" pitchFamily="18" charset="0"/>
            </a:endParaRPr>
          </a:p>
        </p:txBody>
      </p:sp>
    </p:spTree>
    <p:extLst>
      <p:ext uri="{BB962C8B-B14F-4D97-AF65-F5344CB8AC3E}">
        <p14:creationId xmlns:p14="http://schemas.microsoft.com/office/powerpoint/2010/main" val="1250103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77B24CAF-5FF8-4511-B138-18A5A391C2BE}" type="slidenum">
              <a:rPr kumimoji="0" lang="en-US" altLang="en-US" sz="1200" smtClean="0">
                <a:latin typeface="Times New Roman" pitchFamily="18" charset="0"/>
              </a:rPr>
              <a:pPr/>
              <a:t>66</a:t>
            </a:fld>
            <a:endParaRPr kumimoji="0" lang="en-US" altLang="en-US" sz="120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tLang="en-US">
              <a:latin typeface="Times New Roman" pitchFamily="18" charset="0"/>
            </a:endParaRPr>
          </a:p>
        </p:txBody>
      </p:sp>
    </p:spTree>
    <p:extLst>
      <p:ext uri="{BB962C8B-B14F-4D97-AF65-F5344CB8AC3E}">
        <p14:creationId xmlns:p14="http://schemas.microsoft.com/office/powerpoint/2010/main" val="413760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CBDE7AF0-6478-457A-9400-1C18B802BD18}" type="slidenum">
              <a:rPr kumimoji="0" lang="en-US" sz="1200" b="0">
                <a:latin typeface="Times New Roman" panose="02020603050405020304" pitchFamily="18" charset="0"/>
              </a:rPr>
              <a:pPr/>
              <a:t>70</a:t>
            </a:fld>
            <a:endParaRPr kumimoji="0" lang="en-US" sz="1200" b="0">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364276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A95B389E-47FC-4583-B9D8-4DE8599466F4}" type="slidenum">
              <a:rPr kumimoji="0" lang="en-US" sz="1200" b="0">
                <a:latin typeface="Times New Roman" panose="02020603050405020304" pitchFamily="18" charset="0"/>
              </a:rPr>
              <a:pPr/>
              <a:t>71</a:t>
            </a:fld>
            <a:endParaRPr kumimoji="0" lang="en-US" sz="1200" b="0">
              <a:latin typeface="Times New Roman" panose="02020603050405020304"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80976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B3FF133C-D3B3-44E1-B62B-3179300ACA03}" type="slidenum">
              <a:rPr kumimoji="0" lang="en-US" sz="1200" b="0">
                <a:latin typeface="Times New Roman" panose="02020603050405020304" pitchFamily="18" charset="0"/>
              </a:rPr>
              <a:pPr/>
              <a:t>72</a:t>
            </a:fld>
            <a:endParaRPr kumimoji="0" lang="en-US" sz="1200" b="0">
              <a:latin typeface="Times New Roman" panose="02020603050405020304"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180447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95FD5223-1705-4795-9FE6-021F186F2FA5}" type="slidenum">
              <a:rPr kumimoji="0" lang="en-US" sz="1200" b="0">
                <a:latin typeface="Times New Roman" panose="02020603050405020304" pitchFamily="18" charset="0"/>
              </a:rPr>
              <a:pPr/>
              <a:t>73</a:t>
            </a:fld>
            <a:endParaRPr kumimoji="0" lang="en-US" sz="1200" b="0">
              <a:latin typeface="Times New Roman" panose="02020603050405020304" pitchFamily="18"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472692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46122544-0C49-4339-B59A-20FFF8767840}" type="slidenum">
              <a:rPr kumimoji="0" lang="en-US" sz="1200" b="0">
                <a:latin typeface="Times New Roman" panose="02020603050405020304" pitchFamily="18" charset="0"/>
              </a:rPr>
              <a:pPr/>
              <a:t>76</a:t>
            </a:fld>
            <a:endParaRPr kumimoji="0" lang="en-US" sz="1200" b="0">
              <a:latin typeface="Times New Roman" panose="02020603050405020304" pitchFamily="18"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3072986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8502D8B9-FF86-4283-94D4-23A8FC058C5A}" type="slidenum">
              <a:rPr kumimoji="0" lang="en-US" sz="1200" b="0">
                <a:latin typeface="Times New Roman" panose="02020603050405020304" pitchFamily="18" charset="0"/>
              </a:rPr>
              <a:pPr/>
              <a:t>77</a:t>
            </a:fld>
            <a:endParaRPr kumimoji="0" lang="en-US" sz="1200" b="0">
              <a:latin typeface="Times New Roman" panose="02020603050405020304" pitchFamily="18"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134415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45C94B82-BD5A-4F0E-98AD-19C1C32B331E}" type="slidenum">
              <a:rPr kumimoji="0" lang="en-US" sz="1200" b="0">
                <a:latin typeface="Times New Roman" panose="02020603050405020304" pitchFamily="18" charset="0"/>
              </a:rPr>
              <a:pPr/>
              <a:t>78</a:t>
            </a:fld>
            <a:endParaRPr kumimoji="0" lang="en-US" sz="1200" b="0">
              <a:latin typeface="Times New Roman" panose="02020603050405020304"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244912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38D97178-7E70-4254-B852-1E4BB48AB009}" type="slidenum">
              <a:rPr kumimoji="0" lang="en-US" sz="1200" b="0">
                <a:latin typeface="Times New Roman" panose="02020603050405020304" pitchFamily="18" charset="0"/>
              </a:rPr>
              <a:pPr/>
              <a:t>79</a:t>
            </a:fld>
            <a:endParaRPr kumimoji="0" lang="en-US" sz="1200" b="0">
              <a:latin typeface="Times New Roman" panose="02020603050405020304" pitchFamily="18"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1687689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fld id="{2760CA9E-1E78-419E-BF4C-764EE005E17F}" type="slidenum">
              <a:rPr kumimoji="0" lang="en-US" altLang="en-US" sz="1200" b="0" smtClean="0">
                <a:latin typeface="Times New Roman" pitchFamily="18" charset="0"/>
              </a:rPr>
              <a:pPr/>
              <a:t>83</a:t>
            </a:fld>
            <a:endParaRPr kumimoji="0" lang="en-US" altLang="en-US" sz="1200" b="0">
              <a:latin typeface="Times New Roman" pitchFamily="18"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79506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panose="020B0604020202020204" pitchFamily="34" charset="0"/>
                <a:sym typeface="Symbol" panose="05050102010706020507" pitchFamily="18" charset="2"/>
              </a:defRPr>
            </a:lvl1pPr>
            <a:lvl2pPr marL="742950" indent="-285750">
              <a:defRPr kumimoji="1" sz="2900">
                <a:solidFill>
                  <a:schemeClr val="tx1"/>
                </a:solidFill>
                <a:latin typeface="Arial" panose="020B0604020202020204" pitchFamily="34" charset="0"/>
                <a:sym typeface="Symbol" panose="05050102010706020507" pitchFamily="18" charset="2"/>
              </a:defRPr>
            </a:lvl2pPr>
            <a:lvl3pPr marL="1143000" indent="-228600">
              <a:defRPr kumimoji="1" sz="2900">
                <a:solidFill>
                  <a:schemeClr val="tx1"/>
                </a:solidFill>
                <a:latin typeface="Arial" panose="020B0604020202020204" pitchFamily="34" charset="0"/>
                <a:sym typeface="Symbol" panose="05050102010706020507" pitchFamily="18" charset="2"/>
              </a:defRPr>
            </a:lvl3pPr>
            <a:lvl4pPr marL="1600200" indent="-228600">
              <a:defRPr kumimoji="1" sz="2900">
                <a:solidFill>
                  <a:schemeClr val="tx1"/>
                </a:solidFill>
                <a:latin typeface="Arial" panose="020B0604020202020204" pitchFamily="34" charset="0"/>
                <a:sym typeface="Symbol" panose="05050102010706020507" pitchFamily="18" charset="2"/>
              </a:defRPr>
            </a:lvl4pPr>
            <a:lvl5pPr marL="2057400" indent="-228600">
              <a:defRPr kumimoji="1" sz="2900">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9pPr>
          </a:lstStyle>
          <a:p>
            <a:fld id="{B0B02AD5-5F08-4DE3-8B75-9F02B1F6D0F3}" type="slidenum">
              <a:rPr kumimoji="0" lang="en-US" sz="1200">
                <a:latin typeface="Times New Roman" panose="02020603050405020304" pitchFamily="18" charset="0"/>
              </a:rPr>
              <a:pPr/>
              <a:t>57</a:t>
            </a:fld>
            <a:endParaRPr kumimoji="0" lang="en-US" sz="1200">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id-ID">
              <a:latin typeface="Times New Roman" panose="02020603050405020304" pitchFamily="18" charset="0"/>
            </a:endParaRPr>
          </a:p>
        </p:txBody>
      </p:sp>
    </p:spTree>
    <p:extLst>
      <p:ext uri="{BB962C8B-B14F-4D97-AF65-F5344CB8AC3E}">
        <p14:creationId xmlns:p14="http://schemas.microsoft.com/office/powerpoint/2010/main" val="935150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fld id="{A9F001C7-AF91-456E-A925-EBD0E6242722}" type="slidenum">
              <a:rPr kumimoji="0" lang="en-US" sz="1200" b="0">
                <a:latin typeface="Times New Roman" panose="02020603050405020304" pitchFamily="18" charset="0"/>
              </a:rPr>
              <a:pPr/>
              <a:t>84</a:t>
            </a:fld>
            <a:endParaRPr kumimoji="0" lang="en-US" sz="1200" b="0">
              <a:latin typeface="Times New Roman" panose="02020603050405020304" pitchFamily="18"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atin typeface="Times New Roman" panose="02020603050405020304" pitchFamily="18" charset="0"/>
            </a:endParaRPr>
          </a:p>
        </p:txBody>
      </p:sp>
    </p:spTree>
    <p:extLst>
      <p:ext uri="{BB962C8B-B14F-4D97-AF65-F5344CB8AC3E}">
        <p14:creationId xmlns:p14="http://schemas.microsoft.com/office/powerpoint/2010/main" val="357601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2819BF1F-5C44-4EEC-8886-A09BEF54CED6}" type="slidenum">
              <a:rPr kumimoji="0" lang="en-US" altLang="en-US" sz="1200" smtClean="0">
                <a:latin typeface="Times New Roman" pitchFamily="18" charset="0"/>
              </a:rPr>
              <a:pPr/>
              <a:t>59</a:t>
            </a:fld>
            <a:endParaRPr kumimoji="0" lang="en-US" altLang="en-US" sz="1200">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kumimoji="0" lang="id-ID" altLang="en-US">
              <a:latin typeface="Times New Roman" pitchFamily="18" charset="0"/>
            </a:endParaRPr>
          </a:p>
        </p:txBody>
      </p:sp>
    </p:spTree>
    <p:extLst>
      <p:ext uri="{BB962C8B-B14F-4D97-AF65-F5344CB8AC3E}">
        <p14:creationId xmlns:p14="http://schemas.microsoft.com/office/powerpoint/2010/main" val="104744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BE5B4043-26C4-4011-B69E-6E5D2CD8FF0B}" type="slidenum">
              <a:rPr kumimoji="0" lang="en-US" altLang="en-US" sz="1200" smtClean="0">
                <a:latin typeface="Times New Roman" pitchFamily="18" charset="0"/>
              </a:rPr>
              <a:pPr/>
              <a:t>60</a:t>
            </a:fld>
            <a:endParaRPr kumimoji="0" lang="en-US" altLang="en-US" sz="1200">
              <a:latin typeface="Times New Roman"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tLang="en-US">
              <a:latin typeface="Times New Roman" pitchFamily="18" charset="0"/>
            </a:endParaRPr>
          </a:p>
        </p:txBody>
      </p:sp>
    </p:spTree>
    <p:extLst>
      <p:ext uri="{BB962C8B-B14F-4D97-AF65-F5344CB8AC3E}">
        <p14:creationId xmlns:p14="http://schemas.microsoft.com/office/powerpoint/2010/main" val="408614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7DB84C94-C9D2-43B1-B729-EA578D47675A}" type="slidenum">
              <a:rPr kumimoji="0" lang="en-US" altLang="en-US" sz="1200" smtClean="0">
                <a:latin typeface="Times New Roman" pitchFamily="18" charset="0"/>
              </a:rPr>
              <a:pPr/>
              <a:t>61</a:t>
            </a:fld>
            <a:endParaRPr kumimoji="0" lang="en-US" altLang="en-US" sz="1200">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tLang="en-US">
              <a:latin typeface="Times New Roman" pitchFamily="18" charset="0"/>
            </a:endParaRPr>
          </a:p>
        </p:txBody>
      </p:sp>
    </p:spTree>
    <p:extLst>
      <p:ext uri="{BB962C8B-B14F-4D97-AF65-F5344CB8AC3E}">
        <p14:creationId xmlns:p14="http://schemas.microsoft.com/office/powerpoint/2010/main" val="293298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626D7653-345F-4C4B-B2C4-8B463A21366D}" type="slidenum">
              <a:rPr kumimoji="0" lang="en-US" altLang="en-US" sz="1200" smtClean="0">
                <a:latin typeface="Times New Roman" pitchFamily="18" charset="0"/>
              </a:rPr>
              <a:pPr/>
              <a:t>62</a:t>
            </a:fld>
            <a:endParaRPr kumimoji="0" lang="en-US" altLang="en-US" sz="1200">
              <a:latin typeface="Times New Roman" pitchFamily="18"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tLang="en-US">
              <a:latin typeface="Times New Roman" pitchFamily="18" charset="0"/>
            </a:endParaRPr>
          </a:p>
        </p:txBody>
      </p:sp>
    </p:spTree>
    <p:extLst>
      <p:ext uri="{BB962C8B-B14F-4D97-AF65-F5344CB8AC3E}">
        <p14:creationId xmlns:p14="http://schemas.microsoft.com/office/powerpoint/2010/main" val="300728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72351270-F958-4C15-BD0E-99F2BF56E861}" type="slidenum">
              <a:rPr kumimoji="0" lang="en-US" altLang="en-US" sz="1200" smtClean="0">
                <a:latin typeface="Times New Roman" pitchFamily="18" charset="0"/>
              </a:rPr>
              <a:pPr/>
              <a:t>63</a:t>
            </a:fld>
            <a:endParaRPr kumimoji="0" lang="en-US" altLang="en-US" sz="1200">
              <a:latin typeface="Times New Roman"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tLang="en-US">
              <a:latin typeface="Times New Roman" pitchFamily="18" charset="0"/>
            </a:endParaRPr>
          </a:p>
        </p:txBody>
      </p:sp>
    </p:spTree>
    <p:extLst>
      <p:ext uri="{BB962C8B-B14F-4D97-AF65-F5344CB8AC3E}">
        <p14:creationId xmlns:p14="http://schemas.microsoft.com/office/powerpoint/2010/main" val="3893639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68A329D8-24EB-4F08-A23D-E44A2E859D50}" type="slidenum">
              <a:rPr kumimoji="0" lang="en-US" altLang="en-US" sz="1200" smtClean="0">
                <a:latin typeface="Times New Roman" pitchFamily="18" charset="0"/>
              </a:rPr>
              <a:pPr/>
              <a:t>64</a:t>
            </a:fld>
            <a:endParaRPr kumimoji="0" lang="en-US" altLang="en-US" sz="1200">
              <a:latin typeface="Times New Roman"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d-ID" altLang="en-US">
              <a:latin typeface="Times New Roman" pitchFamily="18" charset="0"/>
            </a:endParaRPr>
          </a:p>
        </p:txBody>
      </p:sp>
    </p:spTree>
    <p:extLst>
      <p:ext uri="{BB962C8B-B14F-4D97-AF65-F5344CB8AC3E}">
        <p14:creationId xmlns:p14="http://schemas.microsoft.com/office/powerpoint/2010/main" val="90883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fld id="{B235CF25-271E-43D9-A3DD-82E830381984}" type="slidenum">
              <a:rPr kumimoji="0" lang="en-US" altLang="en-US" sz="1200" smtClean="0">
                <a:latin typeface="Times New Roman" pitchFamily="18" charset="0"/>
              </a:rPr>
              <a:pPr/>
              <a:t>65</a:t>
            </a:fld>
            <a:endParaRPr kumimoji="0" lang="en-US" altLang="en-US" sz="1200">
              <a:latin typeface="Times New Roman" pitchFamily="18"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kumimoji="0" lang="id-ID" altLang="en-US">
              <a:latin typeface="Times New Roman" pitchFamily="18" charset="0"/>
            </a:endParaRPr>
          </a:p>
        </p:txBody>
      </p:sp>
    </p:spTree>
    <p:extLst>
      <p:ext uri="{BB962C8B-B14F-4D97-AF65-F5344CB8AC3E}">
        <p14:creationId xmlns:p14="http://schemas.microsoft.com/office/powerpoint/2010/main" val="3032226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457200" y="6477000"/>
            <a:ext cx="2133600" cy="244475"/>
          </a:xfrm>
        </p:spPr>
        <p:txBody>
          <a:bodyPr/>
          <a:lstStyle>
            <a:lvl1pPr>
              <a:defRPr/>
            </a:lvl1pPr>
          </a:lstStyle>
          <a:p>
            <a:endParaRPr lang="en-US"/>
          </a:p>
        </p:txBody>
      </p:sp>
      <p:sp>
        <p:nvSpPr>
          <p:cNvPr id="3077" name="Rectangle 5"/>
          <p:cNvSpPr>
            <a:spLocks noGrp="1" noChangeArrowheads="1"/>
          </p:cNvSpPr>
          <p:nvPr>
            <p:ph type="ftr" sz="quarter" idx="3"/>
          </p:nvPr>
        </p:nvSpPr>
        <p:spPr>
          <a:xfrm>
            <a:off x="3124200" y="6477000"/>
            <a:ext cx="2895600" cy="244475"/>
          </a:xfrm>
        </p:spPr>
        <p:txBody>
          <a:bodyPr/>
          <a:lstStyle>
            <a:lvl1pPr algn="ctr">
              <a:defRPr b="0">
                <a:solidFill>
                  <a:schemeClr val="tx1"/>
                </a:solidFill>
              </a:defRPr>
            </a:lvl1pPr>
          </a:lstStyle>
          <a:p>
            <a:endParaRPr lang="en-US"/>
          </a:p>
        </p:txBody>
      </p:sp>
      <p:sp>
        <p:nvSpPr>
          <p:cNvPr id="3078" name="Rectangle 6"/>
          <p:cNvSpPr>
            <a:spLocks noGrp="1" noChangeArrowheads="1"/>
          </p:cNvSpPr>
          <p:nvPr>
            <p:ph type="sldNum" sz="quarter" idx="4"/>
          </p:nvPr>
        </p:nvSpPr>
        <p:spPr>
          <a:xfrm>
            <a:off x="6553200" y="6477000"/>
            <a:ext cx="2133600" cy="244475"/>
          </a:xfrm>
        </p:spPr>
        <p:txBody>
          <a:bodyPr/>
          <a:lstStyle>
            <a:lvl1pPr>
              <a:defRPr>
                <a:solidFill>
                  <a:schemeClr val="bg1"/>
                </a:solidFill>
              </a:defRPr>
            </a:lvl1pPr>
          </a:lstStyle>
          <a:p>
            <a:fld id="{1502D447-CABE-46C4-8061-E46970155542}" type="slidenum">
              <a:rPr lang="en-US"/>
              <a:pPr/>
              <a:t>‹#›</a:t>
            </a:fld>
            <a:endParaRPr lang="en-US"/>
          </a:p>
        </p:txBody>
      </p:sp>
      <p:sp>
        <p:nvSpPr>
          <p:cNvPr id="3086" name="Text Box 14"/>
          <p:cNvSpPr txBox="1">
            <a:spLocks noChangeArrowheads="1"/>
          </p:cNvSpPr>
          <p:nvPr/>
        </p:nvSpPr>
        <p:spPr bwMode="gray">
          <a:xfrm>
            <a:off x="368300" y="395288"/>
            <a:ext cx="1384300" cy="519112"/>
          </a:xfrm>
          <a:prstGeom prst="rect">
            <a:avLst/>
          </a:prstGeom>
          <a:noFill/>
          <a:ln w="9525">
            <a:noFill/>
            <a:miter lim="800000"/>
            <a:headEnd/>
            <a:tailEnd/>
          </a:ln>
          <a:effectLst/>
        </p:spPr>
        <p:txBody>
          <a:bodyPr>
            <a:spAutoFit/>
          </a:bodyPr>
          <a:lstStyle/>
          <a:p>
            <a:r>
              <a:rPr lang="en-US" sz="2800" b="1" i="1">
                <a:solidFill>
                  <a:schemeClr val="accent2"/>
                </a:solidFill>
              </a:rPr>
              <a:t>LOGO</a:t>
            </a:r>
          </a:p>
        </p:txBody>
      </p:sp>
      <p:sp>
        <p:nvSpPr>
          <p:cNvPr id="3075" name="Rectangle 3"/>
          <p:cNvSpPr>
            <a:spLocks noGrp="1" noChangeArrowheads="1"/>
          </p:cNvSpPr>
          <p:nvPr>
            <p:ph type="subTitle" idx="1"/>
          </p:nvPr>
        </p:nvSpPr>
        <p:spPr bwMode="gray">
          <a:xfrm>
            <a:off x="3810000" y="5029200"/>
            <a:ext cx="4724400" cy="381000"/>
          </a:xfrm>
        </p:spPr>
        <p:txBody>
          <a:bodyPr/>
          <a:lstStyle>
            <a:lvl1pPr marL="0" indent="0">
              <a:buFont typeface="Wingdings" pitchFamily="2" charset="2"/>
              <a:buNone/>
              <a:defRPr sz="1800" b="1">
                <a:solidFill>
                  <a:schemeClr val="bg1"/>
                </a:solidFill>
              </a:defRPr>
            </a:lvl1pPr>
          </a:lstStyle>
          <a:p>
            <a:r>
              <a:rPr lang="en-US"/>
              <a:t>Click to edit Master subtitle style</a:t>
            </a:r>
          </a:p>
        </p:txBody>
      </p:sp>
      <p:sp>
        <p:nvSpPr>
          <p:cNvPr id="3074" name="Rectangle 2"/>
          <p:cNvSpPr>
            <a:spLocks noGrp="1" noChangeArrowheads="1"/>
          </p:cNvSpPr>
          <p:nvPr>
            <p:ph type="ctrTitle"/>
          </p:nvPr>
        </p:nvSpPr>
        <p:spPr>
          <a:xfrm>
            <a:off x="228600" y="2057400"/>
            <a:ext cx="6096000" cy="682625"/>
          </a:xfrm>
        </p:spPr>
        <p:txBody>
          <a:bodyPr/>
          <a:lstStyle>
            <a:lvl1pPr algn="r">
              <a:defRPr sz="40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www.themegallery.com</a:t>
            </a:r>
          </a:p>
        </p:txBody>
      </p:sp>
      <p:sp>
        <p:nvSpPr>
          <p:cNvPr id="6" name="Slide Number Placeholder 5"/>
          <p:cNvSpPr>
            <a:spLocks noGrp="1"/>
          </p:cNvSpPr>
          <p:nvPr>
            <p:ph type="sldNum" sz="quarter" idx="12"/>
          </p:nvPr>
        </p:nvSpPr>
        <p:spPr/>
        <p:txBody>
          <a:bodyPr/>
          <a:lstStyle>
            <a:lvl1pPr>
              <a:defRPr/>
            </a:lvl1pPr>
          </a:lstStyle>
          <a:p>
            <a:fld id="{35733256-762F-426B-81BC-C8B4197B2C2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55638"/>
            <a:ext cx="2095500" cy="5592762"/>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304800" y="655638"/>
            <a:ext cx="6134100" cy="5592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www.themegallery.com</a:t>
            </a:r>
          </a:p>
        </p:txBody>
      </p:sp>
      <p:sp>
        <p:nvSpPr>
          <p:cNvPr id="6" name="Slide Number Placeholder 5"/>
          <p:cNvSpPr>
            <a:spLocks noGrp="1"/>
          </p:cNvSpPr>
          <p:nvPr>
            <p:ph type="sldNum" sz="quarter" idx="12"/>
          </p:nvPr>
        </p:nvSpPr>
        <p:spPr/>
        <p:txBody>
          <a:bodyPr/>
          <a:lstStyle>
            <a:lvl1pPr>
              <a:defRPr/>
            </a:lvl1pPr>
          </a:lstStyle>
          <a:p>
            <a:fld id="{447F6520-94AC-4620-ADAF-9A8AF7EFB84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655638"/>
            <a:ext cx="4953000" cy="563562"/>
          </a:xfrm>
        </p:spPr>
        <p:txBody>
          <a:bodyPr/>
          <a:lstStyle/>
          <a:p>
            <a:r>
              <a:rPr lang="en-US"/>
              <a:t>Click to edit Master title style</a:t>
            </a:r>
            <a:endParaRPr lang="id-ID"/>
          </a:p>
        </p:txBody>
      </p:sp>
      <p:sp>
        <p:nvSpPr>
          <p:cNvPr id="3" name="Chart Placeholder 2"/>
          <p:cNvSpPr>
            <a:spLocks noGrp="1"/>
          </p:cNvSpPr>
          <p:nvPr>
            <p:ph type="chart" idx="1"/>
          </p:nvPr>
        </p:nvSpPr>
        <p:spPr>
          <a:xfrm>
            <a:off x="381000" y="1600200"/>
            <a:ext cx="8305800" cy="4648200"/>
          </a:xfrm>
        </p:spPr>
        <p:txBody>
          <a:bodyPr/>
          <a:lstStyle/>
          <a:p>
            <a:r>
              <a:rPr lang="en-US"/>
              <a:t>Click icon to add chart</a:t>
            </a:r>
            <a:endParaRPr lang="id-ID"/>
          </a:p>
        </p:txBody>
      </p:sp>
      <p:sp>
        <p:nvSpPr>
          <p:cNvPr id="4" name="Date Placeholder 3"/>
          <p:cNvSpPr>
            <a:spLocks noGrp="1"/>
          </p:cNvSpPr>
          <p:nvPr>
            <p:ph type="dt" sz="half" idx="10"/>
          </p:nvPr>
        </p:nvSpPr>
        <p:spPr>
          <a:xfrm>
            <a:off x="304800" y="6400800"/>
            <a:ext cx="2133600" cy="228600"/>
          </a:xfrm>
        </p:spPr>
        <p:txBody>
          <a:bodyPr/>
          <a:lstStyle>
            <a:lvl1pPr>
              <a:defRPr/>
            </a:lvl1pPr>
          </a:lstStyle>
          <a:p>
            <a:endParaRPr lang="en-US"/>
          </a:p>
        </p:txBody>
      </p:sp>
      <p:sp>
        <p:nvSpPr>
          <p:cNvPr id="5" name="Footer Placeholder 4"/>
          <p:cNvSpPr>
            <a:spLocks noGrp="1"/>
          </p:cNvSpPr>
          <p:nvPr>
            <p:ph type="ftr" sz="quarter" idx="11"/>
          </p:nvPr>
        </p:nvSpPr>
        <p:spPr>
          <a:xfrm>
            <a:off x="6096000" y="6400800"/>
            <a:ext cx="2895600" cy="228600"/>
          </a:xfrm>
        </p:spPr>
        <p:txBody>
          <a:bodyPr/>
          <a:lstStyle>
            <a:lvl1pPr>
              <a:defRPr/>
            </a:lvl1pPr>
          </a:lstStyle>
          <a:p>
            <a:r>
              <a:rPr lang="en-US"/>
              <a:t>www.themegallery.com</a:t>
            </a:r>
          </a:p>
        </p:txBody>
      </p:sp>
      <p:sp>
        <p:nvSpPr>
          <p:cNvPr id="6" name="Slide Number Placeholder 5"/>
          <p:cNvSpPr>
            <a:spLocks noGrp="1"/>
          </p:cNvSpPr>
          <p:nvPr>
            <p:ph type="sldNum" sz="quarter" idx="12"/>
          </p:nvPr>
        </p:nvSpPr>
        <p:spPr>
          <a:xfrm>
            <a:off x="2971800" y="6400800"/>
            <a:ext cx="2133600" cy="228600"/>
          </a:xfrm>
        </p:spPr>
        <p:txBody>
          <a:bodyPr/>
          <a:lstStyle>
            <a:lvl1pPr>
              <a:defRPr/>
            </a:lvl1pPr>
          </a:lstStyle>
          <a:p>
            <a:fld id="{8C0D53A5-F3C6-43B9-BE7E-B823CB201A6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655638"/>
            <a:ext cx="4953000" cy="563562"/>
          </a:xfrm>
        </p:spPr>
        <p:txBody>
          <a:bodyPr/>
          <a:lstStyle/>
          <a:p>
            <a:r>
              <a:rPr lang="en-US"/>
              <a:t>Click to edit Master title style</a:t>
            </a:r>
            <a:endParaRPr lang="id-ID"/>
          </a:p>
        </p:txBody>
      </p:sp>
      <p:sp>
        <p:nvSpPr>
          <p:cNvPr id="3" name="Table Placeholder 2"/>
          <p:cNvSpPr>
            <a:spLocks noGrp="1"/>
          </p:cNvSpPr>
          <p:nvPr>
            <p:ph type="tbl" idx="1"/>
          </p:nvPr>
        </p:nvSpPr>
        <p:spPr>
          <a:xfrm>
            <a:off x="381000" y="1600200"/>
            <a:ext cx="8305800" cy="4648200"/>
          </a:xfrm>
        </p:spPr>
        <p:txBody>
          <a:bodyPr/>
          <a:lstStyle/>
          <a:p>
            <a:r>
              <a:rPr lang="en-US"/>
              <a:t>Click icon to add table</a:t>
            </a:r>
            <a:endParaRPr lang="id-ID"/>
          </a:p>
        </p:txBody>
      </p:sp>
      <p:sp>
        <p:nvSpPr>
          <p:cNvPr id="4" name="Date Placeholder 3"/>
          <p:cNvSpPr>
            <a:spLocks noGrp="1"/>
          </p:cNvSpPr>
          <p:nvPr>
            <p:ph type="dt" sz="half" idx="10"/>
          </p:nvPr>
        </p:nvSpPr>
        <p:spPr>
          <a:xfrm>
            <a:off x="304800" y="6400800"/>
            <a:ext cx="2133600" cy="228600"/>
          </a:xfrm>
        </p:spPr>
        <p:txBody>
          <a:bodyPr/>
          <a:lstStyle>
            <a:lvl1pPr>
              <a:defRPr/>
            </a:lvl1pPr>
          </a:lstStyle>
          <a:p>
            <a:endParaRPr lang="en-US"/>
          </a:p>
        </p:txBody>
      </p:sp>
      <p:sp>
        <p:nvSpPr>
          <p:cNvPr id="5" name="Footer Placeholder 4"/>
          <p:cNvSpPr>
            <a:spLocks noGrp="1"/>
          </p:cNvSpPr>
          <p:nvPr>
            <p:ph type="ftr" sz="quarter" idx="11"/>
          </p:nvPr>
        </p:nvSpPr>
        <p:spPr>
          <a:xfrm>
            <a:off x="6096000" y="6400800"/>
            <a:ext cx="2895600" cy="228600"/>
          </a:xfrm>
        </p:spPr>
        <p:txBody>
          <a:bodyPr/>
          <a:lstStyle>
            <a:lvl1pPr>
              <a:defRPr/>
            </a:lvl1pPr>
          </a:lstStyle>
          <a:p>
            <a:r>
              <a:rPr lang="en-US"/>
              <a:t>www.themegallery.com</a:t>
            </a:r>
          </a:p>
        </p:txBody>
      </p:sp>
      <p:sp>
        <p:nvSpPr>
          <p:cNvPr id="6" name="Slide Number Placeholder 5"/>
          <p:cNvSpPr>
            <a:spLocks noGrp="1"/>
          </p:cNvSpPr>
          <p:nvPr>
            <p:ph type="sldNum" sz="quarter" idx="12"/>
          </p:nvPr>
        </p:nvSpPr>
        <p:spPr>
          <a:xfrm>
            <a:off x="2971800" y="6400800"/>
            <a:ext cx="2133600" cy="228600"/>
          </a:xfrm>
        </p:spPr>
        <p:txBody>
          <a:bodyPr/>
          <a:lstStyle>
            <a:lvl1pPr>
              <a:defRPr/>
            </a:lvl1pPr>
          </a:lstStyle>
          <a:p>
            <a:fld id="{70B722B8-C3D5-4C22-BDCE-121C7F2195A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www.themegallery.com</a:t>
            </a:r>
          </a:p>
        </p:txBody>
      </p:sp>
      <p:sp>
        <p:nvSpPr>
          <p:cNvPr id="6" name="Slide Number Placeholder 5"/>
          <p:cNvSpPr>
            <a:spLocks noGrp="1"/>
          </p:cNvSpPr>
          <p:nvPr>
            <p:ph type="sldNum" sz="quarter" idx="12"/>
          </p:nvPr>
        </p:nvSpPr>
        <p:spPr/>
        <p:txBody>
          <a:bodyPr/>
          <a:lstStyle>
            <a:lvl1pPr>
              <a:defRPr/>
            </a:lvl1pPr>
          </a:lstStyle>
          <a:p>
            <a:fld id="{EB193EEC-57BE-4C35-BE36-B7DC242C07D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www.themegallery.com</a:t>
            </a:r>
          </a:p>
        </p:txBody>
      </p:sp>
      <p:sp>
        <p:nvSpPr>
          <p:cNvPr id="6" name="Slide Number Placeholder 5"/>
          <p:cNvSpPr>
            <a:spLocks noGrp="1"/>
          </p:cNvSpPr>
          <p:nvPr>
            <p:ph type="sldNum" sz="quarter" idx="12"/>
          </p:nvPr>
        </p:nvSpPr>
        <p:spPr/>
        <p:txBody>
          <a:bodyPr/>
          <a:lstStyle>
            <a:lvl1pPr>
              <a:defRPr/>
            </a:lvl1pPr>
          </a:lstStyle>
          <a:p>
            <a:fld id="{A37E88AA-8077-4955-855E-32C260F947E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381000" y="16002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10100" y="16002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www.themegallery.com</a:t>
            </a:r>
          </a:p>
        </p:txBody>
      </p:sp>
      <p:sp>
        <p:nvSpPr>
          <p:cNvPr id="7" name="Slide Number Placeholder 6"/>
          <p:cNvSpPr>
            <a:spLocks noGrp="1"/>
          </p:cNvSpPr>
          <p:nvPr>
            <p:ph type="sldNum" sz="quarter" idx="12"/>
          </p:nvPr>
        </p:nvSpPr>
        <p:spPr/>
        <p:txBody>
          <a:bodyPr/>
          <a:lstStyle>
            <a:lvl1pPr>
              <a:defRPr/>
            </a:lvl1pPr>
          </a:lstStyle>
          <a:p>
            <a:fld id="{50E44B51-F842-4684-9A19-84DC636E279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www.themegallery.com</a:t>
            </a:r>
          </a:p>
        </p:txBody>
      </p:sp>
      <p:sp>
        <p:nvSpPr>
          <p:cNvPr id="9" name="Slide Number Placeholder 8"/>
          <p:cNvSpPr>
            <a:spLocks noGrp="1"/>
          </p:cNvSpPr>
          <p:nvPr>
            <p:ph type="sldNum" sz="quarter" idx="12"/>
          </p:nvPr>
        </p:nvSpPr>
        <p:spPr/>
        <p:txBody>
          <a:bodyPr/>
          <a:lstStyle>
            <a:lvl1pPr>
              <a:defRPr/>
            </a:lvl1pPr>
          </a:lstStyle>
          <a:p>
            <a:fld id="{32938354-E502-496F-A03A-A23F14A5F4D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www.themegallery.com</a:t>
            </a:r>
          </a:p>
        </p:txBody>
      </p:sp>
      <p:sp>
        <p:nvSpPr>
          <p:cNvPr id="5" name="Slide Number Placeholder 4"/>
          <p:cNvSpPr>
            <a:spLocks noGrp="1"/>
          </p:cNvSpPr>
          <p:nvPr>
            <p:ph type="sldNum" sz="quarter" idx="12"/>
          </p:nvPr>
        </p:nvSpPr>
        <p:spPr/>
        <p:txBody>
          <a:bodyPr/>
          <a:lstStyle>
            <a:lvl1pPr>
              <a:defRPr/>
            </a:lvl1pPr>
          </a:lstStyle>
          <a:p>
            <a:fld id="{2EBC868E-4376-4463-9BB8-846836320F4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www.themegallery.com</a:t>
            </a:r>
          </a:p>
        </p:txBody>
      </p:sp>
      <p:sp>
        <p:nvSpPr>
          <p:cNvPr id="4" name="Slide Number Placeholder 3"/>
          <p:cNvSpPr>
            <a:spLocks noGrp="1"/>
          </p:cNvSpPr>
          <p:nvPr>
            <p:ph type="sldNum" sz="quarter" idx="12"/>
          </p:nvPr>
        </p:nvSpPr>
        <p:spPr/>
        <p:txBody>
          <a:bodyPr/>
          <a:lstStyle>
            <a:lvl1pPr>
              <a:defRPr/>
            </a:lvl1pPr>
          </a:lstStyle>
          <a:p>
            <a:fld id="{304DBCFC-F256-4C04-AAEB-C7EB681DBD5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www.themegallery.com</a:t>
            </a:r>
          </a:p>
        </p:txBody>
      </p:sp>
      <p:sp>
        <p:nvSpPr>
          <p:cNvPr id="7" name="Slide Number Placeholder 6"/>
          <p:cNvSpPr>
            <a:spLocks noGrp="1"/>
          </p:cNvSpPr>
          <p:nvPr>
            <p:ph type="sldNum" sz="quarter" idx="12"/>
          </p:nvPr>
        </p:nvSpPr>
        <p:spPr/>
        <p:txBody>
          <a:bodyPr/>
          <a:lstStyle>
            <a:lvl1pPr>
              <a:defRPr/>
            </a:lvl1pPr>
          </a:lstStyle>
          <a:p>
            <a:fld id="{272E637E-7DC5-4473-ABC7-0C19E3CE01E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www.themegallery.com</a:t>
            </a:r>
          </a:p>
        </p:txBody>
      </p:sp>
      <p:sp>
        <p:nvSpPr>
          <p:cNvPr id="7" name="Slide Number Placeholder 6"/>
          <p:cNvSpPr>
            <a:spLocks noGrp="1"/>
          </p:cNvSpPr>
          <p:nvPr>
            <p:ph type="sldNum" sz="quarter" idx="12"/>
          </p:nvPr>
        </p:nvSpPr>
        <p:spPr/>
        <p:txBody>
          <a:bodyPr/>
          <a:lstStyle>
            <a:lvl1pPr>
              <a:defRPr/>
            </a:lvl1pPr>
          </a:lstStyle>
          <a:p>
            <a:fld id="{0C0E4440-6BF1-41AC-B0D0-278C01A3050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1600200"/>
            <a:ext cx="83058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white">
          <a:xfrm>
            <a:off x="304800" y="64008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9" name="Rectangle 5"/>
          <p:cNvSpPr>
            <a:spLocks noGrp="1" noChangeArrowheads="1"/>
          </p:cNvSpPr>
          <p:nvPr>
            <p:ph type="ftr" sz="quarter" idx="3"/>
          </p:nvPr>
        </p:nvSpPr>
        <p:spPr bwMode="white">
          <a:xfrm>
            <a:off x="6096000" y="64008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1"/>
                </a:solidFill>
              </a:defRPr>
            </a:lvl1pPr>
          </a:lstStyle>
          <a:p>
            <a:r>
              <a:rPr lang="en-US"/>
              <a:t>www.themegallery.com</a:t>
            </a:r>
          </a:p>
        </p:txBody>
      </p:sp>
      <p:sp>
        <p:nvSpPr>
          <p:cNvPr id="1030" name="Rectangle 6"/>
          <p:cNvSpPr>
            <a:spLocks noGrp="1" noChangeArrowheads="1"/>
          </p:cNvSpPr>
          <p:nvPr>
            <p:ph type="sldNum" sz="quarter" idx="4"/>
          </p:nvPr>
        </p:nvSpPr>
        <p:spPr bwMode="white">
          <a:xfrm>
            <a:off x="2971800" y="64008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D2B550F2-3928-4FF5-8B9C-175B466023B7}" type="slidenum">
              <a:rPr lang="en-US"/>
              <a:pPr/>
              <a:t>‹#›</a:t>
            </a:fld>
            <a:endParaRPr lang="en-US"/>
          </a:p>
        </p:txBody>
      </p:sp>
      <p:sp>
        <p:nvSpPr>
          <p:cNvPr id="1026" name="Rectangle 2"/>
          <p:cNvSpPr>
            <a:spLocks noGrp="1" noChangeArrowheads="1"/>
          </p:cNvSpPr>
          <p:nvPr>
            <p:ph type="title"/>
          </p:nvPr>
        </p:nvSpPr>
        <p:spPr bwMode="gray">
          <a:xfrm>
            <a:off x="304800" y="655638"/>
            <a:ext cx="4953000" cy="56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5701583" y="3501008"/>
            <a:ext cx="3156697" cy="1015663"/>
          </a:xfrm>
          <a:prstGeom prst="rect">
            <a:avLst/>
          </a:prstGeom>
          <a:noFill/>
          <a:ln w="9525">
            <a:noFill/>
            <a:miter lim="800000"/>
            <a:headEnd/>
            <a:tailEnd/>
          </a:ln>
          <a:effectLst/>
        </p:spPr>
        <p:txBody>
          <a:bodyPr wrap="none">
            <a:spAutoFit/>
          </a:bodyPr>
          <a:lstStyle/>
          <a:p>
            <a:pPr algn="r"/>
            <a:r>
              <a:rPr lang="en-US" sz="2000" b="1" dirty="0">
                <a:solidFill>
                  <a:schemeClr val="tx2"/>
                </a:solidFill>
              </a:rPr>
              <a:t>KBO 61</a:t>
            </a:r>
            <a:r>
              <a:rPr lang="en-ID" sz="2000" b="1" dirty="0">
                <a:solidFill>
                  <a:schemeClr val="tx2"/>
                </a:solidFill>
              </a:rPr>
              <a:t>9</a:t>
            </a:r>
            <a:r>
              <a:rPr lang="en-US" sz="2000" b="1" dirty="0">
                <a:solidFill>
                  <a:schemeClr val="tx2"/>
                </a:solidFill>
              </a:rPr>
              <a:t>20</a:t>
            </a:r>
            <a:r>
              <a:rPr lang="id-ID" sz="2000" b="1" dirty="0">
                <a:solidFill>
                  <a:schemeClr val="tx2"/>
                </a:solidFill>
              </a:rPr>
              <a:t>7</a:t>
            </a:r>
            <a:r>
              <a:rPr lang="en-US" sz="2000" b="1" dirty="0">
                <a:solidFill>
                  <a:schemeClr val="tx2"/>
                </a:solidFill>
              </a:rPr>
              <a:t> / 3 (2-1)</a:t>
            </a:r>
          </a:p>
          <a:p>
            <a:pPr algn="r"/>
            <a:endParaRPr lang="en-ID" sz="2000" b="1" dirty="0">
              <a:solidFill>
                <a:schemeClr val="tx2"/>
              </a:solidFill>
            </a:endParaRPr>
          </a:p>
          <a:p>
            <a:pPr algn="r"/>
            <a:r>
              <a:rPr lang="id-ID" sz="2000" b="1" dirty="0">
                <a:solidFill>
                  <a:schemeClr val="tx2"/>
                </a:solidFill>
              </a:rPr>
              <a:t>Ismi Rakhmawati, M. Pd.</a:t>
            </a:r>
            <a:endParaRPr lang="en-US" sz="2000" b="1" dirty="0">
              <a:solidFill>
                <a:schemeClr val="tx2"/>
              </a:solidFill>
            </a:endParaRPr>
          </a:p>
        </p:txBody>
      </p:sp>
      <p:pic>
        <p:nvPicPr>
          <p:cNvPr id="2056" name="Picture 8" descr="E:\gambar\Logo\10. UNILA.jpg"/>
          <p:cNvPicPr>
            <a:picLocks noChangeAspect="1" noChangeArrowheads="1"/>
          </p:cNvPicPr>
          <p:nvPr/>
        </p:nvPicPr>
        <p:blipFill>
          <a:blip r:embed="rId3"/>
          <a:srcRect/>
          <a:stretch>
            <a:fillRect/>
          </a:stretch>
        </p:blipFill>
        <p:spPr bwMode="auto">
          <a:xfrm>
            <a:off x="467544" y="0"/>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2714612" y="2246309"/>
            <a:ext cx="6096000" cy="682625"/>
          </a:xfrm>
        </p:spPr>
        <p:txBody>
          <a:bodyPr/>
          <a:lstStyle/>
          <a:p>
            <a:r>
              <a:rPr lang="id-ID" sz="4800" dirty="0"/>
              <a:t>ZOOLOGI VERTEBRATA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18" y="0"/>
            <a:ext cx="7477538"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3"/>
          <p:cNvSpPr>
            <a:spLocks noGrp="1"/>
          </p:cNvSpPr>
          <p:nvPr>
            <p:ph type="ftr" sz="quarter" idx="11"/>
          </p:nvPr>
        </p:nvSpPr>
        <p:spPr>
          <a:xfrm>
            <a:off x="6096000" y="6400800"/>
            <a:ext cx="2895600" cy="228600"/>
          </a:xfrm>
        </p:spPr>
        <p:txBody>
          <a:bodyPr/>
          <a:lstStyle/>
          <a:p>
            <a:r>
              <a:rPr lang="en-US" dirty="0"/>
              <a:t>Hickman, 2006</a:t>
            </a:r>
          </a:p>
        </p:txBody>
      </p:sp>
    </p:spTree>
    <p:extLst>
      <p:ext uri="{BB962C8B-B14F-4D97-AF65-F5344CB8AC3E}">
        <p14:creationId xmlns:p14="http://schemas.microsoft.com/office/powerpoint/2010/main" val="1300399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20688"/>
            <a:ext cx="5203304" cy="563562"/>
          </a:xfrm>
        </p:spPr>
        <p:txBody>
          <a:bodyPr/>
          <a:lstStyle/>
          <a:p>
            <a:r>
              <a:rPr lang="en-US" dirty="0"/>
              <a:t>Subphylum </a:t>
            </a:r>
            <a:r>
              <a:rPr lang="en-US" dirty="0" err="1"/>
              <a:t>Cephalochordata</a:t>
            </a:r>
            <a:endParaRPr lang="en-US" dirty="0"/>
          </a:p>
        </p:txBody>
      </p:sp>
      <p:sp>
        <p:nvSpPr>
          <p:cNvPr id="3" name="Content Placeholder 2"/>
          <p:cNvSpPr>
            <a:spLocks noGrp="1"/>
          </p:cNvSpPr>
          <p:nvPr>
            <p:ph idx="1"/>
          </p:nvPr>
        </p:nvSpPr>
        <p:spPr>
          <a:xfrm>
            <a:off x="179512" y="1600200"/>
            <a:ext cx="8784976" cy="4648200"/>
          </a:xfrm>
        </p:spPr>
        <p:txBody>
          <a:bodyPr/>
          <a:lstStyle/>
          <a:p>
            <a:r>
              <a:rPr lang="en-US" sz="2000" b="1" dirty="0"/>
              <a:t>Lancelets </a:t>
            </a:r>
            <a:r>
              <a:rPr lang="en-US" sz="2000" b="1" i="1" dirty="0"/>
              <a:t>Amphioxus</a:t>
            </a:r>
            <a:endParaRPr lang="en-US" sz="2000" b="1" dirty="0"/>
          </a:p>
          <a:p>
            <a:r>
              <a:rPr lang="en-US" sz="2000" b="1" dirty="0"/>
              <a:t>Sandy bottom</a:t>
            </a:r>
          </a:p>
          <a:p>
            <a:r>
              <a:rPr lang="en-US" sz="2000" b="1" dirty="0"/>
              <a:t>29 </a:t>
            </a:r>
            <a:r>
              <a:rPr lang="en-US" sz="2000" b="1" dirty="0" err="1"/>
              <a:t>spesies</a:t>
            </a:r>
            <a:endParaRPr lang="en-US" sz="2000" b="1" dirty="0"/>
          </a:p>
          <a:p>
            <a:r>
              <a:rPr lang="en-US" sz="2000" b="1" dirty="0"/>
              <a:t>Has 5 character </a:t>
            </a:r>
            <a:r>
              <a:rPr lang="en-US" sz="2000" b="1" dirty="0" err="1"/>
              <a:t>chordata</a:t>
            </a:r>
            <a:endParaRPr lang="en-US" sz="2000" b="1" dirty="0"/>
          </a:p>
          <a:p>
            <a:r>
              <a:rPr lang="en-US" sz="2000" b="1" dirty="0"/>
              <a:t>Mouth -&gt; </a:t>
            </a:r>
            <a:r>
              <a:rPr lang="en-US" sz="2000" b="1" dirty="0" err="1"/>
              <a:t>bucal</a:t>
            </a:r>
            <a:r>
              <a:rPr lang="en-US" sz="2000" b="1" dirty="0"/>
              <a:t> cavity -&gt; pharynx -&gt; pharyngeal slit -&gt; intestine</a:t>
            </a:r>
          </a:p>
          <a:p>
            <a:r>
              <a:rPr lang="en-US" sz="2000" b="1" dirty="0"/>
              <a:t>Closed circulatory system - microcirculation</a:t>
            </a:r>
          </a:p>
          <a:p>
            <a:endParaRPr lang="en-US" sz="2000" b="1" dirty="0"/>
          </a:p>
          <a:p>
            <a:endParaRPr lang="en-US" sz="2000" b="1" dirty="0"/>
          </a:p>
        </p:txBody>
      </p:sp>
      <p:sp>
        <p:nvSpPr>
          <p:cNvPr id="4" name="Footer Placeholder 3"/>
          <p:cNvSpPr>
            <a:spLocks noGrp="1"/>
          </p:cNvSpPr>
          <p:nvPr>
            <p:ph type="ftr" sz="quarter" idx="11"/>
          </p:nvPr>
        </p:nvSpPr>
        <p:spPr/>
        <p:txBody>
          <a:bodyPr/>
          <a:lstStyle/>
          <a:p>
            <a:r>
              <a:rPr lang="en-US" dirty="0"/>
              <a:t>Hickman, 2006</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34" t="64984"/>
          <a:stretch/>
        </p:blipFill>
        <p:spPr bwMode="auto">
          <a:xfrm>
            <a:off x="0" y="4996292"/>
            <a:ext cx="7524328" cy="1864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083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8" y="764704"/>
            <a:ext cx="8889032" cy="5565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33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37" t="12996" r="11590" b="14273"/>
          <a:stretch/>
        </p:blipFill>
        <p:spPr bwMode="auto">
          <a:xfrm>
            <a:off x="0" y="15143"/>
            <a:ext cx="6372200" cy="6914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15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30" descr="34_02-ChordatePhylogeny-U"/>
          <p:cNvPicPr>
            <a:picLocks noChangeAspect="1" noChangeArrowheads="1"/>
          </p:cNvPicPr>
          <p:nvPr/>
        </p:nvPicPr>
        <p:blipFill>
          <a:blip r:embed="rId2">
            <a:extLst>
              <a:ext uri="{28A0092B-C50C-407E-A947-70E740481C1C}">
                <a14:useLocalDpi xmlns:a14="http://schemas.microsoft.com/office/drawing/2010/main" val="0"/>
              </a:ext>
            </a:extLst>
          </a:blip>
          <a:srcRect b="2119"/>
          <a:stretch>
            <a:fillRect/>
          </a:stretch>
        </p:blipFill>
        <p:spPr bwMode="auto">
          <a:xfrm>
            <a:off x="303213" y="246063"/>
            <a:ext cx="8535987"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31"/>
          <p:cNvSpPr>
            <a:spLocks noChangeArrowheads="1"/>
          </p:cNvSpPr>
          <p:nvPr/>
        </p:nvSpPr>
        <p:spPr bwMode="auto">
          <a:xfrm>
            <a:off x="152400" y="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eaLnBrk="1" hangingPunct="1"/>
            <a:r>
              <a:rPr kumimoji="0" lang="en-US" altLang="en-US" sz="1200">
                <a:solidFill>
                  <a:schemeClr val="tx2"/>
                </a:solidFill>
              </a:rPr>
              <a:t>Peraga 34.2 Filogeni kordata yang masih ada</a:t>
            </a:r>
          </a:p>
        </p:txBody>
      </p:sp>
      <p:sp>
        <p:nvSpPr>
          <p:cNvPr id="6" name="Text Box 1032"/>
          <p:cNvSpPr txBox="1">
            <a:spLocks noChangeArrowheads="1"/>
          </p:cNvSpPr>
          <p:nvPr/>
        </p:nvSpPr>
        <p:spPr bwMode="auto">
          <a:xfrm>
            <a:off x="2743200" y="4614863"/>
            <a:ext cx="128905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Sirip berdaging</a:t>
            </a:r>
          </a:p>
        </p:txBody>
      </p:sp>
      <p:sp>
        <p:nvSpPr>
          <p:cNvPr id="7" name="Text Box 1033"/>
          <p:cNvSpPr txBox="1">
            <a:spLocks noChangeArrowheads="1"/>
          </p:cNvSpPr>
          <p:nvPr/>
        </p:nvSpPr>
        <p:spPr bwMode="auto">
          <a:xfrm>
            <a:off x="4244975" y="5561013"/>
            <a:ext cx="43815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Kaki</a:t>
            </a:r>
          </a:p>
        </p:txBody>
      </p:sp>
      <p:sp>
        <p:nvSpPr>
          <p:cNvPr id="8" name="Text Box 1034"/>
          <p:cNvSpPr txBox="1">
            <a:spLocks noChangeArrowheads="1"/>
          </p:cNvSpPr>
          <p:nvPr/>
        </p:nvSpPr>
        <p:spPr bwMode="auto">
          <a:xfrm>
            <a:off x="3873500" y="5954713"/>
            <a:ext cx="146050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Telur amniotik</a:t>
            </a:r>
          </a:p>
        </p:txBody>
      </p:sp>
      <p:sp>
        <p:nvSpPr>
          <p:cNvPr id="9" name="Text Box 1035"/>
          <p:cNvSpPr txBox="1">
            <a:spLocks noChangeArrowheads="1"/>
          </p:cNvSpPr>
          <p:nvPr/>
        </p:nvSpPr>
        <p:spPr bwMode="auto">
          <a:xfrm>
            <a:off x="4962525" y="6243638"/>
            <a:ext cx="600075"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Susu</a:t>
            </a:r>
          </a:p>
        </p:txBody>
      </p:sp>
      <p:sp>
        <p:nvSpPr>
          <p:cNvPr id="10" name="Text Box 1036"/>
          <p:cNvSpPr txBox="1">
            <a:spLocks noChangeArrowheads="1"/>
          </p:cNvSpPr>
          <p:nvPr/>
        </p:nvSpPr>
        <p:spPr bwMode="auto">
          <a:xfrm>
            <a:off x="765175" y="3632200"/>
            <a:ext cx="2740025" cy="198438"/>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Rahang, rangka termineralisasi</a:t>
            </a:r>
          </a:p>
        </p:txBody>
      </p:sp>
      <p:sp>
        <p:nvSpPr>
          <p:cNvPr id="11" name="Text Box 1037"/>
          <p:cNvSpPr txBox="1">
            <a:spLocks noChangeArrowheads="1"/>
          </p:cNvSpPr>
          <p:nvPr/>
        </p:nvSpPr>
        <p:spPr bwMode="auto">
          <a:xfrm>
            <a:off x="990600" y="4119563"/>
            <a:ext cx="2695575"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Paru-paru atau derivat paru-paru</a:t>
            </a:r>
          </a:p>
        </p:txBody>
      </p:sp>
      <p:sp>
        <p:nvSpPr>
          <p:cNvPr id="12" name="Text Box 1038"/>
          <p:cNvSpPr txBox="1">
            <a:spLocks noChangeArrowheads="1"/>
          </p:cNvSpPr>
          <p:nvPr/>
        </p:nvSpPr>
        <p:spPr bwMode="auto">
          <a:xfrm>
            <a:off x="1219200" y="3074988"/>
            <a:ext cx="170180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ctr"/>
            <a:r>
              <a:rPr kumimoji="0" lang="en-US" altLang="en-US" sz="1300" b="1">
                <a:ea typeface="Geneva" charset="0"/>
                <a:cs typeface="Geneva" charset="0"/>
              </a:rPr>
              <a:t>Columna vertebralis</a:t>
            </a:r>
          </a:p>
        </p:txBody>
      </p:sp>
      <p:sp>
        <p:nvSpPr>
          <p:cNvPr id="13" name="Text Box 1039"/>
          <p:cNvSpPr txBox="1">
            <a:spLocks noChangeArrowheads="1"/>
          </p:cNvSpPr>
          <p:nvPr/>
        </p:nvSpPr>
        <p:spPr bwMode="auto">
          <a:xfrm>
            <a:off x="1905000" y="2551113"/>
            <a:ext cx="71755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ctr"/>
            <a:r>
              <a:rPr kumimoji="0" lang="en-US" altLang="en-US" sz="1300" b="1">
                <a:ea typeface="Geneva" charset="0"/>
                <a:cs typeface="Geneva" charset="0"/>
              </a:rPr>
              <a:t>Kepala</a:t>
            </a:r>
          </a:p>
        </p:txBody>
      </p:sp>
      <p:sp>
        <p:nvSpPr>
          <p:cNvPr id="14" name="Text Box 1040"/>
          <p:cNvSpPr txBox="1">
            <a:spLocks noChangeArrowheads="1"/>
          </p:cNvSpPr>
          <p:nvPr/>
        </p:nvSpPr>
        <p:spPr bwMode="auto">
          <a:xfrm>
            <a:off x="917575" y="1516063"/>
            <a:ext cx="84455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ctr"/>
            <a:r>
              <a:rPr kumimoji="0" lang="en-US" altLang="en-US" sz="1300" b="1">
                <a:ea typeface="Geneva" charset="0"/>
                <a:cs typeface="Geneva" charset="0"/>
              </a:rPr>
              <a:t>Notokord</a:t>
            </a:r>
          </a:p>
        </p:txBody>
      </p:sp>
      <p:sp>
        <p:nvSpPr>
          <p:cNvPr id="15" name="Text Box 1041"/>
          <p:cNvSpPr txBox="1">
            <a:spLocks noChangeArrowheads="1"/>
          </p:cNvSpPr>
          <p:nvPr/>
        </p:nvSpPr>
        <p:spPr bwMode="auto">
          <a:xfrm>
            <a:off x="685800" y="1905000"/>
            <a:ext cx="1393825" cy="317500"/>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80000"/>
              </a:lnSpc>
            </a:pPr>
            <a:r>
              <a:rPr kumimoji="0" lang="en-US" altLang="en-US" sz="1300" b="1">
                <a:ea typeface="Geneva" charset="0"/>
                <a:cs typeface="Geneva" charset="0"/>
              </a:rPr>
              <a:t>Nenek moyang bersama kordata</a:t>
            </a:r>
          </a:p>
        </p:txBody>
      </p:sp>
      <p:sp>
        <p:nvSpPr>
          <p:cNvPr id="16" name="Text Box 1042"/>
          <p:cNvSpPr txBox="1">
            <a:spLocks noChangeArrowheads="1"/>
          </p:cNvSpPr>
          <p:nvPr/>
        </p:nvSpPr>
        <p:spPr bwMode="auto">
          <a:xfrm>
            <a:off x="514350" y="584200"/>
            <a:ext cx="1085850" cy="635000"/>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80000"/>
              </a:lnSpc>
            </a:pPr>
            <a:r>
              <a:rPr kumimoji="0" lang="en-US" altLang="en-US" sz="1300" b="1" dirty="0">
                <a:ea typeface="Geneva" charset="0"/>
                <a:cs typeface="Geneva" charset="0"/>
              </a:rPr>
              <a:t>DEUTERO-</a:t>
            </a:r>
          </a:p>
          <a:p>
            <a:pPr algn="l">
              <a:lnSpc>
                <a:spcPct val="80000"/>
              </a:lnSpc>
            </a:pPr>
            <a:r>
              <a:rPr kumimoji="0" lang="en-US" altLang="en-US" sz="1300" b="1" dirty="0">
                <a:ea typeface="Geneva" charset="0"/>
                <a:cs typeface="Geneva" charset="0"/>
              </a:rPr>
              <a:t>STOM NENEK MOYANG</a:t>
            </a:r>
          </a:p>
        </p:txBody>
      </p:sp>
      <p:sp>
        <p:nvSpPr>
          <p:cNvPr id="17" name="Text Box 1043"/>
          <p:cNvSpPr txBox="1">
            <a:spLocks noChangeArrowheads="1"/>
          </p:cNvSpPr>
          <p:nvPr/>
        </p:nvSpPr>
        <p:spPr bwMode="auto">
          <a:xfrm>
            <a:off x="5486400" y="261938"/>
            <a:ext cx="224155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Echinodermata</a:t>
            </a:r>
          </a:p>
          <a:p>
            <a:pPr algn="l">
              <a:lnSpc>
                <a:spcPct val="90000"/>
              </a:lnSpc>
            </a:pPr>
            <a:r>
              <a:rPr kumimoji="0" lang="en-US" altLang="en-US" sz="1300" b="1">
                <a:ea typeface="Geneva" charset="0"/>
                <a:cs typeface="Geneva" charset="0"/>
              </a:rPr>
              <a:t>(kelompok saudari kordata)</a:t>
            </a:r>
          </a:p>
        </p:txBody>
      </p:sp>
      <p:sp>
        <p:nvSpPr>
          <p:cNvPr id="18" name="Text Box 1044"/>
          <p:cNvSpPr txBox="1">
            <a:spLocks noChangeArrowheads="1"/>
          </p:cNvSpPr>
          <p:nvPr/>
        </p:nvSpPr>
        <p:spPr bwMode="auto">
          <a:xfrm>
            <a:off x="5480050" y="2874963"/>
            <a:ext cx="224155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Chondrichthyes</a:t>
            </a:r>
          </a:p>
          <a:p>
            <a:pPr algn="l">
              <a:lnSpc>
                <a:spcPct val="90000"/>
              </a:lnSpc>
            </a:pPr>
            <a:r>
              <a:rPr kumimoji="0" lang="en-US" altLang="en-US" sz="1300" b="1">
                <a:ea typeface="Geneva" charset="0"/>
                <a:cs typeface="Geneva" charset="0"/>
              </a:rPr>
              <a:t>(hiu, pari, kimera)</a:t>
            </a:r>
          </a:p>
        </p:txBody>
      </p:sp>
      <p:sp>
        <p:nvSpPr>
          <p:cNvPr id="19" name="Text Box 1045"/>
          <p:cNvSpPr txBox="1">
            <a:spLocks noChangeArrowheads="1"/>
          </p:cNvSpPr>
          <p:nvPr/>
        </p:nvSpPr>
        <p:spPr bwMode="auto">
          <a:xfrm>
            <a:off x="5483225" y="779463"/>
            <a:ext cx="139065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Cephalochordata</a:t>
            </a:r>
          </a:p>
          <a:p>
            <a:pPr algn="l">
              <a:lnSpc>
                <a:spcPct val="90000"/>
              </a:lnSpc>
            </a:pPr>
            <a:r>
              <a:rPr kumimoji="0" lang="en-US" altLang="en-US" sz="1300" b="1">
                <a:ea typeface="Geneva" charset="0"/>
                <a:cs typeface="Geneva" charset="0"/>
              </a:rPr>
              <a:t>(lanselet)</a:t>
            </a:r>
          </a:p>
        </p:txBody>
      </p:sp>
      <p:sp>
        <p:nvSpPr>
          <p:cNvPr id="20" name="Text Box 1046"/>
          <p:cNvSpPr txBox="1">
            <a:spLocks noChangeArrowheads="1"/>
          </p:cNvSpPr>
          <p:nvPr/>
        </p:nvSpPr>
        <p:spPr bwMode="auto">
          <a:xfrm>
            <a:off x="5483225" y="1300163"/>
            <a:ext cx="103505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Urochordata</a:t>
            </a:r>
          </a:p>
          <a:p>
            <a:pPr algn="l">
              <a:lnSpc>
                <a:spcPct val="90000"/>
              </a:lnSpc>
            </a:pPr>
            <a:r>
              <a:rPr kumimoji="0" lang="en-US" altLang="en-US" sz="1300" b="1">
                <a:ea typeface="Geneva" charset="0"/>
                <a:cs typeface="Geneva" charset="0"/>
              </a:rPr>
              <a:t>(tunikata)</a:t>
            </a:r>
          </a:p>
        </p:txBody>
      </p:sp>
      <p:sp>
        <p:nvSpPr>
          <p:cNvPr id="21" name="Text Box 1047"/>
          <p:cNvSpPr txBox="1">
            <a:spLocks noChangeArrowheads="1"/>
          </p:cNvSpPr>
          <p:nvPr/>
        </p:nvSpPr>
        <p:spPr bwMode="auto">
          <a:xfrm>
            <a:off x="5486400" y="1830388"/>
            <a:ext cx="137160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Myxini</a:t>
            </a:r>
          </a:p>
          <a:p>
            <a:pPr algn="l">
              <a:lnSpc>
                <a:spcPct val="90000"/>
              </a:lnSpc>
            </a:pPr>
            <a:r>
              <a:rPr kumimoji="0" lang="en-US" altLang="en-US" sz="1300" b="1">
                <a:ea typeface="Geneva" charset="0"/>
                <a:cs typeface="Geneva" charset="0"/>
              </a:rPr>
              <a:t>(ikan pasuk)</a:t>
            </a:r>
          </a:p>
        </p:txBody>
      </p:sp>
      <p:sp>
        <p:nvSpPr>
          <p:cNvPr id="22" name="Text Box 1048"/>
          <p:cNvSpPr txBox="1">
            <a:spLocks noChangeArrowheads="1"/>
          </p:cNvSpPr>
          <p:nvPr/>
        </p:nvSpPr>
        <p:spPr bwMode="auto">
          <a:xfrm>
            <a:off x="5480050" y="2351088"/>
            <a:ext cx="127635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Petromyzontida</a:t>
            </a:r>
          </a:p>
          <a:p>
            <a:pPr algn="l">
              <a:lnSpc>
                <a:spcPct val="90000"/>
              </a:lnSpc>
            </a:pPr>
            <a:r>
              <a:rPr kumimoji="0" lang="en-US" altLang="en-US" sz="1300" b="1">
                <a:ea typeface="Geneva" charset="0"/>
                <a:cs typeface="Geneva" charset="0"/>
              </a:rPr>
              <a:t>(lampre)</a:t>
            </a:r>
          </a:p>
        </p:txBody>
      </p:sp>
      <p:sp>
        <p:nvSpPr>
          <p:cNvPr id="23" name="Text Box 1049"/>
          <p:cNvSpPr txBox="1">
            <a:spLocks noChangeArrowheads="1"/>
          </p:cNvSpPr>
          <p:nvPr/>
        </p:nvSpPr>
        <p:spPr bwMode="auto">
          <a:xfrm>
            <a:off x="5483225" y="6097588"/>
            <a:ext cx="882650" cy="317500"/>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80000"/>
              </a:lnSpc>
            </a:pPr>
            <a:r>
              <a:rPr kumimoji="0" lang="en-US" altLang="en-US" sz="1300" b="1">
                <a:ea typeface="Geneva" charset="0"/>
                <a:cs typeface="Geneva" charset="0"/>
              </a:rPr>
              <a:t>Mammalia</a:t>
            </a:r>
          </a:p>
          <a:p>
            <a:pPr algn="l">
              <a:lnSpc>
                <a:spcPct val="80000"/>
              </a:lnSpc>
            </a:pPr>
            <a:r>
              <a:rPr kumimoji="0" lang="en-US" altLang="en-US" sz="1300" b="1">
                <a:ea typeface="Geneva" charset="0"/>
                <a:cs typeface="Geneva" charset="0"/>
              </a:rPr>
              <a:t>(mamalia)</a:t>
            </a:r>
          </a:p>
        </p:txBody>
      </p:sp>
      <p:sp>
        <p:nvSpPr>
          <p:cNvPr id="24" name="Text Box 1050"/>
          <p:cNvSpPr txBox="1">
            <a:spLocks noChangeArrowheads="1"/>
          </p:cNvSpPr>
          <p:nvPr/>
        </p:nvSpPr>
        <p:spPr bwMode="auto">
          <a:xfrm>
            <a:off x="5486400" y="3398838"/>
            <a:ext cx="167640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Actinopterygii</a:t>
            </a:r>
          </a:p>
          <a:p>
            <a:pPr algn="l">
              <a:lnSpc>
                <a:spcPct val="90000"/>
              </a:lnSpc>
            </a:pPr>
            <a:r>
              <a:rPr kumimoji="0" lang="en-US" altLang="en-US" sz="1300" b="1">
                <a:ea typeface="Geneva" charset="0"/>
                <a:cs typeface="Geneva" charset="0"/>
              </a:rPr>
              <a:t>(ikan bersirip-duri)</a:t>
            </a:r>
          </a:p>
        </p:txBody>
      </p:sp>
      <p:sp>
        <p:nvSpPr>
          <p:cNvPr id="25" name="Text Box 1051"/>
          <p:cNvSpPr txBox="1">
            <a:spLocks noChangeArrowheads="1"/>
          </p:cNvSpPr>
          <p:nvPr/>
        </p:nvSpPr>
        <p:spPr bwMode="auto">
          <a:xfrm>
            <a:off x="5483225" y="3922713"/>
            <a:ext cx="111125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Actinistia</a:t>
            </a:r>
          </a:p>
          <a:p>
            <a:pPr algn="l">
              <a:lnSpc>
                <a:spcPct val="90000"/>
              </a:lnSpc>
            </a:pPr>
            <a:r>
              <a:rPr kumimoji="0" lang="en-US" altLang="en-US" sz="1300" b="1">
                <a:ea typeface="Geneva" charset="0"/>
                <a:cs typeface="Geneva" charset="0"/>
              </a:rPr>
              <a:t>(koelakan)</a:t>
            </a:r>
          </a:p>
        </p:txBody>
      </p:sp>
      <p:sp>
        <p:nvSpPr>
          <p:cNvPr id="26" name="Text Box 1052"/>
          <p:cNvSpPr txBox="1">
            <a:spLocks noChangeArrowheads="1"/>
          </p:cNvSpPr>
          <p:nvPr/>
        </p:nvSpPr>
        <p:spPr bwMode="auto">
          <a:xfrm>
            <a:off x="5483225" y="4967288"/>
            <a:ext cx="140335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Amphibia (katak,</a:t>
            </a:r>
          </a:p>
          <a:p>
            <a:pPr algn="l">
              <a:lnSpc>
                <a:spcPct val="90000"/>
              </a:lnSpc>
            </a:pPr>
            <a:r>
              <a:rPr kumimoji="0" lang="en-US" altLang="en-US" sz="1300" b="1">
                <a:ea typeface="Geneva" charset="0"/>
                <a:cs typeface="Geneva" charset="0"/>
              </a:rPr>
              <a:t>salamander)</a:t>
            </a:r>
          </a:p>
        </p:txBody>
      </p:sp>
      <p:sp>
        <p:nvSpPr>
          <p:cNvPr id="27" name="Text Box 1053"/>
          <p:cNvSpPr txBox="1">
            <a:spLocks noChangeArrowheads="1"/>
          </p:cNvSpPr>
          <p:nvPr/>
        </p:nvSpPr>
        <p:spPr bwMode="auto">
          <a:xfrm>
            <a:off x="5486400" y="4446588"/>
            <a:ext cx="1447800" cy="35877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1300" b="1">
                <a:ea typeface="Geneva" charset="0"/>
                <a:cs typeface="Geneva" charset="0"/>
              </a:rPr>
              <a:t>Dipnoi</a:t>
            </a:r>
          </a:p>
          <a:p>
            <a:pPr algn="l">
              <a:lnSpc>
                <a:spcPct val="90000"/>
              </a:lnSpc>
            </a:pPr>
            <a:r>
              <a:rPr kumimoji="0" lang="en-US" altLang="en-US" sz="1300" b="1">
                <a:ea typeface="Geneva" charset="0"/>
                <a:cs typeface="Geneva" charset="0"/>
              </a:rPr>
              <a:t>(ikan paru-paru)</a:t>
            </a:r>
          </a:p>
        </p:txBody>
      </p:sp>
      <p:sp>
        <p:nvSpPr>
          <p:cNvPr id="28" name="Text Box 1054"/>
          <p:cNvSpPr txBox="1">
            <a:spLocks noChangeArrowheads="1"/>
          </p:cNvSpPr>
          <p:nvPr/>
        </p:nvSpPr>
        <p:spPr bwMode="auto">
          <a:xfrm>
            <a:off x="5480050" y="5510213"/>
            <a:ext cx="1479550" cy="476250"/>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80000"/>
              </a:lnSpc>
            </a:pPr>
            <a:r>
              <a:rPr kumimoji="0" lang="en-US" altLang="en-US" sz="1300" b="1">
                <a:ea typeface="Geneva" charset="0"/>
                <a:cs typeface="Geneva" charset="0"/>
              </a:rPr>
              <a:t>Reptilia</a:t>
            </a:r>
          </a:p>
          <a:p>
            <a:pPr algn="l">
              <a:lnSpc>
                <a:spcPct val="80000"/>
              </a:lnSpc>
            </a:pPr>
            <a:r>
              <a:rPr kumimoji="0" lang="en-US" altLang="en-US" sz="1300" b="1">
                <a:ea typeface="Geneva" charset="0"/>
                <a:cs typeface="Geneva" charset="0"/>
              </a:rPr>
              <a:t>(penyu, ular, buaya, burung)</a:t>
            </a:r>
          </a:p>
        </p:txBody>
      </p:sp>
      <p:sp>
        <p:nvSpPr>
          <p:cNvPr id="29" name="Text Box 1055"/>
          <p:cNvSpPr txBox="1">
            <a:spLocks noChangeArrowheads="1"/>
          </p:cNvSpPr>
          <p:nvPr/>
        </p:nvSpPr>
        <p:spPr bwMode="auto">
          <a:xfrm rot="5385304">
            <a:off x="8285957" y="1212056"/>
            <a:ext cx="86995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Kordata</a:t>
            </a:r>
          </a:p>
        </p:txBody>
      </p:sp>
      <p:sp>
        <p:nvSpPr>
          <p:cNvPr id="30" name="Text Box 1056"/>
          <p:cNvSpPr txBox="1">
            <a:spLocks noChangeArrowheads="1"/>
          </p:cNvSpPr>
          <p:nvPr/>
        </p:nvSpPr>
        <p:spPr bwMode="auto">
          <a:xfrm rot="5385304">
            <a:off x="8038307" y="2266156"/>
            <a:ext cx="86995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Kraniata</a:t>
            </a:r>
          </a:p>
        </p:txBody>
      </p:sp>
      <p:sp>
        <p:nvSpPr>
          <p:cNvPr id="31" name="Text Box 1057"/>
          <p:cNvSpPr txBox="1">
            <a:spLocks noChangeArrowheads="1"/>
          </p:cNvSpPr>
          <p:nvPr/>
        </p:nvSpPr>
        <p:spPr bwMode="auto">
          <a:xfrm rot="5385304">
            <a:off x="7762081" y="2820194"/>
            <a:ext cx="923925" cy="198438"/>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Vertebrata</a:t>
            </a:r>
          </a:p>
        </p:txBody>
      </p:sp>
      <p:sp>
        <p:nvSpPr>
          <p:cNvPr id="32" name="Text Box 1058"/>
          <p:cNvSpPr txBox="1">
            <a:spLocks noChangeArrowheads="1"/>
          </p:cNvSpPr>
          <p:nvPr/>
        </p:nvSpPr>
        <p:spPr bwMode="auto">
          <a:xfrm rot="5385304">
            <a:off x="7390606" y="3458369"/>
            <a:ext cx="1165225" cy="198438"/>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Gnatostoma</a:t>
            </a:r>
          </a:p>
        </p:txBody>
      </p:sp>
      <p:sp>
        <p:nvSpPr>
          <p:cNvPr id="33" name="Text Box 1059"/>
          <p:cNvSpPr txBox="1">
            <a:spLocks noChangeArrowheads="1"/>
          </p:cNvSpPr>
          <p:nvPr/>
        </p:nvSpPr>
        <p:spPr bwMode="auto">
          <a:xfrm rot="5385304">
            <a:off x="6834982" y="4587081"/>
            <a:ext cx="1289050"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Sirip-daging</a:t>
            </a:r>
          </a:p>
        </p:txBody>
      </p:sp>
      <p:sp>
        <p:nvSpPr>
          <p:cNvPr id="34" name="Text Box 1060"/>
          <p:cNvSpPr txBox="1">
            <a:spLocks noChangeArrowheads="1"/>
          </p:cNvSpPr>
          <p:nvPr/>
        </p:nvSpPr>
        <p:spPr bwMode="auto">
          <a:xfrm rot="5385304">
            <a:off x="7162006" y="3985419"/>
            <a:ext cx="1165225" cy="198438"/>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Osteiktia</a:t>
            </a:r>
          </a:p>
        </p:txBody>
      </p:sp>
      <p:sp>
        <p:nvSpPr>
          <p:cNvPr id="35" name="Text Box 1061"/>
          <p:cNvSpPr txBox="1">
            <a:spLocks noChangeArrowheads="1"/>
          </p:cNvSpPr>
          <p:nvPr/>
        </p:nvSpPr>
        <p:spPr bwMode="auto">
          <a:xfrm rot="5385304">
            <a:off x="6769894" y="5466557"/>
            <a:ext cx="962025"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Tetrapoda</a:t>
            </a:r>
          </a:p>
        </p:txBody>
      </p:sp>
      <p:sp>
        <p:nvSpPr>
          <p:cNvPr id="36" name="Text Box 1062"/>
          <p:cNvSpPr txBox="1">
            <a:spLocks noChangeArrowheads="1"/>
          </p:cNvSpPr>
          <p:nvPr/>
        </p:nvSpPr>
        <p:spPr bwMode="auto">
          <a:xfrm rot="5385304">
            <a:off x="6604794" y="5918994"/>
            <a:ext cx="765175" cy="1984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1300" b="1">
                <a:ea typeface="Geneva" charset="0"/>
                <a:cs typeface="Geneva" charset="0"/>
              </a:rPr>
              <a:t>Amniota</a:t>
            </a:r>
          </a:p>
        </p:txBody>
      </p:sp>
      <p:sp>
        <p:nvSpPr>
          <p:cNvPr id="37" name="Line 1063"/>
          <p:cNvSpPr>
            <a:spLocks noChangeShapeType="1"/>
          </p:cNvSpPr>
          <p:nvPr/>
        </p:nvSpPr>
        <p:spPr bwMode="auto">
          <a:xfrm flipV="1">
            <a:off x="1714500" y="1466850"/>
            <a:ext cx="152400" cy="428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Box 37"/>
          <p:cNvSpPr txBox="1"/>
          <p:nvPr/>
        </p:nvSpPr>
        <p:spPr>
          <a:xfrm>
            <a:off x="6556375" y="6525498"/>
            <a:ext cx="2456135" cy="338554"/>
          </a:xfrm>
          <a:prstGeom prst="rect">
            <a:avLst/>
          </a:prstGeom>
          <a:noFill/>
        </p:spPr>
        <p:txBody>
          <a:bodyPr wrap="square" rtlCol="0">
            <a:spAutoFit/>
          </a:bodyPr>
          <a:lstStyle/>
          <a:p>
            <a:pPr algn="r"/>
            <a:r>
              <a:rPr lang="en-US" sz="1600" dirty="0" err="1">
                <a:solidFill>
                  <a:schemeClr val="bg1"/>
                </a:solidFill>
              </a:rPr>
              <a:t>Campbel</a:t>
            </a:r>
            <a:r>
              <a:rPr lang="en-US" sz="1600" dirty="0">
                <a:solidFill>
                  <a:schemeClr val="bg1"/>
                </a:solidFill>
              </a:rPr>
              <a:t>, 2010</a:t>
            </a:r>
          </a:p>
        </p:txBody>
      </p:sp>
    </p:spTree>
    <p:extLst>
      <p:ext uri="{BB962C8B-B14F-4D97-AF65-F5344CB8AC3E}">
        <p14:creationId xmlns:p14="http://schemas.microsoft.com/office/powerpoint/2010/main" val="413479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056" name="Picture 8" descr="E:\gambar\Logo\10. UNILA.jpg"/>
          <p:cNvPicPr>
            <a:picLocks noChangeAspect="1" noChangeArrowheads="1"/>
          </p:cNvPicPr>
          <p:nvPr/>
        </p:nvPicPr>
        <p:blipFill>
          <a:blip r:embed="rId3"/>
          <a:srcRect/>
          <a:stretch>
            <a:fillRect/>
          </a:stretch>
        </p:blipFill>
        <p:spPr bwMode="auto">
          <a:xfrm>
            <a:off x="396103" y="-24"/>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3491880" y="2780928"/>
            <a:ext cx="5447928" cy="682625"/>
          </a:xfrm>
        </p:spPr>
        <p:txBody>
          <a:bodyPr/>
          <a:lstStyle/>
          <a:p>
            <a:pPr algn="ctr"/>
            <a:r>
              <a:rPr lang="en-US" sz="4800" dirty="0"/>
              <a:t>SUBPHYLUM</a:t>
            </a:r>
            <a:br>
              <a:rPr lang="en-US" sz="4800" dirty="0"/>
            </a:br>
            <a:r>
              <a:rPr lang="en-US" sz="4800" dirty="0"/>
              <a:t>VERTEBRATA</a:t>
            </a:r>
            <a:br>
              <a:rPr lang="en-US" sz="4800" dirty="0"/>
            </a:br>
            <a:r>
              <a:rPr lang="en-US" sz="4800" dirty="0"/>
              <a:t>(CRANIATA)</a:t>
            </a:r>
            <a:endParaRPr lang="id-ID" sz="4800" dirty="0"/>
          </a:p>
        </p:txBody>
      </p:sp>
    </p:spTree>
    <p:extLst>
      <p:ext uri="{BB962C8B-B14F-4D97-AF65-F5344CB8AC3E}">
        <p14:creationId xmlns:p14="http://schemas.microsoft.com/office/powerpoint/2010/main" val="2322788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1600200"/>
            <a:ext cx="5554459" cy="4648200"/>
          </a:xfrm>
        </p:spPr>
        <p:txBody>
          <a:bodyPr/>
          <a:lstStyle/>
          <a:p>
            <a:r>
              <a:rPr lang="en-US" sz="2000" b="1" dirty="0"/>
              <a:t>Feature: notochord, dorsal tubular nerve cord, pharyngeal pouches, </a:t>
            </a:r>
            <a:r>
              <a:rPr lang="en-US" sz="2000" b="1" dirty="0" err="1"/>
              <a:t>endostyle</a:t>
            </a:r>
            <a:r>
              <a:rPr lang="en-US" sz="2000" b="1" dirty="0"/>
              <a:t>/thyroid gland, </a:t>
            </a:r>
            <a:r>
              <a:rPr lang="en-US" sz="2000" b="1" dirty="0" err="1"/>
              <a:t>postanal</a:t>
            </a:r>
            <a:r>
              <a:rPr lang="en-US" sz="2000" b="1" dirty="0"/>
              <a:t> tail</a:t>
            </a:r>
          </a:p>
          <a:p>
            <a:r>
              <a:rPr lang="en-US" sz="2000" b="1" dirty="0"/>
              <a:t>Integument: outer epidermis (</a:t>
            </a:r>
            <a:r>
              <a:rPr lang="en-US" sz="2000" b="1" dirty="0" err="1"/>
              <a:t>ectoedrm</a:t>
            </a:r>
            <a:r>
              <a:rPr lang="en-US" sz="2000" b="1" dirty="0"/>
              <a:t> &amp; dermis). Modification: glands, scales, feathers, claws, horns, hair</a:t>
            </a:r>
          </a:p>
          <a:p>
            <a:r>
              <a:rPr lang="en-US" sz="2000" b="1" dirty="0"/>
              <a:t>Bone endoskeleton: vertebral </a:t>
            </a:r>
            <a:r>
              <a:rPr lang="en-US" sz="2000" b="1" dirty="0">
                <a:sym typeface="Wingdings" panose="05000000000000000000" pitchFamily="2" charset="2"/>
              </a:rPr>
              <a:t> neural crest cells</a:t>
            </a:r>
          </a:p>
          <a:p>
            <a:r>
              <a:rPr lang="en-US" sz="2000" b="1" dirty="0">
                <a:sym typeface="Wingdings" panose="05000000000000000000" pitchFamily="2" charset="2"/>
              </a:rPr>
              <a:t>Muscular pharynx</a:t>
            </a:r>
          </a:p>
          <a:p>
            <a:r>
              <a:rPr lang="en-US" sz="2000" b="1" dirty="0">
                <a:sym typeface="Wingdings" panose="05000000000000000000" pitchFamily="2" charset="2"/>
              </a:rPr>
              <a:t>Complex muscle: W shape or </a:t>
            </a:r>
            <a:r>
              <a:rPr lang="en-US" sz="2000" b="1" dirty="0" err="1">
                <a:sym typeface="Wingdings" panose="05000000000000000000" pitchFamily="2" charset="2"/>
              </a:rPr>
              <a:t>myomeres</a:t>
            </a:r>
            <a:endParaRPr lang="en-US" sz="2000" b="1" dirty="0">
              <a:sym typeface="Wingdings" panose="05000000000000000000" pitchFamily="2" charset="2"/>
            </a:endParaRPr>
          </a:p>
          <a:p>
            <a:r>
              <a:rPr lang="en-US" sz="2000" b="1" dirty="0">
                <a:sym typeface="Wingdings" panose="05000000000000000000" pitchFamily="2" charset="2"/>
              </a:rPr>
              <a:t>Complete </a:t>
            </a:r>
            <a:r>
              <a:rPr lang="en-US" sz="2000" b="1" dirty="0" err="1">
                <a:sym typeface="Wingdings" panose="05000000000000000000" pitchFamily="2" charset="2"/>
              </a:rPr>
              <a:t>muscularized</a:t>
            </a:r>
            <a:r>
              <a:rPr lang="en-US" sz="2000" b="1" dirty="0">
                <a:sym typeface="Wingdings" panose="05000000000000000000" pitchFamily="2" charset="2"/>
              </a:rPr>
              <a:t> digestive tract</a:t>
            </a:r>
          </a:p>
        </p:txBody>
      </p:sp>
      <p:sp>
        <p:nvSpPr>
          <p:cNvPr id="4" name="Footer Placeholder 3"/>
          <p:cNvSpPr>
            <a:spLocks noGrp="1"/>
          </p:cNvSpPr>
          <p:nvPr>
            <p:ph type="ftr" sz="quarter" idx="11"/>
          </p:nvPr>
        </p:nvSpPr>
        <p:spPr/>
        <p:txBody>
          <a:bodyPr/>
          <a:lstStyle/>
          <a:p>
            <a:r>
              <a:rPr lang="en-US" dirty="0"/>
              <a:t>Hickman, 2006</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909" y="1124744"/>
            <a:ext cx="3195171"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637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1" y="2708920"/>
            <a:ext cx="4211960" cy="313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662" y="0"/>
            <a:ext cx="4281338"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44016" y="1554758"/>
            <a:ext cx="4572000" cy="2308324"/>
          </a:xfrm>
          <a:prstGeom prst="rect">
            <a:avLst/>
          </a:prstGeom>
        </p:spPr>
        <p:txBody>
          <a:bodyPr>
            <a:spAutoFit/>
          </a:bodyPr>
          <a:lstStyle/>
          <a:p>
            <a:pPr marL="285750" indent="-285750">
              <a:buFont typeface="Arial" panose="020B0604020202020204" pitchFamily="34" charset="0"/>
              <a:buChar char="•"/>
            </a:pPr>
            <a:r>
              <a:rPr lang="en-US" b="1" dirty="0">
                <a:sym typeface="Wingdings" panose="05000000000000000000" pitchFamily="2" charset="2"/>
              </a:rPr>
              <a:t>Circulatory system: ventral heart, closed</a:t>
            </a:r>
          </a:p>
          <a:p>
            <a:pPr marL="285750" indent="-285750">
              <a:buFont typeface="Arial" panose="020B0604020202020204" pitchFamily="34" charset="0"/>
              <a:buChar char="•"/>
            </a:pPr>
            <a:r>
              <a:rPr lang="en-US" b="1" dirty="0">
                <a:sym typeface="Wingdings" panose="05000000000000000000" pitchFamily="2" charset="2"/>
              </a:rPr>
              <a:t>Well-developed coelom</a:t>
            </a:r>
          </a:p>
          <a:p>
            <a:pPr marL="285750" indent="-285750">
              <a:buFont typeface="Arial" panose="020B0604020202020204" pitchFamily="34" charset="0"/>
              <a:buChar char="•"/>
            </a:pPr>
            <a:r>
              <a:rPr lang="en-US" b="1" dirty="0">
                <a:sym typeface="Wingdings" panose="05000000000000000000" pitchFamily="2" charset="2"/>
              </a:rPr>
              <a:t>Excretory: paired, glomerular kidney, duct, cloaca</a:t>
            </a:r>
          </a:p>
          <a:p>
            <a:pPr marL="285750" indent="-285750">
              <a:buFont typeface="Arial" panose="020B0604020202020204" pitchFamily="34" charset="0"/>
              <a:buChar char="•"/>
            </a:pPr>
            <a:r>
              <a:rPr lang="en-US" b="1" dirty="0">
                <a:sym typeface="Wingdings" panose="05000000000000000000" pitchFamily="2" charset="2"/>
              </a:rPr>
              <a:t>Tripartite brain, 10/12 pair cranial nerve</a:t>
            </a:r>
          </a:p>
          <a:p>
            <a:pPr marL="285750" indent="-285750">
              <a:buFont typeface="Arial" panose="020B0604020202020204" pitchFamily="34" charset="0"/>
              <a:buChar char="•"/>
            </a:pPr>
            <a:r>
              <a:rPr lang="en-US" b="1" dirty="0">
                <a:sym typeface="Wingdings" panose="05000000000000000000" pitchFamily="2" charset="2"/>
              </a:rPr>
              <a:t>Endocrine system: ductless glands</a:t>
            </a:r>
            <a:endParaRPr lang="en-US" b="1" dirty="0"/>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7140"/>
            <a:ext cx="4932040" cy="308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79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Campbell, 2009 ; Hickman, 2006</a:t>
            </a:r>
          </a:p>
        </p:txBody>
      </p:sp>
      <p:sp>
        <p:nvSpPr>
          <p:cNvPr id="5" name="Rounded Rectangle 4"/>
          <p:cNvSpPr/>
          <p:nvPr/>
        </p:nvSpPr>
        <p:spPr>
          <a:xfrm>
            <a:off x="235831" y="188640"/>
            <a:ext cx="2247937"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Phylum Chordata</a:t>
            </a:r>
          </a:p>
        </p:txBody>
      </p:sp>
      <p:sp>
        <p:nvSpPr>
          <p:cNvPr id="7" name="Rounded Rectangle 6"/>
          <p:cNvSpPr/>
          <p:nvPr/>
        </p:nvSpPr>
        <p:spPr>
          <a:xfrm>
            <a:off x="739886" y="1720235"/>
            <a:ext cx="2824002"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Subphylum Vertebrata</a:t>
            </a:r>
          </a:p>
        </p:txBody>
      </p:sp>
      <p:sp>
        <p:nvSpPr>
          <p:cNvPr id="9" name="Rounded Rectangle 8"/>
          <p:cNvSpPr/>
          <p:nvPr/>
        </p:nvSpPr>
        <p:spPr>
          <a:xfrm>
            <a:off x="1273203" y="2204864"/>
            <a:ext cx="2824002"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Superclass </a:t>
            </a:r>
            <a:r>
              <a:rPr lang="en-US" b="1" dirty="0" err="1">
                <a:solidFill>
                  <a:schemeClr val="tx1"/>
                </a:solidFill>
              </a:rPr>
              <a:t>Agnatha</a:t>
            </a:r>
            <a:endParaRPr lang="en-US" b="1" dirty="0">
              <a:solidFill>
                <a:schemeClr val="tx1"/>
              </a:solidFill>
            </a:endParaRPr>
          </a:p>
        </p:txBody>
      </p:sp>
      <p:sp>
        <p:nvSpPr>
          <p:cNvPr id="10" name="Rounded Rectangle 9"/>
          <p:cNvSpPr/>
          <p:nvPr/>
        </p:nvSpPr>
        <p:spPr>
          <a:xfrm>
            <a:off x="1294102" y="2780928"/>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Superclass </a:t>
            </a:r>
            <a:r>
              <a:rPr lang="en-US" b="1" dirty="0" err="1">
                <a:solidFill>
                  <a:schemeClr val="tx1"/>
                </a:solidFill>
              </a:rPr>
              <a:t>Gnathostomata</a:t>
            </a:r>
            <a:endParaRPr lang="en-US" b="1" dirty="0">
              <a:solidFill>
                <a:schemeClr val="tx1"/>
              </a:solidFill>
            </a:endParaRPr>
          </a:p>
        </p:txBody>
      </p:sp>
      <p:sp>
        <p:nvSpPr>
          <p:cNvPr id="11" name="Rounded Rectangle 10"/>
          <p:cNvSpPr/>
          <p:nvPr/>
        </p:nvSpPr>
        <p:spPr>
          <a:xfrm>
            <a:off x="1924939" y="3429000"/>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Chondrichthyes</a:t>
            </a:r>
            <a:endParaRPr lang="en-US" b="1" dirty="0">
              <a:solidFill>
                <a:schemeClr val="tx1"/>
              </a:solidFill>
            </a:endParaRPr>
          </a:p>
        </p:txBody>
      </p:sp>
      <p:sp>
        <p:nvSpPr>
          <p:cNvPr id="12" name="Rounded Rectangle 11"/>
          <p:cNvSpPr/>
          <p:nvPr/>
        </p:nvSpPr>
        <p:spPr>
          <a:xfrm>
            <a:off x="1938875" y="4013448"/>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Osteichthyes</a:t>
            </a:r>
            <a:endParaRPr lang="en-US" b="1" dirty="0">
              <a:solidFill>
                <a:schemeClr val="tx1"/>
              </a:solidFill>
            </a:endParaRPr>
          </a:p>
        </p:txBody>
      </p:sp>
      <p:sp>
        <p:nvSpPr>
          <p:cNvPr id="13" name="Rounded Rectangle 12"/>
          <p:cNvSpPr/>
          <p:nvPr/>
        </p:nvSpPr>
        <p:spPr>
          <a:xfrm>
            <a:off x="1938875" y="460802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Amphibia</a:t>
            </a:r>
            <a:endParaRPr lang="en-US" b="1" dirty="0">
              <a:solidFill>
                <a:schemeClr val="tx1"/>
              </a:solidFill>
            </a:endParaRPr>
          </a:p>
        </p:txBody>
      </p:sp>
      <p:sp>
        <p:nvSpPr>
          <p:cNvPr id="14" name="Rounded Rectangle 13"/>
          <p:cNvSpPr/>
          <p:nvPr/>
        </p:nvSpPr>
        <p:spPr>
          <a:xfrm>
            <a:off x="1942174" y="5157192"/>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Reptilia</a:t>
            </a:r>
            <a:endParaRPr lang="en-US" b="1" dirty="0">
              <a:solidFill>
                <a:schemeClr val="tx1"/>
              </a:solidFill>
            </a:endParaRPr>
          </a:p>
        </p:txBody>
      </p:sp>
      <p:sp>
        <p:nvSpPr>
          <p:cNvPr id="15" name="Rounded Rectangle 14"/>
          <p:cNvSpPr/>
          <p:nvPr/>
        </p:nvSpPr>
        <p:spPr>
          <a:xfrm>
            <a:off x="1938875" y="572886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Aves</a:t>
            </a:r>
          </a:p>
        </p:txBody>
      </p:sp>
      <p:sp>
        <p:nvSpPr>
          <p:cNvPr id="16" name="Rounded Rectangle 15"/>
          <p:cNvSpPr/>
          <p:nvPr/>
        </p:nvSpPr>
        <p:spPr>
          <a:xfrm>
            <a:off x="1938875" y="6288890"/>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Mamalia</a:t>
            </a:r>
            <a:endParaRPr lang="en-US" b="1" dirty="0">
              <a:solidFill>
                <a:schemeClr val="tx1"/>
              </a:solidFill>
            </a:endParaRPr>
          </a:p>
        </p:txBody>
      </p:sp>
      <p:sp>
        <p:nvSpPr>
          <p:cNvPr id="17" name="Rounded Rectangle 16"/>
          <p:cNvSpPr/>
          <p:nvPr/>
        </p:nvSpPr>
        <p:spPr>
          <a:xfrm>
            <a:off x="725806" y="1196752"/>
            <a:ext cx="4896544"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Subphylum </a:t>
            </a:r>
            <a:r>
              <a:rPr lang="en-US" b="1" dirty="0" err="1">
                <a:solidFill>
                  <a:schemeClr val="tx1"/>
                </a:solidFill>
              </a:rPr>
              <a:t>Cephalochordata</a:t>
            </a:r>
            <a:r>
              <a:rPr lang="en-US" b="1" dirty="0">
                <a:solidFill>
                  <a:schemeClr val="tx1"/>
                </a:solidFill>
              </a:rPr>
              <a:t> : </a:t>
            </a:r>
            <a:r>
              <a:rPr lang="en-US" b="1" dirty="0" err="1">
                <a:solidFill>
                  <a:schemeClr val="tx1"/>
                </a:solidFill>
              </a:rPr>
              <a:t>lanselet</a:t>
            </a:r>
            <a:endParaRPr lang="en-US" b="1" dirty="0">
              <a:solidFill>
                <a:schemeClr val="tx1"/>
              </a:solidFill>
            </a:endParaRPr>
          </a:p>
        </p:txBody>
      </p:sp>
      <p:sp>
        <p:nvSpPr>
          <p:cNvPr id="18" name="Rounded Rectangle 17"/>
          <p:cNvSpPr/>
          <p:nvPr/>
        </p:nvSpPr>
        <p:spPr>
          <a:xfrm>
            <a:off x="725806" y="697051"/>
            <a:ext cx="4896544"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Subphylum </a:t>
            </a:r>
            <a:r>
              <a:rPr lang="en-US" b="1" dirty="0" err="1">
                <a:solidFill>
                  <a:schemeClr val="tx1"/>
                </a:solidFill>
              </a:rPr>
              <a:t>Urocordata</a:t>
            </a:r>
            <a:r>
              <a:rPr lang="en-US" b="1" dirty="0">
                <a:solidFill>
                  <a:schemeClr val="tx1"/>
                </a:solidFill>
              </a:rPr>
              <a:t> : </a:t>
            </a:r>
            <a:r>
              <a:rPr lang="en-US" b="1" dirty="0" err="1">
                <a:solidFill>
                  <a:schemeClr val="tx1"/>
                </a:solidFill>
              </a:rPr>
              <a:t>tunikata</a:t>
            </a:r>
            <a:endParaRPr lang="en-US" b="1" dirty="0">
              <a:solidFill>
                <a:schemeClr val="tx1"/>
              </a:solidFill>
            </a:endParaRPr>
          </a:p>
        </p:txBody>
      </p:sp>
      <p:sp>
        <p:nvSpPr>
          <p:cNvPr id="19" name="Rounded Rectangle 18"/>
          <p:cNvSpPr/>
          <p:nvPr/>
        </p:nvSpPr>
        <p:spPr>
          <a:xfrm>
            <a:off x="5480215" y="433419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Sarcopterygii</a:t>
            </a:r>
            <a:endParaRPr lang="en-US" b="1" dirty="0">
              <a:solidFill>
                <a:schemeClr val="tx1"/>
              </a:solidFill>
            </a:endParaRPr>
          </a:p>
        </p:txBody>
      </p:sp>
      <p:sp>
        <p:nvSpPr>
          <p:cNvPr id="20" name="Rounded Rectangle 19"/>
          <p:cNvSpPr/>
          <p:nvPr/>
        </p:nvSpPr>
        <p:spPr>
          <a:xfrm>
            <a:off x="5494295" y="3797424"/>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Actinopterygii</a:t>
            </a:r>
            <a:endParaRPr lang="en-US" b="1" dirty="0">
              <a:solidFill>
                <a:schemeClr val="tx1"/>
              </a:solidFill>
            </a:endParaRPr>
          </a:p>
        </p:txBody>
      </p:sp>
      <p:sp>
        <p:nvSpPr>
          <p:cNvPr id="2" name="TextBox 1"/>
          <p:cNvSpPr txBox="1"/>
          <p:nvPr/>
        </p:nvSpPr>
        <p:spPr>
          <a:xfrm>
            <a:off x="5636430" y="188640"/>
            <a:ext cx="3121683" cy="6247864"/>
          </a:xfrm>
          <a:prstGeom prst="rect">
            <a:avLst/>
          </a:prstGeom>
          <a:noFill/>
        </p:spPr>
        <p:txBody>
          <a:bodyPr wrap="square" rtlCol="0">
            <a:spAutoFit/>
          </a:bodyPr>
          <a:lstStyle/>
          <a:p>
            <a:r>
              <a:rPr lang="en-US" sz="1600" dirty="0"/>
              <a:t>L. chorda: </a:t>
            </a:r>
            <a:r>
              <a:rPr lang="en-US" sz="1600" dirty="0" err="1"/>
              <a:t>tali</a:t>
            </a:r>
            <a:endParaRPr lang="en-US" sz="1600" dirty="0"/>
          </a:p>
          <a:p>
            <a:r>
              <a:rPr lang="en-US" sz="1600" dirty="0"/>
              <a:t>G. </a:t>
            </a:r>
            <a:r>
              <a:rPr lang="en-US" sz="1600" dirty="0" err="1"/>
              <a:t>oura</a:t>
            </a:r>
            <a:r>
              <a:rPr lang="en-US" sz="1600" dirty="0"/>
              <a:t>: </a:t>
            </a:r>
            <a:r>
              <a:rPr lang="en-US" sz="1600" dirty="0" err="1"/>
              <a:t>ekor</a:t>
            </a:r>
            <a:endParaRPr lang="en-US" sz="1600" dirty="0"/>
          </a:p>
          <a:p>
            <a:r>
              <a:rPr lang="en-US" sz="1600" dirty="0"/>
              <a:t>G. </a:t>
            </a:r>
            <a:r>
              <a:rPr lang="en-US" sz="1600" dirty="0" err="1"/>
              <a:t>kephal</a:t>
            </a:r>
            <a:r>
              <a:rPr lang="en-US" sz="1600" dirty="0"/>
              <a:t> : </a:t>
            </a:r>
            <a:r>
              <a:rPr lang="en-US" sz="1600" dirty="0" err="1"/>
              <a:t>kepala</a:t>
            </a:r>
            <a:endParaRPr lang="en-US" sz="1600" dirty="0"/>
          </a:p>
          <a:p>
            <a:endParaRPr lang="en-US" sz="1600" dirty="0"/>
          </a:p>
          <a:p>
            <a:r>
              <a:rPr lang="en-US" sz="1600" dirty="0"/>
              <a:t>L. </a:t>
            </a:r>
            <a:r>
              <a:rPr lang="en-US" sz="1600" dirty="0" err="1"/>
              <a:t>vertebratus</a:t>
            </a:r>
            <a:r>
              <a:rPr lang="en-US" sz="1600" dirty="0"/>
              <a:t> : </a:t>
            </a:r>
            <a:r>
              <a:rPr lang="en-US" sz="1600" dirty="0" err="1"/>
              <a:t>tulang</a:t>
            </a:r>
            <a:r>
              <a:rPr lang="en-US" sz="1600" dirty="0"/>
              <a:t> </a:t>
            </a:r>
            <a:r>
              <a:rPr lang="en-US" sz="1600" dirty="0" err="1"/>
              <a:t>belakang</a:t>
            </a:r>
            <a:endParaRPr lang="en-US" sz="1600" dirty="0"/>
          </a:p>
          <a:p>
            <a:r>
              <a:rPr lang="en-US" sz="1600" dirty="0"/>
              <a:t>G. a: </a:t>
            </a:r>
            <a:r>
              <a:rPr lang="en-US" sz="1600" dirty="0" err="1"/>
              <a:t>tanpa</a:t>
            </a:r>
            <a:endParaRPr lang="en-US" sz="1600" dirty="0"/>
          </a:p>
          <a:p>
            <a:r>
              <a:rPr lang="en-US" sz="1600" dirty="0"/>
              <a:t>G. </a:t>
            </a:r>
            <a:r>
              <a:rPr lang="en-US" sz="1600" dirty="0" err="1"/>
              <a:t>gnathos</a:t>
            </a:r>
            <a:r>
              <a:rPr lang="en-US" sz="1600" dirty="0"/>
              <a:t>: </a:t>
            </a:r>
            <a:r>
              <a:rPr lang="en-US" sz="1600" dirty="0" err="1"/>
              <a:t>rahang</a:t>
            </a:r>
            <a:endParaRPr lang="en-US" sz="1600" dirty="0"/>
          </a:p>
          <a:p>
            <a:r>
              <a:rPr lang="en-US" sz="1600" dirty="0"/>
              <a:t>G. stoma: </a:t>
            </a:r>
            <a:r>
              <a:rPr lang="en-US" sz="1600" dirty="0" err="1"/>
              <a:t>mulut</a:t>
            </a:r>
            <a:endParaRPr lang="en-US" sz="1600" dirty="0"/>
          </a:p>
          <a:p>
            <a:r>
              <a:rPr lang="en-US" sz="1600" dirty="0"/>
              <a:t>G. </a:t>
            </a:r>
            <a:r>
              <a:rPr lang="en-US" sz="1600" dirty="0" err="1"/>
              <a:t>chondros</a:t>
            </a:r>
            <a:r>
              <a:rPr lang="en-US" sz="1600" dirty="0"/>
              <a:t>: </a:t>
            </a:r>
            <a:r>
              <a:rPr lang="en-US" sz="1600" dirty="0" err="1"/>
              <a:t>kartilago</a:t>
            </a:r>
            <a:endParaRPr lang="en-US" sz="1600" dirty="0"/>
          </a:p>
          <a:p>
            <a:r>
              <a:rPr lang="en-US" sz="1600" dirty="0"/>
              <a:t>G. </a:t>
            </a:r>
            <a:r>
              <a:rPr lang="en-US" sz="1600" dirty="0" err="1"/>
              <a:t>ichthys</a:t>
            </a:r>
            <a:r>
              <a:rPr lang="en-US" sz="1600" dirty="0"/>
              <a:t>: </a:t>
            </a:r>
            <a:r>
              <a:rPr lang="en-US" sz="1600" dirty="0" err="1"/>
              <a:t>ikan</a:t>
            </a:r>
            <a:endParaRPr lang="en-US" sz="1600" dirty="0"/>
          </a:p>
          <a:p>
            <a:r>
              <a:rPr lang="en-US" sz="1600" dirty="0"/>
              <a:t>G. </a:t>
            </a:r>
            <a:r>
              <a:rPr lang="en-US" sz="1600" dirty="0" err="1"/>
              <a:t>actis</a:t>
            </a:r>
            <a:r>
              <a:rPr lang="en-US" sz="1600" dirty="0"/>
              <a:t>: </a:t>
            </a:r>
            <a:r>
              <a:rPr lang="en-US" sz="1600" dirty="0" err="1"/>
              <a:t>sinar,pari</a:t>
            </a:r>
            <a:endParaRPr lang="en-US" sz="1600" dirty="0"/>
          </a:p>
          <a:p>
            <a:r>
              <a:rPr lang="en-US" sz="1600" dirty="0"/>
              <a:t>G. </a:t>
            </a:r>
            <a:r>
              <a:rPr lang="en-US" sz="1600" dirty="0" err="1"/>
              <a:t>pteryx</a:t>
            </a:r>
            <a:r>
              <a:rPr lang="en-US" sz="1600" dirty="0"/>
              <a:t>: </a:t>
            </a:r>
            <a:r>
              <a:rPr lang="en-US" sz="1600" dirty="0" err="1"/>
              <a:t>sayap</a:t>
            </a:r>
            <a:r>
              <a:rPr lang="en-US" sz="1600" dirty="0"/>
              <a:t>/</a:t>
            </a:r>
            <a:r>
              <a:rPr lang="en-US" sz="1600" dirty="0" err="1"/>
              <a:t>sirip</a:t>
            </a:r>
            <a:endParaRPr lang="en-US" sz="1600" dirty="0"/>
          </a:p>
          <a:p>
            <a:r>
              <a:rPr lang="en-US" sz="1600" dirty="0"/>
              <a:t>G. </a:t>
            </a:r>
            <a:r>
              <a:rPr lang="en-US" sz="1600" dirty="0" err="1"/>
              <a:t>sarco</a:t>
            </a:r>
            <a:r>
              <a:rPr lang="en-US" sz="1600" dirty="0"/>
              <a:t>: </a:t>
            </a:r>
            <a:r>
              <a:rPr lang="en-US" sz="1600" dirty="0" err="1"/>
              <a:t>daging</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G. </a:t>
            </a:r>
            <a:r>
              <a:rPr lang="en-US" sz="1600" dirty="0" err="1"/>
              <a:t>amphi</a:t>
            </a:r>
            <a:r>
              <a:rPr lang="en-US" sz="1600" dirty="0"/>
              <a:t>: </a:t>
            </a:r>
            <a:r>
              <a:rPr lang="en-US" sz="1600" dirty="0" err="1"/>
              <a:t>dua</a:t>
            </a:r>
            <a:r>
              <a:rPr lang="en-US" sz="1600" dirty="0"/>
              <a:t>/double</a:t>
            </a:r>
          </a:p>
          <a:p>
            <a:r>
              <a:rPr lang="en-US" sz="1600" dirty="0"/>
              <a:t>G. bios: </a:t>
            </a:r>
            <a:r>
              <a:rPr lang="en-US" sz="1600" dirty="0" err="1"/>
              <a:t>hidup</a:t>
            </a:r>
            <a:endParaRPr lang="en-US" sz="1600" dirty="0"/>
          </a:p>
          <a:p>
            <a:r>
              <a:rPr lang="en-US" sz="1600" dirty="0"/>
              <a:t>L. </a:t>
            </a:r>
            <a:r>
              <a:rPr lang="en-US" sz="1600" dirty="0" err="1"/>
              <a:t>repere</a:t>
            </a:r>
            <a:r>
              <a:rPr lang="en-US" sz="1600" dirty="0"/>
              <a:t>: </a:t>
            </a:r>
            <a:r>
              <a:rPr lang="en-US" sz="1600" dirty="0" err="1"/>
              <a:t>merapa</a:t>
            </a:r>
            <a:endParaRPr lang="en-US" sz="1600" dirty="0"/>
          </a:p>
          <a:p>
            <a:r>
              <a:rPr lang="en-US" sz="1600" dirty="0"/>
              <a:t>L. </a:t>
            </a:r>
            <a:r>
              <a:rPr lang="en-US" sz="1600" dirty="0" err="1"/>
              <a:t>avis</a:t>
            </a:r>
            <a:r>
              <a:rPr lang="en-US" sz="1600" dirty="0"/>
              <a:t>: </a:t>
            </a:r>
            <a:r>
              <a:rPr lang="en-US" sz="1600" dirty="0" err="1"/>
              <a:t>burung</a:t>
            </a:r>
            <a:endParaRPr lang="en-US" sz="1600" dirty="0"/>
          </a:p>
          <a:p>
            <a:r>
              <a:rPr lang="en-US" sz="1600" dirty="0"/>
              <a:t>L. mamma: </a:t>
            </a:r>
            <a:r>
              <a:rPr lang="en-US" sz="1600" dirty="0" err="1"/>
              <a:t>payudara</a:t>
            </a:r>
            <a:endParaRPr lang="en-US" sz="1600" dirty="0"/>
          </a:p>
          <a:p>
            <a:endParaRPr lang="en-US" sz="1600" dirty="0"/>
          </a:p>
        </p:txBody>
      </p:sp>
      <p:sp>
        <p:nvSpPr>
          <p:cNvPr id="3" name="TextBox 2"/>
          <p:cNvSpPr txBox="1"/>
          <p:nvPr/>
        </p:nvSpPr>
        <p:spPr>
          <a:xfrm>
            <a:off x="35496" y="697051"/>
            <a:ext cx="1095809" cy="6186309"/>
          </a:xfrm>
          <a:prstGeom prst="rect">
            <a:avLst/>
          </a:prstGeom>
          <a:noFill/>
        </p:spPr>
        <p:txBody>
          <a:bodyPr wrap="square" rtlCol="0">
            <a:spAutoFit/>
          </a:bodyPr>
          <a:lstStyle/>
          <a:p>
            <a:r>
              <a:rPr lang="en-US" dirty="0"/>
              <a:t>1600</a:t>
            </a:r>
          </a:p>
          <a:p>
            <a:endParaRPr lang="en-US" dirty="0"/>
          </a:p>
          <a:p>
            <a:r>
              <a:rPr lang="en-US" dirty="0"/>
              <a:t>29</a:t>
            </a:r>
          </a:p>
          <a:p>
            <a:endParaRPr lang="en-US" dirty="0"/>
          </a:p>
          <a:p>
            <a:endParaRPr lang="en-US" dirty="0"/>
          </a:p>
          <a:p>
            <a:endParaRPr lang="en-US" dirty="0"/>
          </a:p>
          <a:p>
            <a:r>
              <a:rPr lang="en-US" dirty="0"/>
              <a:t>108</a:t>
            </a:r>
          </a:p>
          <a:p>
            <a:endParaRPr lang="en-US" dirty="0"/>
          </a:p>
          <a:p>
            <a:endParaRPr lang="en-US" dirty="0"/>
          </a:p>
          <a:p>
            <a:endParaRPr lang="en-US" dirty="0"/>
          </a:p>
          <a:p>
            <a:r>
              <a:rPr lang="en-US" dirty="0"/>
              <a:t>970</a:t>
            </a:r>
          </a:p>
          <a:p>
            <a:endParaRPr lang="en-US" dirty="0"/>
          </a:p>
          <a:p>
            <a:r>
              <a:rPr lang="en-US" dirty="0"/>
              <a:t>27000</a:t>
            </a:r>
          </a:p>
          <a:p>
            <a:r>
              <a:rPr lang="en-US" dirty="0"/>
              <a:t>8</a:t>
            </a:r>
          </a:p>
          <a:p>
            <a:endParaRPr lang="en-US" dirty="0"/>
          </a:p>
          <a:p>
            <a:r>
              <a:rPr lang="en-US" dirty="0"/>
              <a:t>5500</a:t>
            </a:r>
          </a:p>
          <a:p>
            <a:endParaRPr lang="en-US" dirty="0"/>
          </a:p>
          <a:p>
            <a:r>
              <a:rPr lang="en-US" dirty="0"/>
              <a:t>8100</a:t>
            </a:r>
          </a:p>
          <a:p>
            <a:endParaRPr lang="en-US" dirty="0"/>
          </a:p>
          <a:p>
            <a:r>
              <a:rPr lang="en-US" dirty="0"/>
              <a:t>9700</a:t>
            </a:r>
          </a:p>
          <a:p>
            <a:endParaRPr lang="en-US" dirty="0"/>
          </a:p>
          <a:p>
            <a:r>
              <a:rPr lang="en-US" dirty="0"/>
              <a:t>4800</a:t>
            </a:r>
          </a:p>
        </p:txBody>
      </p:sp>
    </p:spTree>
    <p:extLst>
      <p:ext uri="{BB962C8B-B14F-4D97-AF65-F5344CB8AC3E}">
        <p14:creationId xmlns:p14="http://schemas.microsoft.com/office/powerpoint/2010/main" val="1145861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1886970"/>
              </p:ext>
            </p:extLst>
          </p:nvPr>
        </p:nvGraphicFramePr>
        <p:xfrm>
          <a:off x="0" y="-20166"/>
          <a:ext cx="9144000" cy="4592320"/>
        </p:xfrm>
        <a:graphic>
          <a:graphicData uri="http://schemas.openxmlformats.org/drawingml/2006/table">
            <a:tbl>
              <a:tblPr firstRow="1" bandRow="1">
                <a:tableStyleId>{5C22544A-7EE6-4342-B048-85BDC9FD1C3A}</a:tableStyleId>
              </a:tblPr>
              <a:tblGrid>
                <a:gridCol w="3203848">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2843808">
                  <a:extLst>
                    <a:ext uri="{9D8B030D-6E8A-4147-A177-3AD203B41FA5}">
                      <a16:colId xmlns:a16="http://schemas.microsoft.com/office/drawing/2014/main" val="20002"/>
                    </a:ext>
                  </a:extLst>
                </a:gridCol>
              </a:tblGrid>
              <a:tr h="370840">
                <a:tc gridSpan="2">
                  <a:txBody>
                    <a:bodyPr/>
                    <a:lstStyle/>
                    <a:p>
                      <a:pPr algn="ctr"/>
                      <a:r>
                        <a:rPr lang="en-US" dirty="0"/>
                        <a:t>Superclass</a:t>
                      </a:r>
                      <a:r>
                        <a:rPr lang="en-US" baseline="0" dirty="0"/>
                        <a:t> </a:t>
                      </a:r>
                      <a:r>
                        <a:rPr lang="en-US" baseline="0" dirty="0" err="1"/>
                        <a:t>Agnatha</a:t>
                      </a:r>
                      <a:endParaRPr lang="en-US" dirty="0"/>
                    </a:p>
                  </a:txBody>
                  <a:tcPr/>
                </a:tc>
                <a:tc hMerge="1">
                  <a:txBody>
                    <a:bodyPr/>
                    <a:lstStyle/>
                    <a:p>
                      <a:endParaRPr lang="en-US"/>
                    </a:p>
                  </a:txBody>
                  <a:tcPr/>
                </a:tc>
                <a:tc>
                  <a:txBody>
                    <a:bodyPr/>
                    <a:lstStyle/>
                    <a:p>
                      <a:pPr algn="ctr"/>
                      <a:r>
                        <a:rPr lang="en-US" dirty="0"/>
                        <a:t>Superclass </a:t>
                      </a:r>
                      <a:r>
                        <a:rPr lang="en-US" dirty="0" err="1"/>
                        <a:t>Gnathostomatha</a:t>
                      </a:r>
                      <a:endParaRPr lang="en-US" dirty="0"/>
                    </a:p>
                  </a:txBody>
                  <a:tcPr/>
                </a:tc>
                <a:extLst>
                  <a:ext uri="{0D108BD9-81ED-4DB2-BD59-A6C34878D82A}">
                    <a16:rowId xmlns:a16="http://schemas.microsoft.com/office/drawing/2014/main" val="10000"/>
                  </a:ext>
                </a:extLst>
              </a:tr>
              <a:tr h="370840">
                <a:tc gridSpan="2">
                  <a:txBody>
                    <a:bodyPr/>
                    <a:lstStyle/>
                    <a:p>
                      <a:r>
                        <a:rPr lang="en-US" sz="1800" dirty="0"/>
                        <a:t>G. a: </a:t>
                      </a:r>
                      <a:r>
                        <a:rPr lang="en-US" sz="1800" dirty="0" err="1"/>
                        <a:t>tanpa,G</a:t>
                      </a:r>
                      <a:r>
                        <a:rPr lang="en-US" sz="1800" dirty="0"/>
                        <a:t>. </a:t>
                      </a:r>
                      <a:r>
                        <a:rPr lang="en-US" sz="1800" dirty="0" err="1"/>
                        <a:t>gnathos</a:t>
                      </a:r>
                      <a:r>
                        <a:rPr lang="en-US" sz="1800" dirty="0"/>
                        <a:t>: </a:t>
                      </a:r>
                      <a:r>
                        <a:rPr lang="en-US" sz="1800" dirty="0" err="1"/>
                        <a:t>rahang</a:t>
                      </a:r>
                      <a:endParaRPr lang="en-US" sz="1800" dirty="0"/>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G. stoma: </a:t>
                      </a:r>
                      <a:r>
                        <a:rPr lang="en-US" sz="1800" dirty="0" err="1"/>
                        <a:t>mulut</a:t>
                      </a:r>
                      <a:endParaRPr lang="en-US" sz="1800" dirty="0"/>
                    </a:p>
                  </a:txBody>
                  <a:tcPr/>
                </a:tc>
                <a:extLst>
                  <a:ext uri="{0D108BD9-81ED-4DB2-BD59-A6C34878D82A}">
                    <a16:rowId xmlns:a16="http://schemas.microsoft.com/office/drawing/2014/main" val="10001"/>
                  </a:ext>
                </a:extLst>
              </a:tr>
              <a:tr h="370840">
                <a:tc gridSpan="2">
                  <a:txBody>
                    <a:bodyPr/>
                    <a:lstStyle/>
                    <a:p>
                      <a:r>
                        <a:rPr lang="en-US" dirty="0"/>
                        <a:t>Lamprey, hagfish (jawless)</a:t>
                      </a:r>
                    </a:p>
                  </a:txBody>
                  <a:tcPr/>
                </a:tc>
                <a:tc hMerge="1">
                  <a:txBody>
                    <a:bodyPr/>
                    <a:lstStyle/>
                    <a:p>
                      <a:endParaRPr lang="en-US"/>
                    </a:p>
                  </a:txBody>
                  <a:tcPr/>
                </a:tc>
                <a:tc>
                  <a:txBody>
                    <a:bodyPr/>
                    <a:lstStyle/>
                    <a:p>
                      <a:r>
                        <a:rPr lang="en-US" dirty="0"/>
                        <a:t>Jawed fished, </a:t>
                      </a:r>
                      <a:r>
                        <a:rPr lang="en-US" dirty="0" err="1"/>
                        <a:t>tetrapods</a:t>
                      </a:r>
                      <a:endParaRPr lang="en-US" dirty="0"/>
                    </a:p>
                  </a:txBody>
                  <a:tcPr/>
                </a:tc>
                <a:extLst>
                  <a:ext uri="{0D108BD9-81ED-4DB2-BD59-A6C34878D82A}">
                    <a16:rowId xmlns:a16="http://schemas.microsoft.com/office/drawing/2014/main" val="10002"/>
                  </a:ext>
                </a:extLst>
              </a:tr>
              <a:tr h="370840">
                <a:tc gridSpan="2">
                  <a:txBody>
                    <a:bodyPr/>
                    <a:lstStyle/>
                    <a:p>
                      <a:r>
                        <a:rPr lang="en-US" dirty="0"/>
                        <a:t>Class </a:t>
                      </a:r>
                      <a:r>
                        <a:rPr lang="en-US" dirty="0" err="1"/>
                        <a:t>myxini</a:t>
                      </a:r>
                      <a:r>
                        <a:rPr lang="en-US" dirty="0"/>
                        <a:t> (70 species) &amp; </a:t>
                      </a:r>
                      <a:r>
                        <a:rPr lang="en-US" dirty="0" err="1"/>
                        <a:t>Petromyzontida</a:t>
                      </a:r>
                      <a:r>
                        <a:rPr lang="en-US" dirty="0"/>
                        <a:t> (38</a:t>
                      </a:r>
                      <a:r>
                        <a:rPr lang="en-US" baseline="0" dirty="0"/>
                        <a:t> species)</a:t>
                      </a:r>
                      <a:endParaRPr lang="en-US" dirty="0"/>
                    </a:p>
                  </a:txBody>
                  <a:tcPr/>
                </a:tc>
                <a:tc hMerge="1">
                  <a:txBody>
                    <a:bodyPr/>
                    <a:lstStyle/>
                    <a:p>
                      <a:endParaRPr lang="en-US"/>
                    </a:p>
                  </a:txBody>
                  <a:tcPr/>
                </a:tc>
                <a:tc rowSpan="5">
                  <a:txBody>
                    <a:bodyPr/>
                    <a:lstStyle/>
                    <a:p>
                      <a:r>
                        <a:rPr lang="en-US" dirty="0"/>
                        <a:t>Class</a:t>
                      </a:r>
                      <a:r>
                        <a:rPr lang="en-US" baseline="0" dirty="0"/>
                        <a:t> </a:t>
                      </a:r>
                      <a:r>
                        <a:rPr lang="en-US" baseline="0" dirty="0" err="1"/>
                        <a:t>Chondrichthyes</a:t>
                      </a:r>
                      <a:endParaRPr lang="en-US" baseline="0" dirty="0"/>
                    </a:p>
                    <a:p>
                      <a:r>
                        <a:rPr lang="en-US" baseline="0" dirty="0" err="1"/>
                        <a:t>Actinopterygii</a:t>
                      </a:r>
                      <a:r>
                        <a:rPr lang="en-US" baseline="0" dirty="0"/>
                        <a:t> </a:t>
                      </a:r>
                      <a:r>
                        <a:rPr lang="en-US" baseline="0" dirty="0" err="1"/>
                        <a:t>Sarcopterigii</a:t>
                      </a:r>
                      <a:endParaRPr lang="en-US" baseline="0" dirty="0"/>
                    </a:p>
                    <a:p>
                      <a:r>
                        <a:rPr lang="en-US" baseline="0" dirty="0" err="1"/>
                        <a:t>Amphibia</a:t>
                      </a:r>
                      <a:endParaRPr lang="en-US" baseline="0" dirty="0"/>
                    </a:p>
                    <a:p>
                      <a:r>
                        <a:rPr lang="en-US" baseline="0" dirty="0" err="1"/>
                        <a:t>Reptilia</a:t>
                      </a:r>
                      <a:endParaRPr lang="en-US" baseline="0" dirty="0"/>
                    </a:p>
                    <a:p>
                      <a:r>
                        <a:rPr lang="en-US" baseline="0" dirty="0"/>
                        <a:t>Aves</a:t>
                      </a:r>
                    </a:p>
                    <a:p>
                      <a:r>
                        <a:rPr lang="en-US" baseline="0" dirty="0"/>
                        <a:t>Mammalia</a:t>
                      </a:r>
                      <a:endParaRPr lang="en-US" dirty="0"/>
                    </a:p>
                  </a:txBody>
                  <a:tcPr/>
                </a:tc>
                <a:extLst>
                  <a:ext uri="{0D108BD9-81ED-4DB2-BD59-A6C34878D82A}">
                    <a16:rowId xmlns:a16="http://schemas.microsoft.com/office/drawing/2014/main" val="10003"/>
                  </a:ext>
                </a:extLst>
              </a:tr>
              <a:tr h="370840">
                <a:tc>
                  <a:txBody>
                    <a:bodyPr/>
                    <a:lstStyle/>
                    <a:p>
                      <a:r>
                        <a:rPr lang="en-US" dirty="0"/>
                        <a:t>Hagfish no vertebrae (cranium)</a:t>
                      </a:r>
                    </a:p>
                  </a:txBody>
                  <a:tcPr/>
                </a:tc>
                <a:tc>
                  <a:txBody>
                    <a:bodyPr/>
                    <a:lstStyle/>
                    <a:p>
                      <a:r>
                        <a:rPr lang="en-US" dirty="0"/>
                        <a:t>Lamprey rudimentary</a:t>
                      </a:r>
                      <a:r>
                        <a:rPr lang="en-US" baseline="0" dirty="0"/>
                        <a:t> vertebrae, 15-60 cm</a:t>
                      </a:r>
                      <a:endParaRPr lang="en-US" dirty="0"/>
                    </a:p>
                  </a:txBody>
                  <a:tcPr/>
                </a:tc>
                <a:tc vMerge="1">
                  <a:txBody>
                    <a:bodyPr/>
                    <a:lstStyle/>
                    <a:p>
                      <a:endParaRPr lang="en-US" dirty="0"/>
                    </a:p>
                  </a:txBody>
                  <a:tcPr/>
                </a:tc>
                <a:extLst>
                  <a:ext uri="{0D108BD9-81ED-4DB2-BD59-A6C34878D82A}">
                    <a16:rowId xmlns:a16="http://schemas.microsoft.com/office/drawing/2014/main" val="10004"/>
                  </a:ext>
                </a:extLst>
              </a:tr>
              <a:tr h="370840">
                <a:tc>
                  <a:txBody>
                    <a:bodyPr/>
                    <a:lstStyle/>
                    <a:p>
                      <a:r>
                        <a:rPr lang="en-US" dirty="0"/>
                        <a:t>Body slender, no fin,</a:t>
                      </a:r>
                      <a:r>
                        <a:rPr lang="en-US" baseline="0" dirty="0"/>
                        <a:t> </a:t>
                      </a:r>
                      <a:r>
                        <a:rPr lang="en-US" dirty="0"/>
                        <a:t>fibrous &amp; cartilaginous, </a:t>
                      </a:r>
                      <a:r>
                        <a:rPr lang="en-US" dirty="0" err="1"/>
                        <a:t>pronephric</a:t>
                      </a:r>
                      <a:r>
                        <a:rPr lang="en-US" dirty="0"/>
                        <a:t>, no stomach, no larvae, external </a:t>
                      </a:r>
                      <a:r>
                        <a:rPr lang="en-US" dirty="0" err="1"/>
                        <a:t>fert</a:t>
                      </a:r>
                      <a:endParaRPr lang="en-US" dirty="0"/>
                    </a:p>
                  </a:txBody>
                  <a:tcPr/>
                </a:tc>
                <a:tc>
                  <a:txBody>
                    <a:bodyPr/>
                    <a:lstStyle/>
                    <a:p>
                      <a:r>
                        <a:rPr lang="en-US" dirty="0"/>
                        <a:t>Body slender, 1 or 2 fin, fibrous &amp; cartilaginous, </a:t>
                      </a:r>
                      <a:r>
                        <a:rPr lang="en-US" dirty="0" err="1"/>
                        <a:t>opisthonephric</a:t>
                      </a:r>
                      <a:r>
                        <a:rPr lang="en-US" dirty="0"/>
                        <a:t>, no stomach, larvae,</a:t>
                      </a:r>
                      <a:r>
                        <a:rPr lang="en-US" baseline="0" dirty="0"/>
                        <a:t> external </a:t>
                      </a:r>
                      <a:r>
                        <a:rPr lang="en-US" baseline="0" dirty="0" err="1"/>
                        <a:t>fert</a:t>
                      </a:r>
                      <a:endParaRPr lang="en-US" dirty="0"/>
                    </a:p>
                  </a:txBody>
                  <a:tcPr/>
                </a:tc>
                <a:tc vMerge="1">
                  <a:txBody>
                    <a:bodyPr/>
                    <a:lstStyle/>
                    <a:p>
                      <a:endParaRPr lang="en-US" dirty="0"/>
                    </a:p>
                  </a:txBody>
                  <a:tcPr/>
                </a:tc>
                <a:extLst>
                  <a:ext uri="{0D108BD9-81ED-4DB2-BD59-A6C34878D82A}">
                    <a16:rowId xmlns:a16="http://schemas.microsoft.com/office/drawing/2014/main" val="10005"/>
                  </a:ext>
                </a:extLst>
              </a:tr>
              <a:tr h="370840">
                <a:tc>
                  <a:txBody>
                    <a:bodyPr/>
                    <a:lstStyle/>
                    <a:p>
                      <a:r>
                        <a:rPr lang="en-US" dirty="0"/>
                        <a:t>Sense: taste,</a:t>
                      </a:r>
                      <a:r>
                        <a:rPr lang="en-US" baseline="0" dirty="0"/>
                        <a:t> smell, hearing</a:t>
                      </a:r>
                      <a:endParaRPr lang="en-US" dirty="0"/>
                    </a:p>
                  </a:txBody>
                  <a:tcPr/>
                </a:tc>
                <a:tc>
                  <a:txBody>
                    <a:bodyPr/>
                    <a:lstStyle/>
                    <a:p>
                      <a:r>
                        <a:rPr lang="en-US" dirty="0"/>
                        <a:t>Sense: eye, 2 </a:t>
                      </a:r>
                      <a:r>
                        <a:rPr lang="en-US" dirty="0" err="1"/>
                        <a:t>semicular</a:t>
                      </a:r>
                      <a:endParaRPr lang="en-US" dirty="0"/>
                    </a:p>
                  </a:txBody>
                  <a:tcPr/>
                </a:tc>
                <a:tc vMerge="1">
                  <a:txBody>
                    <a:bodyPr/>
                    <a:lstStyle/>
                    <a:p>
                      <a:endParaRPr lang="en-US" dirty="0"/>
                    </a:p>
                  </a:txBody>
                  <a:tcPr/>
                </a:tc>
                <a:extLst>
                  <a:ext uri="{0D108BD9-81ED-4DB2-BD59-A6C34878D82A}">
                    <a16:rowId xmlns:a16="http://schemas.microsoft.com/office/drawing/2014/main" val="10006"/>
                  </a:ext>
                </a:extLst>
              </a:tr>
              <a:tr h="370840">
                <a:tc>
                  <a:txBody>
                    <a:bodyPr/>
                    <a:lstStyle/>
                    <a:p>
                      <a:r>
                        <a:rPr lang="en-US" i="1" dirty="0" err="1"/>
                        <a:t>Myxine</a:t>
                      </a:r>
                      <a:r>
                        <a:rPr lang="en-US" i="1" dirty="0"/>
                        <a:t> </a:t>
                      </a:r>
                      <a:r>
                        <a:rPr lang="en-US" i="1" dirty="0" err="1"/>
                        <a:t>glutinosa</a:t>
                      </a:r>
                      <a:r>
                        <a:rPr lang="en-US" i="1" dirty="0"/>
                        <a:t>, </a:t>
                      </a:r>
                      <a:r>
                        <a:rPr lang="en-US" i="1" dirty="0" err="1"/>
                        <a:t>Eptatretus</a:t>
                      </a:r>
                      <a:r>
                        <a:rPr lang="en-US" i="1" dirty="0"/>
                        <a:t> </a:t>
                      </a:r>
                      <a:r>
                        <a:rPr lang="en-US" i="1" dirty="0" err="1"/>
                        <a:t>stoutii</a:t>
                      </a:r>
                      <a:endParaRPr lang="en-US" i="1" dirty="0"/>
                    </a:p>
                  </a:txBody>
                  <a:tcPr/>
                </a:tc>
                <a:tc>
                  <a:txBody>
                    <a:bodyPr/>
                    <a:lstStyle/>
                    <a:p>
                      <a:r>
                        <a:rPr lang="en-US" i="1" dirty="0" err="1"/>
                        <a:t>Lampetra</a:t>
                      </a:r>
                      <a:r>
                        <a:rPr lang="en-US" i="1" dirty="0"/>
                        <a:t> </a:t>
                      </a:r>
                      <a:r>
                        <a:rPr lang="en-US" i="1" dirty="0" err="1"/>
                        <a:t>tridentata</a:t>
                      </a:r>
                      <a:r>
                        <a:rPr lang="en-US" i="1" dirty="0"/>
                        <a:t>, </a:t>
                      </a:r>
                      <a:r>
                        <a:rPr lang="en-US" i="1" dirty="0" err="1"/>
                        <a:t>Petromyzon</a:t>
                      </a:r>
                      <a:r>
                        <a:rPr lang="en-US" i="1" baseline="0" dirty="0"/>
                        <a:t> </a:t>
                      </a:r>
                      <a:r>
                        <a:rPr lang="en-US" i="1" baseline="0" dirty="0" err="1"/>
                        <a:t>marinus</a:t>
                      </a:r>
                      <a:endParaRPr lang="en-US" i="1" dirty="0"/>
                    </a:p>
                  </a:txBody>
                  <a:tcPr/>
                </a:tc>
                <a:tc vMerge="1">
                  <a:txBody>
                    <a:bodyPr/>
                    <a:lstStyle/>
                    <a:p>
                      <a:endParaRPr lang="en-US" dirty="0"/>
                    </a:p>
                  </a:txBody>
                  <a:tcPr/>
                </a:tc>
                <a:extLst>
                  <a:ext uri="{0D108BD9-81ED-4DB2-BD59-A6C34878D82A}">
                    <a16:rowId xmlns:a16="http://schemas.microsoft.com/office/drawing/2014/main" val="10007"/>
                  </a:ext>
                </a:extLst>
              </a:tr>
            </a:tbl>
          </a:graphicData>
        </a:graphic>
      </p:graphicFrame>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3805"/>
          <a:stretch/>
        </p:blipFill>
        <p:spPr bwMode="auto">
          <a:xfrm>
            <a:off x="2274962" y="5081301"/>
            <a:ext cx="2532881"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5081301"/>
            <a:ext cx="2304256" cy="176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470" t="32277" r="61980" b="33881"/>
          <a:stretch/>
        </p:blipFill>
        <p:spPr bwMode="auto">
          <a:xfrm rot="5400000">
            <a:off x="6694494" y="3345144"/>
            <a:ext cx="942505" cy="4035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470" t="3277" r="61980" b="65302"/>
          <a:stretch/>
        </p:blipFill>
        <p:spPr bwMode="auto">
          <a:xfrm rot="5400000">
            <a:off x="6657089" y="4325054"/>
            <a:ext cx="1014397" cy="40324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031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33F4A8B-8460-4CE1-AD04-9AA58ADB4C39}"/>
              </a:ext>
            </a:extLst>
          </p:cNvPr>
          <p:cNvGraphicFramePr/>
          <p:nvPr>
            <p:extLst>
              <p:ext uri="{D42A27DB-BD31-4B8C-83A1-F6EECF244321}">
                <p14:modId xmlns:p14="http://schemas.microsoft.com/office/powerpoint/2010/main" val="594725229"/>
              </p:ext>
            </p:extLst>
          </p:nvPr>
        </p:nvGraphicFramePr>
        <p:xfrm>
          <a:off x="611560" y="1268760"/>
          <a:ext cx="792088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E5FCF3F0-63D4-4984-B60E-EC0451513392}"/>
              </a:ext>
            </a:extLst>
          </p:cNvPr>
          <p:cNvSpPr txBox="1">
            <a:spLocks/>
          </p:cNvSpPr>
          <p:nvPr/>
        </p:nvSpPr>
        <p:spPr>
          <a:xfrm>
            <a:off x="304800" y="655638"/>
            <a:ext cx="4953000" cy="563562"/>
          </a:xfrm>
          <a:prstGeom prst="rect">
            <a:avLst/>
          </a:prstGeom>
        </p:spPr>
        <p:txBody>
          <a:bodyPr/>
          <a:lst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r>
              <a:rPr lang="en-US" kern="0" dirty="0"/>
              <a:t>Sub-CPMK</a:t>
            </a:r>
          </a:p>
        </p:txBody>
      </p:sp>
    </p:spTree>
    <p:extLst>
      <p:ext uri="{BB962C8B-B14F-4D97-AF65-F5344CB8AC3E}">
        <p14:creationId xmlns:p14="http://schemas.microsoft.com/office/powerpoint/2010/main" val="2004372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898"/>
            <a:ext cx="9144000" cy="608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163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Hickman, 2006</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20" y="1"/>
            <a:ext cx="3045312" cy="259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901" y="0"/>
            <a:ext cx="4032777" cy="501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933"/>
          <a:stretch/>
        </p:blipFill>
        <p:spPr bwMode="auto">
          <a:xfrm>
            <a:off x="-27062" y="2132856"/>
            <a:ext cx="5179547" cy="47251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7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Campbell, 2009 ; Hickman, 2006</a:t>
            </a:r>
          </a:p>
        </p:txBody>
      </p:sp>
      <p:sp>
        <p:nvSpPr>
          <p:cNvPr id="5" name="Rounded Rectangle 4"/>
          <p:cNvSpPr/>
          <p:nvPr/>
        </p:nvSpPr>
        <p:spPr>
          <a:xfrm>
            <a:off x="235831" y="188640"/>
            <a:ext cx="2247937"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Phylum Chordata</a:t>
            </a:r>
          </a:p>
        </p:txBody>
      </p:sp>
      <p:sp>
        <p:nvSpPr>
          <p:cNvPr id="7" name="Rounded Rectangle 6"/>
          <p:cNvSpPr/>
          <p:nvPr/>
        </p:nvSpPr>
        <p:spPr>
          <a:xfrm>
            <a:off x="739886" y="1720235"/>
            <a:ext cx="2824002"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Subphylum Vertebrata</a:t>
            </a:r>
          </a:p>
        </p:txBody>
      </p:sp>
      <p:sp>
        <p:nvSpPr>
          <p:cNvPr id="9" name="Rounded Rectangle 8"/>
          <p:cNvSpPr/>
          <p:nvPr/>
        </p:nvSpPr>
        <p:spPr>
          <a:xfrm>
            <a:off x="1273203" y="2204864"/>
            <a:ext cx="2824002"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Superclass </a:t>
            </a:r>
            <a:r>
              <a:rPr lang="en-US" b="1" dirty="0" err="1">
                <a:solidFill>
                  <a:schemeClr val="tx1"/>
                </a:solidFill>
              </a:rPr>
              <a:t>Agnatha</a:t>
            </a:r>
            <a:endParaRPr lang="en-US" b="1" dirty="0">
              <a:solidFill>
                <a:schemeClr val="tx1"/>
              </a:solidFill>
            </a:endParaRPr>
          </a:p>
        </p:txBody>
      </p:sp>
      <p:sp>
        <p:nvSpPr>
          <p:cNvPr id="10" name="Rounded Rectangle 9"/>
          <p:cNvSpPr/>
          <p:nvPr/>
        </p:nvSpPr>
        <p:spPr>
          <a:xfrm>
            <a:off x="1294102" y="2780928"/>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Superclass </a:t>
            </a:r>
            <a:r>
              <a:rPr lang="en-US" b="1" dirty="0" err="1">
                <a:solidFill>
                  <a:schemeClr val="tx1"/>
                </a:solidFill>
              </a:rPr>
              <a:t>Gnathostomata</a:t>
            </a:r>
            <a:endParaRPr lang="en-US" b="1" dirty="0">
              <a:solidFill>
                <a:schemeClr val="tx1"/>
              </a:solidFill>
            </a:endParaRPr>
          </a:p>
        </p:txBody>
      </p:sp>
      <p:sp>
        <p:nvSpPr>
          <p:cNvPr id="11" name="Rounded Rectangle 10"/>
          <p:cNvSpPr/>
          <p:nvPr/>
        </p:nvSpPr>
        <p:spPr>
          <a:xfrm>
            <a:off x="1924939" y="3429000"/>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Chondrichthyes</a:t>
            </a:r>
            <a:endParaRPr lang="en-US" b="1" dirty="0">
              <a:solidFill>
                <a:schemeClr val="tx1"/>
              </a:solidFill>
            </a:endParaRPr>
          </a:p>
        </p:txBody>
      </p:sp>
      <p:sp>
        <p:nvSpPr>
          <p:cNvPr id="12" name="Rounded Rectangle 11"/>
          <p:cNvSpPr/>
          <p:nvPr/>
        </p:nvSpPr>
        <p:spPr>
          <a:xfrm>
            <a:off x="1938875" y="4013448"/>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Osteichthyes</a:t>
            </a:r>
            <a:endParaRPr lang="en-US" b="1" dirty="0">
              <a:solidFill>
                <a:schemeClr val="tx1"/>
              </a:solidFill>
            </a:endParaRPr>
          </a:p>
        </p:txBody>
      </p:sp>
      <p:sp>
        <p:nvSpPr>
          <p:cNvPr id="13" name="Rounded Rectangle 12"/>
          <p:cNvSpPr/>
          <p:nvPr/>
        </p:nvSpPr>
        <p:spPr>
          <a:xfrm>
            <a:off x="1938875" y="460802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Amphibia</a:t>
            </a:r>
            <a:endParaRPr lang="en-US" b="1" dirty="0">
              <a:solidFill>
                <a:schemeClr val="tx1"/>
              </a:solidFill>
            </a:endParaRPr>
          </a:p>
        </p:txBody>
      </p:sp>
      <p:sp>
        <p:nvSpPr>
          <p:cNvPr id="14" name="Rounded Rectangle 13"/>
          <p:cNvSpPr/>
          <p:nvPr/>
        </p:nvSpPr>
        <p:spPr>
          <a:xfrm>
            <a:off x="1942174" y="5157192"/>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Reptilia</a:t>
            </a:r>
            <a:endParaRPr lang="en-US" b="1" dirty="0">
              <a:solidFill>
                <a:schemeClr val="tx1"/>
              </a:solidFill>
            </a:endParaRPr>
          </a:p>
        </p:txBody>
      </p:sp>
      <p:sp>
        <p:nvSpPr>
          <p:cNvPr id="15" name="Rounded Rectangle 14"/>
          <p:cNvSpPr/>
          <p:nvPr/>
        </p:nvSpPr>
        <p:spPr>
          <a:xfrm>
            <a:off x="1938875" y="572886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Aves</a:t>
            </a:r>
          </a:p>
        </p:txBody>
      </p:sp>
      <p:sp>
        <p:nvSpPr>
          <p:cNvPr id="16" name="Rounded Rectangle 15"/>
          <p:cNvSpPr/>
          <p:nvPr/>
        </p:nvSpPr>
        <p:spPr>
          <a:xfrm>
            <a:off x="1938875" y="6288890"/>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Mamalia</a:t>
            </a:r>
            <a:endParaRPr lang="en-US" b="1" dirty="0">
              <a:solidFill>
                <a:schemeClr val="tx1"/>
              </a:solidFill>
            </a:endParaRPr>
          </a:p>
        </p:txBody>
      </p:sp>
      <p:sp>
        <p:nvSpPr>
          <p:cNvPr id="17" name="Rounded Rectangle 16"/>
          <p:cNvSpPr/>
          <p:nvPr/>
        </p:nvSpPr>
        <p:spPr>
          <a:xfrm>
            <a:off x="725806" y="1196752"/>
            <a:ext cx="4896544"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Subphylum </a:t>
            </a:r>
            <a:r>
              <a:rPr lang="en-US" b="1" dirty="0" err="1">
                <a:solidFill>
                  <a:schemeClr val="tx1"/>
                </a:solidFill>
              </a:rPr>
              <a:t>Cephalochordata</a:t>
            </a:r>
            <a:r>
              <a:rPr lang="en-US" b="1" dirty="0">
                <a:solidFill>
                  <a:schemeClr val="tx1"/>
                </a:solidFill>
              </a:rPr>
              <a:t> : </a:t>
            </a:r>
            <a:r>
              <a:rPr lang="en-US" b="1" dirty="0" err="1">
                <a:solidFill>
                  <a:schemeClr val="tx1"/>
                </a:solidFill>
              </a:rPr>
              <a:t>lanselet</a:t>
            </a:r>
            <a:endParaRPr lang="en-US" b="1" dirty="0">
              <a:solidFill>
                <a:schemeClr val="tx1"/>
              </a:solidFill>
            </a:endParaRPr>
          </a:p>
        </p:txBody>
      </p:sp>
      <p:sp>
        <p:nvSpPr>
          <p:cNvPr id="18" name="Rounded Rectangle 17"/>
          <p:cNvSpPr/>
          <p:nvPr/>
        </p:nvSpPr>
        <p:spPr>
          <a:xfrm>
            <a:off x="725806" y="697051"/>
            <a:ext cx="4896544"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Subphylum </a:t>
            </a:r>
            <a:r>
              <a:rPr lang="en-US" b="1" dirty="0" err="1">
                <a:solidFill>
                  <a:schemeClr val="tx1"/>
                </a:solidFill>
              </a:rPr>
              <a:t>Urocordata</a:t>
            </a:r>
            <a:r>
              <a:rPr lang="en-US" b="1" dirty="0">
                <a:solidFill>
                  <a:schemeClr val="tx1"/>
                </a:solidFill>
              </a:rPr>
              <a:t> : </a:t>
            </a:r>
            <a:r>
              <a:rPr lang="en-US" b="1" dirty="0" err="1">
                <a:solidFill>
                  <a:schemeClr val="tx1"/>
                </a:solidFill>
              </a:rPr>
              <a:t>tunikata</a:t>
            </a:r>
            <a:endParaRPr lang="en-US" b="1" dirty="0">
              <a:solidFill>
                <a:schemeClr val="tx1"/>
              </a:solidFill>
            </a:endParaRPr>
          </a:p>
        </p:txBody>
      </p:sp>
      <p:sp>
        <p:nvSpPr>
          <p:cNvPr id="19" name="Rounded Rectangle 18"/>
          <p:cNvSpPr/>
          <p:nvPr/>
        </p:nvSpPr>
        <p:spPr>
          <a:xfrm>
            <a:off x="5480215" y="433419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Sarcopterygii</a:t>
            </a:r>
            <a:endParaRPr lang="en-US" b="1" dirty="0">
              <a:solidFill>
                <a:schemeClr val="tx1"/>
              </a:solidFill>
            </a:endParaRPr>
          </a:p>
        </p:txBody>
      </p:sp>
      <p:sp>
        <p:nvSpPr>
          <p:cNvPr id="20" name="Rounded Rectangle 19"/>
          <p:cNvSpPr/>
          <p:nvPr/>
        </p:nvSpPr>
        <p:spPr>
          <a:xfrm>
            <a:off x="5494295" y="3797424"/>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Actinopterygii</a:t>
            </a:r>
            <a:endParaRPr lang="en-US" b="1" dirty="0">
              <a:solidFill>
                <a:schemeClr val="tx1"/>
              </a:solidFill>
            </a:endParaRPr>
          </a:p>
        </p:txBody>
      </p:sp>
      <p:sp>
        <p:nvSpPr>
          <p:cNvPr id="2" name="TextBox 1"/>
          <p:cNvSpPr txBox="1"/>
          <p:nvPr/>
        </p:nvSpPr>
        <p:spPr>
          <a:xfrm>
            <a:off x="5636430" y="188640"/>
            <a:ext cx="3121683" cy="6247864"/>
          </a:xfrm>
          <a:prstGeom prst="rect">
            <a:avLst/>
          </a:prstGeom>
          <a:noFill/>
        </p:spPr>
        <p:txBody>
          <a:bodyPr wrap="square" rtlCol="0">
            <a:spAutoFit/>
          </a:bodyPr>
          <a:lstStyle/>
          <a:p>
            <a:r>
              <a:rPr lang="en-US" sz="1600" dirty="0"/>
              <a:t>L. chorda: </a:t>
            </a:r>
            <a:r>
              <a:rPr lang="en-US" sz="1600" dirty="0" err="1"/>
              <a:t>tali</a:t>
            </a:r>
            <a:endParaRPr lang="en-US" sz="1600" dirty="0"/>
          </a:p>
          <a:p>
            <a:r>
              <a:rPr lang="en-US" sz="1600" dirty="0"/>
              <a:t>G. </a:t>
            </a:r>
            <a:r>
              <a:rPr lang="en-US" sz="1600" dirty="0" err="1"/>
              <a:t>oura</a:t>
            </a:r>
            <a:r>
              <a:rPr lang="en-US" sz="1600" dirty="0"/>
              <a:t>: </a:t>
            </a:r>
            <a:r>
              <a:rPr lang="en-US" sz="1600" dirty="0" err="1"/>
              <a:t>ekor</a:t>
            </a:r>
            <a:endParaRPr lang="en-US" sz="1600" dirty="0"/>
          </a:p>
          <a:p>
            <a:r>
              <a:rPr lang="en-US" sz="1600" dirty="0"/>
              <a:t>G. </a:t>
            </a:r>
            <a:r>
              <a:rPr lang="en-US" sz="1600" dirty="0" err="1"/>
              <a:t>kephal</a:t>
            </a:r>
            <a:r>
              <a:rPr lang="en-US" sz="1600" dirty="0"/>
              <a:t> : </a:t>
            </a:r>
            <a:r>
              <a:rPr lang="en-US" sz="1600" dirty="0" err="1"/>
              <a:t>kepala</a:t>
            </a:r>
            <a:endParaRPr lang="en-US" sz="1600" dirty="0"/>
          </a:p>
          <a:p>
            <a:endParaRPr lang="en-US" sz="1600" dirty="0"/>
          </a:p>
          <a:p>
            <a:r>
              <a:rPr lang="en-US" sz="1600" dirty="0"/>
              <a:t>L. </a:t>
            </a:r>
            <a:r>
              <a:rPr lang="en-US" sz="1600" dirty="0" err="1"/>
              <a:t>vertebratus</a:t>
            </a:r>
            <a:r>
              <a:rPr lang="en-US" sz="1600" dirty="0"/>
              <a:t> : </a:t>
            </a:r>
            <a:r>
              <a:rPr lang="en-US" sz="1600" dirty="0" err="1"/>
              <a:t>tulang</a:t>
            </a:r>
            <a:r>
              <a:rPr lang="en-US" sz="1600" dirty="0"/>
              <a:t> </a:t>
            </a:r>
            <a:r>
              <a:rPr lang="en-US" sz="1600" dirty="0" err="1"/>
              <a:t>belakang</a:t>
            </a:r>
            <a:endParaRPr lang="en-US" sz="1600" dirty="0"/>
          </a:p>
          <a:p>
            <a:r>
              <a:rPr lang="en-US" sz="1600" dirty="0"/>
              <a:t>G. a: </a:t>
            </a:r>
            <a:r>
              <a:rPr lang="en-US" sz="1600" dirty="0" err="1"/>
              <a:t>tanpa</a:t>
            </a:r>
            <a:endParaRPr lang="en-US" sz="1600" dirty="0"/>
          </a:p>
          <a:p>
            <a:r>
              <a:rPr lang="en-US" sz="1600" dirty="0"/>
              <a:t>G. </a:t>
            </a:r>
            <a:r>
              <a:rPr lang="en-US" sz="1600" dirty="0" err="1"/>
              <a:t>gnathos</a:t>
            </a:r>
            <a:r>
              <a:rPr lang="en-US" sz="1600" dirty="0"/>
              <a:t>: </a:t>
            </a:r>
            <a:r>
              <a:rPr lang="en-US" sz="1600" dirty="0" err="1"/>
              <a:t>rahang</a:t>
            </a:r>
            <a:endParaRPr lang="en-US" sz="1600" dirty="0"/>
          </a:p>
          <a:p>
            <a:r>
              <a:rPr lang="en-US" sz="1600" dirty="0"/>
              <a:t>G. stoma: </a:t>
            </a:r>
            <a:r>
              <a:rPr lang="en-US" sz="1600" dirty="0" err="1"/>
              <a:t>mulut</a:t>
            </a:r>
            <a:endParaRPr lang="en-US" sz="1600" dirty="0"/>
          </a:p>
          <a:p>
            <a:r>
              <a:rPr lang="en-US" sz="1600" dirty="0"/>
              <a:t>G. </a:t>
            </a:r>
            <a:r>
              <a:rPr lang="en-US" sz="1600" dirty="0" err="1"/>
              <a:t>chondros</a:t>
            </a:r>
            <a:r>
              <a:rPr lang="en-US" sz="1600" dirty="0"/>
              <a:t>: </a:t>
            </a:r>
            <a:r>
              <a:rPr lang="en-US" sz="1600" dirty="0" err="1"/>
              <a:t>kartilago</a:t>
            </a:r>
            <a:endParaRPr lang="en-US" sz="1600" dirty="0"/>
          </a:p>
          <a:p>
            <a:r>
              <a:rPr lang="en-US" sz="1600" dirty="0"/>
              <a:t>G. </a:t>
            </a:r>
            <a:r>
              <a:rPr lang="en-US" sz="1600" dirty="0" err="1"/>
              <a:t>ichthys</a:t>
            </a:r>
            <a:r>
              <a:rPr lang="en-US" sz="1600" dirty="0"/>
              <a:t>: </a:t>
            </a:r>
            <a:r>
              <a:rPr lang="en-US" sz="1600" dirty="0" err="1"/>
              <a:t>ikan</a:t>
            </a:r>
            <a:endParaRPr lang="en-US" sz="1600" dirty="0"/>
          </a:p>
          <a:p>
            <a:r>
              <a:rPr lang="en-US" sz="1600" dirty="0"/>
              <a:t>G. </a:t>
            </a:r>
            <a:r>
              <a:rPr lang="en-US" sz="1600" dirty="0" err="1"/>
              <a:t>actis</a:t>
            </a:r>
            <a:r>
              <a:rPr lang="en-US" sz="1600" dirty="0"/>
              <a:t>: </a:t>
            </a:r>
            <a:r>
              <a:rPr lang="en-US" sz="1600" dirty="0" err="1"/>
              <a:t>sinar,pari</a:t>
            </a:r>
            <a:endParaRPr lang="en-US" sz="1600" dirty="0"/>
          </a:p>
          <a:p>
            <a:r>
              <a:rPr lang="en-US" sz="1600" dirty="0"/>
              <a:t>G. </a:t>
            </a:r>
            <a:r>
              <a:rPr lang="en-US" sz="1600" dirty="0" err="1"/>
              <a:t>pteryx</a:t>
            </a:r>
            <a:r>
              <a:rPr lang="en-US" sz="1600" dirty="0"/>
              <a:t>: </a:t>
            </a:r>
            <a:r>
              <a:rPr lang="en-US" sz="1600" dirty="0" err="1"/>
              <a:t>sayap</a:t>
            </a:r>
            <a:r>
              <a:rPr lang="en-US" sz="1600" dirty="0"/>
              <a:t>/</a:t>
            </a:r>
            <a:r>
              <a:rPr lang="en-US" sz="1600" dirty="0" err="1"/>
              <a:t>sirip</a:t>
            </a:r>
            <a:endParaRPr lang="en-US" sz="1600" dirty="0"/>
          </a:p>
          <a:p>
            <a:r>
              <a:rPr lang="en-US" sz="1600" dirty="0"/>
              <a:t>G. </a:t>
            </a:r>
            <a:r>
              <a:rPr lang="en-US" sz="1600" dirty="0" err="1"/>
              <a:t>sarco</a:t>
            </a:r>
            <a:r>
              <a:rPr lang="en-US" sz="1600" dirty="0"/>
              <a:t>: </a:t>
            </a:r>
            <a:r>
              <a:rPr lang="en-US" sz="1600" dirty="0" err="1"/>
              <a:t>daging</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G. </a:t>
            </a:r>
            <a:r>
              <a:rPr lang="en-US" sz="1600" dirty="0" err="1"/>
              <a:t>amphi</a:t>
            </a:r>
            <a:r>
              <a:rPr lang="en-US" sz="1600" dirty="0"/>
              <a:t>: </a:t>
            </a:r>
            <a:r>
              <a:rPr lang="en-US" sz="1600" dirty="0" err="1"/>
              <a:t>dua</a:t>
            </a:r>
            <a:r>
              <a:rPr lang="en-US" sz="1600" dirty="0"/>
              <a:t>/double</a:t>
            </a:r>
          </a:p>
          <a:p>
            <a:r>
              <a:rPr lang="en-US" sz="1600" dirty="0"/>
              <a:t>G. bios: </a:t>
            </a:r>
            <a:r>
              <a:rPr lang="en-US" sz="1600" dirty="0" err="1"/>
              <a:t>hidup</a:t>
            </a:r>
            <a:endParaRPr lang="en-US" sz="1600" dirty="0"/>
          </a:p>
          <a:p>
            <a:r>
              <a:rPr lang="en-US" sz="1600" dirty="0"/>
              <a:t>L. </a:t>
            </a:r>
            <a:r>
              <a:rPr lang="en-US" sz="1600" dirty="0" err="1"/>
              <a:t>repere</a:t>
            </a:r>
            <a:r>
              <a:rPr lang="en-US" sz="1600" dirty="0"/>
              <a:t>: </a:t>
            </a:r>
            <a:r>
              <a:rPr lang="en-US" sz="1600" dirty="0" err="1"/>
              <a:t>merapa</a:t>
            </a:r>
            <a:endParaRPr lang="en-US" sz="1600" dirty="0"/>
          </a:p>
          <a:p>
            <a:r>
              <a:rPr lang="en-US" sz="1600" dirty="0"/>
              <a:t>L. </a:t>
            </a:r>
            <a:r>
              <a:rPr lang="en-US" sz="1600" dirty="0" err="1"/>
              <a:t>avis</a:t>
            </a:r>
            <a:r>
              <a:rPr lang="en-US" sz="1600" dirty="0"/>
              <a:t>: </a:t>
            </a:r>
            <a:r>
              <a:rPr lang="en-US" sz="1600" dirty="0" err="1"/>
              <a:t>burung</a:t>
            </a:r>
            <a:endParaRPr lang="en-US" sz="1600" dirty="0"/>
          </a:p>
          <a:p>
            <a:r>
              <a:rPr lang="en-US" sz="1600" dirty="0"/>
              <a:t>L. mamma: </a:t>
            </a:r>
            <a:r>
              <a:rPr lang="en-US" sz="1600" dirty="0" err="1"/>
              <a:t>payudara</a:t>
            </a:r>
            <a:endParaRPr lang="en-US" sz="1600" dirty="0"/>
          </a:p>
          <a:p>
            <a:endParaRPr lang="en-US" sz="1600" dirty="0"/>
          </a:p>
        </p:txBody>
      </p:sp>
      <p:sp>
        <p:nvSpPr>
          <p:cNvPr id="3" name="TextBox 2"/>
          <p:cNvSpPr txBox="1"/>
          <p:nvPr/>
        </p:nvSpPr>
        <p:spPr>
          <a:xfrm>
            <a:off x="35496" y="760050"/>
            <a:ext cx="1095809" cy="5909310"/>
          </a:xfrm>
          <a:prstGeom prst="rect">
            <a:avLst/>
          </a:prstGeom>
          <a:noFill/>
        </p:spPr>
        <p:txBody>
          <a:bodyPr wrap="square" rtlCol="0">
            <a:spAutoFit/>
          </a:bodyPr>
          <a:lstStyle/>
          <a:p>
            <a:r>
              <a:rPr lang="en-US" dirty="0"/>
              <a:t>1600</a:t>
            </a:r>
          </a:p>
          <a:p>
            <a:endParaRPr lang="en-US" dirty="0"/>
          </a:p>
          <a:p>
            <a:r>
              <a:rPr lang="en-US" dirty="0"/>
              <a:t>29</a:t>
            </a:r>
          </a:p>
          <a:p>
            <a:endParaRPr lang="en-US" dirty="0"/>
          </a:p>
          <a:p>
            <a:endParaRPr lang="en-US" dirty="0"/>
          </a:p>
          <a:p>
            <a:endParaRPr lang="en-US" dirty="0"/>
          </a:p>
          <a:p>
            <a:r>
              <a:rPr lang="en-US" dirty="0"/>
              <a:t>108</a:t>
            </a:r>
          </a:p>
          <a:p>
            <a:endParaRPr lang="en-US" dirty="0"/>
          </a:p>
          <a:p>
            <a:endParaRPr lang="en-US" dirty="0"/>
          </a:p>
          <a:p>
            <a:endParaRPr lang="en-US" dirty="0"/>
          </a:p>
          <a:p>
            <a:r>
              <a:rPr lang="en-US" dirty="0"/>
              <a:t>970</a:t>
            </a:r>
          </a:p>
          <a:p>
            <a:endParaRPr lang="en-US" dirty="0"/>
          </a:p>
          <a:p>
            <a:r>
              <a:rPr lang="en-US" dirty="0"/>
              <a:t>27000-8</a:t>
            </a:r>
          </a:p>
          <a:p>
            <a:endParaRPr lang="en-US" dirty="0"/>
          </a:p>
          <a:p>
            <a:r>
              <a:rPr lang="en-US" dirty="0"/>
              <a:t>5500</a:t>
            </a:r>
          </a:p>
          <a:p>
            <a:endParaRPr lang="en-US" dirty="0"/>
          </a:p>
          <a:p>
            <a:r>
              <a:rPr lang="en-US" dirty="0"/>
              <a:t>8100</a:t>
            </a:r>
          </a:p>
          <a:p>
            <a:endParaRPr lang="en-US" dirty="0"/>
          </a:p>
          <a:p>
            <a:r>
              <a:rPr lang="en-US" dirty="0"/>
              <a:t>9700</a:t>
            </a:r>
          </a:p>
          <a:p>
            <a:endParaRPr lang="en-US" dirty="0"/>
          </a:p>
          <a:p>
            <a:r>
              <a:rPr lang="en-US" dirty="0"/>
              <a:t>4800</a:t>
            </a:r>
          </a:p>
        </p:txBody>
      </p:sp>
    </p:spTree>
    <p:extLst>
      <p:ext uri="{BB962C8B-B14F-4D97-AF65-F5344CB8AC3E}">
        <p14:creationId xmlns:p14="http://schemas.microsoft.com/office/powerpoint/2010/main" val="3317852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056" name="Picture 8" descr="E:\gambar\Logo\10. UNILA.jpg"/>
          <p:cNvPicPr>
            <a:picLocks noChangeAspect="1" noChangeArrowheads="1"/>
          </p:cNvPicPr>
          <p:nvPr/>
        </p:nvPicPr>
        <p:blipFill>
          <a:blip r:embed="rId3"/>
          <a:srcRect/>
          <a:stretch>
            <a:fillRect/>
          </a:stretch>
        </p:blipFill>
        <p:spPr bwMode="auto">
          <a:xfrm>
            <a:off x="396103" y="-24"/>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3491880" y="2780928"/>
            <a:ext cx="5447928" cy="682625"/>
          </a:xfrm>
        </p:spPr>
        <p:txBody>
          <a:bodyPr/>
          <a:lstStyle/>
          <a:p>
            <a:pPr algn="ctr"/>
            <a:r>
              <a:rPr lang="en-US" sz="4800" dirty="0"/>
              <a:t>TAKSONOMI &amp; KLASIFIKASI </a:t>
            </a:r>
            <a:endParaRPr lang="id-ID" sz="4800" dirty="0"/>
          </a:p>
        </p:txBody>
      </p:sp>
    </p:spTree>
    <p:extLst>
      <p:ext uri="{BB962C8B-B14F-4D97-AF65-F5344CB8AC3E}">
        <p14:creationId xmlns:p14="http://schemas.microsoft.com/office/powerpoint/2010/main" val="2516241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31" t="3278" r="3944" b="4918"/>
          <a:stretch/>
        </p:blipFill>
        <p:spPr bwMode="auto">
          <a:xfrm rot="5400000">
            <a:off x="822022" y="-744131"/>
            <a:ext cx="6868942" cy="8407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667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numCol="2"/>
          <a:lstStyle/>
          <a:p>
            <a:r>
              <a:rPr lang="en-US" sz="2400" b="1" dirty="0" err="1"/>
              <a:t>Taksonomi</a:t>
            </a:r>
            <a:r>
              <a:rPr lang="en-US" sz="2400" b="1" dirty="0"/>
              <a:t> &amp; </a:t>
            </a:r>
            <a:r>
              <a:rPr lang="en-US" sz="2400" b="1" dirty="0" err="1"/>
              <a:t>Klasifikasi</a:t>
            </a:r>
            <a:endParaRPr lang="en-US" sz="2400" b="1" dirty="0"/>
          </a:p>
          <a:p>
            <a:r>
              <a:rPr lang="en-US" sz="2400" b="1" dirty="0" err="1"/>
              <a:t>Morfologi</a:t>
            </a:r>
            <a:r>
              <a:rPr lang="en-US" sz="2400" b="1" dirty="0"/>
              <a:t> &amp; </a:t>
            </a:r>
            <a:r>
              <a:rPr lang="en-US" sz="2400" b="1" dirty="0" err="1"/>
              <a:t>anatomi</a:t>
            </a:r>
            <a:endParaRPr lang="en-US" sz="2400" b="1" dirty="0"/>
          </a:p>
          <a:p>
            <a:r>
              <a:rPr lang="en-US" sz="2400" b="1" dirty="0" err="1"/>
              <a:t>Sistem</a:t>
            </a:r>
            <a:r>
              <a:rPr lang="en-US" sz="2400" b="1" dirty="0"/>
              <a:t> </a:t>
            </a:r>
            <a:r>
              <a:rPr lang="en-US" sz="2400" b="1" dirty="0" err="1"/>
              <a:t>pencernaan</a:t>
            </a:r>
            <a:endParaRPr lang="en-US" sz="2400" b="1" dirty="0"/>
          </a:p>
          <a:p>
            <a:r>
              <a:rPr lang="en-US" sz="2400" b="1" dirty="0" err="1"/>
              <a:t>Sistem</a:t>
            </a:r>
            <a:r>
              <a:rPr lang="en-US" sz="2400" b="1" dirty="0"/>
              <a:t> </a:t>
            </a:r>
            <a:r>
              <a:rPr lang="en-US" sz="2400" b="1" dirty="0" err="1"/>
              <a:t>respirasi</a:t>
            </a:r>
            <a:endParaRPr lang="en-US" sz="2400" b="1" dirty="0"/>
          </a:p>
          <a:p>
            <a:r>
              <a:rPr lang="en-US" sz="2400" b="1" dirty="0" err="1"/>
              <a:t>Sistem</a:t>
            </a:r>
            <a:r>
              <a:rPr lang="en-US" sz="2400" b="1" dirty="0"/>
              <a:t> </a:t>
            </a:r>
            <a:r>
              <a:rPr lang="en-US" sz="2400" b="1" dirty="0" err="1"/>
              <a:t>ekskresi</a:t>
            </a:r>
            <a:endParaRPr lang="en-US" sz="2400" b="1" dirty="0"/>
          </a:p>
          <a:p>
            <a:r>
              <a:rPr lang="en-US" sz="2400" b="1" dirty="0" err="1"/>
              <a:t>Sistem</a:t>
            </a:r>
            <a:r>
              <a:rPr lang="en-US" sz="2400" b="1" dirty="0"/>
              <a:t> </a:t>
            </a:r>
            <a:r>
              <a:rPr lang="en-US" sz="2400" b="1" dirty="0" err="1"/>
              <a:t>indera</a:t>
            </a:r>
            <a:endParaRPr lang="en-US" sz="2400" b="1" dirty="0"/>
          </a:p>
          <a:p>
            <a:r>
              <a:rPr lang="en-US" sz="2400" b="1" dirty="0" err="1"/>
              <a:t>Sistem</a:t>
            </a:r>
            <a:r>
              <a:rPr lang="en-US" sz="2400" b="1" dirty="0"/>
              <a:t> </a:t>
            </a:r>
            <a:r>
              <a:rPr lang="en-US" sz="2400" b="1" dirty="0" err="1"/>
              <a:t>syaraf</a:t>
            </a:r>
            <a:endParaRPr lang="en-US" sz="2400" b="1" dirty="0"/>
          </a:p>
          <a:p>
            <a:r>
              <a:rPr lang="en-US" sz="2400" b="1" dirty="0" err="1"/>
              <a:t>Sistem</a:t>
            </a:r>
            <a:r>
              <a:rPr lang="en-US" sz="2400" b="1" dirty="0"/>
              <a:t> </a:t>
            </a:r>
            <a:r>
              <a:rPr lang="en-US" sz="2400" b="1" dirty="0" err="1"/>
              <a:t>gerak</a:t>
            </a:r>
            <a:r>
              <a:rPr lang="en-US" sz="2400" b="1" dirty="0"/>
              <a:t> (</a:t>
            </a:r>
            <a:r>
              <a:rPr lang="en-US" sz="2400" b="1" dirty="0" err="1"/>
              <a:t>rangka</a:t>
            </a:r>
            <a:r>
              <a:rPr lang="en-US" sz="2400" b="1" dirty="0"/>
              <a:t> &amp; </a:t>
            </a:r>
            <a:r>
              <a:rPr lang="en-US" sz="2400" b="1" dirty="0" err="1"/>
              <a:t>otot</a:t>
            </a:r>
            <a:r>
              <a:rPr lang="en-US" sz="2400" b="1" dirty="0"/>
              <a:t>)</a:t>
            </a:r>
          </a:p>
          <a:p>
            <a:r>
              <a:rPr lang="en-US" sz="2400" b="1" dirty="0" err="1"/>
              <a:t>Sistem</a:t>
            </a:r>
            <a:r>
              <a:rPr lang="en-US" sz="2400" b="1" dirty="0"/>
              <a:t> </a:t>
            </a:r>
            <a:r>
              <a:rPr lang="en-US" sz="2400" b="1" dirty="0" err="1"/>
              <a:t>integumen</a:t>
            </a:r>
            <a:endParaRPr lang="en-US" sz="2400" b="1" dirty="0"/>
          </a:p>
          <a:p>
            <a:r>
              <a:rPr lang="en-US" sz="2400" b="1" dirty="0" err="1"/>
              <a:t>Sistem</a:t>
            </a:r>
            <a:r>
              <a:rPr lang="en-US" sz="2400" b="1" dirty="0"/>
              <a:t> </a:t>
            </a:r>
            <a:r>
              <a:rPr lang="en-US" sz="2400" b="1" dirty="0" err="1"/>
              <a:t>reproduksi</a:t>
            </a:r>
            <a:endParaRPr lang="en-US" sz="2400" b="1" dirty="0"/>
          </a:p>
          <a:p>
            <a:r>
              <a:rPr lang="en-US" sz="2400" b="1" dirty="0" err="1"/>
              <a:t>Sistem</a:t>
            </a:r>
            <a:r>
              <a:rPr lang="en-US" sz="2400" b="1" dirty="0"/>
              <a:t> </a:t>
            </a:r>
            <a:r>
              <a:rPr lang="en-US" sz="2400" b="1" dirty="0" err="1"/>
              <a:t>peredaran</a:t>
            </a:r>
            <a:r>
              <a:rPr lang="en-US" sz="2400" b="1" dirty="0"/>
              <a:t> </a:t>
            </a:r>
            <a:r>
              <a:rPr lang="en-US" sz="2400" b="1" dirty="0" err="1"/>
              <a:t>darah</a:t>
            </a:r>
            <a:endParaRPr lang="en-US" sz="2400" b="1" dirty="0"/>
          </a:p>
          <a:p>
            <a:r>
              <a:rPr lang="en-US" sz="2400" b="1" dirty="0" err="1"/>
              <a:t>Nilai</a:t>
            </a:r>
            <a:r>
              <a:rPr lang="en-US" sz="2400" b="1" dirty="0"/>
              <a:t> </a:t>
            </a:r>
            <a:r>
              <a:rPr lang="en-US" sz="2400" b="1" dirty="0" err="1"/>
              <a:t>ekonomis</a:t>
            </a:r>
            <a:r>
              <a:rPr lang="en-US" sz="2400" b="1" dirty="0"/>
              <a:t>, </a:t>
            </a:r>
            <a:r>
              <a:rPr lang="en-US" sz="2400" b="1" dirty="0" err="1"/>
              <a:t>teknologi</a:t>
            </a:r>
            <a:r>
              <a:rPr lang="en-US" sz="2400" b="1" dirty="0"/>
              <a:t>, </a:t>
            </a:r>
            <a:r>
              <a:rPr lang="en-US" sz="2400" b="1" dirty="0" err="1"/>
              <a:t>ekologi</a:t>
            </a:r>
            <a:endParaRPr lang="en-US" sz="2400" b="1" dirty="0"/>
          </a:p>
          <a:p>
            <a:r>
              <a:rPr lang="en-US" sz="2400" b="1" dirty="0" err="1"/>
              <a:t>Adaptasi</a:t>
            </a:r>
            <a:endParaRPr lang="id-ID" sz="2400" b="1" dirty="0"/>
          </a:p>
          <a:p>
            <a:r>
              <a:rPr lang="id-ID" sz="2400" b="1" dirty="0"/>
              <a:t>Fakta Unik</a:t>
            </a:r>
            <a:endParaRPr lang="en-US" sz="2400" b="1" dirty="0"/>
          </a:p>
          <a:p>
            <a:endParaRPr lang="en-US" sz="2400" b="1" dirty="0"/>
          </a:p>
        </p:txBody>
      </p:sp>
      <p:sp>
        <p:nvSpPr>
          <p:cNvPr id="3" name="Title 2"/>
          <p:cNvSpPr>
            <a:spLocks noGrp="1"/>
          </p:cNvSpPr>
          <p:nvPr>
            <p:ph type="title"/>
          </p:nvPr>
        </p:nvSpPr>
        <p:spPr/>
        <p:txBody>
          <a:bodyPr/>
          <a:lstStyle/>
          <a:p>
            <a:endParaRPr lang="id-ID"/>
          </a:p>
        </p:txBody>
      </p:sp>
    </p:spTree>
    <p:extLst>
      <p:ext uri="{BB962C8B-B14F-4D97-AF65-F5344CB8AC3E}">
        <p14:creationId xmlns:p14="http://schemas.microsoft.com/office/powerpoint/2010/main" val="206199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480" y="44624"/>
            <a:ext cx="4953000" cy="563562"/>
          </a:xfrm>
        </p:spPr>
        <p:txBody>
          <a:bodyPr/>
          <a:lstStyle/>
          <a:p>
            <a:pPr algn="r"/>
            <a:r>
              <a:rPr lang="en-US" dirty="0"/>
              <a:t>Pisces/Fishes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3592231"/>
              </p:ext>
            </p:extLst>
          </p:nvPr>
        </p:nvGraphicFramePr>
        <p:xfrm>
          <a:off x="0" y="604728"/>
          <a:ext cx="9144000" cy="61366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756248">
                  <a:extLst>
                    <a:ext uri="{9D8B030D-6E8A-4147-A177-3AD203B41FA5}">
                      <a16:colId xmlns:a16="http://schemas.microsoft.com/office/drawing/2014/main" val="20001"/>
                    </a:ext>
                  </a:extLst>
                </a:gridCol>
                <a:gridCol w="2339752">
                  <a:extLst>
                    <a:ext uri="{9D8B030D-6E8A-4147-A177-3AD203B41FA5}">
                      <a16:colId xmlns:a16="http://schemas.microsoft.com/office/drawing/2014/main" val="20002"/>
                    </a:ext>
                  </a:extLst>
                </a:gridCol>
              </a:tblGrid>
              <a:tr h="370840">
                <a:tc>
                  <a:txBody>
                    <a:bodyPr/>
                    <a:lstStyle/>
                    <a:p>
                      <a:pPr algn="ctr"/>
                      <a:r>
                        <a:rPr lang="en-US" dirty="0"/>
                        <a:t>Class </a:t>
                      </a:r>
                      <a:r>
                        <a:rPr lang="en-US" dirty="0" err="1"/>
                        <a:t>Chondrichthyes</a:t>
                      </a:r>
                      <a:endParaRPr lang="en-US" dirty="0"/>
                    </a:p>
                  </a:txBody>
                  <a:tcPr/>
                </a:tc>
                <a:tc>
                  <a:txBody>
                    <a:bodyPr/>
                    <a:lstStyle/>
                    <a:p>
                      <a:pPr algn="ctr"/>
                      <a:r>
                        <a:rPr lang="en-US" dirty="0" err="1"/>
                        <a:t>Actinopterygii</a:t>
                      </a:r>
                      <a:endParaRPr lang="en-US" dirty="0"/>
                    </a:p>
                  </a:txBody>
                  <a:tcPr/>
                </a:tc>
                <a:tc>
                  <a:txBody>
                    <a:bodyPr/>
                    <a:lstStyle/>
                    <a:p>
                      <a:pPr algn="ctr"/>
                      <a:r>
                        <a:rPr lang="en-US" dirty="0" err="1"/>
                        <a:t>Sarcopterygii</a:t>
                      </a:r>
                      <a:endParaRPr lang="en-US" dirty="0"/>
                    </a:p>
                  </a:txBody>
                  <a:tcPr/>
                </a:tc>
                <a:extLst>
                  <a:ext uri="{0D108BD9-81ED-4DB2-BD59-A6C34878D82A}">
                    <a16:rowId xmlns:a16="http://schemas.microsoft.com/office/drawing/2014/main" val="10000"/>
                  </a:ext>
                </a:extLst>
              </a:tr>
              <a:tr h="370840">
                <a:tc>
                  <a:txBody>
                    <a:bodyPr/>
                    <a:lstStyle/>
                    <a:p>
                      <a:r>
                        <a:rPr lang="en-US" dirty="0" err="1"/>
                        <a:t>Chondros</a:t>
                      </a:r>
                      <a:r>
                        <a:rPr lang="en-US" dirty="0"/>
                        <a:t>:</a:t>
                      </a:r>
                      <a:r>
                        <a:rPr lang="en-US" baseline="0" dirty="0"/>
                        <a:t> </a:t>
                      </a:r>
                      <a:r>
                        <a:rPr lang="en-US" baseline="0" dirty="0" err="1"/>
                        <a:t>kartilago</a:t>
                      </a:r>
                      <a:r>
                        <a:rPr lang="en-US" baseline="0" dirty="0"/>
                        <a:t>, </a:t>
                      </a:r>
                      <a:r>
                        <a:rPr lang="en-US" baseline="0" dirty="0" err="1"/>
                        <a:t>ichthys</a:t>
                      </a:r>
                      <a:r>
                        <a:rPr lang="en-US" baseline="0" dirty="0"/>
                        <a:t>: </a:t>
                      </a:r>
                      <a:r>
                        <a:rPr lang="en-US" baseline="0" dirty="0" err="1"/>
                        <a:t>ikan</a:t>
                      </a:r>
                      <a:endParaRPr lang="en-US" dirty="0"/>
                    </a:p>
                  </a:txBody>
                  <a:tcPr/>
                </a:tc>
                <a:tc>
                  <a:txBody>
                    <a:bodyPr/>
                    <a:lstStyle/>
                    <a:p>
                      <a:r>
                        <a:rPr lang="en-US" dirty="0" err="1"/>
                        <a:t>Aktis</a:t>
                      </a:r>
                      <a:r>
                        <a:rPr lang="en-US" dirty="0"/>
                        <a:t>: </a:t>
                      </a:r>
                      <a:r>
                        <a:rPr lang="en-US" dirty="0" err="1"/>
                        <a:t>sinar</a:t>
                      </a:r>
                      <a:r>
                        <a:rPr lang="en-US" dirty="0"/>
                        <a:t>/</a:t>
                      </a:r>
                      <a:r>
                        <a:rPr lang="en-US" dirty="0" err="1"/>
                        <a:t>pari</a:t>
                      </a:r>
                      <a:r>
                        <a:rPr lang="en-US" dirty="0"/>
                        <a:t>, </a:t>
                      </a:r>
                      <a:r>
                        <a:rPr lang="en-US" dirty="0" err="1"/>
                        <a:t>pteryx</a:t>
                      </a:r>
                      <a:r>
                        <a:rPr lang="en-US" dirty="0"/>
                        <a:t>:</a:t>
                      </a:r>
                      <a:r>
                        <a:rPr lang="en-US" baseline="0" dirty="0"/>
                        <a:t> </a:t>
                      </a:r>
                      <a:r>
                        <a:rPr lang="en-US" baseline="0" dirty="0" err="1"/>
                        <a:t>sirip</a:t>
                      </a:r>
                      <a:endParaRPr lang="en-US" dirty="0"/>
                    </a:p>
                  </a:txBody>
                  <a:tcPr/>
                </a:tc>
                <a:tc>
                  <a:txBody>
                    <a:bodyPr/>
                    <a:lstStyle/>
                    <a:p>
                      <a:r>
                        <a:rPr lang="en-US" dirty="0" err="1"/>
                        <a:t>Sarco</a:t>
                      </a:r>
                      <a:r>
                        <a:rPr lang="en-US" dirty="0"/>
                        <a:t>: </a:t>
                      </a:r>
                      <a:r>
                        <a:rPr lang="en-US" dirty="0" err="1"/>
                        <a:t>daging</a:t>
                      </a:r>
                      <a:endParaRPr lang="en-US" dirty="0"/>
                    </a:p>
                  </a:txBody>
                  <a:tcPr/>
                </a:tc>
                <a:extLst>
                  <a:ext uri="{0D108BD9-81ED-4DB2-BD59-A6C34878D82A}">
                    <a16:rowId xmlns:a16="http://schemas.microsoft.com/office/drawing/2014/main" val="10001"/>
                  </a:ext>
                </a:extLst>
              </a:tr>
              <a:tr h="370840">
                <a:tc>
                  <a:txBody>
                    <a:bodyPr/>
                    <a:lstStyle/>
                    <a:p>
                      <a:r>
                        <a:rPr lang="en-US" dirty="0"/>
                        <a:t>970 species</a:t>
                      </a:r>
                    </a:p>
                  </a:txBody>
                  <a:tcPr/>
                </a:tc>
                <a:tc>
                  <a:txBody>
                    <a:bodyPr/>
                    <a:lstStyle/>
                    <a:p>
                      <a:r>
                        <a:rPr lang="en-US" dirty="0"/>
                        <a:t>27000</a:t>
                      </a:r>
                      <a:r>
                        <a:rPr lang="en-US" baseline="0" dirty="0"/>
                        <a:t> </a:t>
                      </a:r>
                      <a:r>
                        <a:rPr lang="en-US" baseline="0" dirty="0" err="1"/>
                        <a:t>spescies</a:t>
                      </a:r>
                      <a:endParaRPr lang="en-US" dirty="0"/>
                    </a:p>
                  </a:txBody>
                  <a:tcPr/>
                </a:tc>
                <a:tc>
                  <a:txBody>
                    <a:bodyPr/>
                    <a:lstStyle/>
                    <a:p>
                      <a:r>
                        <a:rPr lang="en-US" dirty="0"/>
                        <a:t>8 species</a:t>
                      </a:r>
                    </a:p>
                  </a:txBody>
                  <a:tcPr/>
                </a:tc>
                <a:extLst>
                  <a:ext uri="{0D108BD9-81ED-4DB2-BD59-A6C34878D82A}">
                    <a16:rowId xmlns:a16="http://schemas.microsoft.com/office/drawing/2014/main" val="10002"/>
                  </a:ext>
                </a:extLst>
              </a:tr>
              <a:tr h="370840">
                <a:tc>
                  <a:txBody>
                    <a:bodyPr/>
                    <a:lstStyle/>
                    <a:p>
                      <a:r>
                        <a:rPr lang="en-US" dirty="0"/>
                        <a:t>Teeth not fused to jaws – replaced, no</a:t>
                      </a:r>
                      <a:r>
                        <a:rPr lang="en-US" baseline="0" dirty="0"/>
                        <a:t> swim bladder</a:t>
                      </a:r>
                      <a:endParaRPr lang="en-US" dirty="0"/>
                    </a:p>
                  </a:txBody>
                  <a:tcPr/>
                </a:tc>
                <a:tc>
                  <a:txBody>
                    <a:bodyPr/>
                    <a:lstStyle/>
                    <a:p>
                      <a:r>
                        <a:rPr lang="en-US" dirty="0"/>
                        <a:t>Skeleton ossified,</a:t>
                      </a:r>
                      <a:r>
                        <a:rPr lang="en-US" baseline="0" dirty="0"/>
                        <a:t> gill cover by operculum, swim bladder</a:t>
                      </a:r>
                      <a:endParaRPr lang="en-US" dirty="0"/>
                    </a:p>
                  </a:txBody>
                  <a:tcPr/>
                </a:tc>
                <a:tc rowSpan="2">
                  <a:txBody>
                    <a:bodyPr/>
                    <a:lstStyle/>
                    <a:p>
                      <a:r>
                        <a:rPr lang="en-US" dirty="0"/>
                        <a:t>Skeleton ossified, gill cover</a:t>
                      </a:r>
                      <a:r>
                        <a:rPr lang="en-US" baseline="0" dirty="0"/>
                        <a:t> by operculum, paired fins, </a:t>
                      </a:r>
                      <a:r>
                        <a:rPr lang="en-US" baseline="0" dirty="0" err="1"/>
                        <a:t>diphycercal</a:t>
                      </a:r>
                      <a:r>
                        <a:rPr lang="en-US" baseline="0" dirty="0"/>
                        <a:t> tail, lungs, pods</a:t>
                      </a:r>
                      <a:endParaRPr lang="en-US" dirty="0"/>
                    </a:p>
                  </a:txBody>
                  <a:tcPr/>
                </a:tc>
                <a:extLst>
                  <a:ext uri="{0D108BD9-81ED-4DB2-BD59-A6C34878D82A}">
                    <a16:rowId xmlns:a16="http://schemas.microsoft.com/office/drawing/2014/main" val="10003"/>
                  </a:ext>
                </a:extLst>
              </a:tr>
              <a:tr h="370840">
                <a:tc>
                  <a:txBody>
                    <a:bodyPr/>
                    <a:lstStyle/>
                    <a:p>
                      <a:r>
                        <a:rPr lang="en-US" dirty="0"/>
                        <a:t>Subclass </a:t>
                      </a:r>
                      <a:r>
                        <a:rPr lang="en-US" dirty="0" err="1"/>
                        <a:t>Elasmobranchii</a:t>
                      </a:r>
                      <a:endParaRPr lang="en-US" dirty="0"/>
                    </a:p>
                    <a:p>
                      <a:pPr marL="171450" indent="-171450">
                        <a:buFont typeface="Arial" panose="020B0604020202020204" pitchFamily="34" charset="0"/>
                        <a:buChar char="•"/>
                      </a:pPr>
                      <a:r>
                        <a:rPr lang="en-US" dirty="0"/>
                        <a:t>G. </a:t>
                      </a:r>
                      <a:r>
                        <a:rPr lang="en-US" dirty="0" err="1"/>
                        <a:t>elasmos</a:t>
                      </a:r>
                      <a:r>
                        <a:rPr lang="en-US" dirty="0"/>
                        <a:t>: </a:t>
                      </a:r>
                      <a:r>
                        <a:rPr lang="en-US" dirty="0" err="1"/>
                        <a:t>berlapis</a:t>
                      </a:r>
                      <a:r>
                        <a:rPr lang="en-US" dirty="0"/>
                        <a:t>,</a:t>
                      </a:r>
                      <a:r>
                        <a:rPr lang="en-US" baseline="0" dirty="0"/>
                        <a:t> </a:t>
                      </a:r>
                      <a:r>
                        <a:rPr lang="en-US" baseline="0" dirty="0" err="1"/>
                        <a:t>branchia</a:t>
                      </a:r>
                      <a:r>
                        <a:rPr lang="en-US" baseline="0" dirty="0"/>
                        <a:t>: </a:t>
                      </a:r>
                      <a:r>
                        <a:rPr lang="en-US" baseline="0" dirty="0" err="1"/>
                        <a:t>insang</a:t>
                      </a:r>
                      <a:endParaRPr lang="en-US" baseline="0" dirty="0"/>
                    </a:p>
                    <a:p>
                      <a:pPr marL="171450" indent="-171450">
                        <a:buFont typeface="Arial" panose="020B0604020202020204" pitchFamily="34" charset="0"/>
                        <a:buChar char="•"/>
                      </a:pPr>
                      <a:r>
                        <a:rPr lang="en-US" baseline="0" dirty="0" err="1"/>
                        <a:t>Placoid</a:t>
                      </a:r>
                      <a:r>
                        <a:rPr lang="en-US" baseline="0" dirty="0"/>
                        <a:t>, marine</a:t>
                      </a:r>
                    </a:p>
                    <a:p>
                      <a:pPr marL="171450" indent="-171450">
                        <a:buFont typeface="Arial" panose="020B0604020202020204" pitchFamily="34" charset="0"/>
                        <a:buChar char="•"/>
                      </a:pPr>
                      <a:r>
                        <a:rPr lang="en-US" i="1" dirty="0" err="1"/>
                        <a:t>Squalus</a:t>
                      </a:r>
                      <a:r>
                        <a:rPr lang="en-US" i="1" dirty="0"/>
                        <a:t>,</a:t>
                      </a:r>
                      <a:r>
                        <a:rPr lang="en-US" i="1" baseline="0" dirty="0"/>
                        <a:t> </a:t>
                      </a:r>
                      <a:r>
                        <a:rPr lang="en-US" i="1" baseline="0" dirty="0" err="1"/>
                        <a:t>Charcarodon</a:t>
                      </a:r>
                      <a:endParaRPr lang="en-US" dirty="0"/>
                    </a:p>
                  </a:txBody>
                  <a:tcPr/>
                </a:tc>
                <a:tc>
                  <a:txBody>
                    <a:bodyPr/>
                    <a:lstStyle/>
                    <a:p>
                      <a:r>
                        <a:rPr lang="en-US" dirty="0"/>
                        <a:t>Subclass </a:t>
                      </a:r>
                      <a:r>
                        <a:rPr lang="en-US" dirty="0" err="1"/>
                        <a:t>Cladistia</a:t>
                      </a:r>
                      <a:endParaRPr lang="en-US" dirty="0"/>
                    </a:p>
                    <a:p>
                      <a:pPr marL="171450" indent="-171450">
                        <a:buFont typeface="Arial" panose="020B0604020202020204" pitchFamily="34" charset="0"/>
                        <a:buChar char="•"/>
                      </a:pPr>
                      <a:r>
                        <a:rPr lang="en-US" dirty="0"/>
                        <a:t>G.</a:t>
                      </a:r>
                      <a:r>
                        <a:rPr lang="en-US" baseline="0" dirty="0"/>
                        <a:t> </a:t>
                      </a:r>
                      <a:r>
                        <a:rPr lang="en-US" baseline="0" dirty="0" err="1"/>
                        <a:t>cladi</a:t>
                      </a:r>
                      <a:r>
                        <a:rPr lang="en-US" baseline="0" dirty="0"/>
                        <a:t>: </a:t>
                      </a:r>
                      <a:r>
                        <a:rPr lang="en-US" baseline="0" dirty="0" err="1"/>
                        <a:t>cabang</a:t>
                      </a:r>
                      <a:r>
                        <a:rPr lang="en-US" baseline="0" dirty="0"/>
                        <a:t>, osteon: </a:t>
                      </a:r>
                      <a:r>
                        <a:rPr lang="en-US" baseline="0" dirty="0" err="1"/>
                        <a:t>tulang</a:t>
                      </a:r>
                      <a:endParaRPr lang="en-US" baseline="0" dirty="0"/>
                    </a:p>
                    <a:p>
                      <a:pPr marL="171450" indent="-171450">
                        <a:buFont typeface="Arial" panose="020B0604020202020204" pitchFamily="34" charset="0"/>
                        <a:buChar char="•"/>
                      </a:pPr>
                      <a:r>
                        <a:rPr lang="en-US" baseline="0" dirty="0"/>
                        <a:t>Ganoid, lungs, spiracle, dorsal fin, fresh</a:t>
                      </a:r>
                    </a:p>
                    <a:p>
                      <a:pPr marL="171450" indent="-171450">
                        <a:buFont typeface="Arial" panose="020B0604020202020204" pitchFamily="34" charset="0"/>
                        <a:buChar char="•"/>
                      </a:pPr>
                      <a:r>
                        <a:rPr lang="en-US" i="1" baseline="0" dirty="0" err="1"/>
                        <a:t>Polypterus</a:t>
                      </a:r>
                      <a:endParaRPr lang="en-US" i="1" dirty="0"/>
                    </a:p>
                  </a:txBody>
                  <a:tcPr/>
                </a:tc>
                <a:tc vMerge="1">
                  <a:txBody>
                    <a:bodyPr/>
                    <a:lstStyle/>
                    <a:p>
                      <a:endParaRPr lang="en-US" dirty="0"/>
                    </a:p>
                  </a:txBody>
                  <a:tcPr/>
                </a:tc>
                <a:extLst>
                  <a:ext uri="{0D108BD9-81ED-4DB2-BD59-A6C34878D82A}">
                    <a16:rowId xmlns:a16="http://schemas.microsoft.com/office/drawing/2014/main" val="10004"/>
                  </a:ext>
                </a:extLst>
              </a:tr>
              <a:tr h="731520">
                <a:tc rowSpan="2">
                  <a:txBody>
                    <a:bodyPr/>
                    <a:lstStyle/>
                    <a:p>
                      <a:r>
                        <a:rPr lang="en-US" dirty="0"/>
                        <a:t>Subclass </a:t>
                      </a:r>
                      <a:r>
                        <a:rPr lang="en-US" dirty="0" err="1"/>
                        <a:t>Holo</a:t>
                      </a:r>
                      <a:r>
                        <a:rPr lang="en-US" dirty="0"/>
                        <a:t> </a:t>
                      </a:r>
                      <a:r>
                        <a:rPr lang="en-US" dirty="0" err="1"/>
                        <a:t>cephali</a:t>
                      </a:r>
                      <a:endParaRPr lang="en-US" dirty="0"/>
                    </a:p>
                    <a:p>
                      <a:pPr marL="171450" indent="-171450">
                        <a:buFont typeface="Arial" panose="020B0604020202020204" pitchFamily="34" charset="0"/>
                        <a:buChar char="•"/>
                      </a:pPr>
                      <a:r>
                        <a:rPr lang="en-US" dirty="0"/>
                        <a:t>G. bolos: </a:t>
                      </a:r>
                      <a:r>
                        <a:rPr lang="en-US" dirty="0" err="1"/>
                        <a:t>semua</a:t>
                      </a:r>
                      <a:r>
                        <a:rPr lang="en-US" dirty="0"/>
                        <a:t>,</a:t>
                      </a:r>
                      <a:r>
                        <a:rPr lang="en-US" baseline="0" dirty="0"/>
                        <a:t> </a:t>
                      </a:r>
                      <a:r>
                        <a:rPr lang="en-US" baseline="0" dirty="0" err="1"/>
                        <a:t>kephale</a:t>
                      </a:r>
                      <a:r>
                        <a:rPr lang="en-US" baseline="0" dirty="0"/>
                        <a:t>: </a:t>
                      </a:r>
                      <a:r>
                        <a:rPr lang="en-US" baseline="0" dirty="0" err="1"/>
                        <a:t>kepala</a:t>
                      </a:r>
                      <a:endParaRPr lang="en-US" baseline="0" dirty="0"/>
                    </a:p>
                    <a:p>
                      <a:pPr marL="171450" indent="-171450">
                        <a:buFont typeface="Arial" panose="020B0604020202020204" pitchFamily="34" charset="0"/>
                        <a:buChar char="•"/>
                      </a:pPr>
                      <a:r>
                        <a:rPr lang="en-US" baseline="0" dirty="0"/>
                        <a:t>Scale absent, marine</a:t>
                      </a:r>
                    </a:p>
                    <a:p>
                      <a:pPr marL="171450" indent="-171450">
                        <a:buFont typeface="Arial" panose="020B0604020202020204" pitchFamily="34" charset="0"/>
                        <a:buChar char="•"/>
                      </a:pPr>
                      <a:r>
                        <a:rPr lang="en-US" i="1" baseline="0" dirty="0"/>
                        <a:t>Chimaera, </a:t>
                      </a:r>
                      <a:r>
                        <a:rPr lang="en-US" i="1" baseline="0" dirty="0" err="1"/>
                        <a:t>Hydrolagus</a:t>
                      </a:r>
                      <a:endParaRPr lang="en-US" i="1" dirty="0"/>
                    </a:p>
                  </a:txBody>
                  <a:tcPr/>
                </a:tc>
                <a:tc>
                  <a:txBody>
                    <a:bodyPr/>
                    <a:lstStyle/>
                    <a:p>
                      <a:r>
                        <a:rPr lang="en-US" dirty="0"/>
                        <a:t>Subclass</a:t>
                      </a:r>
                      <a:r>
                        <a:rPr lang="en-US" baseline="0" dirty="0"/>
                        <a:t> </a:t>
                      </a:r>
                      <a:r>
                        <a:rPr lang="en-US" baseline="0" dirty="0" err="1"/>
                        <a:t>Chondrostei</a:t>
                      </a:r>
                      <a:endParaRPr lang="en-US" baseline="0" dirty="0"/>
                    </a:p>
                    <a:p>
                      <a:pPr marL="171450" indent="-171450">
                        <a:buFont typeface="Arial" panose="020B0604020202020204" pitchFamily="34" charset="0"/>
                        <a:buChar char="•"/>
                      </a:pPr>
                      <a:r>
                        <a:rPr lang="en-US" baseline="0" dirty="0"/>
                        <a:t>Caudal fin </a:t>
                      </a:r>
                      <a:r>
                        <a:rPr lang="en-US" baseline="0" dirty="0" err="1"/>
                        <a:t>heterocercal</a:t>
                      </a:r>
                      <a:r>
                        <a:rPr lang="en-US" baseline="0" dirty="0"/>
                        <a:t>, spiracle, freshwater</a:t>
                      </a:r>
                    </a:p>
                    <a:p>
                      <a:pPr marL="171450" indent="-171450">
                        <a:buFont typeface="Arial" panose="020B0604020202020204" pitchFamily="34" charset="0"/>
                        <a:buChar char="•"/>
                      </a:pPr>
                      <a:r>
                        <a:rPr lang="en-US" i="1" baseline="0" dirty="0" err="1"/>
                        <a:t>Polydon</a:t>
                      </a:r>
                      <a:r>
                        <a:rPr lang="en-US" i="1" baseline="0" dirty="0"/>
                        <a:t>, </a:t>
                      </a:r>
                      <a:r>
                        <a:rPr lang="en-US" i="1" baseline="0" dirty="0" err="1"/>
                        <a:t>Acipenser</a:t>
                      </a:r>
                      <a:endParaRPr lang="en-US" i="1" baseline="0" dirty="0"/>
                    </a:p>
                  </a:txBody>
                  <a:tcPr/>
                </a:tc>
                <a:tc rowSpan="2">
                  <a:txBody>
                    <a:bodyPr/>
                    <a:lstStyle/>
                    <a:p>
                      <a:r>
                        <a:rPr lang="en-US" i="1" dirty="0" err="1"/>
                        <a:t>Latimeria</a:t>
                      </a:r>
                      <a:r>
                        <a:rPr lang="en-US" i="1" dirty="0"/>
                        <a:t>, </a:t>
                      </a:r>
                      <a:r>
                        <a:rPr lang="en-US" i="1" dirty="0" err="1"/>
                        <a:t>Neoceratodus</a:t>
                      </a:r>
                      <a:r>
                        <a:rPr lang="en-US" i="1" dirty="0"/>
                        <a:t>, </a:t>
                      </a:r>
                      <a:r>
                        <a:rPr lang="en-US" i="1" dirty="0" err="1"/>
                        <a:t>Lepidosiren</a:t>
                      </a:r>
                      <a:r>
                        <a:rPr lang="en-US" i="1" dirty="0"/>
                        <a:t>, </a:t>
                      </a:r>
                      <a:r>
                        <a:rPr lang="en-US" i="1" dirty="0" err="1"/>
                        <a:t>Protopterus</a:t>
                      </a:r>
                      <a:r>
                        <a:rPr lang="en-US" i="1" dirty="0"/>
                        <a:t> (lungfishes)</a:t>
                      </a:r>
                    </a:p>
                  </a:txBody>
                  <a:tcPr/>
                </a:tc>
                <a:extLst>
                  <a:ext uri="{0D108BD9-81ED-4DB2-BD59-A6C34878D82A}">
                    <a16:rowId xmlns:a16="http://schemas.microsoft.com/office/drawing/2014/main" val="10005"/>
                  </a:ext>
                </a:extLst>
              </a:tr>
              <a:tr h="731520">
                <a:tc vMerge="1">
                  <a:txBody>
                    <a:bodyPr/>
                    <a:lstStyle/>
                    <a:p>
                      <a:endParaRPr lang="en-US"/>
                    </a:p>
                  </a:txBody>
                  <a:tcPr/>
                </a:tc>
                <a:tc>
                  <a:txBody>
                    <a:bodyPr/>
                    <a:lstStyle/>
                    <a:p>
                      <a:pPr marL="0" indent="0">
                        <a:buFont typeface="Arial" panose="020B0604020202020204" pitchFamily="34" charset="0"/>
                        <a:buNone/>
                      </a:pPr>
                      <a:r>
                        <a:rPr lang="en-US" dirty="0"/>
                        <a:t>Subclass </a:t>
                      </a:r>
                      <a:r>
                        <a:rPr lang="en-US" dirty="0" err="1"/>
                        <a:t>Neopterygii</a:t>
                      </a:r>
                      <a:endParaRPr lang="en-US" dirty="0"/>
                    </a:p>
                    <a:p>
                      <a:pPr marL="171450" indent="-171450">
                        <a:buFont typeface="Arial" panose="020B0604020202020204" pitchFamily="34" charset="0"/>
                        <a:buChar char="•"/>
                      </a:pPr>
                      <a:r>
                        <a:rPr lang="en-US" dirty="0"/>
                        <a:t>G.</a:t>
                      </a:r>
                      <a:r>
                        <a:rPr lang="en-US" baseline="0" dirty="0"/>
                        <a:t> Neo: </a:t>
                      </a:r>
                      <a:r>
                        <a:rPr lang="en-US" baseline="0" dirty="0" err="1"/>
                        <a:t>baru</a:t>
                      </a:r>
                      <a:endParaRPr lang="en-US" baseline="0" dirty="0"/>
                    </a:p>
                    <a:p>
                      <a:pPr marL="171450" indent="-171450">
                        <a:buFont typeface="Arial" panose="020B0604020202020204" pitchFamily="34" charset="0"/>
                        <a:buChar char="•"/>
                      </a:pPr>
                      <a:r>
                        <a:rPr lang="en-US" baseline="0" dirty="0"/>
                        <a:t>Caudal fin, homocercal, cycloid, dorsal &amp; anal fin</a:t>
                      </a:r>
                    </a:p>
                    <a:p>
                      <a:pPr marL="171450" indent="-171450">
                        <a:buFont typeface="Arial" panose="020B0604020202020204" pitchFamily="34" charset="0"/>
                        <a:buChar char="•"/>
                      </a:pPr>
                      <a:r>
                        <a:rPr lang="en-US" i="1" baseline="0" dirty="0" err="1"/>
                        <a:t>Lapisosteus</a:t>
                      </a:r>
                      <a:r>
                        <a:rPr lang="en-US" i="1" baseline="0" dirty="0"/>
                        <a:t>, </a:t>
                      </a:r>
                      <a:r>
                        <a:rPr lang="en-US" i="1" baseline="0" dirty="0" err="1"/>
                        <a:t>Oncorhynchus</a:t>
                      </a:r>
                      <a:endParaRPr lang="en-US" i="1" baseline="0" dirty="0"/>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44216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AMPHIBIA</a:t>
            </a:r>
          </a:p>
        </p:txBody>
      </p:sp>
      <p:sp>
        <p:nvSpPr>
          <p:cNvPr id="3" name="Content Placeholder 2"/>
          <p:cNvSpPr>
            <a:spLocks noGrp="1"/>
          </p:cNvSpPr>
          <p:nvPr>
            <p:ph idx="1"/>
          </p:nvPr>
        </p:nvSpPr>
        <p:spPr>
          <a:xfrm>
            <a:off x="179512" y="1600200"/>
            <a:ext cx="8712968" cy="4648200"/>
          </a:xfrm>
        </p:spPr>
        <p:txBody>
          <a:bodyPr numCol="2"/>
          <a:lstStyle/>
          <a:p>
            <a:r>
              <a:rPr lang="en-US" sz="2000" b="1" i="1" dirty="0"/>
              <a:t>G. </a:t>
            </a:r>
            <a:r>
              <a:rPr lang="en-US" sz="2000" b="1" i="1" dirty="0" err="1"/>
              <a:t>amphi</a:t>
            </a:r>
            <a:r>
              <a:rPr lang="en-US" sz="2000" b="1" i="1" dirty="0"/>
              <a:t>: </a:t>
            </a:r>
            <a:r>
              <a:rPr lang="en-US" sz="2000" b="1" i="1" dirty="0" err="1"/>
              <a:t>dua</a:t>
            </a:r>
            <a:r>
              <a:rPr lang="en-US" sz="2000" b="1" i="1" dirty="0"/>
              <a:t>, bios: </a:t>
            </a:r>
            <a:r>
              <a:rPr lang="en-US" sz="2000" b="1" i="1" dirty="0" err="1"/>
              <a:t>hidup</a:t>
            </a:r>
            <a:endParaRPr lang="en-US" sz="2000" b="1" i="1" dirty="0"/>
          </a:p>
          <a:p>
            <a:r>
              <a:rPr lang="en-US" sz="2000" b="1" dirty="0"/>
              <a:t>From water to land: oxygen content, density, temperature regulation, habitat diversity</a:t>
            </a:r>
          </a:p>
          <a:p>
            <a:r>
              <a:rPr lang="en-US" sz="2000" b="1" dirty="0"/>
              <a:t>Skeleton bone, vertebrae, ribs,</a:t>
            </a:r>
          </a:p>
          <a:p>
            <a:r>
              <a:rPr lang="en-US" sz="2000" b="1" dirty="0"/>
              <a:t>Limbs usually 4, forelimb 4 digits</a:t>
            </a:r>
          </a:p>
          <a:p>
            <a:r>
              <a:rPr lang="en-US" sz="2000" b="1" dirty="0"/>
              <a:t>Heart with sinus </a:t>
            </a:r>
            <a:r>
              <a:rPr lang="en-US" sz="2000" b="1" dirty="0" err="1"/>
              <a:t>venosus</a:t>
            </a:r>
            <a:endParaRPr lang="en-US" sz="2000" b="1" dirty="0"/>
          </a:p>
          <a:p>
            <a:r>
              <a:rPr lang="en-US" sz="2000" b="1" dirty="0"/>
              <a:t>Skin smooth, moist &amp; glandular</a:t>
            </a:r>
          </a:p>
          <a:p>
            <a:r>
              <a:rPr lang="en-US" sz="2000" b="1" dirty="0" err="1"/>
              <a:t>Repiration</a:t>
            </a:r>
            <a:r>
              <a:rPr lang="en-US" sz="2000" b="1" dirty="0"/>
              <a:t> by skin, some gills/lungs</a:t>
            </a:r>
          </a:p>
          <a:p>
            <a:r>
              <a:rPr lang="en-US" sz="2000" b="1" dirty="0"/>
              <a:t>Ectothermic: body temp depend on environment</a:t>
            </a:r>
          </a:p>
          <a:p>
            <a:endParaRPr lang="en-US" sz="2000" b="1" dirty="0"/>
          </a:p>
          <a:p>
            <a:endParaRPr lang="en-US" sz="2000" b="1" dirty="0"/>
          </a:p>
          <a:p>
            <a:r>
              <a:rPr lang="en-US" sz="2000" b="1" dirty="0" err="1"/>
              <a:t>Mesonephric</a:t>
            </a:r>
            <a:r>
              <a:rPr lang="en-US" sz="2000" b="1" dirty="0"/>
              <a:t> or </a:t>
            </a:r>
            <a:r>
              <a:rPr lang="en-US" sz="2000" b="1" dirty="0" err="1"/>
              <a:t>opisthonephric</a:t>
            </a:r>
            <a:r>
              <a:rPr lang="en-US" sz="2000" b="1" dirty="0"/>
              <a:t>: urea nitrogenous waste</a:t>
            </a:r>
          </a:p>
          <a:p>
            <a:r>
              <a:rPr lang="en-US" sz="2000" b="1" dirty="0"/>
              <a:t>Tympanic membrane &amp; stapes</a:t>
            </a:r>
          </a:p>
          <a:p>
            <a:r>
              <a:rPr lang="en-US" sz="2000" b="1" dirty="0"/>
              <a:t>Cornea &amp; lens bending light; eyelids &amp; lachrymal glands protect</a:t>
            </a:r>
          </a:p>
          <a:p>
            <a:r>
              <a:rPr lang="en-US" sz="2000" b="1" dirty="0"/>
              <a:t>Small teeth, internal nostril, olfactory epithelium</a:t>
            </a:r>
          </a:p>
          <a:p>
            <a:r>
              <a:rPr lang="en-US" sz="2000" b="1" dirty="0"/>
              <a:t>Ten pairs of cranial nerve</a:t>
            </a:r>
          </a:p>
          <a:p>
            <a:r>
              <a:rPr lang="en-US" sz="2000" b="1" dirty="0"/>
              <a:t>Separate sex, external fertilization</a:t>
            </a:r>
          </a:p>
          <a:p>
            <a:endParaRPr lang="en-US" sz="2000" b="1" dirty="0"/>
          </a:p>
          <a:p>
            <a:pPr marL="0" indent="0">
              <a:buNone/>
            </a:pPr>
            <a:endParaRPr lang="en-US" sz="2000" b="1" dirty="0"/>
          </a:p>
          <a:p>
            <a:endParaRPr lang="en-US" sz="2000" b="1" dirty="0"/>
          </a:p>
          <a:p>
            <a:endParaRPr lang="en-US" sz="2000" b="1" dirty="0"/>
          </a:p>
        </p:txBody>
      </p:sp>
    </p:spTree>
    <p:extLst>
      <p:ext uri="{BB962C8B-B14F-4D97-AF65-F5344CB8AC3E}">
        <p14:creationId xmlns:p14="http://schemas.microsoft.com/office/powerpoint/2010/main" val="356019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480" y="44624"/>
            <a:ext cx="4953000" cy="563562"/>
          </a:xfrm>
        </p:spPr>
        <p:txBody>
          <a:bodyPr/>
          <a:lstStyle/>
          <a:p>
            <a:pPr algn="r"/>
            <a:r>
              <a:rPr lang="en-US" dirty="0" err="1"/>
              <a:t>Amphibia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48560682"/>
              </p:ext>
            </p:extLst>
          </p:nvPr>
        </p:nvGraphicFramePr>
        <p:xfrm>
          <a:off x="0" y="604728"/>
          <a:ext cx="9144000" cy="3683000"/>
        </p:xfrm>
        <a:graphic>
          <a:graphicData uri="http://schemas.openxmlformats.org/drawingml/2006/table">
            <a:tbl>
              <a:tblPr firstRow="1" bandRow="1">
                <a:tableStyleId>{5C22544A-7EE6-4342-B048-85BDC9FD1C3A}</a:tableStyleId>
              </a:tblPr>
              <a:tblGrid>
                <a:gridCol w="3275856">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987824">
                  <a:extLst>
                    <a:ext uri="{9D8B030D-6E8A-4147-A177-3AD203B41FA5}">
                      <a16:colId xmlns:a16="http://schemas.microsoft.com/office/drawing/2014/main" val="20002"/>
                    </a:ext>
                  </a:extLst>
                </a:gridCol>
              </a:tblGrid>
              <a:tr h="370840">
                <a:tc>
                  <a:txBody>
                    <a:bodyPr/>
                    <a:lstStyle/>
                    <a:p>
                      <a:pPr algn="ctr"/>
                      <a:r>
                        <a:rPr lang="en-US" dirty="0" err="1"/>
                        <a:t>Ordo</a:t>
                      </a:r>
                      <a:r>
                        <a:rPr lang="en-US" dirty="0"/>
                        <a:t> </a:t>
                      </a:r>
                      <a:r>
                        <a:rPr lang="en-US" dirty="0" err="1"/>
                        <a:t>Gymnophiona</a:t>
                      </a:r>
                      <a:r>
                        <a:rPr lang="en-US" dirty="0"/>
                        <a:t>/</a:t>
                      </a:r>
                      <a:r>
                        <a:rPr lang="en-US" dirty="0" err="1"/>
                        <a:t>Apoda</a:t>
                      </a:r>
                      <a:endParaRPr lang="en-US" dirty="0"/>
                    </a:p>
                  </a:txBody>
                  <a:tcPr/>
                </a:tc>
                <a:tc>
                  <a:txBody>
                    <a:bodyPr/>
                    <a:lstStyle/>
                    <a:p>
                      <a:pPr algn="ctr"/>
                      <a:r>
                        <a:rPr lang="en-US" dirty="0" err="1"/>
                        <a:t>Ordo</a:t>
                      </a:r>
                      <a:r>
                        <a:rPr lang="en-US" dirty="0"/>
                        <a:t> </a:t>
                      </a:r>
                      <a:r>
                        <a:rPr lang="en-US" dirty="0" err="1"/>
                        <a:t>Urodela</a:t>
                      </a:r>
                      <a:r>
                        <a:rPr lang="en-US" dirty="0"/>
                        <a:t>/</a:t>
                      </a:r>
                      <a:r>
                        <a:rPr lang="en-US" dirty="0" err="1"/>
                        <a:t>Caudata</a:t>
                      </a:r>
                      <a:endParaRPr lang="en-US" dirty="0"/>
                    </a:p>
                  </a:txBody>
                  <a:tcPr/>
                </a:tc>
                <a:tc>
                  <a:txBody>
                    <a:bodyPr/>
                    <a:lstStyle/>
                    <a:p>
                      <a:pPr algn="ctr"/>
                      <a:r>
                        <a:rPr lang="en-US" dirty="0" err="1"/>
                        <a:t>Ordo</a:t>
                      </a:r>
                      <a:r>
                        <a:rPr lang="en-US" dirty="0"/>
                        <a:t> </a:t>
                      </a:r>
                      <a:r>
                        <a:rPr lang="en-US" dirty="0" err="1"/>
                        <a:t>Anura</a:t>
                      </a:r>
                      <a:endParaRPr lang="en-US" dirty="0"/>
                    </a:p>
                  </a:txBody>
                  <a:tcPr/>
                </a:tc>
                <a:extLst>
                  <a:ext uri="{0D108BD9-81ED-4DB2-BD59-A6C34878D82A}">
                    <a16:rowId xmlns:a16="http://schemas.microsoft.com/office/drawing/2014/main" val="10000"/>
                  </a:ext>
                </a:extLst>
              </a:tr>
              <a:tr h="370840">
                <a:tc>
                  <a:txBody>
                    <a:bodyPr/>
                    <a:lstStyle/>
                    <a:p>
                      <a:r>
                        <a:rPr lang="en-US" dirty="0"/>
                        <a:t>G. </a:t>
                      </a:r>
                      <a:r>
                        <a:rPr lang="en-US" dirty="0" err="1"/>
                        <a:t>gymnos</a:t>
                      </a:r>
                      <a:r>
                        <a:rPr lang="en-US" dirty="0"/>
                        <a:t>: </a:t>
                      </a:r>
                      <a:r>
                        <a:rPr lang="en-US" dirty="0" err="1"/>
                        <a:t>terbuka</a:t>
                      </a:r>
                      <a:r>
                        <a:rPr lang="en-US" dirty="0"/>
                        <a:t>,</a:t>
                      </a:r>
                      <a:r>
                        <a:rPr lang="en-US" baseline="0" dirty="0"/>
                        <a:t> </a:t>
                      </a:r>
                      <a:r>
                        <a:rPr lang="en-US" baseline="0" dirty="0" err="1"/>
                        <a:t>ohioneos</a:t>
                      </a:r>
                      <a:r>
                        <a:rPr lang="en-US" baseline="0" dirty="0"/>
                        <a:t>: </a:t>
                      </a:r>
                      <a:r>
                        <a:rPr lang="en-US" baseline="0" dirty="0" err="1"/>
                        <a:t>ular</a:t>
                      </a:r>
                      <a:endParaRPr lang="en-US" dirty="0"/>
                    </a:p>
                  </a:txBody>
                  <a:tcPr/>
                </a:tc>
                <a:tc>
                  <a:txBody>
                    <a:bodyPr/>
                    <a:lstStyle/>
                    <a:p>
                      <a:r>
                        <a:rPr lang="en-US" dirty="0"/>
                        <a:t>G. </a:t>
                      </a:r>
                      <a:r>
                        <a:rPr lang="en-US" dirty="0" err="1"/>
                        <a:t>oura</a:t>
                      </a:r>
                      <a:r>
                        <a:rPr lang="en-US" dirty="0"/>
                        <a:t>: </a:t>
                      </a:r>
                      <a:r>
                        <a:rPr lang="en-US" dirty="0" err="1"/>
                        <a:t>ekor</a:t>
                      </a:r>
                      <a:r>
                        <a:rPr lang="en-US" dirty="0"/>
                        <a:t>, </a:t>
                      </a:r>
                      <a:r>
                        <a:rPr lang="en-US" dirty="0" err="1"/>
                        <a:t>delos</a:t>
                      </a:r>
                      <a:r>
                        <a:rPr lang="en-US" dirty="0"/>
                        <a:t>: </a:t>
                      </a:r>
                      <a:r>
                        <a:rPr lang="en-US" dirty="0" err="1"/>
                        <a:t>ada</a:t>
                      </a:r>
                      <a:endParaRPr lang="en-US" dirty="0"/>
                    </a:p>
                  </a:txBody>
                  <a:tcPr/>
                </a:tc>
                <a:tc>
                  <a:txBody>
                    <a:bodyPr/>
                    <a:lstStyle/>
                    <a:p>
                      <a:r>
                        <a:rPr lang="en-US" dirty="0"/>
                        <a:t>G.</a:t>
                      </a:r>
                      <a:r>
                        <a:rPr lang="en-US" baseline="0" dirty="0"/>
                        <a:t> an: </a:t>
                      </a:r>
                      <a:r>
                        <a:rPr lang="en-US" baseline="0" dirty="0" err="1"/>
                        <a:t>tanpa</a:t>
                      </a:r>
                      <a:r>
                        <a:rPr lang="en-US" baseline="0" dirty="0"/>
                        <a:t>, </a:t>
                      </a:r>
                      <a:r>
                        <a:rPr lang="en-US" baseline="0" dirty="0" err="1"/>
                        <a:t>oura</a:t>
                      </a:r>
                      <a:r>
                        <a:rPr lang="en-US" baseline="0" dirty="0"/>
                        <a:t>: </a:t>
                      </a:r>
                      <a:r>
                        <a:rPr lang="en-US" baseline="0" dirty="0" err="1"/>
                        <a:t>ekor</a:t>
                      </a:r>
                      <a:endParaRPr lang="en-US" dirty="0"/>
                    </a:p>
                  </a:txBody>
                  <a:tcPr/>
                </a:tc>
                <a:extLst>
                  <a:ext uri="{0D108BD9-81ED-4DB2-BD59-A6C34878D82A}">
                    <a16:rowId xmlns:a16="http://schemas.microsoft.com/office/drawing/2014/main" val="10001"/>
                  </a:ext>
                </a:extLst>
              </a:tr>
              <a:tr h="370840">
                <a:tc>
                  <a:txBody>
                    <a:bodyPr/>
                    <a:lstStyle/>
                    <a:p>
                      <a:r>
                        <a:rPr lang="en-US" dirty="0"/>
                        <a:t>173 species</a:t>
                      </a:r>
                    </a:p>
                  </a:txBody>
                  <a:tcPr/>
                </a:tc>
                <a:tc>
                  <a:txBody>
                    <a:bodyPr/>
                    <a:lstStyle/>
                    <a:p>
                      <a:r>
                        <a:rPr lang="en-US" dirty="0"/>
                        <a:t>553 species</a:t>
                      </a:r>
                    </a:p>
                  </a:txBody>
                  <a:tcPr/>
                </a:tc>
                <a:tc>
                  <a:txBody>
                    <a:bodyPr/>
                    <a:lstStyle/>
                    <a:p>
                      <a:r>
                        <a:rPr lang="en-US" dirty="0"/>
                        <a:t>5283 species</a:t>
                      </a:r>
                    </a:p>
                  </a:txBody>
                  <a:tcPr/>
                </a:tc>
                <a:extLst>
                  <a:ext uri="{0D108BD9-81ED-4DB2-BD59-A6C34878D82A}">
                    <a16:rowId xmlns:a16="http://schemas.microsoft.com/office/drawing/2014/main" val="10002"/>
                  </a:ext>
                </a:extLst>
              </a:tr>
              <a:tr h="370840">
                <a:tc>
                  <a:txBody>
                    <a:bodyPr/>
                    <a:lstStyle/>
                    <a:p>
                      <a:r>
                        <a:rPr lang="en-US" dirty="0"/>
                        <a:t>Body elongate, limbs</a:t>
                      </a:r>
                      <a:r>
                        <a:rPr lang="en-US" baseline="0" dirty="0"/>
                        <a:t> absent, dermal scale, 95-285 vertebrae</a:t>
                      </a:r>
                      <a:endParaRPr lang="en-US" dirty="0"/>
                    </a:p>
                  </a:txBody>
                  <a:tcPr/>
                </a:tc>
                <a:tc>
                  <a:txBody>
                    <a:bodyPr/>
                    <a:lstStyle/>
                    <a:p>
                      <a:r>
                        <a:rPr lang="en-US" dirty="0"/>
                        <a:t>Body with head, trunk &amp; tail, no scale, 2 pair limbs, </a:t>
                      </a:r>
                    </a:p>
                  </a:txBody>
                  <a:tcPr/>
                </a:tc>
                <a:tc>
                  <a:txBody>
                    <a:bodyPr/>
                    <a:lstStyle/>
                    <a:p>
                      <a:r>
                        <a:rPr lang="en-US" dirty="0"/>
                        <a:t>Head &amp; trunk fused, no tail, no scale, 2 pair limbs, large mouth, lungs, 6-10 vertebrae</a:t>
                      </a:r>
                    </a:p>
                  </a:txBody>
                  <a:tcPr/>
                </a:tc>
                <a:extLst>
                  <a:ext uri="{0D108BD9-81ED-4DB2-BD59-A6C34878D82A}">
                    <a16:rowId xmlns:a16="http://schemas.microsoft.com/office/drawing/2014/main" val="10003"/>
                  </a:ext>
                </a:extLst>
              </a:tr>
              <a:tr h="370840">
                <a:tc>
                  <a:txBody>
                    <a:bodyPr/>
                    <a:lstStyle/>
                    <a:p>
                      <a:r>
                        <a:rPr lang="en-US" dirty="0"/>
                        <a:t>caecilians</a:t>
                      </a:r>
                    </a:p>
                  </a:txBody>
                  <a:tcPr/>
                </a:tc>
                <a:tc>
                  <a:txBody>
                    <a:bodyPr/>
                    <a:lstStyle/>
                    <a:p>
                      <a:r>
                        <a:rPr lang="en-US" dirty="0"/>
                        <a:t>Salamander</a:t>
                      </a:r>
                    </a:p>
                  </a:txBody>
                  <a:tcPr/>
                </a:tc>
                <a:tc>
                  <a:txBody>
                    <a:bodyPr/>
                    <a:lstStyle/>
                    <a:p>
                      <a:r>
                        <a:rPr lang="en-US" dirty="0"/>
                        <a:t>Frogs, toads</a:t>
                      </a:r>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0771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REPTILIA</a:t>
            </a:r>
          </a:p>
        </p:txBody>
      </p:sp>
      <p:sp>
        <p:nvSpPr>
          <p:cNvPr id="3" name="Content Placeholder 2"/>
          <p:cNvSpPr>
            <a:spLocks noGrp="1"/>
          </p:cNvSpPr>
          <p:nvPr>
            <p:ph idx="1"/>
          </p:nvPr>
        </p:nvSpPr>
        <p:spPr>
          <a:xfrm>
            <a:off x="179512" y="2564904"/>
            <a:ext cx="8712968" cy="3683495"/>
          </a:xfrm>
        </p:spPr>
        <p:txBody>
          <a:bodyPr numCol="2"/>
          <a:lstStyle/>
          <a:p>
            <a:r>
              <a:rPr lang="en-US" sz="2000" b="1" i="1" dirty="0"/>
              <a:t>L. </a:t>
            </a:r>
            <a:r>
              <a:rPr lang="en-US" sz="2000" b="1" i="1" dirty="0" err="1"/>
              <a:t>repto</a:t>
            </a:r>
            <a:r>
              <a:rPr lang="en-US" sz="2000" b="1" i="1" dirty="0"/>
              <a:t>: </a:t>
            </a:r>
            <a:r>
              <a:rPr lang="en-US" sz="2000" b="1" i="1" dirty="0" err="1"/>
              <a:t>merayap</a:t>
            </a:r>
            <a:endParaRPr lang="en-US" sz="2000" b="1" i="1" dirty="0"/>
          </a:p>
          <a:p>
            <a:r>
              <a:rPr lang="en-US" sz="2000" b="1" dirty="0" err="1"/>
              <a:t>Tergolong</a:t>
            </a:r>
            <a:r>
              <a:rPr lang="en-US" sz="2000" b="1" dirty="0"/>
              <a:t> </a:t>
            </a:r>
            <a:r>
              <a:rPr lang="en-US" sz="2000" b="1" dirty="0" err="1"/>
              <a:t>amniota</a:t>
            </a:r>
            <a:endParaRPr lang="en-US" sz="2000" b="1" dirty="0"/>
          </a:p>
          <a:p>
            <a:r>
              <a:rPr lang="en-US" sz="2000" b="1" dirty="0" err="1"/>
              <a:t>Amniota</a:t>
            </a:r>
            <a:r>
              <a:rPr lang="en-US" sz="2000" b="1" dirty="0"/>
              <a:t> </a:t>
            </a:r>
            <a:r>
              <a:rPr lang="en-US" sz="2000" b="1" dirty="0" err="1"/>
              <a:t>adalah</a:t>
            </a:r>
            <a:r>
              <a:rPr lang="en-US" sz="2000" b="1" dirty="0"/>
              <a:t> tetrapod </a:t>
            </a:r>
            <a:r>
              <a:rPr lang="en-US" sz="2000" b="1" dirty="0" err="1"/>
              <a:t>yg</a:t>
            </a:r>
            <a:r>
              <a:rPr lang="en-US" sz="2000" b="1" dirty="0"/>
              <a:t> </a:t>
            </a:r>
            <a:r>
              <a:rPr lang="en-US" sz="2000" b="1" dirty="0" err="1"/>
              <a:t>memiliki</a:t>
            </a:r>
            <a:r>
              <a:rPr lang="en-US" sz="2000" b="1" dirty="0"/>
              <a:t> </a:t>
            </a:r>
            <a:r>
              <a:rPr lang="en-US" sz="2000" b="1" dirty="0" err="1"/>
              <a:t>telur</a:t>
            </a:r>
            <a:r>
              <a:rPr lang="en-US" sz="2000" b="1" dirty="0"/>
              <a:t> </a:t>
            </a:r>
            <a:r>
              <a:rPr lang="en-US" sz="2000" b="1" dirty="0" err="1"/>
              <a:t>teradaptasi</a:t>
            </a:r>
            <a:r>
              <a:rPr lang="en-US" sz="2000" b="1" dirty="0"/>
              <a:t> </a:t>
            </a:r>
            <a:r>
              <a:rPr lang="en-US" sz="2000" b="1" dirty="0" err="1"/>
              <a:t>utk</a:t>
            </a:r>
            <a:r>
              <a:rPr lang="en-US" sz="2000" b="1" dirty="0"/>
              <a:t> </a:t>
            </a:r>
            <a:r>
              <a:rPr lang="en-US" sz="2000" b="1" dirty="0" err="1"/>
              <a:t>kehidupan</a:t>
            </a:r>
            <a:r>
              <a:rPr lang="en-US" sz="2000" b="1" dirty="0"/>
              <a:t> di </a:t>
            </a:r>
            <a:r>
              <a:rPr lang="en-US" sz="2000" b="1" dirty="0" err="1"/>
              <a:t>darat</a:t>
            </a:r>
            <a:endParaRPr lang="en-US" sz="2000" b="1" dirty="0"/>
          </a:p>
          <a:p>
            <a:r>
              <a:rPr lang="en-US" sz="2000" b="1" dirty="0" err="1"/>
              <a:t>Ektotermik</a:t>
            </a:r>
            <a:r>
              <a:rPr lang="en-US" sz="2000" b="1" dirty="0"/>
              <a:t>: </a:t>
            </a:r>
            <a:r>
              <a:rPr lang="en-US" sz="2000" b="1" dirty="0" err="1"/>
              <a:t>menyerap</a:t>
            </a:r>
            <a:r>
              <a:rPr lang="en-US" sz="2000" b="1" dirty="0"/>
              <a:t> </a:t>
            </a:r>
            <a:r>
              <a:rPr lang="en-US" sz="2000" b="1" dirty="0" err="1"/>
              <a:t>panas</a:t>
            </a:r>
            <a:r>
              <a:rPr lang="en-US" sz="2000" b="1" dirty="0"/>
              <a:t> </a:t>
            </a:r>
            <a:r>
              <a:rPr lang="en-US" sz="2000" b="1" dirty="0" err="1"/>
              <a:t>eksternal</a:t>
            </a:r>
            <a:endParaRPr lang="en-US" sz="2000" b="1" dirty="0"/>
          </a:p>
          <a:p>
            <a:r>
              <a:rPr lang="en-US" sz="2000" b="1" dirty="0"/>
              <a:t>Body cover by keratinized scale</a:t>
            </a:r>
          </a:p>
          <a:p>
            <a:r>
              <a:rPr lang="en-US" sz="2000" b="1" dirty="0"/>
              <a:t>2 pair limbs, 5 toes</a:t>
            </a:r>
          </a:p>
          <a:p>
            <a:r>
              <a:rPr lang="en-US" sz="2000" b="1" dirty="0"/>
              <a:t>Skeleton ossified</a:t>
            </a:r>
          </a:p>
          <a:p>
            <a:endParaRPr lang="en-US" sz="2000" b="1" dirty="0"/>
          </a:p>
          <a:p>
            <a:endParaRPr lang="en-US" sz="2000" b="1" dirty="0"/>
          </a:p>
          <a:p>
            <a:endParaRPr lang="en-US" sz="2000" b="1" dirty="0"/>
          </a:p>
          <a:p>
            <a:r>
              <a:rPr lang="en-US" sz="2000" b="1" dirty="0"/>
              <a:t>Respiration by lungs</a:t>
            </a:r>
          </a:p>
          <a:p>
            <a:r>
              <a:rPr lang="en-US" sz="2000" b="1" dirty="0"/>
              <a:t>Heart 2 chamber &amp; ventricle incomplete</a:t>
            </a:r>
          </a:p>
          <a:p>
            <a:r>
              <a:rPr lang="en-US" sz="2000" b="1" dirty="0" err="1"/>
              <a:t>Metanephric</a:t>
            </a:r>
            <a:r>
              <a:rPr lang="en-US" sz="2000" b="1" dirty="0"/>
              <a:t> kidney: uric acid nitrogenous waste</a:t>
            </a:r>
          </a:p>
          <a:p>
            <a:r>
              <a:rPr lang="en-US" sz="2000" b="1" dirty="0"/>
              <a:t>12 pair cranial nerve</a:t>
            </a:r>
          </a:p>
          <a:p>
            <a:r>
              <a:rPr lang="en-US" sz="2000" b="1" dirty="0"/>
              <a:t>Sex separate; internal </a:t>
            </a:r>
            <a:r>
              <a:rPr lang="en-US" sz="2000" b="1" dirty="0" err="1"/>
              <a:t>fert</a:t>
            </a:r>
            <a:r>
              <a:rPr lang="en-US" sz="2000" b="1" dirty="0"/>
              <a:t>; penis, </a:t>
            </a:r>
            <a:r>
              <a:rPr lang="en-US" sz="2000" b="1" dirty="0" err="1"/>
              <a:t>hemipenis</a:t>
            </a:r>
            <a:endParaRPr lang="en-US" sz="2000" b="1" dirty="0"/>
          </a:p>
          <a:p>
            <a:r>
              <a:rPr lang="en-US" sz="2000" b="1" dirty="0"/>
              <a:t>Eggs cover by calcareous</a:t>
            </a:r>
          </a:p>
          <a:p>
            <a:r>
              <a:rPr lang="en-US" sz="2000" b="1" dirty="0"/>
              <a:t>No aquatic larva</a:t>
            </a:r>
          </a:p>
          <a:p>
            <a:pPr marL="0" indent="0">
              <a:buNone/>
            </a:pPr>
            <a:endParaRPr lang="en-US" sz="2000" b="1" dirty="0"/>
          </a:p>
          <a:p>
            <a:endParaRPr lang="en-US" sz="2000" b="1" dirty="0"/>
          </a:p>
          <a:p>
            <a:endParaRPr lang="en-US" sz="20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78" y="33487"/>
            <a:ext cx="6823033" cy="253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204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Campbell, 2010</a:t>
            </a:r>
          </a:p>
        </p:txBody>
      </p:sp>
      <p:pic>
        <p:nvPicPr>
          <p:cNvPr id="5" name="Picture 6" descr="34_03ChordateCharacters-U"/>
          <p:cNvPicPr>
            <a:picLocks noChangeAspect="1" noChangeArrowheads="1"/>
          </p:cNvPicPr>
          <p:nvPr/>
        </p:nvPicPr>
        <p:blipFill>
          <a:blip r:embed="rId2">
            <a:extLst>
              <a:ext uri="{28A0092B-C50C-407E-A947-70E740481C1C}">
                <a14:useLocalDpi xmlns:a14="http://schemas.microsoft.com/office/drawing/2010/main" val="0"/>
              </a:ext>
            </a:extLst>
          </a:blip>
          <a:srcRect b="3577"/>
          <a:stretch>
            <a:fillRect/>
          </a:stretch>
        </p:blipFill>
        <p:spPr bwMode="auto">
          <a:xfrm>
            <a:off x="822325" y="965200"/>
            <a:ext cx="74993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152400" y="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eaLnBrk="1" hangingPunct="1"/>
            <a:r>
              <a:rPr kumimoji="0" lang="en-US" altLang="en-US" sz="1200">
                <a:solidFill>
                  <a:schemeClr val="tx2"/>
                </a:solidFill>
              </a:rPr>
              <a:t>Peraga 34.3 Karakteristik-karakteristik kordata</a:t>
            </a:r>
          </a:p>
        </p:txBody>
      </p:sp>
      <p:sp>
        <p:nvSpPr>
          <p:cNvPr id="7" name="Text Box 8"/>
          <p:cNvSpPr txBox="1">
            <a:spLocks noChangeArrowheads="1"/>
          </p:cNvSpPr>
          <p:nvPr/>
        </p:nvSpPr>
        <p:spPr bwMode="auto">
          <a:xfrm>
            <a:off x="5146675" y="1112838"/>
            <a:ext cx="2092325" cy="985837"/>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ctr">
              <a:lnSpc>
                <a:spcPct val="90000"/>
              </a:lnSpc>
            </a:pPr>
            <a:r>
              <a:rPr kumimoji="0" lang="en-US" altLang="en-US" sz="2400" b="1">
                <a:ea typeface="Geneva" charset="0"/>
                <a:cs typeface="Geneva" charset="0"/>
              </a:rPr>
              <a:t>Batang saraf dorsal dan berongga</a:t>
            </a:r>
          </a:p>
        </p:txBody>
      </p:sp>
      <p:sp>
        <p:nvSpPr>
          <p:cNvPr id="8" name="Text Box 9"/>
          <p:cNvSpPr txBox="1">
            <a:spLocks noChangeArrowheads="1"/>
          </p:cNvSpPr>
          <p:nvPr/>
        </p:nvSpPr>
        <p:spPr bwMode="auto">
          <a:xfrm>
            <a:off x="3444875" y="4610100"/>
            <a:ext cx="841375" cy="36512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2400" b="1">
                <a:ea typeface="Geneva" charset="0"/>
                <a:cs typeface="Geneva" charset="0"/>
              </a:rPr>
              <a:t>Anus</a:t>
            </a:r>
          </a:p>
        </p:txBody>
      </p:sp>
      <p:sp>
        <p:nvSpPr>
          <p:cNvPr id="9" name="Text Box 10"/>
          <p:cNvSpPr txBox="1">
            <a:spLocks noChangeArrowheads="1"/>
          </p:cNvSpPr>
          <p:nvPr/>
        </p:nvSpPr>
        <p:spPr bwMode="auto">
          <a:xfrm>
            <a:off x="457200" y="4962525"/>
            <a:ext cx="2892425" cy="65722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ctr">
              <a:lnSpc>
                <a:spcPct val="90000"/>
              </a:lnSpc>
            </a:pPr>
            <a:r>
              <a:rPr kumimoji="0" lang="en-US" altLang="en-US" sz="2400" b="1">
                <a:ea typeface="Geneva" charset="0"/>
                <a:cs typeface="Geneva" charset="0"/>
              </a:rPr>
              <a:t>Ekor di belakang anus yang berotot</a:t>
            </a:r>
          </a:p>
        </p:txBody>
      </p:sp>
      <p:sp>
        <p:nvSpPr>
          <p:cNvPr id="10" name="Text Box 11"/>
          <p:cNvSpPr txBox="1">
            <a:spLocks noChangeArrowheads="1"/>
          </p:cNvSpPr>
          <p:nvPr/>
        </p:nvSpPr>
        <p:spPr bwMode="auto">
          <a:xfrm>
            <a:off x="4841875" y="4660900"/>
            <a:ext cx="2314575" cy="65722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ctr">
              <a:lnSpc>
                <a:spcPct val="90000"/>
              </a:lnSpc>
            </a:pPr>
            <a:r>
              <a:rPr kumimoji="0" lang="en-US" altLang="en-US" sz="2400" b="1">
                <a:ea typeface="Geneva" charset="0"/>
                <a:cs typeface="Geneva" charset="0"/>
              </a:rPr>
              <a:t>Celah atau </a:t>
            </a:r>
          </a:p>
          <a:p>
            <a:pPr algn="ctr">
              <a:lnSpc>
                <a:spcPct val="90000"/>
              </a:lnSpc>
            </a:pPr>
            <a:r>
              <a:rPr kumimoji="0" lang="en-US" altLang="en-US" sz="2400" b="1">
                <a:ea typeface="Geneva" charset="0"/>
                <a:cs typeface="Geneva" charset="0"/>
              </a:rPr>
              <a:t>sibakan faring</a:t>
            </a:r>
          </a:p>
        </p:txBody>
      </p:sp>
      <p:sp>
        <p:nvSpPr>
          <p:cNvPr id="11" name="Text Box 12"/>
          <p:cNvSpPr txBox="1">
            <a:spLocks noChangeArrowheads="1"/>
          </p:cNvSpPr>
          <p:nvPr/>
        </p:nvSpPr>
        <p:spPr bwMode="auto">
          <a:xfrm>
            <a:off x="3130550" y="2206625"/>
            <a:ext cx="1628775" cy="36512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ctr"/>
            <a:r>
              <a:rPr kumimoji="0" lang="en-US" altLang="en-US" sz="2400" b="1">
                <a:ea typeface="Geneva" charset="0"/>
                <a:cs typeface="Geneva" charset="0"/>
              </a:rPr>
              <a:t>Notokord</a:t>
            </a:r>
          </a:p>
        </p:txBody>
      </p:sp>
      <p:sp>
        <p:nvSpPr>
          <p:cNvPr id="12" name="Text Box 13"/>
          <p:cNvSpPr txBox="1">
            <a:spLocks noChangeArrowheads="1"/>
          </p:cNvSpPr>
          <p:nvPr/>
        </p:nvSpPr>
        <p:spPr bwMode="auto">
          <a:xfrm>
            <a:off x="7362825" y="4060825"/>
            <a:ext cx="993775" cy="36512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r>
              <a:rPr kumimoji="0" lang="en-US" altLang="en-US" sz="2400" b="1">
                <a:ea typeface="Geneva" charset="0"/>
                <a:cs typeface="Geneva" charset="0"/>
              </a:rPr>
              <a:t>Mulut</a:t>
            </a:r>
          </a:p>
        </p:txBody>
      </p:sp>
      <p:sp>
        <p:nvSpPr>
          <p:cNvPr id="13" name="Text Box 14"/>
          <p:cNvSpPr txBox="1">
            <a:spLocks noChangeArrowheads="1"/>
          </p:cNvSpPr>
          <p:nvPr/>
        </p:nvSpPr>
        <p:spPr bwMode="auto">
          <a:xfrm>
            <a:off x="914400" y="1484313"/>
            <a:ext cx="1901825" cy="657225"/>
          </a:xfrm>
          <a:prstGeom prst="rect">
            <a:avLst/>
          </a:prstGeom>
          <a:noFill/>
          <a:ln>
            <a:noFill/>
          </a:ln>
          <a:effectLst/>
          <a:extLst>
            <a:ext uri="{909E8E84-426E-40DD-AFC4-6F175D3DCCD1}">
              <a14:hiddenFill xmlns:a14="http://schemas.microsoft.com/office/drawing/2010/main">
                <a:solidFill>
                  <a:srgbClr val="C3373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3000">
                <a:solidFill>
                  <a:schemeClr val="tx1"/>
                </a:solidFill>
                <a:latin typeface="Arial" charset="0"/>
              </a:defRPr>
            </a:lvl1pPr>
            <a:lvl2pPr marL="742950" indent="-285750">
              <a:defRPr kumimoji="1" sz="3000">
                <a:solidFill>
                  <a:schemeClr val="tx1"/>
                </a:solidFill>
                <a:latin typeface="Arial" charset="0"/>
              </a:defRPr>
            </a:lvl2pPr>
            <a:lvl3pPr marL="1143000" indent="-228600">
              <a:defRPr kumimoji="1" sz="3000">
                <a:solidFill>
                  <a:schemeClr val="tx1"/>
                </a:solidFill>
                <a:latin typeface="Arial" charset="0"/>
              </a:defRPr>
            </a:lvl3pPr>
            <a:lvl4pPr marL="1600200" indent="-228600">
              <a:defRPr kumimoji="1" sz="3000">
                <a:solidFill>
                  <a:schemeClr val="tx1"/>
                </a:solidFill>
                <a:latin typeface="Arial" charset="0"/>
              </a:defRPr>
            </a:lvl4pPr>
            <a:lvl5pPr marL="2057400" indent="-228600">
              <a:defRPr kumimoji="1" sz="3000">
                <a:solidFill>
                  <a:schemeClr val="tx1"/>
                </a:solidFill>
                <a:latin typeface="Arial" charset="0"/>
              </a:defRPr>
            </a:lvl5pPr>
            <a:lvl6pPr marL="2514600" indent="-228600" algn="r" eaLnBrk="0" fontAlgn="base" hangingPunct="0">
              <a:spcBef>
                <a:spcPct val="0"/>
              </a:spcBef>
              <a:spcAft>
                <a:spcPct val="0"/>
              </a:spcAft>
              <a:defRPr kumimoji="1" sz="3000">
                <a:solidFill>
                  <a:schemeClr val="tx1"/>
                </a:solidFill>
                <a:latin typeface="Arial" charset="0"/>
              </a:defRPr>
            </a:lvl6pPr>
            <a:lvl7pPr marL="2971800" indent="-228600" algn="r" eaLnBrk="0" fontAlgn="base" hangingPunct="0">
              <a:spcBef>
                <a:spcPct val="0"/>
              </a:spcBef>
              <a:spcAft>
                <a:spcPct val="0"/>
              </a:spcAft>
              <a:defRPr kumimoji="1" sz="3000">
                <a:solidFill>
                  <a:schemeClr val="tx1"/>
                </a:solidFill>
                <a:latin typeface="Arial" charset="0"/>
              </a:defRPr>
            </a:lvl7pPr>
            <a:lvl8pPr marL="3429000" indent="-228600" algn="r" eaLnBrk="0" fontAlgn="base" hangingPunct="0">
              <a:spcBef>
                <a:spcPct val="0"/>
              </a:spcBef>
              <a:spcAft>
                <a:spcPct val="0"/>
              </a:spcAft>
              <a:defRPr kumimoji="1" sz="3000">
                <a:solidFill>
                  <a:schemeClr val="tx1"/>
                </a:solidFill>
                <a:latin typeface="Arial" charset="0"/>
              </a:defRPr>
            </a:lvl8pPr>
            <a:lvl9pPr marL="3886200" indent="-228600" algn="r" eaLnBrk="0" fontAlgn="base" hangingPunct="0">
              <a:spcBef>
                <a:spcPct val="0"/>
              </a:spcBef>
              <a:spcAft>
                <a:spcPct val="0"/>
              </a:spcAft>
              <a:defRPr kumimoji="1" sz="3000">
                <a:solidFill>
                  <a:schemeClr val="tx1"/>
                </a:solidFill>
                <a:latin typeface="Arial" charset="0"/>
              </a:defRPr>
            </a:lvl9pPr>
          </a:lstStyle>
          <a:p>
            <a:pPr algn="l">
              <a:lnSpc>
                <a:spcPct val="90000"/>
              </a:lnSpc>
            </a:pPr>
            <a:r>
              <a:rPr kumimoji="0" lang="en-US" altLang="en-US" sz="2400" b="1">
                <a:ea typeface="Geneva" charset="0"/>
                <a:cs typeface="Geneva" charset="0"/>
              </a:rPr>
              <a:t>Segmen-segmen otot</a:t>
            </a:r>
          </a:p>
        </p:txBody>
      </p:sp>
      <p:sp>
        <p:nvSpPr>
          <p:cNvPr id="14" name="Line 15"/>
          <p:cNvSpPr>
            <a:spLocks noChangeShapeType="1"/>
          </p:cNvSpPr>
          <p:nvPr/>
        </p:nvSpPr>
        <p:spPr bwMode="auto">
          <a:xfrm>
            <a:off x="2047875" y="2155825"/>
            <a:ext cx="657225" cy="16637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6"/>
          <p:cNvSpPr>
            <a:spLocks noChangeShapeType="1"/>
          </p:cNvSpPr>
          <p:nvPr/>
        </p:nvSpPr>
        <p:spPr bwMode="auto">
          <a:xfrm>
            <a:off x="2044700" y="2155825"/>
            <a:ext cx="866775" cy="16097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7"/>
          <p:cNvSpPr>
            <a:spLocks noChangeShapeType="1"/>
          </p:cNvSpPr>
          <p:nvPr/>
        </p:nvSpPr>
        <p:spPr bwMode="auto">
          <a:xfrm>
            <a:off x="3902075" y="2609850"/>
            <a:ext cx="0" cy="657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8"/>
          <p:cNvSpPr>
            <a:spLocks noChangeShapeType="1"/>
          </p:cNvSpPr>
          <p:nvPr/>
        </p:nvSpPr>
        <p:spPr bwMode="auto">
          <a:xfrm>
            <a:off x="6200775" y="2162175"/>
            <a:ext cx="0" cy="6223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9"/>
          <p:cNvSpPr>
            <a:spLocks noChangeShapeType="1"/>
          </p:cNvSpPr>
          <p:nvPr/>
        </p:nvSpPr>
        <p:spPr bwMode="auto">
          <a:xfrm>
            <a:off x="7591425" y="3517900"/>
            <a:ext cx="215900" cy="6223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20"/>
          <p:cNvSpPr>
            <a:spLocks noChangeShapeType="1"/>
          </p:cNvSpPr>
          <p:nvPr/>
        </p:nvSpPr>
        <p:spPr bwMode="auto">
          <a:xfrm>
            <a:off x="5854700" y="3683000"/>
            <a:ext cx="6350" cy="8985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1"/>
          <p:cNvSpPr>
            <a:spLocks noChangeShapeType="1"/>
          </p:cNvSpPr>
          <p:nvPr/>
        </p:nvSpPr>
        <p:spPr bwMode="auto">
          <a:xfrm flipH="1">
            <a:off x="5861050" y="3667125"/>
            <a:ext cx="314325" cy="9175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2"/>
          <p:cNvSpPr>
            <a:spLocks noChangeShapeType="1"/>
          </p:cNvSpPr>
          <p:nvPr/>
        </p:nvSpPr>
        <p:spPr bwMode="auto">
          <a:xfrm>
            <a:off x="3241675" y="4149725"/>
            <a:ext cx="444500" cy="4984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3"/>
          <p:cNvSpPr>
            <a:spLocks noChangeShapeType="1"/>
          </p:cNvSpPr>
          <p:nvPr/>
        </p:nvSpPr>
        <p:spPr bwMode="auto">
          <a:xfrm flipH="1">
            <a:off x="1882775" y="4397375"/>
            <a:ext cx="3175" cy="492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223406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5" name="Content Placeholder 4"/>
          <p:cNvPicPr>
            <a:picLocks noGrp="1" noChangeAspect="1"/>
          </p:cNvPicPr>
          <p:nvPr>
            <p:ph idx="1"/>
          </p:nvPr>
        </p:nvPicPr>
        <p:blipFill>
          <a:blip r:embed="rId2"/>
          <a:stretch>
            <a:fillRect/>
          </a:stretch>
        </p:blipFill>
        <p:spPr>
          <a:xfrm>
            <a:off x="-16060" y="-27765"/>
            <a:ext cx="8044444" cy="6915578"/>
          </a:xfrm>
          <a:prstGeom prst="rect">
            <a:avLst/>
          </a:prstGeom>
        </p:spPr>
      </p:pic>
    </p:spTree>
    <p:extLst>
      <p:ext uri="{BB962C8B-B14F-4D97-AF65-F5344CB8AC3E}">
        <p14:creationId xmlns:p14="http://schemas.microsoft.com/office/powerpoint/2010/main" val="942165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5" name="Content Placeholder 4"/>
          <p:cNvPicPr>
            <a:picLocks noGrp="1" noChangeAspect="1"/>
          </p:cNvPicPr>
          <p:nvPr>
            <p:ph idx="1"/>
          </p:nvPr>
        </p:nvPicPr>
        <p:blipFill>
          <a:blip r:embed="rId2"/>
          <a:stretch>
            <a:fillRect/>
          </a:stretch>
        </p:blipFill>
        <p:spPr>
          <a:xfrm>
            <a:off x="5190" y="332656"/>
            <a:ext cx="6150986" cy="4917314"/>
          </a:xfrm>
          <a:prstGeom prst="rect">
            <a:avLst/>
          </a:prstGeom>
        </p:spPr>
      </p:pic>
    </p:spTree>
    <p:extLst>
      <p:ext uri="{BB962C8B-B14F-4D97-AF65-F5344CB8AC3E}">
        <p14:creationId xmlns:p14="http://schemas.microsoft.com/office/powerpoint/2010/main" val="3036777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a:t>
            </a: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392" t="8197" r="5926" b="17213"/>
          <a:stretch/>
        </p:blipFill>
        <p:spPr bwMode="auto">
          <a:xfrm>
            <a:off x="0" y="0"/>
            <a:ext cx="6588224" cy="701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786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46" y="1910"/>
            <a:ext cx="4176514" cy="683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2200"/>
          <a:stretch/>
        </p:blipFill>
        <p:spPr bwMode="auto">
          <a:xfrm>
            <a:off x="4283968" y="-1"/>
            <a:ext cx="3816424" cy="686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417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1626"/>
            <a:ext cx="4534778" cy="454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761" y="0"/>
            <a:ext cx="4656522"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039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37"/>
            <a:ext cx="3995936" cy="682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0"/>
            <a:ext cx="4849738" cy="2362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921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399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05" t="10656" r="6404" b="5738"/>
          <a:stretch/>
        </p:blipFill>
        <p:spPr bwMode="auto">
          <a:xfrm>
            <a:off x="0" y="0"/>
            <a:ext cx="5724128" cy="690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691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a:t>www.themegallery.com</a:t>
            </a:r>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4" y="-6474"/>
            <a:ext cx="4419600" cy="534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235" y="0"/>
            <a:ext cx="4727766"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810000"/>
            <a:ext cx="4734121" cy="127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546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736" y="1"/>
            <a:ext cx="40162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1999"/>
            <a:ext cx="3904313" cy="295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924944"/>
            <a:ext cx="3937687" cy="396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372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056" name="Picture 8" descr="E:\gambar\Logo\10. UNILA.jpg"/>
          <p:cNvPicPr>
            <a:picLocks noChangeAspect="1" noChangeArrowheads="1"/>
          </p:cNvPicPr>
          <p:nvPr/>
        </p:nvPicPr>
        <p:blipFill>
          <a:blip r:embed="rId3"/>
          <a:srcRect/>
          <a:stretch>
            <a:fillRect/>
          </a:stretch>
        </p:blipFill>
        <p:spPr bwMode="auto">
          <a:xfrm>
            <a:off x="396103" y="-24"/>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3491880" y="2780928"/>
            <a:ext cx="5447928" cy="682625"/>
          </a:xfrm>
        </p:spPr>
        <p:txBody>
          <a:bodyPr/>
          <a:lstStyle/>
          <a:p>
            <a:pPr algn="ctr"/>
            <a:r>
              <a:rPr lang="en-US" sz="4800" dirty="0"/>
              <a:t>MORFOLOGI</a:t>
            </a:r>
            <a:br>
              <a:rPr lang="en-US" sz="4800" dirty="0"/>
            </a:br>
            <a:r>
              <a:rPr lang="en-US" sz="4800" dirty="0"/>
              <a:t>ANATOMI</a:t>
            </a:r>
            <a:endParaRPr lang="id-ID" sz="4800" dirty="0"/>
          </a:p>
        </p:txBody>
      </p:sp>
    </p:spTree>
    <p:extLst>
      <p:ext uri="{BB962C8B-B14F-4D97-AF65-F5344CB8AC3E}">
        <p14:creationId xmlns:p14="http://schemas.microsoft.com/office/powerpoint/2010/main" val="118661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88024" y="6495936"/>
            <a:ext cx="2895600" cy="228600"/>
          </a:xfrm>
        </p:spPr>
        <p:txBody>
          <a:bodyPr/>
          <a:lstStyle/>
          <a:p>
            <a:r>
              <a:rPr lang="en-US" dirty="0"/>
              <a:t>Campbell, 2009 ; Hickman, 2006</a:t>
            </a:r>
          </a:p>
        </p:txBody>
      </p:sp>
      <p:sp>
        <p:nvSpPr>
          <p:cNvPr id="5" name="Rounded Rectangle 4"/>
          <p:cNvSpPr/>
          <p:nvPr/>
        </p:nvSpPr>
        <p:spPr>
          <a:xfrm>
            <a:off x="235831" y="188640"/>
            <a:ext cx="2247937"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Phylum Chordata</a:t>
            </a:r>
          </a:p>
        </p:txBody>
      </p:sp>
      <p:sp>
        <p:nvSpPr>
          <p:cNvPr id="7" name="Rounded Rectangle 6"/>
          <p:cNvSpPr/>
          <p:nvPr/>
        </p:nvSpPr>
        <p:spPr>
          <a:xfrm>
            <a:off x="739886" y="1720235"/>
            <a:ext cx="2824002"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Subphylum Vertebrata</a:t>
            </a:r>
          </a:p>
        </p:txBody>
      </p:sp>
      <p:sp>
        <p:nvSpPr>
          <p:cNvPr id="9" name="Rounded Rectangle 8"/>
          <p:cNvSpPr/>
          <p:nvPr/>
        </p:nvSpPr>
        <p:spPr>
          <a:xfrm>
            <a:off x="1273203" y="2204864"/>
            <a:ext cx="2824002"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Superclass </a:t>
            </a:r>
            <a:r>
              <a:rPr lang="en-US" b="1" dirty="0" err="1">
                <a:solidFill>
                  <a:schemeClr val="tx1"/>
                </a:solidFill>
              </a:rPr>
              <a:t>Agnatha</a:t>
            </a:r>
            <a:endParaRPr lang="en-US" b="1" dirty="0">
              <a:solidFill>
                <a:schemeClr val="tx1"/>
              </a:solidFill>
            </a:endParaRPr>
          </a:p>
        </p:txBody>
      </p:sp>
      <p:sp>
        <p:nvSpPr>
          <p:cNvPr id="10" name="Rounded Rectangle 9"/>
          <p:cNvSpPr/>
          <p:nvPr/>
        </p:nvSpPr>
        <p:spPr>
          <a:xfrm>
            <a:off x="1294102" y="2780928"/>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Superclass </a:t>
            </a:r>
            <a:r>
              <a:rPr lang="en-US" b="1" dirty="0" err="1">
                <a:solidFill>
                  <a:schemeClr val="tx1"/>
                </a:solidFill>
              </a:rPr>
              <a:t>Gnathostomata</a:t>
            </a:r>
            <a:endParaRPr lang="en-US" b="1" dirty="0">
              <a:solidFill>
                <a:schemeClr val="tx1"/>
              </a:solidFill>
            </a:endParaRPr>
          </a:p>
        </p:txBody>
      </p:sp>
      <p:sp>
        <p:nvSpPr>
          <p:cNvPr id="11" name="Rounded Rectangle 10"/>
          <p:cNvSpPr/>
          <p:nvPr/>
        </p:nvSpPr>
        <p:spPr>
          <a:xfrm>
            <a:off x="1924939" y="3429000"/>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Chondrichthyes</a:t>
            </a:r>
            <a:endParaRPr lang="en-US" b="1" dirty="0">
              <a:solidFill>
                <a:schemeClr val="tx1"/>
              </a:solidFill>
            </a:endParaRPr>
          </a:p>
        </p:txBody>
      </p:sp>
      <p:sp>
        <p:nvSpPr>
          <p:cNvPr id="12" name="Rounded Rectangle 11"/>
          <p:cNvSpPr/>
          <p:nvPr/>
        </p:nvSpPr>
        <p:spPr>
          <a:xfrm>
            <a:off x="1938875" y="4013448"/>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Osteichthyes</a:t>
            </a:r>
            <a:endParaRPr lang="en-US" b="1" dirty="0">
              <a:solidFill>
                <a:schemeClr val="tx1"/>
              </a:solidFill>
            </a:endParaRPr>
          </a:p>
        </p:txBody>
      </p:sp>
      <p:sp>
        <p:nvSpPr>
          <p:cNvPr id="13" name="Rounded Rectangle 12"/>
          <p:cNvSpPr/>
          <p:nvPr/>
        </p:nvSpPr>
        <p:spPr>
          <a:xfrm>
            <a:off x="1938875" y="460802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Amphibia</a:t>
            </a:r>
            <a:endParaRPr lang="en-US" b="1" dirty="0">
              <a:solidFill>
                <a:schemeClr val="tx1"/>
              </a:solidFill>
            </a:endParaRPr>
          </a:p>
        </p:txBody>
      </p:sp>
      <p:sp>
        <p:nvSpPr>
          <p:cNvPr id="14" name="Rounded Rectangle 13"/>
          <p:cNvSpPr/>
          <p:nvPr/>
        </p:nvSpPr>
        <p:spPr>
          <a:xfrm>
            <a:off x="1942174" y="5157192"/>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Reptilia</a:t>
            </a:r>
            <a:endParaRPr lang="en-US" b="1" dirty="0">
              <a:solidFill>
                <a:schemeClr val="tx1"/>
              </a:solidFill>
            </a:endParaRPr>
          </a:p>
        </p:txBody>
      </p:sp>
      <p:sp>
        <p:nvSpPr>
          <p:cNvPr id="15" name="Rounded Rectangle 14"/>
          <p:cNvSpPr/>
          <p:nvPr/>
        </p:nvSpPr>
        <p:spPr>
          <a:xfrm>
            <a:off x="1938875" y="572886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Aves</a:t>
            </a:r>
          </a:p>
        </p:txBody>
      </p:sp>
      <p:sp>
        <p:nvSpPr>
          <p:cNvPr id="16" name="Rounded Rectangle 15"/>
          <p:cNvSpPr/>
          <p:nvPr/>
        </p:nvSpPr>
        <p:spPr>
          <a:xfrm>
            <a:off x="1938875" y="6288890"/>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Mamalia</a:t>
            </a:r>
            <a:endParaRPr lang="en-US" b="1" dirty="0">
              <a:solidFill>
                <a:schemeClr val="tx1"/>
              </a:solidFill>
            </a:endParaRPr>
          </a:p>
        </p:txBody>
      </p:sp>
      <p:sp>
        <p:nvSpPr>
          <p:cNvPr id="17" name="Rounded Rectangle 16"/>
          <p:cNvSpPr/>
          <p:nvPr/>
        </p:nvSpPr>
        <p:spPr>
          <a:xfrm>
            <a:off x="725806" y="1196752"/>
            <a:ext cx="4896544"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Subphylum </a:t>
            </a:r>
            <a:r>
              <a:rPr lang="en-US" b="1" dirty="0" err="1">
                <a:solidFill>
                  <a:schemeClr val="tx1"/>
                </a:solidFill>
              </a:rPr>
              <a:t>Cephalochordata</a:t>
            </a:r>
            <a:r>
              <a:rPr lang="en-US" b="1" dirty="0">
                <a:solidFill>
                  <a:schemeClr val="tx1"/>
                </a:solidFill>
              </a:rPr>
              <a:t> : </a:t>
            </a:r>
            <a:r>
              <a:rPr lang="en-US" b="1" dirty="0" err="1">
                <a:solidFill>
                  <a:schemeClr val="tx1"/>
                </a:solidFill>
              </a:rPr>
              <a:t>lanselet</a:t>
            </a:r>
            <a:endParaRPr lang="en-US" b="1" dirty="0">
              <a:solidFill>
                <a:schemeClr val="tx1"/>
              </a:solidFill>
            </a:endParaRPr>
          </a:p>
        </p:txBody>
      </p:sp>
      <p:sp>
        <p:nvSpPr>
          <p:cNvPr id="18" name="Rounded Rectangle 17"/>
          <p:cNvSpPr/>
          <p:nvPr/>
        </p:nvSpPr>
        <p:spPr>
          <a:xfrm>
            <a:off x="725806" y="697051"/>
            <a:ext cx="4896544"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Subphylum </a:t>
            </a:r>
            <a:r>
              <a:rPr lang="en-US" b="1" dirty="0" err="1">
                <a:solidFill>
                  <a:schemeClr val="tx1"/>
                </a:solidFill>
              </a:rPr>
              <a:t>Urocordata</a:t>
            </a:r>
            <a:r>
              <a:rPr lang="en-US" b="1" dirty="0">
                <a:solidFill>
                  <a:schemeClr val="tx1"/>
                </a:solidFill>
              </a:rPr>
              <a:t> : </a:t>
            </a:r>
            <a:r>
              <a:rPr lang="en-US" b="1" dirty="0" err="1">
                <a:solidFill>
                  <a:schemeClr val="tx1"/>
                </a:solidFill>
              </a:rPr>
              <a:t>tunikata</a:t>
            </a:r>
            <a:endParaRPr lang="en-US" b="1" dirty="0">
              <a:solidFill>
                <a:schemeClr val="tx1"/>
              </a:solidFill>
            </a:endParaRPr>
          </a:p>
        </p:txBody>
      </p:sp>
      <p:sp>
        <p:nvSpPr>
          <p:cNvPr id="19" name="Rounded Rectangle 18"/>
          <p:cNvSpPr/>
          <p:nvPr/>
        </p:nvSpPr>
        <p:spPr>
          <a:xfrm>
            <a:off x="5480215" y="4334196"/>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Sarcopterygii</a:t>
            </a:r>
            <a:endParaRPr lang="en-US" b="1" dirty="0">
              <a:solidFill>
                <a:schemeClr val="tx1"/>
              </a:solidFill>
            </a:endParaRPr>
          </a:p>
        </p:txBody>
      </p:sp>
      <p:sp>
        <p:nvSpPr>
          <p:cNvPr id="20" name="Rounded Rectangle 19"/>
          <p:cNvSpPr/>
          <p:nvPr/>
        </p:nvSpPr>
        <p:spPr>
          <a:xfrm>
            <a:off x="5494295" y="3797424"/>
            <a:ext cx="3277898" cy="432048"/>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Class </a:t>
            </a:r>
            <a:r>
              <a:rPr lang="en-US" b="1" dirty="0" err="1">
                <a:solidFill>
                  <a:schemeClr val="tx1"/>
                </a:solidFill>
              </a:rPr>
              <a:t>Actinopterygii</a:t>
            </a:r>
            <a:endParaRPr lang="en-US" b="1" dirty="0">
              <a:solidFill>
                <a:schemeClr val="tx1"/>
              </a:solidFill>
            </a:endParaRPr>
          </a:p>
        </p:txBody>
      </p:sp>
      <p:sp>
        <p:nvSpPr>
          <p:cNvPr id="2" name="TextBox 1"/>
          <p:cNvSpPr txBox="1"/>
          <p:nvPr/>
        </p:nvSpPr>
        <p:spPr>
          <a:xfrm>
            <a:off x="5636430" y="188640"/>
            <a:ext cx="3121683" cy="6247864"/>
          </a:xfrm>
          <a:prstGeom prst="rect">
            <a:avLst/>
          </a:prstGeom>
          <a:noFill/>
        </p:spPr>
        <p:txBody>
          <a:bodyPr wrap="square" rtlCol="0">
            <a:spAutoFit/>
          </a:bodyPr>
          <a:lstStyle/>
          <a:p>
            <a:r>
              <a:rPr lang="en-US" sz="1600" dirty="0"/>
              <a:t>L. chorda: </a:t>
            </a:r>
            <a:r>
              <a:rPr lang="en-US" sz="1600" dirty="0" err="1"/>
              <a:t>tali</a:t>
            </a:r>
            <a:endParaRPr lang="en-US" sz="1600" dirty="0"/>
          </a:p>
          <a:p>
            <a:r>
              <a:rPr lang="en-US" sz="1600" dirty="0"/>
              <a:t>G. </a:t>
            </a:r>
            <a:r>
              <a:rPr lang="en-US" sz="1600" dirty="0" err="1"/>
              <a:t>oura</a:t>
            </a:r>
            <a:r>
              <a:rPr lang="en-US" sz="1600" dirty="0"/>
              <a:t>: </a:t>
            </a:r>
            <a:r>
              <a:rPr lang="en-US" sz="1600" dirty="0" err="1"/>
              <a:t>ekor</a:t>
            </a:r>
            <a:endParaRPr lang="en-US" sz="1600" dirty="0"/>
          </a:p>
          <a:p>
            <a:r>
              <a:rPr lang="en-US" sz="1600" dirty="0"/>
              <a:t>G. </a:t>
            </a:r>
            <a:r>
              <a:rPr lang="en-US" sz="1600" dirty="0" err="1"/>
              <a:t>kephal</a:t>
            </a:r>
            <a:r>
              <a:rPr lang="en-US" sz="1600" dirty="0"/>
              <a:t> : </a:t>
            </a:r>
            <a:r>
              <a:rPr lang="en-US" sz="1600" dirty="0" err="1"/>
              <a:t>kepala</a:t>
            </a:r>
            <a:endParaRPr lang="en-US" sz="1600" dirty="0"/>
          </a:p>
          <a:p>
            <a:endParaRPr lang="en-US" sz="1600" dirty="0"/>
          </a:p>
          <a:p>
            <a:r>
              <a:rPr lang="en-US" sz="1600" dirty="0"/>
              <a:t>L. </a:t>
            </a:r>
            <a:r>
              <a:rPr lang="en-US" sz="1600" dirty="0" err="1"/>
              <a:t>vertebratus</a:t>
            </a:r>
            <a:r>
              <a:rPr lang="en-US" sz="1600" dirty="0"/>
              <a:t> : </a:t>
            </a:r>
            <a:r>
              <a:rPr lang="en-US" sz="1600" dirty="0" err="1"/>
              <a:t>tulang</a:t>
            </a:r>
            <a:r>
              <a:rPr lang="en-US" sz="1600" dirty="0"/>
              <a:t> </a:t>
            </a:r>
            <a:r>
              <a:rPr lang="en-US" sz="1600" dirty="0" err="1"/>
              <a:t>belakang</a:t>
            </a:r>
            <a:endParaRPr lang="en-US" sz="1600" dirty="0"/>
          </a:p>
          <a:p>
            <a:r>
              <a:rPr lang="en-US" sz="1600" dirty="0"/>
              <a:t>G. a: </a:t>
            </a:r>
            <a:r>
              <a:rPr lang="en-US" sz="1600" dirty="0" err="1"/>
              <a:t>tanpa</a:t>
            </a:r>
            <a:endParaRPr lang="en-US" sz="1600" dirty="0"/>
          </a:p>
          <a:p>
            <a:r>
              <a:rPr lang="en-US" sz="1600" dirty="0"/>
              <a:t>G. </a:t>
            </a:r>
            <a:r>
              <a:rPr lang="en-US" sz="1600" dirty="0" err="1"/>
              <a:t>gnathos</a:t>
            </a:r>
            <a:r>
              <a:rPr lang="en-US" sz="1600" dirty="0"/>
              <a:t>: </a:t>
            </a:r>
            <a:r>
              <a:rPr lang="en-US" sz="1600" dirty="0" err="1"/>
              <a:t>rahang</a:t>
            </a:r>
            <a:endParaRPr lang="en-US" sz="1600" dirty="0"/>
          </a:p>
          <a:p>
            <a:r>
              <a:rPr lang="en-US" sz="1600" dirty="0"/>
              <a:t>G. stoma: </a:t>
            </a:r>
            <a:r>
              <a:rPr lang="en-US" sz="1600" dirty="0" err="1"/>
              <a:t>mulut</a:t>
            </a:r>
            <a:endParaRPr lang="en-US" sz="1600" dirty="0"/>
          </a:p>
          <a:p>
            <a:r>
              <a:rPr lang="en-US" sz="1600" dirty="0"/>
              <a:t>G. </a:t>
            </a:r>
            <a:r>
              <a:rPr lang="en-US" sz="1600" dirty="0" err="1"/>
              <a:t>chondros</a:t>
            </a:r>
            <a:r>
              <a:rPr lang="en-US" sz="1600" dirty="0"/>
              <a:t>: </a:t>
            </a:r>
            <a:r>
              <a:rPr lang="en-US" sz="1600" dirty="0" err="1"/>
              <a:t>kartilago</a:t>
            </a:r>
            <a:endParaRPr lang="en-US" sz="1600" dirty="0"/>
          </a:p>
          <a:p>
            <a:r>
              <a:rPr lang="en-US" sz="1600" dirty="0"/>
              <a:t>G. </a:t>
            </a:r>
            <a:r>
              <a:rPr lang="en-US" sz="1600" dirty="0" err="1"/>
              <a:t>ichthys</a:t>
            </a:r>
            <a:r>
              <a:rPr lang="en-US" sz="1600" dirty="0"/>
              <a:t>: </a:t>
            </a:r>
            <a:r>
              <a:rPr lang="en-US" sz="1600" dirty="0" err="1"/>
              <a:t>ikan</a:t>
            </a:r>
            <a:endParaRPr lang="en-US" sz="1600" dirty="0"/>
          </a:p>
          <a:p>
            <a:r>
              <a:rPr lang="en-US" sz="1600" dirty="0"/>
              <a:t>G. </a:t>
            </a:r>
            <a:r>
              <a:rPr lang="en-US" sz="1600" dirty="0" err="1"/>
              <a:t>actis</a:t>
            </a:r>
            <a:r>
              <a:rPr lang="en-US" sz="1600" dirty="0"/>
              <a:t>: </a:t>
            </a:r>
            <a:r>
              <a:rPr lang="en-US" sz="1600" dirty="0" err="1"/>
              <a:t>sinar,pari</a:t>
            </a:r>
            <a:endParaRPr lang="en-US" sz="1600" dirty="0"/>
          </a:p>
          <a:p>
            <a:r>
              <a:rPr lang="en-US" sz="1600" dirty="0"/>
              <a:t>G. </a:t>
            </a:r>
            <a:r>
              <a:rPr lang="en-US" sz="1600" dirty="0" err="1"/>
              <a:t>pteryx</a:t>
            </a:r>
            <a:r>
              <a:rPr lang="en-US" sz="1600" dirty="0"/>
              <a:t>: </a:t>
            </a:r>
            <a:r>
              <a:rPr lang="en-US" sz="1600" dirty="0" err="1"/>
              <a:t>sayap</a:t>
            </a:r>
            <a:r>
              <a:rPr lang="en-US" sz="1600" dirty="0"/>
              <a:t>/</a:t>
            </a:r>
            <a:r>
              <a:rPr lang="en-US" sz="1600" dirty="0" err="1"/>
              <a:t>sirip</a:t>
            </a:r>
            <a:endParaRPr lang="en-US" sz="1600" dirty="0"/>
          </a:p>
          <a:p>
            <a:r>
              <a:rPr lang="en-US" sz="1600" dirty="0"/>
              <a:t>G. </a:t>
            </a:r>
            <a:r>
              <a:rPr lang="en-US" sz="1600" dirty="0" err="1"/>
              <a:t>sarco</a:t>
            </a:r>
            <a:r>
              <a:rPr lang="en-US" sz="1600" dirty="0"/>
              <a:t>: </a:t>
            </a:r>
            <a:r>
              <a:rPr lang="en-US" sz="1600" dirty="0" err="1"/>
              <a:t>daging</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G. </a:t>
            </a:r>
            <a:r>
              <a:rPr lang="en-US" sz="1600" dirty="0" err="1"/>
              <a:t>amphi</a:t>
            </a:r>
            <a:r>
              <a:rPr lang="en-US" sz="1600" dirty="0"/>
              <a:t>: </a:t>
            </a:r>
            <a:r>
              <a:rPr lang="en-US" sz="1600" dirty="0" err="1"/>
              <a:t>dua</a:t>
            </a:r>
            <a:r>
              <a:rPr lang="en-US" sz="1600" dirty="0"/>
              <a:t>/double</a:t>
            </a:r>
          </a:p>
          <a:p>
            <a:r>
              <a:rPr lang="en-US" sz="1600" dirty="0"/>
              <a:t>G. bios: </a:t>
            </a:r>
            <a:r>
              <a:rPr lang="en-US" sz="1600" dirty="0" err="1"/>
              <a:t>hidup</a:t>
            </a:r>
            <a:endParaRPr lang="en-US" sz="1600" dirty="0"/>
          </a:p>
          <a:p>
            <a:r>
              <a:rPr lang="en-US" sz="1600" dirty="0"/>
              <a:t>L. </a:t>
            </a:r>
            <a:r>
              <a:rPr lang="en-US" sz="1600" dirty="0" err="1"/>
              <a:t>repere</a:t>
            </a:r>
            <a:r>
              <a:rPr lang="en-US" sz="1600" dirty="0"/>
              <a:t>: </a:t>
            </a:r>
            <a:r>
              <a:rPr lang="en-US" sz="1600" dirty="0" err="1"/>
              <a:t>merapa</a:t>
            </a:r>
            <a:endParaRPr lang="en-US" sz="1600" dirty="0"/>
          </a:p>
          <a:p>
            <a:r>
              <a:rPr lang="en-US" sz="1600" dirty="0"/>
              <a:t>L. </a:t>
            </a:r>
            <a:r>
              <a:rPr lang="en-US" sz="1600" dirty="0" err="1"/>
              <a:t>avis</a:t>
            </a:r>
            <a:r>
              <a:rPr lang="en-US" sz="1600" dirty="0"/>
              <a:t>: </a:t>
            </a:r>
            <a:r>
              <a:rPr lang="en-US" sz="1600" dirty="0" err="1"/>
              <a:t>burung</a:t>
            </a:r>
            <a:endParaRPr lang="en-US" sz="1600" dirty="0"/>
          </a:p>
          <a:p>
            <a:r>
              <a:rPr lang="en-US" sz="1600" dirty="0"/>
              <a:t>L. mamma: </a:t>
            </a:r>
            <a:r>
              <a:rPr lang="en-US" sz="1600" dirty="0" err="1"/>
              <a:t>payudara</a:t>
            </a:r>
            <a:endParaRPr lang="en-US" sz="1600" dirty="0"/>
          </a:p>
          <a:p>
            <a:endParaRPr lang="en-US" sz="1600" dirty="0"/>
          </a:p>
        </p:txBody>
      </p:sp>
      <p:sp>
        <p:nvSpPr>
          <p:cNvPr id="3" name="TextBox 2"/>
          <p:cNvSpPr txBox="1"/>
          <p:nvPr/>
        </p:nvSpPr>
        <p:spPr>
          <a:xfrm>
            <a:off x="35496" y="697051"/>
            <a:ext cx="1095809" cy="6186309"/>
          </a:xfrm>
          <a:prstGeom prst="rect">
            <a:avLst/>
          </a:prstGeom>
          <a:noFill/>
        </p:spPr>
        <p:txBody>
          <a:bodyPr wrap="square" rtlCol="0">
            <a:spAutoFit/>
          </a:bodyPr>
          <a:lstStyle/>
          <a:p>
            <a:r>
              <a:rPr lang="en-US" dirty="0"/>
              <a:t>1600</a:t>
            </a:r>
          </a:p>
          <a:p>
            <a:endParaRPr lang="en-US" dirty="0"/>
          </a:p>
          <a:p>
            <a:r>
              <a:rPr lang="en-US" dirty="0"/>
              <a:t>29</a:t>
            </a:r>
          </a:p>
          <a:p>
            <a:endParaRPr lang="en-US" dirty="0"/>
          </a:p>
          <a:p>
            <a:endParaRPr lang="en-US" dirty="0"/>
          </a:p>
          <a:p>
            <a:endParaRPr lang="en-US" dirty="0"/>
          </a:p>
          <a:p>
            <a:r>
              <a:rPr lang="en-US" dirty="0"/>
              <a:t>108</a:t>
            </a:r>
          </a:p>
          <a:p>
            <a:endParaRPr lang="en-US" dirty="0"/>
          </a:p>
          <a:p>
            <a:endParaRPr lang="en-US" dirty="0"/>
          </a:p>
          <a:p>
            <a:endParaRPr lang="en-US" dirty="0"/>
          </a:p>
          <a:p>
            <a:r>
              <a:rPr lang="en-US" dirty="0"/>
              <a:t>970</a:t>
            </a:r>
          </a:p>
          <a:p>
            <a:endParaRPr lang="en-US" dirty="0"/>
          </a:p>
          <a:p>
            <a:r>
              <a:rPr lang="en-US" dirty="0"/>
              <a:t>27000</a:t>
            </a:r>
          </a:p>
          <a:p>
            <a:r>
              <a:rPr lang="en-US" dirty="0"/>
              <a:t>8</a:t>
            </a:r>
          </a:p>
          <a:p>
            <a:endParaRPr lang="en-US" dirty="0"/>
          </a:p>
          <a:p>
            <a:r>
              <a:rPr lang="en-US" dirty="0"/>
              <a:t>5500</a:t>
            </a:r>
          </a:p>
          <a:p>
            <a:endParaRPr lang="en-US" dirty="0"/>
          </a:p>
          <a:p>
            <a:r>
              <a:rPr lang="en-US" dirty="0"/>
              <a:t>8100</a:t>
            </a:r>
          </a:p>
          <a:p>
            <a:endParaRPr lang="en-US" dirty="0"/>
          </a:p>
          <a:p>
            <a:r>
              <a:rPr lang="en-US" dirty="0"/>
              <a:t>9700</a:t>
            </a:r>
          </a:p>
          <a:p>
            <a:endParaRPr lang="en-US" dirty="0"/>
          </a:p>
          <a:p>
            <a:r>
              <a:rPr lang="en-US" dirty="0"/>
              <a:t>4800</a:t>
            </a:r>
          </a:p>
        </p:txBody>
      </p:sp>
      <p:pic>
        <p:nvPicPr>
          <p:cNvPr id="1026" name="Picture 2" descr="10 Jenis Ikan Mas Koki Paling Populer di Indonesia">
            <a:extLst>
              <a:ext uri="{FF2B5EF4-FFF2-40B4-BE49-F238E27FC236}">
                <a16:creationId xmlns:a16="http://schemas.microsoft.com/office/drawing/2014/main" id="{992C62B9-2387-4B29-A451-0B4BC8B6C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534" y="1576309"/>
            <a:ext cx="1361963" cy="700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kuran Hiu Terbesar yang Pernah Ada di Bumi Terungkap : Mongabay.co.id">
            <a:extLst>
              <a:ext uri="{FF2B5EF4-FFF2-40B4-BE49-F238E27FC236}">
                <a16:creationId xmlns:a16="http://schemas.microsoft.com/office/drawing/2014/main" id="{A2976BD4-D450-4D17-9610-69A86EE0F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877"/>
            <a:ext cx="1609476" cy="11046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buan Kodok Beracun Serbu Florida, Ini Penyebabnya - Kabar24 Bisnis.com">
            <a:extLst>
              <a:ext uri="{FF2B5EF4-FFF2-40B4-BE49-F238E27FC236}">
                <a16:creationId xmlns:a16="http://schemas.microsoft.com/office/drawing/2014/main" id="{63CB6D75-917C-45AE-8A9A-DF92ED6F4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424" y="2276872"/>
            <a:ext cx="1323767" cy="8809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rsesat, Buaya Muara Masuk ke Permukiman Warga">
            <a:extLst>
              <a:ext uri="{FF2B5EF4-FFF2-40B4-BE49-F238E27FC236}">
                <a16:creationId xmlns:a16="http://schemas.microsoft.com/office/drawing/2014/main" id="{ED6F69CA-F5E6-46FB-98CF-22A1475344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357" b="11018"/>
          <a:stretch/>
        </p:blipFill>
        <p:spPr bwMode="auto">
          <a:xfrm>
            <a:off x="7790496" y="3140968"/>
            <a:ext cx="1337678" cy="5040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ilah Jenis Burung Kicau Paling Populer Diikutkan Lomba dan Dibanderol  Hingga Belasan Juta Rupiah - Cermati.com">
            <a:extLst>
              <a:ext uri="{FF2B5EF4-FFF2-40B4-BE49-F238E27FC236}">
                <a16:creationId xmlns:a16="http://schemas.microsoft.com/office/drawing/2014/main" id="{D75B86FA-F527-4E39-8110-06494DED6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703" y="4916204"/>
            <a:ext cx="1324640" cy="7947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LOBAL QURBAN">
            <a:extLst>
              <a:ext uri="{FF2B5EF4-FFF2-40B4-BE49-F238E27FC236}">
                <a16:creationId xmlns:a16="http://schemas.microsoft.com/office/drawing/2014/main" id="{288D23F3-EA7E-43FD-9C62-E2C7B2865E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1407" y="5698166"/>
            <a:ext cx="1362947" cy="108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269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484784"/>
            <a:ext cx="5992117" cy="4389768"/>
          </a:xfrm>
        </p:spPr>
      </p:pic>
    </p:spTree>
    <p:extLst>
      <p:ext uri="{BB962C8B-B14F-4D97-AF65-F5344CB8AC3E}">
        <p14:creationId xmlns:p14="http://schemas.microsoft.com/office/powerpoint/2010/main" val="2256396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a:t>
            </a: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6389"/>
          <a:stretch/>
        </p:blipFill>
        <p:spPr bwMode="auto">
          <a:xfrm>
            <a:off x="4329" y="-1"/>
            <a:ext cx="4063615" cy="299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4099306"/>
            <a:ext cx="9157692" cy="27845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444"/>
          <a:stretch/>
        </p:blipFill>
        <p:spPr bwMode="auto">
          <a:xfrm>
            <a:off x="4067944" y="78464"/>
            <a:ext cx="4063615" cy="38100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385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85"/>
          <a:stretch/>
        </p:blipFill>
        <p:spPr bwMode="auto">
          <a:xfrm>
            <a:off x="5265682" y="0"/>
            <a:ext cx="3905155"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25" y="23648"/>
            <a:ext cx="5421355" cy="484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p:cNvSpPr>
            <a:spLocks noGrp="1"/>
          </p:cNvSpPr>
          <p:nvPr>
            <p:ph type="ftr" sz="quarter" idx="11"/>
          </p:nvPr>
        </p:nvSpPr>
        <p:spPr>
          <a:xfrm>
            <a:off x="6096000" y="6400800"/>
            <a:ext cx="2895600" cy="228600"/>
          </a:xfrm>
        </p:spPr>
        <p:txBody>
          <a:bodyPr/>
          <a:lstStyle/>
          <a:p>
            <a:r>
              <a:rPr lang="en-US" dirty="0"/>
              <a:t>Hickman, 2006</a:t>
            </a:r>
          </a:p>
        </p:txBody>
      </p:sp>
    </p:spTree>
    <p:extLst>
      <p:ext uri="{BB962C8B-B14F-4D97-AF65-F5344CB8AC3E}">
        <p14:creationId xmlns:p14="http://schemas.microsoft.com/office/powerpoint/2010/main" val="3555029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523" y="1544278"/>
            <a:ext cx="7748909" cy="438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76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9098837"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847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596" y="1361457"/>
            <a:ext cx="8505860" cy="433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152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028384" cy="683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661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a:xfrm>
            <a:off x="6096000" y="6512768"/>
            <a:ext cx="2895600" cy="228600"/>
          </a:xfrm>
        </p:spPr>
        <p:txBody>
          <a:bodyPr/>
          <a:lstStyle/>
          <a:p>
            <a:r>
              <a:rPr lang="en-US" dirty="0"/>
              <a:t>Hickman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62" y="0"/>
            <a:ext cx="7575274" cy="6371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189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30189"/>
            <a:ext cx="4968552" cy="666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067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73" y="1484784"/>
            <a:ext cx="889965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201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a:t>www.themegallery.com</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51" y="44624"/>
            <a:ext cx="8882729" cy="6737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197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28" y="0"/>
            <a:ext cx="50488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27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056" name="Picture 8" descr="E:\gambar\Logo\10. UNILA.jpg"/>
          <p:cNvPicPr>
            <a:picLocks noChangeAspect="1" noChangeArrowheads="1"/>
          </p:cNvPicPr>
          <p:nvPr/>
        </p:nvPicPr>
        <p:blipFill>
          <a:blip r:embed="rId3"/>
          <a:srcRect/>
          <a:stretch>
            <a:fillRect/>
          </a:stretch>
        </p:blipFill>
        <p:spPr bwMode="auto">
          <a:xfrm>
            <a:off x="467544" y="-30415"/>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3084512" y="2780928"/>
            <a:ext cx="6023992" cy="682625"/>
          </a:xfrm>
        </p:spPr>
        <p:txBody>
          <a:bodyPr/>
          <a:lstStyle/>
          <a:p>
            <a:pPr algn="ctr"/>
            <a:r>
              <a:rPr lang="id-ID" sz="4800" dirty="0"/>
              <a:t>SISTEM PENCERNAAN</a:t>
            </a:r>
          </a:p>
        </p:txBody>
      </p:sp>
    </p:spTree>
    <p:extLst>
      <p:ext uri="{BB962C8B-B14F-4D97-AF65-F5344CB8AC3E}">
        <p14:creationId xmlns:p14="http://schemas.microsoft.com/office/powerpoint/2010/main" val="1293847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6588224" cy="676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333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72" t="3157" r="4608" b="49807"/>
          <a:stretch/>
        </p:blipFill>
        <p:spPr bwMode="auto">
          <a:xfrm>
            <a:off x="-14308" y="1066184"/>
            <a:ext cx="9158308" cy="5782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527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5152"/>
            <a:ext cx="9015513" cy="186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2816"/>
            <a:ext cx="217170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988840"/>
            <a:ext cx="2016224" cy="494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059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a:t>www.themegallery.com</a:t>
            </a:r>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86" y="0"/>
            <a:ext cx="8877994" cy="675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799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41_03PenguinProteinStore-L"/>
          <p:cNvPicPr>
            <a:picLocks noChangeAspect="1" noChangeArrowheads="1"/>
          </p:cNvPicPr>
          <p:nvPr/>
        </p:nvPicPr>
        <p:blipFill>
          <a:blip r:embed="rId3" cstate="print">
            <a:extLst>
              <a:ext uri="{28A0092B-C50C-407E-A947-70E740481C1C}">
                <a14:useLocalDpi xmlns:a14="http://schemas.microsoft.com/office/drawing/2010/main" val="0"/>
              </a:ext>
            </a:extLst>
          </a:blip>
          <a:srcRect b="2019"/>
          <a:stretch>
            <a:fillRect/>
          </a:stretch>
        </p:blipFill>
        <p:spPr bwMode="auto">
          <a:xfrm>
            <a:off x="3505200" y="1219200"/>
            <a:ext cx="52006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6"/>
          <p:cNvSpPr>
            <a:spLocks noChangeArrowheads="1"/>
          </p:cNvSpPr>
          <p:nvPr/>
        </p:nvSpPr>
        <p:spPr bwMode="auto">
          <a:xfrm>
            <a:off x="3536449" y="-27384"/>
            <a:ext cx="663416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a:solidFill>
                  <a:schemeClr val="tx1"/>
                </a:solidFill>
                <a:latin typeface="Arial" panose="020B0604020202020204" pitchFamily="34" charset="0"/>
                <a:sym typeface="Symbol" panose="05050102010706020507" pitchFamily="18" charset="2"/>
              </a:defRPr>
            </a:lvl1pPr>
            <a:lvl2pPr marL="742950" indent="-285750">
              <a:defRPr kumimoji="1" sz="2900">
                <a:solidFill>
                  <a:schemeClr val="tx1"/>
                </a:solidFill>
                <a:latin typeface="Arial" panose="020B0604020202020204" pitchFamily="34" charset="0"/>
                <a:sym typeface="Symbol" panose="05050102010706020507" pitchFamily="18" charset="2"/>
              </a:defRPr>
            </a:lvl2pPr>
            <a:lvl3pPr marL="1143000" indent="-228600">
              <a:defRPr kumimoji="1" sz="2900">
                <a:solidFill>
                  <a:schemeClr val="tx1"/>
                </a:solidFill>
                <a:latin typeface="Arial" panose="020B0604020202020204" pitchFamily="34" charset="0"/>
                <a:sym typeface="Symbol" panose="05050102010706020507" pitchFamily="18" charset="2"/>
              </a:defRPr>
            </a:lvl3pPr>
            <a:lvl4pPr marL="1600200" indent="-228600">
              <a:defRPr kumimoji="1" sz="2900">
                <a:solidFill>
                  <a:schemeClr val="tx1"/>
                </a:solidFill>
                <a:latin typeface="Arial" panose="020B0604020202020204" pitchFamily="34" charset="0"/>
                <a:sym typeface="Symbol" panose="05050102010706020507" pitchFamily="18" charset="2"/>
              </a:defRPr>
            </a:lvl4pPr>
            <a:lvl5pPr marL="2057400" indent="-228600">
              <a:defRPr kumimoji="1" sz="2900">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9pPr>
          </a:lstStyle>
          <a:p>
            <a:pPr eaLnBrk="1" hangingPunct="1"/>
            <a:r>
              <a:rPr kumimoji="0" lang="id-ID" sz="1200" dirty="0">
                <a:solidFill>
                  <a:schemeClr val="bg1"/>
                </a:solidFill>
              </a:rPr>
              <a:t>Peraga </a:t>
            </a:r>
            <a:r>
              <a:rPr kumimoji="0" lang="en-US" sz="1200" dirty="0">
                <a:solidFill>
                  <a:schemeClr val="bg1"/>
                </a:solidFill>
              </a:rPr>
              <a:t>41</a:t>
            </a:r>
            <a:r>
              <a:rPr kumimoji="0" lang="id-ID" sz="1200" dirty="0">
                <a:solidFill>
                  <a:schemeClr val="bg1"/>
                </a:solidFill>
              </a:rPr>
              <a:t>.</a:t>
            </a:r>
            <a:r>
              <a:rPr kumimoji="0" lang="en-US" sz="1200" dirty="0">
                <a:solidFill>
                  <a:schemeClr val="bg1"/>
                </a:solidFill>
              </a:rPr>
              <a:t>3</a:t>
            </a:r>
            <a:r>
              <a:rPr kumimoji="0" lang="id-ID" sz="1200" dirty="0">
                <a:solidFill>
                  <a:schemeClr val="bg1"/>
                </a:solidFill>
              </a:rPr>
              <a:t>  Menyimpan protein untuk pertumbuhan (Campbell, 2010)</a:t>
            </a:r>
            <a:endParaRPr kumimoji="0" lang="en-US" sz="1200" dirty="0">
              <a:solidFill>
                <a:schemeClr val="bg1"/>
              </a:solidFill>
            </a:endParaRPr>
          </a:p>
        </p:txBody>
      </p:sp>
      <p:sp>
        <p:nvSpPr>
          <p:cNvPr id="13316" name="TextBox 3"/>
          <p:cNvSpPr txBox="1">
            <a:spLocks noChangeArrowheads="1"/>
          </p:cNvSpPr>
          <p:nvPr/>
        </p:nvSpPr>
        <p:spPr bwMode="auto">
          <a:xfrm>
            <a:off x="179512" y="1556792"/>
            <a:ext cx="32004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900">
                <a:solidFill>
                  <a:schemeClr val="tx1"/>
                </a:solidFill>
                <a:latin typeface="Arial" panose="020B0604020202020204" pitchFamily="34" charset="0"/>
                <a:sym typeface="Symbol" panose="05050102010706020507" pitchFamily="18" charset="2"/>
              </a:defRPr>
            </a:lvl1pPr>
            <a:lvl2pPr marL="742950" indent="-285750">
              <a:defRPr kumimoji="1" sz="2900">
                <a:solidFill>
                  <a:schemeClr val="tx1"/>
                </a:solidFill>
                <a:latin typeface="Arial" panose="020B0604020202020204" pitchFamily="34" charset="0"/>
                <a:sym typeface="Symbol" panose="05050102010706020507" pitchFamily="18" charset="2"/>
              </a:defRPr>
            </a:lvl2pPr>
            <a:lvl3pPr marL="1143000" indent="-228600">
              <a:defRPr kumimoji="1" sz="2900">
                <a:solidFill>
                  <a:schemeClr val="tx1"/>
                </a:solidFill>
                <a:latin typeface="Arial" panose="020B0604020202020204" pitchFamily="34" charset="0"/>
                <a:sym typeface="Symbol" panose="05050102010706020507" pitchFamily="18" charset="2"/>
              </a:defRPr>
            </a:lvl3pPr>
            <a:lvl4pPr marL="1600200" indent="-228600">
              <a:defRPr kumimoji="1" sz="2900">
                <a:solidFill>
                  <a:schemeClr val="tx1"/>
                </a:solidFill>
                <a:latin typeface="Arial" panose="020B0604020202020204" pitchFamily="34" charset="0"/>
                <a:sym typeface="Symbol" panose="05050102010706020507" pitchFamily="18" charset="2"/>
              </a:defRPr>
            </a:lvl4pPr>
            <a:lvl5pPr marL="2057400" indent="-228600">
              <a:defRPr kumimoji="1" sz="2900">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9pPr>
          </a:lstStyle>
          <a:p>
            <a:r>
              <a:rPr lang="id-ID" sz="2000" dirty="0"/>
              <a:t>Penguin adelie dari Antartika ini harus membuat banyak sekali protein baru saat menggugurkan bulu (menumbuhkan bulu baru). Karena kehilangan lapisan bulu penginsulasi untuk sementara, penguin ini  tidak bisa berenang—atau mencari makan—ketika sedang berganti bulu.</a:t>
            </a:r>
          </a:p>
        </p:txBody>
      </p:sp>
    </p:spTree>
    <p:extLst>
      <p:ext uri="{BB962C8B-B14F-4D97-AF65-F5344CB8AC3E}">
        <p14:creationId xmlns:p14="http://schemas.microsoft.com/office/powerpoint/2010/main" val="1396531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41_04CaribouEatingAntler-U"/>
          <p:cNvPicPr>
            <a:picLocks noChangeAspect="1" noChangeArrowheads="1"/>
          </p:cNvPicPr>
          <p:nvPr/>
        </p:nvPicPr>
        <p:blipFill>
          <a:blip r:embed="rId3">
            <a:extLst>
              <a:ext uri="{28A0092B-C50C-407E-A947-70E740481C1C}">
                <a14:useLocalDpi xmlns:a14="http://schemas.microsoft.com/office/drawing/2010/main" val="0"/>
              </a:ext>
            </a:extLst>
          </a:blip>
          <a:srcRect b="3508"/>
          <a:stretch>
            <a:fillRect/>
          </a:stretch>
        </p:blipFill>
        <p:spPr bwMode="auto">
          <a:xfrm>
            <a:off x="1828800" y="685800"/>
            <a:ext cx="58864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p:cNvSpPr>
            <a:spLocks noChangeArrowheads="1"/>
          </p:cNvSpPr>
          <p:nvPr/>
        </p:nvSpPr>
        <p:spPr bwMode="auto">
          <a:xfrm>
            <a:off x="152400" y="-38100"/>
            <a:ext cx="67770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a:solidFill>
                  <a:schemeClr val="tx1"/>
                </a:solidFill>
                <a:latin typeface="Arial" panose="020B0604020202020204" pitchFamily="34" charset="0"/>
                <a:sym typeface="Symbol" panose="05050102010706020507" pitchFamily="18" charset="2"/>
              </a:defRPr>
            </a:lvl1pPr>
            <a:lvl2pPr marL="742950" indent="-285750">
              <a:defRPr kumimoji="1" sz="2900">
                <a:solidFill>
                  <a:schemeClr val="tx1"/>
                </a:solidFill>
                <a:latin typeface="Arial" panose="020B0604020202020204" pitchFamily="34" charset="0"/>
                <a:sym typeface="Symbol" panose="05050102010706020507" pitchFamily="18" charset="2"/>
              </a:defRPr>
            </a:lvl2pPr>
            <a:lvl3pPr marL="1143000" indent="-228600">
              <a:defRPr kumimoji="1" sz="2900">
                <a:solidFill>
                  <a:schemeClr val="tx1"/>
                </a:solidFill>
                <a:latin typeface="Arial" panose="020B0604020202020204" pitchFamily="34" charset="0"/>
                <a:sym typeface="Symbol" panose="05050102010706020507" pitchFamily="18" charset="2"/>
              </a:defRPr>
            </a:lvl3pPr>
            <a:lvl4pPr marL="1600200" indent="-228600">
              <a:defRPr kumimoji="1" sz="2900">
                <a:solidFill>
                  <a:schemeClr val="tx1"/>
                </a:solidFill>
                <a:latin typeface="Arial" panose="020B0604020202020204" pitchFamily="34" charset="0"/>
                <a:sym typeface="Symbol" panose="05050102010706020507" pitchFamily="18" charset="2"/>
              </a:defRPr>
            </a:lvl4pPr>
            <a:lvl5pPr marL="2057400" indent="-228600">
              <a:defRPr kumimoji="1" sz="2900">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9pPr>
          </a:lstStyle>
          <a:p>
            <a:pPr eaLnBrk="1" hangingPunct="1"/>
            <a:r>
              <a:rPr kumimoji="0" lang="id-ID" sz="1200">
                <a:solidFill>
                  <a:schemeClr val="tx2"/>
                </a:solidFill>
              </a:rPr>
              <a:t>Peraga </a:t>
            </a:r>
            <a:r>
              <a:rPr kumimoji="0" lang="en-US" sz="1200">
                <a:solidFill>
                  <a:schemeClr val="tx2"/>
                </a:solidFill>
              </a:rPr>
              <a:t>41</a:t>
            </a:r>
            <a:r>
              <a:rPr kumimoji="0" lang="id-ID" sz="1200">
                <a:solidFill>
                  <a:schemeClr val="tx2"/>
                </a:solidFill>
              </a:rPr>
              <a:t>.</a:t>
            </a:r>
            <a:r>
              <a:rPr kumimoji="0" lang="en-US" sz="1200">
                <a:solidFill>
                  <a:schemeClr val="tx2"/>
                </a:solidFill>
              </a:rPr>
              <a:t>4</a:t>
            </a:r>
            <a:r>
              <a:rPr kumimoji="0" lang="id-ID" sz="1200">
                <a:solidFill>
                  <a:schemeClr val="tx2"/>
                </a:solidFill>
              </a:rPr>
              <a:t>  Memperoleh nutrien esensial dengan memakan rangga</a:t>
            </a:r>
            <a:endParaRPr kumimoji="0" lang="en-US" sz="1200">
              <a:solidFill>
                <a:schemeClr val="tx2"/>
              </a:solidFill>
            </a:endParaRPr>
          </a:p>
        </p:txBody>
      </p:sp>
      <p:sp>
        <p:nvSpPr>
          <p:cNvPr id="24580" name="TextBox 3"/>
          <p:cNvSpPr txBox="1">
            <a:spLocks noChangeArrowheads="1"/>
          </p:cNvSpPr>
          <p:nvPr/>
        </p:nvSpPr>
        <p:spPr bwMode="auto">
          <a:xfrm>
            <a:off x="323528" y="5117162"/>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900">
                <a:solidFill>
                  <a:schemeClr val="tx1"/>
                </a:solidFill>
                <a:latin typeface="Arial" panose="020B0604020202020204" pitchFamily="34" charset="0"/>
                <a:sym typeface="Symbol" panose="05050102010706020507" pitchFamily="18" charset="2"/>
              </a:defRPr>
            </a:lvl1pPr>
            <a:lvl2pPr marL="742950" indent="-285750">
              <a:defRPr kumimoji="1" sz="2900">
                <a:solidFill>
                  <a:schemeClr val="tx1"/>
                </a:solidFill>
                <a:latin typeface="Arial" panose="020B0604020202020204" pitchFamily="34" charset="0"/>
                <a:sym typeface="Symbol" panose="05050102010706020507" pitchFamily="18" charset="2"/>
              </a:defRPr>
            </a:lvl2pPr>
            <a:lvl3pPr marL="1143000" indent="-228600">
              <a:defRPr kumimoji="1" sz="2900">
                <a:solidFill>
                  <a:schemeClr val="tx1"/>
                </a:solidFill>
                <a:latin typeface="Arial" panose="020B0604020202020204" pitchFamily="34" charset="0"/>
                <a:sym typeface="Symbol" panose="05050102010706020507" pitchFamily="18" charset="2"/>
              </a:defRPr>
            </a:lvl3pPr>
            <a:lvl4pPr marL="1600200" indent="-228600">
              <a:defRPr kumimoji="1" sz="2900">
                <a:solidFill>
                  <a:schemeClr val="tx1"/>
                </a:solidFill>
                <a:latin typeface="Arial" panose="020B0604020202020204" pitchFamily="34" charset="0"/>
                <a:sym typeface="Symbol" panose="05050102010706020507" pitchFamily="18" charset="2"/>
              </a:defRPr>
            </a:lvl4pPr>
            <a:lvl5pPr marL="2057400" indent="-228600">
              <a:defRPr kumimoji="1" sz="2900">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a:solidFill>
                  <a:schemeClr val="tx1"/>
                </a:solidFill>
                <a:latin typeface="Arial" panose="020B0604020202020204" pitchFamily="34" charset="0"/>
                <a:sym typeface="Symbol" panose="05050102010706020507" pitchFamily="18" charset="2"/>
              </a:defRPr>
            </a:lvl9pPr>
          </a:lstStyle>
          <a:p>
            <a:r>
              <a:rPr lang="id-ID" sz="2000" dirty="0"/>
              <a:t>Karibu, sejenis herbivor arktik, mengunyah rangka yang terlepas dari hewan lain. Karena rangka mengandung kalsium fosfat, perilaku ini umum terjadi pada herbivor yang hidup di tempat tanah dan tumbuhan kekurangan fosfor. </a:t>
            </a:r>
          </a:p>
        </p:txBody>
      </p:sp>
    </p:spTree>
    <p:extLst>
      <p:ext uri="{BB962C8B-B14F-4D97-AF65-F5344CB8AC3E}">
        <p14:creationId xmlns:p14="http://schemas.microsoft.com/office/powerpoint/2010/main" val="2279463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056" name="Picture 8" descr="E:\gambar\Logo\10. UNILA.jpg"/>
          <p:cNvPicPr>
            <a:picLocks noChangeAspect="1" noChangeArrowheads="1"/>
          </p:cNvPicPr>
          <p:nvPr/>
        </p:nvPicPr>
        <p:blipFill>
          <a:blip r:embed="rId3"/>
          <a:srcRect/>
          <a:stretch>
            <a:fillRect/>
          </a:stretch>
        </p:blipFill>
        <p:spPr bwMode="auto">
          <a:xfrm>
            <a:off x="396103" y="-24"/>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3084512" y="2780928"/>
            <a:ext cx="6023992" cy="682625"/>
          </a:xfrm>
        </p:spPr>
        <p:txBody>
          <a:bodyPr/>
          <a:lstStyle/>
          <a:p>
            <a:pPr algn="ctr"/>
            <a:r>
              <a:rPr lang="id-ID" sz="4800" dirty="0"/>
              <a:t>SISTEM EKSKRESI</a:t>
            </a:r>
          </a:p>
        </p:txBody>
      </p:sp>
    </p:spTree>
    <p:extLst>
      <p:ext uri="{BB962C8B-B14F-4D97-AF65-F5344CB8AC3E}">
        <p14:creationId xmlns:p14="http://schemas.microsoft.com/office/powerpoint/2010/main" val="1195326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ChangeArrowheads="1"/>
          </p:cNvSpPr>
          <p:nvPr/>
        </p:nvSpPr>
        <p:spPr bwMode="auto">
          <a:xfrm>
            <a:off x="152400" y="0"/>
            <a:ext cx="58483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eaLnBrk="1" hangingPunct="1"/>
            <a:r>
              <a:rPr kumimoji="0" lang="id-ID" altLang="en-US" sz="1200">
                <a:solidFill>
                  <a:schemeClr val="tx2"/>
                </a:solidFill>
              </a:rPr>
              <a:t>Peraga </a:t>
            </a:r>
            <a:r>
              <a:rPr kumimoji="0" lang="en-US" altLang="en-US" sz="1200">
                <a:solidFill>
                  <a:schemeClr val="tx2"/>
                </a:solidFill>
              </a:rPr>
              <a:t>44</a:t>
            </a:r>
            <a:r>
              <a:rPr kumimoji="0" lang="id-ID" altLang="en-US" sz="1200">
                <a:solidFill>
                  <a:schemeClr val="tx2"/>
                </a:solidFill>
              </a:rPr>
              <a:t>.</a:t>
            </a:r>
            <a:r>
              <a:rPr kumimoji="0" lang="en-US" altLang="en-US" sz="1200">
                <a:solidFill>
                  <a:schemeClr val="tx2"/>
                </a:solidFill>
              </a:rPr>
              <a:t>9</a:t>
            </a:r>
            <a:r>
              <a:rPr kumimoji="0" lang="id-ID" altLang="en-US" sz="1200">
                <a:solidFill>
                  <a:schemeClr val="tx2"/>
                </a:solidFill>
              </a:rPr>
              <a:t>  Zat-zat buangan bernitrogen</a:t>
            </a:r>
            <a:endParaRPr kumimoji="0" lang="en-US" altLang="en-US" sz="1200">
              <a:solidFill>
                <a:schemeClr val="tx2"/>
              </a:solidFill>
            </a:endParaRPr>
          </a:p>
        </p:txBody>
      </p:sp>
      <p:grpSp>
        <p:nvGrpSpPr>
          <p:cNvPr id="30723" name="Group 17"/>
          <p:cNvGrpSpPr>
            <a:grpSpLocks/>
          </p:cNvGrpSpPr>
          <p:nvPr/>
        </p:nvGrpSpPr>
        <p:grpSpPr bwMode="auto">
          <a:xfrm>
            <a:off x="1295400" y="381000"/>
            <a:ext cx="7023100" cy="6145213"/>
            <a:chOff x="816" y="240"/>
            <a:chExt cx="4424" cy="3871"/>
          </a:xfrm>
        </p:grpSpPr>
        <p:pic>
          <p:nvPicPr>
            <p:cNvPr id="30724" name="Picture 5" descr="44_09-NitrogenousWastes-U"/>
            <p:cNvPicPr>
              <a:picLocks noChangeAspect="1" noChangeArrowheads="1"/>
            </p:cNvPicPr>
            <p:nvPr/>
          </p:nvPicPr>
          <p:blipFill>
            <a:blip r:embed="rId3">
              <a:extLst>
                <a:ext uri="{28A0092B-C50C-407E-A947-70E740481C1C}">
                  <a14:useLocalDpi xmlns:a14="http://schemas.microsoft.com/office/drawing/2010/main" val="0"/>
                </a:ext>
              </a:extLst>
            </a:blip>
            <a:srcRect b="2371"/>
            <a:stretch>
              <a:fillRect/>
            </a:stretch>
          </p:blipFill>
          <p:spPr bwMode="auto">
            <a:xfrm>
              <a:off x="1392" y="240"/>
              <a:ext cx="3135" cy="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7"/>
            <p:cNvSpPr txBox="1">
              <a:spLocks noChangeArrowheads="1"/>
            </p:cNvSpPr>
            <p:nvPr/>
          </p:nvSpPr>
          <p:spPr bwMode="auto">
            <a:xfrm>
              <a:off x="3800" y="2368"/>
              <a:ext cx="1440"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r>
                <a:rPr kumimoji="0" lang="id-ID" altLang="en-US" sz="1400" b="1"/>
                <a:t>Kebanyakan reptil (termasuk burung), serangga, bekicot</a:t>
              </a:r>
              <a:endParaRPr kumimoji="0" lang="en-US" altLang="en-US" sz="1400" b="1"/>
            </a:p>
          </p:txBody>
        </p:sp>
        <p:sp>
          <p:nvSpPr>
            <p:cNvPr id="30726" name="Text Box 8"/>
            <p:cNvSpPr txBox="1">
              <a:spLocks noChangeArrowheads="1"/>
            </p:cNvSpPr>
            <p:nvPr/>
          </p:nvSpPr>
          <p:spPr bwMode="auto">
            <a:xfrm>
              <a:off x="1536" y="3984"/>
              <a:ext cx="57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1400" b="1"/>
                <a:t>Amonia</a:t>
              </a:r>
              <a:endParaRPr kumimoji="0" lang="en-US" altLang="en-US" sz="1400" b="1"/>
            </a:p>
          </p:txBody>
        </p:sp>
        <p:sp>
          <p:nvSpPr>
            <p:cNvPr id="30727" name="Text Box 9"/>
            <p:cNvSpPr txBox="1">
              <a:spLocks noChangeArrowheads="1"/>
            </p:cNvSpPr>
            <p:nvPr/>
          </p:nvSpPr>
          <p:spPr bwMode="auto">
            <a:xfrm>
              <a:off x="3656" y="3989"/>
              <a:ext cx="57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1400" b="1"/>
                <a:t>Asam urat</a:t>
              </a:r>
              <a:endParaRPr kumimoji="0" lang="en-US" altLang="en-US" sz="1400" b="1"/>
            </a:p>
          </p:txBody>
        </p:sp>
        <p:sp>
          <p:nvSpPr>
            <p:cNvPr id="30728" name="Text Box 10"/>
            <p:cNvSpPr txBox="1">
              <a:spLocks noChangeArrowheads="1"/>
            </p:cNvSpPr>
            <p:nvPr/>
          </p:nvSpPr>
          <p:spPr bwMode="auto">
            <a:xfrm>
              <a:off x="2679" y="3990"/>
              <a:ext cx="30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en-US" altLang="en-US" sz="1400" b="1"/>
                <a:t>Urea</a:t>
              </a:r>
            </a:p>
          </p:txBody>
        </p:sp>
        <p:sp>
          <p:nvSpPr>
            <p:cNvPr id="30729" name="Text Box 11"/>
            <p:cNvSpPr txBox="1">
              <a:spLocks noChangeArrowheads="1"/>
            </p:cNvSpPr>
            <p:nvPr/>
          </p:nvSpPr>
          <p:spPr bwMode="auto">
            <a:xfrm>
              <a:off x="816" y="2382"/>
              <a:ext cx="153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r>
                <a:rPr kumimoji="0" lang="id-ID" altLang="en-US" sz="1400" b="1"/>
                <a:t>Kebanyakan hewan akuatik, termasuk sebagian besar ikan bertulang keras</a:t>
              </a:r>
              <a:endParaRPr kumimoji="0" lang="en-US" altLang="en-US" sz="1400" b="1"/>
            </a:p>
          </p:txBody>
        </p:sp>
        <p:sp>
          <p:nvSpPr>
            <p:cNvPr id="30730" name="Text Box 12"/>
            <p:cNvSpPr txBox="1">
              <a:spLocks noChangeArrowheads="1"/>
            </p:cNvSpPr>
            <p:nvPr/>
          </p:nvSpPr>
          <p:spPr bwMode="auto">
            <a:xfrm>
              <a:off x="2352" y="2376"/>
              <a:ext cx="1400"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r>
                <a:rPr kumimoji="0" lang="id-ID" altLang="en-US" sz="1400" b="1"/>
                <a:t>Mamalia, sebagian besar amfibia, hiu, beberapa jenis ikan bertulang keras</a:t>
              </a:r>
              <a:endParaRPr kumimoji="0" lang="en-US" altLang="en-US" sz="1400" b="1"/>
            </a:p>
          </p:txBody>
        </p:sp>
        <p:sp>
          <p:nvSpPr>
            <p:cNvPr id="30731" name="Text Box 13"/>
            <p:cNvSpPr txBox="1">
              <a:spLocks noChangeArrowheads="1"/>
            </p:cNvSpPr>
            <p:nvPr/>
          </p:nvSpPr>
          <p:spPr bwMode="auto">
            <a:xfrm>
              <a:off x="2940" y="582"/>
              <a:ext cx="64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gn="ctr">
                <a:lnSpc>
                  <a:spcPct val="90000"/>
                </a:lnSpc>
              </a:pPr>
              <a:r>
                <a:rPr kumimoji="0" lang="id-ID" altLang="en-US" sz="1400" b="1"/>
                <a:t>basa-basa</a:t>
              </a:r>
            </a:p>
            <a:p>
              <a:pPr algn="ctr">
                <a:lnSpc>
                  <a:spcPct val="90000"/>
                </a:lnSpc>
              </a:pPr>
              <a:r>
                <a:rPr kumimoji="0" lang="id-ID" altLang="en-US" sz="1400" b="1"/>
                <a:t>bernitrogen</a:t>
              </a:r>
              <a:endParaRPr kumimoji="0" lang="en-US" altLang="en-US" sz="1400" b="1"/>
            </a:p>
          </p:txBody>
        </p:sp>
        <p:sp>
          <p:nvSpPr>
            <p:cNvPr id="30732" name="Text Box 14"/>
            <p:cNvSpPr txBox="1">
              <a:spLocks noChangeArrowheads="1"/>
            </p:cNvSpPr>
            <p:nvPr/>
          </p:nvSpPr>
          <p:spPr bwMode="auto">
            <a:xfrm>
              <a:off x="2230" y="567"/>
              <a:ext cx="47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gn="ctr"/>
              <a:r>
                <a:rPr kumimoji="0" lang="id-ID" altLang="en-US" sz="1400" b="1"/>
                <a:t>asam amino</a:t>
              </a:r>
              <a:endParaRPr kumimoji="0" lang="en-US" altLang="en-US" sz="1400" b="1"/>
            </a:p>
          </p:txBody>
        </p:sp>
        <p:sp>
          <p:nvSpPr>
            <p:cNvPr id="30733" name="Text Box 15"/>
            <p:cNvSpPr txBox="1">
              <a:spLocks noChangeArrowheads="1"/>
            </p:cNvSpPr>
            <p:nvPr/>
          </p:nvSpPr>
          <p:spPr bwMode="auto">
            <a:xfrm>
              <a:off x="2226" y="258"/>
              <a:ext cx="47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gn="ctr">
                <a:lnSpc>
                  <a:spcPct val="90000"/>
                </a:lnSpc>
              </a:pPr>
              <a:r>
                <a:rPr kumimoji="0" lang="id-ID" altLang="en-US" sz="1400" b="1"/>
                <a:t>protein</a:t>
              </a:r>
              <a:endParaRPr kumimoji="0" lang="en-US" altLang="en-US" sz="1400" b="1"/>
            </a:p>
          </p:txBody>
        </p:sp>
        <p:sp>
          <p:nvSpPr>
            <p:cNvPr id="30734" name="Text Box 16"/>
            <p:cNvSpPr txBox="1">
              <a:spLocks noChangeArrowheads="1"/>
            </p:cNvSpPr>
            <p:nvPr/>
          </p:nvSpPr>
          <p:spPr bwMode="auto">
            <a:xfrm>
              <a:off x="2875" y="259"/>
              <a:ext cx="77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gn="ctr">
                <a:lnSpc>
                  <a:spcPct val="90000"/>
                </a:lnSpc>
              </a:pPr>
              <a:r>
                <a:rPr kumimoji="0" lang="id-ID" altLang="en-US" sz="1400" b="1"/>
                <a:t>asam nukleat</a:t>
              </a:r>
              <a:endParaRPr kumimoji="0" lang="en-US" altLang="en-US" sz="1400" b="1"/>
            </a:p>
          </p:txBody>
        </p:sp>
        <p:sp>
          <p:nvSpPr>
            <p:cNvPr id="30735" name="Text Box 17"/>
            <p:cNvSpPr txBox="1">
              <a:spLocks noChangeArrowheads="1"/>
            </p:cNvSpPr>
            <p:nvPr/>
          </p:nvSpPr>
          <p:spPr bwMode="auto">
            <a:xfrm>
              <a:off x="2472" y="1197"/>
              <a:ext cx="77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gn="ctr">
                <a:lnSpc>
                  <a:spcPct val="90000"/>
                </a:lnSpc>
              </a:pPr>
              <a:r>
                <a:rPr kumimoji="0" lang="id-ID" altLang="en-US" sz="1400" b="1"/>
                <a:t>gugus amino</a:t>
              </a:r>
              <a:endParaRPr kumimoji="0" lang="en-US" altLang="en-US" sz="1400" b="1"/>
            </a:p>
          </p:txBody>
        </p:sp>
      </p:grpSp>
    </p:spTree>
    <p:extLst>
      <p:ext uri="{BB962C8B-B14F-4D97-AF65-F5344CB8AC3E}">
        <p14:creationId xmlns:p14="http://schemas.microsoft.com/office/powerpoint/2010/main" val="3946591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Phylum Chordata</a:t>
            </a:r>
          </a:p>
        </p:txBody>
      </p:sp>
      <p:sp>
        <p:nvSpPr>
          <p:cNvPr id="3" name="Content Placeholder 2"/>
          <p:cNvSpPr>
            <a:spLocks noGrp="1"/>
          </p:cNvSpPr>
          <p:nvPr>
            <p:ph idx="1"/>
          </p:nvPr>
        </p:nvSpPr>
        <p:spPr>
          <a:xfrm>
            <a:off x="179512" y="1600200"/>
            <a:ext cx="5252218" cy="4648200"/>
          </a:xfrm>
        </p:spPr>
        <p:txBody>
          <a:bodyPr/>
          <a:lstStyle/>
          <a:p>
            <a:r>
              <a:rPr lang="en-US" sz="2400" b="1" dirty="0"/>
              <a:t>Bilateral symmetry</a:t>
            </a:r>
          </a:p>
          <a:p>
            <a:r>
              <a:rPr lang="en-US" sz="2400" b="1" dirty="0"/>
              <a:t>Notochord present </a:t>
            </a:r>
          </a:p>
          <a:p>
            <a:r>
              <a:rPr lang="en-US" sz="2400" b="1" dirty="0"/>
              <a:t>Single, dorsal, tubular nerve cord; enlarge form brain</a:t>
            </a:r>
          </a:p>
          <a:p>
            <a:r>
              <a:rPr lang="en-US" sz="2400" b="1" dirty="0"/>
              <a:t>Pharyngeal pouches present</a:t>
            </a:r>
          </a:p>
          <a:p>
            <a:r>
              <a:rPr lang="en-US" sz="2400" b="1" dirty="0" err="1"/>
              <a:t>Endostyle</a:t>
            </a:r>
            <a:r>
              <a:rPr lang="en-US" sz="2400" b="1" dirty="0"/>
              <a:t> in floor pharynx or thyroid gland</a:t>
            </a:r>
          </a:p>
          <a:p>
            <a:r>
              <a:rPr lang="en-US" sz="2400" b="1" dirty="0" err="1"/>
              <a:t>Postanal</a:t>
            </a:r>
            <a:r>
              <a:rPr lang="en-US" sz="2400" b="1" dirty="0"/>
              <a:t> tail beyond anus</a:t>
            </a:r>
          </a:p>
          <a:p>
            <a:r>
              <a:rPr lang="en-US" sz="2400" b="1" dirty="0"/>
              <a:t>Complete digestive system</a:t>
            </a:r>
          </a:p>
          <a:p>
            <a:r>
              <a:rPr lang="en-US" sz="2400" b="1" dirty="0"/>
              <a:t>Segmentation, if present</a:t>
            </a:r>
          </a:p>
          <a:p>
            <a:endParaRPr lang="en-US" sz="2400" b="1" dirty="0"/>
          </a:p>
          <a:p>
            <a:endParaRPr lang="en-US" sz="2400" b="1" dirty="0"/>
          </a:p>
        </p:txBody>
      </p:sp>
      <p:sp>
        <p:nvSpPr>
          <p:cNvPr id="4" name="Footer Placeholder 3"/>
          <p:cNvSpPr>
            <a:spLocks noGrp="1"/>
          </p:cNvSpPr>
          <p:nvPr>
            <p:ph type="ftr" sz="quarter" idx="11"/>
          </p:nvPr>
        </p:nvSpPr>
        <p:spPr/>
        <p:txBody>
          <a:bodyPr/>
          <a:lstStyle/>
          <a:p>
            <a:r>
              <a:rPr lang="en-US" dirty="0"/>
              <a:t>Hickman, 2006</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420" y="1341798"/>
            <a:ext cx="4234698" cy="151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7" y="0"/>
            <a:ext cx="4139953" cy="13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135" y="2852935"/>
            <a:ext cx="4127377" cy="150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135" y="4355369"/>
            <a:ext cx="4127377" cy="126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803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196850" y="1441202"/>
            <a:ext cx="8534400" cy="1555750"/>
          </a:xfrm>
        </p:spPr>
        <p:txBody>
          <a:bodyPr/>
          <a:lstStyle/>
          <a:p>
            <a:pPr eaLnBrk="1" hangingPunct="1"/>
            <a:r>
              <a:rPr lang="en-US" altLang="en-US" sz="3000" dirty="0" err="1"/>
              <a:t>Hewan-hewan</a:t>
            </a:r>
            <a:r>
              <a:rPr lang="en-US" altLang="en-US" sz="3000" dirty="0"/>
              <a:t> </a:t>
            </a:r>
            <a:r>
              <a:rPr lang="en-US" altLang="en-US" sz="3000" dirty="0" err="1"/>
              <a:t>mengekskresikan</a:t>
            </a:r>
            <a:r>
              <a:rPr lang="en-US" altLang="en-US" sz="3000" dirty="0"/>
              <a:t> </a:t>
            </a:r>
            <a:r>
              <a:rPr lang="en-US" altLang="en-US" sz="3000" dirty="0" err="1"/>
              <a:t>zat</a:t>
            </a:r>
            <a:r>
              <a:rPr lang="en-US" altLang="en-US" sz="3000" dirty="0"/>
              <a:t> </a:t>
            </a:r>
            <a:r>
              <a:rPr lang="en-US" altLang="en-US" sz="3000" dirty="0" err="1"/>
              <a:t>buangan</a:t>
            </a:r>
            <a:r>
              <a:rPr lang="en-US" altLang="en-US" sz="3000" dirty="0"/>
              <a:t> </a:t>
            </a:r>
            <a:r>
              <a:rPr lang="en-US" altLang="en-US" sz="3000" dirty="0" err="1"/>
              <a:t>bernitrogen</a:t>
            </a:r>
            <a:r>
              <a:rPr lang="en-US" altLang="en-US" sz="3000" dirty="0"/>
              <a:t> </a:t>
            </a:r>
            <a:r>
              <a:rPr lang="en-US" altLang="en-US" sz="3000" dirty="0" err="1"/>
              <a:t>sebagai</a:t>
            </a:r>
            <a:r>
              <a:rPr lang="en-US" altLang="en-US" sz="3000" dirty="0"/>
              <a:t> </a:t>
            </a:r>
            <a:r>
              <a:rPr lang="en-US" altLang="en-US" sz="3000" dirty="0" err="1"/>
              <a:t>amonia</a:t>
            </a:r>
            <a:r>
              <a:rPr lang="en-US" altLang="en-US" sz="3000" dirty="0"/>
              <a:t>, urea, </a:t>
            </a:r>
            <a:r>
              <a:rPr lang="en-US" altLang="en-US" sz="3000" dirty="0" err="1"/>
              <a:t>atau</a:t>
            </a:r>
            <a:r>
              <a:rPr lang="en-US" altLang="en-US" sz="3000" dirty="0"/>
              <a:t> </a:t>
            </a:r>
            <a:r>
              <a:rPr lang="en-US" altLang="en-US" sz="3000" dirty="0" err="1"/>
              <a:t>asam</a:t>
            </a:r>
            <a:r>
              <a:rPr lang="en-US" altLang="en-US" sz="3000" dirty="0"/>
              <a:t> </a:t>
            </a:r>
            <a:r>
              <a:rPr lang="en-US" altLang="en-US" sz="3000" dirty="0" err="1"/>
              <a:t>urat</a:t>
            </a:r>
            <a:endParaRPr lang="en-US" altLang="en-US" sz="3000" dirty="0"/>
          </a:p>
          <a:p>
            <a:r>
              <a:rPr lang="en-US" altLang="en-US" sz="3000" dirty="0" err="1"/>
              <a:t>Hewan</a:t>
            </a:r>
            <a:r>
              <a:rPr lang="en-US" altLang="en-US" sz="3000" dirty="0"/>
              <a:t> yang </a:t>
            </a:r>
            <a:r>
              <a:rPr lang="en-US" altLang="en-US" sz="3000" dirty="0" err="1"/>
              <a:t>mengekskresikan</a:t>
            </a:r>
            <a:r>
              <a:rPr lang="en-US" altLang="en-US" sz="3000" dirty="0"/>
              <a:t> </a:t>
            </a:r>
            <a:r>
              <a:rPr lang="en-US" altLang="en-US" sz="3000" dirty="0" err="1"/>
              <a:t>zat</a:t>
            </a:r>
            <a:r>
              <a:rPr lang="en-US" altLang="en-US" sz="3000" dirty="0"/>
              <a:t> </a:t>
            </a:r>
            <a:r>
              <a:rPr lang="en-US" altLang="en-US" sz="3000" dirty="0" err="1"/>
              <a:t>buangan</a:t>
            </a:r>
            <a:r>
              <a:rPr lang="en-US" altLang="en-US" sz="3000" dirty="0"/>
              <a:t> </a:t>
            </a:r>
            <a:r>
              <a:rPr lang="en-US" altLang="en-US" sz="3000" dirty="0" err="1"/>
              <a:t>bernitrogen</a:t>
            </a:r>
            <a:r>
              <a:rPr lang="en-US" altLang="en-US" sz="3000" dirty="0"/>
              <a:t> </a:t>
            </a:r>
            <a:r>
              <a:rPr lang="en-US" altLang="en-US" sz="3000" dirty="0" err="1"/>
              <a:t>sebagai</a:t>
            </a:r>
            <a:r>
              <a:rPr lang="en-US" altLang="en-US" sz="3000" dirty="0"/>
              <a:t> </a:t>
            </a:r>
            <a:r>
              <a:rPr lang="en-US" altLang="en-US" sz="3000" dirty="0" err="1"/>
              <a:t>amonia</a:t>
            </a:r>
            <a:r>
              <a:rPr lang="en-US" altLang="en-US" sz="3000" dirty="0"/>
              <a:t> </a:t>
            </a:r>
            <a:r>
              <a:rPr lang="en-US" altLang="en-US" sz="3000" dirty="0" err="1"/>
              <a:t>memerlukan</a:t>
            </a:r>
            <a:r>
              <a:rPr lang="en-US" altLang="en-US" sz="3000" dirty="0"/>
              <a:t> </a:t>
            </a:r>
            <a:r>
              <a:rPr lang="en-US" altLang="en-US" sz="3000" dirty="0" err="1"/>
              <a:t>akses</a:t>
            </a:r>
            <a:r>
              <a:rPr lang="en-US" altLang="en-US" sz="3000" dirty="0"/>
              <a:t> </a:t>
            </a:r>
            <a:r>
              <a:rPr lang="en-US" altLang="en-US" sz="3000" dirty="0" err="1"/>
              <a:t>ke</a:t>
            </a:r>
            <a:r>
              <a:rPr lang="en-US" altLang="en-US" sz="3000" dirty="0"/>
              <a:t> air yang </a:t>
            </a:r>
            <a:r>
              <a:rPr lang="en-US" altLang="en-US" sz="3000" dirty="0" err="1"/>
              <a:t>banyak</a:t>
            </a:r>
            <a:endParaRPr lang="en-US" altLang="en-US" sz="3000" dirty="0"/>
          </a:p>
          <a:p>
            <a:r>
              <a:rPr lang="en-US" altLang="en-US" sz="3000" dirty="0" err="1"/>
              <a:t>Hewan-hewan</a:t>
            </a:r>
            <a:r>
              <a:rPr lang="en-US" altLang="en-US" sz="3000" dirty="0"/>
              <a:t> </a:t>
            </a:r>
            <a:r>
              <a:rPr lang="en-US" altLang="en-US" sz="3000" dirty="0" err="1"/>
              <a:t>itu</a:t>
            </a:r>
            <a:r>
              <a:rPr lang="en-US" altLang="en-US" sz="3000" dirty="0"/>
              <a:t> </a:t>
            </a:r>
            <a:r>
              <a:rPr lang="en-US" altLang="en-US" sz="3000" dirty="0" err="1"/>
              <a:t>melepas</a:t>
            </a:r>
            <a:r>
              <a:rPr lang="en-US" altLang="en-US" sz="3000" dirty="0"/>
              <a:t> </a:t>
            </a:r>
            <a:r>
              <a:rPr lang="en-US" altLang="en-US" sz="3000" dirty="0" err="1"/>
              <a:t>amonia</a:t>
            </a:r>
            <a:r>
              <a:rPr lang="en-US" altLang="en-US" sz="3000" dirty="0"/>
              <a:t> </a:t>
            </a:r>
            <a:r>
              <a:rPr lang="en-US" altLang="en-US" sz="3000" dirty="0" err="1"/>
              <a:t>melintasi</a:t>
            </a:r>
            <a:r>
              <a:rPr lang="en-US" altLang="en-US" sz="3000" dirty="0"/>
              <a:t>  </a:t>
            </a:r>
            <a:r>
              <a:rPr lang="en-US" altLang="en-US" sz="3000" dirty="0" err="1"/>
              <a:t>seluruh</a:t>
            </a:r>
            <a:r>
              <a:rPr lang="en-US" altLang="en-US" sz="3000" dirty="0"/>
              <a:t> </a:t>
            </a:r>
            <a:r>
              <a:rPr lang="en-US" altLang="en-US" sz="3000" dirty="0" err="1"/>
              <a:t>permukaan</a:t>
            </a:r>
            <a:r>
              <a:rPr lang="en-US" altLang="en-US" sz="3000" dirty="0"/>
              <a:t> </a:t>
            </a:r>
            <a:r>
              <a:rPr lang="en-US" altLang="en-US" sz="3000" dirty="0" err="1"/>
              <a:t>tubuh</a:t>
            </a:r>
            <a:r>
              <a:rPr lang="en-US" altLang="en-US" sz="3000" dirty="0"/>
              <a:t> </a:t>
            </a:r>
            <a:r>
              <a:rPr lang="en-US" altLang="en-US" sz="3000" dirty="0" err="1"/>
              <a:t>atau</a:t>
            </a:r>
            <a:r>
              <a:rPr lang="en-US" altLang="en-US" sz="3000" dirty="0"/>
              <a:t> </a:t>
            </a:r>
            <a:r>
              <a:rPr lang="en-US" altLang="en-US" sz="3000" dirty="0" err="1"/>
              <a:t>melalui</a:t>
            </a:r>
            <a:r>
              <a:rPr lang="en-US" altLang="en-US" sz="3000" dirty="0"/>
              <a:t> </a:t>
            </a:r>
            <a:r>
              <a:rPr lang="en-US" altLang="en-US" sz="3000" dirty="0" err="1"/>
              <a:t>insang</a:t>
            </a:r>
            <a:endParaRPr lang="en-US" altLang="en-US" sz="3000" dirty="0"/>
          </a:p>
          <a:p>
            <a:pPr eaLnBrk="1" hangingPunct="1"/>
            <a:endParaRPr lang="en-US" altLang="en-US" sz="3000"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53966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5088" y="477490"/>
            <a:ext cx="8534400" cy="503238"/>
          </a:xfrm>
        </p:spPr>
        <p:txBody>
          <a:bodyPr/>
          <a:lstStyle/>
          <a:p>
            <a:pPr eaLnBrk="1" hangingPunct="1"/>
            <a:r>
              <a:rPr lang="en-US" altLang="en-US" i="1" dirty="0"/>
              <a:t>Urea</a:t>
            </a:r>
            <a:endParaRPr lang="en-US" altLang="en-US" b="0" i="1" dirty="0">
              <a:solidFill>
                <a:schemeClr val="tx1"/>
              </a:solidFill>
            </a:endParaRPr>
          </a:p>
        </p:txBody>
      </p:sp>
      <p:sp>
        <p:nvSpPr>
          <p:cNvPr id="34819" name="Rectangle 3"/>
          <p:cNvSpPr>
            <a:spLocks noGrp="1" noChangeArrowheads="1"/>
          </p:cNvSpPr>
          <p:nvPr>
            <p:ph type="body" idx="1"/>
          </p:nvPr>
        </p:nvSpPr>
        <p:spPr>
          <a:xfrm>
            <a:off x="195263" y="1510630"/>
            <a:ext cx="8534400" cy="4438650"/>
          </a:xfrm>
        </p:spPr>
        <p:txBody>
          <a:bodyPr/>
          <a:lstStyle/>
          <a:p>
            <a:pPr eaLnBrk="1" hangingPunct="1"/>
            <a:r>
              <a:rPr lang="en-US" altLang="en-US" sz="3000" dirty="0" err="1"/>
              <a:t>Hati</a:t>
            </a:r>
            <a:r>
              <a:rPr lang="en-US" altLang="en-US" sz="3000" dirty="0"/>
              <a:t> </a:t>
            </a:r>
            <a:r>
              <a:rPr lang="en-US" altLang="en-US" sz="3000" dirty="0" err="1"/>
              <a:t>mamalia</a:t>
            </a:r>
            <a:r>
              <a:rPr lang="en-US" altLang="en-US" sz="3000" dirty="0"/>
              <a:t> </a:t>
            </a:r>
            <a:r>
              <a:rPr lang="en-US" altLang="en-US" sz="3000" dirty="0" err="1"/>
              <a:t>dan</a:t>
            </a:r>
            <a:r>
              <a:rPr lang="en-US" altLang="en-US" sz="3000" dirty="0"/>
              <a:t> </a:t>
            </a:r>
            <a:r>
              <a:rPr lang="en-US" altLang="en-US" sz="3000" dirty="0" err="1"/>
              <a:t>sebagian</a:t>
            </a:r>
            <a:r>
              <a:rPr lang="en-US" altLang="en-US" sz="3000" dirty="0"/>
              <a:t> </a:t>
            </a:r>
            <a:r>
              <a:rPr lang="en-US" altLang="en-US" sz="3000" dirty="0" err="1"/>
              <a:t>besar</a:t>
            </a:r>
            <a:r>
              <a:rPr lang="en-US" altLang="en-US" sz="3000" dirty="0"/>
              <a:t> </a:t>
            </a:r>
            <a:r>
              <a:rPr lang="en-US" altLang="en-US" sz="3000" dirty="0" err="1"/>
              <a:t>amfibia</a:t>
            </a:r>
            <a:r>
              <a:rPr lang="en-US" altLang="en-US" sz="3000" dirty="0"/>
              <a:t> </a:t>
            </a:r>
            <a:r>
              <a:rPr lang="en-US" altLang="en-US" sz="3000" dirty="0" err="1"/>
              <a:t>dewasa</a:t>
            </a:r>
            <a:r>
              <a:rPr lang="en-US" altLang="en-US" sz="3000" dirty="0"/>
              <a:t> </a:t>
            </a:r>
            <a:r>
              <a:rPr lang="en-US" altLang="en-US" sz="3000" dirty="0" err="1"/>
              <a:t>mengonversi</a:t>
            </a:r>
            <a:r>
              <a:rPr lang="en-US" altLang="en-US" sz="3000" dirty="0"/>
              <a:t> </a:t>
            </a:r>
            <a:r>
              <a:rPr lang="en-US" altLang="en-US" sz="3000" dirty="0" err="1"/>
              <a:t>amonia</a:t>
            </a:r>
            <a:r>
              <a:rPr lang="en-US" altLang="en-US" sz="3000" dirty="0"/>
              <a:t> </a:t>
            </a:r>
            <a:r>
              <a:rPr lang="en-US" altLang="en-US" sz="3000" dirty="0" err="1"/>
              <a:t>menjadi</a:t>
            </a:r>
            <a:r>
              <a:rPr lang="en-US" altLang="en-US" sz="3000" dirty="0"/>
              <a:t> </a:t>
            </a:r>
            <a:r>
              <a:rPr lang="en-US" altLang="en-US" sz="3000" b="1" dirty="0"/>
              <a:t>urea</a:t>
            </a:r>
            <a:r>
              <a:rPr lang="en-US" altLang="en-US" sz="3000" dirty="0"/>
              <a:t> yang </a:t>
            </a:r>
            <a:r>
              <a:rPr lang="en-US" altLang="en-US" sz="3000" dirty="0" err="1"/>
              <a:t>kurang</a:t>
            </a:r>
            <a:r>
              <a:rPr lang="en-US" altLang="en-US" sz="3000" dirty="0"/>
              <a:t> </a:t>
            </a:r>
            <a:r>
              <a:rPr lang="en-US" altLang="en-US" sz="3000" dirty="0" err="1"/>
              <a:t>toksik</a:t>
            </a:r>
            <a:endParaRPr lang="en-US" altLang="en-US" sz="3000" b="1" dirty="0"/>
          </a:p>
          <a:p>
            <a:pPr eaLnBrk="1" hangingPunct="1"/>
            <a:r>
              <a:rPr lang="en-US" altLang="en-US" sz="3000" dirty="0" err="1"/>
              <a:t>Sistem</a:t>
            </a:r>
            <a:r>
              <a:rPr lang="en-US" altLang="en-US" sz="3000" dirty="0"/>
              <a:t> </a:t>
            </a:r>
            <a:r>
              <a:rPr lang="en-US" altLang="en-US" sz="3000" dirty="0" err="1"/>
              <a:t>sirkulasi</a:t>
            </a:r>
            <a:r>
              <a:rPr lang="en-US" altLang="en-US" sz="3000" dirty="0"/>
              <a:t> </a:t>
            </a:r>
            <a:r>
              <a:rPr lang="en-US" altLang="en-US" sz="3000" dirty="0" err="1"/>
              <a:t>mentranspor</a:t>
            </a:r>
            <a:r>
              <a:rPr lang="en-US" altLang="en-US" sz="3000" dirty="0"/>
              <a:t> urea </a:t>
            </a:r>
            <a:r>
              <a:rPr lang="en-US" altLang="en-US" sz="3000" dirty="0" err="1"/>
              <a:t>ke</a:t>
            </a:r>
            <a:r>
              <a:rPr lang="en-US" altLang="en-US" sz="3000" dirty="0"/>
              <a:t> </a:t>
            </a:r>
            <a:r>
              <a:rPr lang="en-US" altLang="en-US" sz="3000" dirty="0" err="1"/>
              <a:t>ginjal</a:t>
            </a:r>
            <a:r>
              <a:rPr lang="en-US" altLang="en-US" sz="3000" dirty="0"/>
              <a:t>, </a:t>
            </a:r>
            <a:r>
              <a:rPr lang="en-US" altLang="en-US" sz="3000" dirty="0" err="1"/>
              <a:t>tempat</a:t>
            </a:r>
            <a:r>
              <a:rPr lang="en-US" altLang="en-US" sz="3000" dirty="0"/>
              <a:t> urea </a:t>
            </a:r>
            <a:r>
              <a:rPr lang="en-US" altLang="en-US" sz="3000" dirty="0" err="1"/>
              <a:t>diekskresi</a:t>
            </a:r>
            <a:endParaRPr lang="en-US" altLang="en-US" sz="3000" dirty="0"/>
          </a:p>
          <a:p>
            <a:pPr eaLnBrk="1" hangingPunct="1"/>
            <a:r>
              <a:rPr lang="en-US" altLang="en-US" sz="3000" dirty="0"/>
              <a:t>Dari </a:t>
            </a:r>
            <a:r>
              <a:rPr lang="en-US" altLang="en-US" sz="3000" dirty="0" err="1"/>
              <a:t>segi</a:t>
            </a:r>
            <a:r>
              <a:rPr lang="en-US" altLang="en-US" sz="3000" dirty="0"/>
              <a:t> </a:t>
            </a:r>
            <a:r>
              <a:rPr lang="en-US" altLang="en-US" sz="3000" dirty="0" err="1"/>
              <a:t>energi</a:t>
            </a:r>
            <a:r>
              <a:rPr lang="en-US" altLang="en-US" sz="3000" dirty="0"/>
              <a:t>, </a:t>
            </a:r>
            <a:r>
              <a:rPr lang="en-US" altLang="en-US" sz="3000" dirty="0" err="1"/>
              <a:t>konversi</a:t>
            </a:r>
            <a:r>
              <a:rPr lang="en-US" altLang="en-US" sz="3000" dirty="0"/>
              <a:t> </a:t>
            </a:r>
            <a:r>
              <a:rPr lang="en-US" altLang="en-US" sz="3000" dirty="0" err="1"/>
              <a:t>amonia</a:t>
            </a:r>
            <a:r>
              <a:rPr lang="en-US" altLang="en-US" sz="3000" dirty="0"/>
              <a:t> </a:t>
            </a:r>
            <a:r>
              <a:rPr lang="en-US" altLang="en-US" sz="3000" dirty="0" err="1"/>
              <a:t>menjadi</a:t>
            </a:r>
            <a:r>
              <a:rPr lang="en-US" altLang="en-US" sz="3000" dirty="0"/>
              <a:t> urea </a:t>
            </a:r>
            <a:r>
              <a:rPr lang="en-US" altLang="en-US" sz="3000" dirty="0" err="1"/>
              <a:t>mahal</a:t>
            </a:r>
            <a:r>
              <a:rPr lang="en-US" altLang="en-US" sz="3000" dirty="0"/>
              <a:t>; </a:t>
            </a:r>
            <a:r>
              <a:rPr lang="en-US" altLang="en-US" sz="3000" dirty="0" err="1"/>
              <a:t>ekskresi</a:t>
            </a:r>
            <a:r>
              <a:rPr lang="en-US" altLang="en-US" sz="3000" dirty="0"/>
              <a:t> urea </a:t>
            </a:r>
            <a:r>
              <a:rPr lang="en-US" altLang="en-US" sz="3000" dirty="0" err="1"/>
              <a:t>membutuhkan</a:t>
            </a:r>
            <a:r>
              <a:rPr lang="en-US" altLang="en-US" sz="3000" dirty="0"/>
              <a:t> </a:t>
            </a:r>
            <a:r>
              <a:rPr lang="en-US" altLang="en-US" sz="3000" dirty="0" err="1"/>
              <a:t>sedikit</a:t>
            </a:r>
            <a:r>
              <a:rPr lang="en-US" altLang="en-US" sz="3000" dirty="0"/>
              <a:t> air </a:t>
            </a:r>
            <a:r>
              <a:rPr lang="en-US" altLang="en-US" sz="3000" dirty="0" err="1"/>
              <a:t>dibandingkan</a:t>
            </a:r>
            <a:r>
              <a:rPr lang="en-US" altLang="en-US" sz="3000" dirty="0"/>
              <a:t> </a:t>
            </a:r>
            <a:r>
              <a:rPr lang="en-US" altLang="en-US" sz="3000" dirty="0" err="1"/>
              <a:t>amonia</a:t>
            </a:r>
            <a:endParaRPr lang="en-US" altLang="en-US" sz="3000" dirty="0"/>
          </a:p>
        </p:txBody>
      </p:sp>
    </p:spTree>
    <p:extLst>
      <p:ext uri="{BB962C8B-B14F-4D97-AF65-F5344CB8AC3E}">
        <p14:creationId xmlns:p14="http://schemas.microsoft.com/office/powerpoint/2010/main" val="3537020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975" y="549498"/>
            <a:ext cx="8534400" cy="503238"/>
          </a:xfrm>
        </p:spPr>
        <p:txBody>
          <a:bodyPr/>
          <a:lstStyle/>
          <a:p>
            <a:pPr eaLnBrk="1" hangingPunct="1"/>
            <a:r>
              <a:rPr lang="en-US" altLang="en-US" i="1"/>
              <a:t>Asam Urat</a:t>
            </a:r>
            <a:endParaRPr lang="en-US" altLang="en-US" b="0" i="1">
              <a:solidFill>
                <a:schemeClr val="tx1"/>
              </a:solidFill>
            </a:endParaRPr>
          </a:p>
        </p:txBody>
      </p:sp>
      <p:sp>
        <p:nvSpPr>
          <p:cNvPr id="35843" name="Rectangle 3"/>
          <p:cNvSpPr>
            <a:spLocks noGrp="1" noChangeArrowheads="1"/>
          </p:cNvSpPr>
          <p:nvPr>
            <p:ph type="body" idx="1"/>
          </p:nvPr>
        </p:nvSpPr>
        <p:spPr>
          <a:xfrm>
            <a:off x="195263" y="1654646"/>
            <a:ext cx="8534400" cy="4438650"/>
          </a:xfrm>
        </p:spPr>
        <p:txBody>
          <a:bodyPr/>
          <a:lstStyle/>
          <a:p>
            <a:pPr eaLnBrk="1" hangingPunct="1"/>
            <a:r>
              <a:rPr lang="en-US" altLang="en-US" sz="3000" dirty="0" err="1"/>
              <a:t>Serangga</a:t>
            </a:r>
            <a:r>
              <a:rPr lang="en-US" altLang="en-US" sz="3000" dirty="0"/>
              <a:t>, </a:t>
            </a:r>
            <a:r>
              <a:rPr lang="en-US" altLang="en-US" sz="3000" dirty="0" err="1"/>
              <a:t>bekicot</a:t>
            </a:r>
            <a:r>
              <a:rPr lang="en-US" altLang="en-US" sz="3000" dirty="0"/>
              <a:t>, </a:t>
            </a:r>
            <a:r>
              <a:rPr lang="en-US" altLang="en-US" sz="3000" dirty="0" err="1"/>
              <a:t>dan</a:t>
            </a:r>
            <a:r>
              <a:rPr lang="en-US" altLang="en-US" sz="3000" dirty="0"/>
              <a:t> </a:t>
            </a:r>
            <a:r>
              <a:rPr lang="en-US" altLang="en-US" sz="3000" dirty="0" err="1"/>
              <a:t>banyak</a:t>
            </a:r>
            <a:r>
              <a:rPr lang="en-US" altLang="en-US" sz="3000" dirty="0"/>
              <a:t> </a:t>
            </a:r>
            <a:r>
              <a:rPr lang="en-US" altLang="en-US" sz="3000" dirty="0" err="1"/>
              <a:t>reptil</a:t>
            </a:r>
            <a:r>
              <a:rPr lang="en-US" altLang="en-US" sz="3000" dirty="0"/>
              <a:t>, </a:t>
            </a:r>
            <a:r>
              <a:rPr lang="en-US" altLang="en-US" sz="3000" dirty="0" err="1"/>
              <a:t>termasuk</a:t>
            </a:r>
            <a:r>
              <a:rPr lang="en-US" altLang="en-US" sz="3000" dirty="0"/>
              <a:t> </a:t>
            </a:r>
            <a:r>
              <a:rPr lang="en-US" altLang="en-US" sz="3000" dirty="0" err="1"/>
              <a:t>burung</a:t>
            </a:r>
            <a:r>
              <a:rPr lang="en-US" altLang="en-US" sz="3000" dirty="0"/>
              <a:t>, </a:t>
            </a:r>
            <a:r>
              <a:rPr lang="en-US" altLang="en-US" sz="3000" dirty="0" err="1"/>
              <a:t>mengekskresikan</a:t>
            </a:r>
            <a:r>
              <a:rPr lang="en-US" altLang="en-US" sz="3000" dirty="0"/>
              <a:t> </a:t>
            </a:r>
            <a:r>
              <a:rPr lang="en-US" altLang="en-US" sz="3000" b="1" dirty="0" err="1"/>
              <a:t>asam</a:t>
            </a:r>
            <a:r>
              <a:rPr lang="en-US" altLang="en-US" sz="3000" b="1" dirty="0"/>
              <a:t> </a:t>
            </a:r>
            <a:r>
              <a:rPr lang="en-US" altLang="en-US" sz="3000" b="1" dirty="0" err="1"/>
              <a:t>urat</a:t>
            </a:r>
            <a:r>
              <a:rPr lang="en-US" altLang="en-US" sz="3000" b="1" dirty="0"/>
              <a:t> (</a:t>
            </a:r>
            <a:r>
              <a:rPr lang="en-US" altLang="en-US" sz="3000" b="1" i="1" dirty="0"/>
              <a:t>uric acid</a:t>
            </a:r>
            <a:r>
              <a:rPr lang="en-US" altLang="en-US" sz="3000" b="1" dirty="0"/>
              <a:t>)</a:t>
            </a:r>
          </a:p>
          <a:p>
            <a:pPr eaLnBrk="1" hangingPunct="1"/>
            <a:r>
              <a:rPr lang="en-US" altLang="en-US" sz="3000" dirty="0" err="1"/>
              <a:t>Asam</a:t>
            </a:r>
            <a:r>
              <a:rPr lang="en-US" altLang="en-US" sz="3000" dirty="0"/>
              <a:t> </a:t>
            </a:r>
            <a:r>
              <a:rPr lang="en-US" altLang="en-US" sz="3000" dirty="0" err="1"/>
              <a:t>urat</a:t>
            </a:r>
            <a:r>
              <a:rPr lang="en-US" altLang="en-US" sz="3000" dirty="0"/>
              <a:t> </a:t>
            </a:r>
            <a:r>
              <a:rPr lang="en-US" altLang="en-US" sz="3000" dirty="0" err="1"/>
              <a:t>tidak</a:t>
            </a:r>
            <a:r>
              <a:rPr lang="en-US" altLang="en-US" sz="3000" dirty="0"/>
              <a:t> </a:t>
            </a:r>
            <a:r>
              <a:rPr lang="en-US" altLang="en-US" sz="3000" dirty="0" err="1"/>
              <a:t>mudah</a:t>
            </a:r>
            <a:r>
              <a:rPr lang="en-US" altLang="en-US" sz="3000" dirty="0"/>
              <a:t> </a:t>
            </a:r>
            <a:r>
              <a:rPr lang="en-US" altLang="en-US" sz="3000" dirty="0" err="1"/>
              <a:t>larut</a:t>
            </a:r>
            <a:r>
              <a:rPr lang="en-US" altLang="en-US" sz="3000" dirty="0"/>
              <a:t> </a:t>
            </a:r>
            <a:r>
              <a:rPr lang="en-US" altLang="en-US" sz="3000" dirty="0" err="1"/>
              <a:t>dalam</a:t>
            </a:r>
            <a:r>
              <a:rPr lang="en-US" altLang="en-US" sz="3000" dirty="0"/>
              <a:t> air </a:t>
            </a:r>
            <a:r>
              <a:rPr lang="en-US" altLang="en-US" sz="3000" dirty="0" err="1"/>
              <a:t>dan</a:t>
            </a:r>
            <a:r>
              <a:rPr lang="en-US" altLang="en-US" sz="3000" dirty="0"/>
              <a:t> </a:t>
            </a:r>
            <a:r>
              <a:rPr lang="en-US" altLang="en-US" sz="3000" dirty="0" err="1"/>
              <a:t>dapat</a:t>
            </a:r>
            <a:r>
              <a:rPr lang="en-US" altLang="en-US" sz="3000" dirty="0"/>
              <a:t> </a:t>
            </a:r>
            <a:r>
              <a:rPr lang="en-US" altLang="en-US" sz="3000" dirty="0" err="1"/>
              <a:t>diekskresikan</a:t>
            </a:r>
            <a:r>
              <a:rPr lang="en-US" altLang="en-US" sz="3000" dirty="0"/>
              <a:t> </a:t>
            </a:r>
            <a:r>
              <a:rPr lang="en-US" altLang="en-US" sz="3000" dirty="0" err="1"/>
              <a:t>sebagai</a:t>
            </a:r>
            <a:r>
              <a:rPr lang="en-US" altLang="en-US" sz="3000" dirty="0"/>
              <a:t> pasta semisolid </a:t>
            </a:r>
            <a:r>
              <a:rPr lang="en-US" altLang="en-US" sz="3000" dirty="0" err="1"/>
              <a:t>dengan</a:t>
            </a:r>
            <a:r>
              <a:rPr lang="en-US" altLang="en-US" sz="3000" dirty="0"/>
              <a:t> </a:t>
            </a:r>
            <a:r>
              <a:rPr lang="en-US" altLang="en-US" sz="3000" dirty="0" err="1"/>
              <a:t>kehilangan</a:t>
            </a:r>
            <a:r>
              <a:rPr lang="en-US" altLang="en-US" sz="3000" dirty="0"/>
              <a:t> air yang </a:t>
            </a:r>
            <a:r>
              <a:rPr lang="en-US" altLang="en-US" sz="3000" dirty="0" err="1"/>
              <a:t>sangat</a:t>
            </a:r>
            <a:r>
              <a:rPr lang="en-US" altLang="en-US" sz="3000" dirty="0"/>
              <a:t> </a:t>
            </a:r>
            <a:r>
              <a:rPr lang="en-US" altLang="en-US" sz="3000" dirty="0" err="1"/>
              <a:t>sedikit</a:t>
            </a:r>
            <a:endParaRPr lang="en-US" altLang="en-US" sz="3000" dirty="0"/>
          </a:p>
          <a:p>
            <a:pPr eaLnBrk="1" hangingPunct="1"/>
            <a:r>
              <a:rPr lang="en-US" altLang="en-US" sz="3000" dirty="0"/>
              <a:t>Dari </a:t>
            </a:r>
            <a:r>
              <a:rPr lang="en-US" altLang="en-US" sz="3000" dirty="0" err="1"/>
              <a:t>segi</a:t>
            </a:r>
            <a:r>
              <a:rPr lang="en-US" altLang="en-US" sz="3000" dirty="0"/>
              <a:t> </a:t>
            </a:r>
            <a:r>
              <a:rPr lang="en-US" altLang="en-US" sz="3000" dirty="0" err="1"/>
              <a:t>energi</a:t>
            </a:r>
            <a:r>
              <a:rPr lang="en-US" altLang="en-US" sz="3000" dirty="0"/>
              <a:t>, </a:t>
            </a:r>
            <a:r>
              <a:rPr lang="en-US" altLang="en-US" sz="3000" dirty="0" err="1"/>
              <a:t>asam</a:t>
            </a:r>
            <a:r>
              <a:rPr lang="en-US" altLang="en-US" sz="3000" dirty="0"/>
              <a:t> </a:t>
            </a:r>
            <a:r>
              <a:rPr lang="en-US" altLang="en-US" sz="3000" dirty="0" err="1"/>
              <a:t>urat</a:t>
            </a:r>
            <a:r>
              <a:rPr lang="en-US" altLang="en-US" sz="3000" dirty="0"/>
              <a:t> </a:t>
            </a:r>
            <a:r>
              <a:rPr lang="en-US" altLang="en-US" sz="3000" dirty="0" err="1"/>
              <a:t>bahkan</a:t>
            </a:r>
            <a:r>
              <a:rPr lang="en-US" altLang="en-US" sz="3000" dirty="0"/>
              <a:t> </a:t>
            </a:r>
            <a:r>
              <a:rPr lang="en-US" altLang="en-US" sz="3000" dirty="0" err="1"/>
              <a:t>lebih</a:t>
            </a:r>
            <a:r>
              <a:rPr lang="en-US" altLang="en-US" sz="3000" dirty="0"/>
              <a:t> </a:t>
            </a:r>
            <a:r>
              <a:rPr lang="en-US" altLang="en-US" sz="3000" dirty="0" err="1"/>
              <a:t>mahal</a:t>
            </a:r>
            <a:r>
              <a:rPr lang="en-US" altLang="en-US" sz="3000" dirty="0"/>
              <a:t> </a:t>
            </a:r>
            <a:r>
              <a:rPr lang="en-US" altLang="en-US" sz="3000" dirty="0" err="1"/>
              <a:t>untuk</a:t>
            </a:r>
            <a:r>
              <a:rPr lang="en-US" altLang="en-US" sz="3000" dirty="0"/>
              <a:t> </a:t>
            </a:r>
            <a:r>
              <a:rPr lang="en-US" altLang="en-US" sz="3000" dirty="0" err="1"/>
              <a:t>diproduksi</a:t>
            </a:r>
            <a:r>
              <a:rPr lang="en-US" altLang="en-US" sz="3000" dirty="0"/>
              <a:t> </a:t>
            </a:r>
            <a:r>
              <a:rPr lang="en-US" altLang="en-US" sz="3000" dirty="0" err="1"/>
              <a:t>daripada</a:t>
            </a:r>
            <a:r>
              <a:rPr lang="en-US" altLang="en-US" sz="3000" dirty="0"/>
              <a:t> urea</a:t>
            </a:r>
          </a:p>
        </p:txBody>
      </p:sp>
    </p:spTree>
    <p:extLst>
      <p:ext uri="{BB962C8B-B14F-4D97-AF65-F5344CB8AC3E}">
        <p14:creationId xmlns:p14="http://schemas.microsoft.com/office/powerpoint/2010/main" val="1663338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17488" y="1650504"/>
            <a:ext cx="8534400" cy="914400"/>
          </a:xfrm>
        </p:spPr>
        <p:txBody>
          <a:bodyPr/>
          <a:lstStyle/>
          <a:p>
            <a:pPr marL="0" indent="0" eaLnBrk="1" hangingPunct="1"/>
            <a:r>
              <a:rPr lang="en-US" altLang="en-US" dirty="0" err="1"/>
              <a:t>Pengaruh</a:t>
            </a:r>
            <a:r>
              <a:rPr lang="en-US" altLang="en-US" dirty="0"/>
              <a:t> </a:t>
            </a:r>
            <a:r>
              <a:rPr lang="en-US" altLang="en-US" dirty="0" err="1"/>
              <a:t>Evolusi</a:t>
            </a:r>
            <a:r>
              <a:rPr lang="en-US" altLang="en-US" dirty="0"/>
              <a:t> </a:t>
            </a:r>
            <a:r>
              <a:rPr lang="en-US" altLang="en-US" dirty="0" err="1"/>
              <a:t>dan</a:t>
            </a:r>
            <a:r>
              <a:rPr lang="en-US" altLang="en-US" dirty="0"/>
              <a:t> </a:t>
            </a:r>
            <a:r>
              <a:rPr lang="en-US" altLang="en-US" dirty="0" err="1"/>
              <a:t>Lingkungan</a:t>
            </a:r>
            <a:r>
              <a:rPr lang="en-US" altLang="en-US" dirty="0"/>
              <a:t> </a:t>
            </a:r>
            <a:r>
              <a:rPr lang="en-US" altLang="en-US" dirty="0" err="1"/>
              <a:t>terhadap</a:t>
            </a:r>
            <a:r>
              <a:rPr lang="en-US" altLang="en-US" dirty="0"/>
              <a:t> </a:t>
            </a:r>
            <a:r>
              <a:rPr lang="en-US" altLang="en-US" dirty="0" err="1"/>
              <a:t>Zat-zat</a:t>
            </a:r>
            <a:r>
              <a:rPr lang="en-US" altLang="en-US" dirty="0"/>
              <a:t> </a:t>
            </a:r>
            <a:r>
              <a:rPr lang="en-US" altLang="en-US" dirty="0" err="1"/>
              <a:t>Buangan</a:t>
            </a:r>
            <a:r>
              <a:rPr lang="en-US" altLang="en-US" dirty="0"/>
              <a:t> </a:t>
            </a:r>
            <a:r>
              <a:rPr lang="en-US" altLang="en-US" dirty="0" err="1"/>
              <a:t>Bernitrogen</a:t>
            </a:r>
            <a:endParaRPr lang="en-US" altLang="en-US" dirty="0">
              <a:solidFill>
                <a:schemeClr val="tx1"/>
              </a:solidFill>
            </a:endParaRPr>
          </a:p>
        </p:txBody>
      </p:sp>
      <p:sp>
        <p:nvSpPr>
          <p:cNvPr id="36867" name="Rectangle 3"/>
          <p:cNvSpPr>
            <a:spLocks noGrp="1" noChangeArrowheads="1"/>
          </p:cNvSpPr>
          <p:nvPr>
            <p:ph type="body" idx="1"/>
          </p:nvPr>
        </p:nvSpPr>
        <p:spPr>
          <a:xfrm>
            <a:off x="195263" y="3252688"/>
            <a:ext cx="8534400" cy="2768600"/>
          </a:xfrm>
        </p:spPr>
        <p:txBody>
          <a:bodyPr/>
          <a:lstStyle/>
          <a:p>
            <a:pPr eaLnBrk="1" hangingPunct="1"/>
            <a:r>
              <a:rPr lang="en-US" altLang="en-US" sz="3000" dirty="0" err="1"/>
              <a:t>Jenis</a:t>
            </a:r>
            <a:r>
              <a:rPr lang="en-US" altLang="en-US" sz="3000" dirty="0"/>
              <a:t> </a:t>
            </a:r>
            <a:r>
              <a:rPr lang="en-US" altLang="en-US" sz="3000" dirty="0" err="1"/>
              <a:t>zat</a:t>
            </a:r>
            <a:r>
              <a:rPr lang="en-US" altLang="en-US" sz="3000" dirty="0"/>
              <a:t> </a:t>
            </a:r>
            <a:r>
              <a:rPr lang="en-US" altLang="en-US" sz="3000" dirty="0" err="1"/>
              <a:t>buangan</a:t>
            </a:r>
            <a:r>
              <a:rPr lang="en-US" altLang="en-US" sz="3000" dirty="0"/>
              <a:t> </a:t>
            </a:r>
            <a:r>
              <a:rPr lang="en-US" altLang="en-US" sz="3000" dirty="0" err="1"/>
              <a:t>bernitrogen</a:t>
            </a:r>
            <a:r>
              <a:rPr lang="en-US" altLang="en-US" sz="3000" dirty="0"/>
              <a:t> yang </a:t>
            </a:r>
            <a:r>
              <a:rPr lang="en-US" altLang="en-US" sz="3000" dirty="0" err="1"/>
              <a:t>diekskresikan</a:t>
            </a:r>
            <a:r>
              <a:rPr lang="en-US" altLang="en-US" sz="3000" dirty="0"/>
              <a:t> </a:t>
            </a:r>
            <a:r>
              <a:rPr lang="en-US" altLang="en-US" sz="3000" dirty="0" err="1"/>
              <a:t>bergantung</a:t>
            </a:r>
            <a:r>
              <a:rPr lang="en-US" altLang="en-US" sz="3000" dirty="0"/>
              <a:t> </a:t>
            </a:r>
            <a:r>
              <a:rPr lang="en-US" altLang="en-US" sz="3000" dirty="0" err="1"/>
              <a:t>pada</a:t>
            </a:r>
            <a:r>
              <a:rPr lang="en-US" altLang="en-US" sz="3000" dirty="0"/>
              <a:t> </a:t>
            </a:r>
            <a:r>
              <a:rPr lang="en-US" altLang="en-US" sz="3000" dirty="0" err="1"/>
              <a:t>sejarah</a:t>
            </a:r>
            <a:r>
              <a:rPr lang="en-US" altLang="en-US" sz="3000" dirty="0"/>
              <a:t> </a:t>
            </a:r>
            <a:r>
              <a:rPr lang="en-US" altLang="en-US" sz="3000" dirty="0" err="1"/>
              <a:t>evolusi</a:t>
            </a:r>
            <a:r>
              <a:rPr lang="en-US" altLang="en-US" sz="3000" dirty="0"/>
              <a:t> </a:t>
            </a:r>
            <a:r>
              <a:rPr lang="en-US" altLang="en-US" sz="3000" dirty="0" err="1"/>
              <a:t>dan</a:t>
            </a:r>
            <a:r>
              <a:rPr lang="en-US" altLang="en-US" sz="3000" dirty="0"/>
              <a:t> habitat </a:t>
            </a:r>
            <a:r>
              <a:rPr lang="en-US" altLang="en-US" sz="3000" dirty="0" err="1"/>
              <a:t>seekor</a:t>
            </a:r>
            <a:r>
              <a:rPr lang="en-US" altLang="en-US" sz="3000" dirty="0"/>
              <a:t> </a:t>
            </a:r>
            <a:r>
              <a:rPr lang="en-US" altLang="en-US" sz="3000" dirty="0" err="1"/>
              <a:t>hewan</a:t>
            </a:r>
            <a:endParaRPr lang="en-US" altLang="en-US" sz="3000" dirty="0"/>
          </a:p>
          <a:p>
            <a:pPr eaLnBrk="1" hangingPunct="1"/>
            <a:r>
              <a:rPr lang="en-US" altLang="en-US" sz="3000" dirty="0" err="1"/>
              <a:t>Jumlah</a:t>
            </a:r>
            <a:r>
              <a:rPr lang="en-US" altLang="en-US" sz="3000" dirty="0"/>
              <a:t> </a:t>
            </a:r>
            <a:r>
              <a:rPr lang="en-US" altLang="en-US" sz="3000" dirty="0" err="1"/>
              <a:t>buangan</a:t>
            </a:r>
            <a:r>
              <a:rPr lang="en-US" altLang="en-US" sz="3000" dirty="0"/>
              <a:t> </a:t>
            </a:r>
            <a:r>
              <a:rPr lang="en-US" altLang="en-US" sz="3000" dirty="0" err="1"/>
              <a:t>bernitrogen</a:t>
            </a:r>
            <a:r>
              <a:rPr lang="en-US" altLang="en-US" sz="3000" dirty="0"/>
              <a:t> </a:t>
            </a:r>
            <a:r>
              <a:rPr lang="en-US" altLang="en-US" sz="3000" dirty="0" err="1"/>
              <a:t>berhubungan</a:t>
            </a:r>
            <a:r>
              <a:rPr lang="en-US" altLang="en-US" sz="3000" dirty="0"/>
              <a:t> </a:t>
            </a:r>
            <a:r>
              <a:rPr lang="en-US" altLang="en-US" sz="3000" dirty="0" err="1"/>
              <a:t>dengan</a:t>
            </a:r>
            <a:r>
              <a:rPr lang="en-US" altLang="en-US" sz="3000" dirty="0"/>
              <a:t> </a:t>
            </a:r>
            <a:r>
              <a:rPr lang="en-US" altLang="en-US" sz="3000" dirty="0" err="1"/>
              <a:t>anggaran</a:t>
            </a:r>
            <a:r>
              <a:rPr lang="en-US" altLang="en-US" sz="3000" dirty="0"/>
              <a:t> </a:t>
            </a:r>
            <a:r>
              <a:rPr lang="en-US" altLang="en-US" sz="3000" dirty="0" err="1"/>
              <a:t>energi</a:t>
            </a:r>
            <a:r>
              <a:rPr lang="en-US" altLang="en-US" sz="3000" dirty="0"/>
              <a:t> </a:t>
            </a:r>
            <a:r>
              <a:rPr lang="en-US" altLang="en-US" sz="3000" dirty="0" err="1"/>
              <a:t>hewan</a:t>
            </a:r>
            <a:endParaRPr lang="en-US" altLang="en-US" sz="3000" dirty="0"/>
          </a:p>
        </p:txBody>
      </p:sp>
    </p:spTree>
    <p:extLst>
      <p:ext uri="{BB962C8B-B14F-4D97-AF65-F5344CB8AC3E}">
        <p14:creationId xmlns:p14="http://schemas.microsoft.com/office/powerpoint/2010/main" val="3089752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 y="549498"/>
            <a:ext cx="8534400" cy="503238"/>
          </a:xfrm>
        </p:spPr>
        <p:txBody>
          <a:bodyPr/>
          <a:lstStyle/>
          <a:p>
            <a:pPr eaLnBrk="1" hangingPunct="1"/>
            <a:r>
              <a:rPr lang="en-US" altLang="en-US" dirty="0"/>
              <a:t>Proses-proses </a:t>
            </a:r>
            <a:r>
              <a:rPr lang="en-US" altLang="en-US" dirty="0" err="1"/>
              <a:t>Ekskresi</a:t>
            </a:r>
            <a:endParaRPr lang="en-US" altLang="en-US" dirty="0">
              <a:solidFill>
                <a:schemeClr val="tx1"/>
              </a:solidFill>
            </a:endParaRPr>
          </a:p>
        </p:txBody>
      </p:sp>
      <p:sp>
        <p:nvSpPr>
          <p:cNvPr id="38915" name="Rectangle 3"/>
          <p:cNvSpPr>
            <a:spLocks noGrp="1" noChangeArrowheads="1"/>
          </p:cNvSpPr>
          <p:nvPr>
            <p:ph type="body" idx="1"/>
          </p:nvPr>
        </p:nvSpPr>
        <p:spPr>
          <a:xfrm>
            <a:off x="196850" y="1508397"/>
            <a:ext cx="8534400" cy="5160963"/>
          </a:xfrm>
        </p:spPr>
        <p:txBody>
          <a:bodyPr/>
          <a:lstStyle/>
          <a:p>
            <a:pPr eaLnBrk="1" hangingPunct="1"/>
            <a:r>
              <a:rPr lang="en-US" altLang="en-US" sz="2600" dirty="0" err="1"/>
              <a:t>Sebagian</a:t>
            </a:r>
            <a:r>
              <a:rPr lang="en-US" altLang="en-US" sz="2600" dirty="0"/>
              <a:t> </a:t>
            </a:r>
            <a:r>
              <a:rPr lang="en-US" altLang="en-US" sz="2600" dirty="0" err="1"/>
              <a:t>besar</a:t>
            </a:r>
            <a:r>
              <a:rPr lang="en-US" altLang="en-US" sz="2600" dirty="0"/>
              <a:t> </a:t>
            </a:r>
            <a:r>
              <a:rPr lang="en-US" altLang="en-US" sz="2600" dirty="0" err="1"/>
              <a:t>sistem</a:t>
            </a:r>
            <a:r>
              <a:rPr lang="en-US" altLang="en-US" sz="2600" dirty="0"/>
              <a:t> </a:t>
            </a:r>
            <a:r>
              <a:rPr lang="en-US" altLang="en-US" sz="2600" dirty="0" err="1"/>
              <a:t>ekskresi</a:t>
            </a:r>
            <a:r>
              <a:rPr lang="en-US" altLang="en-US" sz="2600" dirty="0"/>
              <a:t> </a:t>
            </a:r>
            <a:r>
              <a:rPr lang="en-US" altLang="en-US" sz="2600" dirty="0" err="1"/>
              <a:t>menghasilkan</a:t>
            </a:r>
            <a:r>
              <a:rPr lang="en-US" altLang="en-US" sz="2600" dirty="0"/>
              <a:t> </a:t>
            </a:r>
            <a:r>
              <a:rPr lang="en-US" altLang="en-US" sz="2600" dirty="0" err="1"/>
              <a:t>urin</a:t>
            </a:r>
            <a:r>
              <a:rPr lang="en-US" altLang="en-US" sz="2600" dirty="0"/>
              <a:t> </a:t>
            </a:r>
            <a:r>
              <a:rPr lang="en-US" altLang="en-US" sz="2600" dirty="0" err="1"/>
              <a:t>dengan</a:t>
            </a:r>
            <a:r>
              <a:rPr lang="en-US" altLang="en-US" sz="2600" dirty="0"/>
              <a:t> </a:t>
            </a:r>
            <a:r>
              <a:rPr lang="en-US" altLang="en-US" sz="2600" dirty="0" err="1"/>
              <a:t>menyaring</a:t>
            </a:r>
            <a:r>
              <a:rPr lang="en-US" altLang="en-US" sz="2600" dirty="0"/>
              <a:t> </a:t>
            </a:r>
            <a:r>
              <a:rPr lang="en-US" altLang="en-US" sz="2600" b="1" dirty="0" err="1"/>
              <a:t>filtrat</a:t>
            </a:r>
            <a:r>
              <a:rPr lang="en-US" altLang="en-US" sz="2600" dirty="0"/>
              <a:t> yang </a:t>
            </a:r>
            <a:r>
              <a:rPr lang="en-US" altLang="en-US" sz="2600" dirty="0" err="1"/>
              <a:t>berasal</a:t>
            </a:r>
            <a:r>
              <a:rPr lang="en-US" altLang="en-US" sz="2600" dirty="0"/>
              <a:t> </a:t>
            </a:r>
            <a:r>
              <a:rPr lang="en-US" altLang="en-US" sz="2600" dirty="0" err="1"/>
              <a:t>dari</a:t>
            </a:r>
            <a:r>
              <a:rPr lang="en-US" altLang="en-US" sz="2600" dirty="0"/>
              <a:t> </a:t>
            </a:r>
            <a:r>
              <a:rPr lang="en-US" altLang="en-US" sz="2600" dirty="0" err="1"/>
              <a:t>cairan</a:t>
            </a:r>
            <a:r>
              <a:rPr lang="en-US" altLang="en-US" sz="2600" dirty="0"/>
              <a:t> </a:t>
            </a:r>
            <a:r>
              <a:rPr lang="en-US" altLang="en-US" sz="2600" dirty="0" err="1"/>
              <a:t>tubuh</a:t>
            </a:r>
            <a:endParaRPr lang="en-US" altLang="en-US" sz="2600" dirty="0"/>
          </a:p>
          <a:p>
            <a:pPr eaLnBrk="1" hangingPunct="1"/>
            <a:r>
              <a:rPr lang="en-US" altLang="en-US" sz="2600" dirty="0"/>
              <a:t>Key functions of most excretory systems:</a:t>
            </a:r>
            <a:endParaRPr lang="en-US" altLang="en-US" sz="2400" dirty="0"/>
          </a:p>
          <a:p>
            <a:pPr lvl="1" eaLnBrk="1" hangingPunct="1"/>
            <a:r>
              <a:rPr lang="en-US" altLang="en-US" sz="2400" b="1" dirty="0" err="1"/>
              <a:t>Filtrasi</a:t>
            </a:r>
            <a:r>
              <a:rPr lang="en-US" altLang="en-US" sz="2400" dirty="0"/>
              <a:t>: </a:t>
            </a:r>
            <a:r>
              <a:rPr lang="en-US" altLang="en-US" sz="2400" dirty="0" err="1"/>
              <a:t>menyaring</a:t>
            </a:r>
            <a:r>
              <a:rPr lang="en-US" altLang="en-US" sz="2400" dirty="0"/>
              <a:t> </a:t>
            </a:r>
            <a:r>
              <a:rPr lang="en-US" altLang="en-US" sz="2400" dirty="0" err="1"/>
              <a:t>cairan</a:t>
            </a:r>
            <a:r>
              <a:rPr lang="en-US" altLang="en-US" sz="2400" dirty="0"/>
              <a:t> </a:t>
            </a:r>
            <a:r>
              <a:rPr lang="en-US" altLang="en-US" sz="2400" dirty="0" err="1"/>
              <a:t>tubuh</a:t>
            </a:r>
            <a:r>
              <a:rPr lang="en-US" altLang="en-US" sz="2400" dirty="0"/>
              <a:t> </a:t>
            </a:r>
            <a:r>
              <a:rPr lang="en-US" altLang="en-US" sz="2400" dirty="0" err="1"/>
              <a:t>dengan</a:t>
            </a:r>
            <a:r>
              <a:rPr lang="en-US" altLang="en-US" sz="2400" dirty="0"/>
              <a:t> </a:t>
            </a:r>
            <a:r>
              <a:rPr lang="en-US" altLang="en-US" sz="2400" dirty="0" err="1"/>
              <a:t>tekanan</a:t>
            </a:r>
            <a:endParaRPr lang="en-US" altLang="en-US" sz="2400" dirty="0"/>
          </a:p>
          <a:p>
            <a:pPr lvl="1" eaLnBrk="1" hangingPunct="1"/>
            <a:r>
              <a:rPr lang="en-US" altLang="en-US" sz="2400" b="1" dirty="0" err="1"/>
              <a:t>Reabsorpsi</a:t>
            </a:r>
            <a:r>
              <a:rPr lang="en-US" altLang="en-US" sz="2400" dirty="0"/>
              <a:t>: </a:t>
            </a:r>
            <a:r>
              <a:rPr lang="en-US" altLang="en-US" sz="2400" dirty="0" err="1"/>
              <a:t>memperoleh</a:t>
            </a:r>
            <a:r>
              <a:rPr lang="en-US" altLang="en-US" sz="2400" dirty="0"/>
              <a:t> </a:t>
            </a:r>
            <a:r>
              <a:rPr lang="en-US" altLang="en-US" sz="2400" dirty="0" err="1"/>
              <a:t>kembali</a:t>
            </a:r>
            <a:r>
              <a:rPr lang="en-US" altLang="en-US" sz="2400" dirty="0"/>
              <a:t> </a:t>
            </a:r>
            <a:r>
              <a:rPr lang="en-US" altLang="en-US" sz="2400" dirty="0" err="1"/>
              <a:t>zat</a:t>
            </a:r>
            <a:r>
              <a:rPr lang="en-US" altLang="en-US" sz="2400" dirty="0"/>
              <a:t> </a:t>
            </a:r>
            <a:r>
              <a:rPr lang="en-US" altLang="en-US" sz="2400" dirty="0" err="1"/>
              <a:t>terlarut</a:t>
            </a:r>
            <a:r>
              <a:rPr lang="en-US" altLang="en-US" sz="2400" dirty="0"/>
              <a:t> yang </a:t>
            </a:r>
            <a:r>
              <a:rPr lang="en-US" altLang="en-US" sz="2400" dirty="0" err="1"/>
              <a:t>berharga</a:t>
            </a:r>
            <a:endParaRPr lang="en-US" altLang="en-US" sz="2400" dirty="0"/>
          </a:p>
          <a:p>
            <a:pPr lvl="1" eaLnBrk="1" hangingPunct="1"/>
            <a:r>
              <a:rPr lang="en-US" altLang="en-US" sz="2400" b="1" dirty="0" err="1"/>
              <a:t>Sekresi</a:t>
            </a:r>
            <a:r>
              <a:rPr lang="en-US" altLang="en-US" sz="2400" dirty="0"/>
              <a:t>: </a:t>
            </a:r>
            <a:r>
              <a:rPr lang="en-US" altLang="en-US" sz="2400" dirty="0" err="1"/>
              <a:t>menambahkan</a:t>
            </a:r>
            <a:r>
              <a:rPr lang="en-US" altLang="en-US" sz="2400" dirty="0"/>
              <a:t> </a:t>
            </a:r>
            <a:r>
              <a:rPr lang="en-US" altLang="en-US" sz="2400" dirty="0" err="1"/>
              <a:t>toksin</a:t>
            </a:r>
            <a:r>
              <a:rPr lang="en-US" altLang="en-US" sz="2400" dirty="0"/>
              <a:t> </a:t>
            </a:r>
            <a:r>
              <a:rPr lang="en-US" altLang="en-US" sz="2400" dirty="0" err="1"/>
              <a:t>dan</a:t>
            </a:r>
            <a:r>
              <a:rPr lang="en-US" altLang="en-US" sz="2400" dirty="0"/>
              <a:t> </a:t>
            </a:r>
            <a:r>
              <a:rPr lang="en-US" altLang="en-US" sz="2400" dirty="0" err="1"/>
              <a:t>zat</a:t>
            </a:r>
            <a:r>
              <a:rPr lang="en-US" altLang="en-US" sz="2400" dirty="0"/>
              <a:t> </a:t>
            </a:r>
            <a:r>
              <a:rPr lang="en-US" altLang="en-US" sz="2400" dirty="0" err="1"/>
              <a:t>terlarut</a:t>
            </a:r>
            <a:r>
              <a:rPr lang="en-US" altLang="en-US" sz="2400" dirty="0"/>
              <a:t> lain </a:t>
            </a:r>
            <a:r>
              <a:rPr lang="en-US" altLang="en-US" sz="2400" dirty="0" err="1"/>
              <a:t>dari</a:t>
            </a:r>
            <a:r>
              <a:rPr lang="en-US" altLang="en-US" sz="2400" dirty="0"/>
              <a:t> </a:t>
            </a:r>
            <a:r>
              <a:rPr lang="en-US" altLang="en-US" sz="2400" dirty="0" err="1"/>
              <a:t>cairan</a:t>
            </a:r>
            <a:r>
              <a:rPr lang="en-US" altLang="en-US" sz="2400" dirty="0"/>
              <a:t> </a:t>
            </a:r>
            <a:r>
              <a:rPr lang="en-US" altLang="en-US" sz="2400" dirty="0" err="1"/>
              <a:t>tubuh</a:t>
            </a:r>
            <a:r>
              <a:rPr lang="en-US" altLang="en-US" sz="2400" dirty="0"/>
              <a:t> </a:t>
            </a:r>
            <a:r>
              <a:rPr lang="en-US" altLang="en-US" sz="2400" dirty="0" err="1"/>
              <a:t>ke</a:t>
            </a:r>
            <a:r>
              <a:rPr lang="en-US" altLang="en-US" sz="2400" dirty="0"/>
              <a:t> </a:t>
            </a:r>
            <a:r>
              <a:rPr lang="en-US" altLang="en-US" sz="2400" dirty="0" err="1"/>
              <a:t>filtrat</a:t>
            </a:r>
            <a:endParaRPr lang="en-US" altLang="en-US" sz="2400" dirty="0"/>
          </a:p>
          <a:p>
            <a:pPr lvl="1" eaLnBrk="1" hangingPunct="1"/>
            <a:r>
              <a:rPr lang="en-US" altLang="en-US" sz="2400" dirty="0" err="1"/>
              <a:t>Ekskresi</a:t>
            </a:r>
            <a:r>
              <a:rPr lang="en-US" altLang="en-US" sz="2400" dirty="0"/>
              <a:t>: </a:t>
            </a:r>
            <a:r>
              <a:rPr lang="en-US" altLang="en-US" sz="2400" dirty="0" err="1"/>
              <a:t>menyingkirkan</a:t>
            </a:r>
            <a:r>
              <a:rPr lang="en-US" altLang="en-US" sz="2400" dirty="0"/>
              <a:t> </a:t>
            </a:r>
            <a:r>
              <a:rPr lang="en-US" altLang="en-US" sz="2400" dirty="0" err="1"/>
              <a:t>filtrat</a:t>
            </a:r>
            <a:r>
              <a:rPr lang="en-US" altLang="en-US" sz="2400" dirty="0"/>
              <a:t> </a:t>
            </a:r>
            <a:r>
              <a:rPr lang="en-US" altLang="en-US" sz="2400" dirty="0" err="1"/>
              <a:t>dari</a:t>
            </a:r>
            <a:r>
              <a:rPr lang="en-US" altLang="en-US" sz="2400" dirty="0"/>
              <a:t> </a:t>
            </a:r>
            <a:r>
              <a:rPr lang="en-US" altLang="en-US" sz="2400" dirty="0" err="1"/>
              <a:t>sistem</a:t>
            </a:r>
            <a:endParaRPr lang="en-US" altLang="en-US" sz="2400" dirty="0"/>
          </a:p>
        </p:txBody>
      </p:sp>
    </p:spTree>
    <p:extLst>
      <p:ext uri="{BB962C8B-B14F-4D97-AF65-F5344CB8AC3E}">
        <p14:creationId xmlns:p14="http://schemas.microsoft.com/office/powerpoint/2010/main" val="2796995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4"/>
          <p:cNvGrpSpPr>
            <a:grpSpLocks/>
          </p:cNvGrpSpPr>
          <p:nvPr/>
        </p:nvGrpSpPr>
        <p:grpSpPr bwMode="auto">
          <a:xfrm>
            <a:off x="152400" y="0"/>
            <a:ext cx="6762750" cy="6611938"/>
            <a:chOff x="96" y="0"/>
            <a:chExt cx="4260" cy="4165"/>
          </a:xfrm>
        </p:grpSpPr>
        <p:sp>
          <p:nvSpPr>
            <p:cNvPr id="39939" name="Rectangle 6"/>
            <p:cNvSpPr>
              <a:spLocks noChangeArrowheads="1"/>
            </p:cNvSpPr>
            <p:nvPr/>
          </p:nvSpPr>
          <p:spPr bwMode="auto">
            <a:xfrm>
              <a:off x="96" y="0"/>
              <a:ext cx="40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eaLnBrk="1" hangingPunct="1"/>
              <a:r>
                <a:rPr kumimoji="0" lang="id-ID" altLang="en-US" sz="1200">
                  <a:solidFill>
                    <a:schemeClr val="tx2"/>
                  </a:solidFill>
                </a:rPr>
                <a:t>Peraga </a:t>
              </a:r>
              <a:r>
                <a:rPr kumimoji="0" lang="en-US" altLang="en-US" sz="1200">
                  <a:solidFill>
                    <a:schemeClr val="tx2"/>
                  </a:solidFill>
                </a:rPr>
                <a:t>44</a:t>
              </a:r>
              <a:r>
                <a:rPr kumimoji="0" lang="id-ID" altLang="en-US" sz="1200">
                  <a:solidFill>
                    <a:schemeClr val="tx2"/>
                  </a:solidFill>
                </a:rPr>
                <a:t>.</a:t>
              </a:r>
              <a:r>
                <a:rPr kumimoji="0" lang="en-US" altLang="en-US" sz="1200">
                  <a:solidFill>
                    <a:schemeClr val="tx2"/>
                  </a:solidFill>
                </a:rPr>
                <a:t>10</a:t>
              </a:r>
              <a:r>
                <a:rPr kumimoji="0" lang="id-ID" altLang="en-US" sz="1200">
                  <a:solidFill>
                    <a:schemeClr val="tx2"/>
                  </a:solidFill>
                </a:rPr>
                <a:t>  Fungsi-fungsi penting sistem ekskresi: gambaran umum</a:t>
              </a:r>
              <a:endParaRPr kumimoji="0" lang="en-US" altLang="en-US" sz="1200">
                <a:solidFill>
                  <a:schemeClr val="tx2"/>
                </a:solidFill>
              </a:endParaRPr>
            </a:p>
          </p:txBody>
        </p:sp>
        <p:pic>
          <p:nvPicPr>
            <p:cNvPr id="39940" name="Picture 5" descr="44_10ExcretorySysOvervw-U"/>
            <p:cNvPicPr>
              <a:picLocks noChangeAspect="1" noChangeArrowheads="1"/>
            </p:cNvPicPr>
            <p:nvPr/>
          </p:nvPicPr>
          <p:blipFill>
            <a:blip r:embed="rId3">
              <a:extLst>
                <a:ext uri="{28A0092B-C50C-407E-A947-70E740481C1C}">
                  <a14:useLocalDpi xmlns:a14="http://schemas.microsoft.com/office/drawing/2010/main" val="0"/>
                </a:ext>
              </a:extLst>
            </a:blip>
            <a:srcRect b="2298"/>
            <a:stretch>
              <a:fillRect/>
            </a:stretch>
          </p:blipFill>
          <p:spPr bwMode="auto">
            <a:xfrm>
              <a:off x="1392" y="240"/>
              <a:ext cx="2870" cy="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7"/>
            <p:cNvSpPr txBox="1">
              <a:spLocks noChangeArrowheads="1"/>
            </p:cNvSpPr>
            <p:nvPr/>
          </p:nvSpPr>
          <p:spPr bwMode="auto">
            <a:xfrm>
              <a:off x="1485" y="772"/>
              <a:ext cx="5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2000" b="1"/>
                <a:t>Kapiler</a:t>
              </a:r>
              <a:endParaRPr kumimoji="0" lang="en-US" altLang="en-US" sz="2000" b="1"/>
            </a:p>
          </p:txBody>
        </p:sp>
        <p:sp>
          <p:nvSpPr>
            <p:cNvPr id="39942" name="Text Box 8"/>
            <p:cNvSpPr txBox="1">
              <a:spLocks noChangeArrowheads="1"/>
            </p:cNvSpPr>
            <p:nvPr/>
          </p:nvSpPr>
          <p:spPr bwMode="auto">
            <a:xfrm>
              <a:off x="3290" y="3898"/>
              <a:ext cx="10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2000" b="1"/>
                <a:t>Ekskresi</a:t>
              </a:r>
              <a:endParaRPr kumimoji="0" lang="en-US" altLang="en-US" sz="2000" b="1"/>
            </a:p>
          </p:txBody>
        </p:sp>
        <p:sp>
          <p:nvSpPr>
            <p:cNvPr id="39943" name="Line 9"/>
            <p:cNvSpPr>
              <a:spLocks noChangeShapeType="1"/>
            </p:cNvSpPr>
            <p:nvPr/>
          </p:nvSpPr>
          <p:spPr bwMode="auto">
            <a:xfrm>
              <a:off x="2030" y="846"/>
              <a:ext cx="223" cy="1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10"/>
            <p:cNvSpPr>
              <a:spLocks noChangeShapeType="1"/>
            </p:cNvSpPr>
            <p:nvPr/>
          </p:nvSpPr>
          <p:spPr bwMode="auto">
            <a:xfrm flipV="1">
              <a:off x="2730" y="3974"/>
              <a:ext cx="546" cy="13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Text Box 11"/>
            <p:cNvSpPr txBox="1">
              <a:spLocks noChangeArrowheads="1"/>
            </p:cNvSpPr>
            <p:nvPr/>
          </p:nvSpPr>
          <p:spPr bwMode="auto">
            <a:xfrm>
              <a:off x="3290" y="2928"/>
              <a:ext cx="9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2000" b="1"/>
                <a:t>Sekresi</a:t>
              </a:r>
              <a:endParaRPr kumimoji="0" lang="en-US" altLang="en-US" sz="2000" b="1"/>
            </a:p>
          </p:txBody>
        </p:sp>
        <p:sp>
          <p:nvSpPr>
            <p:cNvPr id="39946" name="Text Box 12"/>
            <p:cNvSpPr txBox="1">
              <a:spLocks noChangeArrowheads="1"/>
            </p:cNvSpPr>
            <p:nvPr/>
          </p:nvSpPr>
          <p:spPr bwMode="auto">
            <a:xfrm>
              <a:off x="3337" y="1984"/>
              <a:ext cx="9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2000" b="1"/>
                <a:t>Reabsorpsi</a:t>
              </a:r>
              <a:endParaRPr kumimoji="0" lang="en-US" altLang="en-US" sz="2000" b="1"/>
            </a:p>
          </p:txBody>
        </p:sp>
        <p:sp>
          <p:nvSpPr>
            <p:cNvPr id="39947" name="Text Box 13"/>
            <p:cNvSpPr txBox="1">
              <a:spLocks noChangeArrowheads="1"/>
            </p:cNvSpPr>
            <p:nvPr/>
          </p:nvSpPr>
          <p:spPr bwMode="auto">
            <a:xfrm>
              <a:off x="3173" y="1310"/>
              <a:ext cx="77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2000" b="1"/>
                <a:t>Tubulus ekskresi</a:t>
              </a:r>
              <a:endParaRPr kumimoji="0" lang="en-US" altLang="en-US" sz="2000" b="1"/>
            </a:p>
          </p:txBody>
        </p:sp>
        <p:sp>
          <p:nvSpPr>
            <p:cNvPr id="39948" name="Text Box 14"/>
            <p:cNvSpPr txBox="1">
              <a:spLocks noChangeArrowheads="1"/>
            </p:cNvSpPr>
            <p:nvPr/>
          </p:nvSpPr>
          <p:spPr bwMode="auto">
            <a:xfrm>
              <a:off x="3338" y="610"/>
              <a:ext cx="10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2000" b="1"/>
                <a:t>Filtrasi</a:t>
              </a:r>
              <a:endParaRPr kumimoji="0" lang="en-US" altLang="en-US" sz="2000" b="1"/>
            </a:p>
          </p:txBody>
        </p:sp>
        <p:sp>
          <p:nvSpPr>
            <p:cNvPr id="39949" name="Text Box 15"/>
            <p:cNvSpPr txBox="1">
              <a:spLocks noChangeArrowheads="1"/>
            </p:cNvSpPr>
            <p:nvPr/>
          </p:nvSpPr>
          <p:spPr bwMode="auto">
            <a:xfrm rot="5310696">
              <a:off x="2483" y="1336"/>
              <a:ext cx="38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1400" b="1"/>
                <a:t>Filtrat</a:t>
              </a:r>
              <a:endParaRPr kumimoji="0" lang="en-US" altLang="en-US" sz="1400" b="1"/>
            </a:p>
          </p:txBody>
        </p:sp>
        <p:sp>
          <p:nvSpPr>
            <p:cNvPr id="39950" name="Text Box 16"/>
            <p:cNvSpPr txBox="1">
              <a:spLocks noChangeArrowheads="1"/>
            </p:cNvSpPr>
            <p:nvPr/>
          </p:nvSpPr>
          <p:spPr bwMode="auto">
            <a:xfrm rot="5400000">
              <a:off x="2538" y="3632"/>
              <a:ext cx="2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pPr>
                <a:lnSpc>
                  <a:spcPct val="90000"/>
                </a:lnSpc>
              </a:pPr>
              <a:r>
                <a:rPr kumimoji="0" lang="id-ID" altLang="en-US" sz="1400" b="1"/>
                <a:t>Urin</a:t>
              </a:r>
              <a:endParaRPr kumimoji="0" lang="en-US" altLang="en-US" sz="1400" b="1"/>
            </a:p>
          </p:txBody>
        </p:sp>
        <p:sp>
          <p:nvSpPr>
            <p:cNvPr id="39951" name="AutoShape 17"/>
            <p:cNvSpPr>
              <a:spLocks/>
            </p:cNvSpPr>
            <p:nvPr/>
          </p:nvSpPr>
          <p:spPr bwMode="auto">
            <a:xfrm>
              <a:off x="2960" y="474"/>
              <a:ext cx="97" cy="445"/>
            </a:xfrm>
            <a:prstGeom prst="rightBrace">
              <a:avLst>
                <a:gd name="adj1" fmla="val 38230"/>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endParaRPr lang="id-ID" altLang="en-US" sz="1400"/>
            </a:p>
          </p:txBody>
        </p:sp>
        <p:sp>
          <p:nvSpPr>
            <p:cNvPr id="39952" name="Line 18"/>
            <p:cNvSpPr>
              <a:spLocks noChangeShapeType="1"/>
            </p:cNvSpPr>
            <p:nvPr/>
          </p:nvSpPr>
          <p:spPr bwMode="auto">
            <a:xfrm>
              <a:off x="3057" y="696"/>
              <a:ext cx="223" cy="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3" name="Line 19"/>
            <p:cNvSpPr>
              <a:spLocks noChangeShapeType="1"/>
            </p:cNvSpPr>
            <p:nvPr/>
          </p:nvSpPr>
          <p:spPr bwMode="auto">
            <a:xfrm flipV="1">
              <a:off x="2738" y="1393"/>
              <a:ext cx="406" cy="1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4" name="AutoShape 20"/>
            <p:cNvSpPr>
              <a:spLocks/>
            </p:cNvSpPr>
            <p:nvPr/>
          </p:nvSpPr>
          <p:spPr bwMode="auto">
            <a:xfrm>
              <a:off x="2960" y="1667"/>
              <a:ext cx="97" cy="770"/>
            </a:xfrm>
            <a:prstGeom prst="rightBrace">
              <a:avLst>
                <a:gd name="adj1" fmla="val 66151"/>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endParaRPr lang="id-ID" altLang="en-US" sz="1400"/>
            </a:p>
          </p:txBody>
        </p:sp>
        <p:sp>
          <p:nvSpPr>
            <p:cNvPr id="39955" name="Line 21"/>
            <p:cNvSpPr>
              <a:spLocks noChangeShapeType="1"/>
            </p:cNvSpPr>
            <p:nvPr/>
          </p:nvSpPr>
          <p:spPr bwMode="auto">
            <a:xfrm>
              <a:off x="3055" y="2051"/>
              <a:ext cx="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6" name="AutoShape 22"/>
            <p:cNvSpPr>
              <a:spLocks/>
            </p:cNvSpPr>
            <p:nvPr/>
          </p:nvSpPr>
          <p:spPr bwMode="auto">
            <a:xfrm>
              <a:off x="2960" y="2624"/>
              <a:ext cx="97" cy="767"/>
            </a:xfrm>
            <a:prstGeom prst="rightBrace">
              <a:avLst>
                <a:gd name="adj1" fmla="val 65893"/>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900">
                  <a:solidFill>
                    <a:schemeClr val="tx1"/>
                  </a:solidFill>
                  <a:latin typeface="Arial" charset="0"/>
                  <a:sym typeface="Symbol" pitchFamily="48" charset="2"/>
                </a:defRPr>
              </a:lvl1pPr>
              <a:lvl2pPr marL="742950" indent="-285750">
                <a:defRPr kumimoji="1" sz="2900">
                  <a:solidFill>
                    <a:schemeClr val="tx1"/>
                  </a:solidFill>
                  <a:latin typeface="Arial" charset="0"/>
                  <a:sym typeface="Symbol" pitchFamily="48" charset="2"/>
                </a:defRPr>
              </a:lvl2pPr>
              <a:lvl3pPr marL="1143000" indent="-228600">
                <a:defRPr kumimoji="1" sz="2900">
                  <a:solidFill>
                    <a:schemeClr val="tx1"/>
                  </a:solidFill>
                  <a:latin typeface="Arial" charset="0"/>
                  <a:sym typeface="Symbol" pitchFamily="48" charset="2"/>
                </a:defRPr>
              </a:lvl3pPr>
              <a:lvl4pPr marL="1600200" indent="-228600">
                <a:defRPr kumimoji="1" sz="2900">
                  <a:solidFill>
                    <a:schemeClr val="tx1"/>
                  </a:solidFill>
                  <a:latin typeface="Arial" charset="0"/>
                  <a:sym typeface="Symbol" pitchFamily="48" charset="2"/>
                </a:defRPr>
              </a:lvl4pPr>
              <a:lvl5pPr marL="2057400" indent="-228600">
                <a:defRPr kumimoji="1" sz="2900">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a:solidFill>
                    <a:schemeClr val="tx1"/>
                  </a:solidFill>
                  <a:latin typeface="Arial" charset="0"/>
                  <a:sym typeface="Symbol" pitchFamily="48" charset="2"/>
                </a:defRPr>
              </a:lvl9pPr>
            </a:lstStyle>
            <a:p>
              <a:endParaRPr lang="id-ID" altLang="en-US" sz="1400"/>
            </a:p>
          </p:txBody>
        </p:sp>
        <p:sp>
          <p:nvSpPr>
            <p:cNvPr id="39957" name="Line 23"/>
            <p:cNvSpPr>
              <a:spLocks noChangeShapeType="1"/>
            </p:cNvSpPr>
            <p:nvPr/>
          </p:nvSpPr>
          <p:spPr bwMode="auto">
            <a:xfrm>
              <a:off x="3052" y="3007"/>
              <a:ext cx="21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663404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7313" y="477490"/>
            <a:ext cx="8534400" cy="503238"/>
          </a:xfrm>
        </p:spPr>
        <p:txBody>
          <a:bodyPr/>
          <a:lstStyle/>
          <a:p>
            <a:pPr eaLnBrk="1" hangingPunct="1"/>
            <a:r>
              <a:rPr lang="en-US" altLang="en-US" dirty="0" err="1"/>
              <a:t>Sekilas</a:t>
            </a:r>
            <a:r>
              <a:rPr lang="en-US" altLang="en-US" dirty="0"/>
              <a:t> </a:t>
            </a:r>
            <a:r>
              <a:rPr lang="en-US" altLang="en-US" dirty="0" err="1"/>
              <a:t>Sistem</a:t>
            </a:r>
            <a:r>
              <a:rPr lang="en-US" altLang="en-US" dirty="0"/>
              <a:t> </a:t>
            </a:r>
            <a:r>
              <a:rPr lang="en-US" altLang="en-US" dirty="0" err="1"/>
              <a:t>Ekskresi</a:t>
            </a:r>
            <a:endParaRPr lang="en-US" altLang="en-US" dirty="0">
              <a:solidFill>
                <a:schemeClr val="tx1"/>
              </a:solidFill>
            </a:endParaRPr>
          </a:p>
        </p:txBody>
      </p:sp>
      <p:sp>
        <p:nvSpPr>
          <p:cNvPr id="40963" name="Rectangle 3"/>
          <p:cNvSpPr>
            <a:spLocks noGrp="1" noChangeArrowheads="1"/>
          </p:cNvSpPr>
          <p:nvPr>
            <p:ph type="body" idx="1"/>
          </p:nvPr>
        </p:nvSpPr>
        <p:spPr>
          <a:xfrm>
            <a:off x="195263" y="1524496"/>
            <a:ext cx="8534400" cy="2768600"/>
          </a:xfrm>
        </p:spPr>
        <p:txBody>
          <a:bodyPr/>
          <a:lstStyle/>
          <a:p>
            <a:pPr eaLnBrk="1" hangingPunct="1"/>
            <a:r>
              <a:rPr lang="en-US" altLang="en-US" sz="3000" dirty="0" err="1"/>
              <a:t>Sistem-sistem</a:t>
            </a:r>
            <a:r>
              <a:rPr lang="en-US" altLang="en-US" sz="3000" dirty="0"/>
              <a:t> yang </a:t>
            </a:r>
            <a:r>
              <a:rPr lang="en-US" altLang="en-US" sz="3000" dirty="0" err="1"/>
              <a:t>menjalankan</a:t>
            </a:r>
            <a:r>
              <a:rPr lang="en-US" altLang="en-US" sz="3000" dirty="0"/>
              <a:t> </a:t>
            </a:r>
            <a:r>
              <a:rPr lang="en-US" altLang="en-US" sz="3000" dirty="0" err="1"/>
              <a:t>fungsi-fungsi</a:t>
            </a:r>
            <a:r>
              <a:rPr lang="en-US" altLang="en-US" sz="3000" dirty="0"/>
              <a:t> </a:t>
            </a:r>
            <a:r>
              <a:rPr lang="en-US" altLang="en-US" sz="3000" dirty="0" err="1"/>
              <a:t>ekskresi</a:t>
            </a:r>
            <a:r>
              <a:rPr lang="en-US" altLang="en-US" sz="3000" dirty="0"/>
              <a:t> </a:t>
            </a:r>
            <a:r>
              <a:rPr lang="en-US" altLang="en-US" sz="3000" dirty="0" err="1"/>
              <a:t>dasar</a:t>
            </a:r>
            <a:r>
              <a:rPr lang="en-US" altLang="en-US" sz="3000" dirty="0"/>
              <a:t> </a:t>
            </a:r>
            <a:r>
              <a:rPr lang="en-US" altLang="en-US" sz="3000" dirty="0" err="1"/>
              <a:t>sangat</a:t>
            </a:r>
            <a:r>
              <a:rPr lang="en-US" altLang="en-US" sz="3000" dirty="0"/>
              <a:t> </a:t>
            </a:r>
            <a:r>
              <a:rPr lang="en-US" altLang="en-US" sz="3000" dirty="0" err="1"/>
              <a:t>bervariasi</a:t>
            </a:r>
            <a:r>
              <a:rPr lang="en-US" altLang="en-US" sz="3000" dirty="0"/>
              <a:t> di </a:t>
            </a:r>
            <a:r>
              <a:rPr lang="en-US" altLang="en-US" sz="3000" dirty="0" err="1"/>
              <a:t>antara</a:t>
            </a:r>
            <a:r>
              <a:rPr lang="en-US" altLang="en-US" sz="3000" dirty="0"/>
              <a:t> </a:t>
            </a:r>
            <a:r>
              <a:rPr lang="en-US" altLang="en-US" sz="3000" dirty="0" err="1"/>
              <a:t>kelompok-kelompok</a:t>
            </a:r>
            <a:r>
              <a:rPr lang="en-US" altLang="en-US" sz="3000" dirty="0"/>
              <a:t> </a:t>
            </a:r>
            <a:r>
              <a:rPr lang="en-US" altLang="en-US" sz="3000" dirty="0" err="1"/>
              <a:t>hewan</a:t>
            </a:r>
            <a:endParaRPr lang="en-US" altLang="en-US" sz="3000" dirty="0"/>
          </a:p>
          <a:p>
            <a:pPr eaLnBrk="1" hangingPunct="1"/>
            <a:r>
              <a:rPr lang="en-US" altLang="en-US" sz="3000" dirty="0" err="1"/>
              <a:t>Mereka</a:t>
            </a:r>
            <a:r>
              <a:rPr lang="en-US" altLang="en-US" sz="3000" dirty="0"/>
              <a:t> </a:t>
            </a:r>
            <a:r>
              <a:rPr lang="en-US" altLang="en-US" sz="3000" dirty="0" err="1"/>
              <a:t>umumnya</a:t>
            </a:r>
            <a:r>
              <a:rPr lang="en-US" altLang="en-US" sz="3000" dirty="0"/>
              <a:t> </a:t>
            </a:r>
            <a:r>
              <a:rPr lang="en-US" altLang="en-US" sz="3000" dirty="0" err="1"/>
              <a:t>melibatkan</a:t>
            </a:r>
            <a:r>
              <a:rPr lang="en-US" altLang="en-US" sz="3000" dirty="0"/>
              <a:t> </a:t>
            </a:r>
            <a:r>
              <a:rPr lang="en-US" altLang="en-US" sz="3000" dirty="0" err="1"/>
              <a:t>jejaring</a:t>
            </a:r>
            <a:r>
              <a:rPr lang="en-US" altLang="en-US" sz="3000" dirty="0"/>
              <a:t> </a:t>
            </a:r>
            <a:r>
              <a:rPr lang="en-US" altLang="en-US" sz="3000" dirty="0" err="1"/>
              <a:t>tubulus</a:t>
            </a:r>
            <a:r>
              <a:rPr lang="en-US" altLang="en-US" sz="3000" dirty="0"/>
              <a:t> yang </a:t>
            </a:r>
            <a:r>
              <a:rPr lang="en-US" altLang="en-US" sz="3000" dirty="0" err="1"/>
              <a:t>kompleks</a:t>
            </a:r>
            <a:endParaRPr lang="en-US" altLang="en-US" sz="3000" dirty="0"/>
          </a:p>
        </p:txBody>
      </p:sp>
    </p:spTree>
    <p:extLst>
      <p:ext uri="{BB962C8B-B14F-4D97-AF65-F5344CB8AC3E}">
        <p14:creationId xmlns:p14="http://schemas.microsoft.com/office/powerpoint/2010/main" val="230021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5" name="Content Placeholder 4"/>
          <p:cNvPicPr>
            <a:picLocks noGrp="1" noChangeAspect="1"/>
          </p:cNvPicPr>
          <p:nvPr>
            <p:ph idx="1"/>
          </p:nvPr>
        </p:nvPicPr>
        <p:blipFill>
          <a:blip r:embed="rId2"/>
          <a:stretch>
            <a:fillRect/>
          </a:stretch>
        </p:blipFill>
        <p:spPr>
          <a:xfrm>
            <a:off x="0" y="22539"/>
            <a:ext cx="8964488" cy="6622194"/>
          </a:xfrm>
          <a:prstGeom prst="rect">
            <a:avLst/>
          </a:prstGeom>
        </p:spPr>
      </p:pic>
    </p:spTree>
    <p:extLst>
      <p:ext uri="{BB962C8B-B14F-4D97-AF65-F5344CB8AC3E}">
        <p14:creationId xmlns:p14="http://schemas.microsoft.com/office/powerpoint/2010/main" val="3966187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5" name="Content Placeholder 4"/>
          <p:cNvPicPr>
            <a:picLocks noGrp="1" noChangeAspect="1"/>
          </p:cNvPicPr>
          <p:nvPr>
            <p:ph idx="1"/>
          </p:nvPr>
        </p:nvPicPr>
        <p:blipFill>
          <a:blip r:embed="rId2"/>
          <a:stretch>
            <a:fillRect/>
          </a:stretch>
        </p:blipFill>
        <p:spPr>
          <a:xfrm>
            <a:off x="0" y="18636"/>
            <a:ext cx="9144000" cy="6599903"/>
          </a:xfrm>
          <a:prstGeom prst="rect">
            <a:avLst/>
          </a:prstGeom>
        </p:spPr>
      </p:pic>
    </p:spTree>
    <p:extLst>
      <p:ext uri="{BB962C8B-B14F-4D97-AF65-F5344CB8AC3E}">
        <p14:creationId xmlns:p14="http://schemas.microsoft.com/office/powerpoint/2010/main" val="1288056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056" name="Picture 8" descr="E:\gambar\Logo\10. UNILA.jpg"/>
          <p:cNvPicPr>
            <a:picLocks noChangeAspect="1" noChangeArrowheads="1"/>
          </p:cNvPicPr>
          <p:nvPr/>
        </p:nvPicPr>
        <p:blipFill>
          <a:blip r:embed="rId3"/>
          <a:srcRect/>
          <a:stretch>
            <a:fillRect/>
          </a:stretch>
        </p:blipFill>
        <p:spPr bwMode="auto">
          <a:xfrm>
            <a:off x="396103" y="-24"/>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3084512" y="2780928"/>
            <a:ext cx="6023992" cy="682625"/>
          </a:xfrm>
        </p:spPr>
        <p:txBody>
          <a:bodyPr/>
          <a:lstStyle/>
          <a:p>
            <a:pPr algn="ctr"/>
            <a:r>
              <a:rPr lang="id-ID" sz="4800" dirty="0"/>
              <a:t>SISTEM PEREDARAN DARAH</a:t>
            </a:r>
          </a:p>
        </p:txBody>
      </p:sp>
    </p:spTree>
    <p:extLst>
      <p:ext uri="{BB962C8B-B14F-4D97-AF65-F5344CB8AC3E}">
        <p14:creationId xmlns:p14="http://schemas.microsoft.com/office/powerpoint/2010/main" val="45665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3908"/>
            <a:ext cx="5516392" cy="682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772816"/>
            <a:ext cx="3024336" cy="1200329"/>
          </a:xfrm>
          <a:prstGeom prst="rect">
            <a:avLst/>
          </a:prstGeom>
          <a:noFill/>
        </p:spPr>
        <p:txBody>
          <a:bodyPr wrap="square" rtlCol="0">
            <a:spAutoFit/>
          </a:bodyPr>
          <a:lstStyle/>
          <a:p>
            <a:r>
              <a:rPr lang="en-US" b="1" dirty="0"/>
              <a:t>Notochord:</a:t>
            </a:r>
          </a:p>
          <a:p>
            <a:pPr marL="285750" indent="-285750">
              <a:buFont typeface="Arial" panose="020B0604020202020204" pitchFamily="34" charset="0"/>
              <a:buChar char="•"/>
            </a:pPr>
            <a:r>
              <a:rPr lang="en-US" b="1" dirty="0"/>
              <a:t>Flexible</a:t>
            </a:r>
          </a:p>
          <a:p>
            <a:pPr marL="285750" indent="-285750">
              <a:buFont typeface="Arial" panose="020B0604020202020204" pitchFamily="34" charset="0"/>
              <a:buChar char="•"/>
            </a:pPr>
            <a:r>
              <a:rPr lang="en-US" b="1" dirty="0" err="1"/>
              <a:t>Rodlike</a:t>
            </a:r>
            <a:endParaRPr lang="en-US" b="1" dirty="0"/>
          </a:p>
          <a:p>
            <a:pPr marL="285750" indent="-285750">
              <a:buFont typeface="Arial" panose="020B0604020202020204" pitchFamily="34" charset="0"/>
              <a:buChar char="•"/>
            </a:pPr>
            <a:r>
              <a:rPr lang="en-US" b="1" dirty="0"/>
              <a:t>Extending </a:t>
            </a:r>
            <a:r>
              <a:rPr lang="en-US" b="1" dirty="0" err="1"/>
              <a:t>lenght</a:t>
            </a:r>
            <a:endParaRPr lang="en-US" b="1" dirty="0"/>
          </a:p>
        </p:txBody>
      </p:sp>
    </p:spTree>
    <p:extLst>
      <p:ext uri="{BB962C8B-B14F-4D97-AF65-F5344CB8AC3E}">
        <p14:creationId xmlns:p14="http://schemas.microsoft.com/office/powerpoint/2010/main" val="25801707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5900" y="548680"/>
            <a:ext cx="8534400" cy="503238"/>
          </a:xfrm>
        </p:spPr>
        <p:txBody>
          <a:bodyPr/>
          <a:lstStyle/>
          <a:p>
            <a:pPr eaLnBrk="1" hangingPunct="1"/>
            <a:r>
              <a:rPr lang="en-US" dirty="0" err="1"/>
              <a:t>Sistem</a:t>
            </a:r>
            <a:r>
              <a:rPr lang="en-US" dirty="0"/>
              <a:t> </a:t>
            </a:r>
            <a:r>
              <a:rPr lang="en-US" dirty="0" err="1"/>
              <a:t>Sirkulasi</a:t>
            </a:r>
            <a:endParaRPr lang="en-US" b="0" dirty="0">
              <a:solidFill>
                <a:schemeClr val="tx1"/>
              </a:solidFill>
            </a:endParaRPr>
          </a:p>
        </p:txBody>
      </p:sp>
      <p:sp>
        <p:nvSpPr>
          <p:cNvPr id="12291" name="Rectangle 3"/>
          <p:cNvSpPr>
            <a:spLocks noGrp="1" noChangeArrowheads="1"/>
          </p:cNvSpPr>
          <p:nvPr>
            <p:ph type="body" idx="1"/>
          </p:nvPr>
        </p:nvSpPr>
        <p:spPr>
          <a:xfrm>
            <a:off x="215900" y="1628800"/>
            <a:ext cx="8534400" cy="4425950"/>
          </a:xfrm>
        </p:spPr>
        <p:txBody>
          <a:bodyPr/>
          <a:lstStyle/>
          <a:p>
            <a:pPr eaLnBrk="1" hangingPunct="1"/>
            <a:r>
              <a:rPr lang="en-US" sz="3000" dirty="0" err="1"/>
              <a:t>Hewan-hewan</a:t>
            </a:r>
            <a:r>
              <a:rPr lang="en-US" sz="3000" dirty="0"/>
              <a:t> yang </a:t>
            </a:r>
            <a:r>
              <a:rPr lang="en-US" sz="3000" dirty="0" err="1"/>
              <a:t>lebih</a:t>
            </a:r>
            <a:r>
              <a:rPr lang="en-US" sz="3000" dirty="0"/>
              <a:t> </a:t>
            </a:r>
            <a:r>
              <a:rPr lang="en-US" sz="3000" dirty="0" err="1"/>
              <a:t>kompleks</a:t>
            </a:r>
            <a:r>
              <a:rPr lang="en-US" sz="3000" dirty="0"/>
              <a:t> </a:t>
            </a:r>
            <a:r>
              <a:rPr lang="en-US" sz="3000" dirty="0" err="1"/>
              <a:t>memiliki</a:t>
            </a:r>
            <a:r>
              <a:rPr lang="en-US" sz="3000" dirty="0"/>
              <a:t> </a:t>
            </a:r>
            <a:r>
              <a:rPr lang="en-US" sz="3000" dirty="0" err="1"/>
              <a:t>sistem</a:t>
            </a:r>
            <a:r>
              <a:rPr lang="en-US" sz="3000" dirty="0"/>
              <a:t> </a:t>
            </a:r>
            <a:r>
              <a:rPr lang="en-US" sz="3000" dirty="0" err="1"/>
              <a:t>sirkulasi</a:t>
            </a:r>
            <a:r>
              <a:rPr lang="en-US" sz="3000" dirty="0"/>
              <a:t> </a:t>
            </a:r>
            <a:r>
              <a:rPr lang="en-US" sz="3000" dirty="0" err="1"/>
              <a:t>terbuka</a:t>
            </a:r>
            <a:r>
              <a:rPr lang="en-US" sz="3000" dirty="0"/>
              <a:t> </a:t>
            </a:r>
            <a:r>
              <a:rPr lang="en-US" sz="3000" dirty="0" err="1"/>
              <a:t>dan</a:t>
            </a:r>
            <a:r>
              <a:rPr lang="en-US" sz="3000" dirty="0"/>
              <a:t> </a:t>
            </a:r>
            <a:r>
              <a:rPr lang="en-US" sz="3000" dirty="0" err="1"/>
              <a:t>tertutup</a:t>
            </a:r>
            <a:endParaRPr lang="en-US" sz="3000" dirty="0"/>
          </a:p>
          <a:p>
            <a:pPr eaLnBrk="1" hangingPunct="1"/>
            <a:r>
              <a:rPr lang="en-US" sz="3000" dirty="0" err="1"/>
              <a:t>Kedua</a:t>
            </a:r>
            <a:r>
              <a:rPr lang="en-US" sz="3000" dirty="0"/>
              <a:t> </a:t>
            </a:r>
            <a:r>
              <a:rPr lang="en-US" sz="3000" dirty="0" err="1"/>
              <a:t>sistem</a:t>
            </a:r>
            <a:r>
              <a:rPr lang="en-US" sz="3000" dirty="0"/>
              <a:t> </a:t>
            </a:r>
            <a:r>
              <a:rPr lang="en-US" sz="3000" dirty="0" err="1"/>
              <a:t>tersebut</a:t>
            </a:r>
            <a:r>
              <a:rPr lang="en-US" sz="3000" dirty="0"/>
              <a:t> </a:t>
            </a:r>
            <a:r>
              <a:rPr lang="en-US" sz="3000" dirty="0" err="1"/>
              <a:t>memiliki</a:t>
            </a:r>
            <a:r>
              <a:rPr lang="en-US" sz="3000" dirty="0"/>
              <a:t> </a:t>
            </a:r>
            <a:r>
              <a:rPr lang="en-US" sz="3000" dirty="0" err="1"/>
              <a:t>tiga</a:t>
            </a:r>
            <a:r>
              <a:rPr lang="en-US" sz="3000" dirty="0"/>
              <a:t> </a:t>
            </a:r>
            <a:r>
              <a:rPr lang="en-US" sz="3000" dirty="0" err="1"/>
              <a:t>komponen</a:t>
            </a:r>
            <a:r>
              <a:rPr lang="en-US" sz="3000" dirty="0"/>
              <a:t> </a:t>
            </a:r>
            <a:r>
              <a:rPr lang="en-US" sz="3000" dirty="0" err="1"/>
              <a:t>dasar</a:t>
            </a:r>
            <a:r>
              <a:rPr lang="en-US" sz="3000" dirty="0"/>
              <a:t>:</a:t>
            </a:r>
          </a:p>
          <a:p>
            <a:pPr lvl="1" eaLnBrk="1" hangingPunct="1"/>
            <a:r>
              <a:rPr lang="en-US" dirty="0" err="1"/>
              <a:t>Cairan</a:t>
            </a:r>
            <a:r>
              <a:rPr lang="en-US" dirty="0"/>
              <a:t> </a:t>
            </a:r>
            <a:r>
              <a:rPr lang="en-US" dirty="0" err="1"/>
              <a:t>sirkulasi</a:t>
            </a:r>
            <a:r>
              <a:rPr lang="en-US" dirty="0"/>
              <a:t> (</a:t>
            </a:r>
            <a:r>
              <a:rPr lang="en-US" dirty="0" err="1"/>
              <a:t>darah</a:t>
            </a:r>
            <a:r>
              <a:rPr lang="en-US" dirty="0"/>
              <a:t> </a:t>
            </a:r>
            <a:r>
              <a:rPr lang="en-US" dirty="0" err="1"/>
              <a:t>atau</a:t>
            </a:r>
            <a:r>
              <a:rPr lang="en-US" dirty="0"/>
              <a:t> </a:t>
            </a:r>
            <a:r>
              <a:rPr lang="en-US" dirty="0" err="1"/>
              <a:t>hemolimfe</a:t>
            </a:r>
            <a:r>
              <a:rPr lang="en-US" dirty="0"/>
              <a:t>)</a:t>
            </a:r>
          </a:p>
          <a:p>
            <a:pPr lvl="1" eaLnBrk="1" hangingPunct="1"/>
            <a:r>
              <a:rPr lang="en-US" dirty="0" err="1"/>
              <a:t>Seperangkat</a:t>
            </a:r>
            <a:r>
              <a:rPr lang="en-US" dirty="0"/>
              <a:t> </a:t>
            </a:r>
            <a:r>
              <a:rPr lang="en-US" dirty="0" err="1"/>
              <a:t>tabung</a:t>
            </a:r>
            <a:r>
              <a:rPr lang="en-US" dirty="0"/>
              <a:t> (</a:t>
            </a:r>
            <a:r>
              <a:rPr lang="en-US" dirty="0" err="1"/>
              <a:t>pembuluh</a:t>
            </a:r>
            <a:r>
              <a:rPr lang="en-US" dirty="0"/>
              <a:t> </a:t>
            </a:r>
            <a:r>
              <a:rPr lang="en-US" dirty="0" err="1"/>
              <a:t>darah</a:t>
            </a:r>
            <a:r>
              <a:rPr lang="en-US" dirty="0"/>
              <a:t>)</a:t>
            </a:r>
          </a:p>
          <a:p>
            <a:pPr lvl="1" eaLnBrk="1" hangingPunct="1"/>
            <a:r>
              <a:rPr lang="en-US" dirty="0" err="1"/>
              <a:t>Pompa</a:t>
            </a:r>
            <a:r>
              <a:rPr lang="en-US" dirty="0"/>
              <a:t> yang </a:t>
            </a:r>
            <a:r>
              <a:rPr lang="en-US" dirty="0" err="1"/>
              <a:t>berotot</a:t>
            </a:r>
            <a:r>
              <a:rPr lang="en-US" dirty="0"/>
              <a:t> (</a:t>
            </a:r>
            <a:r>
              <a:rPr lang="en-US" b="1" dirty="0" err="1"/>
              <a:t>jantung</a:t>
            </a:r>
            <a:r>
              <a:rPr lang="en-US" dirty="0"/>
              <a:t>)</a:t>
            </a:r>
          </a:p>
        </p:txBody>
      </p:sp>
    </p:spTree>
    <p:extLst>
      <p:ext uri="{BB962C8B-B14F-4D97-AF65-F5344CB8AC3E}">
        <p14:creationId xmlns:p14="http://schemas.microsoft.com/office/powerpoint/2010/main" val="4048433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251520" y="1700808"/>
            <a:ext cx="8534400" cy="4140200"/>
          </a:xfrm>
        </p:spPr>
        <p:txBody>
          <a:bodyPr/>
          <a:lstStyle/>
          <a:p>
            <a:pPr eaLnBrk="1" hangingPunct="1"/>
            <a:r>
              <a:rPr lang="en-US" sz="3000" dirty="0" err="1"/>
              <a:t>Pada</a:t>
            </a:r>
            <a:r>
              <a:rPr lang="en-US" sz="3000" dirty="0"/>
              <a:t> </a:t>
            </a:r>
            <a:r>
              <a:rPr lang="en-US" sz="3000" dirty="0" err="1"/>
              <a:t>serangga</a:t>
            </a:r>
            <a:r>
              <a:rPr lang="en-US" sz="3000" dirty="0"/>
              <a:t>, </a:t>
            </a:r>
            <a:r>
              <a:rPr lang="en-US" sz="3000" dirty="0" err="1"/>
              <a:t>artropoda</a:t>
            </a:r>
            <a:r>
              <a:rPr lang="en-US" sz="3000" dirty="0"/>
              <a:t> yang lain, </a:t>
            </a:r>
            <a:r>
              <a:rPr lang="en-US" sz="3000" dirty="0" err="1"/>
              <a:t>dan</a:t>
            </a:r>
            <a:r>
              <a:rPr lang="en-US" sz="3000" dirty="0"/>
              <a:t> </a:t>
            </a:r>
            <a:r>
              <a:rPr lang="en-US" sz="3000" dirty="0" err="1"/>
              <a:t>sebagian</a:t>
            </a:r>
            <a:r>
              <a:rPr lang="en-US" sz="3000" dirty="0"/>
              <a:t> </a:t>
            </a:r>
            <a:r>
              <a:rPr lang="en-US" sz="3000" dirty="0" err="1"/>
              <a:t>besar</a:t>
            </a:r>
            <a:r>
              <a:rPr lang="en-US" sz="3000" dirty="0"/>
              <a:t> </a:t>
            </a:r>
            <a:r>
              <a:rPr lang="en-US" sz="3000" dirty="0" err="1"/>
              <a:t>moluska</a:t>
            </a:r>
            <a:r>
              <a:rPr lang="en-US" sz="3000" dirty="0"/>
              <a:t>, </a:t>
            </a:r>
            <a:r>
              <a:rPr lang="en-US" sz="3000" dirty="0" err="1"/>
              <a:t>darah</a:t>
            </a:r>
            <a:r>
              <a:rPr lang="en-US" sz="3000" dirty="0"/>
              <a:t> </a:t>
            </a:r>
            <a:r>
              <a:rPr lang="en-US" sz="3000" dirty="0" err="1"/>
              <a:t>merendam</a:t>
            </a:r>
            <a:r>
              <a:rPr lang="en-US" sz="3000" dirty="0"/>
              <a:t> organ-organ </a:t>
            </a:r>
            <a:r>
              <a:rPr lang="en-US" sz="3000" dirty="0" err="1"/>
              <a:t>secara</a:t>
            </a:r>
            <a:r>
              <a:rPr lang="en-US" sz="3000" dirty="0"/>
              <a:t> </a:t>
            </a:r>
            <a:r>
              <a:rPr lang="en-US" sz="3000" dirty="0" err="1"/>
              <a:t>langsung</a:t>
            </a:r>
            <a:r>
              <a:rPr lang="en-US" sz="3000" dirty="0"/>
              <a:t> </a:t>
            </a:r>
            <a:r>
              <a:rPr lang="en-US" sz="3000" dirty="0" err="1"/>
              <a:t>dalam</a:t>
            </a:r>
            <a:r>
              <a:rPr lang="en-US" sz="3000" dirty="0"/>
              <a:t> </a:t>
            </a:r>
            <a:r>
              <a:rPr lang="en-US" sz="3000" b="1" dirty="0" err="1"/>
              <a:t>sistem</a:t>
            </a:r>
            <a:r>
              <a:rPr lang="en-US" sz="3000" b="1" dirty="0"/>
              <a:t> </a:t>
            </a:r>
            <a:r>
              <a:rPr lang="en-US" sz="3000" b="1" dirty="0" err="1"/>
              <a:t>sirkulasi</a:t>
            </a:r>
            <a:r>
              <a:rPr lang="en-US" sz="3000" b="1" dirty="0"/>
              <a:t> </a:t>
            </a:r>
            <a:r>
              <a:rPr lang="en-US" sz="3000" b="1" dirty="0" err="1"/>
              <a:t>terbuka</a:t>
            </a:r>
            <a:endParaRPr lang="en-US" sz="3000" b="1" dirty="0"/>
          </a:p>
          <a:p>
            <a:pPr eaLnBrk="1" hangingPunct="1"/>
            <a:r>
              <a:rPr lang="en-US" sz="3000" dirty="0" err="1"/>
              <a:t>Dalam</a:t>
            </a:r>
            <a:r>
              <a:rPr lang="en-US" sz="3000" dirty="0"/>
              <a:t> </a:t>
            </a:r>
            <a:r>
              <a:rPr lang="en-US" sz="3000" dirty="0" err="1"/>
              <a:t>sistem</a:t>
            </a:r>
            <a:r>
              <a:rPr lang="en-US" sz="3000" dirty="0"/>
              <a:t> </a:t>
            </a:r>
            <a:r>
              <a:rPr lang="en-US" sz="3000" dirty="0" err="1"/>
              <a:t>sirkulasi</a:t>
            </a:r>
            <a:r>
              <a:rPr lang="en-US" sz="3000" dirty="0"/>
              <a:t> </a:t>
            </a:r>
            <a:r>
              <a:rPr lang="en-US" sz="3000" dirty="0" err="1"/>
              <a:t>terbuka</a:t>
            </a:r>
            <a:r>
              <a:rPr lang="en-US" sz="3000" dirty="0"/>
              <a:t>, </a:t>
            </a:r>
            <a:r>
              <a:rPr lang="en-US" sz="3000" dirty="0" err="1"/>
              <a:t>tidak</a:t>
            </a:r>
            <a:r>
              <a:rPr lang="en-US" sz="3000" dirty="0"/>
              <a:t> </a:t>
            </a:r>
            <a:r>
              <a:rPr lang="en-US" sz="3000" dirty="0" err="1"/>
              <a:t>ada</a:t>
            </a:r>
            <a:r>
              <a:rPr lang="en-US" sz="3000" dirty="0"/>
              <a:t> </a:t>
            </a:r>
            <a:r>
              <a:rPr lang="en-US" sz="3000" dirty="0" err="1"/>
              <a:t>perbedaan</a:t>
            </a:r>
            <a:r>
              <a:rPr lang="en-US" sz="3000" dirty="0"/>
              <a:t> </a:t>
            </a:r>
            <a:r>
              <a:rPr lang="en-US" sz="3000" dirty="0" err="1"/>
              <a:t>antara</a:t>
            </a:r>
            <a:r>
              <a:rPr lang="en-US" sz="3000" dirty="0"/>
              <a:t> </a:t>
            </a:r>
            <a:r>
              <a:rPr lang="en-US" sz="3000" dirty="0" err="1"/>
              <a:t>darah</a:t>
            </a:r>
            <a:r>
              <a:rPr lang="en-US" sz="3000" dirty="0"/>
              <a:t> </a:t>
            </a:r>
            <a:r>
              <a:rPr lang="en-US" sz="3000" dirty="0" err="1"/>
              <a:t>dan</a:t>
            </a:r>
            <a:r>
              <a:rPr lang="en-US" sz="3000" dirty="0"/>
              <a:t> </a:t>
            </a:r>
            <a:r>
              <a:rPr lang="en-US" sz="3000" dirty="0" err="1"/>
              <a:t>cairan</a:t>
            </a:r>
            <a:r>
              <a:rPr lang="en-US" sz="3000" dirty="0"/>
              <a:t> </a:t>
            </a:r>
            <a:r>
              <a:rPr lang="en-US" sz="3000" dirty="0" err="1"/>
              <a:t>interstisial</a:t>
            </a:r>
            <a:r>
              <a:rPr lang="en-US" sz="3000" dirty="0"/>
              <a:t>, </a:t>
            </a:r>
            <a:r>
              <a:rPr lang="en-US" sz="3000" dirty="0" err="1"/>
              <a:t>dan</a:t>
            </a:r>
            <a:r>
              <a:rPr lang="en-US" sz="3000" dirty="0"/>
              <a:t> </a:t>
            </a:r>
            <a:r>
              <a:rPr lang="en-US" sz="3000" dirty="0" err="1"/>
              <a:t>cairan</a:t>
            </a:r>
            <a:r>
              <a:rPr lang="en-US" sz="3000" dirty="0"/>
              <a:t> </a:t>
            </a:r>
            <a:r>
              <a:rPr lang="en-US" sz="3000" dirty="0" err="1"/>
              <a:t>interstisial</a:t>
            </a:r>
            <a:r>
              <a:rPr lang="en-US" sz="3000" dirty="0"/>
              <a:t> </a:t>
            </a:r>
            <a:r>
              <a:rPr lang="en-US" sz="3000" dirty="0" err="1"/>
              <a:t>ini</a:t>
            </a:r>
            <a:r>
              <a:rPr lang="en-US" sz="3000" dirty="0"/>
              <a:t> </a:t>
            </a:r>
            <a:r>
              <a:rPr lang="en-US" sz="3000" dirty="0" err="1"/>
              <a:t>disebut</a:t>
            </a:r>
            <a:r>
              <a:rPr lang="en-US" sz="3000" dirty="0"/>
              <a:t> </a:t>
            </a:r>
            <a:r>
              <a:rPr lang="en-US" sz="3000" b="1" dirty="0" err="1"/>
              <a:t>hemolimfe</a:t>
            </a:r>
            <a:r>
              <a:rPr lang="en-US" sz="3000" b="1" dirty="0"/>
              <a:t> (</a:t>
            </a:r>
            <a:r>
              <a:rPr lang="en-US" sz="3000" b="1" i="1" dirty="0" err="1"/>
              <a:t>hemolymph</a:t>
            </a:r>
            <a:r>
              <a:rPr lang="en-US" sz="3000" b="1" dirty="0"/>
              <a:t>)</a:t>
            </a:r>
          </a:p>
        </p:txBody>
      </p:sp>
    </p:spTree>
    <p:extLst>
      <p:ext uri="{BB962C8B-B14F-4D97-AF65-F5344CB8AC3E}">
        <p14:creationId xmlns:p14="http://schemas.microsoft.com/office/powerpoint/2010/main" val="1493394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162718" y="457200"/>
            <a:ext cx="51293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eaLnBrk="1" hangingPunct="1"/>
            <a:r>
              <a:rPr kumimoji="0" lang="id-ID" sz="1200" b="0" dirty="0"/>
              <a:t>Peraga </a:t>
            </a:r>
            <a:r>
              <a:rPr kumimoji="0" lang="en-US" sz="1200" b="0" dirty="0"/>
              <a:t>42</a:t>
            </a:r>
            <a:r>
              <a:rPr kumimoji="0" lang="id-ID" sz="1200" b="0" dirty="0"/>
              <a:t>.</a:t>
            </a:r>
            <a:r>
              <a:rPr kumimoji="0" lang="en-US" sz="1200" b="0" dirty="0"/>
              <a:t>3</a:t>
            </a:r>
            <a:r>
              <a:rPr kumimoji="0" lang="id-ID" sz="1200" b="0" dirty="0"/>
              <a:t>  Sistem sirkulasi terbuka dan tertutup (Campbell, 2010)</a:t>
            </a:r>
            <a:endParaRPr kumimoji="0" lang="en-US" sz="1200" b="0" dirty="0"/>
          </a:p>
        </p:txBody>
      </p:sp>
      <p:grpSp>
        <p:nvGrpSpPr>
          <p:cNvPr id="15363" name="Group 32"/>
          <p:cNvGrpSpPr>
            <a:grpSpLocks/>
          </p:cNvGrpSpPr>
          <p:nvPr/>
        </p:nvGrpSpPr>
        <p:grpSpPr bwMode="auto">
          <a:xfrm>
            <a:off x="300038" y="838200"/>
            <a:ext cx="8542337" cy="4438650"/>
            <a:chOff x="189" y="528"/>
            <a:chExt cx="5381" cy="2796"/>
          </a:xfrm>
        </p:grpSpPr>
        <p:pic>
          <p:nvPicPr>
            <p:cNvPr id="15364" name="Picture 4" descr="42_03OpenClosedCircSys-U"/>
            <p:cNvPicPr>
              <a:picLocks noChangeAspect="1" noChangeArrowheads="1"/>
            </p:cNvPicPr>
            <p:nvPr/>
          </p:nvPicPr>
          <p:blipFill>
            <a:blip r:embed="rId3">
              <a:extLst>
                <a:ext uri="{28A0092B-C50C-407E-A947-70E740481C1C}">
                  <a14:useLocalDpi xmlns:a14="http://schemas.microsoft.com/office/drawing/2010/main" val="0"/>
                </a:ext>
              </a:extLst>
            </a:blip>
            <a:srcRect b="3259"/>
            <a:stretch>
              <a:fillRect/>
            </a:stretch>
          </p:blipFill>
          <p:spPr bwMode="auto">
            <a:xfrm>
              <a:off x="189" y="528"/>
              <a:ext cx="5381" cy="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6"/>
            <p:cNvSpPr txBox="1">
              <a:spLocks noChangeArrowheads="1"/>
            </p:cNvSpPr>
            <p:nvPr/>
          </p:nvSpPr>
          <p:spPr bwMode="auto">
            <a:xfrm>
              <a:off x="1562" y="783"/>
              <a:ext cx="33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Jantung</a:t>
              </a:r>
              <a:endParaRPr kumimoji="0" lang="en-US" sz="1400">
                <a:solidFill>
                  <a:srgbClr val="563A84"/>
                </a:solidFill>
              </a:endParaRPr>
            </a:p>
          </p:txBody>
        </p:sp>
        <p:sp>
          <p:nvSpPr>
            <p:cNvPr id="15366" name="Text Box 7"/>
            <p:cNvSpPr txBox="1">
              <a:spLocks noChangeArrowheads="1"/>
            </p:cNvSpPr>
            <p:nvPr/>
          </p:nvSpPr>
          <p:spPr bwMode="auto">
            <a:xfrm>
              <a:off x="1440" y="1440"/>
              <a:ext cx="123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Hemolimfe dalam sinus</a:t>
              </a:r>
            </a:p>
            <a:p>
              <a:pPr>
                <a:lnSpc>
                  <a:spcPct val="80000"/>
                </a:lnSpc>
                <a:buFont typeface="Arial" panose="020B0604020202020204" pitchFamily="34" charset="0"/>
                <a:buNone/>
              </a:pPr>
              <a:r>
                <a:rPr kumimoji="0" lang="id-ID" sz="1400"/>
                <a:t>yang mengelilingi organ</a:t>
              </a:r>
              <a:endParaRPr kumimoji="0" lang="en-US" sz="1400"/>
            </a:p>
          </p:txBody>
        </p:sp>
        <p:sp>
          <p:nvSpPr>
            <p:cNvPr id="15367" name="Text Box 8"/>
            <p:cNvSpPr txBox="1">
              <a:spLocks noChangeArrowheads="1"/>
            </p:cNvSpPr>
            <p:nvPr/>
          </p:nvSpPr>
          <p:spPr bwMode="auto">
            <a:xfrm>
              <a:off x="4138" y="787"/>
              <a:ext cx="33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Jantung</a:t>
              </a:r>
              <a:endParaRPr kumimoji="0" lang="en-US" sz="1400">
                <a:solidFill>
                  <a:srgbClr val="563A84"/>
                </a:solidFill>
              </a:endParaRPr>
            </a:p>
          </p:txBody>
        </p:sp>
        <p:sp>
          <p:nvSpPr>
            <p:cNvPr id="15368" name="Text Box 9"/>
            <p:cNvSpPr txBox="1">
              <a:spLocks noChangeArrowheads="1"/>
            </p:cNvSpPr>
            <p:nvPr/>
          </p:nvSpPr>
          <p:spPr bwMode="auto">
            <a:xfrm>
              <a:off x="3166" y="1592"/>
              <a:ext cx="55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Cairan </a:t>
              </a:r>
            </a:p>
            <a:p>
              <a:pPr>
                <a:lnSpc>
                  <a:spcPct val="80000"/>
                </a:lnSpc>
                <a:buFont typeface="Arial" panose="020B0604020202020204" pitchFamily="34" charset="0"/>
                <a:buNone/>
              </a:pPr>
              <a:r>
                <a:rPr kumimoji="0" lang="id-ID" sz="1400"/>
                <a:t>interstisial</a:t>
              </a:r>
              <a:endParaRPr kumimoji="0" lang="en-US" sz="1400">
                <a:solidFill>
                  <a:srgbClr val="563A84"/>
                </a:solidFill>
              </a:endParaRPr>
            </a:p>
          </p:txBody>
        </p:sp>
        <p:sp>
          <p:nvSpPr>
            <p:cNvPr id="15369" name="Text Box 10"/>
            <p:cNvSpPr txBox="1">
              <a:spLocks noChangeArrowheads="1"/>
            </p:cNvSpPr>
            <p:nvPr/>
          </p:nvSpPr>
          <p:spPr bwMode="auto">
            <a:xfrm>
              <a:off x="4106" y="1568"/>
              <a:ext cx="1161"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Pembuluh darah kecil</a:t>
              </a:r>
            </a:p>
            <a:p>
              <a:pPr>
                <a:lnSpc>
                  <a:spcPct val="80000"/>
                </a:lnSpc>
                <a:buFont typeface="Arial" panose="020B0604020202020204" pitchFamily="34" charset="0"/>
                <a:buNone/>
              </a:pPr>
              <a:r>
                <a:rPr kumimoji="0" lang="id-ID" sz="1400"/>
                <a:t>dalam setiap organ</a:t>
              </a:r>
              <a:endParaRPr kumimoji="0" lang="en-US" sz="1400"/>
            </a:p>
          </p:txBody>
        </p:sp>
        <p:sp>
          <p:nvSpPr>
            <p:cNvPr id="15370" name="Text Box 11"/>
            <p:cNvSpPr txBox="1">
              <a:spLocks noChangeArrowheads="1"/>
            </p:cNvSpPr>
            <p:nvPr/>
          </p:nvSpPr>
          <p:spPr bwMode="auto">
            <a:xfrm>
              <a:off x="4626" y="1332"/>
              <a:ext cx="33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Darah</a:t>
              </a:r>
              <a:endParaRPr kumimoji="0" lang="en-US" sz="1400">
                <a:solidFill>
                  <a:srgbClr val="563A84"/>
                </a:solidFill>
              </a:endParaRPr>
            </a:p>
          </p:txBody>
        </p:sp>
        <p:sp>
          <p:nvSpPr>
            <p:cNvPr id="15371" name="Text Box 12"/>
            <p:cNvSpPr txBox="1">
              <a:spLocks noChangeArrowheads="1"/>
            </p:cNvSpPr>
            <p:nvPr/>
          </p:nvSpPr>
          <p:spPr bwMode="auto">
            <a:xfrm>
              <a:off x="2925" y="2234"/>
              <a:ext cx="741"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Pembuluh dorsal</a:t>
              </a:r>
            </a:p>
            <a:p>
              <a:pPr algn="ctr">
                <a:lnSpc>
                  <a:spcPct val="80000"/>
                </a:lnSpc>
                <a:buFont typeface="Arial" panose="020B0604020202020204" pitchFamily="34" charset="0"/>
                <a:buNone/>
              </a:pPr>
              <a:r>
                <a:rPr kumimoji="0" lang="id-ID" sz="1400"/>
                <a:t>(jantung utama)</a:t>
              </a:r>
              <a:endParaRPr kumimoji="0" lang="en-US" sz="1400"/>
            </a:p>
          </p:txBody>
        </p:sp>
        <p:sp>
          <p:nvSpPr>
            <p:cNvPr id="15372" name="Line 13"/>
            <p:cNvSpPr>
              <a:spLocks noChangeShapeType="1"/>
            </p:cNvSpPr>
            <p:nvPr/>
          </p:nvSpPr>
          <p:spPr bwMode="auto">
            <a:xfrm>
              <a:off x="3840" y="1476"/>
              <a:ext cx="248" cy="1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73" name="Line 14"/>
            <p:cNvSpPr>
              <a:spLocks noChangeShapeType="1"/>
            </p:cNvSpPr>
            <p:nvPr/>
          </p:nvSpPr>
          <p:spPr bwMode="auto">
            <a:xfrm>
              <a:off x="3832" y="1552"/>
              <a:ext cx="256" cy="6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74" name="Line 15"/>
            <p:cNvSpPr>
              <a:spLocks noChangeShapeType="1"/>
            </p:cNvSpPr>
            <p:nvPr/>
          </p:nvSpPr>
          <p:spPr bwMode="auto">
            <a:xfrm>
              <a:off x="3512" y="2466"/>
              <a:ext cx="32" cy="1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75" name="Text Box 16"/>
            <p:cNvSpPr txBox="1">
              <a:spLocks noChangeArrowheads="1"/>
            </p:cNvSpPr>
            <p:nvPr/>
          </p:nvSpPr>
          <p:spPr bwMode="auto">
            <a:xfrm>
              <a:off x="3234" y="3003"/>
              <a:ext cx="91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Jantung tambahan</a:t>
              </a:r>
              <a:endParaRPr kumimoji="0" lang="en-US" sz="1400">
                <a:solidFill>
                  <a:srgbClr val="563A84"/>
                </a:solidFill>
              </a:endParaRPr>
            </a:p>
          </p:txBody>
        </p:sp>
        <p:sp>
          <p:nvSpPr>
            <p:cNvPr id="15376" name="Text Box 17"/>
            <p:cNvSpPr txBox="1">
              <a:spLocks noChangeArrowheads="1"/>
            </p:cNvSpPr>
            <p:nvPr/>
          </p:nvSpPr>
          <p:spPr bwMode="auto">
            <a:xfrm>
              <a:off x="4282" y="3003"/>
              <a:ext cx="82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Pembuluh ventral</a:t>
              </a:r>
              <a:endParaRPr kumimoji="0" lang="en-US" sz="1400">
                <a:solidFill>
                  <a:srgbClr val="563A84"/>
                </a:solidFill>
              </a:endParaRPr>
            </a:p>
          </p:txBody>
        </p:sp>
        <p:sp>
          <p:nvSpPr>
            <p:cNvPr id="15377" name="Line 18"/>
            <p:cNvSpPr>
              <a:spLocks noChangeShapeType="1"/>
            </p:cNvSpPr>
            <p:nvPr/>
          </p:nvSpPr>
          <p:spPr bwMode="auto">
            <a:xfrm flipH="1">
              <a:off x="3696" y="2783"/>
              <a:ext cx="24" cy="21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78" name="Line 19"/>
            <p:cNvSpPr>
              <a:spLocks noChangeShapeType="1"/>
            </p:cNvSpPr>
            <p:nvPr/>
          </p:nvSpPr>
          <p:spPr bwMode="auto">
            <a:xfrm flipH="1">
              <a:off x="3696" y="2799"/>
              <a:ext cx="100" cy="19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79" name="Line 20"/>
            <p:cNvSpPr>
              <a:spLocks noChangeShapeType="1"/>
            </p:cNvSpPr>
            <p:nvPr/>
          </p:nvSpPr>
          <p:spPr bwMode="auto">
            <a:xfrm>
              <a:off x="4332" y="2779"/>
              <a:ext cx="48" cy="20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80" name="Line 21"/>
            <p:cNvSpPr>
              <a:spLocks noChangeShapeType="1"/>
            </p:cNvSpPr>
            <p:nvPr/>
          </p:nvSpPr>
          <p:spPr bwMode="auto">
            <a:xfrm flipH="1">
              <a:off x="4380" y="2799"/>
              <a:ext cx="40" cy="18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81" name="Text Box 22"/>
            <p:cNvSpPr txBox="1">
              <a:spLocks noChangeArrowheads="1"/>
            </p:cNvSpPr>
            <p:nvPr/>
          </p:nvSpPr>
          <p:spPr bwMode="auto">
            <a:xfrm>
              <a:off x="2914" y="3176"/>
              <a:ext cx="167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t>(b) </a:t>
              </a:r>
              <a:r>
                <a:rPr kumimoji="0" lang="id-ID" sz="1400"/>
                <a:t>Sistem sirkulasi tertutup</a:t>
              </a:r>
              <a:endParaRPr kumimoji="0" lang="en-US" sz="1400">
                <a:solidFill>
                  <a:srgbClr val="563A84"/>
                </a:solidFill>
              </a:endParaRPr>
            </a:p>
          </p:txBody>
        </p:sp>
        <p:sp>
          <p:nvSpPr>
            <p:cNvPr id="15382" name="Text Box 23"/>
            <p:cNvSpPr txBox="1">
              <a:spLocks noChangeArrowheads="1"/>
            </p:cNvSpPr>
            <p:nvPr/>
          </p:nvSpPr>
          <p:spPr bwMode="auto">
            <a:xfrm>
              <a:off x="210" y="3172"/>
              <a:ext cx="167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t>(a) </a:t>
              </a:r>
              <a:r>
                <a:rPr kumimoji="0" lang="id-ID" sz="1400"/>
                <a:t>Sistem sirkulasi terbuka</a:t>
              </a:r>
              <a:endParaRPr kumimoji="0" lang="en-US" sz="1400">
                <a:solidFill>
                  <a:srgbClr val="563A84"/>
                </a:solidFill>
              </a:endParaRPr>
            </a:p>
          </p:txBody>
        </p:sp>
        <p:sp>
          <p:nvSpPr>
            <p:cNvPr id="15383" name="Text Box 24"/>
            <p:cNvSpPr txBox="1">
              <a:spLocks noChangeArrowheads="1"/>
            </p:cNvSpPr>
            <p:nvPr/>
          </p:nvSpPr>
          <p:spPr bwMode="auto">
            <a:xfrm>
              <a:off x="1682" y="2967"/>
              <a:ext cx="74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Jantung tabung</a:t>
              </a:r>
              <a:endParaRPr kumimoji="0" lang="en-US" sz="1400">
                <a:solidFill>
                  <a:srgbClr val="563A84"/>
                </a:solidFill>
              </a:endParaRPr>
            </a:p>
          </p:txBody>
        </p:sp>
        <p:sp>
          <p:nvSpPr>
            <p:cNvPr id="15384" name="Text Box 25"/>
            <p:cNvSpPr txBox="1">
              <a:spLocks noChangeArrowheads="1"/>
            </p:cNvSpPr>
            <p:nvPr/>
          </p:nvSpPr>
          <p:spPr bwMode="auto">
            <a:xfrm>
              <a:off x="1199" y="2152"/>
              <a:ext cx="34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Pori-pori</a:t>
              </a:r>
              <a:endParaRPr kumimoji="0" lang="en-US" sz="1400">
                <a:solidFill>
                  <a:srgbClr val="563A84"/>
                </a:solidFill>
              </a:endParaRPr>
            </a:p>
          </p:txBody>
        </p:sp>
        <p:sp>
          <p:nvSpPr>
            <p:cNvPr id="15385" name="Line 26"/>
            <p:cNvSpPr>
              <a:spLocks noChangeShapeType="1"/>
            </p:cNvSpPr>
            <p:nvPr/>
          </p:nvSpPr>
          <p:spPr bwMode="auto">
            <a:xfrm>
              <a:off x="1660" y="2450"/>
              <a:ext cx="120" cy="50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86" name="Line 27"/>
            <p:cNvSpPr>
              <a:spLocks noChangeShapeType="1"/>
            </p:cNvSpPr>
            <p:nvPr/>
          </p:nvSpPr>
          <p:spPr bwMode="auto">
            <a:xfrm flipH="1">
              <a:off x="1776" y="2462"/>
              <a:ext cx="152" cy="49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87" name="Line 28"/>
            <p:cNvSpPr>
              <a:spLocks noChangeShapeType="1"/>
            </p:cNvSpPr>
            <p:nvPr/>
          </p:nvSpPr>
          <p:spPr bwMode="auto">
            <a:xfrm flipH="1">
              <a:off x="1240" y="2270"/>
              <a:ext cx="180" cy="1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5388" name="Line 29"/>
            <p:cNvSpPr>
              <a:spLocks noChangeShapeType="1"/>
            </p:cNvSpPr>
            <p:nvPr/>
          </p:nvSpPr>
          <p:spPr bwMode="auto">
            <a:xfrm flipV="1">
              <a:off x="1420" y="2266"/>
              <a:ext cx="0" cy="1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grpSp>
      <p:sp>
        <p:nvSpPr>
          <p:cNvPr id="29" name="Rectangle 3"/>
          <p:cNvSpPr txBox="1">
            <a:spLocks noChangeArrowheads="1"/>
          </p:cNvSpPr>
          <p:nvPr/>
        </p:nvSpPr>
        <p:spPr bwMode="auto">
          <a:xfrm>
            <a:off x="300038" y="5371604"/>
            <a:ext cx="8534400" cy="9693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id-ID" sz="1600" dirty="0" err="1"/>
              <a:t>D</a:t>
            </a:r>
            <a:r>
              <a:rPr lang="en-US" sz="1600" dirty="0" err="1"/>
              <a:t>arah</a:t>
            </a:r>
            <a:r>
              <a:rPr lang="en-US" sz="1600" dirty="0"/>
              <a:t> </a:t>
            </a:r>
            <a:r>
              <a:rPr lang="en-US" sz="1600" dirty="0" err="1"/>
              <a:t>merendam</a:t>
            </a:r>
            <a:r>
              <a:rPr lang="en-US" sz="1600" dirty="0"/>
              <a:t> organ-organ </a:t>
            </a:r>
            <a:r>
              <a:rPr lang="en-US" sz="1600" dirty="0" err="1"/>
              <a:t>secara</a:t>
            </a:r>
            <a:r>
              <a:rPr lang="en-US" sz="1600" dirty="0"/>
              <a:t> </a:t>
            </a:r>
            <a:r>
              <a:rPr lang="en-US" sz="1600" dirty="0" err="1"/>
              <a:t>langsung</a:t>
            </a:r>
            <a:r>
              <a:rPr lang="en-US" sz="1600" dirty="0"/>
              <a:t> </a:t>
            </a:r>
            <a:r>
              <a:rPr lang="en-US" sz="1600" dirty="0" err="1"/>
              <a:t>dalam</a:t>
            </a:r>
            <a:r>
              <a:rPr lang="en-US" sz="1600" dirty="0"/>
              <a:t> </a:t>
            </a:r>
            <a:r>
              <a:rPr lang="en-US" sz="1600" b="1" dirty="0" err="1"/>
              <a:t>sistem</a:t>
            </a:r>
            <a:r>
              <a:rPr lang="en-US" sz="1600" b="1" dirty="0"/>
              <a:t> </a:t>
            </a:r>
            <a:r>
              <a:rPr lang="en-US" sz="1600" b="1" dirty="0" err="1"/>
              <a:t>sirkulasi</a:t>
            </a:r>
            <a:r>
              <a:rPr lang="en-US" sz="1600" b="1" dirty="0"/>
              <a:t> </a:t>
            </a:r>
            <a:r>
              <a:rPr lang="en-US" sz="1600" b="1" dirty="0" err="1"/>
              <a:t>terbuka</a:t>
            </a:r>
            <a:r>
              <a:rPr lang="id-ID" sz="1600" b="1" dirty="0"/>
              <a:t>.</a:t>
            </a:r>
            <a:endParaRPr lang="id-ID" sz="1600" kern="0" dirty="0"/>
          </a:p>
          <a:p>
            <a:r>
              <a:rPr lang="en-US" sz="1600" kern="0" dirty="0" err="1"/>
              <a:t>Pada</a:t>
            </a:r>
            <a:r>
              <a:rPr lang="en-US" sz="1600" kern="0" dirty="0"/>
              <a:t> </a:t>
            </a:r>
            <a:r>
              <a:rPr lang="en-US" sz="1600" b="1" kern="0" dirty="0" err="1"/>
              <a:t>sistem</a:t>
            </a:r>
            <a:r>
              <a:rPr lang="en-US" sz="1600" b="1" kern="0" dirty="0"/>
              <a:t> </a:t>
            </a:r>
            <a:r>
              <a:rPr lang="en-US" sz="1600" b="1" kern="0" dirty="0" err="1"/>
              <a:t>sirkulasi</a:t>
            </a:r>
            <a:r>
              <a:rPr lang="en-US" sz="1600" b="1" kern="0" dirty="0"/>
              <a:t> </a:t>
            </a:r>
            <a:r>
              <a:rPr lang="en-US" sz="1600" b="1" kern="0" dirty="0" err="1"/>
              <a:t>tertutup</a:t>
            </a:r>
            <a:r>
              <a:rPr lang="en-US" sz="1600" kern="0" dirty="0"/>
              <a:t>, </a:t>
            </a:r>
            <a:r>
              <a:rPr lang="en-US" sz="1600" kern="0" dirty="0" err="1"/>
              <a:t>darah</a:t>
            </a:r>
            <a:r>
              <a:rPr lang="en-US" sz="1600" kern="0" dirty="0"/>
              <a:t> </a:t>
            </a:r>
            <a:r>
              <a:rPr lang="en-US" sz="1600" kern="0" dirty="0" err="1"/>
              <a:t>tertahan</a:t>
            </a:r>
            <a:r>
              <a:rPr lang="en-US" sz="1600" kern="0" dirty="0"/>
              <a:t> </a:t>
            </a:r>
            <a:r>
              <a:rPr lang="en-US" sz="1600" kern="0" dirty="0" err="1"/>
              <a:t>dalam</a:t>
            </a:r>
            <a:r>
              <a:rPr lang="en-US" sz="1600" kern="0" dirty="0"/>
              <a:t> </a:t>
            </a:r>
            <a:r>
              <a:rPr lang="en-US" sz="1600" kern="0" dirty="0" err="1"/>
              <a:t>pembuluh</a:t>
            </a:r>
            <a:r>
              <a:rPr lang="en-US" sz="1600" kern="0" dirty="0"/>
              <a:t> </a:t>
            </a:r>
            <a:r>
              <a:rPr lang="en-US" sz="1600" kern="0" dirty="0" err="1"/>
              <a:t>dan</a:t>
            </a:r>
            <a:r>
              <a:rPr lang="en-US" sz="1600" kern="0" dirty="0"/>
              <a:t> </a:t>
            </a:r>
            <a:r>
              <a:rPr lang="en-US" sz="1600" kern="0" dirty="0" err="1"/>
              <a:t>berbeda</a:t>
            </a:r>
            <a:r>
              <a:rPr lang="en-US" sz="1600" kern="0" dirty="0"/>
              <a:t> </a:t>
            </a:r>
            <a:r>
              <a:rPr lang="en-US" sz="1600" kern="0" dirty="0" err="1"/>
              <a:t>dari</a:t>
            </a:r>
            <a:r>
              <a:rPr lang="en-US" sz="1600" kern="0" dirty="0"/>
              <a:t> </a:t>
            </a:r>
            <a:r>
              <a:rPr lang="en-US" sz="1600" kern="0" dirty="0" err="1"/>
              <a:t>cairan</a:t>
            </a:r>
            <a:r>
              <a:rPr lang="en-US" sz="1600" kern="0" dirty="0"/>
              <a:t> </a:t>
            </a:r>
            <a:r>
              <a:rPr lang="en-US" sz="1600" kern="0" dirty="0" err="1"/>
              <a:t>interstisial</a:t>
            </a:r>
            <a:r>
              <a:rPr lang="id-ID" sz="1600" kern="0" dirty="0"/>
              <a:t>. </a:t>
            </a:r>
            <a:r>
              <a:rPr lang="en-US" sz="1600" kern="0" dirty="0" err="1"/>
              <a:t>Sistem</a:t>
            </a:r>
            <a:r>
              <a:rPr lang="en-US" sz="1600" kern="0" dirty="0"/>
              <a:t> </a:t>
            </a:r>
            <a:r>
              <a:rPr lang="en-US" sz="1600" kern="0" dirty="0" err="1"/>
              <a:t>sirkulasi</a:t>
            </a:r>
            <a:r>
              <a:rPr lang="en-US" sz="1600" kern="0" dirty="0"/>
              <a:t> </a:t>
            </a:r>
            <a:r>
              <a:rPr lang="en-US" sz="1600" kern="0" dirty="0" err="1"/>
              <a:t>tertutup</a:t>
            </a:r>
            <a:r>
              <a:rPr lang="en-US" sz="1600" kern="0" dirty="0"/>
              <a:t> </a:t>
            </a:r>
            <a:r>
              <a:rPr lang="en-US" sz="1600" kern="0" dirty="0" err="1"/>
              <a:t>lebih</a:t>
            </a:r>
            <a:r>
              <a:rPr lang="en-US" sz="1600" kern="0" dirty="0"/>
              <a:t> </a:t>
            </a:r>
            <a:r>
              <a:rPr lang="en-US" sz="1600" kern="0" dirty="0" err="1"/>
              <a:t>efisien</a:t>
            </a:r>
            <a:r>
              <a:rPr lang="en-US" sz="1600" kern="0" dirty="0"/>
              <a:t> </a:t>
            </a:r>
            <a:r>
              <a:rPr lang="en-US" sz="1600" kern="0" dirty="0" err="1"/>
              <a:t>dalam</a:t>
            </a:r>
            <a:r>
              <a:rPr lang="en-US" sz="1600" kern="0" dirty="0"/>
              <a:t> </a:t>
            </a:r>
            <a:r>
              <a:rPr lang="en-US" sz="1600" kern="0" dirty="0" err="1"/>
              <a:t>mengantarkan</a:t>
            </a:r>
            <a:r>
              <a:rPr lang="en-US" sz="1600" kern="0" dirty="0"/>
              <a:t> </a:t>
            </a:r>
            <a:r>
              <a:rPr lang="en-US" sz="1600" kern="0" dirty="0" err="1"/>
              <a:t>cairan</a:t>
            </a:r>
            <a:r>
              <a:rPr lang="en-US" sz="1600" kern="0" dirty="0"/>
              <a:t> </a:t>
            </a:r>
            <a:r>
              <a:rPr lang="en-US" sz="1600" kern="0" dirty="0" err="1"/>
              <a:t>sirkulasi</a:t>
            </a:r>
            <a:r>
              <a:rPr lang="en-US" sz="1600" kern="0" dirty="0"/>
              <a:t> </a:t>
            </a:r>
            <a:r>
              <a:rPr lang="en-US" sz="1600" kern="0" dirty="0" err="1"/>
              <a:t>ke</a:t>
            </a:r>
            <a:r>
              <a:rPr lang="en-US" sz="1600" kern="0" dirty="0"/>
              <a:t> </a:t>
            </a:r>
            <a:r>
              <a:rPr lang="en-US" sz="1600" kern="0" dirty="0" err="1"/>
              <a:t>jaringan</a:t>
            </a:r>
            <a:r>
              <a:rPr lang="en-US" sz="1600" kern="0" dirty="0"/>
              <a:t> </a:t>
            </a:r>
            <a:r>
              <a:rPr lang="en-US" sz="1600" kern="0" dirty="0" err="1"/>
              <a:t>dan</a:t>
            </a:r>
            <a:r>
              <a:rPr lang="en-US" sz="1600" kern="0" dirty="0"/>
              <a:t> </a:t>
            </a:r>
            <a:r>
              <a:rPr lang="en-US" sz="1600" kern="0" dirty="0" err="1"/>
              <a:t>sel</a:t>
            </a:r>
            <a:endParaRPr lang="en-US" sz="1600" kern="0" dirty="0"/>
          </a:p>
        </p:txBody>
      </p:sp>
    </p:spTree>
    <p:extLst>
      <p:ext uri="{BB962C8B-B14F-4D97-AF65-F5344CB8AC3E}">
        <p14:creationId xmlns:p14="http://schemas.microsoft.com/office/powerpoint/2010/main" val="7046020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03200" y="548680"/>
            <a:ext cx="8534400" cy="503238"/>
          </a:xfrm>
        </p:spPr>
        <p:txBody>
          <a:bodyPr/>
          <a:lstStyle/>
          <a:p>
            <a:pPr eaLnBrk="1" hangingPunct="1"/>
            <a:r>
              <a:rPr lang="en-US" dirty="0" err="1"/>
              <a:t>Sirkulasi</a:t>
            </a:r>
            <a:r>
              <a:rPr lang="en-US" dirty="0"/>
              <a:t> Vertebrata</a:t>
            </a:r>
            <a:endParaRPr lang="en-US" dirty="0">
              <a:solidFill>
                <a:schemeClr val="tx1"/>
              </a:solidFill>
            </a:endParaRPr>
          </a:p>
        </p:txBody>
      </p:sp>
      <p:sp>
        <p:nvSpPr>
          <p:cNvPr id="16387" name="Rectangle 3"/>
          <p:cNvSpPr>
            <a:spLocks noGrp="1" noChangeArrowheads="1"/>
          </p:cNvSpPr>
          <p:nvPr>
            <p:ph type="body" idx="1"/>
          </p:nvPr>
        </p:nvSpPr>
        <p:spPr>
          <a:xfrm>
            <a:off x="203200" y="1668512"/>
            <a:ext cx="8534400" cy="2768600"/>
          </a:xfrm>
        </p:spPr>
        <p:txBody>
          <a:bodyPr/>
          <a:lstStyle/>
          <a:p>
            <a:pPr eaLnBrk="1" hangingPunct="1"/>
            <a:r>
              <a:rPr lang="en-US" dirty="0" err="1"/>
              <a:t>Manusia</a:t>
            </a:r>
            <a:r>
              <a:rPr lang="en-US" dirty="0"/>
              <a:t> </a:t>
            </a:r>
            <a:r>
              <a:rPr lang="en-US" dirty="0" err="1"/>
              <a:t>dan</a:t>
            </a:r>
            <a:r>
              <a:rPr lang="en-US" dirty="0"/>
              <a:t> vertebrata-vertebrata yang lain </a:t>
            </a:r>
            <a:r>
              <a:rPr lang="en-US" dirty="0" err="1"/>
              <a:t>memiliki</a:t>
            </a:r>
            <a:r>
              <a:rPr lang="en-US" dirty="0"/>
              <a:t> </a:t>
            </a:r>
            <a:r>
              <a:rPr lang="en-US" dirty="0" err="1"/>
              <a:t>sistem</a:t>
            </a:r>
            <a:r>
              <a:rPr lang="en-US" dirty="0"/>
              <a:t> </a:t>
            </a:r>
            <a:r>
              <a:rPr lang="en-US" dirty="0" err="1"/>
              <a:t>sirkulasi</a:t>
            </a:r>
            <a:r>
              <a:rPr lang="en-US" dirty="0"/>
              <a:t> </a:t>
            </a:r>
            <a:r>
              <a:rPr lang="en-US" dirty="0" err="1"/>
              <a:t>tertutup</a:t>
            </a:r>
            <a:r>
              <a:rPr lang="en-US" dirty="0"/>
              <a:t>, </a:t>
            </a:r>
            <a:r>
              <a:rPr lang="en-US" dirty="0" err="1"/>
              <a:t>seringkali</a:t>
            </a:r>
            <a:r>
              <a:rPr lang="en-US" dirty="0"/>
              <a:t> </a:t>
            </a:r>
            <a:r>
              <a:rPr lang="en-US" dirty="0" err="1"/>
              <a:t>disebut</a:t>
            </a:r>
            <a:r>
              <a:rPr lang="en-US" dirty="0"/>
              <a:t> </a:t>
            </a:r>
            <a:r>
              <a:rPr lang="en-US" b="1" dirty="0" err="1"/>
              <a:t>sistem</a:t>
            </a:r>
            <a:r>
              <a:rPr lang="en-US" b="1" dirty="0"/>
              <a:t> </a:t>
            </a:r>
            <a:r>
              <a:rPr lang="en-US" b="1" dirty="0" err="1"/>
              <a:t>kardiovaskular</a:t>
            </a:r>
            <a:endParaRPr lang="en-US" b="1" dirty="0"/>
          </a:p>
          <a:p>
            <a:pPr eaLnBrk="1" hangingPunct="1"/>
            <a:r>
              <a:rPr lang="en-US" dirty="0" err="1"/>
              <a:t>Tiga</a:t>
            </a:r>
            <a:r>
              <a:rPr lang="en-US" dirty="0"/>
              <a:t> </a:t>
            </a:r>
            <a:r>
              <a:rPr lang="en-US" dirty="0" err="1"/>
              <a:t>tipe</a:t>
            </a:r>
            <a:r>
              <a:rPr lang="en-US" dirty="0"/>
              <a:t> </a:t>
            </a:r>
            <a:r>
              <a:rPr lang="en-US" dirty="0" err="1"/>
              <a:t>utama</a:t>
            </a:r>
            <a:r>
              <a:rPr lang="en-US" dirty="0"/>
              <a:t> </a:t>
            </a:r>
            <a:r>
              <a:rPr lang="en-US" dirty="0" err="1"/>
              <a:t>pembuluh</a:t>
            </a:r>
            <a:r>
              <a:rPr lang="en-US" dirty="0"/>
              <a:t> </a:t>
            </a:r>
            <a:r>
              <a:rPr lang="en-US" dirty="0" err="1"/>
              <a:t>darah</a:t>
            </a:r>
            <a:r>
              <a:rPr lang="en-US" dirty="0"/>
              <a:t> </a:t>
            </a:r>
            <a:r>
              <a:rPr lang="en-US" dirty="0" err="1"/>
              <a:t>adalah</a:t>
            </a:r>
            <a:r>
              <a:rPr lang="en-US" dirty="0"/>
              <a:t> </a:t>
            </a:r>
            <a:r>
              <a:rPr lang="en-US" dirty="0" err="1"/>
              <a:t>arteri</a:t>
            </a:r>
            <a:r>
              <a:rPr lang="en-US" dirty="0"/>
              <a:t>, vena, </a:t>
            </a:r>
            <a:r>
              <a:rPr lang="en-US" dirty="0" err="1"/>
              <a:t>dan</a:t>
            </a:r>
            <a:r>
              <a:rPr lang="en-US" dirty="0"/>
              <a:t> </a:t>
            </a:r>
            <a:r>
              <a:rPr lang="en-US" dirty="0" err="1"/>
              <a:t>kapiler</a:t>
            </a:r>
            <a:endParaRPr lang="id-ID" dirty="0"/>
          </a:p>
          <a:p>
            <a:r>
              <a:rPr lang="en-US" altLang="en-US" dirty="0" err="1"/>
              <a:t>Amfibia</a:t>
            </a:r>
            <a:r>
              <a:rPr lang="en-US" altLang="en-US" dirty="0"/>
              <a:t>, </a:t>
            </a:r>
            <a:r>
              <a:rPr lang="en-US" altLang="en-US" dirty="0" err="1"/>
              <a:t>reptil</a:t>
            </a:r>
            <a:r>
              <a:rPr lang="en-US" altLang="en-US" dirty="0"/>
              <a:t>, </a:t>
            </a:r>
            <a:r>
              <a:rPr lang="en-US" altLang="en-US" dirty="0" err="1"/>
              <a:t>dan</a:t>
            </a:r>
            <a:r>
              <a:rPr lang="en-US" altLang="en-US" dirty="0"/>
              <a:t> </a:t>
            </a:r>
            <a:r>
              <a:rPr lang="en-US" altLang="en-US" dirty="0" err="1"/>
              <a:t>mamalia</a:t>
            </a:r>
            <a:r>
              <a:rPr lang="en-US" altLang="en-US" dirty="0"/>
              <a:t> </a:t>
            </a:r>
            <a:r>
              <a:rPr lang="en-US" altLang="en-US" dirty="0" err="1"/>
              <a:t>memiliki</a:t>
            </a:r>
            <a:r>
              <a:rPr lang="en-US" altLang="en-US" dirty="0"/>
              <a:t> </a:t>
            </a:r>
            <a:r>
              <a:rPr lang="en-US" altLang="en-US" b="1" dirty="0" err="1"/>
              <a:t>sirkulasi</a:t>
            </a:r>
            <a:r>
              <a:rPr lang="en-US" altLang="en-US" b="1" dirty="0"/>
              <a:t> </a:t>
            </a:r>
            <a:r>
              <a:rPr lang="en-US" altLang="en-US" b="1" dirty="0" err="1"/>
              <a:t>ganda</a:t>
            </a:r>
            <a:endParaRPr lang="en-US" altLang="en-US" b="1" dirty="0"/>
          </a:p>
          <a:p>
            <a:r>
              <a:rPr lang="en-US" altLang="en-US" dirty="0" err="1"/>
              <a:t>Darah</a:t>
            </a:r>
            <a:r>
              <a:rPr lang="en-US" altLang="en-US" dirty="0"/>
              <a:t> </a:t>
            </a:r>
            <a:r>
              <a:rPr lang="en-US" altLang="en-US" dirty="0" err="1"/>
              <a:t>miskin-oksigen</a:t>
            </a:r>
            <a:r>
              <a:rPr lang="en-US" altLang="en-US" dirty="0"/>
              <a:t> </a:t>
            </a:r>
            <a:r>
              <a:rPr lang="en-US" altLang="en-US" dirty="0" err="1"/>
              <a:t>dan</a:t>
            </a:r>
            <a:r>
              <a:rPr lang="en-US" altLang="en-US" dirty="0"/>
              <a:t> </a:t>
            </a:r>
            <a:r>
              <a:rPr lang="en-US" altLang="en-US" dirty="0" err="1"/>
              <a:t>darah</a:t>
            </a:r>
            <a:r>
              <a:rPr lang="en-US" altLang="en-US" dirty="0"/>
              <a:t> kaya-</a:t>
            </a:r>
            <a:r>
              <a:rPr lang="en-US" altLang="en-US" dirty="0" err="1"/>
              <a:t>oksigen</a:t>
            </a:r>
            <a:r>
              <a:rPr lang="en-US" altLang="en-US" dirty="0"/>
              <a:t> </a:t>
            </a:r>
            <a:r>
              <a:rPr lang="en-US" altLang="en-US" dirty="0" err="1"/>
              <a:t>dipompa</a:t>
            </a:r>
            <a:r>
              <a:rPr lang="en-US" altLang="en-US" dirty="0"/>
              <a:t> </a:t>
            </a:r>
            <a:r>
              <a:rPr lang="en-US" altLang="en-US" dirty="0" err="1"/>
              <a:t>secara</a:t>
            </a:r>
            <a:r>
              <a:rPr lang="en-US" altLang="en-US" dirty="0"/>
              <a:t> </a:t>
            </a:r>
            <a:r>
              <a:rPr lang="en-US" altLang="en-US" dirty="0" err="1"/>
              <a:t>terpisah</a:t>
            </a:r>
            <a:r>
              <a:rPr lang="en-US" altLang="en-US" dirty="0"/>
              <a:t> </a:t>
            </a:r>
            <a:r>
              <a:rPr lang="en-US" altLang="en-US" dirty="0" err="1"/>
              <a:t>dari</a:t>
            </a:r>
            <a:r>
              <a:rPr lang="en-US" altLang="en-US" dirty="0"/>
              <a:t> </a:t>
            </a:r>
            <a:r>
              <a:rPr lang="en-US" altLang="en-US" dirty="0" err="1"/>
              <a:t>sisi</a:t>
            </a:r>
            <a:r>
              <a:rPr lang="en-US" altLang="en-US" dirty="0"/>
              <a:t> </a:t>
            </a:r>
            <a:r>
              <a:rPr lang="en-US" altLang="en-US" dirty="0" err="1"/>
              <a:t>kanan</a:t>
            </a:r>
            <a:r>
              <a:rPr lang="en-US" altLang="en-US" dirty="0"/>
              <a:t> </a:t>
            </a:r>
            <a:r>
              <a:rPr lang="en-US" altLang="en-US" dirty="0" err="1"/>
              <a:t>dan</a:t>
            </a:r>
            <a:r>
              <a:rPr lang="en-US" altLang="en-US" dirty="0"/>
              <a:t> </a:t>
            </a:r>
            <a:r>
              <a:rPr lang="en-US" altLang="en-US" dirty="0" err="1"/>
              <a:t>kiri</a:t>
            </a:r>
            <a:r>
              <a:rPr lang="en-US" altLang="en-US" dirty="0"/>
              <a:t> </a:t>
            </a:r>
            <a:r>
              <a:rPr lang="en-US" altLang="en-US" dirty="0" err="1"/>
              <a:t>jantung</a:t>
            </a:r>
            <a:endParaRPr lang="en-US" altLang="en-US" dirty="0"/>
          </a:p>
          <a:p>
            <a:pPr eaLnBrk="1" hangingPunct="1"/>
            <a:endParaRPr lang="en-US" dirty="0"/>
          </a:p>
        </p:txBody>
      </p:sp>
    </p:spTree>
    <p:extLst>
      <p:ext uri="{BB962C8B-B14F-4D97-AF65-F5344CB8AC3E}">
        <p14:creationId xmlns:p14="http://schemas.microsoft.com/office/powerpoint/2010/main" val="3457091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808" y="0"/>
            <a:ext cx="8167035" cy="4941056"/>
          </a:xfrm>
        </p:spPr>
      </p:pic>
      <p:sp>
        <p:nvSpPr>
          <p:cNvPr id="3" name="Rectangle 2"/>
          <p:cNvSpPr/>
          <p:nvPr/>
        </p:nvSpPr>
        <p:spPr>
          <a:xfrm>
            <a:off x="107504" y="5036983"/>
            <a:ext cx="8964488" cy="1200329"/>
          </a:xfrm>
          <a:prstGeom prst="rect">
            <a:avLst/>
          </a:prstGeom>
        </p:spPr>
        <p:txBody>
          <a:bodyPr wrap="square">
            <a:spAutoFit/>
          </a:bodyPr>
          <a:lstStyle/>
          <a:p>
            <a:pPr marL="285750" indent="-285750" eaLnBrk="1" hangingPunct="1">
              <a:spcBef>
                <a:spcPct val="35000"/>
              </a:spcBef>
              <a:spcAft>
                <a:spcPct val="15000"/>
              </a:spcAft>
              <a:buFont typeface="Arial" panose="020B0604020202020204" pitchFamily="34" charset="0"/>
              <a:buChar char="•"/>
            </a:pPr>
            <a:r>
              <a:rPr lang="en-US" sz="1600" dirty="0" err="1"/>
              <a:t>Pada</a:t>
            </a:r>
            <a:r>
              <a:rPr lang="en-US" sz="1600" dirty="0"/>
              <a:t> </a:t>
            </a:r>
            <a:r>
              <a:rPr lang="en-US" sz="1600" dirty="0" err="1"/>
              <a:t>reptil</a:t>
            </a:r>
            <a:r>
              <a:rPr lang="en-US" sz="1600" dirty="0"/>
              <a:t> </a:t>
            </a:r>
            <a:r>
              <a:rPr lang="en-US" sz="1600" dirty="0" err="1"/>
              <a:t>dan</a:t>
            </a:r>
            <a:r>
              <a:rPr lang="en-US" sz="1600" dirty="0"/>
              <a:t> </a:t>
            </a:r>
            <a:r>
              <a:rPr lang="en-US" sz="1600" dirty="0" err="1"/>
              <a:t>mamalia</a:t>
            </a:r>
            <a:r>
              <a:rPr lang="en-US" sz="1600" dirty="0"/>
              <a:t>, </a:t>
            </a:r>
            <a:r>
              <a:rPr lang="en-US" sz="1600" dirty="0" err="1"/>
              <a:t>darah</a:t>
            </a:r>
            <a:r>
              <a:rPr lang="en-US" sz="1600" dirty="0"/>
              <a:t> </a:t>
            </a:r>
            <a:r>
              <a:rPr lang="en-US" sz="1600" dirty="0" err="1"/>
              <a:t>miskin-oksigen</a:t>
            </a:r>
            <a:r>
              <a:rPr lang="en-US" sz="1600" dirty="0"/>
              <a:t> </a:t>
            </a:r>
            <a:r>
              <a:rPr lang="en-US" sz="1600" dirty="0" err="1"/>
              <a:t>mengalir</a:t>
            </a:r>
            <a:r>
              <a:rPr lang="en-US" sz="1600" dirty="0"/>
              <a:t> </a:t>
            </a:r>
            <a:r>
              <a:rPr lang="en-US" sz="1600" dirty="0" err="1"/>
              <a:t>melalui</a:t>
            </a:r>
            <a:r>
              <a:rPr lang="en-US" sz="1600" dirty="0"/>
              <a:t> </a:t>
            </a:r>
            <a:r>
              <a:rPr lang="en-US" sz="1600" b="1" dirty="0" err="1"/>
              <a:t>sirkuit</a:t>
            </a:r>
            <a:r>
              <a:rPr lang="en-US" sz="1600" b="1" dirty="0"/>
              <a:t> </a:t>
            </a:r>
            <a:r>
              <a:rPr lang="en-US" sz="1600" b="1" dirty="0" err="1"/>
              <a:t>pulmoner</a:t>
            </a:r>
            <a:r>
              <a:rPr lang="en-US" sz="1600" b="1" dirty="0"/>
              <a:t> (</a:t>
            </a:r>
            <a:r>
              <a:rPr lang="en-US" sz="1600" b="1" i="1" dirty="0"/>
              <a:t>pulmonary circuit</a:t>
            </a:r>
            <a:r>
              <a:rPr lang="en-US" sz="1600" b="1" dirty="0"/>
              <a:t>) </a:t>
            </a:r>
            <a:r>
              <a:rPr lang="en-US" sz="1600" dirty="0" err="1"/>
              <a:t>untuk</a:t>
            </a:r>
            <a:r>
              <a:rPr lang="en-US" sz="1600" dirty="0"/>
              <a:t> </a:t>
            </a:r>
            <a:r>
              <a:rPr lang="en-US" sz="1600" dirty="0" err="1"/>
              <a:t>mengambil</a:t>
            </a:r>
            <a:r>
              <a:rPr lang="en-US" sz="1600" dirty="0"/>
              <a:t> </a:t>
            </a:r>
            <a:r>
              <a:rPr lang="en-US" sz="1600" dirty="0" err="1"/>
              <a:t>oksigen</a:t>
            </a:r>
            <a:r>
              <a:rPr lang="en-US" sz="1600" dirty="0"/>
              <a:t> </a:t>
            </a:r>
            <a:r>
              <a:rPr lang="en-US" sz="1600" dirty="0" err="1"/>
              <a:t>melalui</a:t>
            </a:r>
            <a:r>
              <a:rPr lang="en-US" sz="1600" dirty="0"/>
              <a:t> </a:t>
            </a:r>
            <a:r>
              <a:rPr lang="en-US" sz="1600" dirty="0" err="1"/>
              <a:t>paru-paru</a:t>
            </a:r>
            <a:endParaRPr lang="en-US" sz="1600" dirty="0"/>
          </a:p>
          <a:p>
            <a:pPr marL="285750" indent="-285750" eaLnBrk="1" hangingPunct="1">
              <a:spcBef>
                <a:spcPct val="35000"/>
              </a:spcBef>
              <a:spcAft>
                <a:spcPct val="15000"/>
              </a:spcAft>
              <a:buFont typeface="Arial" panose="020B0604020202020204" pitchFamily="34" charset="0"/>
              <a:buChar char="•"/>
            </a:pPr>
            <a:r>
              <a:rPr lang="en-US" sz="1600" dirty="0" err="1"/>
              <a:t>Pada</a:t>
            </a:r>
            <a:r>
              <a:rPr lang="en-US" sz="1600" dirty="0"/>
              <a:t> </a:t>
            </a:r>
            <a:r>
              <a:rPr lang="en-US" sz="1600" dirty="0" err="1"/>
              <a:t>amfibi</a:t>
            </a:r>
            <a:r>
              <a:rPr lang="en-US" sz="1600" dirty="0"/>
              <a:t>, </a:t>
            </a:r>
            <a:r>
              <a:rPr lang="en-US" sz="1600" dirty="0" err="1"/>
              <a:t>darah</a:t>
            </a:r>
            <a:r>
              <a:rPr lang="en-US" sz="1600" dirty="0"/>
              <a:t> </a:t>
            </a:r>
            <a:r>
              <a:rPr lang="en-US" sz="1600" dirty="0" err="1"/>
              <a:t>miskin-oksigen</a:t>
            </a:r>
            <a:r>
              <a:rPr lang="en-US" sz="1600" dirty="0"/>
              <a:t> </a:t>
            </a:r>
            <a:r>
              <a:rPr lang="en-US" sz="1600" dirty="0" err="1"/>
              <a:t>mengalir</a:t>
            </a:r>
            <a:r>
              <a:rPr lang="en-US" sz="1600" dirty="0"/>
              <a:t> </a:t>
            </a:r>
            <a:r>
              <a:rPr lang="en-US" sz="1600" dirty="0" err="1"/>
              <a:t>melalui</a:t>
            </a:r>
            <a:r>
              <a:rPr lang="en-US" sz="1600" dirty="0"/>
              <a:t> </a:t>
            </a:r>
            <a:r>
              <a:rPr lang="en-US" sz="1600" b="1" dirty="0" err="1"/>
              <a:t>sirkuit</a:t>
            </a:r>
            <a:r>
              <a:rPr lang="en-US" sz="1600" b="1" dirty="0"/>
              <a:t> </a:t>
            </a:r>
            <a:r>
              <a:rPr lang="en-US" sz="1600" b="1" dirty="0" err="1"/>
              <a:t>pulmokutan</a:t>
            </a:r>
            <a:r>
              <a:rPr lang="en-US" sz="1600" b="1" dirty="0"/>
              <a:t> (</a:t>
            </a:r>
            <a:r>
              <a:rPr lang="en-US" sz="1600" b="1" i="1" dirty="0" err="1"/>
              <a:t>pulmocutaneous</a:t>
            </a:r>
            <a:r>
              <a:rPr lang="en-US" sz="1600" b="1" i="1" dirty="0"/>
              <a:t> circuit</a:t>
            </a:r>
            <a:r>
              <a:rPr lang="en-US" sz="1600" b="1" dirty="0"/>
              <a:t>) </a:t>
            </a:r>
            <a:r>
              <a:rPr lang="en-US" sz="1600" dirty="0" err="1"/>
              <a:t>untuk</a:t>
            </a:r>
            <a:r>
              <a:rPr lang="en-US" sz="1600" dirty="0"/>
              <a:t> </a:t>
            </a:r>
            <a:r>
              <a:rPr lang="en-US" sz="1600" dirty="0" err="1"/>
              <a:t>mengambil</a:t>
            </a:r>
            <a:r>
              <a:rPr lang="en-US" sz="1600" dirty="0"/>
              <a:t> </a:t>
            </a:r>
            <a:r>
              <a:rPr lang="en-US" sz="1600" dirty="0" err="1"/>
              <a:t>oksigen</a:t>
            </a:r>
            <a:r>
              <a:rPr lang="en-US" sz="1600" dirty="0"/>
              <a:t> </a:t>
            </a:r>
            <a:r>
              <a:rPr lang="en-US" sz="1600" dirty="0" err="1"/>
              <a:t>melalui</a:t>
            </a:r>
            <a:r>
              <a:rPr lang="en-US" sz="1600" dirty="0"/>
              <a:t> </a:t>
            </a:r>
            <a:r>
              <a:rPr lang="en-US" sz="1600" dirty="0" err="1"/>
              <a:t>paru-paru</a:t>
            </a:r>
            <a:r>
              <a:rPr lang="en-US" sz="1600" dirty="0"/>
              <a:t> </a:t>
            </a:r>
            <a:r>
              <a:rPr lang="en-US" sz="1600" dirty="0" err="1"/>
              <a:t>dan</a:t>
            </a:r>
            <a:r>
              <a:rPr lang="en-US" sz="1600" dirty="0"/>
              <a:t> </a:t>
            </a:r>
            <a:r>
              <a:rPr lang="en-US" sz="1600" dirty="0" err="1"/>
              <a:t>kulit</a:t>
            </a:r>
            <a:endParaRPr lang="en-US" sz="1600" dirty="0"/>
          </a:p>
        </p:txBody>
      </p:sp>
    </p:spTree>
    <p:extLst>
      <p:ext uri="{BB962C8B-B14F-4D97-AF65-F5344CB8AC3E}">
        <p14:creationId xmlns:p14="http://schemas.microsoft.com/office/powerpoint/2010/main" val="394411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808" y="0"/>
            <a:ext cx="8167035" cy="4941056"/>
          </a:xfrm>
        </p:spPr>
      </p:pic>
      <p:sp>
        <p:nvSpPr>
          <p:cNvPr id="3" name="Rectangle 2"/>
          <p:cNvSpPr/>
          <p:nvPr/>
        </p:nvSpPr>
        <p:spPr>
          <a:xfrm>
            <a:off x="107504" y="5013176"/>
            <a:ext cx="8964488" cy="2015936"/>
          </a:xfrm>
          <a:prstGeom prst="rect">
            <a:avLst/>
          </a:prstGeom>
        </p:spPr>
        <p:txBody>
          <a:bodyPr wrap="square">
            <a:spAutoFit/>
          </a:bodyPr>
          <a:lstStyle/>
          <a:p>
            <a:pPr marL="285750" indent="-285750" eaLnBrk="1" hangingPunct="1">
              <a:spcBef>
                <a:spcPct val="35000"/>
              </a:spcBef>
              <a:spcAft>
                <a:spcPct val="15000"/>
              </a:spcAft>
              <a:buFont typeface="Arial" panose="020B0604020202020204" pitchFamily="34" charset="0"/>
              <a:buChar char="•"/>
            </a:pPr>
            <a:r>
              <a:rPr lang="en-US" sz="1600" dirty="0" err="1"/>
              <a:t>Darah</a:t>
            </a:r>
            <a:r>
              <a:rPr lang="en-US" sz="1600" dirty="0"/>
              <a:t> kaya-</a:t>
            </a:r>
            <a:r>
              <a:rPr lang="en-US" sz="1600" dirty="0" err="1"/>
              <a:t>oksigen</a:t>
            </a:r>
            <a:r>
              <a:rPr lang="en-US" sz="1600" dirty="0"/>
              <a:t> </a:t>
            </a:r>
            <a:r>
              <a:rPr lang="en-US" sz="1600" dirty="0" err="1"/>
              <a:t>mengantarkan</a:t>
            </a:r>
            <a:r>
              <a:rPr lang="en-US" sz="1600" dirty="0"/>
              <a:t> </a:t>
            </a:r>
            <a:r>
              <a:rPr lang="en-US" sz="1600" dirty="0" err="1"/>
              <a:t>oksigen</a:t>
            </a:r>
            <a:r>
              <a:rPr lang="en-US" sz="1600" dirty="0"/>
              <a:t> </a:t>
            </a:r>
            <a:r>
              <a:rPr lang="en-US" sz="1600" dirty="0" err="1"/>
              <a:t>melalui</a:t>
            </a:r>
            <a:r>
              <a:rPr lang="en-US" sz="1600" dirty="0"/>
              <a:t> </a:t>
            </a:r>
            <a:r>
              <a:rPr lang="en-US" sz="1600" b="1" dirty="0" err="1"/>
              <a:t>sirkuit</a:t>
            </a:r>
            <a:r>
              <a:rPr lang="en-US" sz="1600" b="1" dirty="0"/>
              <a:t> </a:t>
            </a:r>
            <a:r>
              <a:rPr lang="en-US" sz="1600" b="1" dirty="0" err="1"/>
              <a:t>sistemik</a:t>
            </a:r>
            <a:endParaRPr lang="en-US" sz="1600" b="1" dirty="0"/>
          </a:p>
          <a:p>
            <a:pPr marL="285750" indent="-285750" eaLnBrk="1" hangingPunct="1">
              <a:spcBef>
                <a:spcPct val="35000"/>
              </a:spcBef>
              <a:spcAft>
                <a:spcPct val="15000"/>
              </a:spcAft>
              <a:buFont typeface="Arial" panose="020B0604020202020204" pitchFamily="34" charset="0"/>
              <a:buChar char="•"/>
            </a:pPr>
            <a:r>
              <a:rPr lang="en-US" sz="1600" dirty="0" err="1"/>
              <a:t>Sirkulasi</a:t>
            </a:r>
            <a:r>
              <a:rPr lang="en-US" sz="1600" dirty="0"/>
              <a:t> </a:t>
            </a:r>
            <a:r>
              <a:rPr lang="en-US" sz="1600" dirty="0" err="1"/>
              <a:t>ganda</a:t>
            </a:r>
            <a:r>
              <a:rPr lang="en-US" sz="1600" dirty="0"/>
              <a:t> </a:t>
            </a:r>
            <a:r>
              <a:rPr lang="en-US" sz="1600" dirty="0" err="1"/>
              <a:t>mempertahankan</a:t>
            </a:r>
            <a:r>
              <a:rPr lang="en-US" sz="1600" dirty="0"/>
              <a:t> </a:t>
            </a:r>
            <a:r>
              <a:rPr lang="en-US" sz="1600" dirty="0" err="1"/>
              <a:t>tekanan</a:t>
            </a:r>
            <a:r>
              <a:rPr lang="en-US" sz="1600" dirty="0"/>
              <a:t> </a:t>
            </a:r>
            <a:r>
              <a:rPr lang="en-US" sz="1600" dirty="0" err="1"/>
              <a:t>darah</a:t>
            </a:r>
            <a:r>
              <a:rPr lang="en-US" sz="1600" dirty="0"/>
              <a:t> yang </a:t>
            </a:r>
            <a:r>
              <a:rPr lang="en-US" sz="1600" dirty="0" err="1"/>
              <a:t>lebih</a:t>
            </a:r>
            <a:r>
              <a:rPr lang="en-US" sz="1600" dirty="0"/>
              <a:t> </a:t>
            </a:r>
            <a:r>
              <a:rPr lang="en-US" sz="1600" dirty="0" err="1"/>
              <a:t>tinggi</a:t>
            </a:r>
            <a:r>
              <a:rPr lang="en-US" sz="1600" dirty="0"/>
              <a:t> </a:t>
            </a:r>
            <a:r>
              <a:rPr lang="en-US" sz="1600" dirty="0" err="1"/>
              <a:t>dalam</a:t>
            </a:r>
            <a:r>
              <a:rPr lang="en-US" sz="1600" dirty="0"/>
              <a:t> organ </a:t>
            </a:r>
            <a:r>
              <a:rPr lang="en-US" sz="1600" dirty="0" err="1"/>
              <a:t>dibandingkan</a:t>
            </a:r>
            <a:r>
              <a:rPr lang="en-US" sz="1600" dirty="0"/>
              <a:t> </a:t>
            </a:r>
            <a:r>
              <a:rPr lang="en-US" sz="1600" dirty="0" err="1"/>
              <a:t>sirkulasi</a:t>
            </a:r>
            <a:r>
              <a:rPr lang="en-US" sz="1600" dirty="0"/>
              <a:t> </a:t>
            </a:r>
            <a:r>
              <a:rPr lang="en-US" sz="1600" dirty="0" err="1"/>
              <a:t>tunggal</a:t>
            </a:r>
            <a:endParaRPr lang="id-ID" sz="1600" dirty="0"/>
          </a:p>
          <a:p>
            <a:pPr marL="285750" indent="-285750">
              <a:spcBef>
                <a:spcPct val="35000"/>
              </a:spcBef>
              <a:spcAft>
                <a:spcPct val="15000"/>
              </a:spcAft>
              <a:buFont typeface="Arial" panose="020B0604020202020204" pitchFamily="34" charset="0"/>
              <a:buChar char="•"/>
            </a:pPr>
            <a:r>
              <a:rPr lang="en-US" sz="1600" dirty="0" err="1"/>
              <a:t>Mamalia</a:t>
            </a:r>
            <a:r>
              <a:rPr lang="en-US" sz="1600" dirty="0"/>
              <a:t> </a:t>
            </a:r>
            <a:r>
              <a:rPr lang="en-US" sz="1600" dirty="0" err="1"/>
              <a:t>dan</a:t>
            </a:r>
            <a:r>
              <a:rPr lang="en-US" sz="1600" dirty="0"/>
              <a:t> </a:t>
            </a:r>
            <a:r>
              <a:rPr lang="en-US" sz="1600" dirty="0" err="1"/>
              <a:t>burung</a:t>
            </a:r>
            <a:r>
              <a:rPr lang="en-US" sz="1600" dirty="0"/>
              <a:t> </a:t>
            </a:r>
            <a:r>
              <a:rPr lang="en-US" sz="1600" dirty="0" err="1"/>
              <a:t>adalah</a:t>
            </a:r>
            <a:r>
              <a:rPr lang="en-US" sz="1600" dirty="0"/>
              <a:t> </a:t>
            </a:r>
            <a:r>
              <a:rPr lang="en-US" sz="1600" dirty="0" err="1"/>
              <a:t>endoterm</a:t>
            </a:r>
            <a:r>
              <a:rPr lang="en-US" sz="1600" dirty="0"/>
              <a:t> </a:t>
            </a:r>
            <a:r>
              <a:rPr lang="en-US" sz="1600" dirty="0" err="1"/>
              <a:t>dan</a:t>
            </a:r>
            <a:r>
              <a:rPr lang="en-US" sz="1600" dirty="0"/>
              <a:t> </a:t>
            </a:r>
            <a:r>
              <a:rPr lang="en-US" sz="1600" dirty="0" err="1"/>
              <a:t>membutuhkan</a:t>
            </a:r>
            <a:r>
              <a:rPr lang="en-US" sz="1600" dirty="0"/>
              <a:t> O</a:t>
            </a:r>
            <a:r>
              <a:rPr lang="en-US" sz="1600" baseline="-25000" dirty="0"/>
              <a:t>2 </a:t>
            </a:r>
            <a:r>
              <a:rPr lang="en-US" sz="1600" dirty="0"/>
              <a:t>yang </a:t>
            </a:r>
            <a:r>
              <a:rPr lang="en-US" sz="1600" dirty="0" err="1"/>
              <a:t>lebih</a:t>
            </a:r>
            <a:r>
              <a:rPr lang="en-US" sz="1600" dirty="0"/>
              <a:t> </a:t>
            </a:r>
            <a:r>
              <a:rPr lang="en-US" sz="1600" dirty="0" err="1"/>
              <a:t>banyak</a:t>
            </a:r>
            <a:r>
              <a:rPr lang="en-US" sz="1600" dirty="0"/>
              <a:t> </a:t>
            </a:r>
            <a:r>
              <a:rPr lang="en-US" sz="1600" dirty="0" err="1"/>
              <a:t>daripada</a:t>
            </a:r>
            <a:r>
              <a:rPr lang="en-US" sz="1600" dirty="0"/>
              <a:t> </a:t>
            </a:r>
            <a:r>
              <a:rPr lang="en-US" sz="1600" dirty="0" err="1"/>
              <a:t>ektoterm</a:t>
            </a:r>
            <a:endParaRPr lang="en-US" sz="1600" dirty="0"/>
          </a:p>
          <a:p>
            <a:pPr marL="285750" indent="-285750" eaLnBrk="1" hangingPunct="1">
              <a:spcBef>
                <a:spcPct val="35000"/>
              </a:spcBef>
              <a:spcAft>
                <a:spcPct val="150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4012536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ChangeArrowheads="1"/>
          </p:cNvSpPr>
          <p:nvPr/>
        </p:nvSpPr>
        <p:spPr bwMode="auto">
          <a:xfrm>
            <a:off x="152400" y="0"/>
            <a:ext cx="59197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eaLnBrk="1" hangingPunct="1"/>
            <a:r>
              <a:rPr kumimoji="0" lang="id-ID" sz="1200" b="0" dirty="0"/>
              <a:t>Peraga </a:t>
            </a:r>
            <a:r>
              <a:rPr kumimoji="0" lang="en-US" sz="1200" b="0" dirty="0"/>
              <a:t>42</a:t>
            </a:r>
            <a:r>
              <a:rPr kumimoji="0" lang="id-ID" sz="1200" b="0" dirty="0"/>
              <a:t>.</a:t>
            </a:r>
            <a:r>
              <a:rPr kumimoji="0" lang="en-US" sz="1200" b="0" dirty="0"/>
              <a:t>7</a:t>
            </a:r>
            <a:r>
              <a:rPr kumimoji="0" lang="id-ID" sz="1200" b="0" dirty="0"/>
              <a:t>  Jantung mamalia: pengamatan lebih dekat (Campbell, 2010)</a:t>
            </a:r>
            <a:endParaRPr kumimoji="0" lang="en-US" sz="1200" b="0" dirty="0"/>
          </a:p>
        </p:txBody>
      </p:sp>
      <p:grpSp>
        <p:nvGrpSpPr>
          <p:cNvPr id="33795" name="Group 27"/>
          <p:cNvGrpSpPr>
            <a:grpSpLocks/>
          </p:cNvGrpSpPr>
          <p:nvPr/>
        </p:nvGrpSpPr>
        <p:grpSpPr bwMode="auto">
          <a:xfrm>
            <a:off x="308867" y="476672"/>
            <a:ext cx="8686800" cy="6184900"/>
            <a:chOff x="144" y="315"/>
            <a:chExt cx="5472" cy="3896"/>
          </a:xfrm>
        </p:grpSpPr>
        <p:pic>
          <p:nvPicPr>
            <p:cNvPr id="33796" name="Picture 4" descr="42_07MammalianHeart-U"/>
            <p:cNvPicPr>
              <a:picLocks noChangeAspect="1" noChangeArrowheads="1"/>
            </p:cNvPicPr>
            <p:nvPr/>
          </p:nvPicPr>
          <p:blipFill>
            <a:blip r:embed="rId3">
              <a:extLst>
                <a:ext uri="{28A0092B-C50C-407E-A947-70E740481C1C}">
                  <a14:useLocalDpi xmlns:a14="http://schemas.microsoft.com/office/drawing/2010/main" val="0"/>
                </a:ext>
              </a:extLst>
            </a:blip>
            <a:srcRect b="2544"/>
            <a:stretch>
              <a:fillRect/>
            </a:stretch>
          </p:blipFill>
          <p:spPr bwMode="auto">
            <a:xfrm>
              <a:off x="251" y="315"/>
              <a:ext cx="5258" cy="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p:cNvSpPr txBox="1">
              <a:spLocks noChangeArrowheads="1"/>
            </p:cNvSpPr>
            <p:nvPr/>
          </p:nvSpPr>
          <p:spPr bwMode="auto">
            <a:xfrm>
              <a:off x="406" y="410"/>
              <a:ext cx="144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Arteri pulmoner</a:t>
              </a:r>
              <a:endParaRPr kumimoji="0" lang="en-US" sz="2100" dirty="0">
                <a:solidFill>
                  <a:srgbClr val="563A84"/>
                </a:solidFill>
              </a:endParaRPr>
            </a:p>
          </p:txBody>
        </p:sp>
        <p:sp>
          <p:nvSpPr>
            <p:cNvPr id="33798" name="Text Box 7"/>
            <p:cNvSpPr txBox="1">
              <a:spLocks noChangeArrowheads="1"/>
            </p:cNvSpPr>
            <p:nvPr/>
          </p:nvSpPr>
          <p:spPr bwMode="auto">
            <a:xfrm>
              <a:off x="144" y="1056"/>
              <a:ext cx="613"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Atrium</a:t>
              </a:r>
            </a:p>
            <a:p>
              <a:pPr>
                <a:lnSpc>
                  <a:spcPct val="80000"/>
                </a:lnSpc>
                <a:buFont typeface="Arial" panose="020B0604020202020204" pitchFamily="34" charset="0"/>
                <a:buNone/>
              </a:pPr>
              <a:r>
                <a:rPr kumimoji="0" lang="id-ID" sz="2100" dirty="0"/>
                <a:t>kanan</a:t>
              </a:r>
              <a:endParaRPr kumimoji="0" lang="en-US" sz="2100" dirty="0"/>
            </a:p>
          </p:txBody>
        </p:sp>
        <p:sp>
          <p:nvSpPr>
            <p:cNvPr id="33799" name="Line 8"/>
            <p:cNvSpPr>
              <a:spLocks noChangeShapeType="1"/>
            </p:cNvSpPr>
            <p:nvPr/>
          </p:nvSpPr>
          <p:spPr bwMode="auto">
            <a:xfrm>
              <a:off x="1636" y="537"/>
              <a:ext cx="732" cy="59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00" name="Line 9"/>
            <p:cNvSpPr>
              <a:spLocks noChangeShapeType="1"/>
            </p:cNvSpPr>
            <p:nvPr/>
          </p:nvSpPr>
          <p:spPr bwMode="auto">
            <a:xfrm>
              <a:off x="728" y="1154"/>
              <a:ext cx="1472" cy="79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01" name="Text Box 10"/>
            <p:cNvSpPr txBox="1">
              <a:spLocks noChangeArrowheads="1"/>
            </p:cNvSpPr>
            <p:nvPr/>
          </p:nvSpPr>
          <p:spPr bwMode="auto">
            <a:xfrm>
              <a:off x="288" y="2448"/>
              <a:ext cx="861"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r">
                <a:lnSpc>
                  <a:spcPct val="80000"/>
                </a:lnSpc>
                <a:buFont typeface="Arial" panose="020B0604020202020204" pitchFamily="34" charset="0"/>
                <a:buNone/>
              </a:pPr>
              <a:r>
                <a:rPr kumimoji="0" lang="id-ID" sz="2100"/>
                <a:t>Katup </a:t>
              </a:r>
            </a:p>
            <a:p>
              <a:pPr algn="r">
                <a:lnSpc>
                  <a:spcPct val="80000"/>
                </a:lnSpc>
                <a:buFont typeface="Arial" panose="020B0604020202020204" pitchFamily="34" charset="0"/>
                <a:buNone/>
              </a:pPr>
              <a:r>
                <a:rPr kumimoji="0" lang="id-ID" sz="2100"/>
                <a:t>semilunaris</a:t>
              </a:r>
              <a:endParaRPr kumimoji="0" lang="en-US" sz="2100"/>
            </a:p>
          </p:txBody>
        </p:sp>
        <p:sp>
          <p:nvSpPr>
            <p:cNvPr id="33802" name="Line 11"/>
            <p:cNvSpPr>
              <a:spLocks noChangeShapeType="1"/>
            </p:cNvSpPr>
            <p:nvPr/>
          </p:nvSpPr>
          <p:spPr bwMode="auto">
            <a:xfrm flipH="1">
              <a:off x="1132" y="1982"/>
              <a:ext cx="1684" cy="51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03" name="Text Box 12"/>
            <p:cNvSpPr txBox="1">
              <a:spLocks noChangeArrowheads="1"/>
            </p:cNvSpPr>
            <p:nvPr/>
          </p:nvSpPr>
          <p:spPr bwMode="auto">
            <a:xfrm>
              <a:off x="240" y="3072"/>
              <a:ext cx="1269"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r">
                <a:lnSpc>
                  <a:spcPct val="80000"/>
                </a:lnSpc>
                <a:buFont typeface="Arial" panose="020B0604020202020204" pitchFamily="34" charset="0"/>
                <a:buNone/>
              </a:pPr>
              <a:r>
                <a:rPr kumimoji="0" lang="id-ID" sz="2100"/>
                <a:t>Katup</a:t>
              </a:r>
            </a:p>
            <a:p>
              <a:pPr algn="r">
                <a:lnSpc>
                  <a:spcPct val="80000"/>
                </a:lnSpc>
                <a:buFont typeface="Arial" panose="020B0604020202020204" pitchFamily="34" charset="0"/>
                <a:buNone/>
              </a:pPr>
              <a:r>
                <a:rPr kumimoji="0" lang="id-ID" sz="2100"/>
                <a:t>atrioventrikularis</a:t>
              </a:r>
              <a:endParaRPr kumimoji="0" lang="en-US" sz="2100"/>
            </a:p>
          </p:txBody>
        </p:sp>
        <p:sp>
          <p:nvSpPr>
            <p:cNvPr id="33804" name="Line 13"/>
            <p:cNvSpPr>
              <a:spLocks noChangeShapeType="1"/>
            </p:cNvSpPr>
            <p:nvPr/>
          </p:nvSpPr>
          <p:spPr bwMode="auto">
            <a:xfrm flipH="1">
              <a:off x="1524" y="2699"/>
              <a:ext cx="804" cy="3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05" name="Text Box 14"/>
            <p:cNvSpPr txBox="1">
              <a:spLocks noChangeArrowheads="1"/>
            </p:cNvSpPr>
            <p:nvPr/>
          </p:nvSpPr>
          <p:spPr bwMode="auto">
            <a:xfrm>
              <a:off x="2398" y="3826"/>
              <a:ext cx="725"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2100"/>
                <a:t>Ventrikel</a:t>
              </a:r>
            </a:p>
            <a:p>
              <a:pPr algn="ctr">
                <a:lnSpc>
                  <a:spcPct val="80000"/>
                </a:lnSpc>
                <a:buFont typeface="Arial" panose="020B0604020202020204" pitchFamily="34" charset="0"/>
                <a:buNone/>
              </a:pPr>
              <a:r>
                <a:rPr kumimoji="0" lang="id-ID" sz="2100"/>
                <a:t>kanan</a:t>
              </a:r>
              <a:endParaRPr kumimoji="0" lang="en-US" sz="2100"/>
            </a:p>
          </p:txBody>
        </p:sp>
        <p:sp>
          <p:nvSpPr>
            <p:cNvPr id="33806" name="Text Box 15"/>
            <p:cNvSpPr txBox="1">
              <a:spLocks noChangeArrowheads="1"/>
            </p:cNvSpPr>
            <p:nvPr/>
          </p:nvSpPr>
          <p:spPr bwMode="auto">
            <a:xfrm>
              <a:off x="3306" y="3826"/>
              <a:ext cx="725"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2100"/>
                <a:t>Ventrikel</a:t>
              </a:r>
            </a:p>
            <a:p>
              <a:pPr algn="ctr">
                <a:lnSpc>
                  <a:spcPct val="80000"/>
                </a:lnSpc>
                <a:buFont typeface="Arial" panose="020B0604020202020204" pitchFamily="34" charset="0"/>
                <a:buNone/>
              </a:pPr>
              <a:r>
                <a:rPr kumimoji="0" lang="id-ID" sz="2100"/>
                <a:t>kiri</a:t>
              </a:r>
              <a:endParaRPr kumimoji="0" lang="en-US" sz="2100"/>
            </a:p>
          </p:txBody>
        </p:sp>
        <p:sp>
          <p:nvSpPr>
            <p:cNvPr id="33807" name="Line 16"/>
            <p:cNvSpPr>
              <a:spLocks noChangeShapeType="1"/>
            </p:cNvSpPr>
            <p:nvPr/>
          </p:nvSpPr>
          <p:spPr bwMode="auto">
            <a:xfrm>
              <a:off x="2640" y="3075"/>
              <a:ext cx="0" cy="73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08" name="Line 17"/>
            <p:cNvSpPr>
              <a:spLocks noChangeShapeType="1"/>
            </p:cNvSpPr>
            <p:nvPr/>
          </p:nvSpPr>
          <p:spPr bwMode="auto">
            <a:xfrm flipH="1">
              <a:off x="3480" y="3197"/>
              <a:ext cx="4" cy="6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09" name="Text Box 18"/>
            <p:cNvSpPr txBox="1">
              <a:spLocks noChangeArrowheads="1"/>
            </p:cNvSpPr>
            <p:nvPr/>
          </p:nvSpPr>
          <p:spPr bwMode="auto">
            <a:xfrm>
              <a:off x="4250" y="3090"/>
              <a:ext cx="130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Katup</a:t>
              </a:r>
            </a:p>
            <a:p>
              <a:pPr>
                <a:lnSpc>
                  <a:spcPct val="80000"/>
                </a:lnSpc>
                <a:buFont typeface="Arial" panose="020B0604020202020204" pitchFamily="34" charset="0"/>
                <a:buNone/>
              </a:pPr>
              <a:r>
                <a:rPr kumimoji="0" lang="id-ID" sz="2100" dirty="0"/>
                <a:t>atrioventrikularis</a:t>
              </a:r>
            </a:p>
            <a:p>
              <a:pPr>
                <a:lnSpc>
                  <a:spcPct val="80000"/>
                </a:lnSpc>
                <a:buFont typeface="Arial" panose="020B0604020202020204" pitchFamily="34" charset="0"/>
                <a:buNone/>
              </a:pPr>
              <a:r>
                <a:rPr kumimoji="0" lang="id-ID" sz="1100" dirty="0"/>
                <a:t>(bikuspidalis = mencegah darah </a:t>
              </a:r>
            </a:p>
            <a:p>
              <a:pPr>
                <a:lnSpc>
                  <a:spcPct val="80000"/>
                </a:lnSpc>
                <a:buFont typeface="Arial" panose="020B0604020202020204" pitchFamily="34" charset="0"/>
                <a:buNone/>
              </a:pPr>
              <a:r>
                <a:rPr kumimoji="0" lang="id-ID" sz="1100" dirty="0"/>
                <a:t>tidak berbalik arah menuju </a:t>
              </a:r>
            </a:p>
            <a:p>
              <a:pPr>
                <a:lnSpc>
                  <a:spcPct val="80000"/>
                </a:lnSpc>
                <a:buFont typeface="Arial" panose="020B0604020202020204" pitchFamily="34" charset="0"/>
                <a:buNone/>
              </a:pPr>
              <a:r>
                <a:rPr kumimoji="0" lang="id-ID" sz="1100" dirty="0"/>
                <a:t>serambi pada saat </a:t>
              </a:r>
            </a:p>
            <a:p>
              <a:pPr>
                <a:lnSpc>
                  <a:spcPct val="80000"/>
                </a:lnSpc>
                <a:buFont typeface="Arial" panose="020B0604020202020204" pitchFamily="34" charset="0"/>
                <a:buNone/>
              </a:pPr>
              <a:r>
                <a:rPr kumimoji="0" lang="id-ID" sz="1100" dirty="0"/>
                <a:t>bilik berkontraksi)</a:t>
              </a:r>
              <a:endParaRPr kumimoji="0" lang="en-US" sz="1100" dirty="0"/>
            </a:p>
          </p:txBody>
        </p:sp>
        <p:sp>
          <p:nvSpPr>
            <p:cNvPr id="33810" name="Text Box 19"/>
            <p:cNvSpPr txBox="1">
              <a:spLocks noChangeArrowheads="1"/>
            </p:cNvSpPr>
            <p:nvPr/>
          </p:nvSpPr>
          <p:spPr bwMode="auto">
            <a:xfrm>
              <a:off x="4274" y="1212"/>
              <a:ext cx="837"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a:t>Atrium</a:t>
              </a:r>
            </a:p>
            <a:p>
              <a:pPr>
                <a:lnSpc>
                  <a:spcPct val="80000"/>
                </a:lnSpc>
                <a:buFont typeface="Arial" panose="020B0604020202020204" pitchFamily="34" charset="0"/>
                <a:buNone/>
              </a:pPr>
              <a:r>
                <a:rPr kumimoji="0" lang="id-ID" sz="2100"/>
                <a:t>kiri</a:t>
              </a:r>
              <a:endParaRPr kumimoji="0" lang="en-US" sz="2100"/>
            </a:p>
          </p:txBody>
        </p:sp>
        <p:sp>
          <p:nvSpPr>
            <p:cNvPr id="33811" name="Line 20"/>
            <p:cNvSpPr>
              <a:spLocks noChangeShapeType="1"/>
            </p:cNvSpPr>
            <p:nvPr/>
          </p:nvSpPr>
          <p:spPr bwMode="auto">
            <a:xfrm>
              <a:off x="3088" y="2090"/>
              <a:ext cx="1132" cy="4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12" name="Line 21"/>
            <p:cNvSpPr>
              <a:spLocks noChangeShapeType="1"/>
            </p:cNvSpPr>
            <p:nvPr/>
          </p:nvSpPr>
          <p:spPr bwMode="auto">
            <a:xfrm>
              <a:off x="3432" y="2431"/>
              <a:ext cx="788" cy="73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13" name="Text Box 22"/>
            <p:cNvSpPr txBox="1">
              <a:spLocks noChangeArrowheads="1"/>
            </p:cNvSpPr>
            <p:nvPr/>
          </p:nvSpPr>
          <p:spPr bwMode="auto">
            <a:xfrm>
              <a:off x="4266" y="2458"/>
              <a:ext cx="83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Katup</a:t>
              </a:r>
            </a:p>
            <a:p>
              <a:pPr>
                <a:lnSpc>
                  <a:spcPct val="80000"/>
                </a:lnSpc>
                <a:buFont typeface="Arial" panose="020B0604020202020204" pitchFamily="34" charset="0"/>
                <a:buNone/>
              </a:pPr>
              <a:r>
                <a:rPr kumimoji="0" lang="id-ID" sz="2100" dirty="0"/>
                <a:t>Semilunaris </a:t>
              </a:r>
            </a:p>
            <a:p>
              <a:pPr>
                <a:lnSpc>
                  <a:spcPct val="80000"/>
                </a:lnSpc>
                <a:buFont typeface="Arial" panose="020B0604020202020204" pitchFamily="34" charset="0"/>
                <a:buNone/>
              </a:pPr>
              <a:r>
                <a:rPr kumimoji="0" lang="id-ID" sz="1100" dirty="0"/>
                <a:t>(mencegah berbaliknya aliran</a:t>
              </a:r>
            </a:p>
            <a:p>
              <a:pPr>
                <a:lnSpc>
                  <a:spcPct val="80000"/>
                </a:lnSpc>
                <a:buFont typeface="Arial" panose="020B0604020202020204" pitchFamily="34" charset="0"/>
                <a:buNone/>
              </a:pPr>
              <a:r>
                <a:rPr kumimoji="0" lang="id-ID" sz="1100" dirty="0"/>
                <a:t>Darah saat bilik berelaksasi)</a:t>
              </a:r>
              <a:endParaRPr kumimoji="0" lang="en-US" sz="1100" dirty="0"/>
            </a:p>
          </p:txBody>
        </p:sp>
        <p:sp>
          <p:nvSpPr>
            <p:cNvPr id="33814" name="Line 23"/>
            <p:cNvSpPr>
              <a:spLocks noChangeShapeType="1"/>
            </p:cNvSpPr>
            <p:nvPr/>
          </p:nvSpPr>
          <p:spPr bwMode="auto">
            <a:xfrm flipV="1">
              <a:off x="3348" y="1346"/>
              <a:ext cx="896" cy="51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15" name="Text Box 24"/>
            <p:cNvSpPr txBox="1">
              <a:spLocks noChangeArrowheads="1"/>
            </p:cNvSpPr>
            <p:nvPr/>
          </p:nvSpPr>
          <p:spPr bwMode="auto">
            <a:xfrm>
              <a:off x="4274" y="679"/>
              <a:ext cx="869"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Arteri</a:t>
              </a:r>
            </a:p>
            <a:p>
              <a:pPr>
                <a:lnSpc>
                  <a:spcPct val="80000"/>
                </a:lnSpc>
                <a:buFont typeface="Arial" panose="020B0604020202020204" pitchFamily="34" charset="0"/>
                <a:buNone/>
              </a:pPr>
              <a:r>
                <a:rPr kumimoji="0" lang="id-ID" sz="2100" dirty="0"/>
                <a:t>Pulmoner </a:t>
              </a:r>
            </a:p>
            <a:p>
              <a:pPr>
                <a:lnSpc>
                  <a:spcPct val="80000"/>
                </a:lnSpc>
                <a:buFont typeface="Arial" panose="020B0604020202020204" pitchFamily="34" charset="0"/>
                <a:buNone/>
              </a:pPr>
              <a:r>
                <a:rPr kumimoji="0" lang="id-ID" sz="1400" dirty="0"/>
                <a:t>(</a:t>
              </a:r>
              <a:r>
                <a:rPr kumimoji="0" lang="id-ID" sz="1050" dirty="0"/>
                <a:t>(membawa darah ke paru-paru)</a:t>
              </a:r>
              <a:endParaRPr kumimoji="0" lang="en-US" sz="2100" dirty="0"/>
            </a:p>
          </p:txBody>
        </p:sp>
        <p:sp>
          <p:nvSpPr>
            <p:cNvPr id="33816" name="Line 25"/>
            <p:cNvSpPr>
              <a:spLocks noChangeShapeType="1"/>
            </p:cNvSpPr>
            <p:nvPr/>
          </p:nvSpPr>
          <p:spPr bwMode="auto">
            <a:xfrm flipH="1">
              <a:off x="3560" y="756"/>
              <a:ext cx="684" cy="65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3817" name="Text Box 26"/>
            <p:cNvSpPr txBox="1">
              <a:spLocks noChangeArrowheads="1"/>
            </p:cNvSpPr>
            <p:nvPr/>
          </p:nvSpPr>
          <p:spPr bwMode="auto">
            <a:xfrm>
              <a:off x="4270" y="361"/>
              <a:ext cx="134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A</a:t>
              </a:r>
              <a:r>
                <a:rPr kumimoji="0" lang="en-US" sz="2100" dirty="0" err="1"/>
                <a:t>orta</a:t>
              </a:r>
              <a:r>
                <a:rPr kumimoji="0" lang="id-ID" sz="2100" dirty="0"/>
                <a:t> </a:t>
              </a:r>
              <a:r>
                <a:rPr kumimoji="0" lang="id-ID" sz="1000" dirty="0"/>
                <a:t>(membawa darah ke</a:t>
              </a:r>
            </a:p>
            <a:p>
              <a:pPr>
                <a:lnSpc>
                  <a:spcPct val="80000"/>
                </a:lnSpc>
                <a:buFont typeface="Arial" panose="020B0604020202020204" pitchFamily="34" charset="0"/>
                <a:buNone/>
              </a:pPr>
              <a:r>
                <a:rPr kumimoji="0" lang="id-ID" sz="1000" dirty="0">
                  <a:solidFill>
                    <a:srgbClr val="563A84"/>
                  </a:solidFill>
                </a:rPr>
                <a:t>    Seluruh tubuh kecuali paru-paru)</a:t>
              </a:r>
              <a:endParaRPr kumimoji="0" lang="en-US" sz="2100" dirty="0">
                <a:solidFill>
                  <a:srgbClr val="563A84"/>
                </a:solidFill>
              </a:endParaRPr>
            </a:p>
          </p:txBody>
        </p:sp>
        <p:sp>
          <p:nvSpPr>
            <p:cNvPr id="33818" name="Line 27"/>
            <p:cNvSpPr>
              <a:spLocks noChangeShapeType="1"/>
            </p:cNvSpPr>
            <p:nvPr/>
          </p:nvSpPr>
          <p:spPr bwMode="auto">
            <a:xfrm flipV="1">
              <a:off x="3184" y="441"/>
              <a:ext cx="1056" cy="56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grpSp>
      <p:sp>
        <p:nvSpPr>
          <p:cNvPr id="27" name="Text Box 7"/>
          <p:cNvSpPr txBox="1">
            <a:spLocks noChangeArrowheads="1"/>
          </p:cNvSpPr>
          <p:nvPr/>
        </p:nvSpPr>
        <p:spPr bwMode="auto">
          <a:xfrm>
            <a:off x="1282005" y="2708697"/>
            <a:ext cx="973138"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Vena cava</a:t>
            </a:r>
          </a:p>
          <a:p>
            <a:pPr>
              <a:lnSpc>
                <a:spcPct val="80000"/>
              </a:lnSpc>
              <a:buFont typeface="Arial" panose="020B0604020202020204" pitchFamily="34" charset="0"/>
              <a:buNone/>
            </a:pPr>
            <a:r>
              <a:rPr kumimoji="0" lang="id-ID" sz="1100" dirty="0"/>
              <a:t>(membawa darah </a:t>
            </a:r>
          </a:p>
          <a:p>
            <a:pPr>
              <a:lnSpc>
                <a:spcPct val="80000"/>
              </a:lnSpc>
              <a:buFont typeface="Arial" panose="020B0604020202020204" pitchFamily="34" charset="0"/>
              <a:buNone/>
            </a:pPr>
            <a:r>
              <a:rPr kumimoji="0" lang="id-ID" sz="1100" dirty="0"/>
              <a:t>dari tubuh)</a:t>
            </a:r>
          </a:p>
        </p:txBody>
      </p:sp>
      <p:sp>
        <p:nvSpPr>
          <p:cNvPr id="28" name="Text Box 7"/>
          <p:cNvSpPr txBox="1">
            <a:spLocks noChangeArrowheads="1"/>
          </p:cNvSpPr>
          <p:nvPr/>
        </p:nvSpPr>
        <p:spPr bwMode="auto">
          <a:xfrm>
            <a:off x="6274692" y="2524547"/>
            <a:ext cx="973138"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100" dirty="0"/>
              <a:t>Vena pulmonaris</a:t>
            </a:r>
          </a:p>
          <a:p>
            <a:pPr>
              <a:lnSpc>
                <a:spcPct val="80000"/>
              </a:lnSpc>
              <a:buFont typeface="Arial" panose="020B0604020202020204" pitchFamily="34" charset="0"/>
              <a:buNone/>
            </a:pPr>
            <a:r>
              <a:rPr kumimoji="0" lang="id-ID" sz="1100" dirty="0"/>
              <a:t>(membawa darah dari paru-paru)</a:t>
            </a:r>
          </a:p>
        </p:txBody>
      </p:sp>
    </p:spTree>
    <p:extLst>
      <p:ext uri="{BB962C8B-B14F-4D97-AF65-F5344CB8AC3E}">
        <p14:creationId xmlns:p14="http://schemas.microsoft.com/office/powerpoint/2010/main" val="16909770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ChangeArrowheads="1"/>
          </p:cNvSpPr>
          <p:nvPr/>
        </p:nvSpPr>
        <p:spPr bwMode="auto">
          <a:xfrm>
            <a:off x="-7938" y="295275"/>
            <a:ext cx="6719887"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eaLnBrk="1" hangingPunct="1"/>
            <a:r>
              <a:rPr kumimoji="0" lang="id-ID" sz="1200" b="0" dirty="0"/>
              <a:t>Peraga </a:t>
            </a:r>
            <a:r>
              <a:rPr kumimoji="0" lang="en-US" sz="1200" b="0" dirty="0"/>
              <a:t>42</a:t>
            </a:r>
            <a:r>
              <a:rPr kumimoji="0" lang="id-ID" sz="1200" b="0" dirty="0"/>
              <a:t>.</a:t>
            </a:r>
            <a:r>
              <a:rPr kumimoji="0" lang="en-US" sz="1200" b="0" dirty="0"/>
              <a:t>6</a:t>
            </a:r>
            <a:r>
              <a:rPr kumimoji="0" lang="id-ID" sz="1200" b="0" dirty="0"/>
              <a:t>  Sstem kardiovaskular mamalia: gambaran umum (Campbell, 2010)</a:t>
            </a:r>
            <a:endParaRPr kumimoji="0" lang="en-US" sz="1200" b="0" dirty="0"/>
          </a:p>
        </p:txBody>
      </p:sp>
      <p:pic>
        <p:nvPicPr>
          <p:cNvPr id="31747" name="Picture 4" descr="42_06MammalCardiovascSys-U"/>
          <p:cNvPicPr>
            <a:picLocks noChangeAspect="1" noChangeArrowheads="1"/>
          </p:cNvPicPr>
          <p:nvPr/>
        </p:nvPicPr>
        <p:blipFill>
          <a:blip r:embed="rId3">
            <a:extLst>
              <a:ext uri="{28A0092B-C50C-407E-A947-70E740481C1C}">
                <a14:useLocalDpi xmlns:a14="http://schemas.microsoft.com/office/drawing/2010/main" val="0"/>
              </a:ext>
            </a:extLst>
          </a:blip>
          <a:srcRect b="3012"/>
          <a:stretch>
            <a:fillRect/>
          </a:stretch>
        </p:blipFill>
        <p:spPr bwMode="auto">
          <a:xfrm>
            <a:off x="1600200" y="609600"/>
            <a:ext cx="615315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Oval 5"/>
          <p:cNvSpPr>
            <a:spLocks noChangeArrowheads="1"/>
          </p:cNvSpPr>
          <p:nvPr/>
        </p:nvSpPr>
        <p:spPr bwMode="auto">
          <a:xfrm>
            <a:off x="2008188" y="2963863"/>
            <a:ext cx="228600" cy="188912"/>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49" name="Text Box 7"/>
          <p:cNvSpPr txBox="1">
            <a:spLocks noChangeArrowheads="1"/>
          </p:cNvSpPr>
          <p:nvPr/>
        </p:nvSpPr>
        <p:spPr bwMode="auto">
          <a:xfrm>
            <a:off x="1600200" y="838200"/>
            <a:ext cx="8509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Vena kava superior</a:t>
            </a:r>
            <a:endParaRPr kumimoji="0" lang="en-US" sz="1400"/>
          </a:p>
        </p:txBody>
      </p:sp>
      <p:sp>
        <p:nvSpPr>
          <p:cNvPr id="31750" name="Text Box 8"/>
          <p:cNvSpPr txBox="1">
            <a:spLocks noChangeArrowheads="1"/>
          </p:cNvSpPr>
          <p:nvPr/>
        </p:nvSpPr>
        <p:spPr bwMode="auto">
          <a:xfrm>
            <a:off x="1371600" y="1443038"/>
            <a:ext cx="10287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Arteri pulmoner</a:t>
            </a:r>
            <a:endParaRPr kumimoji="0" lang="en-US" sz="1400"/>
          </a:p>
        </p:txBody>
      </p:sp>
      <p:sp>
        <p:nvSpPr>
          <p:cNvPr id="31751" name="Text Box 9"/>
          <p:cNvSpPr txBox="1">
            <a:spLocks noChangeArrowheads="1"/>
          </p:cNvSpPr>
          <p:nvPr/>
        </p:nvSpPr>
        <p:spPr bwMode="auto">
          <a:xfrm>
            <a:off x="419100" y="2133600"/>
            <a:ext cx="2476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Kapiler paru-paru kanan</a:t>
            </a:r>
            <a:endParaRPr kumimoji="0" lang="en-US" sz="1400"/>
          </a:p>
        </p:txBody>
      </p:sp>
      <p:sp>
        <p:nvSpPr>
          <p:cNvPr id="31752" name="Line 10"/>
          <p:cNvSpPr>
            <a:spLocks noChangeShapeType="1"/>
          </p:cNvSpPr>
          <p:nvPr/>
        </p:nvSpPr>
        <p:spPr bwMode="auto">
          <a:xfrm>
            <a:off x="2595563" y="1069975"/>
            <a:ext cx="979487" cy="9207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53" name="Line 11"/>
          <p:cNvSpPr>
            <a:spLocks noChangeShapeType="1"/>
          </p:cNvSpPr>
          <p:nvPr/>
        </p:nvSpPr>
        <p:spPr bwMode="auto">
          <a:xfrm>
            <a:off x="2622550" y="1600200"/>
            <a:ext cx="669925" cy="762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54" name="Line 12"/>
          <p:cNvSpPr>
            <a:spLocks noChangeShapeType="1"/>
          </p:cNvSpPr>
          <p:nvPr/>
        </p:nvSpPr>
        <p:spPr bwMode="auto">
          <a:xfrm>
            <a:off x="2709863" y="2314575"/>
            <a:ext cx="373062" cy="679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55" name="Text Box 13"/>
          <p:cNvSpPr txBox="1">
            <a:spLocks noChangeArrowheads="1"/>
          </p:cNvSpPr>
          <p:nvPr/>
        </p:nvSpPr>
        <p:spPr bwMode="auto">
          <a:xfrm>
            <a:off x="2065338" y="2987675"/>
            <a:ext cx="1571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3</a:t>
            </a:r>
            <a:endParaRPr kumimoji="0" lang="en-US" sz="1400">
              <a:solidFill>
                <a:srgbClr val="563A84"/>
              </a:solidFill>
            </a:endParaRPr>
          </a:p>
        </p:txBody>
      </p:sp>
      <p:sp>
        <p:nvSpPr>
          <p:cNvPr id="31756" name="Oval 14"/>
          <p:cNvSpPr>
            <a:spLocks noChangeArrowheads="1"/>
          </p:cNvSpPr>
          <p:nvPr/>
        </p:nvSpPr>
        <p:spPr bwMode="auto">
          <a:xfrm>
            <a:off x="4852988" y="763588"/>
            <a:ext cx="230187" cy="188912"/>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57" name="Text Box 15"/>
          <p:cNvSpPr txBox="1">
            <a:spLocks noChangeArrowheads="1"/>
          </p:cNvSpPr>
          <p:nvPr/>
        </p:nvSpPr>
        <p:spPr bwMode="auto">
          <a:xfrm>
            <a:off x="4918075" y="792163"/>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7</a:t>
            </a:r>
            <a:endParaRPr kumimoji="0" lang="en-US" sz="1400">
              <a:solidFill>
                <a:srgbClr val="563A84"/>
              </a:solidFill>
            </a:endParaRPr>
          </a:p>
        </p:txBody>
      </p:sp>
      <p:sp>
        <p:nvSpPr>
          <p:cNvPr id="31758" name="Oval 16"/>
          <p:cNvSpPr>
            <a:spLocks noChangeArrowheads="1"/>
          </p:cNvSpPr>
          <p:nvPr/>
        </p:nvSpPr>
        <p:spPr bwMode="auto">
          <a:xfrm>
            <a:off x="7023100" y="2952750"/>
            <a:ext cx="230188" cy="188913"/>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59" name="Text Box 17"/>
          <p:cNvSpPr txBox="1">
            <a:spLocks noChangeArrowheads="1"/>
          </p:cNvSpPr>
          <p:nvPr/>
        </p:nvSpPr>
        <p:spPr bwMode="auto">
          <a:xfrm>
            <a:off x="7091363" y="2978150"/>
            <a:ext cx="1571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3</a:t>
            </a:r>
            <a:endParaRPr kumimoji="0" lang="en-US" sz="1400">
              <a:solidFill>
                <a:srgbClr val="563A84"/>
              </a:solidFill>
            </a:endParaRPr>
          </a:p>
        </p:txBody>
      </p:sp>
      <p:sp>
        <p:nvSpPr>
          <p:cNvPr id="31760" name="Oval 18"/>
          <p:cNvSpPr>
            <a:spLocks noChangeArrowheads="1"/>
          </p:cNvSpPr>
          <p:nvPr/>
        </p:nvSpPr>
        <p:spPr bwMode="auto">
          <a:xfrm>
            <a:off x="5103813" y="6049963"/>
            <a:ext cx="230187" cy="188912"/>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61" name="Text Box 19"/>
          <p:cNvSpPr txBox="1">
            <a:spLocks noChangeArrowheads="1"/>
          </p:cNvSpPr>
          <p:nvPr/>
        </p:nvSpPr>
        <p:spPr bwMode="auto">
          <a:xfrm>
            <a:off x="5167313" y="6073775"/>
            <a:ext cx="1571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8</a:t>
            </a:r>
            <a:endParaRPr kumimoji="0" lang="en-US" sz="1400">
              <a:solidFill>
                <a:srgbClr val="563A84"/>
              </a:solidFill>
            </a:endParaRPr>
          </a:p>
        </p:txBody>
      </p:sp>
      <p:sp>
        <p:nvSpPr>
          <p:cNvPr id="31762" name="Oval 20"/>
          <p:cNvSpPr>
            <a:spLocks noChangeArrowheads="1"/>
          </p:cNvSpPr>
          <p:nvPr/>
        </p:nvSpPr>
        <p:spPr bwMode="auto">
          <a:xfrm>
            <a:off x="3562350" y="2019300"/>
            <a:ext cx="230188" cy="188913"/>
          </a:xfrm>
          <a:prstGeom prst="ellipse">
            <a:avLst/>
          </a:prstGeom>
          <a:solidFill>
            <a:srgbClr val="0092CA"/>
          </a:solidFill>
          <a:ln w="12700">
            <a:solidFill>
              <a:schemeClr val="bg1"/>
            </a:solidFill>
            <a:round/>
            <a:headEnd/>
            <a:tailEnd/>
          </a:ln>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63" name="Text Box 21"/>
          <p:cNvSpPr txBox="1">
            <a:spLocks noChangeArrowheads="1"/>
          </p:cNvSpPr>
          <p:nvPr/>
        </p:nvSpPr>
        <p:spPr bwMode="auto">
          <a:xfrm>
            <a:off x="3625850" y="2046288"/>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9</a:t>
            </a:r>
            <a:endParaRPr kumimoji="0" lang="en-US" sz="1400">
              <a:solidFill>
                <a:srgbClr val="563A84"/>
              </a:solidFill>
            </a:endParaRPr>
          </a:p>
        </p:txBody>
      </p:sp>
      <p:sp>
        <p:nvSpPr>
          <p:cNvPr id="31764" name="Oval 22"/>
          <p:cNvSpPr>
            <a:spLocks noChangeArrowheads="1"/>
          </p:cNvSpPr>
          <p:nvPr/>
        </p:nvSpPr>
        <p:spPr bwMode="auto">
          <a:xfrm>
            <a:off x="4562475" y="2987675"/>
            <a:ext cx="230188" cy="188913"/>
          </a:xfrm>
          <a:prstGeom prst="ellipse">
            <a:avLst/>
          </a:prstGeom>
          <a:solidFill>
            <a:srgbClr val="0092CA"/>
          </a:solidFill>
          <a:ln w="12700">
            <a:solidFill>
              <a:schemeClr val="bg1"/>
            </a:solidFill>
            <a:round/>
            <a:headEnd/>
            <a:tailEnd/>
          </a:ln>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65" name="Text Box 23"/>
          <p:cNvSpPr txBox="1">
            <a:spLocks noChangeArrowheads="1"/>
          </p:cNvSpPr>
          <p:nvPr/>
        </p:nvSpPr>
        <p:spPr bwMode="auto">
          <a:xfrm>
            <a:off x="4627563" y="3008313"/>
            <a:ext cx="1571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2</a:t>
            </a:r>
            <a:endParaRPr kumimoji="0" lang="en-US" sz="1400">
              <a:solidFill>
                <a:srgbClr val="563A84"/>
              </a:solidFill>
            </a:endParaRPr>
          </a:p>
        </p:txBody>
      </p:sp>
      <p:sp>
        <p:nvSpPr>
          <p:cNvPr id="31766" name="Oval 24"/>
          <p:cNvSpPr>
            <a:spLocks noChangeArrowheads="1"/>
          </p:cNvSpPr>
          <p:nvPr/>
        </p:nvSpPr>
        <p:spPr bwMode="auto">
          <a:xfrm>
            <a:off x="4954588" y="3176588"/>
            <a:ext cx="230187" cy="188912"/>
          </a:xfrm>
          <a:prstGeom prst="ellipse">
            <a:avLst/>
          </a:prstGeom>
          <a:solidFill>
            <a:srgbClr val="0092CA"/>
          </a:solidFill>
          <a:ln w="12700">
            <a:solidFill>
              <a:schemeClr val="bg1"/>
            </a:solidFill>
            <a:round/>
            <a:headEnd/>
            <a:tailEnd/>
          </a:ln>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67" name="Text Box 25"/>
          <p:cNvSpPr txBox="1">
            <a:spLocks noChangeArrowheads="1"/>
          </p:cNvSpPr>
          <p:nvPr/>
        </p:nvSpPr>
        <p:spPr bwMode="auto">
          <a:xfrm>
            <a:off x="5011738" y="3200400"/>
            <a:ext cx="1571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4</a:t>
            </a:r>
            <a:endParaRPr kumimoji="0" lang="en-US" sz="1400">
              <a:solidFill>
                <a:srgbClr val="563A84"/>
              </a:solidFill>
            </a:endParaRPr>
          </a:p>
        </p:txBody>
      </p:sp>
      <p:sp>
        <p:nvSpPr>
          <p:cNvPr id="31768" name="Oval 26"/>
          <p:cNvSpPr>
            <a:spLocks noChangeArrowheads="1"/>
          </p:cNvSpPr>
          <p:nvPr/>
        </p:nvSpPr>
        <p:spPr bwMode="auto">
          <a:xfrm>
            <a:off x="3765550" y="3448050"/>
            <a:ext cx="228600" cy="188913"/>
          </a:xfrm>
          <a:prstGeom prst="ellipse">
            <a:avLst/>
          </a:prstGeom>
          <a:solidFill>
            <a:srgbClr val="0092CA"/>
          </a:solidFill>
          <a:ln w="12700">
            <a:solidFill>
              <a:schemeClr val="bg1"/>
            </a:solidFill>
            <a:round/>
            <a:headEnd/>
            <a:tailEnd/>
          </a:ln>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69" name="Text Box 27"/>
          <p:cNvSpPr txBox="1">
            <a:spLocks noChangeArrowheads="1"/>
          </p:cNvSpPr>
          <p:nvPr/>
        </p:nvSpPr>
        <p:spPr bwMode="auto">
          <a:xfrm>
            <a:off x="3768725" y="3475038"/>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11</a:t>
            </a:r>
            <a:endParaRPr kumimoji="0" lang="en-US" sz="1400">
              <a:solidFill>
                <a:srgbClr val="563A84"/>
              </a:solidFill>
            </a:endParaRPr>
          </a:p>
        </p:txBody>
      </p:sp>
      <p:sp>
        <p:nvSpPr>
          <p:cNvPr id="31770" name="Oval 28"/>
          <p:cNvSpPr>
            <a:spLocks noChangeArrowheads="1"/>
          </p:cNvSpPr>
          <p:nvPr/>
        </p:nvSpPr>
        <p:spPr bwMode="auto">
          <a:xfrm>
            <a:off x="4914900" y="4014788"/>
            <a:ext cx="228600" cy="188912"/>
          </a:xfrm>
          <a:prstGeom prst="ellipse">
            <a:avLst/>
          </a:prstGeom>
          <a:solidFill>
            <a:srgbClr val="0092CA"/>
          </a:solidFill>
          <a:ln w="12700">
            <a:solidFill>
              <a:schemeClr val="bg1"/>
            </a:solidFill>
            <a:round/>
            <a:headEnd/>
            <a:tailEnd/>
          </a:ln>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71" name="Text Box 29"/>
          <p:cNvSpPr txBox="1">
            <a:spLocks noChangeArrowheads="1"/>
          </p:cNvSpPr>
          <p:nvPr/>
        </p:nvSpPr>
        <p:spPr bwMode="auto">
          <a:xfrm>
            <a:off x="4978400" y="4041775"/>
            <a:ext cx="157163"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5</a:t>
            </a:r>
            <a:endParaRPr kumimoji="0" lang="en-US" sz="1400">
              <a:solidFill>
                <a:srgbClr val="563A84"/>
              </a:solidFill>
            </a:endParaRPr>
          </a:p>
        </p:txBody>
      </p:sp>
      <p:sp>
        <p:nvSpPr>
          <p:cNvPr id="31772" name="Oval 30"/>
          <p:cNvSpPr>
            <a:spLocks noChangeArrowheads="1"/>
          </p:cNvSpPr>
          <p:nvPr/>
        </p:nvSpPr>
        <p:spPr bwMode="auto">
          <a:xfrm>
            <a:off x="4251325" y="4144963"/>
            <a:ext cx="230188" cy="188912"/>
          </a:xfrm>
          <a:prstGeom prst="ellipse">
            <a:avLst/>
          </a:prstGeom>
          <a:solidFill>
            <a:srgbClr val="0092CA"/>
          </a:solidFill>
          <a:ln w="12700">
            <a:solidFill>
              <a:schemeClr val="bg1"/>
            </a:solidFill>
            <a:round/>
            <a:headEnd/>
            <a:tailEnd/>
          </a:ln>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73" name="Text Box 31"/>
          <p:cNvSpPr txBox="1">
            <a:spLocks noChangeArrowheads="1"/>
          </p:cNvSpPr>
          <p:nvPr/>
        </p:nvSpPr>
        <p:spPr bwMode="auto">
          <a:xfrm>
            <a:off x="4308475" y="4167188"/>
            <a:ext cx="1571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1</a:t>
            </a:r>
            <a:endParaRPr kumimoji="0" lang="en-US" sz="1400">
              <a:solidFill>
                <a:srgbClr val="563A84"/>
              </a:solidFill>
            </a:endParaRPr>
          </a:p>
        </p:txBody>
      </p:sp>
      <p:sp>
        <p:nvSpPr>
          <p:cNvPr id="31774" name="Oval 32"/>
          <p:cNvSpPr>
            <a:spLocks noChangeArrowheads="1"/>
          </p:cNvSpPr>
          <p:nvPr/>
        </p:nvSpPr>
        <p:spPr bwMode="auto">
          <a:xfrm>
            <a:off x="3541713" y="4397375"/>
            <a:ext cx="230187" cy="188913"/>
          </a:xfrm>
          <a:prstGeom prst="ellipse">
            <a:avLst/>
          </a:prstGeom>
          <a:solidFill>
            <a:srgbClr val="0092CA"/>
          </a:solidFill>
          <a:ln w="12700">
            <a:solidFill>
              <a:schemeClr val="bg1"/>
            </a:solidFill>
            <a:round/>
            <a:headEnd/>
            <a:tailEnd/>
          </a:ln>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31775" name="Text Box 33"/>
          <p:cNvSpPr txBox="1">
            <a:spLocks noChangeArrowheads="1"/>
          </p:cNvSpPr>
          <p:nvPr/>
        </p:nvSpPr>
        <p:spPr bwMode="auto">
          <a:xfrm>
            <a:off x="3538538" y="4424363"/>
            <a:ext cx="1571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400">
                <a:solidFill>
                  <a:schemeClr val="bg1"/>
                </a:solidFill>
              </a:rPr>
              <a:t>10</a:t>
            </a:r>
            <a:endParaRPr kumimoji="0" lang="en-US" sz="1400">
              <a:solidFill>
                <a:srgbClr val="563A84"/>
              </a:solidFill>
            </a:endParaRPr>
          </a:p>
        </p:txBody>
      </p:sp>
      <p:sp>
        <p:nvSpPr>
          <p:cNvPr id="31776" name="Text Box 34"/>
          <p:cNvSpPr txBox="1">
            <a:spLocks noChangeArrowheads="1"/>
          </p:cNvSpPr>
          <p:nvPr/>
        </p:nvSpPr>
        <p:spPr bwMode="auto">
          <a:xfrm>
            <a:off x="4565650" y="1966913"/>
            <a:ext cx="5905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A</a:t>
            </a:r>
            <a:r>
              <a:rPr kumimoji="0" lang="en-US" sz="1400"/>
              <a:t>orta</a:t>
            </a:r>
            <a:endParaRPr kumimoji="0" lang="en-US" sz="1400">
              <a:solidFill>
                <a:srgbClr val="563A84"/>
              </a:solidFill>
            </a:endParaRPr>
          </a:p>
        </p:txBody>
      </p:sp>
      <p:sp>
        <p:nvSpPr>
          <p:cNvPr id="31777" name="Line 35"/>
          <p:cNvSpPr>
            <a:spLocks noChangeShapeType="1"/>
          </p:cNvSpPr>
          <p:nvPr/>
        </p:nvSpPr>
        <p:spPr bwMode="auto">
          <a:xfrm flipH="1" flipV="1">
            <a:off x="4724400" y="2132013"/>
            <a:ext cx="26988" cy="401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78" name="Text Box 36"/>
          <p:cNvSpPr txBox="1">
            <a:spLocks noChangeArrowheads="1"/>
          </p:cNvSpPr>
          <p:nvPr/>
        </p:nvSpPr>
        <p:spPr bwMode="auto">
          <a:xfrm>
            <a:off x="1524000" y="3886200"/>
            <a:ext cx="10017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Vena pulmoner</a:t>
            </a:r>
            <a:endParaRPr kumimoji="0" lang="en-US" sz="1400"/>
          </a:p>
        </p:txBody>
      </p:sp>
      <p:sp>
        <p:nvSpPr>
          <p:cNvPr id="31779" name="Line 37"/>
          <p:cNvSpPr>
            <a:spLocks noChangeShapeType="1"/>
          </p:cNvSpPr>
          <p:nvPr/>
        </p:nvSpPr>
        <p:spPr bwMode="auto">
          <a:xfrm flipH="1">
            <a:off x="2703513" y="3684588"/>
            <a:ext cx="595312" cy="2524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80" name="Text Box 38"/>
          <p:cNvSpPr txBox="1">
            <a:spLocks noChangeArrowheads="1"/>
          </p:cNvSpPr>
          <p:nvPr/>
        </p:nvSpPr>
        <p:spPr bwMode="auto">
          <a:xfrm>
            <a:off x="1647825" y="4419600"/>
            <a:ext cx="11715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Atrium kanan</a:t>
            </a:r>
            <a:endParaRPr kumimoji="0" lang="en-US" sz="1400">
              <a:solidFill>
                <a:srgbClr val="563A84"/>
              </a:solidFill>
            </a:endParaRPr>
          </a:p>
        </p:txBody>
      </p:sp>
      <p:sp>
        <p:nvSpPr>
          <p:cNvPr id="31781" name="Text Box 39"/>
          <p:cNvSpPr txBox="1">
            <a:spLocks noChangeArrowheads="1"/>
          </p:cNvSpPr>
          <p:nvPr/>
        </p:nvSpPr>
        <p:spPr bwMode="auto">
          <a:xfrm>
            <a:off x="1676400" y="4800600"/>
            <a:ext cx="13477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Ventrikel kanan</a:t>
            </a:r>
            <a:endParaRPr kumimoji="0" lang="en-US" sz="1400">
              <a:solidFill>
                <a:srgbClr val="563A84"/>
              </a:solidFill>
            </a:endParaRPr>
          </a:p>
        </p:txBody>
      </p:sp>
      <p:sp>
        <p:nvSpPr>
          <p:cNvPr id="31782" name="Text Box 40"/>
          <p:cNvSpPr txBox="1">
            <a:spLocks noChangeArrowheads="1"/>
          </p:cNvSpPr>
          <p:nvPr/>
        </p:nvSpPr>
        <p:spPr bwMode="auto">
          <a:xfrm>
            <a:off x="762000" y="5175250"/>
            <a:ext cx="18399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Vena kava inferior</a:t>
            </a:r>
            <a:endParaRPr kumimoji="0" lang="en-US" sz="1400"/>
          </a:p>
        </p:txBody>
      </p:sp>
      <p:sp>
        <p:nvSpPr>
          <p:cNvPr id="31783" name="Line 41"/>
          <p:cNvSpPr>
            <a:spLocks noChangeShapeType="1"/>
          </p:cNvSpPr>
          <p:nvPr/>
        </p:nvSpPr>
        <p:spPr bwMode="auto">
          <a:xfrm flipH="1">
            <a:off x="2819400" y="3725863"/>
            <a:ext cx="1120775" cy="731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84" name="Line 42"/>
          <p:cNvSpPr>
            <a:spLocks noChangeShapeType="1"/>
          </p:cNvSpPr>
          <p:nvPr/>
        </p:nvSpPr>
        <p:spPr bwMode="auto">
          <a:xfrm flipH="1">
            <a:off x="3041650" y="4379913"/>
            <a:ext cx="1406525" cy="4905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85" name="Line 43"/>
          <p:cNvSpPr>
            <a:spLocks noChangeShapeType="1"/>
          </p:cNvSpPr>
          <p:nvPr/>
        </p:nvSpPr>
        <p:spPr bwMode="auto">
          <a:xfrm flipH="1">
            <a:off x="2344738" y="4792663"/>
            <a:ext cx="1325562" cy="4191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86" name="Text Box 44"/>
          <p:cNvSpPr txBox="1">
            <a:spLocks noChangeArrowheads="1"/>
          </p:cNvSpPr>
          <p:nvPr/>
        </p:nvSpPr>
        <p:spPr bwMode="auto">
          <a:xfrm>
            <a:off x="6056313" y="5795963"/>
            <a:ext cx="16922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Kapiler organ </a:t>
            </a:r>
          </a:p>
          <a:p>
            <a:pPr>
              <a:lnSpc>
                <a:spcPct val="80000"/>
              </a:lnSpc>
              <a:buFont typeface="Arial" panose="020B0604020202020204" pitchFamily="34" charset="0"/>
              <a:buNone/>
            </a:pPr>
            <a:r>
              <a:rPr kumimoji="0" lang="id-ID" sz="1400"/>
              <a:t>abdominal dan </a:t>
            </a:r>
          </a:p>
          <a:p>
            <a:pPr>
              <a:lnSpc>
                <a:spcPct val="80000"/>
              </a:lnSpc>
              <a:buFont typeface="Arial" panose="020B0604020202020204" pitchFamily="34" charset="0"/>
              <a:buNone/>
            </a:pPr>
            <a:r>
              <a:rPr kumimoji="0" lang="id-ID" sz="1400"/>
              <a:t>tungkai bawah</a:t>
            </a:r>
            <a:endParaRPr kumimoji="0" lang="en-US" sz="1400"/>
          </a:p>
        </p:txBody>
      </p:sp>
      <p:sp>
        <p:nvSpPr>
          <p:cNvPr id="31787" name="Text Box 45"/>
          <p:cNvSpPr txBox="1">
            <a:spLocks noChangeArrowheads="1"/>
          </p:cNvSpPr>
          <p:nvPr/>
        </p:nvSpPr>
        <p:spPr bwMode="auto">
          <a:xfrm>
            <a:off x="6705600" y="3949700"/>
            <a:ext cx="1981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Vena pulmoner</a:t>
            </a:r>
            <a:endParaRPr kumimoji="0" lang="en-US" sz="1400"/>
          </a:p>
        </p:txBody>
      </p:sp>
      <p:sp>
        <p:nvSpPr>
          <p:cNvPr id="31788" name="Text Box 46"/>
          <p:cNvSpPr txBox="1">
            <a:spLocks noChangeArrowheads="1"/>
          </p:cNvSpPr>
          <p:nvPr/>
        </p:nvSpPr>
        <p:spPr bwMode="auto">
          <a:xfrm>
            <a:off x="6489700" y="4397375"/>
            <a:ext cx="11699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Atrium kiri </a:t>
            </a:r>
            <a:endParaRPr kumimoji="0" lang="en-US" sz="1400">
              <a:solidFill>
                <a:srgbClr val="563A84"/>
              </a:solidFill>
            </a:endParaRPr>
          </a:p>
        </p:txBody>
      </p:sp>
      <p:sp>
        <p:nvSpPr>
          <p:cNvPr id="31789" name="Text Box 47"/>
          <p:cNvSpPr txBox="1">
            <a:spLocks noChangeArrowheads="1"/>
          </p:cNvSpPr>
          <p:nvPr/>
        </p:nvSpPr>
        <p:spPr bwMode="auto">
          <a:xfrm>
            <a:off x="6097588" y="4787900"/>
            <a:ext cx="1346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Ventrikel kiri</a:t>
            </a:r>
            <a:endParaRPr kumimoji="0" lang="en-US" sz="1400">
              <a:solidFill>
                <a:srgbClr val="563A84"/>
              </a:solidFill>
            </a:endParaRPr>
          </a:p>
        </p:txBody>
      </p:sp>
      <p:sp>
        <p:nvSpPr>
          <p:cNvPr id="31790" name="Text Box 48"/>
          <p:cNvSpPr txBox="1">
            <a:spLocks noChangeArrowheads="1"/>
          </p:cNvSpPr>
          <p:nvPr/>
        </p:nvSpPr>
        <p:spPr bwMode="auto">
          <a:xfrm>
            <a:off x="6711950" y="5148263"/>
            <a:ext cx="5842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A</a:t>
            </a:r>
            <a:r>
              <a:rPr kumimoji="0" lang="en-US" sz="1400"/>
              <a:t>orta</a:t>
            </a:r>
            <a:endParaRPr kumimoji="0" lang="en-US" sz="1400">
              <a:solidFill>
                <a:srgbClr val="563A84"/>
              </a:solidFill>
            </a:endParaRPr>
          </a:p>
        </p:txBody>
      </p:sp>
      <p:sp>
        <p:nvSpPr>
          <p:cNvPr id="31791" name="Line 49"/>
          <p:cNvSpPr>
            <a:spLocks noChangeShapeType="1"/>
          </p:cNvSpPr>
          <p:nvPr/>
        </p:nvSpPr>
        <p:spPr bwMode="auto">
          <a:xfrm>
            <a:off x="6172200" y="3802063"/>
            <a:ext cx="500063" cy="1952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92" name="Line 50"/>
          <p:cNvSpPr>
            <a:spLocks noChangeShapeType="1"/>
          </p:cNvSpPr>
          <p:nvPr/>
        </p:nvSpPr>
        <p:spPr bwMode="auto">
          <a:xfrm>
            <a:off x="5056188" y="3506788"/>
            <a:ext cx="1392237" cy="9509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93" name="Line 51"/>
          <p:cNvSpPr>
            <a:spLocks noChangeShapeType="1"/>
          </p:cNvSpPr>
          <p:nvPr/>
        </p:nvSpPr>
        <p:spPr bwMode="auto">
          <a:xfrm>
            <a:off x="5002213" y="4314825"/>
            <a:ext cx="1068387" cy="5143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94" name="Line 52"/>
          <p:cNvSpPr>
            <a:spLocks noChangeShapeType="1"/>
          </p:cNvSpPr>
          <p:nvPr/>
        </p:nvSpPr>
        <p:spPr bwMode="auto">
          <a:xfrm>
            <a:off x="5745163" y="5218113"/>
            <a:ext cx="93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95" name="Line 53"/>
          <p:cNvSpPr>
            <a:spLocks noChangeShapeType="1"/>
          </p:cNvSpPr>
          <p:nvPr/>
        </p:nvSpPr>
        <p:spPr bwMode="auto">
          <a:xfrm>
            <a:off x="4819650" y="5873750"/>
            <a:ext cx="117633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796" name="Text Box 54"/>
          <p:cNvSpPr txBox="1">
            <a:spLocks noChangeArrowheads="1"/>
          </p:cNvSpPr>
          <p:nvPr/>
        </p:nvSpPr>
        <p:spPr bwMode="auto">
          <a:xfrm>
            <a:off x="6672263" y="2066925"/>
            <a:ext cx="2471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Kapiler paru-paru kiri</a:t>
            </a:r>
            <a:endParaRPr kumimoji="0" lang="en-US" sz="1400"/>
          </a:p>
        </p:txBody>
      </p:sp>
      <p:sp>
        <p:nvSpPr>
          <p:cNvPr id="31797" name="Text Box 55"/>
          <p:cNvSpPr txBox="1">
            <a:spLocks noChangeArrowheads="1"/>
          </p:cNvSpPr>
          <p:nvPr/>
        </p:nvSpPr>
        <p:spPr bwMode="auto">
          <a:xfrm>
            <a:off x="6172200" y="1524000"/>
            <a:ext cx="17954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Arteri pulmoner</a:t>
            </a:r>
            <a:endParaRPr kumimoji="0" lang="en-US" sz="1400"/>
          </a:p>
        </p:txBody>
      </p:sp>
      <p:sp>
        <p:nvSpPr>
          <p:cNvPr id="31798" name="Text Box 56"/>
          <p:cNvSpPr txBox="1">
            <a:spLocks noChangeArrowheads="1"/>
          </p:cNvSpPr>
          <p:nvPr/>
        </p:nvSpPr>
        <p:spPr bwMode="auto">
          <a:xfrm>
            <a:off x="5813425" y="685800"/>
            <a:ext cx="16922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Kapiler kepala dan </a:t>
            </a:r>
          </a:p>
          <a:p>
            <a:pPr>
              <a:lnSpc>
                <a:spcPct val="80000"/>
              </a:lnSpc>
              <a:buFont typeface="Arial" panose="020B0604020202020204" pitchFamily="34" charset="0"/>
              <a:buNone/>
            </a:pPr>
            <a:r>
              <a:rPr kumimoji="0" lang="id-ID" sz="1400"/>
              <a:t>Tungkai atas</a:t>
            </a:r>
            <a:endParaRPr kumimoji="0" lang="en-US" sz="1400"/>
          </a:p>
        </p:txBody>
      </p:sp>
      <p:sp>
        <p:nvSpPr>
          <p:cNvPr id="31799" name="Line 57"/>
          <p:cNvSpPr>
            <a:spLocks noChangeShapeType="1"/>
          </p:cNvSpPr>
          <p:nvPr/>
        </p:nvSpPr>
        <p:spPr bwMode="auto">
          <a:xfrm flipH="1">
            <a:off x="4879975" y="757238"/>
            <a:ext cx="852488" cy="3063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800" name="Line 58"/>
          <p:cNvSpPr>
            <a:spLocks noChangeShapeType="1"/>
          </p:cNvSpPr>
          <p:nvPr/>
        </p:nvSpPr>
        <p:spPr bwMode="auto">
          <a:xfrm flipH="1">
            <a:off x="6130925" y="1743075"/>
            <a:ext cx="425450" cy="7016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31801" name="Line 59"/>
          <p:cNvSpPr>
            <a:spLocks noChangeShapeType="1"/>
          </p:cNvSpPr>
          <p:nvPr/>
        </p:nvSpPr>
        <p:spPr bwMode="auto">
          <a:xfrm flipH="1">
            <a:off x="6199188" y="2155825"/>
            <a:ext cx="431800" cy="8667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pic>
        <p:nvPicPr>
          <p:cNvPr id="101" name="Picture 4" descr="42_24MammalRespSystem-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063" t="2593" r="7033" b="49753"/>
          <a:stretch/>
        </p:blipFill>
        <p:spPr bwMode="auto">
          <a:xfrm>
            <a:off x="7416428" y="2348879"/>
            <a:ext cx="1754841" cy="15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2780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0"/>
          <p:cNvSpPr>
            <a:spLocks noChangeArrowheads="1"/>
          </p:cNvSpPr>
          <p:nvPr/>
        </p:nvSpPr>
        <p:spPr bwMode="auto">
          <a:xfrm>
            <a:off x="156331" y="598974"/>
            <a:ext cx="51339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eaLnBrk="1" hangingPunct="1"/>
            <a:r>
              <a:rPr kumimoji="0" lang="id-ID" sz="1200" b="0" dirty="0"/>
              <a:t>Peraga </a:t>
            </a:r>
            <a:r>
              <a:rPr kumimoji="0" lang="en-US" sz="1200" b="0" dirty="0"/>
              <a:t>42</a:t>
            </a:r>
            <a:r>
              <a:rPr kumimoji="0" lang="id-ID" sz="1200" b="0" dirty="0"/>
              <a:t>.</a:t>
            </a:r>
            <a:r>
              <a:rPr kumimoji="0" lang="en-US" sz="1200" b="0" dirty="0"/>
              <a:t>9</a:t>
            </a:r>
            <a:r>
              <a:rPr kumimoji="0" lang="id-ID" sz="1200" b="0" dirty="0"/>
              <a:t>  Kontrol ritme jantung (Campbell, 2010)</a:t>
            </a:r>
            <a:endParaRPr kumimoji="0" lang="en-US" sz="1200" b="0" dirty="0"/>
          </a:p>
        </p:txBody>
      </p:sp>
      <p:grpSp>
        <p:nvGrpSpPr>
          <p:cNvPr id="43011" name="Group 28"/>
          <p:cNvGrpSpPr>
            <a:grpSpLocks/>
          </p:cNvGrpSpPr>
          <p:nvPr/>
        </p:nvGrpSpPr>
        <p:grpSpPr bwMode="auto">
          <a:xfrm>
            <a:off x="71438" y="1185863"/>
            <a:ext cx="8770937" cy="4386262"/>
            <a:chOff x="71406" y="1185863"/>
            <a:chExt cx="8770969" cy="4386277"/>
          </a:xfrm>
        </p:grpSpPr>
        <p:pic>
          <p:nvPicPr>
            <p:cNvPr id="43012" name="Picture 29" descr="42_09HeartRyhthm_5-U"/>
            <p:cNvPicPr>
              <a:picLocks noChangeAspect="1" noChangeArrowheads="1"/>
            </p:cNvPicPr>
            <p:nvPr/>
          </p:nvPicPr>
          <p:blipFill>
            <a:blip r:embed="rId3">
              <a:extLst>
                <a:ext uri="{28A0092B-C50C-407E-A947-70E740481C1C}">
                  <a14:useLocalDpi xmlns:a14="http://schemas.microsoft.com/office/drawing/2010/main" val="0"/>
                </a:ext>
              </a:extLst>
            </a:blip>
            <a:srcRect b="3828"/>
            <a:stretch>
              <a:fillRect/>
            </a:stretch>
          </p:blipFill>
          <p:spPr bwMode="auto">
            <a:xfrm>
              <a:off x="300038" y="1185863"/>
              <a:ext cx="8542337" cy="438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31"/>
            <p:cNvSpPr txBox="1">
              <a:spLocks noChangeArrowheads="1"/>
            </p:cNvSpPr>
            <p:nvPr/>
          </p:nvSpPr>
          <p:spPr bwMode="auto">
            <a:xfrm>
              <a:off x="7343775" y="1263650"/>
              <a:ext cx="14239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600"/>
                <a:t>Sinyal menyebar </a:t>
              </a:r>
            </a:p>
            <a:p>
              <a:pPr>
                <a:lnSpc>
                  <a:spcPct val="80000"/>
                </a:lnSpc>
                <a:buFont typeface="Arial" panose="020B0604020202020204" pitchFamily="34" charset="0"/>
                <a:buNone/>
              </a:pPr>
              <a:r>
                <a:rPr kumimoji="0" lang="id-ID" sz="1600"/>
                <a:t>ke seluruh</a:t>
              </a:r>
            </a:p>
            <a:p>
              <a:pPr>
                <a:lnSpc>
                  <a:spcPct val="80000"/>
                </a:lnSpc>
                <a:buFont typeface="Arial" panose="020B0604020202020204" pitchFamily="34" charset="0"/>
                <a:buNone/>
              </a:pPr>
              <a:r>
                <a:rPr kumimoji="0" lang="id-ID" sz="1600"/>
                <a:t>ventrikel</a:t>
              </a:r>
              <a:endParaRPr kumimoji="0" lang="en-US" sz="1600"/>
            </a:p>
          </p:txBody>
        </p:sp>
        <p:sp>
          <p:nvSpPr>
            <p:cNvPr id="43014" name="Oval 32"/>
            <p:cNvSpPr>
              <a:spLocks noChangeArrowheads="1"/>
            </p:cNvSpPr>
            <p:nvPr/>
          </p:nvSpPr>
          <p:spPr bwMode="auto">
            <a:xfrm>
              <a:off x="7029450" y="1244600"/>
              <a:ext cx="222250" cy="228600"/>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43015" name="Text Box 33"/>
            <p:cNvSpPr txBox="1">
              <a:spLocks noChangeArrowheads="1"/>
            </p:cNvSpPr>
            <p:nvPr/>
          </p:nvSpPr>
          <p:spPr bwMode="auto">
            <a:xfrm>
              <a:off x="7083425" y="1270000"/>
              <a:ext cx="160338"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500">
                  <a:solidFill>
                    <a:schemeClr val="bg1"/>
                  </a:solidFill>
                </a:rPr>
                <a:t>4</a:t>
              </a:r>
              <a:endParaRPr kumimoji="0" lang="en-US" sz="1500">
                <a:solidFill>
                  <a:srgbClr val="563A84"/>
                </a:solidFill>
              </a:endParaRPr>
            </a:p>
          </p:txBody>
        </p:sp>
        <p:sp>
          <p:nvSpPr>
            <p:cNvPr id="43016" name="Text Box 34"/>
            <p:cNvSpPr txBox="1">
              <a:spLocks noChangeArrowheads="1"/>
            </p:cNvSpPr>
            <p:nvPr/>
          </p:nvSpPr>
          <p:spPr bwMode="auto">
            <a:xfrm>
              <a:off x="7143768" y="4214818"/>
              <a:ext cx="9350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600"/>
                <a:t>Serat </a:t>
              </a:r>
            </a:p>
            <a:p>
              <a:pPr>
                <a:lnSpc>
                  <a:spcPct val="80000"/>
                </a:lnSpc>
                <a:buFont typeface="Arial" panose="020B0604020202020204" pitchFamily="34" charset="0"/>
                <a:buNone/>
              </a:pPr>
              <a:r>
                <a:rPr kumimoji="0" lang="id-ID" sz="1600"/>
                <a:t>purkinje</a:t>
              </a:r>
              <a:endParaRPr kumimoji="0" lang="en-US" sz="1600"/>
            </a:p>
          </p:txBody>
        </p:sp>
        <p:sp>
          <p:nvSpPr>
            <p:cNvPr id="43017" name="Line 35"/>
            <p:cNvSpPr>
              <a:spLocks noChangeShapeType="1"/>
            </p:cNvSpPr>
            <p:nvPr/>
          </p:nvSpPr>
          <p:spPr bwMode="auto">
            <a:xfrm flipH="1">
              <a:off x="7727950" y="3689350"/>
              <a:ext cx="2794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43018" name="Line 36"/>
            <p:cNvSpPr>
              <a:spLocks noChangeShapeType="1"/>
            </p:cNvSpPr>
            <p:nvPr/>
          </p:nvSpPr>
          <p:spPr bwMode="auto">
            <a:xfrm flipH="1">
              <a:off x="7727950" y="3543300"/>
              <a:ext cx="514350" cy="6921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43019" name="Text Box 37"/>
            <p:cNvSpPr txBox="1">
              <a:spLocks noChangeArrowheads="1"/>
            </p:cNvSpPr>
            <p:nvPr/>
          </p:nvSpPr>
          <p:spPr bwMode="auto">
            <a:xfrm>
              <a:off x="342884" y="1263650"/>
              <a:ext cx="20145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600" i="1"/>
                <a:t>Pacemaker</a:t>
              </a:r>
              <a:r>
                <a:rPr kumimoji="0" lang="id-ID" sz="1600"/>
                <a:t> menghasilkan</a:t>
              </a:r>
            </a:p>
            <a:p>
              <a:pPr>
                <a:lnSpc>
                  <a:spcPct val="80000"/>
                </a:lnSpc>
                <a:buFont typeface="Arial" panose="020B0604020202020204" pitchFamily="34" charset="0"/>
                <a:buNone/>
              </a:pPr>
              <a:r>
                <a:rPr kumimoji="0" lang="id-ID" sz="1600"/>
                <a:t>gelombang sinyal-sinyal</a:t>
              </a:r>
            </a:p>
            <a:p>
              <a:pPr>
                <a:lnSpc>
                  <a:spcPct val="80000"/>
                </a:lnSpc>
                <a:buFont typeface="Arial" panose="020B0604020202020204" pitchFamily="34" charset="0"/>
                <a:buNone/>
              </a:pPr>
              <a:r>
                <a:rPr kumimoji="0" lang="id-ID" sz="1600"/>
                <a:t>untuk berkontraksi</a:t>
              </a:r>
              <a:endParaRPr kumimoji="0" lang="en-US" sz="1600"/>
            </a:p>
          </p:txBody>
        </p:sp>
        <p:sp>
          <p:nvSpPr>
            <p:cNvPr id="43020" name="Oval 38"/>
            <p:cNvSpPr>
              <a:spLocks noChangeArrowheads="1"/>
            </p:cNvSpPr>
            <p:nvPr/>
          </p:nvSpPr>
          <p:spPr bwMode="auto">
            <a:xfrm>
              <a:off x="71406" y="1225550"/>
              <a:ext cx="222250" cy="228600"/>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43021" name="Text Box 39"/>
            <p:cNvSpPr txBox="1">
              <a:spLocks noChangeArrowheads="1"/>
            </p:cNvSpPr>
            <p:nvPr/>
          </p:nvSpPr>
          <p:spPr bwMode="auto">
            <a:xfrm>
              <a:off x="142844" y="1250950"/>
              <a:ext cx="160338"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500">
                  <a:solidFill>
                    <a:schemeClr val="bg1"/>
                  </a:solidFill>
                </a:rPr>
                <a:t>1</a:t>
              </a:r>
              <a:endParaRPr kumimoji="0" lang="en-US" sz="1500">
                <a:solidFill>
                  <a:srgbClr val="563A84"/>
                </a:solidFill>
              </a:endParaRPr>
            </a:p>
          </p:txBody>
        </p:sp>
        <p:sp>
          <p:nvSpPr>
            <p:cNvPr id="43022" name="Text Box 40"/>
            <p:cNvSpPr txBox="1">
              <a:spLocks noChangeArrowheads="1"/>
            </p:cNvSpPr>
            <p:nvPr/>
          </p:nvSpPr>
          <p:spPr bwMode="auto">
            <a:xfrm>
              <a:off x="333375" y="3829050"/>
              <a:ext cx="13287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600"/>
                <a:t>N</a:t>
              </a:r>
              <a:r>
                <a:rPr kumimoji="0" lang="id-ID" sz="1600"/>
                <a:t>odus</a:t>
              </a:r>
            </a:p>
            <a:p>
              <a:pPr>
                <a:lnSpc>
                  <a:spcPct val="80000"/>
                </a:lnSpc>
                <a:buFont typeface="Arial" panose="020B0604020202020204" pitchFamily="34" charset="0"/>
                <a:buNone/>
              </a:pPr>
              <a:r>
                <a:rPr kumimoji="0" lang="id-ID" sz="1600"/>
                <a:t>SA</a:t>
              </a:r>
            </a:p>
            <a:p>
              <a:pPr>
                <a:lnSpc>
                  <a:spcPct val="80000"/>
                </a:lnSpc>
                <a:buFont typeface="Arial" panose="020B0604020202020204" pitchFamily="34" charset="0"/>
                <a:buNone/>
              </a:pPr>
              <a:r>
                <a:rPr kumimoji="0" lang="id-ID" sz="1600" i="1"/>
                <a:t>pacemaker</a:t>
              </a:r>
              <a:endParaRPr kumimoji="0" lang="en-US" sz="1600" i="1"/>
            </a:p>
          </p:txBody>
        </p:sp>
        <p:sp>
          <p:nvSpPr>
            <p:cNvPr id="43023" name="Line 41"/>
            <p:cNvSpPr>
              <a:spLocks noChangeShapeType="1"/>
            </p:cNvSpPr>
            <p:nvPr/>
          </p:nvSpPr>
          <p:spPr bwMode="auto">
            <a:xfrm flipH="1">
              <a:off x="698500" y="3079750"/>
              <a:ext cx="234950" cy="7302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43024" name="Text Box 42"/>
            <p:cNvSpPr txBox="1">
              <a:spLocks noChangeArrowheads="1"/>
            </p:cNvSpPr>
            <p:nvPr/>
          </p:nvSpPr>
          <p:spPr bwMode="auto">
            <a:xfrm>
              <a:off x="339725" y="5295900"/>
              <a:ext cx="5349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600"/>
                <a:t>ECG</a:t>
              </a:r>
              <a:endParaRPr kumimoji="0" lang="en-US" sz="1600">
                <a:solidFill>
                  <a:srgbClr val="563A84"/>
                </a:solidFill>
              </a:endParaRPr>
            </a:p>
          </p:txBody>
        </p:sp>
        <p:sp>
          <p:nvSpPr>
            <p:cNvPr id="43025" name="Text Box 43"/>
            <p:cNvSpPr txBox="1">
              <a:spLocks noChangeArrowheads="1"/>
            </p:cNvSpPr>
            <p:nvPr/>
          </p:nvSpPr>
          <p:spPr bwMode="auto">
            <a:xfrm>
              <a:off x="3290886" y="1263650"/>
              <a:ext cx="1138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600"/>
                <a:t>Sinyal-sinyal</a:t>
              </a:r>
            </a:p>
            <a:p>
              <a:pPr>
                <a:lnSpc>
                  <a:spcPct val="80000"/>
                </a:lnSpc>
                <a:buFont typeface="Arial" panose="020B0604020202020204" pitchFamily="34" charset="0"/>
                <a:buNone/>
              </a:pPr>
              <a:r>
                <a:rPr kumimoji="0" lang="id-ID" sz="1600"/>
                <a:t>tertunda</a:t>
              </a:r>
            </a:p>
            <a:p>
              <a:pPr>
                <a:lnSpc>
                  <a:spcPct val="80000"/>
                </a:lnSpc>
                <a:buFont typeface="Arial" panose="020B0604020202020204" pitchFamily="34" charset="0"/>
                <a:buNone/>
              </a:pPr>
              <a:r>
                <a:rPr kumimoji="0" lang="id-ID" sz="1600"/>
                <a:t>di nodus AV</a:t>
              </a:r>
              <a:endParaRPr kumimoji="0" lang="en-US" sz="1600"/>
            </a:p>
          </p:txBody>
        </p:sp>
        <p:sp>
          <p:nvSpPr>
            <p:cNvPr id="43026" name="Oval 44"/>
            <p:cNvSpPr>
              <a:spLocks noChangeArrowheads="1"/>
            </p:cNvSpPr>
            <p:nvPr/>
          </p:nvSpPr>
          <p:spPr bwMode="auto">
            <a:xfrm>
              <a:off x="3029392" y="1225550"/>
              <a:ext cx="222250" cy="228600"/>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43027" name="Text Box 45"/>
            <p:cNvSpPr txBox="1">
              <a:spLocks noChangeArrowheads="1"/>
            </p:cNvSpPr>
            <p:nvPr/>
          </p:nvSpPr>
          <p:spPr bwMode="auto">
            <a:xfrm>
              <a:off x="3071802" y="1250950"/>
              <a:ext cx="160338"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500">
                  <a:solidFill>
                    <a:schemeClr val="bg1"/>
                  </a:solidFill>
                </a:rPr>
                <a:t>2</a:t>
              </a:r>
              <a:endParaRPr kumimoji="0" lang="en-US" sz="1500">
                <a:solidFill>
                  <a:srgbClr val="563A84"/>
                </a:solidFill>
              </a:endParaRPr>
            </a:p>
          </p:txBody>
        </p:sp>
        <p:sp>
          <p:nvSpPr>
            <p:cNvPr id="43028" name="Text Box 46"/>
            <p:cNvSpPr txBox="1">
              <a:spLocks noChangeArrowheads="1"/>
            </p:cNvSpPr>
            <p:nvPr/>
          </p:nvSpPr>
          <p:spPr bwMode="auto">
            <a:xfrm>
              <a:off x="2643174" y="3857628"/>
              <a:ext cx="4968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600"/>
                <a:t>Nodus</a:t>
              </a:r>
            </a:p>
            <a:p>
              <a:pPr>
                <a:lnSpc>
                  <a:spcPct val="80000"/>
                </a:lnSpc>
                <a:buFont typeface="Arial" panose="020B0604020202020204" pitchFamily="34" charset="0"/>
                <a:buNone/>
              </a:pPr>
              <a:r>
                <a:rPr kumimoji="0" lang="id-ID" sz="1600"/>
                <a:t>AV</a:t>
              </a:r>
              <a:endParaRPr kumimoji="0" lang="en-US" sz="1600"/>
            </a:p>
          </p:txBody>
        </p:sp>
        <p:sp>
          <p:nvSpPr>
            <p:cNvPr id="43029" name="Line 47"/>
            <p:cNvSpPr>
              <a:spLocks noChangeShapeType="1"/>
            </p:cNvSpPr>
            <p:nvPr/>
          </p:nvSpPr>
          <p:spPr bwMode="auto">
            <a:xfrm flipH="1">
              <a:off x="2965450" y="3263900"/>
              <a:ext cx="311150" cy="520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43030" name="Text Box 48"/>
            <p:cNvSpPr txBox="1">
              <a:spLocks noChangeArrowheads="1"/>
            </p:cNvSpPr>
            <p:nvPr/>
          </p:nvSpPr>
          <p:spPr bwMode="auto">
            <a:xfrm>
              <a:off x="5214942" y="1263650"/>
              <a:ext cx="1385888" cy="73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600"/>
                <a:t>Sinyal diteruskan</a:t>
              </a:r>
            </a:p>
            <a:p>
              <a:pPr algn="ctr">
                <a:lnSpc>
                  <a:spcPct val="80000"/>
                </a:lnSpc>
                <a:buFont typeface="Arial" panose="020B0604020202020204" pitchFamily="34" charset="0"/>
                <a:buNone/>
              </a:pPr>
              <a:r>
                <a:rPr kumimoji="0" lang="id-ID" sz="1600"/>
                <a:t>ke apeks jantung</a:t>
              </a:r>
              <a:endParaRPr kumimoji="0" lang="en-US" sz="1600"/>
            </a:p>
          </p:txBody>
        </p:sp>
        <p:sp>
          <p:nvSpPr>
            <p:cNvPr id="43031" name="Oval 49"/>
            <p:cNvSpPr>
              <a:spLocks noChangeArrowheads="1"/>
            </p:cNvSpPr>
            <p:nvPr/>
          </p:nvSpPr>
          <p:spPr bwMode="auto">
            <a:xfrm>
              <a:off x="4806274" y="1219200"/>
              <a:ext cx="222250" cy="228600"/>
            </a:xfrm>
            <a:prstGeom prst="ellipse">
              <a:avLst/>
            </a:prstGeom>
            <a:solidFill>
              <a:srgbClr val="0092C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endParaRPr lang="id-ID" b="0"/>
            </a:p>
          </p:txBody>
        </p:sp>
        <p:sp>
          <p:nvSpPr>
            <p:cNvPr id="43032" name="Text Box 50"/>
            <p:cNvSpPr txBox="1">
              <a:spLocks noChangeArrowheads="1"/>
            </p:cNvSpPr>
            <p:nvPr/>
          </p:nvSpPr>
          <p:spPr bwMode="auto">
            <a:xfrm>
              <a:off x="4857752" y="1247775"/>
              <a:ext cx="160338"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1500">
                  <a:solidFill>
                    <a:schemeClr val="bg1"/>
                  </a:solidFill>
                </a:rPr>
                <a:t>3</a:t>
              </a:r>
              <a:endParaRPr kumimoji="0" lang="en-US" sz="1500">
                <a:solidFill>
                  <a:srgbClr val="563A84"/>
                </a:solidFill>
              </a:endParaRPr>
            </a:p>
          </p:txBody>
        </p:sp>
        <p:sp>
          <p:nvSpPr>
            <p:cNvPr id="43033" name="Text Box 51"/>
            <p:cNvSpPr txBox="1">
              <a:spLocks noChangeArrowheads="1"/>
            </p:cNvSpPr>
            <p:nvPr/>
          </p:nvSpPr>
          <p:spPr bwMode="auto">
            <a:xfrm>
              <a:off x="4613275" y="4241800"/>
              <a:ext cx="9350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600"/>
                <a:t>Cabang</a:t>
              </a:r>
            </a:p>
            <a:p>
              <a:pPr>
                <a:lnSpc>
                  <a:spcPct val="80000"/>
                </a:lnSpc>
                <a:buFont typeface="Arial" panose="020B0604020202020204" pitchFamily="34" charset="0"/>
                <a:buNone/>
              </a:pPr>
              <a:r>
                <a:rPr kumimoji="0" lang="id-ID" sz="1600"/>
                <a:t>berkas</a:t>
              </a:r>
              <a:endParaRPr kumimoji="0" lang="en-US" sz="1600"/>
            </a:p>
          </p:txBody>
        </p:sp>
        <p:sp>
          <p:nvSpPr>
            <p:cNvPr id="43034" name="Text Box 52"/>
            <p:cNvSpPr txBox="1">
              <a:spLocks noChangeArrowheads="1"/>
            </p:cNvSpPr>
            <p:nvPr/>
          </p:nvSpPr>
          <p:spPr bwMode="auto">
            <a:xfrm>
              <a:off x="5983063" y="4445000"/>
              <a:ext cx="579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600"/>
                <a:t>Apeks</a:t>
              </a:r>
            </a:p>
            <a:p>
              <a:pPr algn="ctr">
                <a:lnSpc>
                  <a:spcPct val="80000"/>
                </a:lnSpc>
                <a:buFont typeface="Arial" panose="020B0604020202020204" pitchFamily="34" charset="0"/>
                <a:buNone/>
              </a:pPr>
              <a:r>
                <a:rPr kumimoji="0" lang="id-ID" sz="1600"/>
                <a:t>jantung</a:t>
              </a:r>
              <a:endParaRPr kumimoji="0" lang="en-US" sz="1600"/>
            </a:p>
          </p:txBody>
        </p:sp>
        <p:sp>
          <p:nvSpPr>
            <p:cNvPr id="43035" name="Line 53"/>
            <p:cNvSpPr>
              <a:spLocks noChangeShapeType="1"/>
            </p:cNvSpPr>
            <p:nvPr/>
          </p:nvSpPr>
          <p:spPr bwMode="auto">
            <a:xfrm flipH="1">
              <a:off x="4978400" y="3536950"/>
              <a:ext cx="977900" cy="6731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43036" name="Line 54"/>
            <p:cNvSpPr>
              <a:spLocks noChangeShapeType="1"/>
            </p:cNvSpPr>
            <p:nvPr/>
          </p:nvSpPr>
          <p:spPr bwMode="auto">
            <a:xfrm flipH="1">
              <a:off x="4972050" y="3651250"/>
              <a:ext cx="1149350" cy="558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43037" name="Line 55"/>
            <p:cNvSpPr>
              <a:spLocks noChangeShapeType="1"/>
            </p:cNvSpPr>
            <p:nvPr/>
          </p:nvSpPr>
          <p:spPr bwMode="auto">
            <a:xfrm>
              <a:off x="6369050" y="4184650"/>
              <a:ext cx="0" cy="247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grpSp>
    </p:spTree>
    <p:extLst>
      <p:ext uri="{BB962C8B-B14F-4D97-AF65-F5344CB8AC3E}">
        <p14:creationId xmlns:p14="http://schemas.microsoft.com/office/powerpoint/2010/main" val="4113973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49"/>
          <p:cNvSpPr>
            <a:spLocks noChangeArrowheads="1"/>
          </p:cNvSpPr>
          <p:nvPr/>
        </p:nvSpPr>
        <p:spPr bwMode="auto">
          <a:xfrm>
            <a:off x="251520" y="653459"/>
            <a:ext cx="40624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eaLnBrk="1" hangingPunct="1"/>
            <a:r>
              <a:rPr kumimoji="0" lang="id-ID" sz="1200" dirty="0"/>
              <a:t>Hemoglobin</a:t>
            </a:r>
            <a:endParaRPr kumimoji="0" lang="en-US" sz="1200" dirty="0"/>
          </a:p>
        </p:txBody>
      </p:sp>
      <p:grpSp>
        <p:nvGrpSpPr>
          <p:cNvPr id="118787" name="Group 16"/>
          <p:cNvGrpSpPr>
            <a:grpSpLocks/>
          </p:cNvGrpSpPr>
          <p:nvPr/>
        </p:nvGrpSpPr>
        <p:grpSpPr bwMode="auto">
          <a:xfrm>
            <a:off x="20343" y="1196752"/>
            <a:ext cx="4373579" cy="5398025"/>
            <a:chOff x="1296" y="288"/>
            <a:chExt cx="3521" cy="4128"/>
          </a:xfrm>
        </p:grpSpPr>
        <p:pic>
          <p:nvPicPr>
            <p:cNvPr id="118788" name="Picture 48" descr="42_UN01Hemoglobin-U"/>
            <p:cNvPicPr>
              <a:picLocks noChangeAspect="1" noChangeArrowheads="1"/>
            </p:cNvPicPr>
            <p:nvPr/>
          </p:nvPicPr>
          <p:blipFill>
            <a:blip r:embed="rId3">
              <a:extLst>
                <a:ext uri="{28A0092B-C50C-407E-A947-70E740481C1C}">
                  <a14:useLocalDpi xmlns:a14="http://schemas.microsoft.com/office/drawing/2010/main" val="0"/>
                </a:ext>
              </a:extLst>
            </a:blip>
            <a:srcRect b="2798"/>
            <a:stretch>
              <a:fillRect/>
            </a:stretch>
          </p:blipFill>
          <p:spPr bwMode="auto">
            <a:xfrm>
              <a:off x="1296" y="288"/>
              <a:ext cx="3508"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0"/>
            <p:cNvSpPr txBox="1">
              <a:spLocks noChangeArrowheads="1"/>
            </p:cNvSpPr>
            <p:nvPr/>
          </p:nvSpPr>
          <p:spPr bwMode="auto">
            <a:xfrm>
              <a:off x="2587" y="310"/>
              <a:ext cx="808"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2300"/>
                <a:t>Rantai </a:t>
              </a:r>
              <a:r>
                <a:rPr kumimoji="0" lang="en-US" sz="2300"/>
                <a:t></a:t>
              </a:r>
              <a:endParaRPr kumimoji="0" lang="en-US" sz="2300">
                <a:solidFill>
                  <a:srgbClr val="563A84"/>
                </a:solidFill>
              </a:endParaRPr>
            </a:p>
          </p:txBody>
        </p:sp>
        <p:sp>
          <p:nvSpPr>
            <p:cNvPr id="118790" name="Line 51"/>
            <p:cNvSpPr>
              <a:spLocks noChangeShapeType="1"/>
            </p:cNvSpPr>
            <p:nvPr/>
          </p:nvSpPr>
          <p:spPr bwMode="auto">
            <a:xfrm flipH="1">
              <a:off x="2547" y="509"/>
              <a:ext cx="421" cy="40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18791" name="Line 52"/>
            <p:cNvSpPr>
              <a:spLocks noChangeShapeType="1"/>
            </p:cNvSpPr>
            <p:nvPr/>
          </p:nvSpPr>
          <p:spPr bwMode="auto">
            <a:xfrm flipH="1" flipV="1">
              <a:off x="2964" y="505"/>
              <a:ext cx="458" cy="40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18792" name="Text Box 53"/>
            <p:cNvSpPr txBox="1">
              <a:spLocks noChangeArrowheads="1"/>
            </p:cNvSpPr>
            <p:nvPr/>
          </p:nvSpPr>
          <p:spPr bwMode="auto">
            <a:xfrm>
              <a:off x="4365" y="3137"/>
              <a:ext cx="39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en-US" sz="2300"/>
                <a:t>B</a:t>
              </a:r>
              <a:r>
                <a:rPr kumimoji="0" lang="id-ID" sz="2300"/>
                <a:t>esi</a:t>
              </a:r>
              <a:endParaRPr kumimoji="0" lang="en-US" sz="2300">
                <a:solidFill>
                  <a:srgbClr val="563A84"/>
                </a:solidFill>
              </a:endParaRPr>
            </a:p>
          </p:txBody>
        </p:sp>
        <p:sp>
          <p:nvSpPr>
            <p:cNvPr id="118793" name="Text Box 54"/>
            <p:cNvSpPr txBox="1">
              <a:spLocks noChangeArrowheads="1"/>
            </p:cNvSpPr>
            <p:nvPr/>
          </p:nvSpPr>
          <p:spPr bwMode="auto">
            <a:xfrm>
              <a:off x="4263" y="3399"/>
              <a:ext cx="55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2300"/>
                <a:t>Hem</a:t>
              </a:r>
              <a:endParaRPr kumimoji="0" lang="en-US" sz="2300">
                <a:solidFill>
                  <a:srgbClr val="563A84"/>
                </a:solidFill>
              </a:endParaRPr>
            </a:p>
          </p:txBody>
        </p:sp>
        <p:sp>
          <p:nvSpPr>
            <p:cNvPr id="118794" name="Line 55"/>
            <p:cNvSpPr>
              <a:spLocks noChangeShapeType="1"/>
            </p:cNvSpPr>
            <p:nvPr/>
          </p:nvSpPr>
          <p:spPr bwMode="auto">
            <a:xfrm>
              <a:off x="3557" y="2707"/>
              <a:ext cx="798" cy="5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18795" name="Line 56"/>
            <p:cNvSpPr>
              <a:spLocks noChangeShapeType="1"/>
            </p:cNvSpPr>
            <p:nvPr/>
          </p:nvSpPr>
          <p:spPr bwMode="auto">
            <a:xfrm>
              <a:off x="3590" y="2866"/>
              <a:ext cx="671" cy="61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18796" name="Text Box 57"/>
            <p:cNvSpPr txBox="1">
              <a:spLocks noChangeArrowheads="1"/>
            </p:cNvSpPr>
            <p:nvPr/>
          </p:nvSpPr>
          <p:spPr bwMode="auto">
            <a:xfrm>
              <a:off x="2557" y="3932"/>
              <a:ext cx="80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2300"/>
                <a:t>Rantai </a:t>
              </a:r>
              <a:r>
                <a:rPr kumimoji="0" lang="en-US" sz="2300"/>
                <a:t></a:t>
              </a:r>
              <a:endParaRPr kumimoji="0" lang="en-US" sz="2300">
                <a:solidFill>
                  <a:srgbClr val="563A84"/>
                </a:solidFill>
              </a:endParaRPr>
            </a:p>
          </p:txBody>
        </p:sp>
        <p:sp>
          <p:nvSpPr>
            <p:cNvPr id="118797" name="Line 59"/>
            <p:cNvSpPr>
              <a:spLocks noChangeShapeType="1"/>
            </p:cNvSpPr>
            <p:nvPr/>
          </p:nvSpPr>
          <p:spPr bwMode="auto">
            <a:xfrm>
              <a:off x="2539" y="3440"/>
              <a:ext cx="437" cy="44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18798" name="Line 60"/>
            <p:cNvSpPr>
              <a:spLocks noChangeShapeType="1"/>
            </p:cNvSpPr>
            <p:nvPr/>
          </p:nvSpPr>
          <p:spPr bwMode="auto">
            <a:xfrm flipH="1">
              <a:off x="2972" y="3510"/>
              <a:ext cx="454" cy="37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grpSp>
      <p:sp>
        <p:nvSpPr>
          <p:cNvPr id="2" name="Rectangle 1"/>
          <p:cNvSpPr/>
          <p:nvPr/>
        </p:nvSpPr>
        <p:spPr>
          <a:xfrm>
            <a:off x="4393922" y="1663945"/>
            <a:ext cx="4498558" cy="2585323"/>
          </a:xfrm>
          <a:prstGeom prst="rect">
            <a:avLst/>
          </a:prstGeom>
        </p:spPr>
        <p:txBody>
          <a:bodyPr wrap="square">
            <a:spAutoFit/>
          </a:bodyPr>
          <a:lstStyle/>
          <a:p>
            <a:pPr marL="285750" indent="-285750">
              <a:buFont typeface="Arial" panose="020B0604020202020204" pitchFamily="34" charset="0"/>
              <a:buChar char="•"/>
            </a:pPr>
            <a:r>
              <a:rPr lang="en-US" dirty="0" err="1"/>
              <a:t>Satu</a:t>
            </a:r>
            <a:r>
              <a:rPr lang="en-US" dirty="0"/>
              <a:t> </a:t>
            </a:r>
            <a:r>
              <a:rPr lang="en-US" dirty="0" err="1"/>
              <a:t>molekul</a:t>
            </a:r>
            <a:r>
              <a:rPr lang="en-US" dirty="0"/>
              <a:t> hemoglobin </a:t>
            </a:r>
            <a:r>
              <a:rPr lang="en-US" dirty="0" err="1"/>
              <a:t>tunggal</a:t>
            </a:r>
            <a:r>
              <a:rPr lang="en-US" dirty="0"/>
              <a:t> </a:t>
            </a:r>
            <a:r>
              <a:rPr lang="en-US" dirty="0" err="1"/>
              <a:t>dapat</a:t>
            </a:r>
            <a:r>
              <a:rPr lang="en-US" dirty="0"/>
              <a:t> </a:t>
            </a:r>
            <a:r>
              <a:rPr lang="en-US" dirty="0" err="1"/>
              <a:t>mengangkut</a:t>
            </a:r>
            <a:r>
              <a:rPr lang="en-US" dirty="0"/>
              <a:t> </a:t>
            </a:r>
            <a:r>
              <a:rPr lang="en-US" dirty="0" err="1"/>
              <a:t>empat</a:t>
            </a:r>
            <a:r>
              <a:rPr lang="en-US" dirty="0"/>
              <a:t> </a:t>
            </a:r>
            <a:r>
              <a:rPr lang="en-US" dirty="0" err="1"/>
              <a:t>molekul</a:t>
            </a:r>
            <a:r>
              <a:rPr lang="en-US" dirty="0"/>
              <a:t> O</a:t>
            </a:r>
            <a:r>
              <a:rPr lang="en-US" baseline="-25000" dirty="0"/>
              <a:t>2</a:t>
            </a:r>
          </a:p>
          <a:p>
            <a:pPr marL="285750" indent="-285750" eaLnBrk="1" hangingPunct="1">
              <a:buFont typeface="Arial" panose="020B0604020202020204" pitchFamily="34" charset="0"/>
              <a:buChar char="•"/>
            </a:pPr>
            <a:r>
              <a:rPr lang="en-US" dirty="0"/>
              <a:t>Hemoglobin</a:t>
            </a:r>
            <a:r>
              <a:rPr lang="id-ID" dirty="0"/>
              <a:t> juga membantu transpor </a:t>
            </a:r>
            <a:r>
              <a:rPr lang="en-US" dirty="0"/>
              <a:t>CO</a:t>
            </a:r>
            <a:r>
              <a:rPr lang="en-US" baseline="-25000" dirty="0"/>
              <a:t>2</a:t>
            </a:r>
            <a:r>
              <a:rPr lang="en-US" dirty="0"/>
              <a:t> </a:t>
            </a:r>
            <a:r>
              <a:rPr lang="id-ID" dirty="0"/>
              <a:t>dan melayani pembuferan darah</a:t>
            </a:r>
            <a:endParaRPr lang="en-US" dirty="0"/>
          </a:p>
          <a:p>
            <a:pPr marL="285750" indent="-285750" eaLnBrk="1" hangingPunct="1">
              <a:buFont typeface="Arial" panose="020B0604020202020204" pitchFamily="34" charset="0"/>
              <a:buChar char="•"/>
            </a:pPr>
            <a:r>
              <a:rPr lang="en-US" dirty="0"/>
              <a:t>CO</a:t>
            </a:r>
            <a:r>
              <a:rPr lang="en-US" baseline="-25000" dirty="0"/>
              <a:t>2</a:t>
            </a:r>
            <a:r>
              <a:rPr lang="en-US" dirty="0"/>
              <a:t> </a:t>
            </a:r>
            <a:r>
              <a:rPr lang="id-ID" dirty="0"/>
              <a:t>yang dilepaskan oleh sel-sel yang berespirasi berdifusi ke dalam darah dan ditranspor dalam plasma darah, berikatan ke hemoglobin</a:t>
            </a:r>
            <a:r>
              <a:rPr lang="en-US" dirty="0"/>
              <a:t>, </a:t>
            </a:r>
            <a:r>
              <a:rPr lang="id-ID" dirty="0"/>
              <a:t>atau sebagai ion-ion bikarbonat </a:t>
            </a:r>
            <a:r>
              <a:rPr lang="en-US" dirty="0"/>
              <a:t>(HCO</a:t>
            </a:r>
            <a:r>
              <a:rPr lang="en-US" baseline="-25000" dirty="0"/>
              <a:t>3</a:t>
            </a:r>
            <a:r>
              <a:rPr lang="en-US" baseline="30000" dirty="0"/>
              <a:t>–</a:t>
            </a:r>
            <a:r>
              <a:rPr lang="en-US" dirty="0"/>
              <a:t>)</a:t>
            </a:r>
          </a:p>
        </p:txBody>
      </p:sp>
    </p:spTree>
    <p:extLst>
      <p:ext uri="{BB962C8B-B14F-4D97-AF65-F5344CB8AC3E}">
        <p14:creationId xmlns:p14="http://schemas.microsoft.com/office/powerpoint/2010/main" val="323406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Subphylum </a:t>
            </a:r>
            <a:r>
              <a:rPr lang="en-US" dirty="0" err="1"/>
              <a:t>Urocordata</a:t>
            </a:r>
            <a:r>
              <a:rPr lang="en-US" dirty="0"/>
              <a:t> (</a:t>
            </a:r>
            <a:r>
              <a:rPr lang="en-US" dirty="0" err="1"/>
              <a:t>Tunicata</a:t>
            </a:r>
            <a:r>
              <a:rPr lang="en-US" dirty="0"/>
              <a:t>)</a:t>
            </a:r>
          </a:p>
        </p:txBody>
      </p:sp>
      <p:sp>
        <p:nvSpPr>
          <p:cNvPr id="3" name="Content Placeholder 2"/>
          <p:cNvSpPr>
            <a:spLocks noGrp="1"/>
          </p:cNvSpPr>
          <p:nvPr>
            <p:ph idx="1"/>
          </p:nvPr>
        </p:nvSpPr>
        <p:spPr>
          <a:xfrm>
            <a:off x="179512" y="1600200"/>
            <a:ext cx="4536504" cy="4648200"/>
          </a:xfrm>
        </p:spPr>
        <p:txBody>
          <a:bodyPr/>
          <a:lstStyle/>
          <a:p>
            <a:r>
              <a:rPr lang="en-US" sz="2400" b="1" dirty="0"/>
              <a:t>Tail-</a:t>
            </a:r>
            <a:r>
              <a:rPr lang="en-US" sz="2400" b="1" dirty="0" err="1"/>
              <a:t>chordata</a:t>
            </a:r>
            <a:endParaRPr lang="en-US" sz="2400" b="1" dirty="0"/>
          </a:p>
          <a:p>
            <a:r>
              <a:rPr lang="en-US" sz="2400" b="1" dirty="0"/>
              <a:t>1600 </a:t>
            </a:r>
            <a:r>
              <a:rPr lang="en-US" sz="2400" b="1" dirty="0" err="1"/>
              <a:t>spesies</a:t>
            </a:r>
            <a:endParaRPr lang="en-US" sz="2400" b="1" dirty="0"/>
          </a:p>
          <a:p>
            <a:r>
              <a:rPr lang="en-US" sz="2400" b="1" dirty="0"/>
              <a:t>Most sessile</a:t>
            </a:r>
          </a:p>
          <a:p>
            <a:r>
              <a:rPr lang="en-US" sz="2400" b="1" dirty="0"/>
              <a:t>Metamorphosis</a:t>
            </a:r>
          </a:p>
          <a:p>
            <a:r>
              <a:rPr lang="en-US" sz="2400" b="1" dirty="0"/>
              <a:t>3 classes: </a:t>
            </a:r>
            <a:r>
              <a:rPr lang="en-US" sz="2400" b="1" dirty="0" err="1"/>
              <a:t>Ascidiacea</a:t>
            </a:r>
            <a:r>
              <a:rPr lang="en-US" sz="2400" b="1" dirty="0"/>
              <a:t>, </a:t>
            </a:r>
            <a:r>
              <a:rPr lang="en-US" sz="2400" b="1" dirty="0" err="1"/>
              <a:t>Appendicularia</a:t>
            </a:r>
            <a:r>
              <a:rPr lang="en-US" sz="2400" b="1" dirty="0"/>
              <a:t>, </a:t>
            </a:r>
            <a:r>
              <a:rPr lang="en-US" sz="2400" b="1" dirty="0" err="1"/>
              <a:t>Thaliacea</a:t>
            </a:r>
            <a:endParaRPr lang="en-US" sz="2400" b="1" dirty="0"/>
          </a:p>
          <a:p>
            <a:endParaRPr lang="en-US" sz="2400" b="1" dirty="0"/>
          </a:p>
          <a:p>
            <a:endParaRPr lang="en-US" sz="2400" b="1" dirty="0"/>
          </a:p>
          <a:p>
            <a:endParaRPr lang="en-US" sz="2400" b="1" dirty="0"/>
          </a:p>
          <a:p>
            <a:endParaRPr lang="en-US" sz="2400" b="1" dirty="0"/>
          </a:p>
        </p:txBody>
      </p:sp>
      <p:sp>
        <p:nvSpPr>
          <p:cNvPr id="4" name="Footer Placeholder 3"/>
          <p:cNvSpPr>
            <a:spLocks noGrp="1"/>
          </p:cNvSpPr>
          <p:nvPr>
            <p:ph type="ftr" sz="quarter" idx="11"/>
          </p:nvPr>
        </p:nvSpPr>
        <p:spPr/>
        <p:txBody>
          <a:bodyPr/>
          <a:lstStyle/>
          <a:p>
            <a:r>
              <a:rPr lang="en-US" dirty="0"/>
              <a:t>Hickman, 2006</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1"/>
            <a:ext cx="4067944" cy="539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4628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056" name="Picture 8" descr="E:\gambar\Logo\10. UNILA.jpg"/>
          <p:cNvPicPr>
            <a:picLocks noChangeAspect="1" noChangeArrowheads="1"/>
          </p:cNvPicPr>
          <p:nvPr/>
        </p:nvPicPr>
        <p:blipFill>
          <a:blip r:embed="rId3"/>
          <a:srcRect/>
          <a:stretch>
            <a:fillRect/>
          </a:stretch>
        </p:blipFill>
        <p:spPr bwMode="auto">
          <a:xfrm>
            <a:off x="396103" y="-24"/>
            <a:ext cx="1007545" cy="91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ctrTitle"/>
          </p:nvPr>
        </p:nvSpPr>
        <p:spPr>
          <a:xfrm>
            <a:off x="3084512" y="2780928"/>
            <a:ext cx="6023992" cy="682625"/>
          </a:xfrm>
        </p:spPr>
        <p:txBody>
          <a:bodyPr/>
          <a:lstStyle/>
          <a:p>
            <a:pPr algn="ctr"/>
            <a:r>
              <a:rPr lang="id-ID" sz="4800" dirty="0"/>
              <a:t>SISTEM PERNAPASAN</a:t>
            </a:r>
          </a:p>
        </p:txBody>
      </p:sp>
    </p:spTree>
    <p:extLst>
      <p:ext uri="{BB962C8B-B14F-4D97-AF65-F5344CB8AC3E}">
        <p14:creationId xmlns:p14="http://schemas.microsoft.com/office/powerpoint/2010/main" val="144194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5" name="Group 43"/>
          <p:cNvGrpSpPr>
            <a:grpSpLocks/>
          </p:cNvGrpSpPr>
          <p:nvPr/>
        </p:nvGrpSpPr>
        <p:grpSpPr bwMode="auto">
          <a:xfrm>
            <a:off x="279400" y="954088"/>
            <a:ext cx="8655050" cy="4832350"/>
            <a:chOff x="279855" y="954088"/>
            <a:chExt cx="8654595" cy="4832366"/>
          </a:xfrm>
        </p:grpSpPr>
        <p:pic>
          <p:nvPicPr>
            <p:cNvPr id="6" name="Picture 4" descr="42_22FishGills-U"/>
            <p:cNvPicPr>
              <a:picLocks noChangeAspect="1" noChangeArrowheads="1"/>
            </p:cNvPicPr>
            <p:nvPr/>
          </p:nvPicPr>
          <p:blipFill>
            <a:blip r:embed="rId2">
              <a:extLst>
                <a:ext uri="{28A0092B-C50C-407E-A947-70E740481C1C}">
                  <a14:useLocalDpi xmlns:a14="http://schemas.microsoft.com/office/drawing/2010/main" val="0"/>
                </a:ext>
              </a:extLst>
            </a:blip>
            <a:srcRect b="3822"/>
            <a:stretch>
              <a:fillRect/>
            </a:stretch>
          </p:blipFill>
          <p:spPr bwMode="auto">
            <a:xfrm>
              <a:off x="300038" y="954088"/>
              <a:ext cx="8542337" cy="483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279855" y="1000108"/>
              <a:ext cx="1114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Anatomi insang</a:t>
              </a:r>
              <a:endParaRPr kumimoji="0" lang="en-US" altLang="en-US" sz="1000">
                <a:solidFill>
                  <a:srgbClr val="563A84"/>
                </a:solidFill>
              </a:endParaRPr>
            </a:p>
          </p:txBody>
        </p:sp>
        <p:sp>
          <p:nvSpPr>
            <p:cNvPr id="8" name="Text Box 7"/>
            <p:cNvSpPr txBox="1">
              <a:spLocks noChangeArrowheads="1"/>
            </p:cNvSpPr>
            <p:nvPr/>
          </p:nvSpPr>
          <p:spPr bwMode="auto">
            <a:xfrm>
              <a:off x="325211" y="1499512"/>
              <a:ext cx="4159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Lengkung</a:t>
              </a:r>
            </a:p>
            <a:p>
              <a:pPr>
                <a:lnSpc>
                  <a:spcPct val="80000"/>
                </a:lnSpc>
                <a:buFont typeface="Arial" charset="0"/>
                <a:buNone/>
              </a:pPr>
              <a:r>
                <a:rPr kumimoji="0" lang="id-ID" altLang="en-US" sz="1000"/>
                <a:t>insang</a:t>
              </a:r>
              <a:endParaRPr kumimoji="0" lang="en-US" altLang="en-US" sz="1000"/>
            </a:p>
          </p:txBody>
        </p:sp>
        <p:sp>
          <p:nvSpPr>
            <p:cNvPr id="9" name="Line 8"/>
            <p:cNvSpPr>
              <a:spLocks noChangeShapeType="1"/>
            </p:cNvSpPr>
            <p:nvPr/>
          </p:nvSpPr>
          <p:spPr bwMode="auto">
            <a:xfrm>
              <a:off x="571500" y="1803400"/>
              <a:ext cx="1041400" cy="3429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9"/>
            <p:cNvSpPr txBox="1">
              <a:spLocks noChangeArrowheads="1"/>
            </p:cNvSpPr>
            <p:nvPr/>
          </p:nvSpPr>
          <p:spPr bwMode="auto">
            <a:xfrm>
              <a:off x="346075" y="3003550"/>
              <a:ext cx="4159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Aliran air</a:t>
              </a:r>
              <a:endParaRPr kumimoji="0" lang="en-US" altLang="en-US" sz="1000">
                <a:solidFill>
                  <a:srgbClr val="563A84"/>
                </a:solidFill>
              </a:endParaRPr>
            </a:p>
          </p:txBody>
        </p:sp>
        <p:sp>
          <p:nvSpPr>
            <p:cNvPr id="11" name="Line 10"/>
            <p:cNvSpPr>
              <a:spLocks noChangeShapeType="1"/>
            </p:cNvSpPr>
            <p:nvPr/>
          </p:nvSpPr>
          <p:spPr bwMode="auto">
            <a:xfrm>
              <a:off x="495300" y="2673350"/>
              <a:ext cx="0" cy="2857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11"/>
            <p:cNvSpPr txBox="1">
              <a:spLocks noChangeArrowheads="1"/>
            </p:cNvSpPr>
            <p:nvPr/>
          </p:nvSpPr>
          <p:spPr bwMode="auto">
            <a:xfrm>
              <a:off x="1514475" y="3180442"/>
              <a:ext cx="7207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Pperkulum</a:t>
              </a:r>
              <a:endParaRPr kumimoji="0" lang="en-US" altLang="en-US" sz="1000">
                <a:solidFill>
                  <a:srgbClr val="563A84"/>
                </a:solidFill>
              </a:endParaRPr>
            </a:p>
          </p:txBody>
        </p:sp>
        <p:sp>
          <p:nvSpPr>
            <p:cNvPr id="13" name="Line 12"/>
            <p:cNvSpPr>
              <a:spLocks noChangeShapeType="1"/>
            </p:cNvSpPr>
            <p:nvPr/>
          </p:nvSpPr>
          <p:spPr bwMode="auto">
            <a:xfrm>
              <a:off x="1689100" y="2863850"/>
              <a:ext cx="177800" cy="2857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3"/>
            <p:cNvSpPr txBox="1">
              <a:spLocks noChangeArrowheads="1"/>
            </p:cNvSpPr>
            <p:nvPr/>
          </p:nvSpPr>
          <p:spPr bwMode="auto">
            <a:xfrm>
              <a:off x="3451225" y="2221592"/>
              <a:ext cx="4159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Lengkung</a:t>
              </a:r>
            </a:p>
            <a:p>
              <a:pPr>
                <a:lnSpc>
                  <a:spcPct val="80000"/>
                </a:lnSpc>
                <a:buFont typeface="Arial" charset="0"/>
                <a:buNone/>
              </a:pPr>
              <a:r>
                <a:rPr kumimoji="0" lang="id-ID" altLang="en-US" sz="1000"/>
                <a:t>insang</a:t>
              </a:r>
              <a:endParaRPr kumimoji="0" lang="en-US" altLang="en-US" sz="1000"/>
            </a:p>
          </p:txBody>
        </p:sp>
        <p:sp>
          <p:nvSpPr>
            <p:cNvPr id="15" name="Line 14"/>
            <p:cNvSpPr>
              <a:spLocks noChangeShapeType="1"/>
            </p:cNvSpPr>
            <p:nvPr/>
          </p:nvSpPr>
          <p:spPr bwMode="auto">
            <a:xfrm>
              <a:off x="3562350" y="2463800"/>
              <a:ext cx="0" cy="2857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Text Box 15"/>
            <p:cNvSpPr txBox="1">
              <a:spLocks noChangeArrowheads="1"/>
            </p:cNvSpPr>
            <p:nvPr/>
          </p:nvSpPr>
          <p:spPr bwMode="auto">
            <a:xfrm>
              <a:off x="4547051" y="2241550"/>
              <a:ext cx="841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Organisasi filamen </a:t>
              </a:r>
            </a:p>
            <a:p>
              <a:pPr>
                <a:lnSpc>
                  <a:spcPct val="80000"/>
                </a:lnSpc>
                <a:buFont typeface="Arial" charset="0"/>
                <a:buNone/>
              </a:pPr>
              <a:r>
                <a:rPr kumimoji="0" lang="id-ID" altLang="en-US" sz="1000"/>
                <a:t>insang</a:t>
              </a:r>
              <a:endParaRPr kumimoji="0" lang="en-US" altLang="en-US" sz="1000"/>
            </a:p>
          </p:txBody>
        </p:sp>
        <p:sp>
          <p:nvSpPr>
            <p:cNvPr id="17" name="Text Box 16"/>
            <p:cNvSpPr txBox="1">
              <a:spLocks noChangeArrowheads="1"/>
            </p:cNvSpPr>
            <p:nvPr/>
          </p:nvSpPr>
          <p:spPr bwMode="auto">
            <a:xfrm>
              <a:off x="4403725" y="2654300"/>
              <a:ext cx="841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Pembuluh </a:t>
              </a:r>
            </a:p>
            <a:p>
              <a:pPr>
                <a:lnSpc>
                  <a:spcPct val="80000"/>
                </a:lnSpc>
                <a:buFont typeface="Arial" charset="0"/>
                <a:buNone/>
              </a:pPr>
              <a:r>
                <a:rPr kumimoji="0" lang="id-ID" altLang="en-US" sz="1000"/>
                <a:t>darah</a:t>
              </a:r>
              <a:endParaRPr kumimoji="0" lang="en-US" altLang="en-US" sz="1000"/>
            </a:p>
          </p:txBody>
        </p:sp>
        <p:sp>
          <p:nvSpPr>
            <p:cNvPr id="18" name="Line 17"/>
            <p:cNvSpPr>
              <a:spLocks noChangeShapeType="1"/>
            </p:cNvSpPr>
            <p:nvPr/>
          </p:nvSpPr>
          <p:spPr bwMode="auto">
            <a:xfrm>
              <a:off x="3695700" y="2622550"/>
              <a:ext cx="685800" cy="889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8"/>
            <p:cNvSpPr>
              <a:spLocks noChangeShapeType="1"/>
            </p:cNvSpPr>
            <p:nvPr/>
          </p:nvSpPr>
          <p:spPr bwMode="auto">
            <a:xfrm flipV="1">
              <a:off x="3771900" y="2711450"/>
              <a:ext cx="609600" cy="635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Text Box 19"/>
            <p:cNvSpPr txBox="1">
              <a:spLocks noChangeArrowheads="1"/>
            </p:cNvSpPr>
            <p:nvPr/>
          </p:nvSpPr>
          <p:spPr bwMode="auto">
            <a:xfrm>
              <a:off x="5357133" y="1159330"/>
              <a:ext cx="12350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Darah miskin oksigen</a:t>
              </a:r>
              <a:endParaRPr kumimoji="0" lang="en-US" altLang="en-US" sz="1000">
                <a:solidFill>
                  <a:srgbClr val="563A84"/>
                </a:solidFill>
              </a:endParaRPr>
            </a:p>
          </p:txBody>
        </p:sp>
        <p:sp>
          <p:nvSpPr>
            <p:cNvPr id="21" name="Text Box 20"/>
            <p:cNvSpPr txBox="1">
              <a:spLocks noChangeArrowheads="1"/>
            </p:cNvSpPr>
            <p:nvPr/>
          </p:nvSpPr>
          <p:spPr bwMode="auto">
            <a:xfrm>
              <a:off x="5286375" y="1549400"/>
              <a:ext cx="12350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Darah kaya oksigen</a:t>
              </a:r>
              <a:endParaRPr kumimoji="0" lang="en-US" altLang="en-US" sz="1000">
                <a:solidFill>
                  <a:srgbClr val="563A84"/>
                </a:solidFill>
              </a:endParaRPr>
            </a:p>
          </p:txBody>
        </p:sp>
        <p:sp>
          <p:nvSpPr>
            <p:cNvPr id="22" name="Text Box 21"/>
            <p:cNvSpPr txBox="1">
              <a:spLocks noChangeArrowheads="1"/>
            </p:cNvSpPr>
            <p:nvPr/>
          </p:nvSpPr>
          <p:spPr bwMode="auto">
            <a:xfrm>
              <a:off x="7947025" y="996950"/>
              <a:ext cx="8350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Aliran cairan </a:t>
              </a:r>
            </a:p>
            <a:p>
              <a:pPr>
                <a:lnSpc>
                  <a:spcPct val="80000"/>
                </a:lnSpc>
                <a:buFont typeface="Arial" charset="0"/>
                <a:buNone/>
              </a:pPr>
              <a:r>
                <a:rPr kumimoji="0" lang="id-ID" altLang="en-US" sz="1000"/>
                <a:t>melalui filamen</a:t>
              </a:r>
            </a:p>
            <a:p>
              <a:pPr>
                <a:lnSpc>
                  <a:spcPct val="80000"/>
                </a:lnSpc>
                <a:buFont typeface="Arial" charset="0"/>
                <a:buNone/>
              </a:pPr>
              <a:r>
                <a:rPr kumimoji="0" lang="id-ID" altLang="en-US" sz="1000"/>
                <a:t>insang</a:t>
              </a:r>
              <a:endParaRPr kumimoji="0" lang="en-US" altLang="en-US" sz="1000"/>
            </a:p>
          </p:txBody>
        </p:sp>
        <p:sp>
          <p:nvSpPr>
            <p:cNvPr id="23" name="Text Box 22"/>
            <p:cNvSpPr txBox="1">
              <a:spLocks noChangeArrowheads="1"/>
            </p:cNvSpPr>
            <p:nvPr/>
          </p:nvSpPr>
          <p:spPr bwMode="auto">
            <a:xfrm>
              <a:off x="8321675" y="1924050"/>
              <a:ext cx="5619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Lamela</a:t>
              </a:r>
              <a:endParaRPr kumimoji="0" lang="en-US" altLang="en-US" sz="1000">
                <a:solidFill>
                  <a:srgbClr val="563A84"/>
                </a:solidFill>
              </a:endParaRPr>
            </a:p>
          </p:txBody>
        </p:sp>
        <p:sp>
          <p:nvSpPr>
            <p:cNvPr id="24" name="Line 23"/>
            <p:cNvSpPr>
              <a:spLocks noChangeShapeType="1"/>
            </p:cNvSpPr>
            <p:nvPr/>
          </p:nvSpPr>
          <p:spPr bwMode="auto">
            <a:xfrm flipH="1">
              <a:off x="8128000" y="2063750"/>
              <a:ext cx="247650" cy="4508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 Box 24"/>
            <p:cNvSpPr txBox="1">
              <a:spLocks noChangeArrowheads="1"/>
            </p:cNvSpPr>
            <p:nvPr/>
          </p:nvSpPr>
          <p:spPr bwMode="auto">
            <a:xfrm>
              <a:off x="7546975" y="3651250"/>
              <a:ext cx="1387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Aliran darah melalui</a:t>
              </a:r>
            </a:p>
            <a:p>
              <a:pPr>
                <a:lnSpc>
                  <a:spcPct val="80000"/>
                </a:lnSpc>
                <a:buFont typeface="Arial" charset="0"/>
                <a:buNone/>
              </a:pPr>
              <a:r>
                <a:rPr kumimoji="0" lang="id-ID" altLang="en-US" sz="1000"/>
                <a:t>kapiler dalam lamela</a:t>
              </a:r>
              <a:endParaRPr kumimoji="0" lang="en-US" altLang="en-US" sz="1000"/>
            </a:p>
          </p:txBody>
        </p:sp>
        <p:sp>
          <p:nvSpPr>
            <p:cNvPr id="26" name="Text Box 25"/>
            <p:cNvSpPr txBox="1">
              <a:spLocks noChangeArrowheads="1"/>
            </p:cNvSpPr>
            <p:nvPr/>
          </p:nvSpPr>
          <p:spPr bwMode="auto">
            <a:xfrm>
              <a:off x="6556375" y="3403600"/>
              <a:ext cx="688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Aliran air</a:t>
              </a:r>
            </a:p>
            <a:p>
              <a:pPr>
                <a:lnSpc>
                  <a:spcPct val="80000"/>
                </a:lnSpc>
                <a:buFont typeface="Arial" charset="0"/>
                <a:buNone/>
              </a:pPr>
              <a:r>
                <a:rPr kumimoji="0" lang="id-ID" altLang="en-US" sz="1000"/>
                <a:t>di antara</a:t>
              </a:r>
            </a:p>
            <a:p>
              <a:pPr>
                <a:lnSpc>
                  <a:spcPct val="80000"/>
                </a:lnSpc>
                <a:buFont typeface="Arial" charset="0"/>
                <a:buNone/>
              </a:pPr>
              <a:r>
                <a:rPr kumimoji="0" lang="id-ID" altLang="en-US" sz="1000"/>
                <a:t>lamela</a:t>
              </a:r>
              <a:endParaRPr kumimoji="0" lang="en-US" altLang="en-US" sz="1000"/>
            </a:p>
          </p:txBody>
        </p:sp>
        <p:sp>
          <p:nvSpPr>
            <p:cNvPr id="27" name="Line 26"/>
            <p:cNvSpPr>
              <a:spLocks noChangeShapeType="1"/>
            </p:cNvSpPr>
            <p:nvPr/>
          </p:nvSpPr>
          <p:spPr bwMode="auto">
            <a:xfrm>
              <a:off x="8108950" y="3054350"/>
              <a:ext cx="0" cy="584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7"/>
            <p:cNvSpPr>
              <a:spLocks noChangeShapeType="1"/>
            </p:cNvSpPr>
            <p:nvPr/>
          </p:nvSpPr>
          <p:spPr bwMode="auto">
            <a:xfrm flipH="1">
              <a:off x="6858000" y="3124200"/>
              <a:ext cx="44450" cy="247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Text Box 28"/>
            <p:cNvSpPr txBox="1">
              <a:spLocks noChangeArrowheads="1"/>
            </p:cNvSpPr>
            <p:nvPr/>
          </p:nvSpPr>
          <p:spPr bwMode="auto">
            <a:xfrm>
              <a:off x="6657975" y="4292600"/>
              <a:ext cx="16287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Pertukaran lawan-arus</a:t>
              </a:r>
              <a:endParaRPr kumimoji="0" lang="en-US" altLang="en-US" sz="1000">
                <a:solidFill>
                  <a:srgbClr val="563A84"/>
                </a:solidFill>
              </a:endParaRPr>
            </a:p>
          </p:txBody>
        </p:sp>
        <p:sp>
          <p:nvSpPr>
            <p:cNvPr id="30" name="Text Box 29"/>
            <p:cNvSpPr txBox="1">
              <a:spLocks noChangeArrowheads="1"/>
            </p:cNvSpPr>
            <p:nvPr/>
          </p:nvSpPr>
          <p:spPr bwMode="auto">
            <a:xfrm>
              <a:off x="6797675" y="4572000"/>
              <a:ext cx="13938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t>P</a:t>
              </a:r>
              <a:r>
                <a:rPr kumimoji="0" lang="en-US" altLang="en-US" sz="1000" baseline="-25000"/>
                <a:t>O</a:t>
              </a:r>
              <a:r>
                <a:rPr kumimoji="0" lang="en-US" altLang="en-US" sz="1000" baseline="-51000"/>
                <a:t>2</a:t>
              </a:r>
              <a:r>
                <a:rPr kumimoji="0" lang="en-US" altLang="en-US" sz="1000"/>
                <a:t> (mm Hg) </a:t>
              </a:r>
              <a:r>
                <a:rPr kumimoji="0" lang="id-ID" altLang="en-US" sz="1000"/>
                <a:t>dalam air</a:t>
              </a:r>
              <a:endParaRPr kumimoji="0" lang="en-US" altLang="en-US" sz="1000"/>
            </a:p>
          </p:txBody>
        </p:sp>
        <p:sp>
          <p:nvSpPr>
            <p:cNvPr id="31" name="Text Box 30"/>
            <p:cNvSpPr txBox="1">
              <a:spLocks noChangeArrowheads="1"/>
            </p:cNvSpPr>
            <p:nvPr/>
          </p:nvSpPr>
          <p:spPr bwMode="auto">
            <a:xfrm>
              <a:off x="6675213" y="5565320"/>
              <a:ext cx="13938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t>P</a:t>
              </a:r>
              <a:r>
                <a:rPr kumimoji="0" lang="en-US" altLang="en-US" sz="1000" baseline="-25000"/>
                <a:t>O</a:t>
              </a:r>
              <a:r>
                <a:rPr kumimoji="0" lang="en-US" altLang="en-US" sz="1000" baseline="-51000"/>
                <a:t>2</a:t>
              </a:r>
              <a:r>
                <a:rPr kumimoji="0" lang="en-US" altLang="en-US" sz="1000"/>
                <a:t> (mm Hg) </a:t>
              </a:r>
              <a:r>
                <a:rPr kumimoji="0" lang="id-ID" altLang="en-US" sz="1000"/>
                <a:t>dalam darah</a:t>
              </a:r>
              <a:endParaRPr kumimoji="0" lang="en-US" altLang="en-US" sz="1000">
                <a:solidFill>
                  <a:srgbClr val="563A84"/>
                </a:solidFill>
              </a:endParaRPr>
            </a:p>
          </p:txBody>
        </p:sp>
        <p:sp>
          <p:nvSpPr>
            <p:cNvPr id="32" name="Text Box 31"/>
            <p:cNvSpPr txBox="1">
              <a:spLocks noChangeArrowheads="1"/>
            </p:cNvSpPr>
            <p:nvPr/>
          </p:nvSpPr>
          <p:spPr bwMode="auto">
            <a:xfrm>
              <a:off x="5431521" y="5126264"/>
              <a:ext cx="7080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Difusi neto</a:t>
              </a:r>
            </a:p>
            <a:p>
              <a:pPr>
                <a:lnSpc>
                  <a:spcPct val="80000"/>
                </a:lnSpc>
                <a:buFont typeface="Arial" charset="0"/>
                <a:buNone/>
              </a:pPr>
              <a:r>
                <a:rPr kumimoji="0" lang="id-ID" altLang="en-US" sz="1000"/>
                <a:t>O</a:t>
              </a:r>
              <a:r>
                <a:rPr kumimoji="0" lang="id-ID" altLang="en-US" sz="1000" baseline="-25000"/>
                <a:t>2</a:t>
              </a:r>
              <a:r>
                <a:rPr kumimoji="0" lang="id-ID" altLang="en-US" sz="1000"/>
                <a:t> dari air</a:t>
              </a:r>
            </a:p>
            <a:p>
              <a:pPr>
                <a:lnSpc>
                  <a:spcPct val="80000"/>
                </a:lnSpc>
                <a:buFont typeface="Arial" charset="0"/>
                <a:buNone/>
              </a:pPr>
              <a:r>
                <a:rPr kumimoji="0" lang="id-ID" altLang="en-US" sz="1000"/>
                <a:t>ke darah</a:t>
              </a:r>
              <a:endParaRPr kumimoji="0" lang="en-US" altLang="en-US" sz="1000"/>
            </a:p>
          </p:txBody>
        </p:sp>
        <p:sp>
          <p:nvSpPr>
            <p:cNvPr id="33" name="Line 32"/>
            <p:cNvSpPr>
              <a:spLocks noChangeShapeType="1"/>
            </p:cNvSpPr>
            <p:nvPr/>
          </p:nvSpPr>
          <p:spPr bwMode="auto">
            <a:xfrm flipV="1">
              <a:off x="6197600" y="5029200"/>
              <a:ext cx="806450" cy="146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Text Box 33"/>
            <p:cNvSpPr txBox="1">
              <a:spLocks noChangeArrowheads="1"/>
            </p:cNvSpPr>
            <p:nvPr/>
          </p:nvSpPr>
          <p:spPr bwMode="auto">
            <a:xfrm>
              <a:off x="6880225" y="4806950"/>
              <a:ext cx="2698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150</a:t>
              </a:r>
              <a:endParaRPr kumimoji="0" lang="en-US" altLang="en-US" sz="1000">
                <a:solidFill>
                  <a:srgbClr val="563A84"/>
                </a:solidFill>
              </a:endParaRPr>
            </a:p>
          </p:txBody>
        </p:sp>
        <p:sp>
          <p:nvSpPr>
            <p:cNvPr id="35" name="Text Box 34"/>
            <p:cNvSpPr txBox="1">
              <a:spLocks noChangeArrowheads="1"/>
            </p:cNvSpPr>
            <p:nvPr/>
          </p:nvSpPr>
          <p:spPr bwMode="auto">
            <a:xfrm>
              <a:off x="7140575" y="4806950"/>
              <a:ext cx="2698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120</a:t>
              </a:r>
              <a:endParaRPr kumimoji="0" lang="en-US" altLang="en-US" sz="1000">
                <a:solidFill>
                  <a:srgbClr val="563A84"/>
                </a:solidFill>
              </a:endParaRPr>
            </a:p>
          </p:txBody>
        </p:sp>
        <p:sp>
          <p:nvSpPr>
            <p:cNvPr id="36" name="Text Box 35"/>
            <p:cNvSpPr txBox="1">
              <a:spLocks noChangeArrowheads="1"/>
            </p:cNvSpPr>
            <p:nvPr/>
          </p:nvSpPr>
          <p:spPr bwMode="auto">
            <a:xfrm>
              <a:off x="7439025" y="4806950"/>
              <a:ext cx="1809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90</a:t>
              </a:r>
              <a:endParaRPr kumimoji="0" lang="en-US" altLang="en-US" sz="1000">
                <a:solidFill>
                  <a:srgbClr val="563A84"/>
                </a:solidFill>
              </a:endParaRPr>
            </a:p>
          </p:txBody>
        </p:sp>
        <p:sp>
          <p:nvSpPr>
            <p:cNvPr id="37" name="Text Box 36"/>
            <p:cNvSpPr txBox="1">
              <a:spLocks noChangeArrowheads="1"/>
            </p:cNvSpPr>
            <p:nvPr/>
          </p:nvSpPr>
          <p:spPr bwMode="auto">
            <a:xfrm>
              <a:off x="7699375" y="4806950"/>
              <a:ext cx="1809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60</a:t>
              </a:r>
              <a:endParaRPr kumimoji="0" lang="en-US" altLang="en-US" sz="1000">
                <a:solidFill>
                  <a:srgbClr val="563A84"/>
                </a:solidFill>
              </a:endParaRPr>
            </a:p>
          </p:txBody>
        </p:sp>
        <p:sp>
          <p:nvSpPr>
            <p:cNvPr id="38" name="Text Box 37"/>
            <p:cNvSpPr txBox="1">
              <a:spLocks noChangeArrowheads="1"/>
            </p:cNvSpPr>
            <p:nvPr/>
          </p:nvSpPr>
          <p:spPr bwMode="auto">
            <a:xfrm>
              <a:off x="7959725" y="4806950"/>
              <a:ext cx="18732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30</a:t>
              </a:r>
              <a:endParaRPr kumimoji="0" lang="en-US" altLang="en-US" sz="1000">
                <a:solidFill>
                  <a:srgbClr val="563A84"/>
                </a:solidFill>
              </a:endParaRPr>
            </a:p>
          </p:txBody>
        </p:sp>
        <p:sp>
          <p:nvSpPr>
            <p:cNvPr id="39" name="Text Box 38"/>
            <p:cNvSpPr txBox="1">
              <a:spLocks noChangeArrowheads="1"/>
            </p:cNvSpPr>
            <p:nvPr/>
          </p:nvSpPr>
          <p:spPr bwMode="auto">
            <a:xfrm>
              <a:off x="7153275" y="5227638"/>
              <a:ext cx="2698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110</a:t>
              </a:r>
              <a:endParaRPr kumimoji="0" lang="en-US" altLang="en-US" sz="1000">
                <a:solidFill>
                  <a:srgbClr val="563A84"/>
                </a:solidFill>
              </a:endParaRPr>
            </a:p>
          </p:txBody>
        </p:sp>
        <p:sp>
          <p:nvSpPr>
            <p:cNvPr id="40" name="Text Box 39"/>
            <p:cNvSpPr txBox="1">
              <a:spLocks noChangeArrowheads="1"/>
            </p:cNvSpPr>
            <p:nvPr/>
          </p:nvSpPr>
          <p:spPr bwMode="auto">
            <a:xfrm>
              <a:off x="7439025" y="5227638"/>
              <a:ext cx="1492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80</a:t>
              </a:r>
              <a:endParaRPr kumimoji="0" lang="en-US" altLang="en-US" sz="1000">
                <a:solidFill>
                  <a:srgbClr val="563A84"/>
                </a:solidFill>
              </a:endParaRPr>
            </a:p>
          </p:txBody>
        </p:sp>
        <p:sp>
          <p:nvSpPr>
            <p:cNvPr id="41" name="Text Box 40"/>
            <p:cNvSpPr txBox="1">
              <a:spLocks noChangeArrowheads="1"/>
            </p:cNvSpPr>
            <p:nvPr/>
          </p:nvSpPr>
          <p:spPr bwMode="auto">
            <a:xfrm>
              <a:off x="7959725" y="5227638"/>
              <a:ext cx="1492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20</a:t>
              </a:r>
              <a:endParaRPr kumimoji="0" lang="en-US" altLang="en-US" sz="1000">
                <a:solidFill>
                  <a:srgbClr val="563A84"/>
                </a:solidFill>
              </a:endParaRPr>
            </a:p>
          </p:txBody>
        </p:sp>
        <p:sp>
          <p:nvSpPr>
            <p:cNvPr id="42" name="Text Box 41"/>
            <p:cNvSpPr txBox="1">
              <a:spLocks noChangeArrowheads="1"/>
            </p:cNvSpPr>
            <p:nvPr/>
          </p:nvSpPr>
          <p:spPr bwMode="auto">
            <a:xfrm>
              <a:off x="3286116" y="5086350"/>
              <a:ext cx="8667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000"/>
                <a:t>Filamen insang</a:t>
              </a:r>
              <a:endParaRPr kumimoji="0" lang="en-US" altLang="en-US" sz="1000">
                <a:solidFill>
                  <a:srgbClr val="563A84"/>
                </a:solidFill>
              </a:endParaRPr>
            </a:p>
          </p:txBody>
        </p:sp>
        <p:sp>
          <p:nvSpPr>
            <p:cNvPr id="43" name="Line 42"/>
            <p:cNvSpPr>
              <a:spLocks noChangeShapeType="1"/>
            </p:cNvSpPr>
            <p:nvPr/>
          </p:nvSpPr>
          <p:spPr bwMode="auto">
            <a:xfrm flipH="1">
              <a:off x="4248150" y="4953000"/>
              <a:ext cx="323850" cy="1841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43"/>
            <p:cNvSpPr>
              <a:spLocks noChangeShapeType="1"/>
            </p:cNvSpPr>
            <p:nvPr/>
          </p:nvSpPr>
          <p:spPr bwMode="auto">
            <a:xfrm flipH="1">
              <a:off x="4248150" y="5137150"/>
              <a:ext cx="298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Text Box 44"/>
            <p:cNvSpPr txBox="1">
              <a:spLocks noChangeArrowheads="1"/>
            </p:cNvSpPr>
            <p:nvPr/>
          </p:nvSpPr>
          <p:spPr bwMode="auto">
            <a:xfrm>
              <a:off x="7693025" y="5227638"/>
              <a:ext cx="1492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50</a:t>
              </a:r>
              <a:endParaRPr kumimoji="0" lang="en-US" altLang="en-US" sz="1000">
                <a:solidFill>
                  <a:srgbClr val="563A84"/>
                </a:solidFill>
              </a:endParaRPr>
            </a:p>
          </p:txBody>
        </p:sp>
        <p:sp>
          <p:nvSpPr>
            <p:cNvPr id="46" name="Text Box 45"/>
            <p:cNvSpPr txBox="1">
              <a:spLocks noChangeArrowheads="1"/>
            </p:cNvSpPr>
            <p:nvPr/>
          </p:nvSpPr>
          <p:spPr bwMode="auto">
            <a:xfrm>
              <a:off x="6880225" y="5230813"/>
              <a:ext cx="2698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000">
                  <a:solidFill>
                    <a:schemeClr val="bg1"/>
                  </a:solidFill>
                </a:rPr>
                <a:t>140</a:t>
              </a:r>
              <a:endParaRPr kumimoji="0" lang="en-US" altLang="en-US" sz="1000">
                <a:solidFill>
                  <a:srgbClr val="563A84"/>
                </a:solidFill>
              </a:endParaRPr>
            </a:p>
          </p:txBody>
        </p:sp>
      </p:grpSp>
    </p:spTree>
    <p:extLst>
      <p:ext uri="{BB962C8B-B14F-4D97-AF65-F5344CB8AC3E}">
        <p14:creationId xmlns:p14="http://schemas.microsoft.com/office/powerpoint/2010/main" val="1782746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Ayie\Downloads\Four_stroke_buccal_pump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743" y="761191"/>
            <a:ext cx="8784976" cy="27327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yie\Downloads\pernapasan-rept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789040"/>
            <a:ext cx="5996116" cy="2520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3968" y="3789040"/>
            <a:ext cx="2685089" cy="2031325"/>
          </a:xfrm>
          <a:prstGeom prst="rect">
            <a:avLst/>
          </a:prstGeom>
        </p:spPr>
        <p:txBody>
          <a:bodyPr wrap="square">
            <a:spAutoFit/>
          </a:bodyPr>
          <a:lstStyle/>
          <a:p>
            <a:pPr eaLnBrk="1" hangingPunct="1"/>
            <a:r>
              <a:rPr lang="en-US" dirty="0" err="1"/>
              <a:t>Seekor</a:t>
            </a:r>
            <a:r>
              <a:rPr lang="en-US" dirty="0"/>
              <a:t> </a:t>
            </a:r>
            <a:r>
              <a:rPr lang="en-US" dirty="0" err="1"/>
              <a:t>amfibia</a:t>
            </a:r>
            <a:r>
              <a:rPr lang="en-US" dirty="0"/>
              <a:t> </a:t>
            </a:r>
            <a:r>
              <a:rPr lang="en-US" dirty="0" err="1"/>
              <a:t>seperti</a:t>
            </a:r>
            <a:r>
              <a:rPr lang="en-US" dirty="0"/>
              <a:t> </a:t>
            </a:r>
            <a:r>
              <a:rPr lang="en-US" dirty="0" err="1"/>
              <a:t>katak</a:t>
            </a:r>
            <a:r>
              <a:rPr lang="en-US" dirty="0"/>
              <a:t> </a:t>
            </a:r>
            <a:r>
              <a:rPr lang="en-US" dirty="0" err="1"/>
              <a:t>memventilasi</a:t>
            </a:r>
            <a:r>
              <a:rPr lang="en-US" dirty="0"/>
              <a:t> </a:t>
            </a:r>
            <a:r>
              <a:rPr lang="en-US" dirty="0" err="1"/>
              <a:t>paru-parunya</a:t>
            </a:r>
            <a:r>
              <a:rPr lang="en-US" dirty="0"/>
              <a:t> </a:t>
            </a:r>
            <a:r>
              <a:rPr lang="en-US" dirty="0" err="1"/>
              <a:t>dengan</a:t>
            </a:r>
            <a:r>
              <a:rPr lang="en-US" dirty="0"/>
              <a:t> </a:t>
            </a:r>
            <a:r>
              <a:rPr lang="en-US" b="1" dirty="0" err="1"/>
              <a:t>pernapasan</a:t>
            </a:r>
            <a:r>
              <a:rPr lang="en-US" b="1" dirty="0"/>
              <a:t> </a:t>
            </a:r>
            <a:r>
              <a:rPr lang="en-US" b="1" dirty="0" err="1"/>
              <a:t>tekanan</a:t>
            </a:r>
            <a:r>
              <a:rPr lang="en-US" b="1" dirty="0"/>
              <a:t> </a:t>
            </a:r>
            <a:r>
              <a:rPr lang="en-US" b="1" dirty="0" err="1"/>
              <a:t>positif</a:t>
            </a:r>
            <a:r>
              <a:rPr lang="en-US" dirty="0"/>
              <a:t>, yang </a:t>
            </a:r>
            <a:r>
              <a:rPr lang="en-US" dirty="0" err="1"/>
              <a:t>memaksakan</a:t>
            </a:r>
            <a:r>
              <a:rPr lang="en-US" dirty="0"/>
              <a:t> </a:t>
            </a:r>
            <a:r>
              <a:rPr lang="en-US" dirty="0" err="1"/>
              <a:t>udara</a:t>
            </a:r>
            <a:r>
              <a:rPr lang="en-US" dirty="0"/>
              <a:t> </a:t>
            </a:r>
            <a:r>
              <a:rPr lang="en-US" dirty="0" err="1"/>
              <a:t>ke</a:t>
            </a:r>
            <a:r>
              <a:rPr lang="en-US" dirty="0"/>
              <a:t> </a:t>
            </a:r>
            <a:r>
              <a:rPr lang="en-US" dirty="0" err="1"/>
              <a:t>trakea</a:t>
            </a:r>
            <a:endParaRPr lang="en-US" dirty="0"/>
          </a:p>
        </p:txBody>
      </p:sp>
    </p:spTree>
    <p:extLst>
      <p:ext uri="{BB962C8B-B14F-4D97-AF65-F5344CB8AC3E}">
        <p14:creationId xmlns:p14="http://schemas.microsoft.com/office/powerpoint/2010/main" val="762773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ChangeArrowheads="1"/>
          </p:cNvSpPr>
          <p:nvPr/>
        </p:nvSpPr>
        <p:spPr bwMode="auto">
          <a:xfrm>
            <a:off x="5226843" y="-44450"/>
            <a:ext cx="46339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eaLnBrk="1" hangingPunct="1"/>
            <a:r>
              <a:rPr kumimoji="0" lang="id-ID" altLang="en-US" sz="1200" b="0" dirty="0">
                <a:solidFill>
                  <a:schemeClr val="bg1"/>
                </a:solidFill>
              </a:rPr>
              <a:t>Peraga </a:t>
            </a:r>
            <a:r>
              <a:rPr kumimoji="0" lang="en-US" altLang="en-US" sz="1200" b="0" dirty="0">
                <a:solidFill>
                  <a:schemeClr val="bg1"/>
                </a:solidFill>
              </a:rPr>
              <a:t>42</a:t>
            </a:r>
            <a:r>
              <a:rPr kumimoji="0" lang="id-ID" altLang="en-US" sz="1200" b="0" dirty="0">
                <a:solidFill>
                  <a:schemeClr val="bg1"/>
                </a:solidFill>
              </a:rPr>
              <a:t>.</a:t>
            </a:r>
            <a:r>
              <a:rPr kumimoji="0" lang="en-US" altLang="en-US" sz="1200" b="0" dirty="0">
                <a:solidFill>
                  <a:schemeClr val="bg1"/>
                </a:solidFill>
              </a:rPr>
              <a:t>26</a:t>
            </a:r>
            <a:r>
              <a:rPr kumimoji="0" lang="id-ID" altLang="en-US" sz="1200" b="0" dirty="0">
                <a:solidFill>
                  <a:schemeClr val="bg1"/>
                </a:solidFill>
              </a:rPr>
              <a:t>  Sistem respirasi burung (Campbell, 2010)</a:t>
            </a:r>
          </a:p>
        </p:txBody>
      </p:sp>
      <p:grpSp>
        <p:nvGrpSpPr>
          <p:cNvPr id="109571" name="Group 24"/>
          <p:cNvGrpSpPr>
            <a:grpSpLocks/>
          </p:cNvGrpSpPr>
          <p:nvPr/>
        </p:nvGrpSpPr>
        <p:grpSpPr bwMode="auto">
          <a:xfrm>
            <a:off x="-28183" y="220013"/>
            <a:ext cx="8821738" cy="4837113"/>
            <a:chOff x="86" y="868"/>
            <a:chExt cx="5557" cy="3047"/>
          </a:xfrm>
        </p:grpSpPr>
        <p:pic>
          <p:nvPicPr>
            <p:cNvPr id="109572" name="Picture 4" descr="42_26AvianRespSystem-U"/>
            <p:cNvPicPr>
              <a:picLocks noChangeAspect="1" noChangeArrowheads="1"/>
            </p:cNvPicPr>
            <p:nvPr/>
          </p:nvPicPr>
          <p:blipFill>
            <a:blip r:embed="rId3">
              <a:extLst>
                <a:ext uri="{28A0092B-C50C-407E-A947-70E740481C1C}">
                  <a14:useLocalDpi xmlns:a14="http://schemas.microsoft.com/office/drawing/2010/main" val="0"/>
                </a:ext>
              </a:extLst>
            </a:blip>
            <a:srcRect b="3001"/>
            <a:stretch>
              <a:fillRect/>
            </a:stretch>
          </p:blipFill>
          <p:spPr bwMode="auto">
            <a:xfrm>
              <a:off x="262" y="868"/>
              <a:ext cx="5381" cy="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6"/>
            <p:cNvSpPr txBox="1">
              <a:spLocks noChangeArrowheads="1"/>
            </p:cNvSpPr>
            <p:nvPr/>
          </p:nvSpPr>
          <p:spPr bwMode="auto">
            <a:xfrm>
              <a:off x="624" y="1152"/>
              <a:ext cx="534"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gn="r">
                <a:lnSpc>
                  <a:spcPct val="80000"/>
                </a:lnSpc>
                <a:buFont typeface="Arial" charset="0"/>
                <a:buNone/>
              </a:pPr>
              <a:r>
                <a:rPr kumimoji="0" lang="id-ID" altLang="en-US" sz="1700"/>
                <a:t>Kantong udara</a:t>
              </a:r>
            </a:p>
            <a:p>
              <a:pPr algn="r">
                <a:lnSpc>
                  <a:spcPct val="80000"/>
                </a:lnSpc>
                <a:buFont typeface="Arial" charset="0"/>
                <a:buNone/>
              </a:pPr>
              <a:r>
                <a:rPr kumimoji="0" lang="id-ID" altLang="en-US" sz="1700"/>
                <a:t>anterior</a:t>
              </a:r>
              <a:endParaRPr kumimoji="0" lang="en-US" altLang="en-US" sz="1700"/>
            </a:p>
          </p:txBody>
        </p:sp>
        <p:sp>
          <p:nvSpPr>
            <p:cNvPr id="109574" name="Line 7"/>
            <p:cNvSpPr>
              <a:spLocks noChangeShapeType="1"/>
            </p:cNvSpPr>
            <p:nvPr/>
          </p:nvSpPr>
          <p:spPr bwMode="auto">
            <a:xfrm>
              <a:off x="1200" y="1248"/>
              <a:ext cx="513" cy="30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75" name="Line 8"/>
            <p:cNvSpPr>
              <a:spLocks noChangeShapeType="1"/>
            </p:cNvSpPr>
            <p:nvPr/>
          </p:nvSpPr>
          <p:spPr bwMode="auto">
            <a:xfrm>
              <a:off x="672" y="2016"/>
              <a:ext cx="449" cy="68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76" name="Text Box 9"/>
            <p:cNvSpPr txBox="1">
              <a:spLocks noChangeArrowheads="1"/>
            </p:cNvSpPr>
            <p:nvPr/>
          </p:nvSpPr>
          <p:spPr bwMode="auto">
            <a:xfrm>
              <a:off x="86" y="1776"/>
              <a:ext cx="634"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700"/>
                <a:t>Kantong udara</a:t>
              </a:r>
            </a:p>
            <a:p>
              <a:pPr>
                <a:lnSpc>
                  <a:spcPct val="80000"/>
                </a:lnSpc>
                <a:buFont typeface="Arial" charset="0"/>
                <a:buNone/>
              </a:pPr>
              <a:r>
                <a:rPr kumimoji="0" lang="id-ID" altLang="en-US" sz="1700"/>
                <a:t>posterior</a:t>
              </a:r>
              <a:endParaRPr kumimoji="0" lang="en-US" altLang="en-US" sz="1700"/>
            </a:p>
          </p:txBody>
        </p:sp>
        <p:sp>
          <p:nvSpPr>
            <p:cNvPr id="109577" name="Text Box 10"/>
            <p:cNvSpPr txBox="1">
              <a:spLocks noChangeArrowheads="1"/>
            </p:cNvSpPr>
            <p:nvPr/>
          </p:nvSpPr>
          <p:spPr bwMode="auto">
            <a:xfrm>
              <a:off x="1300" y="1917"/>
              <a:ext cx="43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700"/>
                <a:t>Paru-</a:t>
              </a:r>
            </a:p>
            <a:p>
              <a:pPr>
                <a:lnSpc>
                  <a:spcPct val="80000"/>
                </a:lnSpc>
                <a:buFont typeface="Arial" charset="0"/>
                <a:buNone/>
              </a:pPr>
              <a:r>
                <a:rPr kumimoji="0" lang="id-ID" altLang="en-US" sz="1700"/>
                <a:t>paru</a:t>
              </a:r>
              <a:endParaRPr kumimoji="0" lang="en-US" altLang="en-US" sz="1700"/>
            </a:p>
          </p:txBody>
        </p:sp>
        <p:sp>
          <p:nvSpPr>
            <p:cNvPr id="109578" name="Text Box 11"/>
            <p:cNvSpPr txBox="1">
              <a:spLocks noChangeArrowheads="1"/>
            </p:cNvSpPr>
            <p:nvPr/>
          </p:nvSpPr>
          <p:spPr bwMode="auto">
            <a:xfrm>
              <a:off x="2736" y="960"/>
              <a:ext cx="214"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700"/>
                <a:t>Udara</a:t>
              </a:r>
              <a:endParaRPr kumimoji="0" lang="en-US" altLang="en-US" sz="1700">
                <a:solidFill>
                  <a:srgbClr val="563A84"/>
                </a:solidFill>
              </a:endParaRPr>
            </a:p>
          </p:txBody>
        </p:sp>
        <p:sp>
          <p:nvSpPr>
            <p:cNvPr id="109579" name="Line 12"/>
            <p:cNvSpPr>
              <a:spLocks noChangeShapeType="1"/>
            </p:cNvSpPr>
            <p:nvPr/>
          </p:nvSpPr>
          <p:spPr bwMode="auto">
            <a:xfrm>
              <a:off x="1981" y="1713"/>
              <a:ext cx="296" cy="8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0" name="Text Box 13"/>
            <p:cNvSpPr txBox="1">
              <a:spLocks noChangeArrowheads="1"/>
            </p:cNvSpPr>
            <p:nvPr/>
          </p:nvSpPr>
          <p:spPr bwMode="auto">
            <a:xfrm>
              <a:off x="3221" y="1970"/>
              <a:ext cx="43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700"/>
                <a:t>Paru-</a:t>
              </a:r>
            </a:p>
            <a:p>
              <a:pPr>
                <a:lnSpc>
                  <a:spcPct val="80000"/>
                </a:lnSpc>
                <a:buFont typeface="Arial" charset="0"/>
                <a:buNone/>
              </a:pPr>
              <a:r>
                <a:rPr kumimoji="0" lang="id-ID" altLang="en-US" sz="1700"/>
                <a:t>paru</a:t>
              </a:r>
              <a:endParaRPr kumimoji="0" lang="en-US" altLang="en-US" sz="1700">
                <a:solidFill>
                  <a:srgbClr val="563A84"/>
                </a:solidFill>
              </a:endParaRPr>
            </a:p>
          </p:txBody>
        </p:sp>
        <p:sp>
          <p:nvSpPr>
            <p:cNvPr id="109581" name="Text Box 14"/>
            <p:cNvSpPr txBox="1">
              <a:spLocks noChangeArrowheads="1"/>
            </p:cNvSpPr>
            <p:nvPr/>
          </p:nvSpPr>
          <p:spPr bwMode="auto">
            <a:xfrm>
              <a:off x="4752" y="960"/>
              <a:ext cx="214"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700"/>
                <a:t>Udara</a:t>
              </a:r>
              <a:endParaRPr kumimoji="0" lang="en-US" altLang="en-US" sz="1700">
                <a:solidFill>
                  <a:srgbClr val="563A84"/>
                </a:solidFill>
              </a:endParaRPr>
            </a:p>
          </p:txBody>
        </p:sp>
        <p:sp>
          <p:nvSpPr>
            <p:cNvPr id="109582" name="Text Box 15"/>
            <p:cNvSpPr txBox="1">
              <a:spLocks noChangeArrowheads="1"/>
            </p:cNvSpPr>
            <p:nvPr/>
          </p:nvSpPr>
          <p:spPr bwMode="auto">
            <a:xfrm>
              <a:off x="5153" y="3120"/>
              <a:ext cx="38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en-US" altLang="en-US" sz="1700"/>
                <a:t>1 mm</a:t>
              </a:r>
              <a:endParaRPr kumimoji="0" lang="en-US" altLang="en-US" sz="1700">
                <a:solidFill>
                  <a:srgbClr val="563A84"/>
                </a:solidFill>
              </a:endParaRPr>
            </a:p>
          </p:txBody>
        </p:sp>
        <p:sp>
          <p:nvSpPr>
            <p:cNvPr id="109583" name="Line 16"/>
            <p:cNvSpPr>
              <a:spLocks noChangeShapeType="1"/>
            </p:cNvSpPr>
            <p:nvPr/>
          </p:nvSpPr>
          <p:spPr bwMode="auto">
            <a:xfrm>
              <a:off x="5161" y="2993"/>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4" name="Line 17"/>
            <p:cNvSpPr>
              <a:spLocks noChangeShapeType="1"/>
            </p:cNvSpPr>
            <p:nvPr/>
          </p:nvSpPr>
          <p:spPr bwMode="auto">
            <a:xfrm>
              <a:off x="5497" y="2993"/>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5" name="Line 18"/>
            <p:cNvSpPr>
              <a:spLocks noChangeShapeType="1"/>
            </p:cNvSpPr>
            <p:nvPr/>
          </p:nvSpPr>
          <p:spPr bwMode="auto">
            <a:xfrm>
              <a:off x="5157" y="3046"/>
              <a:ext cx="34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6" name="Text Box 19"/>
            <p:cNvSpPr txBox="1">
              <a:spLocks noChangeArrowheads="1"/>
            </p:cNvSpPr>
            <p:nvPr/>
          </p:nvSpPr>
          <p:spPr bwMode="auto">
            <a:xfrm>
              <a:off x="2303" y="1723"/>
              <a:ext cx="546"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700"/>
                <a:t>Trakea</a:t>
              </a:r>
              <a:endParaRPr kumimoji="0" lang="en-US" altLang="en-US" sz="1700">
                <a:solidFill>
                  <a:srgbClr val="563A84"/>
                </a:solidFill>
              </a:endParaRPr>
            </a:p>
          </p:txBody>
        </p:sp>
        <p:sp>
          <p:nvSpPr>
            <p:cNvPr id="109587" name="Text Box 20"/>
            <p:cNvSpPr txBox="1">
              <a:spLocks noChangeArrowheads="1"/>
            </p:cNvSpPr>
            <p:nvPr/>
          </p:nvSpPr>
          <p:spPr bwMode="auto">
            <a:xfrm>
              <a:off x="3827" y="2935"/>
              <a:ext cx="890"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nSpc>
                  <a:spcPct val="80000"/>
                </a:lnSpc>
                <a:buFont typeface="Arial" charset="0"/>
                <a:buNone/>
              </a:pPr>
              <a:r>
                <a:rPr kumimoji="0" lang="id-ID" altLang="en-US" sz="1700"/>
                <a:t>Tabung udara</a:t>
              </a:r>
            </a:p>
            <a:p>
              <a:pPr>
                <a:lnSpc>
                  <a:spcPct val="80000"/>
                </a:lnSpc>
                <a:buFont typeface="Arial" charset="0"/>
                <a:buNone/>
              </a:pPr>
              <a:r>
                <a:rPr kumimoji="0" lang="id-ID" altLang="en-US" sz="1700"/>
                <a:t>(parabronki)</a:t>
              </a:r>
            </a:p>
            <a:p>
              <a:pPr>
                <a:lnSpc>
                  <a:spcPct val="80000"/>
                </a:lnSpc>
                <a:buFont typeface="Arial" charset="0"/>
                <a:buNone/>
              </a:pPr>
              <a:r>
                <a:rPr kumimoji="0" lang="id-ID" altLang="en-US" sz="1700"/>
                <a:t>dalam paru-paru</a:t>
              </a:r>
              <a:endParaRPr kumimoji="0" lang="en-US" altLang="en-US" sz="1700"/>
            </a:p>
          </p:txBody>
        </p:sp>
        <p:sp>
          <p:nvSpPr>
            <p:cNvPr id="109588" name="Line 21"/>
            <p:cNvSpPr>
              <a:spLocks noChangeShapeType="1"/>
            </p:cNvSpPr>
            <p:nvPr/>
          </p:nvSpPr>
          <p:spPr bwMode="auto">
            <a:xfrm flipH="1">
              <a:off x="4441" y="2339"/>
              <a:ext cx="340" cy="57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9" name="Line 22"/>
            <p:cNvSpPr>
              <a:spLocks noChangeShapeType="1"/>
            </p:cNvSpPr>
            <p:nvPr/>
          </p:nvSpPr>
          <p:spPr bwMode="auto">
            <a:xfrm flipH="1">
              <a:off x="4441" y="2563"/>
              <a:ext cx="396" cy="35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0" name="Text Box 23"/>
            <p:cNvSpPr txBox="1">
              <a:spLocks noChangeArrowheads="1"/>
            </p:cNvSpPr>
            <p:nvPr/>
          </p:nvSpPr>
          <p:spPr bwMode="auto">
            <a:xfrm>
              <a:off x="2811" y="3435"/>
              <a:ext cx="1642"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gn="ctr">
                <a:lnSpc>
                  <a:spcPct val="80000"/>
                </a:lnSpc>
                <a:buFont typeface="Arial" charset="0"/>
                <a:buNone/>
              </a:pPr>
              <a:r>
                <a:rPr kumimoji="0" lang="id-ID" altLang="en-US" sz="1700"/>
                <a:t>EKSHALASI</a:t>
              </a:r>
            </a:p>
            <a:p>
              <a:pPr algn="ctr">
                <a:lnSpc>
                  <a:spcPct val="80000"/>
                </a:lnSpc>
                <a:buFont typeface="Arial" charset="0"/>
                <a:buNone/>
              </a:pPr>
              <a:r>
                <a:rPr kumimoji="0" lang="id-ID" altLang="en-US" sz="1700"/>
                <a:t>Kantong udara kosong</a:t>
              </a:r>
            </a:p>
            <a:p>
              <a:pPr algn="ctr">
                <a:lnSpc>
                  <a:spcPct val="80000"/>
                </a:lnSpc>
                <a:buFont typeface="Arial" charset="0"/>
                <a:buNone/>
              </a:pPr>
              <a:r>
                <a:rPr kumimoji="0" lang="id-ID" altLang="en-US" sz="1700"/>
                <a:t>paru-paru terisi</a:t>
              </a:r>
            </a:p>
          </p:txBody>
        </p:sp>
        <p:sp>
          <p:nvSpPr>
            <p:cNvPr id="109591" name="Text Box 24"/>
            <p:cNvSpPr txBox="1">
              <a:spLocks noChangeArrowheads="1"/>
            </p:cNvSpPr>
            <p:nvPr/>
          </p:nvSpPr>
          <p:spPr bwMode="auto">
            <a:xfrm>
              <a:off x="967" y="3439"/>
              <a:ext cx="1106"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charset="0"/>
                  <a:sym typeface="Symbol" pitchFamily="48" charset="2"/>
                </a:defRPr>
              </a:lvl1pPr>
              <a:lvl2pPr marL="742950" indent="-285750">
                <a:defRPr kumimoji="1" sz="2900" b="1">
                  <a:solidFill>
                    <a:schemeClr val="tx1"/>
                  </a:solidFill>
                  <a:latin typeface="Arial" charset="0"/>
                  <a:sym typeface="Symbol" pitchFamily="48" charset="2"/>
                </a:defRPr>
              </a:lvl2pPr>
              <a:lvl3pPr marL="1143000" indent="-228600">
                <a:defRPr kumimoji="1" sz="2900" b="1">
                  <a:solidFill>
                    <a:schemeClr val="tx1"/>
                  </a:solidFill>
                  <a:latin typeface="Arial" charset="0"/>
                  <a:sym typeface="Symbol" pitchFamily="48" charset="2"/>
                </a:defRPr>
              </a:lvl3pPr>
              <a:lvl4pPr marL="1600200" indent="-228600">
                <a:defRPr kumimoji="1" sz="2900" b="1">
                  <a:solidFill>
                    <a:schemeClr val="tx1"/>
                  </a:solidFill>
                  <a:latin typeface="Arial" charset="0"/>
                  <a:sym typeface="Symbol" pitchFamily="48" charset="2"/>
                </a:defRPr>
              </a:lvl4pPr>
              <a:lvl5pPr marL="2057400" indent="-228600">
                <a:defRPr kumimoji="1" sz="2900" b="1">
                  <a:solidFill>
                    <a:schemeClr val="tx1"/>
                  </a:solidFill>
                  <a:latin typeface="Arial" charset="0"/>
                  <a:sym typeface="Symbol" pitchFamily="48" charset="2"/>
                </a:defRPr>
              </a:lvl5pPr>
              <a:lvl6pPr marL="2514600" indent="-228600" eaLnBrk="0" fontAlgn="base" hangingPunct="0">
                <a:spcBef>
                  <a:spcPct val="0"/>
                </a:spcBef>
                <a:spcAft>
                  <a:spcPct val="0"/>
                </a:spcAft>
                <a:defRPr kumimoji="1" sz="2900" b="1">
                  <a:solidFill>
                    <a:schemeClr val="tx1"/>
                  </a:solidFill>
                  <a:latin typeface="Arial" charset="0"/>
                  <a:sym typeface="Symbol" pitchFamily="48" charset="2"/>
                </a:defRPr>
              </a:lvl6pPr>
              <a:lvl7pPr marL="2971800" indent="-228600" eaLnBrk="0" fontAlgn="base" hangingPunct="0">
                <a:spcBef>
                  <a:spcPct val="0"/>
                </a:spcBef>
                <a:spcAft>
                  <a:spcPct val="0"/>
                </a:spcAft>
                <a:defRPr kumimoji="1" sz="2900" b="1">
                  <a:solidFill>
                    <a:schemeClr val="tx1"/>
                  </a:solidFill>
                  <a:latin typeface="Arial" charset="0"/>
                  <a:sym typeface="Symbol" pitchFamily="48" charset="2"/>
                </a:defRPr>
              </a:lvl7pPr>
              <a:lvl8pPr marL="3429000" indent="-228600" eaLnBrk="0" fontAlgn="base" hangingPunct="0">
                <a:spcBef>
                  <a:spcPct val="0"/>
                </a:spcBef>
                <a:spcAft>
                  <a:spcPct val="0"/>
                </a:spcAft>
                <a:defRPr kumimoji="1" sz="2900" b="1">
                  <a:solidFill>
                    <a:schemeClr val="tx1"/>
                  </a:solidFill>
                  <a:latin typeface="Arial" charset="0"/>
                  <a:sym typeface="Symbol" pitchFamily="48" charset="2"/>
                </a:defRPr>
              </a:lvl8pPr>
              <a:lvl9pPr marL="3886200" indent="-228600" eaLnBrk="0" fontAlgn="base" hangingPunct="0">
                <a:spcBef>
                  <a:spcPct val="0"/>
                </a:spcBef>
                <a:spcAft>
                  <a:spcPct val="0"/>
                </a:spcAft>
                <a:defRPr kumimoji="1" sz="2900" b="1">
                  <a:solidFill>
                    <a:schemeClr val="tx1"/>
                  </a:solidFill>
                  <a:latin typeface="Arial" charset="0"/>
                  <a:sym typeface="Symbol" pitchFamily="48" charset="2"/>
                </a:defRPr>
              </a:lvl9pPr>
            </a:lstStyle>
            <a:p>
              <a:pPr algn="ctr">
                <a:lnSpc>
                  <a:spcPct val="80000"/>
                </a:lnSpc>
                <a:buFont typeface="Arial" charset="0"/>
                <a:buNone/>
              </a:pPr>
              <a:r>
                <a:rPr kumimoji="0" lang="id-ID" altLang="en-US" sz="1700"/>
                <a:t>INHALASI</a:t>
              </a:r>
            </a:p>
            <a:p>
              <a:pPr algn="ctr">
                <a:lnSpc>
                  <a:spcPct val="80000"/>
                </a:lnSpc>
                <a:buFont typeface="Arial" charset="0"/>
                <a:buNone/>
              </a:pPr>
              <a:r>
                <a:rPr kumimoji="0" lang="id-ID" altLang="en-US" sz="1700"/>
                <a:t>Kantong udara</a:t>
              </a:r>
            </a:p>
            <a:p>
              <a:pPr algn="ctr">
                <a:lnSpc>
                  <a:spcPct val="80000"/>
                </a:lnSpc>
                <a:buFont typeface="Arial" charset="0"/>
                <a:buNone/>
              </a:pPr>
              <a:r>
                <a:rPr kumimoji="0" lang="id-ID" altLang="en-US" sz="1700"/>
                <a:t>terisi</a:t>
              </a:r>
              <a:endParaRPr kumimoji="0" lang="en-US" altLang="en-US" sz="1700"/>
            </a:p>
          </p:txBody>
        </p:sp>
      </p:grpSp>
      <p:sp>
        <p:nvSpPr>
          <p:cNvPr id="2" name="Rectangle 1"/>
          <p:cNvSpPr/>
          <p:nvPr/>
        </p:nvSpPr>
        <p:spPr>
          <a:xfrm>
            <a:off x="230224" y="4968226"/>
            <a:ext cx="8734263" cy="1077218"/>
          </a:xfrm>
          <a:prstGeom prst="rect">
            <a:avLst/>
          </a:prstGeom>
        </p:spPr>
        <p:txBody>
          <a:bodyPr wrap="square">
            <a:spAutoFit/>
          </a:bodyPr>
          <a:lstStyle/>
          <a:p>
            <a:pPr marL="285750" indent="-285750" eaLnBrk="1" hangingPunct="1">
              <a:buFont typeface="Arial" panose="020B0604020202020204" pitchFamily="34" charset="0"/>
              <a:buChar char="•"/>
            </a:pPr>
            <a:r>
              <a:rPr lang="en-US" sz="1600" dirty="0" err="1"/>
              <a:t>Burung</a:t>
            </a:r>
            <a:r>
              <a:rPr lang="en-US" sz="1600" dirty="0"/>
              <a:t> </a:t>
            </a:r>
            <a:r>
              <a:rPr lang="en-US" sz="1600" dirty="0" err="1"/>
              <a:t>memiliki</a:t>
            </a:r>
            <a:r>
              <a:rPr lang="en-US" sz="1600" dirty="0"/>
              <a:t> </a:t>
            </a:r>
            <a:r>
              <a:rPr lang="en-US" sz="1600" dirty="0" err="1"/>
              <a:t>delapan</a:t>
            </a:r>
            <a:r>
              <a:rPr lang="en-US" sz="1600" dirty="0"/>
              <a:t> </a:t>
            </a:r>
            <a:r>
              <a:rPr lang="en-US" sz="1600" dirty="0" err="1"/>
              <a:t>atau</a:t>
            </a:r>
            <a:r>
              <a:rPr lang="en-US" sz="1600" dirty="0"/>
              <a:t> </a:t>
            </a:r>
            <a:r>
              <a:rPr lang="en-US" sz="1600" dirty="0" err="1"/>
              <a:t>sembilan</a:t>
            </a:r>
            <a:r>
              <a:rPr lang="en-US" sz="1600" dirty="0"/>
              <a:t> </a:t>
            </a:r>
            <a:r>
              <a:rPr lang="en-US" sz="1600" dirty="0" err="1"/>
              <a:t>kantong</a:t>
            </a:r>
            <a:r>
              <a:rPr lang="en-US" sz="1600" dirty="0"/>
              <a:t> </a:t>
            </a:r>
            <a:r>
              <a:rPr lang="en-US" sz="1600" dirty="0" err="1"/>
              <a:t>udara</a:t>
            </a:r>
            <a:r>
              <a:rPr lang="en-US" sz="1600" dirty="0"/>
              <a:t> yang </a:t>
            </a:r>
            <a:r>
              <a:rPr lang="en-US" sz="1600" dirty="0" err="1"/>
              <a:t>berfungsi</a:t>
            </a:r>
            <a:r>
              <a:rPr lang="en-US" sz="1600" dirty="0"/>
              <a:t> </a:t>
            </a:r>
            <a:r>
              <a:rPr lang="en-US" sz="1600" dirty="0" err="1"/>
              <a:t>sebagai</a:t>
            </a:r>
            <a:r>
              <a:rPr lang="en-US" sz="1600" dirty="0"/>
              <a:t> </a:t>
            </a:r>
            <a:r>
              <a:rPr lang="en-US" sz="1600" dirty="0" err="1"/>
              <a:t>alat</a:t>
            </a:r>
            <a:r>
              <a:rPr lang="en-US" sz="1600" dirty="0"/>
              <a:t> </a:t>
            </a:r>
            <a:r>
              <a:rPr lang="en-US" sz="1600" dirty="0" err="1"/>
              <a:t>peniup</a:t>
            </a:r>
            <a:r>
              <a:rPr lang="en-US" sz="1600" dirty="0"/>
              <a:t> yang </a:t>
            </a:r>
            <a:r>
              <a:rPr lang="en-US" sz="1600" dirty="0" err="1"/>
              <a:t>menjaga</a:t>
            </a:r>
            <a:r>
              <a:rPr lang="en-US" sz="1600" dirty="0"/>
              <a:t> </a:t>
            </a:r>
            <a:r>
              <a:rPr lang="en-US" sz="1600" dirty="0" err="1"/>
              <a:t>udara</a:t>
            </a:r>
            <a:r>
              <a:rPr lang="en-US" sz="1600" dirty="0"/>
              <a:t> </a:t>
            </a:r>
            <a:r>
              <a:rPr lang="en-US" sz="1600" dirty="0" err="1"/>
              <a:t>mengalir</a:t>
            </a:r>
            <a:r>
              <a:rPr lang="en-US" sz="1600" dirty="0"/>
              <a:t> </a:t>
            </a:r>
            <a:r>
              <a:rPr lang="en-US" sz="1600" dirty="0" err="1"/>
              <a:t>melalui</a:t>
            </a:r>
            <a:r>
              <a:rPr lang="en-US" sz="1600" dirty="0"/>
              <a:t> </a:t>
            </a:r>
            <a:r>
              <a:rPr lang="en-US" sz="1600" dirty="0" err="1"/>
              <a:t>paru-paru</a:t>
            </a:r>
            <a:endParaRPr lang="en-US" sz="1600" dirty="0"/>
          </a:p>
          <a:p>
            <a:pPr marL="285750" indent="-285750" eaLnBrk="1" hangingPunct="1">
              <a:buFont typeface="Arial" panose="020B0604020202020204" pitchFamily="34" charset="0"/>
              <a:buChar char="•"/>
            </a:pPr>
            <a:r>
              <a:rPr lang="en-US" sz="1600" dirty="0" err="1"/>
              <a:t>Udara</a:t>
            </a:r>
            <a:r>
              <a:rPr lang="en-US" sz="1600" dirty="0"/>
              <a:t> </a:t>
            </a:r>
            <a:r>
              <a:rPr lang="en-US" sz="1600" dirty="0" err="1"/>
              <a:t>mengalir</a:t>
            </a:r>
            <a:r>
              <a:rPr lang="en-US" sz="1600" dirty="0"/>
              <a:t> </a:t>
            </a:r>
            <a:r>
              <a:rPr lang="en-US" sz="1600" dirty="0" err="1"/>
              <a:t>melalui</a:t>
            </a:r>
            <a:r>
              <a:rPr lang="en-US" sz="1600" dirty="0"/>
              <a:t> </a:t>
            </a:r>
            <a:r>
              <a:rPr lang="en-US" sz="1600" dirty="0" err="1"/>
              <a:t>paru-paru</a:t>
            </a:r>
            <a:r>
              <a:rPr lang="en-US" sz="1600" dirty="0"/>
              <a:t> </a:t>
            </a:r>
            <a:r>
              <a:rPr lang="en-US" sz="1600" dirty="0" err="1"/>
              <a:t>hanya</a:t>
            </a:r>
            <a:r>
              <a:rPr lang="en-US" sz="1600" dirty="0"/>
              <a:t> </a:t>
            </a:r>
            <a:r>
              <a:rPr lang="en-US" sz="1600" dirty="0" err="1"/>
              <a:t>ke</a:t>
            </a:r>
            <a:r>
              <a:rPr lang="en-US" sz="1600" dirty="0"/>
              <a:t> </a:t>
            </a:r>
            <a:r>
              <a:rPr lang="en-US" sz="1600" dirty="0" err="1"/>
              <a:t>satu</a:t>
            </a:r>
            <a:r>
              <a:rPr lang="en-US" sz="1600" dirty="0"/>
              <a:t> </a:t>
            </a:r>
            <a:r>
              <a:rPr lang="en-US" sz="1600" dirty="0" err="1"/>
              <a:t>arah</a:t>
            </a:r>
            <a:endParaRPr lang="en-US" sz="1600" dirty="0"/>
          </a:p>
          <a:p>
            <a:pPr marL="285750" indent="-285750" eaLnBrk="1" hangingPunct="1">
              <a:buFont typeface="Arial" panose="020B0604020202020204" pitchFamily="34" charset="0"/>
              <a:buChar char="•"/>
            </a:pPr>
            <a:r>
              <a:rPr lang="en-US" sz="1600" dirty="0" err="1"/>
              <a:t>Setiap</a:t>
            </a:r>
            <a:r>
              <a:rPr lang="en-US" sz="1600" dirty="0"/>
              <a:t> </a:t>
            </a:r>
            <a:r>
              <a:rPr lang="en-US" sz="1600" dirty="0" err="1"/>
              <a:t>ekshalasi</a:t>
            </a:r>
            <a:r>
              <a:rPr lang="en-US" sz="1600" dirty="0"/>
              <a:t> </a:t>
            </a:r>
            <a:r>
              <a:rPr lang="en-US" sz="1600" dirty="0" err="1"/>
              <a:t>memperbarui</a:t>
            </a:r>
            <a:r>
              <a:rPr lang="en-US" sz="1600" dirty="0"/>
              <a:t> </a:t>
            </a:r>
            <a:r>
              <a:rPr lang="en-US" sz="1600" dirty="0" err="1"/>
              <a:t>udara</a:t>
            </a:r>
            <a:r>
              <a:rPr lang="en-US" sz="1600" dirty="0"/>
              <a:t> </a:t>
            </a:r>
            <a:r>
              <a:rPr lang="en-US" sz="1600" dirty="0" err="1"/>
              <a:t>dalam</a:t>
            </a:r>
            <a:r>
              <a:rPr lang="en-US" sz="1600" dirty="0"/>
              <a:t> </a:t>
            </a:r>
            <a:r>
              <a:rPr lang="en-US" sz="1600" dirty="0" err="1"/>
              <a:t>paru-paru</a:t>
            </a:r>
            <a:endParaRPr lang="en-US" sz="1600" dirty="0"/>
          </a:p>
        </p:txBody>
      </p:sp>
    </p:spTree>
    <p:extLst>
      <p:ext uri="{BB962C8B-B14F-4D97-AF65-F5344CB8AC3E}">
        <p14:creationId xmlns:p14="http://schemas.microsoft.com/office/powerpoint/2010/main" val="704511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ChangeArrowheads="1"/>
          </p:cNvSpPr>
          <p:nvPr/>
        </p:nvSpPr>
        <p:spPr bwMode="auto">
          <a:xfrm>
            <a:off x="4932040" y="-38100"/>
            <a:ext cx="44910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eaLnBrk="1" hangingPunct="1"/>
            <a:r>
              <a:rPr kumimoji="0" lang="id-ID" sz="1200" b="0" dirty="0">
                <a:solidFill>
                  <a:schemeClr val="bg1"/>
                </a:solidFill>
              </a:rPr>
              <a:t>Peraga </a:t>
            </a:r>
            <a:r>
              <a:rPr kumimoji="0" lang="en-US" sz="1200" b="0" dirty="0">
                <a:solidFill>
                  <a:schemeClr val="bg1"/>
                </a:solidFill>
              </a:rPr>
              <a:t>42</a:t>
            </a:r>
            <a:r>
              <a:rPr kumimoji="0" lang="id-ID" sz="1200" b="0" dirty="0">
                <a:solidFill>
                  <a:schemeClr val="bg1"/>
                </a:solidFill>
              </a:rPr>
              <a:t>.</a:t>
            </a:r>
            <a:r>
              <a:rPr kumimoji="0" lang="en-US" sz="1200" b="0" dirty="0">
                <a:solidFill>
                  <a:schemeClr val="bg1"/>
                </a:solidFill>
              </a:rPr>
              <a:t>25</a:t>
            </a:r>
            <a:r>
              <a:rPr kumimoji="0" lang="id-ID" sz="1200" b="0" dirty="0">
                <a:solidFill>
                  <a:schemeClr val="bg1"/>
                </a:solidFill>
              </a:rPr>
              <a:t>  Pernafasan tekanan negatif (Campbell, 2010)</a:t>
            </a:r>
            <a:endParaRPr kumimoji="0" lang="en-US" sz="1200" b="0" dirty="0">
              <a:solidFill>
                <a:schemeClr val="bg1"/>
              </a:solidFill>
            </a:endParaRPr>
          </a:p>
        </p:txBody>
      </p:sp>
      <p:grpSp>
        <p:nvGrpSpPr>
          <p:cNvPr id="107523" name="Group 17"/>
          <p:cNvGrpSpPr>
            <a:grpSpLocks/>
          </p:cNvGrpSpPr>
          <p:nvPr/>
        </p:nvGrpSpPr>
        <p:grpSpPr bwMode="auto">
          <a:xfrm>
            <a:off x="179512" y="206973"/>
            <a:ext cx="8675688" cy="5207000"/>
            <a:chOff x="144" y="500"/>
            <a:chExt cx="5465" cy="3280"/>
          </a:xfrm>
        </p:grpSpPr>
        <p:pic>
          <p:nvPicPr>
            <p:cNvPr id="107524" name="Picture 4" descr="42_25NegPressBreathing-U"/>
            <p:cNvPicPr>
              <a:picLocks noChangeAspect="1" noChangeArrowheads="1"/>
            </p:cNvPicPr>
            <p:nvPr/>
          </p:nvPicPr>
          <p:blipFill>
            <a:blip r:embed="rId3">
              <a:extLst>
                <a:ext uri="{28A0092B-C50C-407E-A947-70E740481C1C}">
                  <a14:useLocalDpi xmlns:a14="http://schemas.microsoft.com/office/drawing/2010/main" val="0"/>
                </a:ext>
              </a:extLst>
            </a:blip>
            <a:srcRect b="2612"/>
            <a:stretch>
              <a:fillRect/>
            </a:stretch>
          </p:blipFill>
          <p:spPr bwMode="auto">
            <a:xfrm>
              <a:off x="223" y="500"/>
              <a:ext cx="5386"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6"/>
            <p:cNvSpPr txBox="1">
              <a:spLocks noChangeArrowheads="1"/>
            </p:cNvSpPr>
            <p:nvPr/>
          </p:nvSpPr>
          <p:spPr bwMode="auto">
            <a:xfrm>
              <a:off x="2475" y="2280"/>
              <a:ext cx="35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Paru-paru</a:t>
              </a:r>
              <a:endParaRPr kumimoji="0" lang="en-US" sz="1400">
                <a:solidFill>
                  <a:srgbClr val="563A84"/>
                </a:solidFill>
              </a:endParaRPr>
            </a:p>
          </p:txBody>
        </p:sp>
        <p:sp>
          <p:nvSpPr>
            <p:cNvPr id="107526" name="Line 7"/>
            <p:cNvSpPr>
              <a:spLocks noChangeShapeType="1"/>
            </p:cNvSpPr>
            <p:nvPr/>
          </p:nvSpPr>
          <p:spPr bwMode="auto">
            <a:xfrm>
              <a:off x="2264" y="2344"/>
              <a:ext cx="19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07527" name="Text Box 8"/>
            <p:cNvSpPr txBox="1">
              <a:spLocks noChangeArrowheads="1"/>
            </p:cNvSpPr>
            <p:nvPr/>
          </p:nvSpPr>
          <p:spPr bwMode="auto">
            <a:xfrm>
              <a:off x="2475" y="2748"/>
              <a:ext cx="6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diafragma</a:t>
              </a:r>
              <a:endParaRPr kumimoji="0" lang="en-US" sz="1400">
                <a:solidFill>
                  <a:srgbClr val="563A84"/>
                </a:solidFill>
              </a:endParaRPr>
            </a:p>
          </p:txBody>
        </p:sp>
        <p:sp>
          <p:nvSpPr>
            <p:cNvPr id="107528" name="Line 9"/>
            <p:cNvSpPr>
              <a:spLocks noChangeShapeType="1"/>
            </p:cNvSpPr>
            <p:nvPr/>
          </p:nvSpPr>
          <p:spPr bwMode="auto">
            <a:xfrm>
              <a:off x="2120" y="2800"/>
              <a:ext cx="34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07529" name="Text Box 10"/>
            <p:cNvSpPr txBox="1">
              <a:spLocks noChangeArrowheads="1"/>
            </p:cNvSpPr>
            <p:nvPr/>
          </p:nvSpPr>
          <p:spPr bwMode="auto">
            <a:xfrm>
              <a:off x="2210" y="896"/>
              <a:ext cx="475"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Udara</a:t>
              </a:r>
            </a:p>
            <a:p>
              <a:pPr>
                <a:lnSpc>
                  <a:spcPct val="80000"/>
                </a:lnSpc>
                <a:buFont typeface="Arial" panose="020B0604020202020204" pitchFamily="34" charset="0"/>
                <a:buNone/>
              </a:pPr>
              <a:r>
                <a:rPr kumimoji="0" lang="id-ID" sz="1400"/>
                <a:t>dihirup</a:t>
              </a:r>
              <a:endParaRPr kumimoji="0" lang="en-US" sz="1400"/>
            </a:p>
          </p:txBody>
        </p:sp>
        <p:sp>
          <p:nvSpPr>
            <p:cNvPr id="107530" name="Text Box 11"/>
            <p:cNvSpPr txBox="1">
              <a:spLocks noChangeArrowheads="1"/>
            </p:cNvSpPr>
            <p:nvPr/>
          </p:nvSpPr>
          <p:spPr bwMode="auto">
            <a:xfrm>
              <a:off x="144" y="768"/>
              <a:ext cx="718"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Sangkar rusuk</a:t>
              </a:r>
            </a:p>
            <a:p>
              <a:pPr>
                <a:lnSpc>
                  <a:spcPct val="80000"/>
                </a:lnSpc>
                <a:buFont typeface="Arial" panose="020B0604020202020204" pitchFamily="34" charset="0"/>
                <a:buNone/>
              </a:pPr>
              <a:r>
                <a:rPr kumimoji="0" lang="id-ID" sz="1400"/>
                <a:t>mengembang </a:t>
              </a:r>
            </a:p>
            <a:p>
              <a:pPr>
                <a:lnSpc>
                  <a:spcPct val="80000"/>
                </a:lnSpc>
                <a:buFont typeface="Arial" panose="020B0604020202020204" pitchFamily="34" charset="0"/>
                <a:buNone/>
              </a:pPr>
              <a:r>
                <a:rPr kumimoji="0" lang="id-ID" sz="1400"/>
                <a:t>saat otot-otot</a:t>
              </a:r>
            </a:p>
            <a:p>
              <a:pPr>
                <a:lnSpc>
                  <a:spcPct val="80000"/>
                </a:lnSpc>
                <a:buFont typeface="Arial" panose="020B0604020202020204" pitchFamily="34" charset="0"/>
                <a:buNone/>
              </a:pPr>
              <a:r>
                <a:rPr kumimoji="0" lang="id-ID" sz="1400"/>
                <a:t>rusuk</a:t>
              </a:r>
            </a:p>
            <a:p>
              <a:pPr>
                <a:lnSpc>
                  <a:spcPct val="80000"/>
                </a:lnSpc>
                <a:buFont typeface="Arial" panose="020B0604020202020204" pitchFamily="34" charset="0"/>
                <a:buNone/>
              </a:pPr>
              <a:r>
                <a:rPr kumimoji="0" lang="id-ID" sz="1400"/>
                <a:t>berkontraksi</a:t>
              </a:r>
              <a:endParaRPr kumimoji="0" lang="en-US" sz="1400"/>
            </a:p>
          </p:txBody>
        </p:sp>
        <p:sp>
          <p:nvSpPr>
            <p:cNvPr id="107531" name="Line 12"/>
            <p:cNvSpPr>
              <a:spLocks noChangeShapeType="1"/>
            </p:cNvSpPr>
            <p:nvPr/>
          </p:nvSpPr>
          <p:spPr bwMode="auto">
            <a:xfrm>
              <a:off x="733" y="1294"/>
              <a:ext cx="349" cy="30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07532" name="Text Box 13"/>
            <p:cNvSpPr txBox="1">
              <a:spLocks noChangeArrowheads="1"/>
            </p:cNvSpPr>
            <p:nvPr/>
          </p:nvSpPr>
          <p:spPr bwMode="auto">
            <a:xfrm>
              <a:off x="2976" y="864"/>
              <a:ext cx="87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nSpc>
                  <a:spcPct val="80000"/>
                </a:lnSpc>
                <a:buFont typeface="Arial" panose="020B0604020202020204" pitchFamily="34" charset="0"/>
                <a:buNone/>
              </a:pPr>
              <a:r>
                <a:rPr kumimoji="0" lang="id-ID" sz="1400"/>
                <a:t>Sangkar rusuk</a:t>
              </a:r>
            </a:p>
            <a:p>
              <a:pPr>
                <a:lnSpc>
                  <a:spcPct val="80000"/>
                </a:lnSpc>
                <a:buFont typeface="Arial" panose="020B0604020202020204" pitchFamily="34" charset="0"/>
                <a:buNone/>
              </a:pPr>
              <a:r>
                <a:rPr kumimoji="0" lang="id-ID" sz="1400"/>
                <a:t>mengecil saat</a:t>
              </a:r>
            </a:p>
            <a:p>
              <a:pPr>
                <a:lnSpc>
                  <a:spcPct val="80000"/>
                </a:lnSpc>
                <a:buFont typeface="Arial" panose="020B0604020202020204" pitchFamily="34" charset="0"/>
                <a:buNone/>
              </a:pPr>
              <a:r>
                <a:rPr kumimoji="0" lang="id-ID" sz="1400"/>
                <a:t>otot-otot rusuk</a:t>
              </a:r>
            </a:p>
            <a:p>
              <a:pPr>
                <a:lnSpc>
                  <a:spcPct val="80000"/>
                </a:lnSpc>
                <a:buFont typeface="Arial" panose="020B0604020202020204" pitchFamily="34" charset="0"/>
                <a:buNone/>
              </a:pPr>
              <a:r>
                <a:rPr kumimoji="0" lang="id-ID" sz="1400"/>
                <a:t>berelaksasi</a:t>
              </a:r>
              <a:endParaRPr kumimoji="0" lang="en-US" sz="1400"/>
            </a:p>
          </p:txBody>
        </p:sp>
        <p:sp>
          <p:nvSpPr>
            <p:cNvPr id="107533" name="Line 14"/>
            <p:cNvSpPr>
              <a:spLocks noChangeShapeType="1"/>
            </p:cNvSpPr>
            <p:nvPr/>
          </p:nvSpPr>
          <p:spPr bwMode="auto">
            <a:xfrm>
              <a:off x="3342" y="1295"/>
              <a:ext cx="595" cy="4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a:p>
          </p:txBody>
        </p:sp>
        <p:sp>
          <p:nvSpPr>
            <p:cNvPr id="107534" name="Text Box 15"/>
            <p:cNvSpPr txBox="1">
              <a:spLocks noChangeArrowheads="1"/>
            </p:cNvSpPr>
            <p:nvPr/>
          </p:nvSpPr>
          <p:spPr bwMode="auto">
            <a:xfrm>
              <a:off x="5074" y="914"/>
              <a:ext cx="474"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en-US" sz="1400"/>
                <a:t>U</a:t>
              </a:r>
              <a:r>
                <a:rPr kumimoji="0" lang="id-ID" sz="1400"/>
                <a:t>dara</a:t>
              </a:r>
            </a:p>
            <a:p>
              <a:pPr algn="ctr">
                <a:lnSpc>
                  <a:spcPct val="80000"/>
                </a:lnSpc>
                <a:buFont typeface="Arial" panose="020B0604020202020204" pitchFamily="34" charset="0"/>
                <a:buNone/>
              </a:pPr>
              <a:r>
                <a:rPr kumimoji="0" lang="id-ID" sz="1400"/>
                <a:t>diembuskan</a:t>
              </a:r>
              <a:endParaRPr kumimoji="0" lang="en-US" sz="1400"/>
            </a:p>
          </p:txBody>
        </p:sp>
        <p:sp>
          <p:nvSpPr>
            <p:cNvPr id="107535" name="Text Box 16"/>
            <p:cNvSpPr txBox="1">
              <a:spLocks noChangeArrowheads="1"/>
            </p:cNvSpPr>
            <p:nvPr/>
          </p:nvSpPr>
          <p:spPr bwMode="auto">
            <a:xfrm>
              <a:off x="4303" y="3140"/>
              <a:ext cx="1146"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EKSHALASI</a:t>
              </a:r>
            </a:p>
            <a:p>
              <a:pPr algn="ctr">
                <a:lnSpc>
                  <a:spcPct val="80000"/>
                </a:lnSpc>
                <a:buFont typeface="Arial" panose="020B0604020202020204" pitchFamily="34" charset="0"/>
                <a:buNone/>
              </a:pPr>
              <a:r>
                <a:rPr kumimoji="0" lang="id-ID" sz="1400"/>
                <a:t>diafragma</a:t>
              </a:r>
            </a:p>
            <a:p>
              <a:pPr algn="ctr">
                <a:lnSpc>
                  <a:spcPct val="80000"/>
                </a:lnSpc>
                <a:buFont typeface="Arial" panose="020B0604020202020204" pitchFamily="34" charset="0"/>
                <a:buNone/>
              </a:pPr>
              <a:r>
                <a:rPr kumimoji="0" lang="id-ID" sz="1400"/>
                <a:t>berelaksasi</a:t>
              </a:r>
            </a:p>
            <a:p>
              <a:pPr algn="ctr">
                <a:lnSpc>
                  <a:spcPct val="80000"/>
                </a:lnSpc>
                <a:buFont typeface="Arial" panose="020B0604020202020204" pitchFamily="34" charset="0"/>
                <a:buNone/>
              </a:pPr>
              <a:r>
                <a:rPr kumimoji="0" lang="id-ID" sz="1400"/>
                <a:t>(bergerak naik)</a:t>
              </a:r>
              <a:endParaRPr kumimoji="0" lang="en-US" sz="1400"/>
            </a:p>
          </p:txBody>
        </p:sp>
        <p:sp>
          <p:nvSpPr>
            <p:cNvPr id="107536" name="Text Box 17"/>
            <p:cNvSpPr txBox="1">
              <a:spLocks noChangeArrowheads="1"/>
            </p:cNvSpPr>
            <p:nvPr/>
          </p:nvSpPr>
          <p:spPr bwMode="auto">
            <a:xfrm>
              <a:off x="1463" y="3118"/>
              <a:ext cx="1452"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b="1">
                  <a:solidFill>
                    <a:schemeClr val="tx1"/>
                  </a:solidFill>
                  <a:latin typeface="Arial" panose="020B0604020202020204" pitchFamily="34" charset="0"/>
                  <a:sym typeface="Symbol" panose="05050102010706020507" pitchFamily="18" charset="2"/>
                </a:defRPr>
              </a:lvl1pPr>
              <a:lvl2pPr marL="742950" indent="-285750">
                <a:defRPr kumimoji="1" sz="2900" b="1">
                  <a:solidFill>
                    <a:schemeClr val="tx1"/>
                  </a:solidFill>
                  <a:latin typeface="Arial" panose="020B0604020202020204" pitchFamily="34" charset="0"/>
                  <a:sym typeface="Symbol" panose="05050102010706020507" pitchFamily="18" charset="2"/>
                </a:defRPr>
              </a:lvl2pPr>
              <a:lvl3pPr marL="1143000" indent="-228600">
                <a:defRPr kumimoji="1" sz="2900" b="1">
                  <a:solidFill>
                    <a:schemeClr val="tx1"/>
                  </a:solidFill>
                  <a:latin typeface="Arial" panose="020B0604020202020204" pitchFamily="34" charset="0"/>
                  <a:sym typeface="Symbol" panose="05050102010706020507" pitchFamily="18" charset="2"/>
                </a:defRPr>
              </a:lvl3pPr>
              <a:lvl4pPr marL="1600200" indent="-228600">
                <a:defRPr kumimoji="1" sz="2900" b="1">
                  <a:solidFill>
                    <a:schemeClr val="tx1"/>
                  </a:solidFill>
                  <a:latin typeface="Arial" panose="020B0604020202020204" pitchFamily="34" charset="0"/>
                  <a:sym typeface="Symbol" panose="05050102010706020507" pitchFamily="18" charset="2"/>
                </a:defRPr>
              </a:lvl4pPr>
              <a:lvl5pPr marL="2057400" indent="-228600">
                <a:defRPr kumimoji="1" sz="2900" b="1">
                  <a:solidFill>
                    <a:schemeClr val="tx1"/>
                  </a:solidFill>
                  <a:latin typeface="Arial" panose="020B0604020202020204" pitchFamily="34" charset="0"/>
                  <a:sym typeface="Symbol" panose="05050102010706020507" pitchFamily="18" charset="2"/>
                </a:defRPr>
              </a:lvl5pPr>
              <a:lvl6pPr marL="25146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6pPr>
              <a:lvl7pPr marL="29718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7pPr>
              <a:lvl8pPr marL="34290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8pPr>
              <a:lvl9pPr marL="3886200" indent="-228600" eaLnBrk="0" fontAlgn="base" hangingPunct="0">
                <a:spcBef>
                  <a:spcPct val="0"/>
                </a:spcBef>
                <a:spcAft>
                  <a:spcPct val="0"/>
                </a:spcAft>
                <a:defRPr kumimoji="1" sz="2900" b="1">
                  <a:solidFill>
                    <a:schemeClr val="tx1"/>
                  </a:solidFill>
                  <a:latin typeface="Arial" panose="020B0604020202020204" pitchFamily="34" charset="0"/>
                  <a:sym typeface="Symbol" panose="05050102010706020507" pitchFamily="18" charset="2"/>
                </a:defRPr>
              </a:lvl9pPr>
            </a:lstStyle>
            <a:p>
              <a:pPr algn="ctr">
                <a:lnSpc>
                  <a:spcPct val="80000"/>
                </a:lnSpc>
                <a:buFont typeface="Arial" panose="020B0604020202020204" pitchFamily="34" charset="0"/>
                <a:buNone/>
              </a:pPr>
              <a:r>
                <a:rPr kumimoji="0" lang="id-ID" sz="1400"/>
                <a:t>INHALASI</a:t>
              </a:r>
            </a:p>
            <a:p>
              <a:pPr algn="ctr">
                <a:lnSpc>
                  <a:spcPct val="80000"/>
                </a:lnSpc>
                <a:buFont typeface="Arial" panose="020B0604020202020204" pitchFamily="34" charset="0"/>
                <a:buNone/>
              </a:pPr>
              <a:r>
                <a:rPr kumimoji="0" lang="id-ID" sz="1400"/>
                <a:t>diafragma</a:t>
              </a:r>
            </a:p>
            <a:p>
              <a:pPr algn="ctr">
                <a:lnSpc>
                  <a:spcPct val="80000"/>
                </a:lnSpc>
                <a:buFont typeface="Arial" panose="020B0604020202020204" pitchFamily="34" charset="0"/>
                <a:buNone/>
              </a:pPr>
              <a:r>
                <a:rPr kumimoji="0" lang="id-ID" sz="1400"/>
                <a:t>berkontraksi</a:t>
              </a:r>
            </a:p>
            <a:p>
              <a:pPr algn="ctr">
                <a:lnSpc>
                  <a:spcPct val="80000"/>
                </a:lnSpc>
                <a:buFont typeface="Arial" panose="020B0604020202020204" pitchFamily="34" charset="0"/>
                <a:buNone/>
              </a:pPr>
              <a:r>
                <a:rPr kumimoji="0" lang="id-ID" sz="1400"/>
                <a:t>(bergerak ke bawah)</a:t>
              </a:r>
              <a:endParaRPr kumimoji="0" lang="en-US" sz="1400"/>
            </a:p>
          </p:txBody>
        </p:sp>
      </p:grpSp>
      <p:sp>
        <p:nvSpPr>
          <p:cNvPr id="2" name="Rectangle 1"/>
          <p:cNvSpPr/>
          <p:nvPr/>
        </p:nvSpPr>
        <p:spPr>
          <a:xfrm>
            <a:off x="286466" y="5351068"/>
            <a:ext cx="8568734" cy="1169551"/>
          </a:xfrm>
          <a:prstGeom prst="rect">
            <a:avLst/>
          </a:prstGeom>
        </p:spPr>
        <p:txBody>
          <a:bodyPr wrap="square">
            <a:spAutoFit/>
          </a:bodyPr>
          <a:lstStyle/>
          <a:p>
            <a:pPr marL="285750" indent="-285750" eaLnBrk="1" hangingPunct="1">
              <a:buFont typeface="Arial" panose="020B0604020202020204" pitchFamily="34" charset="0"/>
              <a:buChar char="•"/>
            </a:pPr>
            <a:r>
              <a:rPr lang="en-US" sz="1400" dirty="0"/>
              <a:t>Proses yang </a:t>
            </a:r>
            <a:r>
              <a:rPr lang="en-US" sz="1400" dirty="0" err="1"/>
              <a:t>memventilasi</a:t>
            </a:r>
            <a:r>
              <a:rPr lang="en-US" sz="1400" dirty="0"/>
              <a:t> </a:t>
            </a:r>
            <a:r>
              <a:rPr lang="en-US" sz="1400" dirty="0" err="1"/>
              <a:t>paru-paru</a:t>
            </a:r>
            <a:r>
              <a:rPr lang="en-US" sz="1400" dirty="0"/>
              <a:t> </a:t>
            </a:r>
            <a:r>
              <a:rPr lang="en-US" sz="1400" dirty="0" err="1"/>
              <a:t>adalah</a:t>
            </a:r>
            <a:r>
              <a:rPr lang="en-US" sz="1400" dirty="0"/>
              <a:t> </a:t>
            </a:r>
            <a:r>
              <a:rPr lang="en-US" sz="1400" b="1" dirty="0" err="1"/>
              <a:t>pernafasan</a:t>
            </a:r>
            <a:r>
              <a:rPr lang="en-US" sz="1400" dirty="0"/>
              <a:t>, </a:t>
            </a:r>
            <a:r>
              <a:rPr lang="en-US" sz="1400" dirty="0" err="1"/>
              <a:t>inhalasi</a:t>
            </a:r>
            <a:r>
              <a:rPr lang="en-US" sz="1400" dirty="0"/>
              <a:t> </a:t>
            </a:r>
            <a:r>
              <a:rPr lang="en-US" sz="1400" dirty="0" err="1"/>
              <a:t>dan</a:t>
            </a:r>
            <a:r>
              <a:rPr lang="en-US" sz="1400" dirty="0"/>
              <a:t> </a:t>
            </a:r>
            <a:r>
              <a:rPr lang="en-US" sz="1400" dirty="0" err="1"/>
              <a:t>ekshalasi</a:t>
            </a:r>
            <a:r>
              <a:rPr lang="en-US" sz="1400" dirty="0"/>
              <a:t> </a:t>
            </a:r>
            <a:r>
              <a:rPr lang="en-US" sz="1400" dirty="0" err="1"/>
              <a:t>udara</a:t>
            </a:r>
            <a:r>
              <a:rPr lang="en-US" sz="1400" dirty="0"/>
              <a:t> </a:t>
            </a:r>
            <a:r>
              <a:rPr lang="en-US" sz="1400" dirty="0" err="1"/>
              <a:t>silih-berganti</a:t>
            </a:r>
            <a:endParaRPr lang="id-ID" sz="1400" dirty="0"/>
          </a:p>
          <a:p>
            <a:pPr marL="285750" indent="-285750" eaLnBrk="1" hangingPunct="1">
              <a:buFont typeface="Arial" panose="020B0604020202020204" pitchFamily="34" charset="0"/>
              <a:buChar char="•"/>
            </a:pPr>
            <a:r>
              <a:rPr lang="en-US" sz="1400" dirty="0" err="1"/>
              <a:t>Mamalia</a:t>
            </a:r>
            <a:r>
              <a:rPr lang="en-US" sz="1400" dirty="0"/>
              <a:t> </a:t>
            </a:r>
            <a:r>
              <a:rPr lang="en-US" sz="1400" dirty="0" err="1"/>
              <a:t>memventilasikan</a:t>
            </a:r>
            <a:r>
              <a:rPr lang="en-US" sz="1400" dirty="0"/>
              <a:t> </a:t>
            </a:r>
            <a:r>
              <a:rPr lang="en-US" sz="1400" dirty="0" err="1"/>
              <a:t>paru-parunya</a:t>
            </a:r>
            <a:r>
              <a:rPr lang="en-US" sz="1400" dirty="0"/>
              <a:t> </a:t>
            </a:r>
            <a:r>
              <a:rPr lang="en-US" sz="1400" dirty="0" err="1"/>
              <a:t>dengan</a:t>
            </a:r>
            <a:r>
              <a:rPr lang="en-US" sz="1400" dirty="0"/>
              <a:t> </a:t>
            </a:r>
            <a:r>
              <a:rPr lang="en-US" sz="1400" b="1" dirty="0" err="1"/>
              <a:t>pernapasan</a:t>
            </a:r>
            <a:r>
              <a:rPr lang="en-US" sz="1400" b="1" dirty="0"/>
              <a:t> </a:t>
            </a:r>
            <a:r>
              <a:rPr lang="en-US" sz="1400" b="1" dirty="0" err="1"/>
              <a:t>tekanan</a:t>
            </a:r>
            <a:r>
              <a:rPr lang="en-US" sz="1400" b="1" dirty="0"/>
              <a:t> </a:t>
            </a:r>
            <a:r>
              <a:rPr lang="en-US" sz="1400" b="1" dirty="0" err="1"/>
              <a:t>negatif</a:t>
            </a:r>
            <a:r>
              <a:rPr lang="en-US" sz="1400" dirty="0"/>
              <a:t>, yang </a:t>
            </a:r>
            <a:r>
              <a:rPr lang="en-US" sz="1400" dirty="0" err="1"/>
              <a:t>menarik</a:t>
            </a:r>
            <a:r>
              <a:rPr lang="en-US" sz="1400" dirty="0"/>
              <a:t> </a:t>
            </a:r>
            <a:r>
              <a:rPr lang="en-US" sz="1400" dirty="0" err="1"/>
              <a:t>udara</a:t>
            </a:r>
            <a:r>
              <a:rPr lang="en-US" sz="1400" dirty="0"/>
              <a:t> </a:t>
            </a:r>
            <a:r>
              <a:rPr lang="en-US" sz="1400" dirty="0" err="1"/>
              <a:t>ke</a:t>
            </a:r>
            <a:r>
              <a:rPr lang="en-US" sz="1400" dirty="0"/>
              <a:t> </a:t>
            </a:r>
            <a:r>
              <a:rPr lang="en-US" sz="1400" dirty="0" err="1"/>
              <a:t>dalam</a:t>
            </a:r>
            <a:r>
              <a:rPr lang="en-US" sz="1400" dirty="0"/>
              <a:t> </a:t>
            </a:r>
            <a:r>
              <a:rPr lang="en-US" sz="1400" dirty="0" err="1"/>
              <a:t>paru-paru</a:t>
            </a:r>
            <a:endParaRPr lang="id-ID" sz="1400" dirty="0"/>
          </a:p>
          <a:p>
            <a:pPr marL="285750" indent="-285750" eaLnBrk="1" hangingPunct="1">
              <a:buFont typeface="Arial" panose="020B0604020202020204" pitchFamily="34" charset="0"/>
              <a:buChar char="•"/>
            </a:pPr>
            <a:r>
              <a:rPr lang="en-US" sz="1400" dirty="0"/>
              <a:t>Volume </a:t>
            </a:r>
            <a:r>
              <a:rPr lang="en-US" sz="1400" dirty="0" err="1"/>
              <a:t>paru-paru</a:t>
            </a:r>
            <a:r>
              <a:rPr lang="en-US" sz="1400" dirty="0"/>
              <a:t> </a:t>
            </a:r>
            <a:r>
              <a:rPr lang="en-US" sz="1400" dirty="0" err="1"/>
              <a:t>bertambah</a:t>
            </a:r>
            <a:r>
              <a:rPr lang="en-US" sz="1400" dirty="0"/>
              <a:t> </a:t>
            </a:r>
            <a:r>
              <a:rPr lang="en-US" sz="1400" dirty="0" err="1"/>
              <a:t>saat</a:t>
            </a:r>
            <a:r>
              <a:rPr lang="en-US" sz="1400" dirty="0"/>
              <a:t> </a:t>
            </a:r>
            <a:r>
              <a:rPr lang="en-US" sz="1400" dirty="0" err="1"/>
              <a:t>otot</a:t>
            </a:r>
            <a:r>
              <a:rPr lang="en-US" sz="1400" dirty="0"/>
              <a:t> </a:t>
            </a:r>
            <a:r>
              <a:rPr lang="en-US" sz="1400" dirty="0" err="1"/>
              <a:t>rusuk-otot</a:t>
            </a:r>
            <a:r>
              <a:rPr lang="en-US" sz="1400" dirty="0"/>
              <a:t> </a:t>
            </a:r>
            <a:r>
              <a:rPr lang="en-US" sz="1400" dirty="0" err="1"/>
              <a:t>dan</a:t>
            </a:r>
            <a:r>
              <a:rPr lang="en-US" sz="1400" dirty="0"/>
              <a:t> </a:t>
            </a:r>
            <a:r>
              <a:rPr lang="en-US" sz="1400" b="1" dirty="0" err="1"/>
              <a:t>diafragma</a:t>
            </a:r>
            <a:r>
              <a:rPr lang="en-US" sz="1400" dirty="0"/>
              <a:t> </a:t>
            </a:r>
            <a:r>
              <a:rPr lang="en-US" sz="1400" dirty="0" err="1"/>
              <a:t>berkontraksi</a:t>
            </a:r>
            <a:endParaRPr lang="en-US" sz="1400" dirty="0"/>
          </a:p>
          <a:p>
            <a:pPr marL="285750" indent="-285750" eaLnBrk="1" hangingPunct="1">
              <a:buFont typeface="Arial" panose="020B0604020202020204" pitchFamily="34" charset="0"/>
              <a:buChar char="•"/>
            </a:pPr>
            <a:endParaRPr lang="en-US" sz="1400" dirty="0"/>
          </a:p>
        </p:txBody>
      </p:sp>
    </p:spTree>
    <p:extLst>
      <p:ext uri="{BB962C8B-B14F-4D97-AF65-F5344CB8AC3E}">
        <p14:creationId xmlns:p14="http://schemas.microsoft.com/office/powerpoint/2010/main" val="1057354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dirty="0"/>
              <a:t>Hickman, 2006</a:t>
            </a:r>
          </a:p>
        </p:txBody>
      </p:sp>
      <p:pic>
        <p:nvPicPr>
          <p:cNvPr id="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40" y="1"/>
            <a:ext cx="5364135"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 y="3789041"/>
            <a:ext cx="7451509"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4738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b19a8c8cfad858eaa3a3d15f7bc532914caf886"/>
</p:tagLst>
</file>

<file path=ppt/theme/theme1.xml><?xml version="1.0" encoding="utf-8"?>
<a:theme xmlns:a="http://schemas.openxmlformats.org/drawingml/2006/main" name="cdb2004211gl">
  <a:themeElements>
    <a:clrScheme name="1922tgp_connection_light 2">
      <a:dk1>
        <a:srgbClr val="000000"/>
      </a:dk1>
      <a:lt1>
        <a:srgbClr val="FFFFFF"/>
      </a:lt1>
      <a:dk2>
        <a:srgbClr val="37399B"/>
      </a:dk2>
      <a:lt2>
        <a:srgbClr val="C0C0C0"/>
      </a:lt2>
      <a:accent1>
        <a:srgbClr val="4987E3"/>
      </a:accent1>
      <a:accent2>
        <a:srgbClr val="D23516"/>
      </a:accent2>
      <a:accent3>
        <a:srgbClr val="FFFFFF"/>
      </a:accent3>
      <a:accent4>
        <a:srgbClr val="000000"/>
      </a:accent4>
      <a:accent5>
        <a:srgbClr val="B1C3EF"/>
      </a:accent5>
      <a:accent6>
        <a:srgbClr val="BE2F13"/>
      </a:accent6>
      <a:hlink>
        <a:srgbClr val="36A1B6"/>
      </a:hlink>
      <a:folHlink>
        <a:srgbClr val="7FB242"/>
      </a:folHlink>
    </a:clrScheme>
    <a:fontScheme name="1922tgp_connection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22tgp_connection_light 1">
        <a:dk1>
          <a:srgbClr val="000000"/>
        </a:dk1>
        <a:lt1>
          <a:srgbClr val="FFFFFF"/>
        </a:lt1>
        <a:dk2>
          <a:srgbClr val="165E86"/>
        </a:dk2>
        <a:lt2>
          <a:srgbClr val="969696"/>
        </a:lt2>
        <a:accent1>
          <a:srgbClr val="2AA08A"/>
        </a:accent1>
        <a:accent2>
          <a:srgbClr val="AA67DD"/>
        </a:accent2>
        <a:accent3>
          <a:srgbClr val="FFFFFF"/>
        </a:accent3>
        <a:accent4>
          <a:srgbClr val="000000"/>
        </a:accent4>
        <a:accent5>
          <a:srgbClr val="ACCDC4"/>
        </a:accent5>
        <a:accent6>
          <a:srgbClr val="9A5DC8"/>
        </a:accent6>
        <a:hlink>
          <a:srgbClr val="7D96D3"/>
        </a:hlink>
        <a:folHlink>
          <a:srgbClr val="DEDB70"/>
        </a:folHlink>
      </a:clrScheme>
      <a:clrMap bg1="lt1" tx1="dk1" bg2="lt2" tx2="dk2" accent1="accent1" accent2="accent2" accent3="accent3" accent4="accent4" accent5="accent5" accent6="accent6" hlink="hlink" folHlink="folHlink"/>
    </a:extraClrScheme>
    <a:extraClrScheme>
      <a:clrScheme name="1922tgp_connection_light 2">
        <a:dk1>
          <a:srgbClr val="000000"/>
        </a:dk1>
        <a:lt1>
          <a:srgbClr val="FFFFFF"/>
        </a:lt1>
        <a:dk2>
          <a:srgbClr val="37399B"/>
        </a:dk2>
        <a:lt2>
          <a:srgbClr val="C0C0C0"/>
        </a:lt2>
        <a:accent1>
          <a:srgbClr val="4987E3"/>
        </a:accent1>
        <a:accent2>
          <a:srgbClr val="D23516"/>
        </a:accent2>
        <a:accent3>
          <a:srgbClr val="FFFFFF"/>
        </a:accent3>
        <a:accent4>
          <a:srgbClr val="000000"/>
        </a:accent4>
        <a:accent5>
          <a:srgbClr val="B1C3EF"/>
        </a:accent5>
        <a:accent6>
          <a:srgbClr val="BE2F13"/>
        </a:accent6>
        <a:hlink>
          <a:srgbClr val="36A1B6"/>
        </a:hlink>
        <a:folHlink>
          <a:srgbClr val="7FB242"/>
        </a:folHlink>
      </a:clrScheme>
      <a:clrMap bg1="lt1" tx1="dk1" bg2="lt2" tx2="dk2" accent1="accent1" accent2="accent2" accent3="accent3" accent4="accent4" accent5="accent5" accent6="accent6" hlink="hlink" folHlink="folHlink"/>
    </a:extraClrScheme>
    <a:extraClrScheme>
      <a:clrScheme name="1922tgp_connection_light 3">
        <a:dk1>
          <a:srgbClr val="000000"/>
        </a:dk1>
        <a:lt1>
          <a:srgbClr val="FFFFFF"/>
        </a:lt1>
        <a:dk2>
          <a:srgbClr val="000066"/>
        </a:dk2>
        <a:lt2>
          <a:srgbClr val="969696"/>
        </a:lt2>
        <a:accent1>
          <a:srgbClr val="117AC1"/>
        </a:accent1>
        <a:accent2>
          <a:srgbClr val="3E9887"/>
        </a:accent2>
        <a:accent3>
          <a:srgbClr val="FFFFFF"/>
        </a:accent3>
        <a:accent4>
          <a:srgbClr val="000000"/>
        </a:accent4>
        <a:accent5>
          <a:srgbClr val="AABEDD"/>
        </a:accent5>
        <a:accent6>
          <a:srgbClr val="37897A"/>
        </a:accent6>
        <a:hlink>
          <a:srgbClr val="D17FB6"/>
        </a:hlink>
        <a:folHlink>
          <a:srgbClr val="E398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cdb2004211gl</Template>
  <TotalTime>5561</TotalTime>
  <Words>2760</Words>
  <Application>Microsoft Office PowerPoint</Application>
  <PresentationFormat>On-screen Show (4:3)</PresentationFormat>
  <Paragraphs>746</Paragraphs>
  <Slides>84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Times New Roman</vt:lpstr>
      <vt:lpstr>Wingdings</vt:lpstr>
      <vt:lpstr>cdb2004211gl</vt:lpstr>
      <vt:lpstr>ZOOLOGI VERTEBRATA</vt:lpstr>
      <vt:lpstr>PowerPoint Presentation</vt:lpstr>
      <vt:lpstr>PowerPoint Presentation</vt:lpstr>
      <vt:lpstr>PowerPoint Presentation</vt:lpstr>
      <vt:lpstr>PowerPoint Presentation</vt:lpstr>
      <vt:lpstr>Phylum Chordata</vt:lpstr>
      <vt:lpstr>PowerPoint Presentation</vt:lpstr>
      <vt:lpstr>Subphylum Urocordata (Tunicata)</vt:lpstr>
      <vt:lpstr>PowerPoint Presentation</vt:lpstr>
      <vt:lpstr>PowerPoint Presentation</vt:lpstr>
      <vt:lpstr>Subphylum Cephalochordata</vt:lpstr>
      <vt:lpstr>PowerPoint Presentation</vt:lpstr>
      <vt:lpstr>PowerPoint Presentation</vt:lpstr>
      <vt:lpstr>PowerPoint Presentation</vt:lpstr>
      <vt:lpstr>SUBPHYLUM VERTEBRATA (CRANIATA)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TAKSONOMI &amp; KLASIFIKASI </vt:lpstr>
      <vt:lpstr>PowerPoint Presentation</vt:lpstr>
      <vt:lpstr>PowerPoint Presentation</vt:lpstr>
      <vt:lpstr>Pisces/Fishes</vt:lpstr>
      <vt:lpstr>AMPHIBIA</vt:lpstr>
      <vt:lpstr>Amphibia</vt:lpstr>
      <vt:lpstr>REPTILIA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MORFOLOGI ANATOMI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SISTEM PENCERNAAN</vt:lpstr>
      <vt:lpstr>PowerPoint Presentation</vt:lpstr>
      <vt:lpstr>PowerPoint Presentation</vt:lpstr>
      <vt:lpstr>PowerPoint Presentation</vt:lpstr>
      <vt:lpstr>PowerPoint Presentation</vt:lpstr>
      <vt:lpstr>PowerPoint Presentation</vt:lpstr>
      <vt:lpstr>PowerPoint Presentation</vt:lpstr>
      <vt:lpstr>SISTEM EKSKRESI</vt:lpstr>
      <vt:lpstr>PowerPoint Presentation</vt:lpstr>
      <vt:lpstr>PowerPoint Presentation</vt:lpstr>
      <vt:lpstr>Urea</vt:lpstr>
      <vt:lpstr>Asam Urat</vt:lpstr>
      <vt:lpstr>Pengaruh Evolusi dan Lingkungan terhadap Zat-zat Buangan Bernitrogen</vt:lpstr>
      <vt:lpstr>Proses-proses Ekskresi</vt:lpstr>
      <vt:lpstr>PowerPoint Presentation</vt:lpstr>
      <vt:lpstr>Sekilas Sistem Ekskresi</vt:lpstr>
      <vt:lpstr>PowerPoint Presentation</vt:lpstr>
      <vt:lpstr>PowerPoint Presentation</vt:lpstr>
      <vt:lpstr>SISTEM PEREDARAN DARAH</vt:lpstr>
      <vt:lpstr>Sistem Sirkulasi</vt:lpstr>
      <vt:lpstr>PowerPoint Presentation</vt:lpstr>
      <vt:lpstr>PowerPoint Presentation</vt:lpstr>
      <vt:lpstr>Sirkulasi Vertebrata</vt:lpstr>
      <vt:lpstr>PowerPoint Presentation</vt:lpstr>
      <vt:lpstr>PowerPoint Presentation</vt:lpstr>
      <vt:lpstr>PowerPoint Presentation</vt:lpstr>
      <vt:lpstr>PowerPoint Presentation</vt:lpstr>
      <vt:lpstr>PowerPoint Presentation</vt:lpstr>
      <vt:lpstr>PowerPoint Presentation</vt:lpstr>
      <vt:lpstr>SISTEM PERNAPASAN</vt:lpstr>
      <vt:lpstr>PowerPoint Presentation</vt:lpstr>
      <vt:lpstr>PowerPoint Presentation</vt:lpstr>
      <vt:lpstr>PowerPoint Presentation</vt:lpstr>
      <vt:lpstr>PowerPoint Presentation</vt:lpstr>
    </vt:vector>
  </TitlesOfParts>
  <Company>Amihnah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Amih</dc:creator>
  <cp:lastModifiedBy>Itera1a</cp:lastModifiedBy>
  <cp:revision>238</cp:revision>
  <dcterms:created xsi:type="dcterms:W3CDTF">2014-09-19T22:55:37Z</dcterms:created>
  <dcterms:modified xsi:type="dcterms:W3CDTF">2021-03-05T06:39:00Z</dcterms:modified>
</cp:coreProperties>
</file>