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61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25008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914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39088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8444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84092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362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782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740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2080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474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5853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23691-6117-4FCF-996C-40E8F1BB9AAB}" type="datetimeFigureOut">
              <a:rPr lang="id-ID" smtClean="0"/>
              <a:t>23/09/2021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BAA1F-86CE-44A3-ABB3-73A343909A9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2514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738587"/>
            <a:ext cx="808137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second law of thermodynamics</a:t>
            </a:r>
            <a:endParaRPr lang="id-ID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570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71993" y="116632"/>
            <a:ext cx="21913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entropy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69575" y="1988840"/>
            <a:ext cx="5282545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b="1" u="sng" dirty="0" smtClean="0"/>
              <a:t>Entropy </a:t>
            </a:r>
            <a:r>
              <a:rPr lang="en-US" altLang="en-US" sz="2400" b="1" u="sng" dirty="0"/>
              <a:t>Postulate:</a:t>
            </a:r>
          </a:p>
          <a:p>
            <a:endParaRPr lang="en-US" altLang="en-US" sz="2000" dirty="0"/>
          </a:p>
          <a:p>
            <a:r>
              <a:rPr lang="en-US" altLang="en-US" sz="2400" b="1" i="1" dirty="0"/>
              <a:t>If an irreversible process occurs in a closed system, the entropy S of the system always increases; it never decreases</a:t>
            </a:r>
            <a:r>
              <a:rPr lang="en-US" altLang="en-US" sz="2400" b="1" i="1" dirty="0" smtClean="0"/>
              <a:t>.</a:t>
            </a:r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400" dirty="0"/>
              <a:t>Changes in energy within a closed system do not set the direction of irreversible processes</a:t>
            </a:r>
            <a:r>
              <a:rPr lang="en-US" altLang="en-US" sz="2400" dirty="0" smtClean="0"/>
              <a:t>.</a:t>
            </a:r>
            <a:endParaRPr lang="en-US" alt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332422" y="1217657"/>
            <a:ext cx="6696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b="1" i="1" dirty="0">
                <a:solidFill>
                  <a:srgbClr val="0070C0"/>
                </a:solidFill>
                <a:latin typeface="Arial" charset="0"/>
                <a:cs typeface="Arial" charset="0"/>
              </a:rPr>
              <a:t>Change in </a:t>
            </a:r>
            <a:r>
              <a:rPr lang="en-US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Entropy:</a:t>
            </a:r>
            <a:r>
              <a:rPr lang="id-ID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en-US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Irreversible </a:t>
            </a:r>
            <a:r>
              <a:rPr lang="en-US" altLang="en-US" sz="2000" b="1" i="1" dirty="0">
                <a:solidFill>
                  <a:srgbClr val="0070C0"/>
                </a:solidFill>
                <a:latin typeface="Arial" charset="0"/>
                <a:cs typeface="Arial" charset="0"/>
              </a:rPr>
              <a:t>Process</a:t>
            </a:r>
          </a:p>
        </p:txBody>
      </p:sp>
      <p:pic>
        <p:nvPicPr>
          <p:cNvPr id="3074" name="Picture 2" descr="https://www.swedishnomad.com/wp-content/images/2017/12/Bali-Waterfall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5" r="24515" b="12204"/>
          <a:stretch/>
        </p:blipFill>
        <p:spPr bwMode="auto">
          <a:xfrm>
            <a:off x="5652120" y="3077540"/>
            <a:ext cx="3491880" cy="382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97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151120" y="116632"/>
            <a:ext cx="48331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Change  in entropy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536" y="1017602"/>
            <a:ext cx="5616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b="1" i="1" dirty="0">
                <a:solidFill>
                  <a:srgbClr val="0070C0"/>
                </a:solidFill>
                <a:latin typeface="Arial" charset="0"/>
                <a:cs typeface="Arial" charset="0"/>
              </a:rPr>
              <a:t>Change in </a:t>
            </a:r>
            <a:r>
              <a:rPr lang="en-US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Entropy:</a:t>
            </a:r>
            <a:r>
              <a:rPr lang="id-ID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en-US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Irreversible </a:t>
            </a:r>
            <a:r>
              <a:rPr lang="en-US" altLang="en-US" sz="2000" b="1" i="1" dirty="0">
                <a:solidFill>
                  <a:srgbClr val="0070C0"/>
                </a:solidFill>
                <a:latin typeface="Arial" charset="0"/>
                <a:cs typeface="Arial" charset="0"/>
              </a:rPr>
              <a:t>Process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112" y="1146297"/>
            <a:ext cx="30480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6624"/>
            <a:ext cx="2855233" cy="77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395536" y="3248929"/>
            <a:ext cx="4953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dirty="0"/>
              <a:t>Here </a:t>
            </a:r>
            <a:r>
              <a:rPr lang="en-US" altLang="en-US" sz="1800" i="1" dirty="0"/>
              <a:t>Q </a:t>
            </a:r>
            <a:r>
              <a:rPr lang="en-US" altLang="en-US" sz="1800" dirty="0"/>
              <a:t>is the energy transferred as heat to or from the system during the process, and </a:t>
            </a:r>
            <a:r>
              <a:rPr lang="en-US" altLang="en-US" sz="1800" i="1" dirty="0"/>
              <a:t>T</a:t>
            </a:r>
            <a:r>
              <a:rPr lang="en-US" altLang="en-US" sz="1800" dirty="0"/>
              <a:t> is the temperature of the system in kelvins.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5" t="18329" r="20505" b="10621"/>
          <a:stretch/>
        </p:blipFill>
        <p:spPr bwMode="auto">
          <a:xfrm>
            <a:off x="390473" y="4365104"/>
            <a:ext cx="3050843" cy="2324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583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354" y="2908904"/>
            <a:ext cx="2909888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619" y="1268976"/>
            <a:ext cx="1779989" cy="537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251520" y="974336"/>
            <a:ext cx="62646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Change </a:t>
            </a:r>
            <a:r>
              <a:rPr lang="en-US" altLang="en-US" sz="2000" b="1" i="1" dirty="0">
                <a:solidFill>
                  <a:srgbClr val="0070C0"/>
                </a:solidFill>
                <a:latin typeface="Arial" charset="0"/>
                <a:cs typeface="Arial" charset="0"/>
              </a:rPr>
              <a:t>in </a:t>
            </a:r>
            <a:r>
              <a:rPr lang="en-US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Entropy:</a:t>
            </a:r>
            <a:r>
              <a:rPr lang="id-ID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en-US" altLang="en-US" sz="2000" b="1" i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Reversible </a:t>
            </a:r>
            <a:r>
              <a:rPr lang="en-US" altLang="en-US" sz="2000" b="1" i="1" dirty="0">
                <a:solidFill>
                  <a:srgbClr val="0070C0"/>
                </a:solidFill>
                <a:latin typeface="Arial" charset="0"/>
                <a:cs typeface="Arial" charset="0"/>
              </a:rPr>
              <a:t>Process</a:t>
            </a: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295975" y="1628800"/>
            <a:ext cx="685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800" b="1" i="1" dirty="0"/>
              <a:t>To find the entropy change for an irreversible process occurring in a closed system, replace that process with any reversible process that connects the same initial and final states, and calculate the entropy change for this reversible process.</a:t>
            </a: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" r="6615"/>
          <a:stretch>
            <a:fillRect/>
          </a:stretch>
        </p:blipFill>
        <p:spPr bwMode="auto">
          <a:xfrm>
            <a:off x="27180" y="3876210"/>
            <a:ext cx="3398528" cy="2718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151120" y="116632"/>
            <a:ext cx="48331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Change  in entropy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19469"/>
            <a:ext cx="1494934" cy="40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421" y="4600687"/>
            <a:ext cx="2833754" cy="76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55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51120" y="116632"/>
            <a:ext cx="48331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Change  in entropy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9563" y="1052736"/>
            <a:ext cx="35028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i="1" dirty="0">
                <a:solidFill>
                  <a:srgbClr val="0070C0"/>
                </a:solidFill>
                <a:latin typeface="Arial" charset="0"/>
                <a:cs typeface="Arial" charset="0"/>
              </a:rPr>
              <a:t>Entropy is a State Function</a:t>
            </a:r>
            <a:endParaRPr lang="id-ID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125" y="1452846"/>
            <a:ext cx="2305910" cy="35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8072" y="2027488"/>
            <a:ext cx="50140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Because the steps are reversible, with the gas in equilibrium states</a:t>
            </a:r>
            <a:endParaRPr lang="id-ID" sz="20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125" y="3481335"/>
            <a:ext cx="3206115" cy="642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132" y="4457233"/>
            <a:ext cx="4275736" cy="78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82" y="5617610"/>
            <a:ext cx="4759484" cy="759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29" y="3135785"/>
            <a:ext cx="1710043" cy="397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" y="3967067"/>
            <a:ext cx="2023463" cy="34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71" y="2735373"/>
            <a:ext cx="2721325" cy="33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9" y="4632287"/>
            <a:ext cx="1615085" cy="631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90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35531" y="116632"/>
            <a:ext cx="72642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Second Law of Thermodynamics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60845" y="1124744"/>
            <a:ext cx="792088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i="1" dirty="0">
                <a:solidFill>
                  <a:srgbClr val="FF0000"/>
                </a:solidFill>
              </a:rPr>
              <a:t>If a process occurs in a closed system, the entropy of the system increases for irreversible</a:t>
            </a:r>
          </a:p>
          <a:p>
            <a:r>
              <a:rPr lang="en-US" altLang="en-US" sz="2400" b="1" i="1" dirty="0">
                <a:solidFill>
                  <a:srgbClr val="FF0000"/>
                </a:solidFill>
              </a:rPr>
              <a:t>processes and remains constant for reversible processes. It never decreases</a:t>
            </a:r>
            <a:r>
              <a:rPr lang="en-US" altLang="en-US" sz="2400" dirty="0">
                <a:solidFill>
                  <a:srgbClr val="FF0000"/>
                </a:solidFill>
              </a:rPr>
              <a:t>.</a:t>
            </a:r>
          </a:p>
          <a:p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000" b="1" dirty="0"/>
              <a:t>Here the greater-than sign applies to irreversible processes and the equals sign to reversible processes. This relation applies only to closed systems.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06" y="4788574"/>
            <a:ext cx="8037209" cy="68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181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35531" y="116632"/>
            <a:ext cx="72642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Second Law of Thermodynamics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5536" y="1052736"/>
            <a:ext cx="27638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i="1" dirty="0">
                <a:solidFill>
                  <a:srgbClr val="0070C0"/>
                </a:solidFill>
                <a:latin typeface="Arial" charset="0"/>
                <a:cs typeface="Arial" charset="0"/>
              </a:rPr>
              <a:t>Force due to Entropy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07" y="1919162"/>
            <a:ext cx="3520589" cy="4374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1910852"/>
            <a:ext cx="2301251" cy="427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942" y="2784433"/>
            <a:ext cx="2497797" cy="346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3861048"/>
            <a:ext cx="1822039" cy="760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3" t="69276" r="38401" b="23909"/>
          <a:stretch/>
        </p:blipFill>
        <p:spPr bwMode="auto">
          <a:xfrm>
            <a:off x="3340118" y="3228472"/>
            <a:ext cx="1239123" cy="493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8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81676" y="116632"/>
            <a:ext cx="33720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 carnot engine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3" t="17623" r="14630" b="14053"/>
          <a:stretch/>
        </p:blipFill>
        <p:spPr bwMode="auto">
          <a:xfrm>
            <a:off x="1979712" y="1340768"/>
            <a:ext cx="548879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93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81676" y="116632"/>
            <a:ext cx="33720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 carnot engine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77127"/>
            <a:ext cx="7524750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76" y="4648200"/>
            <a:ext cx="26289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131840" y="4775300"/>
            <a:ext cx="583264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600" dirty="0"/>
              <a:t>Figure 20-9</a:t>
            </a:r>
            <a:r>
              <a:rPr lang="en-US" altLang="en-US" sz="1600" i="1" dirty="0"/>
              <a:t>a </a:t>
            </a:r>
            <a:r>
              <a:rPr lang="en-US" altLang="en-US" sz="1600" dirty="0"/>
              <a:t>shows if we place the cylinder in contact with the high temperature</a:t>
            </a:r>
            <a:r>
              <a:rPr lang="en-US" altLang="en-US" sz="1600" i="1" dirty="0"/>
              <a:t> </a:t>
            </a:r>
            <a:r>
              <a:rPr lang="en-US" altLang="en-US" sz="1600" dirty="0"/>
              <a:t>reservoir at temperature </a:t>
            </a:r>
            <a:r>
              <a:rPr lang="en-US" altLang="en-US" sz="1600" i="1" dirty="0"/>
              <a:t>T</a:t>
            </a:r>
            <a:r>
              <a:rPr lang="en-US" altLang="en-US" sz="1600" i="1" baseline="-25000" dirty="0"/>
              <a:t>H</a:t>
            </a:r>
            <a:r>
              <a:rPr lang="en-US" altLang="en-US" sz="1600" i="1" dirty="0"/>
              <a:t>, </a:t>
            </a:r>
            <a:r>
              <a:rPr lang="en-US" altLang="en-US" sz="1600" dirty="0"/>
              <a:t>heat</a:t>
            </a:r>
            <a:r>
              <a:rPr lang="en-US" altLang="en-US" sz="1600" i="1" dirty="0"/>
              <a:t> |Q</a:t>
            </a:r>
            <a:r>
              <a:rPr lang="en-US" altLang="en-US" sz="1600" i="1" baseline="-25000" dirty="0"/>
              <a:t>H</a:t>
            </a:r>
            <a:r>
              <a:rPr lang="en-US" altLang="en-US" sz="1600" i="1" dirty="0"/>
              <a:t>| </a:t>
            </a:r>
            <a:r>
              <a:rPr lang="en-US" altLang="en-US" sz="1600" dirty="0"/>
              <a:t>is transferred to the working substance from this reservoir as the gas undergoes an isothermal expansion from</a:t>
            </a:r>
            <a:r>
              <a:rPr lang="en-US" altLang="en-US" sz="1600" i="1" dirty="0"/>
              <a:t> </a:t>
            </a:r>
            <a:r>
              <a:rPr lang="en-US" altLang="en-US" sz="1600" dirty="0"/>
              <a:t>volume </a:t>
            </a:r>
            <a:r>
              <a:rPr lang="en-US" altLang="en-US" sz="1600" i="1" dirty="0" err="1"/>
              <a:t>V</a:t>
            </a:r>
            <a:r>
              <a:rPr lang="en-US" altLang="en-US" sz="1600" i="1" baseline="-25000" dirty="0" err="1"/>
              <a:t>a</a:t>
            </a:r>
            <a:r>
              <a:rPr lang="en-US" altLang="en-US" sz="1600" i="1" dirty="0"/>
              <a:t> </a:t>
            </a:r>
            <a:r>
              <a:rPr lang="en-US" altLang="en-US" sz="1600" dirty="0"/>
              <a:t>to volume </a:t>
            </a:r>
            <a:r>
              <a:rPr lang="en-US" altLang="en-US" sz="1600" i="1" dirty="0"/>
              <a:t>V</a:t>
            </a:r>
            <a:r>
              <a:rPr lang="en-US" altLang="en-US" sz="1600" i="1" baseline="-25000" dirty="0"/>
              <a:t>b</a:t>
            </a:r>
            <a:r>
              <a:rPr lang="en-US" altLang="en-US" sz="1600" i="1" dirty="0"/>
              <a:t>. </a:t>
            </a:r>
            <a:r>
              <a:rPr lang="en-US" altLang="en-US" sz="1600" dirty="0"/>
              <a:t>With the working substance in contact with the low-temperature reservoir at temperature </a:t>
            </a:r>
            <a:r>
              <a:rPr lang="en-US" altLang="en-US" sz="1600" i="1" dirty="0"/>
              <a:t>T</a:t>
            </a:r>
            <a:r>
              <a:rPr lang="en-US" altLang="en-US" sz="1600" i="1" baseline="-25000" dirty="0"/>
              <a:t>L</a:t>
            </a:r>
            <a:r>
              <a:rPr lang="en-US" altLang="en-US" sz="1600" i="1" dirty="0"/>
              <a:t>, </a:t>
            </a:r>
            <a:r>
              <a:rPr lang="en-US" altLang="en-US" sz="1600" dirty="0"/>
              <a:t>heat</a:t>
            </a:r>
            <a:r>
              <a:rPr lang="en-US" altLang="en-US" sz="1600" i="1" dirty="0"/>
              <a:t> |Q</a:t>
            </a:r>
            <a:r>
              <a:rPr lang="en-US" altLang="en-US" sz="1600" i="1" baseline="-25000" dirty="0"/>
              <a:t>L</a:t>
            </a:r>
            <a:r>
              <a:rPr lang="en-US" altLang="en-US" sz="1600" i="1" dirty="0"/>
              <a:t>| </a:t>
            </a:r>
            <a:r>
              <a:rPr lang="en-US" altLang="en-US" sz="1600" dirty="0"/>
              <a:t>is transferred from the working substance to the low-temperature reservoir as the gas undergoes an isothermal compression from volume </a:t>
            </a:r>
            <a:r>
              <a:rPr lang="en-US" altLang="en-US" sz="1600" i="1" dirty="0" err="1"/>
              <a:t>V</a:t>
            </a:r>
            <a:r>
              <a:rPr lang="en-US" altLang="en-US" sz="1600" i="1" baseline="-25000" dirty="0" err="1"/>
              <a:t>c</a:t>
            </a:r>
            <a:r>
              <a:rPr lang="en-US" altLang="en-US" sz="1600" i="1" baseline="-25000" dirty="0"/>
              <a:t> </a:t>
            </a:r>
            <a:r>
              <a:rPr lang="en-US" altLang="en-US" sz="1600" dirty="0"/>
              <a:t>to volume </a:t>
            </a:r>
            <a:r>
              <a:rPr lang="en-US" altLang="en-US" sz="1600" i="1" dirty="0" err="1"/>
              <a:t>V</a:t>
            </a:r>
            <a:r>
              <a:rPr lang="en-US" altLang="en-US" sz="1600" i="1" baseline="-25000" dirty="0" err="1"/>
              <a:t>d</a:t>
            </a:r>
            <a:r>
              <a:rPr lang="en-US" altLang="en-US" sz="1600" i="1" baseline="-25000" dirty="0"/>
              <a:t> </a:t>
            </a:r>
            <a:r>
              <a:rPr lang="en-US" altLang="en-US" sz="1600" i="1" dirty="0"/>
              <a:t>(Fig. 20-9b).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6942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81676" y="116632"/>
            <a:ext cx="33720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 carnot engine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" y="1084576"/>
            <a:ext cx="374332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3842039" y="848552"/>
            <a:ext cx="4799949" cy="5767536"/>
            <a:chOff x="4114800" y="685800"/>
            <a:chExt cx="4429125" cy="5400675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838200"/>
              <a:ext cx="80010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5257800" y="1371600"/>
              <a:ext cx="1533525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190750"/>
              <a:ext cx="3295650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7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5715000" y="2886075"/>
              <a:ext cx="1409700" cy="54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4084638"/>
              <a:ext cx="4124325" cy="563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4648200"/>
              <a:ext cx="3152775" cy="657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4572000" y="5486400"/>
              <a:ext cx="3524250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11"/>
            <p:cNvSpPr txBox="1">
              <a:spLocks noChangeArrowheads="1"/>
            </p:cNvSpPr>
            <p:nvPr/>
          </p:nvSpPr>
          <p:spPr bwMode="auto">
            <a:xfrm>
              <a:off x="4114800" y="685800"/>
              <a:ext cx="1730375" cy="329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b="1" i="1" dirty="0">
                  <a:solidFill>
                    <a:srgbClr val="FF0000"/>
                  </a:solidFill>
                </a:rPr>
                <a:t>Heat:</a:t>
              </a: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r>
                <a:rPr lang="en-US" altLang="en-US" sz="1600" b="1" i="1" dirty="0">
                  <a:solidFill>
                    <a:srgbClr val="FF0000"/>
                  </a:solidFill>
                </a:rPr>
                <a:t>Entropy Changes:</a:t>
              </a: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endParaRPr lang="en-US" altLang="en-US" sz="1600" b="1" i="1" dirty="0">
                <a:solidFill>
                  <a:srgbClr val="FF0000"/>
                </a:solidFill>
              </a:endParaRPr>
            </a:p>
            <a:p>
              <a:r>
                <a:rPr lang="en-US" altLang="en-US" sz="1600" b="1" i="1" dirty="0">
                  <a:solidFill>
                    <a:srgbClr val="FF0000"/>
                  </a:solidFill>
                </a:rPr>
                <a:t>Efficiency: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565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285250" y="2276872"/>
            <a:ext cx="45720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dirty="0"/>
              <a:t>Real engines, in which the processes that form the engine cycle are not reversible, have lower efficiencies.</a:t>
            </a:r>
          </a:p>
          <a:p>
            <a:endParaRPr lang="en-US" altLang="en-US" sz="2000" dirty="0"/>
          </a:p>
          <a:p>
            <a:r>
              <a:rPr lang="en-US" altLang="en-US" sz="2000" dirty="0"/>
              <a:t>100% engine efficiency  (that is, </a:t>
            </a:r>
            <a:r>
              <a:rPr lang="en-US" altLang="en-US" sz="2000" dirty="0">
                <a:latin typeface="Symbol" pitchFamily="18" charset="2"/>
              </a:rPr>
              <a:t>e</a:t>
            </a:r>
            <a:r>
              <a:rPr lang="en-US" altLang="en-US" sz="2000" dirty="0"/>
              <a:t>= 1) can only be achieved if </a:t>
            </a:r>
            <a:r>
              <a:rPr lang="en-US" altLang="en-US" sz="2000" i="1" dirty="0"/>
              <a:t>T</a:t>
            </a:r>
            <a:r>
              <a:rPr lang="en-US" altLang="en-US" sz="2000" i="1" baseline="-25000" dirty="0"/>
              <a:t>L</a:t>
            </a:r>
            <a:r>
              <a:rPr lang="en-US" altLang="en-US" sz="2000" i="1" dirty="0"/>
              <a:t> = 0 or T</a:t>
            </a:r>
            <a:r>
              <a:rPr lang="en-US" altLang="en-US" sz="2000" i="1" baseline="-25000" dirty="0"/>
              <a:t>H</a:t>
            </a:r>
            <a:r>
              <a:rPr lang="en-US" altLang="en-US" sz="2000" i="1" dirty="0"/>
              <a:t> →∞, </a:t>
            </a:r>
            <a:r>
              <a:rPr lang="en-US" altLang="en-US" sz="2000" dirty="0"/>
              <a:t>which are</a:t>
            </a:r>
            <a:r>
              <a:rPr lang="en-US" altLang="en-US" sz="2000" i="1" dirty="0"/>
              <a:t> </a:t>
            </a:r>
            <a:r>
              <a:rPr lang="en-US" altLang="en-US" sz="2000" dirty="0"/>
              <a:t>impossible requirements</a:t>
            </a:r>
            <a:r>
              <a:rPr lang="en-US" altLang="en-US" sz="2000" i="1" dirty="0"/>
              <a:t>. </a:t>
            </a:r>
            <a:endParaRPr lang="en-US" alt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2873566" y="116632"/>
            <a:ext cx="33882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 Perfect engine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5" t="22336" r="19814" b="7629"/>
          <a:stretch/>
        </p:blipFill>
        <p:spPr bwMode="auto">
          <a:xfrm>
            <a:off x="228513" y="1484784"/>
            <a:ext cx="4056737" cy="4102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7025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7" t="19262" r="30874" b="13523"/>
          <a:stretch/>
        </p:blipFill>
        <p:spPr bwMode="auto">
          <a:xfrm>
            <a:off x="1979712" y="1052736"/>
            <a:ext cx="4946754" cy="4916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35334" y="116632"/>
            <a:ext cx="26647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 refrigator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807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5334" y="116632"/>
            <a:ext cx="26647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 refrigator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65989" y="1196752"/>
            <a:ext cx="827095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dirty="0"/>
              <a:t>This is reverse of a Carnot engine, and therefore called a Carnot refrigerator. A measure of the efficiency of the refrigerator is K, the coefficient of performance: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id-ID" altLang="en-US" sz="1600" i="1" dirty="0" smtClean="0"/>
          </a:p>
          <a:p>
            <a:endParaRPr lang="id-ID" altLang="en-US" sz="1600" i="1" dirty="0"/>
          </a:p>
          <a:p>
            <a:r>
              <a:rPr lang="en-US" altLang="en-US" sz="2000" i="1" dirty="0" smtClean="0"/>
              <a:t>K</a:t>
            </a:r>
            <a:r>
              <a:rPr lang="en-US" altLang="en-US" sz="2000" i="1" baseline="-25000" dirty="0" smtClean="0"/>
              <a:t>C</a:t>
            </a:r>
            <a:r>
              <a:rPr lang="en-US" altLang="en-US" sz="2000" dirty="0"/>
              <a:t>, the value for Carnot refrigerator is therefore: 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id-ID" altLang="en-US" sz="1600" dirty="0" smtClean="0"/>
          </a:p>
          <a:p>
            <a:endParaRPr lang="id-ID" altLang="en-US" sz="1600" dirty="0"/>
          </a:p>
          <a:p>
            <a:r>
              <a:rPr lang="en-US" altLang="en-US" sz="2000" dirty="0" smtClean="0"/>
              <a:t>Finally</a:t>
            </a:r>
            <a:r>
              <a:rPr lang="en-US" altLang="en-US" sz="1600" dirty="0"/>
              <a:t>,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945" y="2487620"/>
            <a:ext cx="6874595" cy="755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611" y="4149080"/>
            <a:ext cx="2317766" cy="690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293" y="5290180"/>
            <a:ext cx="4765898" cy="83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96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60702" y="116632"/>
            <a:ext cx="421397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d-I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 perfect refrigator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3" t="18006" r="50033" b="24454"/>
          <a:stretch/>
        </p:blipFill>
        <p:spPr bwMode="auto">
          <a:xfrm>
            <a:off x="347786" y="1700808"/>
            <a:ext cx="2106988" cy="4209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555776" y="1521156"/>
            <a:ext cx="633507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000" dirty="0"/>
              <a:t>The entropy change for the cold reservoir is -|</a:t>
            </a:r>
            <a:r>
              <a:rPr lang="en-US" altLang="en-US" sz="2000" i="1" dirty="0"/>
              <a:t>Q|/T</a:t>
            </a:r>
            <a:r>
              <a:rPr lang="en-US" altLang="en-US" sz="2000" i="1" baseline="-25000" dirty="0"/>
              <a:t>L</a:t>
            </a:r>
            <a:r>
              <a:rPr lang="en-US" altLang="en-US" sz="2000" i="1" dirty="0"/>
              <a:t>, </a:t>
            </a:r>
            <a:r>
              <a:rPr lang="en-US" altLang="en-US" sz="2000" dirty="0"/>
              <a:t>and that for the</a:t>
            </a:r>
          </a:p>
          <a:p>
            <a:r>
              <a:rPr lang="en-US" altLang="en-US" sz="2000" dirty="0"/>
              <a:t>warm reservoir is +|</a:t>
            </a:r>
            <a:r>
              <a:rPr lang="en-US" altLang="en-US" sz="2000" i="1" dirty="0"/>
              <a:t>Q|/T</a:t>
            </a:r>
            <a:r>
              <a:rPr lang="en-US" altLang="en-US" sz="2000" i="1" baseline="-25000" dirty="0"/>
              <a:t>H</a:t>
            </a:r>
            <a:r>
              <a:rPr lang="en-US" altLang="en-US" sz="2000" i="1" dirty="0"/>
              <a:t>. </a:t>
            </a:r>
            <a:r>
              <a:rPr lang="en-US" altLang="en-US" sz="2000" dirty="0"/>
              <a:t>Thus, the net entropy change for the entire system is:</a:t>
            </a:r>
          </a:p>
          <a:p>
            <a:endParaRPr lang="en-US" altLang="en-US" sz="1800" dirty="0"/>
          </a:p>
          <a:p>
            <a:endParaRPr lang="en-US" altLang="en-US" sz="1800" dirty="0"/>
          </a:p>
          <a:p>
            <a:endParaRPr lang="id-ID" altLang="en-US" sz="1800" dirty="0" smtClean="0"/>
          </a:p>
          <a:p>
            <a:endParaRPr lang="id-ID" altLang="en-US" sz="1800" dirty="0"/>
          </a:p>
          <a:p>
            <a:endParaRPr lang="en-US" altLang="en-US" sz="2000" dirty="0"/>
          </a:p>
          <a:p>
            <a:r>
              <a:rPr lang="en-US" altLang="en-US" sz="2000" i="1" dirty="0"/>
              <a:t>T</a:t>
            </a:r>
            <a:r>
              <a:rPr lang="en-US" altLang="en-US" sz="2000" i="1" baseline="-25000" dirty="0"/>
              <a:t>H</a:t>
            </a:r>
            <a:r>
              <a:rPr lang="en-US" altLang="en-US" sz="2000" i="1" dirty="0"/>
              <a:t> &gt;T</a:t>
            </a:r>
            <a:r>
              <a:rPr lang="en-US" altLang="en-US" sz="2000" i="1" baseline="-25000" dirty="0"/>
              <a:t>L</a:t>
            </a:r>
            <a:r>
              <a:rPr lang="en-US" altLang="en-US" sz="2000" dirty="0"/>
              <a:t>, and the right side of this equation is negative and thus the net</a:t>
            </a:r>
            <a:r>
              <a:rPr lang="en-US" altLang="en-US" sz="2000" i="1" dirty="0"/>
              <a:t> </a:t>
            </a:r>
            <a:r>
              <a:rPr lang="en-US" altLang="en-US" sz="2000" dirty="0"/>
              <a:t>change in entropy per cycle for the closed system refrigerator  reservoirs is also negative. This violates the second law of thermodynamics, and therefore a perfect refrigerator does not exist.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983799"/>
            <a:ext cx="3100730" cy="85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962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524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first law of thermodynamics</dc:title>
  <dc:creator>Andhika Cahaya Titisan Sukma</dc:creator>
  <cp:lastModifiedBy>Andhika Cahaya Titisan Sukma</cp:lastModifiedBy>
  <cp:revision>33</cp:revision>
  <dcterms:created xsi:type="dcterms:W3CDTF">2021-09-21T02:09:46Z</dcterms:created>
  <dcterms:modified xsi:type="dcterms:W3CDTF">2021-09-23T06:34:21Z</dcterms:modified>
</cp:coreProperties>
</file>