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8" r:id="rId3"/>
    <p:sldId id="284" r:id="rId4"/>
    <p:sldId id="285" r:id="rId5"/>
    <p:sldId id="286" r:id="rId6"/>
    <p:sldId id="287" r:id="rId7"/>
    <p:sldId id="288" r:id="rId8"/>
    <p:sldId id="270" r:id="rId9"/>
    <p:sldId id="271" r:id="rId10"/>
    <p:sldId id="272" r:id="rId11"/>
    <p:sldId id="274" r:id="rId12"/>
    <p:sldId id="275" r:id="rId13"/>
    <p:sldId id="276" r:id="rId14"/>
    <p:sldId id="277" r:id="rId15"/>
    <p:sldId id="278" r:id="rId16"/>
    <p:sldId id="283" r:id="rId17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>
        <p:scale>
          <a:sx n="71" d="100"/>
          <a:sy n="71" d="100"/>
        </p:scale>
        <p:origin x="-109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C90D0-28BD-4742-AF6A-9140A35322E3}" type="datetimeFigureOut">
              <a:rPr lang="id-ID" smtClean="0"/>
              <a:pPr/>
              <a:t>04/09/2025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C57C6-5941-4287-A9DA-05047EE12AF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2976" y="2071678"/>
            <a:ext cx="3888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aska" pitchFamily="34" charset="0"/>
              </a:rPr>
              <a:t>ISLAM</a:t>
            </a:r>
            <a:endParaRPr lang="id-ID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ask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2910" y="2857496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400" dirty="0" smtClean="0">
                <a:solidFill>
                  <a:srgbClr val="002060"/>
                </a:solidFill>
              </a:rPr>
              <a:t>Perkataan Islam berasal dari kata </a:t>
            </a:r>
            <a:r>
              <a:rPr lang="id-ID" sz="2400" i="1" dirty="0" smtClean="0">
                <a:solidFill>
                  <a:srgbClr val="002060"/>
                </a:solidFill>
              </a:rPr>
              <a:t>salima</a:t>
            </a:r>
            <a:r>
              <a:rPr lang="id-ID" sz="2400" dirty="0" smtClean="0">
                <a:solidFill>
                  <a:srgbClr val="002060"/>
                </a:solidFill>
              </a:rPr>
              <a:t>. Akarnya adalah </a:t>
            </a:r>
            <a:r>
              <a:rPr lang="id-ID" sz="2400" i="1" dirty="0" smtClean="0">
                <a:solidFill>
                  <a:srgbClr val="002060"/>
                </a:solidFill>
              </a:rPr>
              <a:t>sin lam mim</a:t>
            </a:r>
            <a:r>
              <a:rPr lang="id-ID" sz="2400" dirty="0" smtClean="0">
                <a:solidFill>
                  <a:srgbClr val="002060"/>
                </a:solidFill>
              </a:rPr>
              <a:t>, dan terbentuk kata </a:t>
            </a:r>
            <a:r>
              <a:rPr lang="id-ID" sz="2400" i="1" dirty="0" smtClean="0">
                <a:solidFill>
                  <a:srgbClr val="002060"/>
                </a:solidFill>
              </a:rPr>
              <a:t>salm, silm</a:t>
            </a:r>
            <a:r>
              <a:rPr lang="id-ID" sz="2400" dirty="0" smtClean="0">
                <a:solidFill>
                  <a:srgbClr val="002060"/>
                </a:solidFill>
              </a:rPr>
              <a:t>, dan sebagainya. Arti yang terkandung  perkataan Islam adalah kedamaian, kesejahteraan, keselamatan, penyerahan diri dan kepatuhan. Dari kata </a:t>
            </a:r>
            <a:r>
              <a:rPr lang="id-ID" sz="2400" i="1" dirty="0" smtClean="0">
                <a:solidFill>
                  <a:srgbClr val="002060"/>
                </a:solidFill>
              </a:rPr>
              <a:t>salm </a:t>
            </a:r>
            <a:r>
              <a:rPr lang="id-ID" sz="2400" dirty="0" smtClean="0">
                <a:solidFill>
                  <a:srgbClr val="002060"/>
                </a:solidFill>
              </a:rPr>
              <a:t>timbul ungkapan </a:t>
            </a:r>
            <a:r>
              <a:rPr lang="id-ID" sz="2400" i="1" dirty="0" smtClean="0">
                <a:solidFill>
                  <a:srgbClr val="002060"/>
                </a:solidFill>
              </a:rPr>
              <a:t>assalamu’alaikum</a:t>
            </a:r>
            <a:r>
              <a:rPr lang="id-ID" sz="2400" dirty="0" smtClean="0">
                <a:solidFill>
                  <a:srgbClr val="002060"/>
                </a:solidFill>
              </a:rPr>
              <a:t>. Islam merupakan induk atau sumber dari hukum islam.</a:t>
            </a:r>
          </a:p>
          <a:p>
            <a:pPr>
              <a:buNone/>
            </a:pPr>
            <a:r>
              <a:rPr lang="id-ID" sz="2400" dirty="0" smtClean="0">
                <a:solidFill>
                  <a:srgbClr val="002060"/>
                </a:solidFill>
              </a:rPr>
              <a:t>Hukum islam tidak bisa dipisahkan dari iman, agama, hukum</a:t>
            </a:r>
          </a:p>
          <a:p>
            <a:pPr>
              <a:buNone/>
            </a:pPr>
            <a:r>
              <a:rPr lang="id-ID" sz="2400" dirty="0" smtClean="0">
                <a:solidFill>
                  <a:srgbClr val="002060"/>
                </a:solidFill>
              </a:rPr>
              <a:t> kesusilaan atau akhlak.</a:t>
            </a:r>
          </a:p>
          <a:p>
            <a:pPr>
              <a:buNone/>
            </a:pPr>
            <a:r>
              <a:rPr lang="id-ID" sz="2400" dirty="0" smtClean="0">
                <a:solidFill>
                  <a:srgbClr val="002060"/>
                </a:solidFill>
              </a:rPr>
              <a:t>Ketiga komponen itu merupakan rangkaian kesatuan yang</a:t>
            </a:r>
          </a:p>
          <a:p>
            <a:pPr>
              <a:buNone/>
            </a:pPr>
            <a:r>
              <a:rPr lang="id-ID" sz="2400" dirty="0" smtClean="0">
                <a:solidFill>
                  <a:srgbClr val="002060"/>
                </a:solidFill>
              </a:rPr>
              <a:t>membentuk agama islam.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4546" y="1142984"/>
            <a:ext cx="5583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aska" pitchFamily="34" charset="0"/>
              </a:rPr>
              <a:t>Kerangka Dasar Agama dan Ajaran Islam</a:t>
            </a:r>
            <a:endParaRPr lang="id-I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ask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43058" y="1785926"/>
            <a:ext cx="61436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400" dirty="0" smtClean="0"/>
              <a:t>Kerangka dasar agama Islam terdiri dari :</a:t>
            </a:r>
          </a:p>
          <a:p>
            <a:pPr marL="457200" indent="-457200">
              <a:buAutoNum type="arabicPeriod"/>
            </a:pPr>
            <a:r>
              <a:rPr lang="id-ID" sz="2400" dirty="0" smtClean="0"/>
              <a:t>Akidah, yaitu iman dan keyakinan yang menjadi pegangan hidup setiap pemeluk agama Islam.</a:t>
            </a:r>
          </a:p>
          <a:p>
            <a:pPr marL="457200" indent="-457200">
              <a:buAutoNum type="arabicPeriod"/>
            </a:pPr>
            <a:r>
              <a:rPr lang="id-ID" sz="2400" dirty="0" smtClean="0"/>
              <a:t>Syariah, adalah seperangkat norma ilahi yang mengatur hubungan manusia dengan Allah (kaidah ibadah), manusia dengan manusia dan manusia dengan lingkungannya (kaidah muamalah).</a:t>
            </a:r>
          </a:p>
          <a:p>
            <a:pPr marL="457200" indent="-457200">
              <a:buAutoNum type="arabicPeriod"/>
            </a:pPr>
            <a:r>
              <a:rPr lang="id-ID" sz="2400" dirty="0" smtClean="0"/>
              <a:t>Akhlak, adalah sikap terhadap Khalik (Allah) serta makhluknya.</a:t>
            </a: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091129-EB0B-4A85-8FE5-FE9530A0EACB}" type="datetime1">
              <a:rPr lang="id-ID" smtClean="0"/>
              <a:t>04/09/2025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2" t="34119" r="15824" b="30116"/>
          <a:stretch/>
        </p:blipFill>
        <p:spPr>
          <a:xfrm>
            <a:off x="5321301" y="279738"/>
            <a:ext cx="3695699" cy="2133507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1" t="22147" r="15151" b="7818"/>
          <a:stretch/>
        </p:blipFill>
        <p:spPr>
          <a:xfrm>
            <a:off x="5324802" y="2286244"/>
            <a:ext cx="3819198" cy="429401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55600" y="612580"/>
            <a:ext cx="4775201" cy="553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 DIMENSI SPIRITUAL YANG SALING MELENGKAPI DALAM AJARAN AGAMA ISLAM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DASAR HUKUM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Hadist</a:t>
            </a:r>
            <a:r>
              <a:rPr lang="en-US" dirty="0"/>
              <a:t> </a:t>
            </a:r>
            <a:r>
              <a:rPr lang="en-US" dirty="0" err="1"/>
              <a:t>Hadis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diriwayatkan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Imam Muslim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Yahya</a:t>
            </a:r>
            <a:r>
              <a:rPr lang="en-US" dirty="0"/>
              <a:t> bin </a:t>
            </a:r>
            <a:r>
              <a:rPr lang="en-US" dirty="0" err="1"/>
              <a:t>Yahya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Abu </a:t>
            </a:r>
            <a:r>
              <a:rPr lang="en-US" dirty="0" err="1"/>
              <a:t>Khaitsamah</a:t>
            </a:r>
            <a:r>
              <a:rPr lang="en-US" dirty="0"/>
              <a:t> </a:t>
            </a:r>
            <a:r>
              <a:rPr lang="en-US" dirty="0" err="1"/>
              <a:t>Zuhair</a:t>
            </a:r>
            <a:r>
              <a:rPr lang="en-US" dirty="0"/>
              <a:t> bin </a:t>
            </a:r>
            <a:r>
              <a:rPr lang="en-US" dirty="0" err="1"/>
              <a:t>Harb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Abu </a:t>
            </a:r>
            <a:r>
              <a:rPr lang="en-US" dirty="0" err="1"/>
              <a:t>Muawiyah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A'la</a:t>
            </a:r>
            <a:r>
              <a:rPr lang="en-US" dirty="0"/>
              <a:t> bin Abdurrahman,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ayahnya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Abu </a:t>
            </a:r>
            <a:r>
              <a:rPr lang="en-US" dirty="0" err="1"/>
              <a:t>Hurairah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Umar bin </a:t>
            </a:r>
            <a:r>
              <a:rPr lang="en-US" dirty="0" err="1"/>
              <a:t>Khattab</a:t>
            </a:r>
            <a:r>
              <a:rPr lang="en-US" dirty="0"/>
              <a:t> yang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dirty="0" err="1"/>
              <a:t>hadis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Rasulullah</a:t>
            </a:r>
            <a:r>
              <a:rPr lang="en-US" dirty="0"/>
              <a:t> SAW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24" b="98214" l="44333" r="95667">
                        <a14:foregroundMark x1="82333" y1="86310" x2="82333" y2="86310"/>
                        <a14:foregroundMark x1="61000" y1="91071" x2="61000" y2="91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44"/>
          <a:stretch/>
        </p:blipFill>
        <p:spPr>
          <a:xfrm>
            <a:off x="3868990" y="4433254"/>
            <a:ext cx="1668209" cy="2023533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6756399" y="1879601"/>
            <a:ext cx="1612901" cy="169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159625" y="2108200"/>
            <a:ext cx="1790701" cy="169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378449" y="2328821"/>
            <a:ext cx="35623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378449" y="2532020"/>
            <a:ext cx="3562352" cy="169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378449" y="2768599"/>
            <a:ext cx="1492251" cy="8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076950" y="3217334"/>
            <a:ext cx="1695450" cy="8467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378449" y="3505200"/>
            <a:ext cx="3638551" cy="8468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378449" y="3725334"/>
            <a:ext cx="1695450" cy="8467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435600" y="3937001"/>
            <a:ext cx="1762124" cy="16933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387976" y="4190999"/>
            <a:ext cx="3629024" cy="16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8135938" y="3945467"/>
            <a:ext cx="881062" cy="846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387976" y="4433253"/>
            <a:ext cx="1311274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77849" y="5350935"/>
            <a:ext cx="38544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bg1"/>
                </a:solidFill>
              </a:rPr>
              <a:t>Sumber</a:t>
            </a:r>
            <a:r>
              <a:rPr lang="en-US" sz="1400" dirty="0" smtClean="0">
                <a:solidFill>
                  <a:schemeClr val="bg1"/>
                </a:solidFill>
              </a:rPr>
              <a:t>: Imam </a:t>
            </a:r>
            <a:r>
              <a:rPr lang="en-US" sz="1400" dirty="0">
                <a:solidFill>
                  <a:schemeClr val="bg1"/>
                </a:solidFill>
              </a:rPr>
              <a:t>an-</a:t>
            </a:r>
            <a:r>
              <a:rPr lang="en-US" sz="1400" dirty="0" err="1">
                <a:solidFill>
                  <a:schemeClr val="bg1"/>
                </a:solidFill>
              </a:rPr>
              <a:t>Nawawi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Syarah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Shahih</a:t>
            </a:r>
            <a:r>
              <a:rPr lang="en-US" sz="1400" dirty="0">
                <a:solidFill>
                  <a:schemeClr val="bg1"/>
                </a:solidFill>
              </a:rPr>
              <a:t> Muslim, </a:t>
            </a:r>
            <a:r>
              <a:rPr lang="en-US" sz="1400" dirty="0" err="1">
                <a:solidFill>
                  <a:schemeClr val="bg1"/>
                </a:solidFill>
              </a:rPr>
              <a:t>Terj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  <a:r>
              <a:rPr lang="en-US" sz="1400" dirty="0" err="1">
                <a:solidFill>
                  <a:schemeClr val="bg1"/>
                </a:solidFill>
              </a:rPr>
              <a:t>Wawan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Djunaedi</a:t>
            </a:r>
            <a:r>
              <a:rPr lang="en-US" sz="1400" dirty="0">
                <a:solidFill>
                  <a:schemeClr val="bg1"/>
                </a:solidFill>
              </a:rPr>
              <a:t> (Jakarta: </a:t>
            </a:r>
            <a:r>
              <a:rPr lang="en-US" sz="1400" dirty="0" err="1">
                <a:solidFill>
                  <a:schemeClr val="bg1"/>
                </a:solidFill>
              </a:rPr>
              <a:t>Pustaka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Azzam</a:t>
            </a:r>
            <a:r>
              <a:rPr lang="en-US" sz="1400" dirty="0">
                <a:solidFill>
                  <a:schemeClr val="bg1"/>
                </a:solidFill>
              </a:rPr>
              <a:t>, 2010), 358–59.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407694" y="2590801"/>
            <a:ext cx="1155701" cy="37253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71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4656"/>
          <a:stretch/>
        </p:blipFill>
        <p:spPr>
          <a:xfrm>
            <a:off x="2055815" y="1116682"/>
            <a:ext cx="4391025" cy="4351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091129-EB0B-4A85-8FE5-FE9530A0EACB}" type="datetime1">
              <a:rPr lang="id-ID" smtClean="0"/>
              <a:t>04/09/2025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688974" y="752614"/>
            <a:ext cx="2863851" cy="728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1. AQIDAH </a:t>
            </a:r>
            <a:endParaRPr lang="en-US" b="1" dirty="0"/>
          </a:p>
        </p:txBody>
      </p:sp>
      <p:sp>
        <p:nvSpPr>
          <p:cNvPr id="4" name="Rounded Rectangle 3"/>
          <p:cNvSpPr/>
          <p:nvPr/>
        </p:nvSpPr>
        <p:spPr>
          <a:xfrm>
            <a:off x="649287" y="3592857"/>
            <a:ext cx="3535363" cy="12276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600" dirty="0" smtClean="0"/>
              <a:t>“</a:t>
            </a:r>
            <a:r>
              <a:rPr lang="en-US" sz="1600" dirty="0" err="1" smtClean="0"/>
              <a:t>Kamu</a:t>
            </a:r>
            <a:r>
              <a:rPr lang="en-US" sz="1600" dirty="0" smtClean="0"/>
              <a:t> </a:t>
            </a:r>
            <a:r>
              <a:rPr lang="en-US" sz="1600" dirty="0" err="1"/>
              <a:t>beriman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Allah, </a:t>
            </a:r>
            <a:r>
              <a:rPr lang="en-US" sz="1600" dirty="0" err="1"/>
              <a:t>malaikat-malaikat-Nya</a:t>
            </a:r>
            <a:r>
              <a:rPr lang="en-US" sz="1600" dirty="0"/>
              <a:t>, </a:t>
            </a:r>
            <a:r>
              <a:rPr lang="en-US" sz="1600" dirty="0" err="1"/>
              <a:t>kitab-kitab-Nya</a:t>
            </a:r>
            <a:r>
              <a:rPr lang="en-US" sz="1600" dirty="0"/>
              <a:t>, </a:t>
            </a:r>
            <a:r>
              <a:rPr lang="en-US" sz="1600" dirty="0" err="1"/>
              <a:t>para</a:t>
            </a:r>
            <a:r>
              <a:rPr lang="en-US" sz="1600" dirty="0"/>
              <a:t> </a:t>
            </a:r>
            <a:r>
              <a:rPr lang="en-US" sz="1600" dirty="0" err="1"/>
              <a:t>Rasul-Nya</a:t>
            </a:r>
            <a:r>
              <a:rPr lang="en-US" sz="1600" dirty="0"/>
              <a:t>, </a:t>
            </a:r>
            <a:r>
              <a:rPr lang="en-US" sz="1600" dirty="0" err="1"/>
              <a:t>hari</a:t>
            </a:r>
            <a:r>
              <a:rPr lang="en-US" sz="1600" dirty="0"/>
              <a:t> </a:t>
            </a:r>
            <a:r>
              <a:rPr lang="en-US" sz="1600" dirty="0" err="1"/>
              <a:t>akhir</a:t>
            </a:r>
            <a:r>
              <a:rPr lang="en-US" sz="1600" dirty="0"/>
              <a:t>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takdir</a:t>
            </a:r>
            <a:r>
              <a:rPr lang="en-US" sz="1600" dirty="0"/>
              <a:t> </a:t>
            </a:r>
            <a:r>
              <a:rPr lang="en-US" sz="1600" dirty="0" err="1"/>
              <a:t>baik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buruk</a:t>
            </a:r>
            <a:r>
              <a:rPr lang="en-US" sz="1600" dirty="0"/>
              <a:t>.” </a:t>
            </a:r>
          </a:p>
        </p:txBody>
      </p:sp>
      <p:sp>
        <p:nvSpPr>
          <p:cNvPr id="5" name="Notched Right Arrow 4"/>
          <p:cNvSpPr/>
          <p:nvPr/>
        </p:nvSpPr>
        <p:spPr>
          <a:xfrm>
            <a:off x="4349754" y="3886199"/>
            <a:ext cx="387349" cy="474134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737102" y="3520016"/>
            <a:ext cx="2133599" cy="12043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Rukun</a:t>
            </a:r>
            <a:r>
              <a:rPr lang="en-US" b="1" dirty="0" smtClean="0"/>
              <a:t> </a:t>
            </a:r>
            <a:r>
              <a:rPr lang="en-US" b="1" dirty="0" err="1" smtClean="0"/>
              <a:t>Iman</a:t>
            </a:r>
            <a:endParaRPr lang="en-US" b="1" dirty="0" smtClean="0"/>
          </a:p>
        </p:txBody>
      </p:sp>
      <p:sp>
        <p:nvSpPr>
          <p:cNvPr id="7" name="Down Arrow 6"/>
          <p:cNvSpPr/>
          <p:nvPr/>
        </p:nvSpPr>
        <p:spPr>
          <a:xfrm>
            <a:off x="5631658" y="4820524"/>
            <a:ext cx="344487" cy="392457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88975" y="5308600"/>
            <a:ext cx="7474808" cy="10443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/>
              <a:t>”</a:t>
            </a:r>
            <a:r>
              <a:rPr lang="en-US" dirty="0" err="1"/>
              <a:t>mengucapkan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lisan</a:t>
            </a:r>
            <a:r>
              <a:rPr lang="en-US" dirty="0"/>
              <a:t>, </a:t>
            </a:r>
            <a:r>
              <a:rPr lang="en-US" dirty="0" err="1"/>
              <a:t>membenarkan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mengamalkan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perbuatannya</a:t>
            </a:r>
            <a:r>
              <a:rPr lang="en-US" dirty="0" smtClean="0"/>
              <a:t>”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14" b="100000" l="9735" r="89381">
                        <a14:foregroundMark x1="43805" y1="4933" x2="43805" y2="4933"/>
                        <a14:foregroundMark x1="49115" y1="78475" x2="49115" y2="78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50" y="684558"/>
            <a:ext cx="3582134" cy="4783667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88974" y="1744133"/>
            <a:ext cx="5476876" cy="15578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Etimologis</a:t>
            </a:r>
            <a:r>
              <a:rPr lang="en-US" dirty="0" smtClean="0"/>
              <a:t>	: </a:t>
            </a:r>
            <a:r>
              <a:rPr lang="en-US" dirty="0" err="1" smtClean="0"/>
              <a:t>Ikatan</a:t>
            </a:r>
            <a:r>
              <a:rPr lang="en-US" dirty="0" smtClean="0"/>
              <a:t>, </a:t>
            </a:r>
            <a:r>
              <a:rPr lang="en-US" dirty="0" err="1" smtClean="0"/>
              <a:t>Sangkutan</a:t>
            </a:r>
            <a:r>
              <a:rPr lang="en-US" dirty="0" smtClean="0"/>
              <a:t>, </a:t>
            </a:r>
            <a:r>
              <a:rPr lang="en-US" dirty="0" err="1" smtClean="0"/>
              <a:t>Keyakinan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>		: </a:t>
            </a:r>
            <a:r>
              <a:rPr lang="en-US" dirty="0" err="1" smtClean="0"/>
              <a:t>Keyakinan</a:t>
            </a:r>
            <a:r>
              <a:rPr lang="en-US" dirty="0" smtClean="0"/>
              <a:t>/</a:t>
            </a:r>
            <a:r>
              <a:rPr lang="en-US" dirty="0" err="1" smtClean="0"/>
              <a:t>Iman</a:t>
            </a:r>
            <a:endParaRPr lang="en-US" dirty="0" smtClean="0"/>
          </a:p>
          <a:p>
            <a:pPr algn="just"/>
            <a:r>
              <a:rPr lang="en-US" dirty="0" err="1" smtClean="0"/>
              <a:t>Aqidah</a:t>
            </a:r>
            <a:r>
              <a:rPr lang="en-US" dirty="0" smtClean="0"/>
              <a:t>			: </a:t>
            </a:r>
            <a:r>
              <a:rPr lang="en-US" dirty="0" err="1" smtClean="0"/>
              <a:t>asas</a:t>
            </a:r>
            <a:r>
              <a:rPr lang="en-US" dirty="0" smtClean="0"/>
              <a:t>/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mendirikan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				  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ajaran</a:t>
            </a:r>
            <a:r>
              <a:rPr lang="en-US" dirty="0" smtClean="0"/>
              <a:t> Islam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			  </a:t>
            </a:r>
            <a:r>
              <a:rPr lang="en-US" dirty="0" err="1" smtClean="0"/>
              <a:t>sangkutan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Islam</a:t>
            </a:r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>
            <a:off x="2297908" y="3204884"/>
            <a:ext cx="344487" cy="392457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0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4656"/>
          <a:stretch/>
        </p:blipFill>
        <p:spPr>
          <a:xfrm>
            <a:off x="1900238" y="1253229"/>
            <a:ext cx="4391025" cy="4351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3" t="6659" r="4474"/>
          <a:stretch/>
        </p:blipFill>
        <p:spPr>
          <a:xfrm>
            <a:off x="0" y="4078450"/>
            <a:ext cx="2063750" cy="277955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06"/>
          <a:stretch/>
        </p:blipFill>
        <p:spPr>
          <a:xfrm>
            <a:off x="6404559" y="188384"/>
            <a:ext cx="2650542" cy="270510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63500"/>
          </a:effec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091129-EB0B-4A85-8FE5-FE9530A0EACB}" type="datetime1">
              <a:rPr lang="id-ID" smtClean="0"/>
              <a:t>04/09/2025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68312" y="440428"/>
            <a:ext cx="2863851" cy="4316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2. SYARIAH</a:t>
            </a:r>
            <a:endParaRPr lang="en-US" b="1" dirty="0"/>
          </a:p>
        </p:txBody>
      </p:sp>
      <p:sp>
        <p:nvSpPr>
          <p:cNvPr id="4" name="Rounded Rectangle 3"/>
          <p:cNvSpPr/>
          <p:nvPr/>
        </p:nvSpPr>
        <p:spPr>
          <a:xfrm>
            <a:off x="400049" y="2893484"/>
            <a:ext cx="4699001" cy="14753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600" dirty="0" smtClean="0"/>
              <a:t>“</a:t>
            </a:r>
            <a:r>
              <a:rPr lang="en-US" sz="1600" dirty="0" err="1" smtClean="0"/>
              <a:t>Kesaksian</a:t>
            </a:r>
            <a:r>
              <a:rPr lang="en-US" sz="1600" dirty="0" smtClean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tuhan</a:t>
            </a:r>
            <a:r>
              <a:rPr lang="en-US" sz="1600" dirty="0"/>
              <a:t> (yang </a:t>
            </a:r>
            <a:r>
              <a:rPr lang="en-US" sz="1600" dirty="0" err="1"/>
              <a:t>berhak</a:t>
            </a:r>
            <a:r>
              <a:rPr lang="en-US" sz="1600" dirty="0"/>
              <a:t> </a:t>
            </a:r>
            <a:r>
              <a:rPr lang="en-US" sz="1600" dirty="0" err="1"/>
              <a:t>disembah</a:t>
            </a:r>
            <a:r>
              <a:rPr lang="en-US" sz="1600" dirty="0"/>
              <a:t>) </a:t>
            </a:r>
            <a:r>
              <a:rPr lang="en-US" sz="1600" dirty="0" err="1"/>
              <a:t>selain</a:t>
            </a:r>
            <a:r>
              <a:rPr lang="en-US" sz="1600" dirty="0"/>
              <a:t> Allah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Muhammad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hamba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utusan-Nya</a:t>
            </a:r>
            <a:r>
              <a:rPr lang="en-US" sz="1600" dirty="0"/>
              <a:t>, </a:t>
            </a:r>
            <a:r>
              <a:rPr lang="en-US" sz="1600" dirty="0" err="1"/>
              <a:t>mendirikan</a:t>
            </a:r>
            <a:r>
              <a:rPr lang="en-US" sz="1600" dirty="0"/>
              <a:t> </a:t>
            </a:r>
            <a:r>
              <a:rPr lang="en-US" sz="1600" dirty="0" err="1"/>
              <a:t>shalat</a:t>
            </a:r>
            <a:r>
              <a:rPr lang="en-US" sz="1600" dirty="0"/>
              <a:t>, </a:t>
            </a:r>
            <a:r>
              <a:rPr lang="en-US" sz="1600" dirty="0" err="1"/>
              <a:t>menunaikan</a:t>
            </a:r>
            <a:r>
              <a:rPr lang="en-US" sz="1600" dirty="0"/>
              <a:t> zakat,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puasa</a:t>
            </a:r>
            <a:r>
              <a:rPr lang="en-US" sz="1600" dirty="0"/>
              <a:t> </a:t>
            </a:r>
            <a:r>
              <a:rPr lang="en-US" sz="1600" dirty="0" err="1"/>
              <a:t>Ramadlan</a:t>
            </a:r>
            <a:r>
              <a:rPr lang="en-US" sz="1600" dirty="0"/>
              <a:t>, </a:t>
            </a:r>
            <a:r>
              <a:rPr lang="en-US" sz="1600" dirty="0" err="1"/>
              <a:t>serta</a:t>
            </a:r>
            <a:r>
              <a:rPr lang="en-US" sz="1600" dirty="0"/>
              <a:t> haji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Baitullah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kamu</a:t>
            </a:r>
            <a:r>
              <a:rPr lang="en-US" sz="1600" dirty="0"/>
              <a:t>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bepergian</a:t>
            </a:r>
            <a:r>
              <a:rPr lang="en-US" sz="1600" dirty="0"/>
              <a:t> </a:t>
            </a:r>
            <a:r>
              <a:rPr lang="en-US" sz="1600" dirty="0" err="1"/>
              <a:t>kepadanya</a:t>
            </a:r>
            <a:r>
              <a:rPr lang="en-US" sz="1600" dirty="0"/>
              <a:t>.”</a:t>
            </a:r>
          </a:p>
        </p:txBody>
      </p:sp>
      <p:sp>
        <p:nvSpPr>
          <p:cNvPr id="5" name="Notched Right Arrow 4"/>
          <p:cNvSpPr/>
          <p:nvPr/>
        </p:nvSpPr>
        <p:spPr>
          <a:xfrm>
            <a:off x="5273677" y="3394075"/>
            <a:ext cx="387349" cy="474134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803900" y="2497668"/>
            <a:ext cx="2406647" cy="19896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 err="1" smtClean="0"/>
              <a:t>Rukun</a:t>
            </a:r>
            <a:r>
              <a:rPr lang="en-US" b="1" dirty="0" smtClean="0"/>
              <a:t> Islam:</a:t>
            </a:r>
          </a:p>
          <a:p>
            <a:pPr marL="342900" indent="-342900" algn="just">
              <a:buAutoNum type="arabicPeriod"/>
            </a:pPr>
            <a:r>
              <a:rPr lang="en-US" dirty="0" err="1" smtClean="0"/>
              <a:t>Syahadat</a:t>
            </a: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err="1" smtClean="0"/>
              <a:t>Shalat</a:t>
            </a: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Zakat</a:t>
            </a:r>
          </a:p>
          <a:p>
            <a:pPr marL="342900" indent="-342900" algn="just">
              <a:buAutoNum type="arabicPeriod"/>
            </a:pPr>
            <a:r>
              <a:rPr lang="en-US" dirty="0" err="1" smtClean="0"/>
              <a:t>Puasa</a:t>
            </a: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err="1" smtClean="0"/>
              <a:t>Naik</a:t>
            </a:r>
            <a:r>
              <a:rPr lang="en-US" dirty="0" smtClean="0"/>
              <a:t> Haji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7232651" y="4591051"/>
            <a:ext cx="561975" cy="55880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165350" y="5257638"/>
            <a:ext cx="6045197" cy="90609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 smtClean="0"/>
              <a:t>Syari’ah</a:t>
            </a:r>
            <a:r>
              <a:rPr lang="en-US" dirty="0" smtClean="0"/>
              <a:t> </a:t>
            </a:r>
            <a:r>
              <a:rPr lang="en-US" dirty="0" err="1" smtClean="0"/>
              <a:t>terbagi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2:</a:t>
            </a:r>
          </a:p>
          <a:p>
            <a:pPr marL="342900" indent="-342900" algn="just">
              <a:buAutoNum type="arabicPeriod"/>
            </a:pPr>
            <a:r>
              <a:rPr lang="en-US" dirty="0" err="1" smtClean="0"/>
              <a:t>Ibadah</a:t>
            </a:r>
            <a:endParaRPr lang="en-US" dirty="0" smtClean="0"/>
          </a:p>
          <a:p>
            <a:pPr marL="342900" indent="-342900" algn="just">
              <a:buAutoNum type="arabicPeriod"/>
            </a:pPr>
            <a:r>
              <a:rPr lang="en-US" dirty="0" err="1" smtClean="0"/>
              <a:t>Muamalah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00049" y="1030817"/>
            <a:ext cx="5476876" cy="12890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Etimologis</a:t>
            </a:r>
            <a:r>
              <a:rPr lang="en-US" dirty="0" smtClean="0"/>
              <a:t> :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diikuti</a:t>
            </a:r>
            <a:endParaRPr lang="en-US" dirty="0" smtClean="0"/>
          </a:p>
          <a:p>
            <a:pPr algn="just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>	 :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agama yang </a:t>
            </a:r>
            <a:r>
              <a:rPr lang="en-US" dirty="0" err="1" smtClean="0"/>
              <a:t>ditetapkan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		    Allah		</a:t>
            </a:r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>
            <a:off x="2719388" y="2277535"/>
            <a:ext cx="561975" cy="55880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44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4656"/>
          <a:stretch/>
        </p:blipFill>
        <p:spPr>
          <a:xfrm>
            <a:off x="2014538" y="1283025"/>
            <a:ext cx="4391025" cy="4351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091129-EB0B-4A85-8FE5-FE9530A0EACB}" type="datetime1">
              <a:rPr lang="id-ID" smtClean="0"/>
              <a:t>04/09/2025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688974" y="752614"/>
            <a:ext cx="2863851" cy="728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AKHLAK</a:t>
            </a:r>
            <a:endParaRPr lang="en-US" b="1" dirty="0"/>
          </a:p>
        </p:txBody>
      </p:sp>
      <p:sp>
        <p:nvSpPr>
          <p:cNvPr id="4" name="Rounded Rectangle 3"/>
          <p:cNvSpPr/>
          <p:nvPr/>
        </p:nvSpPr>
        <p:spPr>
          <a:xfrm>
            <a:off x="3340101" y="2596368"/>
            <a:ext cx="5149849" cy="139216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600" dirty="0" smtClean="0"/>
              <a:t>“</a:t>
            </a:r>
            <a:r>
              <a:rPr lang="en-US" sz="1600" dirty="0" err="1" smtClean="0"/>
              <a:t>jika</a:t>
            </a:r>
            <a:r>
              <a:rPr lang="en-US" sz="1600" dirty="0" smtClean="0"/>
              <a:t> </a:t>
            </a:r>
            <a:r>
              <a:rPr lang="en-US" sz="1600" dirty="0" err="1"/>
              <a:t>kamu</a:t>
            </a:r>
            <a:r>
              <a:rPr lang="en-US" sz="1600" dirty="0"/>
              <a:t> </a:t>
            </a:r>
            <a:r>
              <a:rPr lang="en-US" sz="1600" dirty="0" err="1"/>
              <a:t>beribadah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Allah </a:t>
            </a:r>
            <a:r>
              <a:rPr lang="en-US" sz="1600" dirty="0" err="1"/>
              <a:t>seolah-olah</a:t>
            </a:r>
            <a:r>
              <a:rPr lang="en-US" sz="1600" dirty="0"/>
              <a:t> </a:t>
            </a:r>
            <a:r>
              <a:rPr lang="en-US" sz="1600" dirty="0" err="1"/>
              <a:t>kamu</a:t>
            </a:r>
            <a:r>
              <a:rPr lang="en-US" sz="1600" dirty="0"/>
              <a:t> </a:t>
            </a:r>
            <a:r>
              <a:rPr lang="en-US" sz="1600" dirty="0" err="1"/>
              <a:t>melihat-Nya</a:t>
            </a:r>
            <a:r>
              <a:rPr lang="en-US" sz="1600" dirty="0"/>
              <a:t>, </a:t>
            </a:r>
            <a:r>
              <a:rPr lang="en-US" sz="1600" dirty="0" err="1"/>
              <a:t>jikalau</a:t>
            </a:r>
            <a:r>
              <a:rPr lang="en-US" sz="1600" dirty="0"/>
              <a:t> </a:t>
            </a:r>
            <a:r>
              <a:rPr lang="en-US" sz="1600" dirty="0" err="1"/>
              <a:t>kamu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melihat-Nya</a:t>
            </a:r>
            <a:r>
              <a:rPr lang="en-US" sz="1600" dirty="0"/>
              <a:t>, </a:t>
            </a:r>
            <a:r>
              <a:rPr lang="en-US" sz="1600" dirty="0" err="1"/>
              <a:t>sesungguhnya</a:t>
            </a:r>
            <a:r>
              <a:rPr lang="en-US" sz="1600" dirty="0"/>
              <a:t> </a:t>
            </a:r>
            <a:r>
              <a:rPr lang="en-US" sz="1600" dirty="0" err="1"/>
              <a:t>Dia</a:t>
            </a:r>
            <a:r>
              <a:rPr lang="en-US" sz="1600" dirty="0"/>
              <a:t> </a:t>
            </a:r>
            <a:r>
              <a:rPr lang="en-US" sz="1600" dirty="0" err="1"/>
              <a:t>melihatmu</a:t>
            </a:r>
            <a:r>
              <a:rPr lang="en-US" sz="1600" dirty="0"/>
              <a:t>.”</a:t>
            </a:r>
          </a:p>
        </p:txBody>
      </p:sp>
      <p:sp>
        <p:nvSpPr>
          <p:cNvPr id="7" name="Down Arrow 6"/>
          <p:cNvSpPr/>
          <p:nvPr/>
        </p:nvSpPr>
        <p:spPr>
          <a:xfrm>
            <a:off x="6253163" y="5010150"/>
            <a:ext cx="561975" cy="55880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916488" y="4544486"/>
            <a:ext cx="3771899" cy="10244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/>
              <a:t>penghayatan</a:t>
            </a:r>
            <a:r>
              <a:rPr lang="en-US" dirty="0"/>
              <a:t> yang </a:t>
            </a:r>
            <a:r>
              <a:rPr lang="en-US" dirty="0" err="1"/>
              <a:t>pekat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hadirnya</a:t>
            </a:r>
            <a:r>
              <a:rPr lang="en-US" dirty="0"/>
              <a:t> </a:t>
            </a:r>
            <a:r>
              <a:rPr lang="en-US" dirty="0" err="1"/>
              <a:t>Tuhan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 smtClean="0"/>
              <a:t>hidup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22300" y="4229101"/>
            <a:ext cx="3587750" cy="17991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 smtClean="0"/>
              <a:t>Penghayatan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keimanan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keislaman</a:t>
            </a:r>
            <a:r>
              <a:rPr lang="en-US" dirty="0" smtClean="0"/>
              <a:t>.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semata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Allah SWT.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perbuatan</a:t>
            </a:r>
            <a:r>
              <a:rPr lang="en-US" dirty="0" smtClean="0"/>
              <a:t>.</a:t>
            </a:r>
          </a:p>
        </p:txBody>
      </p:sp>
      <p:sp>
        <p:nvSpPr>
          <p:cNvPr id="11" name="Left Arrow 10"/>
          <p:cNvSpPr/>
          <p:nvPr/>
        </p:nvSpPr>
        <p:spPr>
          <a:xfrm>
            <a:off x="4343401" y="4895852"/>
            <a:ext cx="355603" cy="465667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88974" y="1784350"/>
            <a:ext cx="7800976" cy="5439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Etimologis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err="1" smtClean="0"/>
              <a:t>budi</a:t>
            </a:r>
            <a:r>
              <a:rPr lang="en-US" dirty="0" smtClean="0"/>
              <a:t> </a:t>
            </a:r>
            <a:r>
              <a:rPr lang="en-US" dirty="0" err="1" smtClean="0"/>
              <a:t>pekerti</a:t>
            </a:r>
            <a:r>
              <a:rPr lang="en-US" dirty="0" smtClean="0"/>
              <a:t>, </a:t>
            </a:r>
            <a:r>
              <a:rPr lang="en-US" dirty="0" err="1" smtClean="0"/>
              <a:t>perangai</a:t>
            </a:r>
            <a:r>
              <a:rPr lang="en-US" dirty="0" smtClean="0"/>
              <a:t>, </a:t>
            </a:r>
            <a:r>
              <a:rPr lang="en-US" dirty="0" err="1" smtClean="0"/>
              <a:t>tingkah</a:t>
            </a:r>
            <a:r>
              <a:rPr lang="en-US" dirty="0" smtClean="0"/>
              <a:t> </a:t>
            </a:r>
            <a:r>
              <a:rPr lang="en-US" dirty="0" err="1" smtClean="0"/>
              <a:t>laku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tabiat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696911" y="2596367"/>
            <a:ext cx="2055813" cy="139216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IHSAN</a:t>
            </a:r>
            <a:endParaRPr lang="en-US" sz="1600" dirty="0"/>
          </a:p>
        </p:txBody>
      </p:sp>
      <p:sp>
        <p:nvSpPr>
          <p:cNvPr id="15" name="Notched Right Arrow 14"/>
          <p:cNvSpPr/>
          <p:nvPr/>
        </p:nvSpPr>
        <p:spPr>
          <a:xfrm>
            <a:off x="2876551" y="3055384"/>
            <a:ext cx="387349" cy="474134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184900" y="3988537"/>
            <a:ext cx="419100" cy="4479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091129-EB0B-4A85-8FE5-FE9530A0EACB}" type="datetime1">
              <a:rPr lang="id-ID" smtClean="0"/>
              <a:t>04/09/2025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174750" y="880533"/>
            <a:ext cx="1606550" cy="973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ISLAM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108700" y="880533"/>
            <a:ext cx="1606550" cy="973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IHSAN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594099" y="880533"/>
            <a:ext cx="1606550" cy="973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IMAN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174750" y="3035299"/>
            <a:ext cx="1606550" cy="973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SYARI’AH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590923" y="3035299"/>
            <a:ext cx="1606550" cy="973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AQIDAH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181723" y="3035299"/>
            <a:ext cx="1606550" cy="973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AKHLAK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587500" y="2167467"/>
            <a:ext cx="685800" cy="35560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perspectiveContrastingRightFacing"/>
              <a:lightRig rig="threePt" dir="t"/>
            </a:scene3d>
          </a:bodyPr>
          <a:lstStyle/>
          <a:p>
            <a:pPr algn="ctr"/>
            <a:endParaRPr lang="en-US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054473" y="2209801"/>
            <a:ext cx="685800" cy="35560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perspectiveContrastingRightFacing"/>
              <a:lightRig rig="threePt" dir="t"/>
            </a:scene3d>
          </a:bodyPr>
          <a:lstStyle/>
          <a:p>
            <a:pPr algn="ctr"/>
            <a:endParaRPr lang="en-US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6569074" y="2218269"/>
            <a:ext cx="685800" cy="35560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perspectiveContrastingRightFacing"/>
              <a:lightRig rig="threePt" dir="t"/>
            </a:scene3d>
          </a:bodyPr>
          <a:lstStyle/>
          <a:p>
            <a:pPr algn="ctr"/>
            <a:endParaRPr lang="en-US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377951" y="5240867"/>
            <a:ext cx="6051550" cy="55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MISI DASAR AJARAN AGAMA ISLA M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044700" y="4207933"/>
            <a:ext cx="2292350" cy="931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03725" y="4114801"/>
            <a:ext cx="0" cy="10244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514850" y="4207933"/>
            <a:ext cx="2571751" cy="9313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766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964245"/>
            <a:ext cx="392909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400" dirty="0" smtClean="0"/>
              <a:t>Islam sebagai agama mempunyai sistem sendiri yang bagian-bagiannya saling bekerja sama untuk mencapai suatu tujuan yang bersumber dari tauhid yang menjadi inti akidah. </a:t>
            </a:r>
          </a:p>
          <a:p>
            <a:pPr>
              <a:buNone/>
            </a:pPr>
            <a:r>
              <a:rPr lang="id-ID" sz="2400" dirty="0" smtClean="0"/>
              <a:t>Dari akidah mengalir syariah dan akhlak. Syariah dan akhlak mengatur perbuatan dan sikap seseorang baik dilapangan ibadah maupun dilapangan muamalah.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4348" y="357166"/>
            <a:ext cx="1927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id-I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aska" pitchFamily="34" charset="0"/>
              </a:rPr>
              <a:t>Hukum Islam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348" y="1000108"/>
            <a:ext cx="73580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Hukum islam adalah hukum yang bersumber dan menjadi </a:t>
            </a:r>
          </a:p>
          <a:p>
            <a:pPr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bagian agama islam.</a:t>
            </a:r>
          </a:p>
          <a:p>
            <a:pPr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Istilah-istilah kunci hukum islam</a:t>
            </a:r>
          </a:p>
          <a:p>
            <a:pPr marL="457200" indent="-457200">
              <a:buAutoNum type="alphaLcPeriod"/>
            </a:pPr>
            <a:r>
              <a:rPr lang="id-I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Hukum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       Hukum yaitu peraturan yang mengatur tingkah laku manusia dalam suatu masyarakat.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  Hukm dan Ahkam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       Hukm yaitu norma atau akidah sebagai pedoman utk menilai tingkah laku dan perbuatan manusia.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71414"/>
            <a:ext cx="67151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eriod" startAt="3"/>
            </a:pPr>
            <a:r>
              <a:rPr lang="id-I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Syariat</a:t>
            </a:r>
            <a:r>
              <a:rPr lang="id-ID" sz="2400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       Dari segi ilmu hukum, syariat merupakan norma hukum dasar yang ditetapkan Allah, wajib diikuti berdasarkan iman yang berkaitan dengan hubungan dengan Allah, sesama manusia dan benda lainnya.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   Fiqih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       Ilmu fiqih adalah ilmu yang bertugas menentukan dan menguraikan norma-norma dasar yang terdapat di al-qur’an.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       Hasil pemahaman tentang hukum islam itu disusun secara sistematis dalam kitab fiqih disebut hukum fiqih.</a:t>
            </a:r>
          </a:p>
        </p:txBody>
      </p:sp>
      <p:sp>
        <p:nvSpPr>
          <p:cNvPr id="3" name="Rectangle 2"/>
          <p:cNvSpPr/>
          <p:nvPr/>
        </p:nvSpPr>
        <p:spPr>
          <a:xfrm>
            <a:off x="2714612" y="4929198"/>
            <a:ext cx="78581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Dari uraian diatas ada dua istilah untuk 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menunjukkan hukum islam, yaitu : syariat Islam 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dan fiqih Islam. Syariat adalah landasan fiqih, fiqih 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adalah pemahaman tentang  syariat.  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3788" y="1000108"/>
            <a:ext cx="3969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aska" pitchFamily="34" charset="0"/>
              </a:rPr>
              <a:t>Ruang Lingkup Hukum Islam</a:t>
            </a:r>
            <a:endParaRPr lang="id-I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ask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28728" y="1560032"/>
            <a:ext cx="66437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400" dirty="0" smtClean="0"/>
              <a:t>Hukum Islam tidak membedakan antara hukum perdata dengan hukum publik. Yang disebut adalah bagian-bagiannya saja yaitu :</a:t>
            </a:r>
          </a:p>
          <a:p>
            <a:pPr marL="457200" indent="-457200">
              <a:buAutoNum type="arabicPeriod"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Munakahat</a:t>
            </a:r>
            <a:r>
              <a:rPr lang="id-ID" sz="2400" dirty="0" smtClean="0"/>
              <a:t> </a:t>
            </a:r>
          </a:p>
          <a:p>
            <a:pPr marL="457200" indent="-457200">
              <a:buNone/>
            </a:pPr>
            <a:r>
              <a:rPr lang="id-ID" sz="2400" dirty="0" smtClean="0"/>
              <a:t>       Mengatur segala sesuatu yang berhubungan dengan perkawinan, perceraian dan akibatnya.</a:t>
            </a:r>
          </a:p>
          <a:p>
            <a:pPr marL="457200" indent="-457200">
              <a:buNone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  Wirasah</a:t>
            </a:r>
          </a:p>
          <a:p>
            <a:pPr marL="457200" indent="-457200">
              <a:buNone/>
            </a:pPr>
            <a:r>
              <a:rPr lang="id-ID" sz="2400" dirty="0" smtClean="0"/>
              <a:t>       Mengatur segala masalah pewaris, ahli waris,harta peninggalan dan pembagian waris.</a:t>
            </a:r>
          </a:p>
          <a:p>
            <a:pPr marL="457200" indent="-457200">
              <a:buAutoNum type="arabicPeriod" startAt="3"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Muamalat</a:t>
            </a:r>
          </a:p>
          <a:p>
            <a:pPr marL="457200" indent="-457200">
              <a:buNone/>
            </a:pPr>
            <a:r>
              <a:rPr lang="id-ID" sz="2400" dirty="0" smtClean="0"/>
              <a:t>       Mengatur kebendaan dan hak-hak atas benda.</a:t>
            </a:r>
            <a:endParaRPr lang="id-ID" sz="2400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392741"/>
            <a:ext cx="6858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 Jinayat </a:t>
            </a:r>
          </a:p>
          <a:p>
            <a:pPr>
              <a:buNone/>
            </a:pPr>
            <a:r>
              <a:rPr lang="id-ID" sz="2400" dirty="0" smtClean="0"/>
              <a:t>      Memuat aturan-aturan yang diancam dengan  </a:t>
            </a:r>
          </a:p>
          <a:p>
            <a:pPr>
              <a:buNone/>
            </a:pPr>
            <a:r>
              <a:rPr lang="id-ID" sz="2400" dirty="0" smtClean="0"/>
              <a:t>       hukuman.</a:t>
            </a:r>
          </a:p>
          <a:p>
            <a:pPr marL="457200" indent="-457200">
              <a:buAutoNum type="arabicPeriod" startAt="5"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Ah-ahkam as-sulthaniyah</a:t>
            </a:r>
          </a:p>
          <a:p>
            <a:pPr marL="457200" indent="-457200">
              <a:buNone/>
            </a:pPr>
            <a:r>
              <a:rPr lang="id-ID" sz="2400" dirty="0" smtClean="0"/>
              <a:t>       Membicarakan soal hubungan dengan kepala negara, pemerintah dan lainnya.</a:t>
            </a:r>
          </a:p>
          <a:p>
            <a:pPr marL="457200" indent="-457200">
              <a:buAutoNum type="arabicPeriod" startAt="6"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Siyar</a:t>
            </a:r>
          </a:p>
          <a:p>
            <a:pPr marL="457200" indent="-457200">
              <a:buNone/>
            </a:pPr>
            <a:r>
              <a:rPr lang="id-ID" sz="2400" dirty="0" smtClean="0"/>
              <a:t>       Mengatur urusan perang dan damai, tata hubungan dengan pemeluk agama dan negara lain.</a:t>
            </a:r>
          </a:p>
          <a:p>
            <a:pPr marL="457200" indent="-457200">
              <a:buAutoNum type="arabicPeriod" startAt="7"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Mukhasamat</a:t>
            </a:r>
          </a:p>
          <a:p>
            <a:pPr marL="457200" indent="-457200">
              <a:buNone/>
            </a:pPr>
            <a:r>
              <a:rPr lang="id-ID" sz="2400" dirty="0" smtClean="0"/>
              <a:t>       Mengatur soal peradilan,kehakiman dan hukum acara.</a:t>
            </a:r>
            <a:endParaRPr lang="id-ID" sz="2400" dirty="0"/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43240" y="357166"/>
            <a:ext cx="2996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aska" pitchFamily="34" charset="0"/>
              </a:rPr>
              <a:t>Ciri-ciri Hukum Islam</a:t>
            </a:r>
            <a:endParaRPr lang="id-ID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ask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34" y="1107121"/>
            <a:ext cx="78581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id-ID" sz="2400" dirty="0" smtClean="0"/>
              <a:t>Bagian dan bersumber dari agama Islam.</a:t>
            </a:r>
          </a:p>
          <a:p>
            <a:pPr marL="457200" indent="-457200">
              <a:buAutoNum type="arabicPeriod"/>
            </a:pPr>
            <a:r>
              <a:rPr lang="id-ID" sz="2400" dirty="0" smtClean="0"/>
              <a:t>Mempunyai hubungan erat dan tak terpisahkan dari iman/akidah dan kesusilaan/akhlak.</a:t>
            </a:r>
          </a:p>
          <a:p>
            <a:pPr marL="457200" indent="-457200">
              <a:buAutoNum type="arabicPeriod"/>
            </a:pPr>
            <a:r>
              <a:rPr lang="id-ID" sz="2400" dirty="0" smtClean="0"/>
              <a:t>Mempunyai dua istilah kunci yaitu :</a:t>
            </a:r>
          </a:p>
          <a:p>
            <a:pPr marL="457200" indent="-457200">
              <a:buNone/>
            </a:pPr>
            <a:r>
              <a:rPr lang="id-ID" sz="2400" dirty="0" smtClean="0"/>
              <a:t>       a. Syariat (wahyu Allah dan sunah Nabi)</a:t>
            </a:r>
          </a:p>
          <a:p>
            <a:pPr marL="457200" indent="-457200">
              <a:buNone/>
            </a:pPr>
            <a:r>
              <a:rPr lang="id-ID" sz="2400" dirty="0" smtClean="0"/>
              <a:t>       b. Fiqih (pemahaman manusia tentang syariah)</a:t>
            </a:r>
          </a:p>
          <a:p>
            <a:pPr marL="457200" indent="-457200">
              <a:buAutoNum type="arabicPeriod" startAt="4"/>
            </a:pPr>
            <a:r>
              <a:rPr lang="id-ID" sz="2400" dirty="0" smtClean="0"/>
              <a:t>Terdiri dari dua bidang utama yakni :</a:t>
            </a:r>
          </a:p>
          <a:p>
            <a:pPr marL="457200" indent="-457200">
              <a:buNone/>
            </a:pPr>
            <a:r>
              <a:rPr lang="id-ID" sz="2400" dirty="0" smtClean="0"/>
              <a:t>       a. Ibadah (bersifat tertutup)</a:t>
            </a:r>
          </a:p>
          <a:p>
            <a:pPr marL="457200" indent="-457200">
              <a:buNone/>
            </a:pPr>
            <a:r>
              <a:rPr lang="id-ID" sz="2400" dirty="0" smtClean="0"/>
              <a:t>       b. Muamalah (bersifat terbuka)</a:t>
            </a:r>
          </a:p>
          <a:p>
            <a:pPr marL="457200" indent="-457200">
              <a:buAutoNum type="arabicPeriod" startAt="5"/>
            </a:pPr>
            <a:r>
              <a:rPr lang="id-ID" sz="2400" dirty="0" smtClean="0"/>
              <a:t>Strukturnya berlapis, terdiri dari nas/teks al-qur’an, sunnah Nabi Muhammad, dan lainnya.</a:t>
            </a:r>
          </a:p>
          <a:p>
            <a:pPr marL="457200" indent="-457200">
              <a:buAutoNum type="arabicPeriod" startAt="5"/>
            </a:pPr>
            <a:r>
              <a:rPr lang="id-ID" sz="2400" dirty="0" smtClean="0"/>
              <a:t>Mendahulukan kewajiban dari hak.</a:t>
            </a:r>
          </a:p>
          <a:p>
            <a:pPr marL="457200" indent="-457200">
              <a:buAutoNum type="arabicPeriod" startAt="5"/>
            </a:pPr>
            <a:r>
              <a:rPr lang="id-ID" sz="2400" dirty="0" smtClean="0"/>
              <a:t>Dapat dibagi menjadi hukum taklifi dan hukum wadh’i.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0886" y="395567"/>
            <a:ext cx="292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aska" pitchFamily="34" charset="0"/>
              </a:rPr>
              <a:t>Tujuan Hukum Islam</a:t>
            </a:r>
            <a:endParaRPr lang="id-ID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ask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406" y="1000108"/>
            <a:ext cx="90011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Secara umum tujuan hukum islam untuk kebahagiaan hidup didunia 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dan akhirat.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Menurut Abu Ishaq al Shatibi merumuskan lima tujuan hukum, </a:t>
            </a:r>
          </a:p>
          <a:p>
            <a:pPr marL="457200" indent="-457200"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yaitu:</a:t>
            </a:r>
          </a:p>
          <a:p>
            <a:pPr marL="457200" indent="-457200">
              <a:buAutoNum type="alphaLcPeriod"/>
            </a:pPr>
            <a:r>
              <a:rPr lang="id-ID" sz="2400" dirty="0" smtClean="0">
                <a:solidFill>
                  <a:schemeClr val="bg1"/>
                </a:solidFill>
              </a:rPr>
              <a:t>Agama, marupakan pedoman hidup, hukum islam wajib melindungi agama yang dianut oleh seseorang dan menjamin kemerdekaan untuk beribadah menurut keyakinan masing-masing.</a:t>
            </a:r>
          </a:p>
          <a:p>
            <a:pPr marL="457200" indent="-457200">
              <a:buAutoNum type="alphaLcPeriod"/>
            </a:pPr>
            <a:r>
              <a:rPr lang="id-ID" sz="2400" dirty="0" smtClean="0">
                <a:solidFill>
                  <a:schemeClr val="bg1"/>
                </a:solidFill>
              </a:rPr>
              <a:t>Jiwa, hukum islam wajib memelihara hak manusia untuk hidup dan mempertahankan kehidupannya.</a:t>
            </a:r>
          </a:p>
          <a:p>
            <a:pPr marL="457200" indent="-457200">
              <a:buAutoNum type="alphaLcPeriod"/>
            </a:pPr>
            <a:r>
              <a:rPr lang="id-ID" sz="2400" dirty="0" smtClean="0">
                <a:solidFill>
                  <a:schemeClr val="bg1"/>
                </a:solidFill>
              </a:rPr>
              <a:t>Akal, dengan akal manusia dapat berfikir tentang Allah, mengembangkan IPTEK.</a:t>
            </a:r>
          </a:p>
          <a:p>
            <a:pPr marL="457200" indent="-457200">
              <a:buAutoNum type="alphaLcPeriod"/>
            </a:pPr>
            <a:r>
              <a:rPr lang="id-ID" sz="2400" dirty="0" smtClean="0">
                <a:solidFill>
                  <a:schemeClr val="bg1"/>
                </a:solidFill>
              </a:rPr>
              <a:t>Keturunan, untuk melanjutkan umat manusia dan kemurnian darah.</a:t>
            </a:r>
          </a:p>
          <a:p>
            <a:pPr marL="457200" indent="-457200">
              <a:buAutoNum type="alphaLcPeriod"/>
            </a:pPr>
            <a:r>
              <a:rPr lang="id-ID" sz="2400" dirty="0" smtClean="0">
                <a:solidFill>
                  <a:schemeClr val="bg1"/>
                </a:solidFill>
              </a:rPr>
              <a:t>Harta, untuk kelangsungan hidup dan mempertahankan kehidupan. </a:t>
            </a:r>
            <a:endParaRPr lang="id-ID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976" y="1857364"/>
            <a:ext cx="721523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None/>
            </a:pPr>
            <a:r>
              <a:rPr lang="id-I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Jika dilihat dari beberapa segi hukum islam bertujuan :</a:t>
            </a:r>
          </a:p>
          <a:p>
            <a:pPr marL="457200" indent="-457200">
              <a:buNone/>
            </a:pPr>
            <a:endParaRPr lang="id-ID" sz="2400" dirty="0" smtClean="0"/>
          </a:p>
          <a:p>
            <a:pPr marL="457200" indent="-457200">
              <a:buAutoNum type="arabicPeriod"/>
            </a:pPr>
            <a:r>
              <a:rPr lang="id-ID" sz="2400" dirty="0" smtClean="0"/>
              <a:t>Segi pembuat hukum islam(Allah), tujuan islam adalah untuk memenuhi keperluan hidup manusia yang bersifat primer, sekunder, dan tersier.</a:t>
            </a:r>
          </a:p>
          <a:p>
            <a:pPr marL="457200" indent="-457200">
              <a:buAutoNum type="arabicPeriod"/>
            </a:pPr>
            <a:r>
              <a:rPr lang="id-ID" sz="2400" dirty="0" smtClean="0"/>
              <a:t>Segi pelaku dan pelaksana hukum islam(manusia), tujuan hukum islam untuk mencapai kehidupan yang bahagia dan sejahtera.</a:t>
            </a:r>
            <a:endParaRPr lang="id-ID" sz="2400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si-bergerak-terima-kasih-009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78" y="428604"/>
            <a:ext cx="7946654" cy="4857784"/>
          </a:xfrm>
          <a:prstGeom prst="rect">
            <a:avLst/>
          </a:prstGeom>
        </p:spPr>
      </p:pic>
      <p:pic>
        <p:nvPicPr>
          <p:cNvPr id="3" name="Picture 2" descr="gambar powerpoint 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714752"/>
            <a:ext cx="2643206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990</Words>
  <Application>Microsoft Office PowerPoint</Application>
  <PresentationFormat>On-screen Show (4:3)</PresentationFormat>
  <Paragraphs>117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MANILA</dc:creator>
  <cp:lastModifiedBy>ASUS</cp:lastModifiedBy>
  <cp:revision>51</cp:revision>
  <dcterms:created xsi:type="dcterms:W3CDTF">2016-09-06T13:54:56Z</dcterms:created>
  <dcterms:modified xsi:type="dcterms:W3CDTF">2025-09-04T03:02:39Z</dcterms:modified>
</cp:coreProperties>
</file>