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3"/>
  </p:notes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  <p:sldId id="314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F336C16-53E5-410F-8FB5-DD2BA93F7E01}">
  <a:tblStyle styleId="{2F336C16-53E5-410F-8FB5-DD2BA93F7E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56" autoAdjust="0"/>
  </p:normalViewPr>
  <p:slideViewPr>
    <p:cSldViewPr snapToGrid="0"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27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75224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A2CC701-D80A-463B-8415-A8548531208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A2CC701-D80A-463B-8415-A8548531208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>
            <a:off x="3077650" y="3419200"/>
            <a:ext cx="2988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rgbClr val="482400"/>
                </a:solidFill>
                <a:latin typeface="Livvic"/>
                <a:ea typeface="Livvic"/>
                <a:cs typeface="Livvic"/>
                <a:sym typeface="Livvic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923750" y="981600"/>
            <a:ext cx="5296500" cy="22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>
                <a:solidFill>
                  <a:srgbClr val="4824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ctrTitle"/>
          </p:nvPr>
        </p:nvSpPr>
        <p:spPr>
          <a:xfrm>
            <a:off x="5826034" y="1395800"/>
            <a:ext cx="2711700" cy="9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ubTitle" idx="1"/>
          </p:nvPr>
        </p:nvSpPr>
        <p:spPr>
          <a:xfrm>
            <a:off x="5375734" y="2462926"/>
            <a:ext cx="3162000" cy="20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1" y="4783455"/>
            <a:ext cx="2103120" cy="2571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014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200" y="1371600"/>
            <a:ext cx="3532470" cy="32575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 baseline="0"/>
            </a:lvl7pPr>
            <a:lvl8pPr>
              <a:defRPr sz="1200" baseline="0"/>
            </a:lvl8pPr>
            <a:lvl9pPr>
              <a:defRPr sz="12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8083" y="1371600"/>
            <a:ext cx="3532470" cy="32575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06863" y="4836320"/>
            <a:ext cx="4979929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15452" y="4836320"/>
            <a:ext cx="1047467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fld id="{EDF33987-6305-4E2A-BF18-EF013ECE927B}" type="datetimeFigureOut">
              <a:rPr lang="en-US"/>
              <a:t>10/31/21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373079" y="4836320"/>
            <a:ext cx="857474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914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449" y="2571751"/>
            <a:ext cx="7317105" cy="1771649"/>
          </a:xfrm>
        </p:spPr>
        <p:txBody>
          <a:bodyPr anchor="b">
            <a:normAutofit/>
          </a:bodyPr>
          <a:lstStyle>
            <a:lvl1pPr algn="l">
              <a:defRPr sz="33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0100" y="514351"/>
            <a:ext cx="5891331" cy="85724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9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8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7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72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67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5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06863" y="4836320"/>
            <a:ext cx="4979929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5452" y="4836320"/>
            <a:ext cx="1047467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fld id="{EDF33987-6305-4E2A-BF18-EF013ECE927B}" type="datetimeFigureOut">
              <a:rPr lang="en-US"/>
              <a:t>10/31/21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79" y="4836320"/>
            <a:ext cx="857474" cy="135731"/>
          </a:xfrm>
          <a:prstGeom prst="rect">
            <a:avLst/>
          </a:prstGeom>
        </p:spPr>
        <p:txBody>
          <a:bodyPr lIns="68589" tIns="34295" rIns="68589" bIns="34295"/>
          <a:lstStyle/>
          <a:p>
            <a:fld id="{F36C87F6-986D-49E6-AF40-1B3A1EE8064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99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8585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edressed"/>
              <a:buNone/>
              <a:defRPr sz="2800">
                <a:solidFill>
                  <a:schemeClr val="dk1"/>
                </a:solidFill>
                <a:latin typeface="Redressed"/>
                <a:ea typeface="Redressed"/>
                <a:cs typeface="Redressed"/>
                <a:sym typeface="Redres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8585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ivvic Light"/>
              <a:buChar char="●"/>
              <a:defRPr sz="1800"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○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■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●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○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■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●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ivvic Light"/>
              <a:buChar char="○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ivvic Light"/>
              <a:buChar char="■"/>
              <a:defRPr>
                <a:solidFill>
                  <a:schemeClr val="dk1"/>
                </a:solidFill>
                <a:latin typeface="Livvic Light"/>
                <a:ea typeface="Livvic Light"/>
                <a:cs typeface="Livvic Light"/>
                <a:sym typeface="Livvic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55" r:id="rId4"/>
    <p:sldLayoutId id="2147483668" r:id="rId5"/>
    <p:sldLayoutId id="2147483669" r:id="rId6"/>
    <p:sldLayoutId id="2147483672" r:id="rId7"/>
    <p:sldLayoutId id="2147483674" r:id="rId8"/>
    <p:sldLayoutId id="2147483675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0739" y="1204614"/>
            <a:ext cx="4447519" cy="2203614"/>
          </a:xfrm>
        </p:spPr>
        <p:txBody>
          <a:bodyPr/>
          <a:lstStyle/>
          <a:p>
            <a:r>
              <a:rPr lang="en-US" sz="3600" dirty="0"/>
              <a:t>POLITIK HUKUM SEBAGAI SENI (ART)</a:t>
            </a:r>
          </a:p>
        </p:txBody>
      </p:sp>
      <p:sp>
        <p:nvSpPr>
          <p:cNvPr id="4" name="Horizontal Scroll 3"/>
          <p:cNvSpPr/>
          <p:nvPr/>
        </p:nvSpPr>
        <p:spPr>
          <a:xfrm>
            <a:off x="1805050" y="961910"/>
            <a:ext cx="5403219" cy="3170703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C88D95-30AF-BA4F-A4EB-F796A879768B}"/>
              </a:ext>
            </a:extLst>
          </p:cNvPr>
          <p:cNvSpPr/>
          <p:nvPr/>
        </p:nvSpPr>
        <p:spPr>
          <a:xfrm>
            <a:off x="5172635" y="212544"/>
            <a:ext cx="27700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Sepriyadi</a:t>
            </a:r>
            <a:r>
              <a:rPr lang="en-US" dirty="0">
                <a:solidFill>
                  <a:schemeClr val="tx1"/>
                </a:solidFill>
              </a:rPr>
              <a:t> Adhan S., S.H., M.H.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7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655" y="430513"/>
            <a:ext cx="7317105" cy="99417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PENGERTIAN POLITIK SEBAGAI SENI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655" y="1095214"/>
            <a:ext cx="4306792" cy="282048"/>
          </a:xfrm>
        </p:spPr>
        <p:txBody>
          <a:bodyPr>
            <a:normAutofit fontScale="77500" lnSpcReduction="20000"/>
          </a:bodyPr>
          <a:lstStyle/>
          <a:p>
            <a:pPr marL="34295" indent="0">
              <a:buNone/>
            </a:pPr>
            <a:r>
              <a:rPr lang="en-US" b="1" dirty="0">
                <a:solidFill>
                  <a:schemeClr val="tx1"/>
                </a:solidFill>
              </a:rPr>
              <a:t>ARTI POLITIK</a:t>
            </a:r>
          </a:p>
        </p:txBody>
      </p:sp>
      <p:sp>
        <p:nvSpPr>
          <p:cNvPr id="4" name="Rectangle 3"/>
          <p:cNvSpPr/>
          <p:nvPr/>
        </p:nvSpPr>
        <p:spPr>
          <a:xfrm>
            <a:off x="952652" y="2173170"/>
            <a:ext cx="6968589" cy="2970330"/>
          </a:xfrm>
          <a:prstGeom prst="rect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9" tIns="34295" rIns="68589" bIns="34295" rtlCol="0" anchor="t" anchorCtr="0"/>
          <a:lstStyle/>
          <a:p>
            <a:pPr algn="just"/>
            <a:r>
              <a:rPr lang="en-US" sz="2100" dirty="0" err="1">
                <a:solidFill>
                  <a:schemeClr val="tx1"/>
                </a:solidFill>
              </a:rPr>
              <a:t>Politik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adalah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segala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sesuatu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sangat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erat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kaitannya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dengan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kekuasaan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kenegaraan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pemerintahan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sz="2100" dirty="0">
              <a:solidFill>
                <a:schemeClr val="tx1"/>
              </a:solidFill>
            </a:endParaRPr>
          </a:p>
          <a:p>
            <a:pPr algn="just"/>
            <a:r>
              <a:rPr lang="en-US" sz="2100" dirty="0" err="1">
                <a:solidFill>
                  <a:schemeClr val="tx1"/>
                </a:solidFill>
              </a:rPr>
              <a:t>Politik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merupakan</a:t>
            </a:r>
            <a:r>
              <a:rPr lang="en-US" sz="2100" dirty="0">
                <a:solidFill>
                  <a:schemeClr val="tx1"/>
                </a:solidFill>
              </a:rPr>
              <a:t> proses </a:t>
            </a:r>
            <a:r>
              <a:rPr lang="en-US" sz="2100" dirty="0" err="1">
                <a:solidFill>
                  <a:schemeClr val="tx1"/>
                </a:solidFill>
              </a:rPr>
              <a:t>pembentukan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pembagian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kekuasaan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dalam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masyarakat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antara</a:t>
            </a:r>
            <a:r>
              <a:rPr lang="en-US" sz="2100" dirty="0">
                <a:solidFill>
                  <a:schemeClr val="tx1"/>
                </a:solidFill>
              </a:rPr>
              <a:t> lain </a:t>
            </a:r>
            <a:r>
              <a:rPr lang="en-US" sz="2100" dirty="0" err="1">
                <a:solidFill>
                  <a:schemeClr val="tx1"/>
                </a:solidFill>
              </a:rPr>
              <a:t>berwujud</a:t>
            </a:r>
            <a:r>
              <a:rPr lang="en-US" sz="2100" dirty="0">
                <a:solidFill>
                  <a:schemeClr val="tx1"/>
                </a:solidFill>
              </a:rPr>
              <a:t> proses </a:t>
            </a:r>
            <a:r>
              <a:rPr lang="en-US" sz="2100" dirty="0" err="1">
                <a:solidFill>
                  <a:schemeClr val="tx1"/>
                </a:solidFill>
              </a:rPr>
              <a:t>pembuatan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keputusan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khususnya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dalam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negara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Bevel 6"/>
          <p:cNvSpPr/>
          <p:nvPr/>
        </p:nvSpPr>
        <p:spPr>
          <a:xfrm>
            <a:off x="403760" y="153091"/>
            <a:ext cx="8312727" cy="1466467"/>
          </a:xfrm>
          <a:prstGeom prst="bevel">
            <a:avLst/>
          </a:prstGeom>
          <a:noFill/>
          <a:ln cap="flat">
            <a:miter lim="800000"/>
            <a:head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Half Frame 7"/>
          <p:cNvSpPr/>
          <p:nvPr/>
        </p:nvSpPr>
        <p:spPr>
          <a:xfrm rot="10800000">
            <a:off x="8175129" y="3420094"/>
            <a:ext cx="541359" cy="1341911"/>
          </a:xfrm>
          <a:prstGeom prst="halfFram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75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655" y="1437624"/>
            <a:ext cx="7317105" cy="3257550"/>
          </a:xfrm>
        </p:spPr>
        <p:txBody>
          <a:bodyPr>
            <a:normAutofit/>
          </a:bodyPr>
          <a:lstStyle/>
          <a:p>
            <a:pPr marL="34295" indent="0">
              <a:buNone/>
            </a:pPr>
            <a:r>
              <a:rPr lang="en-US" sz="2100" dirty="0" err="1">
                <a:solidFill>
                  <a:schemeClr val="tx1"/>
                </a:solidFill>
              </a:rPr>
              <a:t>Seni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adalah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karya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diciptakan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dengan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keahlian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luar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biasa</a:t>
            </a:r>
            <a:r>
              <a:rPr lang="en-US" sz="2100" dirty="0">
                <a:solidFill>
                  <a:schemeClr val="tx1"/>
                </a:solidFill>
              </a:rPr>
              <a:t>. </a:t>
            </a:r>
          </a:p>
          <a:p>
            <a:pPr marL="34295" indent="0">
              <a:buNone/>
            </a:pPr>
            <a:r>
              <a:rPr lang="en-US" sz="2100" dirty="0" err="1">
                <a:solidFill>
                  <a:schemeClr val="tx1"/>
                </a:solidFill>
              </a:rPr>
              <a:t>Dewasa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ini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seni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bisa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dilihat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dalam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intisari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ekspresi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dari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kreatifitas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manusia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marL="34295" indent="0">
              <a:buNone/>
            </a:pPr>
            <a:r>
              <a:rPr lang="en-US" sz="2100" dirty="0" err="1">
                <a:solidFill>
                  <a:schemeClr val="tx1"/>
                </a:solidFill>
              </a:rPr>
              <a:t>Menyampaikan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baik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kepercayaan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gagasan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sensasi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atau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perasaan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dengan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cara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seefektif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mungkin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untuk</a:t>
            </a:r>
            <a:r>
              <a:rPr lang="en-US" sz="2100" dirty="0">
                <a:solidFill>
                  <a:schemeClr val="tx1"/>
                </a:solidFill>
              </a:rPr>
              <a:t> medium </a:t>
            </a:r>
            <a:r>
              <a:rPr lang="en-US" sz="2100" dirty="0" err="1">
                <a:solidFill>
                  <a:schemeClr val="tx1"/>
                </a:solidFill>
              </a:rPr>
              <a:t>itu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Content Placeholder 2"/>
          <p:cNvSpPr txBox="1"/>
          <p:nvPr/>
        </p:nvSpPr>
        <p:spPr>
          <a:xfrm>
            <a:off x="1114715" y="965420"/>
            <a:ext cx="4306792" cy="282048"/>
          </a:xfrm>
          <a:prstGeom prst="rect">
            <a:avLst/>
          </a:prstGeom>
        </p:spPr>
        <p:txBody>
          <a:bodyPr vert="horz" lIns="68589" tIns="34295" rIns="68589" bIns="34295" rtlCol="0">
            <a:normAutofit fontScale="77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5" indent="0">
              <a:buNone/>
            </a:pPr>
            <a:r>
              <a:rPr lang="en-US" b="1" dirty="0"/>
              <a:t>ARTI SENI</a:t>
            </a:r>
          </a:p>
        </p:txBody>
      </p:sp>
      <p:sp>
        <p:nvSpPr>
          <p:cNvPr id="4" name="Rectangular Callout 3"/>
          <p:cNvSpPr/>
          <p:nvPr/>
        </p:nvSpPr>
        <p:spPr>
          <a:xfrm>
            <a:off x="700644" y="451262"/>
            <a:ext cx="7885216" cy="3966359"/>
          </a:xfrm>
          <a:prstGeom prst="wedge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8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98635" y="1329612"/>
            <a:ext cx="7266144" cy="3149538"/>
          </a:xfrm>
        </p:spPr>
        <p:txBody>
          <a:bodyPr>
            <a:normAutofit/>
          </a:bodyPr>
          <a:lstStyle/>
          <a:p>
            <a:pPr marL="34295" indent="0" algn="just">
              <a:lnSpc>
                <a:spcPct val="110000"/>
              </a:lnSpc>
              <a:buNone/>
            </a:pPr>
            <a:r>
              <a:rPr lang="en-US" sz="2100" kern="1000" dirty="0" err="1">
                <a:solidFill>
                  <a:schemeClr val="tx1"/>
                </a:solidFill>
              </a:rPr>
              <a:t>Bisa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disimpulkan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bahwa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politik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bisa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disebut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sebagai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seni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marL="34295" indent="0" algn="just">
              <a:lnSpc>
                <a:spcPct val="100000"/>
              </a:lnSpc>
              <a:buNone/>
            </a:pPr>
            <a:r>
              <a:rPr lang="en-US" sz="2100" dirty="0" err="1">
                <a:solidFill>
                  <a:schemeClr val="tx1"/>
                </a:solidFill>
              </a:rPr>
              <a:t>Politik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menyediakan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wadah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untuk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individu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menyampaikan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gagasan</a:t>
            </a:r>
            <a:r>
              <a:rPr lang="en-US" sz="2100" dirty="0">
                <a:solidFill>
                  <a:schemeClr val="tx1"/>
                </a:solidFill>
              </a:rPr>
              <a:t> , </a:t>
            </a:r>
            <a:r>
              <a:rPr lang="en-US" sz="2100" dirty="0" err="1">
                <a:solidFill>
                  <a:schemeClr val="tx1"/>
                </a:solidFill>
              </a:rPr>
              <a:t>pola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pikir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lain-lain.</a:t>
            </a:r>
          </a:p>
          <a:p>
            <a:pPr marL="34295" indent="0" algn="just">
              <a:lnSpc>
                <a:spcPct val="100000"/>
              </a:lnSpc>
              <a:buNone/>
            </a:pPr>
            <a:r>
              <a:rPr lang="en-US" sz="2100" dirty="0">
                <a:solidFill>
                  <a:schemeClr val="tx1"/>
                </a:solidFill>
              </a:rPr>
              <a:t>Juga </a:t>
            </a:r>
            <a:r>
              <a:rPr lang="en-US" sz="2100" dirty="0" err="1">
                <a:solidFill>
                  <a:schemeClr val="tx1"/>
                </a:solidFill>
              </a:rPr>
              <a:t>bisa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dikatakan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sebagai</a:t>
            </a:r>
            <a:r>
              <a:rPr lang="en-US" sz="2100" dirty="0">
                <a:solidFill>
                  <a:schemeClr val="tx1"/>
                </a:solidFill>
              </a:rPr>
              <a:t> media </a:t>
            </a:r>
            <a:r>
              <a:rPr lang="en-US" sz="2100" dirty="0" err="1">
                <a:solidFill>
                  <a:schemeClr val="tx1"/>
                </a:solidFill>
              </a:rPr>
              <a:t>unutk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melanggengkan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kekuasaaan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bagi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penguasa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marL="34295" indent="0" algn="just">
              <a:lnSpc>
                <a:spcPct val="100000"/>
              </a:lnSpc>
              <a:buNone/>
            </a:pPr>
            <a:r>
              <a:rPr lang="en-US" sz="2100" dirty="0" err="1">
                <a:solidFill>
                  <a:schemeClr val="tx1"/>
                </a:solidFill>
              </a:rPr>
              <a:t>Dengan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menyapaikan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sebuah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pemikiran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kreatifitas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untuk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mempengaruhi</a:t>
            </a:r>
            <a:r>
              <a:rPr lang="en-US" sz="2100" dirty="0">
                <a:solidFill>
                  <a:schemeClr val="tx1"/>
                </a:solidFill>
              </a:rPr>
              <a:t> orang lain.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1114715" y="965420"/>
            <a:ext cx="4306792" cy="282048"/>
          </a:xfrm>
          <a:prstGeom prst="rect">
            <a:avLst/>
          </a:prstGeom>
        </p:spPr>
        <p:txBody>
          <a:bodyPr vert="horz" lIns="68589" tIns="34295" rIns="68589" bIns="34295" rtlCol="0">
            <a:normAutofit fontScale="77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5" indent="0">
              <a:buNone/>
            </a:pPr>
            <a:r>
              <a:rPr lang="en-US" b="1" dirty="0"/>
              <a:t>POLITIK SEBAGAI SENI</a:t>
            </a:r>
          </a:p>
        </p:txBody>
      </p:sp>
      <p:sp>
        <p:nvSpPr>
          <p:cNvPr id="4" name="Oval Callout 3"/>
          <p:cNvSpPr/>
          <p:nvPr/>
        </p:nvSpPr>
        <p:spPr>
          <a:xfrm>
            <a:off x="118753" y="166255"/>
            <a:ext cx="8407730" cy="4381994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66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655" y="804347"/>
            <a:ext cx="7317105" cy="99417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PENGERTIAN HUKUM SEBAGAI SENI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655" y="1538742"/>
            <a:ext cx="4306792" cy="282048"/>
          </a:xfrm>
        </p:spPr>
        <p:txBody>
          <a:bodyPr>
            <a:normAutofit fontScale="77500" lnSpcReduction="20000"/>
          </a:bodyPr>
          <a:lstStyle/>
          <a:p>
            <a:pPr marL="34295" indent="0">
              <a:buNone/>
            </a:pPr>
            <a:r>
              <a:rPr lang="en-US" b="1" dirty="0">
                <a:solidFill>
                  <a:schemeClr val="tx1"/>
                </a:solidFill>
              </a:rPr>
              <a:t>ARTI HUKUM</a:t>
            </a:r>
          </a:p>
        </p:txBody>
      </p:sp>
      <p:sp>
        <p:nvSpPr>
          <p:cNvPr id="4" name="Rectangle 3"/>
          <p:cNvSpPr/>
          <p:nvPr/>
        </p:nvSpPr>
        <p:spPr>
          <a:xfrm>
            <a:off x="952655" y="1976649"/>
            <a:ext cx="6968589" cy="2970330"/>
          </a:xfrm>
          <a:prstGeom prst="rect">
            <a:avLst/>
          </a:prstGeom>
          <a:solidFill>
            <a:schemeClr val="dk1">
              <a:alpha val="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68589" tIns="34295" rIns="68589" bIns="34295" rtlCol="0" anchor="t" anchorCtr="0"/>
          <a:lstStyle/>
          <a:p>
            <a:pPr algn="just"/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merupakan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suatu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sistem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norma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atura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untuk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mengatur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perilaku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manusia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sz="2100" dirty="0">
              <a:solidFill>
                <a:schemeClr val="tx1"/>
              </a:solidFill>
            </a:endParaRPr>
          </a:p>
          <a:p>
            <a:pPr algn="just"/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dapat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berupa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aturan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tertulis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ataupun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tidak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tertulis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bertujuan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untuk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mengatur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masyarakat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mencegah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terjadinya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kekacauan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atau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perselisihan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mewujudkan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ketertiban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keadilan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Snip Diagonal Corner Rectangle 4"/>
          <p:cNvSpPr/>
          <p:nvPr/>
        </p:nvSpPr>
        <p:spPr>
          <a:xfrm>
            <a:off x="510639" y="475014"/>
            <a:ext cx="7956467" cy="4239491"/>
          </a:xfrm>
          <a:prstGeom prst="snip2Diag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5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510639" y="1305862"/>
            <a:ext cx="7266144" cy="3149538"/>
          </a:xfrm>
        </p:spPr>
        <p:txBody>
          <a:bodyPr>
            <a:normAutofit/>
          </a:bodyPr>
          <a:lstStyle/>
          <a:p>
            <a:pPr marL="34295" indent="0" algn="just">
              <a:lnSpc>
                <a:spcPct val="110000"/>
              </a:lnSpc>
              <a:buNone/>
            </a:pPr>
            <a:r>
              <a:rPr lang="en-US" sz="2100" dirty="0" err="1">
                <a:solidFill>
                  <a:schemeClr val="tx1"/>
                </a:solidFill>
              </a:rPr>
              <a:t>Dengan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adanya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pengertian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seni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diatas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dapat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dikatakan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sebagai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seni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  <a:p>
            <a:pPr marL="34295" indent="0" algn="just">
              <a:lnSpc>
                <a:spcPct val="110000"/>
              </a:lnSpc>
              <a:buNone/>
            </a:pPr>
            <a:endParaRPr lang="en-US" sz="2100" dirty="0">
              <a:solidFill>
                <a:schemeClr val="tx1"/>
              </a:solidFill>
            </a:endParaRPr>
          </a:p>
          <a:p>
            <a:pPr marL="34295" indent="0" algn="just">
              <a:lnSpc>
                <a:spcPct val="110000"/>
              </a:lnSpc>
              <a:buNone/>
            </a:pPr>
            <a:r>
              <a:rPr lang="en-US" sz="2100" dirty="0" err="1">
                <a:solidFill>
                  <a:schemeClr val="tx1"/>
                </a:solidFill>
              </a:rPr>
              <a:t>Karena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adalah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karya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manusia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hasil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cipta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dari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pemikiran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manusia</a:t>
            </a:r>
            <a:r>
              <a:rPr lang="en-US" sz="2100" dirty="0">
                <a:solidFill>
                  <a:schemeClr val="tx1"/>
                </a:solidFill>
              </a:rPr>
              <a:t>, yang </a:t>
            </a:r>
            <a:r>
              <a:rPr lang="en-US" sz="2100" dirty="0" err="1">
                <a:solidFill>
                  <a:schemeClr val="tx1"/>
                </a:solidFill>
              </a:rPr>
              <a:t>berarti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adalah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suatu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kebudayaan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diciptakan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dibawa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oleh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nenek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moyang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kita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mengatur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sebuah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tatanan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kehidupan</a:t>
            </a:r>
            <a:r>
              <a:rPr lang="en-US" sz="2100" dirty="0">
                <a:solidFill>
                  <a:schemeClr val="tx1"/>
                </a:solidFill>
              </a:rPr>
              <a:t>, </a:t>
            </a:r>
            <a:r>
              <a:rPr lang="en-US" sz="2100" dirty="0" err="1">
                <a:solidFill>
                  <a:schemeClr val="tx1"/>
                </a:solidFill>
              </a:rPr>
              <a:t>sanksi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atas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pelanggaran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dilakukan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dan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hak-hak</a:t>
            </a:r>
            <a:r>
              <a:rPr lang="en-US" sz="2100" dirty="0">
                <a:solidFill>
                  <a:schemeClr val="tx1"/>
                </a:solidFill>
              </a:rPr>
              <a:t> yang </a:t>
            </a:r>
            <a:r>
              <a:rPr lang="en-US" sz="2100" dirty="0" err="1">
                <a:solidFill>
                  <a:schemeClr val="tx1"/>
                </a:solidFill>
              </a:rPr>
              <a:t>diperoleh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dari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setiap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subjek</a:t>
            </a:r>
            <a:r>
              <a:rPr lang="en-US" sz="2100" dirty="0">
                <a:solidFill>
                  <a:schemeClr val="tx1"/>
                </a:solidFill>
              </a:rPr>
              <a:t> </a:t>
            </a:r>
            <a:r>
              <a:rPr lang="en-US" sz="2100" dirty="0" err="1">
                <a:solidFill>
                  <a:schemeClr val="tx1"/>
                </a:solidFill>
              </a:rPr>
              <a:t>hukum</a:t>
            </a:r>
            <a:r>
              <a:rPr lang="en-US" sz="2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Content Placeholder 2"/>
          <p:cNvSpPr txBox="1"/>
          <p:nvPr/>
        </p:nvSpPr>
        <p:spPr>
          <a:xfrm>
            <a:off x="1114715" y="851665"/>
            <a:ext cx="4306792" cy="282048"/>
          </a:xfrm>
          <a:prstGeom prst="rect">
            <a:avLst/>
          </a:prstGeom>
        </p:spPr>
        <p:txBody>
          <a:bodyPr vert="horz" lIns="68589" tIns="34295" rIns="68589" bIns="34295" rtlCol="0">
            <a:normAutofit fontScale="77500" lnSpcReduction="2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5" indent="0">
              <a:buNone/>
            </a:pPr>
            <a:r>
              <a:rPr lang="en-US" b="1" dirty="0"/>
              <a:t>HUKUM SEBAGAI SENI</a:t>
            </a:r>
          </a:p>
        </p:txBody>
      </p:sp>
      <p:sp>
        <p:nvSpPr>
          <p:cNvPr id="3" name="Flowchart: Multidocument 2"/>
          <p:cNvSpPr/>
          <p:nvPr/>
        </p:nvSpPr>
        <p:spPr>
          <a:xfrm>
            <a:off x="510639" y="320634"/>
            <a:ext cx="8407730" cy="4727864"/>
          </a:xfrm>
          <a:prstGeom prst="flowChartMulti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54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01810" y="371847"/>
            <a:ext cx="7317105" cy="453866"/>
          </a:xfrm>
        </p:spPr>
        <p:txBody>
          <a:bodyPr>
            <a:normAutofit fontScale="90000"/>
          </a:bodyPr>
          <a:lstStyle/>
          <a:p>
            <a:r>
              <a:rPr lang="en-US" sz="1800" b="1" dirty="0"/>
              <a:t>PENGERTIAN POLITIK HUKUM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115566" y="688768"/>
            <a:ext cx="7317582" cy="3599974"/>
          </a:xfrm>
        </p:spPr>
        <p:txBody>
          <a:bodyPr>
            <a:noAutofit/>
          </a:bodyPr>
          <a:lstStyle/>
          <a:p>
            <a:pPr marL="257209" indent="-257209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Satjipto</a:t>
            </a:r>
            <a:r>
              <a:rPr lang="en-US" sz="1600" dirty="0"/>
              <a:t> </a:t>
            </a:r>
            <a:r>
              <a:rPr lang="en-US" sz="1600" dirty="0" err="1"/>
              <a:t>Rahardjo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aktivitas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menentukan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pilihan</a:t>
            </a:r>
            <a:r>
              <a:rPr lang="en-US" sz="1600" dirty="0"/>
              <a:t> </a:t>
            </a:r>
            <a:r>
              <a:rPr lang="en-US" sz="1600" dirty="0" err="1"/>
              <a:t>mengenai</a:t>
            </a:r>
            <a:r>
              <a:rPr lang="en-US" sz="1600" dirty="0"/>
              <a:t> 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cara</a:t>
            </a:r>
            <a:r>
              <a:rPr lang="en-US" sz="1600" dirty="0"/>
              <a:t> – </a:t>
            </a:r>
            <a:r>
              <a:rPr lang="en-US" sz="1600" dirty="0" err="1"/>
              <a:t>cara</a:t>
            </a:r>
            <a:r>
              <a:rPr lang="en-US" sz="1600" dirty="0"/>
              <a:t> yang </a:t>
            </a:r>
            <a:r>
              <a:rPr lang="en-US" sz="1600" dirty="0" err="1"/>
              <a:t>hendak</a:t>
            </a:r>
            <a:r>
              <a:rPr lang="en-US" sz="1600" dirty="0"/>
              <a:t> </a:t>
            </a:r>
            <a:r>
              <a:rPr lang="en-US" sz="1600" dirty="0" err="1"/>
              <a:t>dipakai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mencapai</a:t>
            </a:r>
            <a:r>
              <a:rPr lang="en-US" sz="1600" dirty="0"/>
              <a:t> 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masyarakat</a:t>
            </a:r>
            <a:r>
              <a:rPr lang="en-US" sz="1600" dirty="0"/>
              <a:t>.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 marL="257209" indent="-257209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57209" indent="-257209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    </a:t>
            </a:r>
            <a:r>
              <a:rPr lang="en-US" sz="1600" dirty="0" err="1"/>
              <a:t>Padmo</a:t>
            </a:r>
            <a:r>
              <a:rPr lang="en-US" sz="1600" dirty="0"/>
              <a:t> </a:t>
            </a:r>
            <a:r>
              <a:rPr lang="en-US" sz="1600" dirty="0" err="1"/>
              <a:t>Wahjono</a:t>
            </a:r>
            <a:r>
              <a:rPr lang="en-US" sz="1600" dirty="0"/>
              <a:t> </a:t>
            </a:r>
            <a:r>
              <a:rPr lang="en-US" sz="1600" dirty="0" err="1"/>
              <a:t>disetir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Kotam</a:t>
            </a:r>
            <a:r>
              <a:rPr lang="en-US" sz="1600" dirty="0"/>
              <a:t> Y. </a:t>
            </a:r>
            <a:r>
              <a:rPr lang="en-US" sz="1600" dirty="0" err="1"/>
              <a:t>Stefanus</a:t>
            </a:r>
            <a:endParaRPr lang="en-US" sz="1600" dirty="0"/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kebijaksanaan</a:t>
            </a:r>
            <a:r>
              <a:rPr lang="en-US" sz="1600" dirty="0"/>
              <a:t> </a:t>
            </a:r>
            <a:r>
              <a:rPr lang="en-US" sz="1600" dirty="0" err="1"/>
              <a:t>penyelenggara</a:t>
            </a:r>
            <a:r>
              <a:rPr lang="en-US" sz="1600" dirty="0"/>
              <a:t> Negara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/>
              <a:t>apa</a:t>
            </a:r>
            <a:r>
              <a:rPr lang="en-US" sz="1600" dirty="0"/>
              <a:t> yang </a:t>
            </a:r>
            <a:r>
              <a:rPr lang="en-US" sz="1600" dirty="0" err="1"/>
              <a:t>dijadikan</a:t>
            </a:r>
            <a:r>
              <a:rPr lang="en-US" sz="1600" dirty="0"/>
              <a:t> criteria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menghukumkan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( </a:t>
            </a:r>
            <a:r>
              <a:rPr lang="en-US" sz="1600" dirty="0" err="1"/>
              <a:t>menjadikan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). </a:t>
            </a:r>
            <a:r>
              <a:rPr lang="en-US" sz="1600" dirty="0" err="1"/>
              <a:t>Kebijaksanaan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berkaitan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pembentukan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penerapannya</a:t>
            </a:r>
            <a:r>
              <a:rPr lang="en-US" sz="1600" dirty="0"/>
              <a:t>.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endParaRPr lang="en-US" sz="1600" dirty="0"/>
          </a:p>
          <a:p>
            <a:pPr marL="257209" indent="-257209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14341" indent="-21434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 L. J. Van </a:t>
            </a:r>
            <a:r>
              <a:rPr lang="en-US" sz="1600" dirty="0" err="1"/>
              <a:t>Apeldorn</a:t>
            </a:r>
            <a:endParaRPr lang="en-US" sz="1600" dirty="0"/>
          </a:p>
          <a:p>
            <a:pPr>
              <a:lnSpc>
                <a:spcPct val="100000"/>
              </a:lnSpc>
              <a:buFont typeface="Arial" panose="020B0604020202020204" pitchFamily="34" charset="0"/>
            </a:pP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berarti</a:t>
            </a:r>
            <a:r>
              <a:rPr lang="en-US" sz="1600" dirty="0"/>
              <a:t> </a:t>
            </a:r>
            <a:r>
              <a:rPr lang="en-US" sz="1600" dirty="0" err="1"/>
              <a:t>menetapkan</a:t>
            </a:r>
            <a:r>
              <a:rPr lang="en-US" sz="1600" dirty="0"/>
              <a:t> 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 </a:t>
            </a:r>
            <a:r>
              <a:rPr lang="en-US" sz="1600" dirty="0" err="1"/>
              <a:t>isi</a:t>
            </a:r>
            <a:r>
              <a:rPr lang="en-US" sz="1600" dirty="0"/>
              <a:t> </a:t>
            </a:r>
            <a:r>
              <a:rPr lang="en-US" sz="1600" dirty="0" err="1"/>
              <a:t>peraturan</a:t>
            </a:r>
            <a:r>
              <a:rPr lang="en-US" sz="1600" dirty="0"/>
              <a:t> </a:t>
            </a:r>
            <a:r>
              <a:rPr lang="en-US" sz="1600" dirty="0" err="1"/>
              <a:t>perundang</a:t>
            </a:r>
            <a:r>
              <a:rPr lang="en-US" sz="1600" dirty="0"/>
              <a:t> – </a:t>
            </a:r>
            <a:r>
              <a:rPr lang="en-US" sz="1600" dirty="0" err="1"/>
              <a:t>undangan</a:t>
            </a:r>
            <a:r>
              <a:rPr lang="en-US" sz="1600" dirty="0"/>
              <a:t> . ( </a:t>
            </a:r>
            <a:r>
              <a:rPr lang="en-US" sz="1600" dirty="0" err="1"/>
              <a:t>pengertian</a:t>
            </a:r>
            <a:r>
              <a:rPr lang="en-US" sz="1600" dirty="0"/>
              <a:t> </a:t>
            </a: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terbatas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tertulis</a:t>
            </a:r>
            <a:r>
              <a:rPr lang="en-US" sz="1600" dirty="0"/>
              <a:t> </a:t>
            </a:r>
            <a:r>
              <a:rPr lang="en-US" sz="1600" dirty="0" err="1"/>
              <a:t>saja</a:t>
            </a:r>
            <a:r>
              <a:rPr lang="en-US" sz="1400" dirty="0"/>
              <a:t>.</a:t>
            </a:r>
          </a:p>
        </p:txBody>
      </p:sp>
      <p:sp>
        <p:nvSpPr>
          <p:cNvPr id="2" name="Half Frame 1"/>
          <p:cNvSpPr/>
          <p:nvPr/>
        </p:nvSpPr>
        <p:spPr>
          <a:xfrm rot="5400000">
            <a:off x="7766462" y="-237507"/>
            <a:ext cx="356260" cy="1520042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6200000">
            <a:off x="688769" y="4281055"/>
            <a:ext cx="320634" cy="1022762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7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686" y="203835"/>
            <a:ext cx="7317105" cy="796290"/>
          </a:xfrm>
        </p:spPr>
        <p:txBody>
          <a:bodyPr/>
          <a:lstStyle/>
          <a:p>
            <a:r>
              <a:rPr lang="en-US"/>
              <a:t>POLITIK HUKUM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685" y="861537"/>
            <a:ext cx="7198965" cy="4281964"/>
          </a:xfrm>
        </p:spPr>
        <p:txBody>
          <a:bodyPr>
            <a:noAutofit/>
          </a:bodyPr>
          <a:lstStyle/>
          <a:p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ditunjukkan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eksistensi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dinegara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menunjukkan</a:t>
            </a:r>
            <a:r>
              <a:rPr lang="en-US" sz="1600" dirty="0"/>
              <a:t> </a:t>
            </a:r>
            <a:r>
              <a:rPr lang="en-US" sz="1600" dirty="0" err="1"/>
              <a:t>seberapa</a:t>
            </a:r>
            <a:r>
              <a:rPr lang="en-US" sz="1600" dirty="0"/>
              <a:t> </a:t>
            </a:r>
            <a:r>
              <a:rPr lang="en-US" sz="1600" dirty="0" err="1"/>
              <a:t>berpengaruhnya</a:t>
            </a:r>
            <a:r>
              <a:rPr lang="en-US" sz="1600" dirty="0"/>
              <a:t> </a:t>
            </a:r>
            <a:r>
              <a:rPr lang="en-US" sz="1600" dirty="0" err="1"/>
              <a:t>perundang-undangan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di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negara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.</a:t>
            </a:r>
          </a:p>
          <a:p>
            <a:pPr>
              <a:buFont typeface="Arial" panose="020B0604020202020204" pitchFamily="34" charset="0"/>
            </a:pP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dasarnya</a:t>
            </a:r>
            <a:r>
              <a:rPr lang="en-US" sz="1600" dirty="0"/>
              <a:t> </a:t>
            </a:r>
            <a:r>
              <a:rPr lang="en-US" sz="1600" dirty="0" err="1"/>
              <a:t>sudah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Trias</a:t>
            </a:r>
            <a:r>
              <a:rPr lang="en-US" sz="1600" dirty="0"/>
              <a:t> </a:t>
            </a:r>
            <a:r>
              <a:rPr lang="en-US" sz="1600" dirty="0" err="1"/>
              <a:t>Politica</a:t>
            </a:r>
            <a:r>
              <a:rPr lang="en-US" sz="1600" dirty="0"/>
              <a:t> </a:t>
            </a:r>
            <a:r>
              <a:rPr lang="en-US" sz="1600" dirty="0" err="1"/>
              <a:t>dimana</a:t>
            </a:r>
            <a:r>
              <a:rPr lang="en-US" sz="1600" dirty="0"/>
              <a:t> </a:t>
            </a:r>
            <a:r>
              <a:rPr lang="en-US" sz="1600" dirty="0" err="1"/>
              <a:t>ada</a:t>
            </a:r>
            <a:r>
              <a:rPr lang="en-US" sz="1600" dirty="0"/>
              <a:t>:  </a:t>
            </a:r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600" dirty="0" err="1"/>
              <a:t>Eksekutif</a:t>
            </a:r>
            <a:r>
              <a:rPr lang="en-US" sz="1600" dirty="0"/>
              <a:t> </a:t>
            </a:r>
            <a:r>
              <a:rPr lang="en-US" sz="1600" dirty="0" err="1"/>
              <a:t>yaitu</a:t>
            </a:r>
            <a:r>
              <a:rPr lang="en-US" sz="1600" dirty="0"/>
              <a:t> </a:t>
            </a:r>
            <a:r>
              <a:rPr lang="en-US" sz="1600" dirty="0" err="1"/>
              <a:t>Presiden</a:t>
            </a:r>
            <a:r>
              <a:rPr lang="en-US" sz="1600" dirty="0"/>
              <a:t> yang </a:t>
            </a:r>
            <a:r>
              <a:rPr lang="en-US" sz="1600" dirty="0" err="1"/>
              <a:t>dipilih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Partai</a:t>
            </a:r>
            <a:r>
              <a:rPr lang="en-US" sz="1600" dirty="0"/>
              <a:t> </a:t>
            </a: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menjalankan</a:t>
            </a:r>
            <a:r>
              <a:rPr lang="en-US" sz="1600" dirty="0"/>
              <a:t> </a:t>
            </a:r>
            <a:r>
              <a:rPr lang="en-US" sz="1600" dirty="0" err="1"/>
              <a:t>kekuasaan</a:t>
            </a:r>
            <a:r>
              <a:rPr lang="en-US" sz="1600" dirty="0"/>
              <a:t> </a:t>
            </a:r>
            <a:r>
              <a:rPr lang="en-US" sz="1600" dirty="0" err="1"/>
              <a:t>pemerintah</a:t>
            </a:r>
            <a:r>
              <a:rPr lang="en-US" sz="1600" dirty="0"/>
              <a:t> </a:t>
            </a:r>
            <a:r>
              <a:rPr lang="en-US" sz="1600" dirty="0" err="1"/>
              <a:t>serta</a:t>
            </a:r>
            <a:r>
              <a:rPr lang="en-US" sz="1600" dirty="0"/>
              <a:t> </a:t>
            </a:r>
            <a:r>
              <a:rPr lang="en-US" sz="1600" dirty="0" err="1"/>
              <a:t>nantinya</a:t>
            </a:r>
            <a:r>
              <a:rPr lang="en-US" sz="1600" dirty="0"/>
              <a:t> </a:t>
            </a:r>
            <a:r>
              <a:rPr lang="en-US" sz="1600" dirty="0" err="1"/>
              <a:t>dapat</a:t>
            </a:r>
            <a:r>
              <a:rPr lang="en-US" sz="1600" dirty="0"/>
              <a:t> </a:t>
            </a:r>
            <a:r>
              <a:rPr lang="en-US" sz="1600" dirty="0" err="1"/>
              <a:t>mengeluarkan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Kepres</a:t>
            </a:r>
            <a:r>
              <a:rPr lang="en-US" sz="1600" dirty="0"/>
              <a:t>/</a:t>
            </a:r>
            <a:r>
              <a:rPr lang="en-US" sz="1600" dirty="0" err="1"/>
              <a:t>Keputusan</a:t>
            </a:r>
            <a:r>
              <a:rPr lang="en-US" sz="1600" dirty="0"/>
              <a:t> </a:t>
            </a:r>
            <a:r>
              <a:rPr lang="en-US" sz="1600" dirty="0" err="1"/>
              <a:t>Presiden</a:t>
            </a:r>
            <a:r>
              <a:rPr lang="en-US" sz="1600" dirty="0"/>
              <a:t>,</a:t>
            </a:r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600" dirty="0" err="1"/>
              <a:t>Legislatif</a:t>
            </a:r>
            <a:r>
              <a:rPr lang="en-US" sz="1600" dirty="0"/>
              <a:t> </a:t>
            </a:r>
            <a:r>
              <a:rPr lang="en-US" sz="1600" dirty="0" err="1"/>
              <a:t>yaitu</a:t>
            </a:r>
            <a:r>
              <a:rPr lang="en-US" sz="1600" dirty="0"/>
              <a:t> DPR </a:t>
            </a:r>
            <a:r>
              <a:rPr lang="en-US" sz="1600" dirty="0" err="1"/>
              <a:t>dipilih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rakyat</a:t>
            </a:r>
            <a:r>
              <a:rPr lang="en-US" sz="1600" dirty="0"/>
              <a:t> </a:t>
            </a:r>
            <a:r>
              <a:rPr lang="en-US" sz="1600" dirty="0" err="1"/>
              <a:t>melalui</a:t>
            </a:r>
            <a:r>
              <a:rPr lang="en-US" sz="1600" dirty="0"/>
              <a:t> </a:t>
            </a:r>
            <a:r>
              <a:rPr lang="en-US" sz="1600" dirty="0" err="1"/>
              <a:t>pemilu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Partai</a:t>
            </a:r>
            <a:r>
              <a:rPr lang="en-US" sz="1600" dirty="0"/>
              <a:t> </a:t>
            </a:r>
            <a:r>
              <a:rPr lang="en-US" sz="1600" dirty="0" err="1"/>
              <a:t>Politik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mengisi</a:t>
            </a:r>
            <a:r>
              <a:rPr lang="en-US" sz="1600" dirty="0"/>
              <a:t> </a:t>
            </a:r>
            <a:r>
              <a:rPr lang="en-US" sz="1600" dirty="0" err="1"/>
              <a:t>kekuasaan</a:t>
            </a:r>
            <a:r>
              <a:rPr lang="en-US" sz="1600" dirty="0"/>
              <a:t> </a:t>
            </a:r>
            <a:r>
              <a:rPr lang="en-US" sz="1600" dirty="0" err="1"/>
              <a:t>parlemen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nantinya</a:t>
            </a:r>
            <a:r>
              <a:rPr lang="en-US" sz="1600" dirty="0"/>
              <a:t> </a:t>
            </a:r>
            <a:r>
              <a:rPr lang="en-US" sz="1600" dirty="0" err="1"/>
              <a:t>berfungsi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pembahas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pengesah</a:t>
            </a:r>
            <a:r>
              <a:rPr lang="en-US" sz="1600" dirty="0"/>
              <a:t> </a:t>
            </a:r>
            <a:r>
              <a:rPr lang="en-US" sz="1600" dirty="0" err="1"/>
              <a:t>Undang-Undang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sidang</a:t>
            </a:r>
            <a:r>
              <a:rPr lang="en-US" sz="1600" dirty="0"/>
              <a:t> </a:t>
            </a:r>
            <a:r>
              <a:rPr lang="en-US" sz="1600" dirty="0" err="1"/>
              <a:t>Paripurna</a:t>
            </a:r>
            <a:r>
              <a:rPr lang="en-US" sz="1600" dirty="0"/>
              <a:t>,</a:t>
            </a:r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600" dirty="0" err="1"/>
              <a:t>Yudikatif</a:t>
            </a:r>
            <a:r>
              <a:rPr lang="en-US" sz="1600" dirty="0"/>
              <a:t> </a:t>
            </a:r>
            <a:r>
              <a:rPr lang="en-US" sz="1600" dirty="0" err="1"/>
              <a:t>yaitu</a:t>
            </a:r>
            <a:r>
              <a:rPr lang="en-US" sz="1600" dirty="0"/>
              <a:t> </a:t>
            </a:r>
            <a:r>
              <a:rPr lang="en-US" sz="1600" dirty="0" err="1"/>
              <a:t>lembaga</a:t>
            </a:r>
            <a:r>
              <a:rPr lang="en-US" sz="1600" dirty="0"/>
              <a:t> </a:t>
            </a:r>
            <a:r>
              <a:rPr lang="en-US" sz="1600" dirty="0" err="1"/>
              <a:t>kehakiman</a:t>
            </a:r>
            <a:r>
              <a:rPr lang="en-US" sz="1600" dirty="0"/>
              <a:t> yang </a:t>
            </a:r>
            <a:r>
              <a:rPr lang="en-US" sz="1600" dirty="0" err="1"/>
              <a:t>memiliki</a:t>
            </a:r>
            <a:r>
              <a:rPr lang="en-US" sz="1600" dirty="0"/>
              <a:t> </a:t>
            </a:r>
            <a:r>
              <a:rPr lang="en-US" sz="1600" dirty="0" err="1"/>
              <a:t>kekuasaan</a:t>
            </a:r>
            <a:r>
              <a:rPr lang="en-US" sz="1600" dirty="0"/>
              <a:t> </a:t>
            </a:r>
            <a:r>
              <a:rPr lang="en-US" sz="1600" dirty="0" err="1"/>
              <a:t>politik</a:t>
            </a:r>
            <a:r>
              <a:rPr lang="en-US" sz="1600" dirty="0"/>
              <a:t> yang </a:t>
            </a:r>
            <a:r>
              <a:rPr lang="en-US" sz="1600" dirty="0" err="1"/>
              <a:t>kuat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mengakhiri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memutus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perkara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kekuatan</a:t>
            </a:r>
            <a:r>
              <a:rPr lang="en-US" sz="1600" dirty="0"/>
              <a:t> </a:t>
            </a:r>
            <a:r>
              <a:rPr lang="en-US" sz="1600" dirty="0" err="1"/>
              <a:t>hukum</a:t>
            </a:r>
            <a:r>
              <a:rPr lang="en-US" sz="1600" dirty="0"/>
              <a:t> </a:t>
            </a:r>
            <a:r>
              <a:rPr lang="en-US" sz="1600" dirty="0" err="1"/>
              <a:t>tetap</a:t>
            </a:r>
            <a:endParaRPr lang="en-US" sz="1600" dirty="0"/>
          </a:p>
        </p:txBody>
      </p:sp>
      <p:sp>
        <p:nvSpPr>
          <p:cNvPr id="4" name="Folded Corner 3"/>
          <p:cNvSpPr/>
          <p:nvPr/>
        </p:nvSpPr>
        <p:spPr>
          <a:xfrm>
            <a:off x="617517" y="178130"/>
            <a:ext cx="7932717" cy="4726379"/>
          </a:xfrm>
          <a:prstGeom prst="foldedCorne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1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19" y="188799"/>
            <a:ext cx="7317105" cy="807244"/>
          </a:xfrm>
        </p:spPr>
        <p:txBody>
          <a:bodyPr/>
          <a:lstStyle/>
          <a:p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Hukum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519" y="972292"/>
            <a:ext cx="7391420" cy="3257074"/>
          </a:xfrm>
        </p:spPr>
        <p:txBody>
          <a:bodyPr>
            <a:noAutofit/>
          </a:bodyPr>
          <a:lstStyle/>
          <a:p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dasarnya</a:t>
            </a:r>
            <a:r>
              <a:rPr lang="en-US" sz="1800" dirty="0"/>
              <a:t>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/</a:t>
            </a:r>
            <a:r>
              <a:rPr lang="en-US" sz="1800" dirty="0" err="1"/>
              <a:t>Pemanen</a:t>
            </a:r>
            <a:r>
              <a:rPr lang="en-US" sz="1800" dirty="0"/>
              <a:t>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segala</a:t>
            </a:r>
            <a:r>
              <a:rPr lang="en-US" sz="1800" dirty="0"/>
              <a:t> </a:t>
            </a:r>
            <a:r>
              <a:rPr lang="en-US" sz="1800" dirty="0" err="1"/>
              <a:t>sesuatu</a:t>
            </a:r>
            <a:r>
              <a:rPr lang="en-US" sz="1800" dirty="0"/>
              <a:t> yang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dasarnya</a:t>
            </a:r>
            <a:r>
              <a:rPr lang="en-US" sz="1800" dirty="0"/>
              <a:t> </a:t>
            </a:r>
            <a:r>
              <a:rPr lang="en-US" sz="1800" dirty="0" err="1"/>
              <a:t>berdirinya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kekuasaan</a:t>
            </a:r>
            <a:r>
              <a:rPr lang="en-US" sz="1800" dirty="0"/>
              <a:t> dah </a:t>
            </a:r>
            <a:r>
              <a:rPr lang="en-US" sz="1800" dirty="0" err="1"/>
              <a:t>hukum</a:t>
            </a:r>
            <a:endParaRPr lang="en-US" sz="1800" dirty="0"/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dasar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(Indonesia: UUD 1945)</a:t>
            </a:r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800" dirty="0" err="1"/>
              <a:t>Semua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 di </a:t>
            </a:r>
            <a:r>
              <a:rPr lang="en-US" sz="1800" dirty="0" err="1"/>
              <a:t>mata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endParaRPr lang="en-US" sz="1800" dirty="0"/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memperhatikan</a:t>
            </a:r>
            <a:r>
              <a:rPr lang="en-US" sz="1800" dirty="0"/>
              <a:t> </a:t>
            </a:r>
            <a:r>
              <a:rPr lang="en-US" sz="1800" dirty="0" err="1"/>
              <a:t>kemajemukan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endParaRPr lang="en-US" sz="1800" dirty="0"/>
          </a:p>
          <a:p>
            <a:pPr marL="257209" indent="-257209">
              <a:buFont typeface="Arial" panose="020B0604020202020204" pitchFamily="34" charset="0"/>
              <a:buChar char="•"/>
            </a:pP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berasal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adat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,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/>
              <a:t>partisipasi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demi </a:t>
            </a:r>
            <a:r>
              <a:rPr lang="en-US" sz="1800" dirty="0" err="1"/>
              <a:t>kesejahteraan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.</a:t>
            </a:r>
          </a:p>
          <a:p>
            <a:endParaRPr lang="en-US" sz="1800" dirty="0"/>
          </a:p>
          <a:p>
            <a:pPr>
              <a:buFont typeface="Arial" panose="020B0604020202020204" pitchFamily="34" charset="0"/>
            </a:pP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menjalankan</a:t>
            </a:r>
            <a:r>
              <a:rPr lang="en-US" sz="1800" dirty="0"/>
              <a:t> </a:t>
            </a:r>
            <a:r>
              <a:rPr lang="en-US" sz="1800" dirty="0" err="1"/>
              <a:t>sifat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kekuasaan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dibatasi</a:t>
            </a:r>
            <a:r>
              <a:rPr lang="en-US" sz="1800" dirty="0"/>
              <a:t> agar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sesuai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merugikan</a:t>
            </a:r>
            <a:r>
              <a:rPr lang="en-US" sz="1800" dirty="0"/>
              <a:t> </a:t>
            </a:r>
            <a:r>
              <a:rPr lang="en-US" sz="1800" dirty="0" err="1"/>
              <a:t>kepentingan</a:t>
            </a:r>
            <a:r>
              <a:rPr lang="en-US" sz="1800" dirty="0"/>
              <a:t> orang </a:t>
            </a:r>
            <a:r>
              <a:rPr lang="en-US" sz="1800" dirty="0" err="1"/>
              <a:t>banyak</a:t>
            </a:r>
            <a:endParaRPr lang="en-US" sz="1800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213756" y="285008"/>
            <a:ext cx="8645236" cy="4702628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53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3753" y="166255"/>
            <a:ext cx="7317105" cy="903446"/>
          </a:xfrm>
        </p:spPr>
        <p:txBody>
          <a:bodyPr/>
          <a:lstStyle/>
          <a:p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seni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065" y="1026381"/>
            <a:ext cx="7220402" cy="3621405"/>
          </a:xfrm>
        </p:spPr>
        <p:txBody>
          <a:bodyPr>
            <a:normAutofit lnSpcReduction="10000"/>
          </a:bodyPr>
          <a:lstStyle/>
          <a:p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memahami</a:t>
            </a:r>
            <a:r>
              <a:rPr lang="en-US" sz="1800" dirty="0"/>
              <a:t> </a:t>
            </a:r>
            <a:r>
              <a:rPr lang="en-US" sz="1800" dirty="0" err="1"/>
              <a:t>pengertian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,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diambil</a:t>
            </a:r>
            <a:r>
              <a:rPr lang="en-US" sz="1800" dirty="0"/>
              <a:t> </a:t>
            </a:r>
            <a:r>
              <a:rPr lang="en-US" sz="1800" dirty="0" err="1"/>
              <a:t>kesimpulan</a:t>
            </a:r>
            <a:r>
              <a:rPr lang="en-US" sz="1800" dirty="0"/>
              <a:t> </a:t>
            </a:r>
          </a:p>
          <a:p>
            <a:r>
              <a:rPr lang="en-US" sz="1800" dirty="0" err="1"/>
              <a:t>Bahwa</a:t>
            </a:r>
            <a:r>
              <a:rPr lang="en-US" sz="1800" dirty="0"/>
              <a:t> yang </a:t>
            </a:r>
            <a:r>
              <a:rPr lang="en-US" sz="1800" dirty="0" err="1"/>
              <a:t>dimaksud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b="1" dirty="0" err="1"/>
              <a:t>Politik</a:t>
            </a:r>
            <a:r>
              <a:rPr lang="en-US" sz="1800" b="1" dirty="0"/>
              <a:t> </a:t>
            </a:r>
            <a:r>
              <a:rPr lang="en-US" sz="1800" b="1" dirty="0" err="1"/>
              <a:t>Hukum</a:t>
            </a:r>
            <a:r>
              <a:rPr lang="en-US" sz="1800" b="1" dirty="0"/>
              <a:t> </a:t>
            </a:r>
            <a:r>
              <a:rPr lang="en-US" sz="1800" b="1" dirty="0" err="1"/>
              <a:t>Sebagai</a:t>
            </a:r>
            <a:r>
              <a:rPr lang="en-US" sz="1800" b="1" dirty="0"/>
              <a:t> </a:t>
            </a:r>
            <a:r>
              <a:rPr lang="en-US" sz="1800" b="1" dirty="0" err="1"/>
              <a:t>Seni</a:t>
            </a:r>
            <a:r>
              <a:rPr lang="en-US" sz="1800" b="1" dirty="0"/>
              <a:t> ( Art ) </a:t>
            </a:r>
            <a:r>
              <a:rPr lang="en-US" sz="1800" dirty="0" err="1"/>
              <a:t>adalah</a:t>
            </a:r>
            <a:r>
              <a:rPr lang="en-US" sz="1800" dirty="0"/>
              <a:t>,</a:t>
            </a:r>
            <a:r>
              <a:rPr lang="en-US" sz="1800" b="1" dirty="0"/>
              <a:t> </a:t>
            </a:r>
            <a:r>
              <a:rPr lang="en-US" sz="1800" dirty="0" err="1"/>
              <a:t>kekuasaan</a:t>
            </a:r>
            <a:r>
              <a:rPr lang="en-US" sz="1800" dirty="0"/>
              <a:t> yang </a:t>
            </a:r>
            <a:r>
              <a:rPr lang="en-US" sz="1800" dirty="0" err="1"/>
              <a:t>terdiri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Trias</a:t>
            </a:r>
            <a:r>
              <a:rPr lang="en-US" sz="1800" dirty="0"/>
              <a:t> </a:t>
            </a:r>
            <a:r>
              <a:rPr lang="en-US" sz="1800" dirty="0" err="1"/>
              <a:t>Politica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pertimbangan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kata lain </a:t>
            </a:r>
            <a:r>
              <a:rPr lang="en-US" sz="1800" dirty="0" err="1"/>
              <a:t>penggunaan</a:t>
            </a:r>
            <a:r>
              <a:rPr lang="en-US" sz="1800" dirty="0"/>
              <a:t> </a:t>
            </a:r>
            <a:r>
              <a:rPr lang="en-US" sz="1800" dirty="0" err="1"/>
              <a:t>logika</a:t>
            </a:r>
            <a:r>
              <a:rPr lang="en-US" sz="1800" dirty="0"/>
              <a:t> yang </a:t>
            </a:r>
            <a:r>
              <a:rPr lang="en-US" sz="1800" dirty="0" err="1"/>
              <a:t>wajar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pengesahan</a:t>
            </a:r>
            <a:r>
              <a:rPr lang="en-US" sz="1800" dirty="0"/>
              <a:t> UU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semuanya</a:t>
            </a:r>
            <a:r>
              <a:rPr lang="en-US" sz="1800" dirty="0"/>
              <a:t> </a:t>
            </a:r>
            <a:r>
              <a:rPr lang="en-US" sz="1800" dirty="0" err="1"/>
              <a:t>mirip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UU </a:t>
            </a:r>
            <a:r>
              <a:rPr lang="en-US" sz="1800" dirty="0" err="1"/>
              <a:t>nasional</a:t>
            </a:r>
            <a:r>
              <a:rPr lang="en-US" sz="1800" dirty="0"/>
              <a:t>, </a:t>
            </a:r>
            <a:r>
              <a:rPr lang="en-US" sz="1800" dirty="0" err="1"/>
              <a:t>melainkan</a:t>
            </a:r>
            <a:r>
              <a:rPr lang="en-US" sz="1800" dirty="0"/>
              <a:t>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kondisi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cita-cita</a:t>
            </a:r>
            <a:r>
              <a:rPr lang="en-US" sz="1800" dirty="0"/>
              <a:t> , </a:t>
            </a:r>
            <a:r>
              <a:rPr lang="en-US" sz="1800" dirty="0" err="1"/>
              <a:t>keinginan</a:t>
            </a:r>
            <a:r>
              <a:rPr lang="en-US" sz="1800" dirty="0"/>
              <a:t>, </a:t>
            </a:r>
            <a:r>
              <a:rPr lang="en-US" sz="1800" dirty="0" err="1"/>
              <a:t>keadaan</a:t>
            </a:r>
            <a:r>
              <a:rPr lang="en-US" sz="1800" dirty="0"/>
              <a:t> yang </a:t>
            </a:r>
            <a:r>
              <a:rPr lang="en-US" sz="1800" dirty="0" err="1"/>
              <a:t>dikehendaki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. </a:t>
            </a:r>
            <a:r>
              <a:rPr lang="en-US" sz="1800" dirty="0" err="1"/>
              <a:t>Sehingga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dikatakan</a:t>
            </a:r>
            <a:r>
              <a:rPr lang="en-US" sz="1800" dirty="0"/>
              <a:t> </a:t>
            </a:r>
            <a:r>
              <a:rPr lang="en-US" sz="1800" dirty="0" err="1"/>
              <a:t>pengambilan</a:t>
            </a:r>
            <a:r>
              <a:rPr lang="en-US" sz="1800" dirty="0"/>
              <a:t> </a:t>
            </a:r>
            <a:r>
              <a:rPr lang="en-US" sz="1800" dirty="0" err="1"/>
              <a:t>keputusan</a:t>
            </a:r>
            <a:r>
              <a:rPr lang="en-US" sz="1800" dirty="0"/>
              <a:t> 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langsung</a:t>
            </a:r>
            <a:r>
              <a:rPr lang="en-US" sz="1800" dirty="0"/>
              <a:t> </a:t>
            </a:r>
            <a:r>
              <a:rPr lang="en-US" sz="1800" dirty="0" err="1"/>
              <a:t>mentah-mentah</a:t>
            </a:r>
            <a:r>
              <a:rPr lang="en-US" sz="1800" dirty="0"/>
              <a:t> </a:t>
            </a:r>
            <a:r>
              <a:rPr lang="en-US" sz="1800" dirty="0" err="1"/>
              <a:t>mengambil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UUD </a:t>
            </a:r>
            <a:r>
              <a:rPr lang="en-US" sz="1800" dirty="0" err="1"/>
              <a:t>melainkan</a:t>
            </a:r>
            <a:r>
              <a:rPr lang="en-US" sz="1800" dirty="0"/>
              <a:t> </a:t>
            </a:r>
            <a:r>
              <a:rPr lang="en-US" sz="1800" dirty="0" err="1"/>
              <a:t>melalui</a:t>
            </a:r>
            <a:r>
              <a:rPr lang="en-US" sz="1800" dirty="0"/>
              <a:t> proses </a:t>
            </a:r>
            <a:r>
              <a:rPr lang="en-US" sz="1800" dirty="0" err="1"/>
              <a:t>pertimbangan</a:t>
            </a:r>
            <a:r>
              <a:rPr lang="en-US" sz="1800" dirty="0"/>
              <a:t> </a:t>
            </a:r>
            <a:r>
              <a:rPr lang="en-US" sz="1800" dirty="0" err="1"/>
              <a:t>kondisi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.</a:t>
            </a:r>
          </a:p>
        </p:txBody>
      </p:sp>
      <p:sp>
        <p:nvSpPr>
          <p:cNvPr id="4" name="Flowchart: Display 3"/>
          <p:cNvSpPr/>
          <p:nvPr/>
        </p:nvSpPr>
        <p:spPr>
          <a:xfrm>
            <a:off x="83126" y="166255"/>
            <a:ext cx="8407731" cy="4821381"/>
          </a:xfrm>
          <a:prstGeom prst="flowChartDisplay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00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3008" y="448857"/>
            <a:ext cx="7317105" cy="882491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seni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753" y="1354163"/>
            <a:ext cx="7317582" cy="320325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1800" dirty="0"/>
              <a:t>Zaman </a:t>
            </a:r>
            <a:r>
              <a:rPr lang="en-US" sz="1800" dirty="0" err="1"/>
              <a:t>Orde</a:t>
            </a:r>
            <a:r>
              <a:rPr lang="en-US" sz="1800" dirty="0"/>
              <a:t> Lama </a:t>
            </a:r>
            <a:r>
              <a:rPr lang="en-US" sz="1800" dirty="0" err="1"/>
              <a:t>menjelang</a:t>
            </a:r>
            <a:r>
              <a:rPr lang="en-US" sz="1800" dirty="0"/>
              <a:t> </a:t>
            </a:r>
            <a:r>
              <a:rPr lang="en-US" sz="1800" dirty="0" err="1"/>
              <a:t>kejatuhan</a:t>
            </a:r>
            <a:r>
              <a:rPr lang="en-US" sz="1800" dirty="0"/>
              <a:t> </a:t>
            </a:r>
            <a:r>
              <a:rPr lang="en-US" sz="1800" dirty="0" err="1"/>
              <a:t>kekuasaan</a:t>
            </a:r>
            <a:r>
              <a:rPr lang="en-US" sz="1800" dirty="0"/>
              <a:t>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Soekarno</a:t>
            </a:r>
            <a:r>
              <a:rPr lang="en-US" sz="1800" dirty="0"/>
              <a:t> di </a:t>
            </a:r>
            <a:r>
              <a:rPr lang="en-US" sz="1800" dirty="0" err="1"/>
              <a:t>situlah</a:t>
            </a:r>
            <a:r>
              <a:rPr lang="en-US" sz="1800" dirty="0"/>
              <a:t> </a:t>
            </a:r>
            <a:r>
              <a:rPr lang="en-US" sz="1800" dirty="0" err="1"/>
              <a:t>nampak</a:t>
            </a:r>
            <a:r>
              <a:rPr lang="en-US" sz="1800" dirty="0"/>
              <a:t> </a:t>
            </a:r>
            <a:r>
              <a:rPr lang="en-US" sz="1800" dirty="0" err="1"/>
              <a:t>beliau</a:t>
            </a:r>
            <a:r>
              <a:rPr lang="en-US" sz="1800" dirty="0"/>
              <a:t> </a:t>
            </a:r>
            <a:r>
              <a:rPr lang="en-US" sz="1800" dirty="0" err="1"/>
              <a:t>menggunakan</a:t>
            </a:r>
            <a:r>
              <a:rPr lang="en-US" sz="1800" dirty="0"/>
              <a:t>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. </a:t>
            </a:r>
            <a:r>
              <a:rPr lang="en-US" sz="1800" dirty="0" err="1"/>
              <a:t>Beliau</a:t>
            </a:r>
            <a:r>
              <a:rPr lang="en-US" sz="1800" dirty="0"/>
              <a:t> </a:t>
            </a:r>
            <a:r>
              <a:rPr lang="en-US" sz="1800" dirty="0" err="1"/>
              <a:t>mengeluarkan</a:t>
            </a:r>
            <a:r>
              <a:rPr lang="en-US" sz="1800" dirty="0"/>
              <a:t> </a:t>
            </a:r>
            <a:r>
              <a:rPr lang="en-US" sz="1800" b="1" dirty="0" err="1"/>
              <a:t>Supersemar</a:t>
            </a:r>
            <a:r>
              <a:rPr lang="en-US" sz="1800" b="1" dirty="0"/>
              <a:t> </a:t>
            </a:r>
            <a:r>
              <a:rPr lang="en-US" sz="1800" dirty="0"/>
              <a:t>yang </a:t>
            </a:r>
            <a:r>
              <a:rPr lang="en-US" sz="1800" dirty="0" err="1"/>
              <a:t>mengizinkan</a:t>
            </a:r>
            <a:r>
              <a:rPr lang="en-US" sz="1800" dirty="0"/>
              <a:t> </a:t>
            </a:r>
            <a:r>
              <a:rPr lang="en-US" sz="1800" dirty="0" err="1"/>
              <a:t>Jendral</a:t>
            </a:r>
            <a:r>
              <a:rPr lang="en-US" sz="1800" dirty="0"/>
              <a:t> </a:t>
            </a:r>
            <a:r>
              <a:rPr lang="en-US" sz="1800" dirty="0" err="1"/>
              <a:t>Soeharto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mengambil</a:t>
            </a:r>
            <a:r>
              <a:rPr lang="en-US" sz="1800" dirty="0"/>
              <a:t> </a:t>
            </a:r>
            <a:r>
              <a:rPr lang="en-US" sz="1800" dirty="0" err="1"/>
              <a:t>segala</a:t>
            </a:r>
            <a:r>
              <a:rPr lang="en-US" sz="1800" dirty="0"/>
              <a:t> </a:t>
            </a:r>
            <a:r>
              <a:rPr lang="en-US" sz="1800" dirty="0" err="1"/>
              <a:t>tindakan</a:t>
            </a:r>
            <a:r>
              <a:rPr lang="en-US" sz="1800" dirty="0"/>
              <a:t> yang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membasmi</a:t>
            </a:r>
            <a:r>
              <a:rPr lang="en-US" sz="1800" dirty="0"/>
              <a:t>  PKI. </a:t>
            </a:r>
          </a:p>
          <a:p>
            <a:endParaRPr lang="en-US" sz="1800" dirty="0"/>
          </a:p>
          <a:p>
            <a:pPr algn="just"/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dikatakan</a:t>
            </a:r>
            <a:r>
              <a:rPr lang="en-US" sz="1800" dirty="0"/>
              <a:t> </a:t>
            </a:r>
            <a:r>
              <a:rPr lang="en-US" sz="1800" dirty="0" err="1"/>
              <a:t>kasus</a:t>
            </a:r>
            <a:r>
              <a:rPr lang="en-US" sz="1800" dirty="0"/>
              <a:t> </a:t>
            </a:r>
            <a:r>
              <a:rPr lang="en-US" sz="1800" dirty="0" err="1"/>
              <a:t>politik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seni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pertimbangan</a:t>
            </a:r>
            <a:r>
              <a:rPr lang="en-US" sz="1800" dirty="0"/>
              <a:t> </a:t>
            </a:r>
            <a:r>
              <a:rPr lang="en-US" sz="1800" dirty="0" err="1"/>
              <a:t>bahwa</a:t>
            </a:r>
            <a:r>
              <a:rPr lang="en-US" sz="1800" dirty="0"/>
              <a:t> </a:t>
            </a:r>
            <a:r>
              <a:rPr lang="en-US" sz="1800" dirty="0" err="1"/>
              <a:t>kekuasaan</a:t>
            </a:r>
            <a:r>
              <a:rPr lang="en-US" sz="1800" dirty="0"/>
              <a:t> </a:t>
            </a:r>
            <a:r>
              <a:rPr lang="en-US" sz="1800" dirty="0" err="1"/>
              <a:t>eksekutif</a:t>
            </a:r>
            <a:r>
              <a:rPr lang="en-US" sz="1800" dirty="0"/>
              <a:t> </a:t>
            </a:r>
            <a:r>
              <a:rPr lang="en-US" sz="1800" dirty="0" err="1"/>
              <a:t>mengeluarkan</a:t>
            </a:r>
            <a:r>
              <a:rPr lang="en-US" sz="1800" dirty="0"/>
              <a:t> </a:t>
            </a:r>
            <a:r>
              <a:rPr lang="en-US" sz="1800" dirty="0" err="1"/>
              <a:t>keputusan</a:t>
            </a:r>
            <a:r>
              <a:rPr lang="en-US" sz="1800" dirty="0"/>
              <a:t> </a:t>
            </a:r>
            <a:r>
              <a:rPr lang="en-US" sz="1800" dirty="0" err="1"/>
              <a:t>hukum</a:t>
            </a:r>
            <a:r>
              <a:rPr lang="en-US" sz="1800" dirty="0"/>
              <a:t> yang </a:t>
            </a:r>
            <a:r>
              <a:rPr lang="en-US" sz="1800" dirty="0" err="1"/>
              <a:t>dilandaskan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peristiwa</a:t>
            </a:r>
            <a:r>
              <a:rPr lang="en-US" sz="1800" dirty="0"/>
              <a:t> </a:t>
            </a:r>
            <a:r>
              <a:rPr lang="en-US" sz="1800" dirty="0" err="1"/>
              <a:t>kelam</a:t>
            </a:r>
            <a:r>
              <a:rPr lang="en-US" sz="1800" dirty="0"/>
              <a:t> G30S yang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  <a:r>
              <a:rPr lang="en-US" sz="1800" dirty="0" err="1"/>
              <a:t>rakyat</a:t>
            </a:r>
            <a:r>
              <a:rPr lang="en-US" sz="1800" dirty="0"/>
              <a:t> was-was,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kedamaian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keadaan</a:t>
            </a:r>
            <a:r>
              <a:rPr lang="en-US" sz="1800" dirty="0"/>
              <a:t> yang </a:t>
            </a:r>
            <a:r>
              <a:rPr lang="en-US" sz="1800" dirty="0" err="1"/>
              <a:t>dihendaki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cita-cita</a:t>
            </a:r>
            <a:r>
              <a:rPr lang="en-US" sz="1800" dirty="0"/>
              <a:t>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memajukan</a:t>
            </a:r>
            <a:r>
              <a:rPr lang="en-US" sz="1800" dirty="0"/>
              <a:t> Indonesia </a:t>
            </a:r>
            <a:r>
              <a:rPr lang="en-US" sz="1800" dirty="0" err="1"/>
              <a:t>dikeluarkan</a:t>
            </a:r>
            <a:r>
              <a:rPr lang="en-US" sz="1800" dirty="0"/>
              <a:t> </a:t>
            </a:r>
            <a:r>
              <a:rPr lang="en-US" sz="1800" dirty="0" err="1"/>
              <a:t>Supersemar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.</a:t>
            </a:r>
          </a:p>
        </p:txBody>
      </p:sp>
      <p:sp>
        <p:nvSpPr>
          <p:cNvPr id="4" name="Plaque 3"/>
          <p:cNvSpPr/>
          <p:nvPr/>
        </p:nvSpPr>
        <p:spPr>
          <a:xfrm>
            <a:off x="213756" y="166255"/>
            <a:ext cx="8668987" cy="4868883"/>
          </a:xfrm>
          <a:prstGeom prst="plaqu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3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apyrus History Lesson by Slidesgo">
  <a:themeElements>
    <a:clrScheme name="Simple Light">
      <a:dk1>
        <a:srgbClr val="482400"/>
      </a:dk1>
      <a:lt1>
        <a:srgbClr val="FFFFFF"/>
      </a:lt1>
      <a:dk2>
        <a:srgbClr val="595959"/>
      </a:dk2>
      <a:lt2>
        <a:srgbClr val="EEEEEE"/>
      </a:lt2>
      <a:accent1>
        <a:srgbClr val="482400"/>
      </a:accent1>
      <a:accent2>
        <a:srgbClr val="C1AD8F"/>
      </a:accent2>
      <a:accent3>
        <a:srgbClr val="553333"/>
      </a:accent3>
      <a:accent4>
        <a:srgbClr val="C1AD8F"/>
      </a:accent4>
      <a:accent5>
        <a:srgbClr val="482400"/>
      </a:accent5>
      <a:accent6>
        <a:srgbClr val="C1AD8F"/>
      </a:accent6>
      <a:hlink>
        <a:srgbClr val="4824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722</Words>
  <Application>Microsoft Macintosh PowerPoint</Application>
  <PresentationFormat>On-screen Show (16:9)</PresentationFormat>
  <Paragraphs>59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Livvic</vt:lpstr>
      <vt:lpstr>Livvic Light</vt:lpstr>
      <vt:lpstr>Redressed</vt:lpstr>
      <vt:lpstr>Papyrus History Lesson by Slidesgo</vt:lpstr>
      <vt:lpstr>POLITIK HUKUM SEBAGAI SENI (ART)</vt:lpstr>
      <vt:lpstr>PENGERTIAN POLITIK SEBAGAI SENI</vt:lpstr>
      <vt:lpstr>PowerPoint Presentation</vt:lpstr>
      <vt:lpstr>PowerPoint Presentation</vt:lpstr>
      <vt:lpstr>PENGERTIAN HUKUM SEBAGAI SENI</vt:lpstr>
      <vt:lpstr>PowerPoint Presentation</vt:lpstr>
      <vt:lpstr>PENGERTIAN POLITIK HUKUM</vt:lpstr>
      <vt:lpstr>POLITIK HUKUM</vt:lpstr>
      <vt:lpstr>Sifat Politik Hukum</vt:lpstr>
      <vt:lpstr>politik hukum sebagai seni</vt:lpstr>
      <vt:lpstr>Contoh kasus politik hukum sebagai seni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 HUKUM</dc:title>
  <dc:creator>user</dc:creator>
  <cp:lastModifiedBy>Sepriyadi Adhan S</cp:lastModifiedBy>
  <cp:revision>27</cp:revision>
  <dcterms:modified xsi:type="dcterms:W3CDTF">2021-10-31T14:06:58Z</dcterms:modified>
</cp:coreProperties>
</file>