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88" r:id="rId3"/>
    <p:sldId id="389" r:id="rId4"/>
    <p:sldId id="263" r:id="rId5"/>
    <p:sldId id="272" r:id="rId6"/>
    <p:sldId id="264" r:id="rId7"/>
    <p:sldId id="273" r:id="rId8"/>
    <p:sldId id="391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24F3E-4912-4942-8281-D53D0A0293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7EB339-6025-4435-A641-F9FD042ECF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65F3F6-CB31-4320-89C7-0A7FBBB3A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E4C6-09E2-42EC-9E09-E1359DB66CBC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5160D-3061-4362-A871-77D651DA5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213E3-4337-4D47-9AE1-0952C36C2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ED76B-A340-4F59-B13E-B60C09D3F98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01838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FFE66-2639-4608-BFCA-0D48581AA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A4FF5-EBFD-4FC2-AFAA-1C6999C8D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CF205-F3A1-4F17-9F44-0942A1F78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E4C6-09E2-42EC-9E09-E1359DB66CBC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0123F-5C20-41BB-8606-48D17857B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50635-3779-414E-949A-E1AAB4CC4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ED76B-A340-4F59-B13E-B60C09D3F98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0363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4E403-D401-44EB-A0A7-767271618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06D6F3-AC76-4DC0-9C7F-1606609BF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C19AB-3B8B-4B80-8DC6-F960C33B4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E4C6-09E2-42EC-9E09-E1359DB66CBC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279198-C63B-415E-908F-FB58FE6F6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4AF38-1AAA-4EF1-A547-535973900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ED76B-A340-4F59-B13E-B60C09D3F98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46462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90BF5-893F-4F02-89AB-370083D9D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0F7FB-DD1C-4DEB-8978-23F29BA1FA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196008-AF7D-4B91-9C78-3CE5FECE85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937B7E-B86A-4F34-8B98-7708B18C4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E4C6-09E2-42EC-9E09-E1359DB66CBC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9B115F-02B5-4FDC-9038-33ED54521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888022-A6C1-4B56-A5BE-3BAE591AA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ED76B-A340-4F59-B13E-B60C09D3F98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02865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DDAEC-641A-48C3-9E77-262957672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1A8266-B101-44C0-B869-785E7E135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D3DFEA-35AD-450E-B093-D11237A972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75B5D1-673F-43E8-B8BA-E3F0CFD910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157519-393E-4744-B5E2-C50F73DF23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2728FD-D011-4EC3-AD65-1E3E6AA6E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E4C6-09E2-42EC-9E09-E1359DB66CBC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6EFDDF-EC81-4C00-9CF3-96D4B3670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6E38D3-E0C5-453A-9AD5-511974C6A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ED76B-A340-4F59-B13E-B60C09D3F98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76866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39C4E-48BF-4FAB-B129-3413AE86A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C53F07-657B-4E20-8402-748F8938D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E4C6-09E2-42EC-9E09-E1359DB66CBC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71FE4D-37DD-4179-A922-78B9AB470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0A39AC-6FC8-4DD7-B0AE-E08A55F72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ED76B-A340-4F59-B13E-B60C09D3F98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1451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28EAB7-A01D-4FD6-81D6-A15D63171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E4C6-09E2-42EC-9E09-E1359DB66CBC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CA4168-0FDA-4FF6-BE46-465199EB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D79314-7D34-4A64-A71A-40EB8FCB9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ED76B-A340-4F59-B13E-B60C09D3F98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59523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DBAE6-605E-401C-925B-7BEBE033E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84425-1491-4F08-B09F-FCF2840B0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445F4-2005-4F83-B599-BC09F079E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2D405-0292-4DAE-935A-E45A811B7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E4C6-09E2-42EC-9E09-E1359DB66CBC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44E3FE-67EC-4269-8814-3A85F78A1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8EF130-8764-4A64-BA3D-5951CB951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ED76B-A340-4F59-B13E-B60C09D3F98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45596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CFD36-8E72-43F7-8A67-62AAC525A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7139C6-C6F1-4D5A-ABBA-A7C882B6F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2B01C-E2A5-4365-AFA2-D7CC8EDE13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CD0C32-4F02-4323-A9B4-6CB71F595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E4C6-09E2-42EC-9E09-E1359DB66CBC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623426-979D-42D4-BAE9-E920D65D3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7AED8B-587D-4ADF-AB41-E19D7FAB5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ED76B-A340-4F59-B13E-B60C09D3F98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52303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CD39E-55A0-493C-B345-643DFC0AA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5D5EFA-B617-4BE9-BF5A-223E490545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38485-4DD0-4455-BCC3-E6CC1E8B0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E4C6-09E2-42EC-9E09-E1359DB66CBC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F66BA-C796-4638-A840-D7CE4FB0C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24A30-C0B8-44B4-ABDC-D0499593E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ED76B-A340-4F59-B13E-B60C09D3F98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30603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AB2755-8526-4AEF-AB0E-43C470D5B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4ACB3A-0226-46E0-80AE-8FF11797D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96D4A-826A-4913-98B3-83E65ACE4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E4C6-09E2-42EC-9E09-E1359DB66CBC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42182-122B-4047-92BC-22976D3C1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B31026-B193-420A-9ED6-E409BD6C1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ED76B-A340-4F59-B13E-B60C09D3F98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84289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460501-AE01-48E9-BD48-DF41C9F27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B80CFE-EACE-4A18-A9C1-3FED9AC67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4BE0E-BAED-4516-9C3F-D3EB7CD6EF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3E4C6-09E2-42EC-9E09-E1359DB66CBC}" type="datetimeFigureOut">
              <a:rPr lang="en-ID" smtClean="0"/>
              <a:t>14/11/2020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D02B4-9B5F-4D42-89D6-D55210606B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4E87C-1864-4FDC-AFF8-8AA5F22F72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ED76B-A340-4F59-B13E-B60C09D3F98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91630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E9E9D-9405-4744-8BF5-F8D018B26C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SEJARAH HUKUM ACARA PERDATA INDONESIA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9C24EC-8B11-4107-A184-2AB4880565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PERTEMUAN KE-1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56561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>
            <a:extLst>
              <a:ext uri="{FF2B5EF4-FFF2-40B4-BE49-F238E27FC236}">
                <a16:creationId xmlns:a16="http://schemas.microsoft.com/office/drawing/2014/main" id="{D8692F57-2923-40B2-B460-4D6A077EEF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3400" dirty="0">
                <a:latin typeface="Bernard MT Condensed" panose="02050806060905020404" pitchFamily="18" charset="0"/>
              </a:rPr>
              <a:t>Sejarah</a:t>
            </a:r>
            <a:br>
              <a:rPr lang="en-US" altLang="en-US" sz="3400" dirty="0">
                <a:latin typeface="Bernard MT Condensed" panose="02050806060905020404" pitchFamily="18" charset="0"/>
              </a:rPr>
            </a:br>
            <a:r>
              <a:rPr lang="en-US" altLang="en-US" sz="3400" dirty="0">
                <a:latin typeface="Bernard MT Condensed" panose="02050806060905020404" pitchFamily="18" charset="0"/>
              </a:rPr>
              <a:t>Hukum Acara </a:t>
            </a:r>
            <a:r>
              <a:rPr lang="en-US" altLang="en-US" sz="3400" dirty="0" err="1">
                <a:latin typeface="Bernard MT Condensed" panose="02050806060905020404" pitchFamily="18" charset="0"/>
              </a:rPr>
              <a:t>Perdata</a:t>
            </a:r>
            <a:r>
              <a:rPr lang="en-US" altLang="en-US" sz="3400" dirty="0">
                <a:latin typeface="Bernard MT Condensed" panose="02050806060905020404" pitchFamily="18" charset="0"/>
              </a:rPr>
              <a:t> Indonesia</a:t>
            </a:r>
          </a:p>
        </p:txBody>
      </p:sp>
      <p:sp>
        <p:nvSpPr>
          <p:cNvPr id="205828" name="Rectangle 4">
            <a:extLst>
              <a:ext uri="{FF2B5EF4-FFF2-40B4-BE49-F238E27FC236}">
                <a16:creationId xmlns:a16="http://schemas.microsoft.com/office/drawing/2014/main" id="{B01ED7B5-930F-40FF-A7C4-9B1BAE01AFE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2328864"/>
            <a:ext cx="3810000" cy="3995737"/>
          </a:xfrm>
          <a:gradFill rotWithShape="1">
            <a:gsLst>
              <a:gs pos="0">
                <a:srgbClr val="0000FF"/>
              </a:gs>
              <a:gs pos="100000">
                <a:schemeClr val="bg1"/>
              </a:gs>
            </a:gsLst>
            <a:lin ang="5400000" scaled="1"/>
          </a:gradFill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2600" b="1">
              <a:latin typeface="Bernard MT Condensed" panose="02050806060905020404" pitchFamily="18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2600" b="1">
                <a:latin typeface="Bernard MT Condensed" panose="02050806060905020404" pitchFamily="18" charset="0"/>
              </a:rPr>
              <a:t>KOLONIAL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2000"/>
              <a:t>(Belanda + Jepang)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200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000"/>
              <a:t>Belanda---HINDIA BELANDA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000">
                <a:latin typeface="Bernard MT Condensed" panose="02050806060905020404" pitchFamily="18" charset="0"/>
              </a:rPr>
              <a:t>      1 Mei 1848:  BW berlaku  di Hindia Belanda dengan asas Konkordansi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1800" b="1">
                <a:latin typeface="Georgia" panose="02040502050405020303" pitchFamily="18" charset="0"/>
              </a:rPr>
              <a:t>Jepang </a:t>
            </a:r>
            <a:r>
              <a:rPr lang="en-US" altLang="en-US" sz="1800">
                <a:latin typeface="Georgia" panose="02040502050405020303" pitchFamily="18" charset="0"/>
              </a:rPr>
              <a:t>:  1942  dengan UU No 1/1942 berlaku BW masa Jepang</a:t>
            </a:r>
          </a:p>
        </p:txBody>
      </p:sp>
      <p:sp>
        <p:nvSpPr>
          <p:cNvPr id="205829" name="Rectangle 5">
            <a:extLst>
              <a:ext uri="{FF2B5EF4-FFF2-40B4-BE49-F238E27FC236}">
                <a16:creationId xmlns:a16="http://schemas.microsoft.com/office/drawing/2014/main" id="{6A819698-9B17-4B0C-8E0F-681E7219999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172200" y="2286000"/>
            <a:ext cx="4191000" cy="4038600"/>
          </a:xfr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lin ang="5400000" scaled="1"/>
          </a:gradFill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2200" b="1">
              <a:latin typeface="Bernard MT Condensed" panose="02050806060905020404" pitchFamily="18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2200" b="1">
                <a:latin typeface="Bernard MT Condensed" panose="02050806060905020404" pitchFamily="18" charset="0"/>
              </a:rPr>
              <a:t>INDONESIA </a:t>
            </a:r>
            <a:r>
              <a:rPr lang="en-US" altLang="en-US" sz="2200"/>
              <a:t>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2200"/>
              <a:t>(18 Agustus 1945)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200"/>
              <a:t>BW di Indonesia sejak  1945, dasar:</a:t>
            </a:r>
          </a:p>
          <a:p>
            <a:pPr eaLnBrk="1" hangingPunct="1"/>
            <a:r>
              <a:rPr lang="en-US" altLang="en-US" sz="2200">
                <a:latin typeface="Bernard MT Condensed" panose="02050806060905020404" pitchFamily="18" charset="0"/>
              </a:rPr>
              <a:t>Pasal II Aturan Peralihan UUD 1945 </a:t>
            </a:r>
            <a:r>
              <a:rPr lang="en-US" altLang="en-US" sz="2200" i="1">
                <a:latin typeface="Bernard MT Condensed" panose="02050806060905020404" pitchFamily="18" charset="0"/>
              </a:rPr>
              <a:t>juncto</a:t>
            </a:r>
            <a:r>
              <a:rPr lang="en-US" altLang="en-US" sz="2200">
                <a:latin typeface="Bernard MT Condensed" panose="02050806060905020404" pitchFamily="18" charset="0"/>
              </a:rPr>
              <a:t> </a:t>
            </a:r>
          </a:p>
          <a:p>
            <a:pPr eaLnBrk="1" hangingPunct="1"/>
            <a:r>
              <a:rPr lang="en-US" altLang="en-US" sz="2200">
                <a:latin typeface="Bernard MT Condensed" panose="02050806060905020404" pitchFamily="18" charset="0"/>
              </a:rPr>
              <a:t>Pasal I Aturan Peralihan   UUD 1945 Amandemen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US" altLang="en-US" sz="220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058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058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8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058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8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058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8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8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8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8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8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8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8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58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58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58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58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58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5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5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5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5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5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5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5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5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5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58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58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58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58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58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58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6" grpId="0"/>
      <p:bldP spid="205828" grpId="0" build="p"/>
      <p:bldP spid="20582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70FCAF2C-DD92-45B6-A9EC-FC7B79B4CF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7814"/>
            <a:ext cx="8229600" cy="561975"/>
          </a:xfrm>
        </p:spPr>
        <p:txBody>
          <a:bodyPr/>
          <a:lstStyle/>
          <a:p>
            <a:pPr eaLnBrk="1" hangingPunct="1"/>
            <a:r>
              <a:rPr lang="en-US" altLang="en-US" sz="2900">
                <a:latin typeface="Bernard MT Condensed" panose="02050806060905020404" pitchFamily="18" charset="0"/>
              </a:rPr>
              <a:t>KOLONIAL</a:t>
            </a:r>
            <a:endParaRPr lang="en-US" altLang="en-US" sz="2900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8AA76F5F-E38A-4C2A-ADEB-06940E0AD4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838200"/>
            <a:ext cx="8229600" cy="762000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100"/>
              <a:t>  </a:t>
            </a:r>
            <a:r>
              <a:rPr lang="en-US" altLang="en-US" sz="2600">
                <a:latin typeface="Broadway" panose="04040905080B02020502" pitchFamily="82" charset="0"/>
              </a:rPr>
              <a:t> Hukum Perdata BELANDA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900" b="1">
                <a:latin typeface="Arial Unicode MS" panose="020B0604020202020204" pitchFamily="34" charset="-128"/>
              </a:rPr>
              <a:t>Berasal dari Hukum Perncis</a:t>
            </a:r>
          </a:p>
        </p:txBody>
      </p:sp>
      <p:sp>
        <p:nvSpPr>
          <p:cNvPr id="43012" name="Rectangle 5">
            <a:extLst>
              <a:ext uri="{FF2B5EF4-FFF2-40B4-BE49-F238E27FC236}">
                <a16:creationId xmlns:a16="http://schemas.microsoft.com/office/drawing/2014/main" id="{5B2DAD6D-EFA7-4248-999B-3B4A80BE6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752600"/>
            <a:ext cx="8229600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b="1"/>
              <a:t>Perancis</a:t>
            </a:r>
            <a:r>
              <a:rPr lang="en-US" altLang="en-US"/>
              <a:t>:</a:t>
            </a:r>
          </a:p>
          <a:p>
            <a:r>
              <a:rPr lang="en-US" altLang="en-US" sz="2000" b="1">
                <a:latin typeface="Georgia" panose="02040502050405020303" pitchFamily="18" charset="0"/>
              </a:rPr>
              <a:t>bagian utara : hukum tidak tertulis  hukum kebiasaan Perancis kuno   hukum Jerman</a:t>
            </a:r>
          </a:p>
          <a:p>
            <a:r>
              <a:rPr lang="en-US" altLang="en-US" sz="2000" b="1">
                <a:latin typeface="Georgia" panose="02040502050405020303" pitchFamily="18" charset="0"/>
              </a:rPr>
              <a:t>bagian selatan : hukum tertulis: Corpus Iuris Civilis - hukum Romawi   </a:t>
            </a:r>
          </a:p>
          <a:p>
            <a:r>
              <a:rPr lang="en-US" altLang="en-US" sz="2000" b="1">
                <a:latin typeface="Georgia" panose="02040502050405020303" pitchFamily="18" charset="0"/>
              </a:rPr>
              <a:t>Corpus Iuris Civilis,  ada 4 bagian:</a:t>
            </a:r>
          </a:p>
          <a:p>
            <a:pPr>
              <a:buFontTx/>
              <a:buAutoNum type="arabicPeriod"/>
            </a:pPr>
            <a:r>
              <a:rPr lang="en-US" altLang="en-US" sz="2000" b="1">
                <a:latin typeface="Georgia" panose="02040502050405020303" pitchFamily="18" charset="0"/>
              </a:rPr>
              <a:t>Codex Justiniani: kumpulan UU</a:t>
            </a:r>
          </a:p>
          <a:p>
            <a:pPr>
              <a:buFontTx/>
              <a:buAutoNum type="arabicPeriod"/>
            </a:pPr>
            <a:r>
              <a:rPr lang="en-US" altLang="en-US" sz="2000" b="1">
                <a:latin typeface="Georgia" panose="02040502050405020303" pitchFamily="18" charset="0"/>
              </a:rPr>
              <a:t>Pandecta :kumpulan pendapat   ahli</a:t>
            </a:r>
          </a:p>
          <a:p>
            <a:pPr>
              <a:buFontTx/>
              <a:buAutoNum type="arabicPeriod"/>
            </a:pPr>
            <a:r>
              <a:rPr lang="en-US" altLang="en-US" sz="2000" b="1">
                <a:latin typeface="Georgia" panose="02040502050405020303" pitchFamily="18" charset="0"/>
              </a:rPr>
              <a:t>Institutiones: pengertian lembaga- lembaga hukum Romawi</a:t>
            </a:r>
          </a:p>
          <a:p>
            <a:pPr>
              <a:buFontTx/>
              <a:buAutoNum type="arabicPeriod"/>
            </a:pPr>
            <a:r>
              <a:rPr lang="en-US" altLang="en-US" sz="2000" b="1">
                <a:latin typeface="Georgia" panose="02040502050405020303" pitchFamily="18" charset="0"/>
              </a:rPr>
              <a:t>Novelles: kumpulan UU yang dkeluarkan setelah Codex selesaiCodex Iuris  Canonici (Hukum yang ditetapkan oleh Gereja Katolik Roma)  perkawinan berlaku untuk seluruh wilayah Perancis    </a:t>
            </a:r>
          </a:p>
          <a:p>
            <a:pPr eaLnBrk="1" hangingPunct="1">
              <a:spcBef>
                <a:spcPct val="20000"/>
              </a:spcBef>
            </a:pPr>
            <a:endParaRPr lang="en-US" altLang="en-US" sz="2000" b="1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8579D2E-959C-4A38-BCF7-A5C02ECE5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>
                <a:latin typeface="Bernard MT Condensed" pitchFamily="18" charset="0"/>
              </a:rPr>
              <a:t>Hukum Perdata BELANDA</a:t>
            </a:r>
            <a:br>
              <a:rPr lang="en-US" sz="3600">
                <a:latin typeface="Bernard MT Condensed" pitchFamily="18" charset="0"/>
              </a:rPr>
            </a:br>
            <a:r>
              <a:rPr lang="en-US" sz="2800">
                <a:latin typeface="Bernard MT Condensed" pitchFamily="18" charset="0"/>
              </a:rPr>
              <a:t>(lanjutan)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EEEDC752-5AA0-4C27-B4B5-814C45AC94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52600" y="1609726"/>
            <a:ext cx="8686800" cy="4638675"/>
          </a:xfrm>
        </p:spPr>
        <p:txBody>
          <a:bodyPr/>
          <a:lstStyle/>
          <a:p>
            <a:pPr marL="609600" indent="-609600">
              <a:buNone/>
            </a:pPr>
            <a:r>
              <a:rPr lang="en-US" altLang="en-US"/>
              <a:t>	</a:t>
            </a:r>
            <a:r>
              <a:rPr lang="en-US" altLang="en-US">
                <a:latin typeface="Bernard MT Condensed" panose="02050806060905020404" pitchFamily="18" charset="0"/>
              </a:rPr>
              <a:t>Tahun 1804 kodifikasi hukum perdata di Perancis  -- Napoleon -- Code Civil des Francais  yang sumbernya:</a:t>
            </a:r>
          </a:p>
          <a:p>
            <a:pPr marL="609600" indent="-609600">
              <a:buNone/>
            </a:pPr>
            <a:endParaRPr lang="en-US" altLang="en-US">
              <a:latin typeface="Bernard MT Condensed" panose="02050806060905020404" pitchFamily="18" charset="0"/>
            </a:endParaRPr>
          </a:p>
          <a:p>
            <a:pPr marL="1371600" lvl="2" indent="-457200">
              <a:buFont typeface="Wingdings" panose="05000000000000000000" pitchFamily="2" charset="2"/>
              <a:buChar char="n"/>
            </a:pPr>
            <a:r>
              <a:rPr lang="en-US" altLang="en-US">
                <a:latin typeface="Broadway" panose="04040905080B02020502" pitchFamily="82" charset="0"/>
              </a:rPr>
              <a:t>Hukum Romawi</a:t>
            </a:r>
          </a:p>
          <a:p>
            <a:pPr marL="1371600" lvl="2" indent="-457200">
              <a:buFont typeface="Wingdings" panose="05000000000000000000" pitchFamily="2" charset="2"/>
              <a:buChar char="n"/>
            </a:pPr>
            <a:r>
              <a:rPr lang="en-US" altLang="en-US">
                <a:latin typeface="Broadway" panose="04040905080B02020502" pitchFamily="82" charset="0"/>
              </a:rPr>
              <a:t>Hukum kebiasaan Perancis</a:t>
            </a:r>
          </a:p>
          <a:p>
            <a:pPr marL="1371600" lvl="2" indent="-457200">
              <a:buFont typeface="Wingdings" panose="05000000000000000000" pitchFamily="2" charset="2"/>
              <a:buChar char="n"/>
            </a:pPr>
            <a:r>
              <a:rPr lang="en-US" altLang="en-US">
                <a:latin typeface="Broadway" panose="04040905080B02020502" pitchFamily="82" charset="0"/>
              </a:rPr>
              <a:t>Ordonnance-ordonnance</a:t>
            </a:r>
          </a:p>
          <a:p>
            <a:pPr marL="1371600" lvl="2" indent="-457200">
              <a:buFont typeface="Wingdings" panose="05000000000000000000" pitchFamily="2" charset="2"/>
              <a:buChar char="n"/>
            </a:pPr>
            <a:r>
              <a:rPr lang="en-US" altLang="en-US">
                <a:latin typeface="Broadway" panose="04040905080B02020502" pitchFamily="82" charset="0"/>
              </a:rPr>
              <a:t>Hukum intermediare : hukum yang ditetapkan sejak revolusi Perancis hingga Code Civil terbentuk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endParaRPr lang="en-US" altLang="en-US" sz="2400">
              <a:latin typeface="Broadway" panose="04040905080B02020502" pitchFamily="82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 rev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FF343444-5130-45B4-918F-7011878187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>
                <a:latin typeface="Bernard MT Condensed" panose="02050806060905020404" pitchFamily="18" charset="0"/>
              </a:rPr>
              <a:t>Hukum Perdata BELANDA</a:t>
            </a:r>
            <a:br>
              <a:rPr lang="en-US" altLang="en-US" sz="3200">
                <a:latin typeface="Bernard MT Condensed" panose="02050806060905020404" pitchFamily="18" charset="0"/>
              </a:rPr>
            </a:br>
            <a:r>
              <a:rPr lang="en-US" altLang="en-US" sz="2400">
                <a:latin typeface="Bernard MT Condensed" panose="02050806060905020404" pitchFamily="18" charset="0"/>
              </a:rPr>
              <a:t>(lanjutan)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B9C49142-E963-4798-9C19-6B90CB4708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z="2000">
              <a:latin typeface="Broadway" panose="04040905080B02020502" pitchFamily="82" charset="0"/>
            </a:endParaRPr>
          </a:p>
          <a:p>
            <a:pPr eaLnBrk="1" hangingPunct="1"/>
            <a:r>
              <a:rPr lang="en-US" altLang="en-US" sz="2000">
                <a:latin typeface="Broadway" panose="04040905080B02020502" pitchFamily="82" charset="0"/>
              </a:rPr>
              <a:t>Tahun 1813-1838    berlaku di  Belanda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>
              <a:latin typeface="Broadway" panose="04040905080B02020502" pitchFamily="82" charset="0"/>
            </a:endParaRPr>
          </a:p>
          <a:p>
            <a:pPr eaLnBrk="1" hangingPunct="1"/>
            <a:r>
              <a:rPr lang="en-US" altLang="en-US" sz="2000">
                <a:latin typeface="Broadway" panose="04040905080B02020502" pitchFamily="82" charset="0"/>
              </a:rPr>
              <a:t>Tahun 1816  Kemper mengajukan rancangan kodifikasi , tidak diterima dengan alasan rancangan bersumber kepada hukum Belanda kuno.</a:t>
            </a:r>
          </a:p>
          <a:p>
            <a:pPr eaLnBrk="1" hangingPunct="1"/>
            <a:endParaRPr lang="en-US" altLang="en-US" sz="2000">
              <a:latin typeface="Broadway" panose="04040905080B02020502" pitchFamily="82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 spd="med">
    <p:diamond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D3F8194-7709-4096-9386-108E55FC75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400">
                <a:latin typeface="Bernard MT Condensed" panose="02050806060905020404" pitchFamily="18" charset="0"/>
              </a:rPr>
              <a:t>Hukum Perdata BELANDA</a:t>
            </a:r>
            <a:br>
              <a:rPr lang="en-US" altLang="en-US" sz="3400">
                <a:latin typeface="Bernard MT Condensed" panose="02050806060905020404" pitchFamily="18" charset="0"/>
              </a:rPr>
            </a:br>
            <a:r>
              <a:rPr lang="en-US" altLang="en-US" sz="2500">
                <a:latin typeface="Bernard MT Condensed" panose="02050806060905020404" pitchFamily="18" charset="0"/>
              </a:rPr>
              <a:t>(lanjutan)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8059789-73CE-4DE8-965A-1DA95BD62A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33600" y="1971676"/>
            <a:ext cx="7924800" cy="40481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>
                <a:latin typeface="Georgia" panose="02040502050405020303" pitchFamily="18" charset="0"/>
              </a:rPr>
              <a:t>Tahun 1824 ditugaskan NICOLAI menyusun rancangan kodifikasi dan selesai Tahun 1829 dan ini berlaku pada Tahun 183;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>
              <a:latin typeface="Georgia" panose="02040502050405020303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latin typeface="Georgia" panose="02040502050405020303" pitchFamily="18" charset="0"/>
              </a:rPr>
              <a:t>Kodifikasi ini mengalami perubahan  dan tanggal 1 Oktober 1838,  BW berlakudi Belanda yang bersumber kepada Code Civil;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400">
              <a:latin typeface="Georgia" panose="02040502050405020303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latin typeface="Georgia" panose="02040502050405020303" pitchFamily="18" charset="0"/>
              </a:rPr>
              <a:t>Prof.J van Kant: BW adalah saduran dari Code Civil, hasil jiplakan yg disalin dari bhs Perancis ke bhs Belanda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B8F4163B-4707-4254-BD3C-4CE8EFB055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90800" y="274638"/>
            <a:ext cx="7620000" cy="1173162"/>
          </a:xfrm>
        </p:spPr>
        <p:txBody>
          <a:bodyPr/>
          <a:lstStyle/>
          <a:p>
            <a:pPr eaLnBrk="1" hangingPunct="1"/>
            <a:r>
              <a:rPr lang="en-US" altLang="en-US" sz="3200"/>
              <a:t> </a:t>
            </a:r>
            <a:r>
              <a:rPr lang="en-US" altLang="en-US" sz="2800">
                <a:latin typeface="Broadway" panose="04040905080B02020502" pitchFamily="82" charset="0"/>
              </a:rPr>
              <a:t>Hukum Perdata</a:t>
            </a:r>
            <a:br>
              <a:rPr lang="en-US" altLang="en-US" sz="2800">
                <a:latin typeface="Broadway" panose="04040905080B02020502" pitchFamily="82" charset="0"/>
              </a:rPr>
            </a:br>
            <a:r>
              <a:rPr lang="en-US" altLang="en-US" sz="2800">
                <a:latin typeface="Broadway" panose="04040905080B02020502" pitchFamily="82" charset="0"/>
              </a:rPr>
              <a:t> </a:t>
            </a:r>
            <a:r>
              <a:rPr lang="en-US" altLang="en-US" sz="2000">
                <a:latin typeface="Broadway" panose="04040905080B02020502" pitchFamily="82" charset="0"/>
              </a:rPr>
              <a:t>(Hindia Belanda)</a:t>
            </a:r>
            <a:endParaRPr lang="en-US" altLang="en-US" sz="2000"/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F7E6DAB9-A6D2-406E-8703-F8DB6314A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2362200"/>
            <a:ext cx="74676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>
                <a:latin typeface="Georgia" panose="02040502050405020303" pitchFamily="18" charset="0"/>
              </a:rPr>
              <a:t>BW berlaku di Indonesia berdasarkan </a:t>
            </a:r>
            <a:r>
              <a:rPr lang="en-US" altLang="en-US" sz="2400">
                <a:latin typeface="Broadway" panose="04040905080B02020502" pitchFamily="82" charset="0"/>
              </a:rPr>
              <a:t>asas konkordansi</a:t>
            </a:r>
            <a:r>
              <a:rPr lang="en-US" altLang="en-US" sz="2400">
                <a:latin typeface="Georgia" panose="02040502050405020303" pitchFamily="18" charset="0"/>
              </a:rPr>
              <a:t>,  terhadap Gol. EROPAH;</a:t>
            </a:r>
          </a:p>
          <a:p>
            <a:endParaRPr lang="en-US" altLang="en-US" sz="2400">
              <a:latin typeface="Georgia" panose="02040502050405020303" pitchFamily="18" charset="0"/>
            </a:endParaRPr>
          </a:p>
          <a:p>
            <a:r>
              <a:rPr lang="en-US" altLang="en-US" sz="2400">
                <a:latin typeface="Georgia" panose="02040502050405020303" pitchFamily="18" charset="0"/>
              </a:rPr>
              <a:t>Di Hindia Belanda terjadi 3 (tiga) pembagian golongan  penduduk  dengan hukum yang berbeda  </a:t>
            </a:r>
            <a:r>
              <a:rPr lang="en-US" altLang="en-US" sz="2000"/>
              <a:t>(163  IS </a:t>
            </a:r>
            <a:r>
              <a:rPr lang="en-US" altLang="en-US" sz="2000" i="1"/>
              <a:t>juncto</a:t>
            </a:r>
            <a:r>
              <a:rPr lang="en-US" altLang="en-US" sz="2000"/>
              <a:t> 131 IS (Indische Staatsregeling)</a:t>
            </a:r>
            <a:r>
              <a:rPr lang="en-US" altLang="en-US"/>
              <a:t> </a:t>
            </a:r>
            <a:r>
              <a:rPr lang="en-US" altLang="en-US" sz="2400">
                <a:latin typeface="Georgia" panose="02040502050405020303" pitchFamily="18" charset="0"/>
              </a:rPr>
              <a:t>:</a:t>
            </a:r>
          </a:p>
          <a:p>
            <a:pPr>
              <a:buFontTx/>
              <a:buChar char="•"/>
            </a:pPr>
            <a:r>
              <a:rPr lang="en-US" altLang="en-US" sz="2400">
                <a:latin typeface="Georgia" panose="02040502050405020303" pitchFamily="18" charset="0"/>
              </a:rPr>
              <a:t>Golongan Eropa --- BW</a:t>
            </a:r>
          </a:p>
          <a:p>
            <a:pPr>
              <a:buFontTx/>
              <a:buChar char="•"/>
            </a:pPr>
            <a:r>
              <a:rPr lang="en-US" altLang="en-US" sz="2400">
                <a:latin typeface="Georgia" panose="02040502050405020303" pitchFamily="18" charset="0"/>
              </a:rPr>
              <a:t>Golongan Timur Asing  --- hukum adat</a:t>
            </a:r>
          </a:p>
          <a:p>
            <a:pPr>
              <a:buFontTx/>
              <a:buChar char="•"/>
            </a:pPr>
            <a:r>
              <a:rPr lang="en-US" altLang="en-US" sz="2400">
                <a:latin typeface="Georgia" panose="02040502050405020303" pitchFamily="18" charset="0"/>
              </a:rPr>
              <a:t>Golongan Bumiputera  ---- hukum adat  </a:t>
            </a:r>
          </a:p>
          <a:p>
            <a:endParaRPr lang="en-US" altLang="en-US" sz="2400">
              <a:latin typeface="Georgia" panose="02040502050405020303" pitchFamily="18" charset="0"/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4" grpId="1"/>
      <p:bldP spid="235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>
            <a:extLst>
              <a:ext uri="{FF2B5EF4-FFF2-40B4-BE49-F238E27FC236}">
                <a16:creationId xmlns:a16="http://schemas.microsoft.com/office/drawing/2014/main" id="{F446865C-2B47-4324-9EBC-EB8F0CA357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609601"/>
            <a:ext cx="8229600" cy="1630363"/>
          </a:xfrm>
        </p:spPr>
        <p:txBody>
          <a:bodyPr/>
          <a:lstStyle/>
          <a:p>
            <a:pPr eaLnBrk="1" hangingPunct="1"/>
            <a:r>
              <a:rPr lang="en-US" altLang="en-US" sz="3800"/>
              <a:t> </a:t>
            </a:r>
            <a:r>
              <a:rPr lang="en-US" altLang="en-US" sz="3400">
                <a:latin typeface="Broadway" panose="04040905080B02020502" pitchFamily="82" charset="0"/>
              </a:rPr>
              <a:t>Hukum Perdata</a:t>
            </a:r>
            <a:br>
              <a:rPr lang="en-US" altLang="en-US" sz="3400">
                <a:latin typeface="Broadway" panose="04040905080B02020502" pitchFamily="82" charset="0"/>
              </a:rPr>
            </a:br>
            <a:r>
              <a:rPr lang="en-US" altLang="en-US" sz="3400">
                <a:latin typeface="Broadway" panose="04040905080B02020502" pitchFamily="82" charset="0"/>
              </a:rPr>
              <a:t> </a:t>
            </a:r>
            <a:r>
              <a:rPr lang="en-US" altLang="en-US" sz="2500">
                <a:latin typeface="Broadway" panose="04040905080B02020502" pitchFamily="82" charset="0"/>
              </a:rPr>
              <a:t>(Hindia Belanda)</a:t>
            </a:r>
            <a:endParaRPr lang="en-US" altLang="en-US" sz="2500"/>
          </a:p>
        </p:txBody>
      </p:sp>
      <p:sp>
        <p:nvSpPr>
          <p:cNvPr id="219139" name="Rectangle 3">
            <a:extLst>
              <a:ext uri="{FF2B5EF4-FFF2-40B4-BE49-F238E27FC236}">
                <a16:creationId xmlns:a16="http://schemas.microsoft.com/office/drawing/2014/main" id="{0409FCC0-774E-4F18-83BF-7374BEA0C7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2057401"/>
            <a:ext cx="8229600" cy="40735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 </a:t>
            </a:r>
          </a:p>
          <a:p>
            <a:pPr eaLnBrk="1" hangingPunct="1"/>
            <a:endParaRPr lang="en-US" altLang="en-US"/>
          </a:p>
        </p:txBody>
      </p:sp>
      <p:sp>
        <p:nvSpPr>
          <p:cNvPr id="219141" name="Rectangle 5">
            <a:extLst>
              <a:ext uri="{FF2B5EF4-FFF2-40B4-BE49-F238E27FC236}">
                <a16:creationId xmlns:a16="http://schemas.microsoft.com/office/drawing/2014/main" id="{E76FAFE1-63C6-4632-A8F8-7A304ACD9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590800"/>
            <a:ext cx="8610600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b="1">
                <a:latin typeface="Bernard MT Condensed" panose="02050806060905020404" pitchFamily="18" charset="0"/>
              </a:rPr>
              <a:t>PENUNDUKAN DIRI</a:t>
            </a:r>
            <a:r>
              <a:rPr lang="en-US" altLang="en-US" sz="2000">
                <a:latin typeface="Georgia" panose="02040502050405020303" pitchFamily="18" charset="0"/>
              </a:rPr>
              <a:t> </a:t>
            </a:r>
          </a:p>
          <a:p>
            <a:pPr algn="ctr"/>
            <a:r>
              <a:rPr lang="en-US" altLang="en-US" sz="2000" b="1">
                <a:latin typeface="Footlight MT Light" panose="0204060206030A020304" pitchFamily="18" charset="0"/>
              </a:rPr>
              <a:t>bagi Non Gol Eropah  (Stb 1917 No 12)</a:t>
            </a:r>
          </a:p>
          <a:p>
            <a:r>
              <a:rPr lang="en-US" altLang="en-US"/>
              <a:t> </a:t>
            </a:r>
          </a:p>
          <a:p>
            <a:pPr>
              <a:buFontTx/>
              <a:buChar char="•"/>
            </a:pPr>
            <a:r>
              <a:rPr lang="en-US" altLang="en-US" sz="2400" b="1">
                <a:latin typeface="Lucida Bright" panose="02040602050505020304" pitchFamily="18" charset="0"/>
              </a:rPr>
              <a:t>Penundukkan diri untuk seluruh hukum perdata</a:t>
            </a:r>
          </a:p>
          <a:p>
            <a:pPr>
              <a:buFontTx/>
              <a:buChar char="•"/>
            </a:pPr>
            <a:r>
              <a:rPr lang="en-US" altLang="en-US" sz="2400" b="1">
                <a:latin typeface="Lucida Bright" panose="02040602050505020304" pitchFamily="18" charset="0"/>
              </a:rPr>
              <a:t>Penundukkan diri untuk sebagian</a:t>
            </a:r>
          </a:p>
          <a:p>
            <a:pPr>
              <a:buFontTx/>
              <a:buChar char="•"/>
            </a:pPr>
            <a:r>
              <a:rPr lang="en-US" altLang="en-US" sz="2400" b="1">
                <a:latin typeface="Lucida Bright" panose="02040602050505020304" pitchFamily="18" charset="0"/>
              </a:rPr>
              <a:t>Penundukkan diri untuk perbuatan hukum tertentu</a:t>
            </a:r>
          </a:p>
          <a:p>
            <a:pPr>
              <a:buFontTx/>
              <a:buChar char="•"/>
            </a:pPr>
            <a:r>
              <a:rPr lang="en-US" altLang="en-US" sz="2400" b="1">
                <a:latin typeface="Lucida Bright" panose="02040602050505020304" pitchFamily="18" charset="0"/>
              </a:rPr>
              <a:t>Penundukkan diri secara diam-diam</a:t>
            </a:r>
          </a:p>
        </p:txBody>
      </p:sp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219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38" grpId="0"/>
      <p:bldP spid="219139" grpId="0" build="p"/>
      <p:bldP spid="2191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8B381CE-7D15-427F-AED0-465FCC8207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381000"/>
            <a:ext cx="7391400" cy="762000"/>
          </a:xfrm>
          <a:solidFill>
            <a:srgbClr val="0000FF"/>
          </a:solidFill>
          <a:ln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/>
              <a:t> </a:t>
            </a:r>
            <a:r>
              <a:rPr lang="en-US" altLang="en-US">
                <a:latin typeface="Bernard MT Condensed" panose="02050806060905020404" pitchFamily="18" charset="0"/>
              </a:rPr>
              <a:t>BW </a:t>
            </a:r>
            <a:r>
              <a:rPr lang="en-US" altLang="en-US" sz="2900">
                <a:latin typeface="Bernard MT Condensed" panose="02050806060905020404" pitchFamily="18" charset="0"/>
              </a:rPr>
              <a:t>(sekarang)  </a:t>
            </a:r>
            <a:r>
              <a:rPr lang="en-US" altLang="en-US">
                <a:latin typeface="Bernard MT Condensed" panose="02050806060905020404" pitchFamily="18" charset="0"/>
              </a:rPr>
              <a:t>Indonesia 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620F122-0B4C-4859-B13A-A41015A221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477000" y="1600200"/>
            <a:ext cx="3429000" cy="4191000"/>
          </a:xfrm>
          <a:solidFill>
            <a:schemeClr val="accent2"/>
          </a:solidFill>
        </p:spPr>
        <p:txBody>
          <a:bodyPr>
            <a:normAutofit fontScale="92500" lnSpcReduction="20000"/>
          </a:bodyPr>
          <a:lstStyle/>
          <a:p>
            <a:pPr marL="533400" indent="-533400">
              <a:lnSpc>
                <a:spcPct val="80000"/>
              </a:lnSpc>
              <a:buNone/>
              <a:defRPr/>
            </a:pPr>
            <a:r>
              <a:rPr lang="en-US" sz="2000" dirty="0"/>
              <a:t>	</a:t>
            </a:r>
            <a:r>
              <a:rPr lang="en-US" sz="2400" dirty="0">
                <a:latin typeface="Georgia" pitchFamily="18" charset="0"/>
              </a:rPr>
              <a:t>SEMA No 3/1963, di </a:t>
            </a:r>
            <a:r>
              <a:rPr lang="en-US" sz="2400" dirty="0" err="1">
                <a:latin typeface="Georgia" pitchFamily="18" charset="0"/>
              </a:rPr>
              <a:t>Peradilan</a:t>
            </a:r>
            <a:r>
              <a:rPr lang="en-US" sz="2400" dirty="0">
                <a:latin typeface="Georgia" pitchFamily="18" charset="0"/>
              </a:rPr>
              <a:t> </a:t>
            </a:r>
            <a:r>
              <a:rPr lang="en-US" sz="2400" dirty="0" err="1">
                <a:latin typeface="Georgia" pitchFamily="18" charset="0"/>
              </a:rPr>
              <a:t>KUHPerdata</a:t>
            </a:r>
            <a:r>
              <a:rPr lang="en-US" sz="2400" dirty="0">
                <a:latin typeface="Georgia" pitchFamily="18" charset="0"/>
              </a:rPr>
              <a:t>  </a:t>
            </a:r>
            <a:r>
              <a:rPr lang="en-US" sz="2400" dirty="0" err="1">
                <a:latin typeface="Georgia" pitchFamily="18" charset="0"/>
              </a:rPr>
              <a:t>Rechtsbook</a:t>
            </a:r>
            <a:r>
              <a:rPr lang="en-US" sz="2400" dirty="0">
                <a:latin typeface="Georgia" pitchFamily="18" charset="0"/>
              </a:rPr>
              <a:t> </a:t>
            </a:r>
            <a:r>
              <a:rPr lang="id-ID" sz="2400" dirty="0">
                <a:latin typeface="Georgia" pitchFamily="18" charset="0"/>
              </a:rPr>
              <a:t>(buku hkm) </a:t>
            </a:r>
            <a:r>
              <a:rPr lang="en-US" sz="2400" dirty="0" err="1">
                <a:latin typeface="Georgia" pitchFamily="18" charset="0"/>
              </a:rPr>
              <a:t>bukan</a:t>
            </a:r>
            <a:r>
              <a:rPr lang="en-US" sz="2400" dirty="0">
                <a:latin typeface="Georgia" pitchFamily="18" charset="0"/>
              </a:rPr>
              <a:t> </a:t>
            </a:r>
            <a:r>
              <a:rPr lang="en-US" sz="2400" dirty="0" err="1">
                <a:latin typeface="Georgia" pitchFamily="18" charset="0"/>
              </a:rPr>
              <a:t>Wetbook</a:t>
            </a:r>
            <a:r>
              <a:rPr lang="en-US" sz="2400" dirty="0">
                <a:latin typeface="Georgia" pitchFamily="18" charset="0"/>
              </a:rPr>
              <a:t>,</a:t>
            </a:r>
            <a:r>
              <a:rPr lang="id-ID" sz="2400" dirty="0">
                <a:latin typeface="Georgia" pitchFamily="18" charset="0"/>
              </a:rPr>
              <a:t>(buku uu)</a:t>
            </a:r>
            <a:r>
              <a:rPr lang="en-US" sz="2400" dirty="0">
                <a:latin typeface="Georgia" pitchFamily="18" charset="0"/>
              </a:rPr>
              <a:t> -DIANGGAP TAK BERLAKU, al:</a:t>
            </a:r>
            <a:endParaRPr lang="en-US" sz="2000" dirty="0"/>
          </a:p>
          <a:p>
            <a:pPr marL="533400" indent="-533400">
              <a:lnSpc>
                <a:spcPct val="80000"/>
              </a:lnSpc>
              <a:buNone/>
              <a:defRPr/>
            </a:pPr>
            <a:r>
              <a:rPr lang="en-US" sz="2000" dirty="0"/>
              <a:t>	</a:t>
            </a:r>
            <a:r>
              <a:rPr lang="en-US" sz="1800" b="1" dirty="0">
                <a:latin typeface="Georgia" pitchFamily="18" charset="0"/>
              </a:rPr>
              <a:t>-</a:t>
            </a:r>
            <a:r>
              <a:rPr lang="en-US" sz="1800" b="1" dirty="0" err="1">
                <a:latin typeface="Georgia" pitchFamily="18" charset="0"/>
              </a:rPr>
              <a:t>Psl</a:t>
            </a:r>
            <a:r>
              <a:rPr lang="en-US" sz="1800" b="1" dirty="0">
                <a:latin typeface="Georgia" pitchFamily="18" charset="0"/>
              </a:rPr>
              <a:t> 108 </a:t>
            </a:r>
            <a:r>
              <a:rPr lang="en-US" sz="1800" b="1" dirty="0" err="1">
                <a:latin typeface="Georgia" pitchFamily="18" charset="0"/>
              </a:rPr>
              <a:t>dan</a:t>
            </a:r>
            <a:r>
              <a:rPr lang="en-US" sz="1800" b="1" dirty="0">
                <a:latin typeface="Georgia" pitchFamily="18" charset="0"/>
              </a:rPr>
              <a:t> 110  </a:t>
            </a:r>
          </a:p>
          <a:p>
            <a:pPr marL="533400" indent="-533400">
              <a:lnSpc>
                <a:spcPct val="80000"/>
              </a:lnSpc>
              <a:buNone/>
              <a:defRPr/>
            </a:pPr>
            <a:r>
              <a:rPr lang="en-US" sz="1800" b="1" dirty="0">
                <a:latin typeface="Georgia" pitchFamily="18" charset="0"/>
              </a:rPr>
              <a:t>	-</a:t>
            </a:r>
            <a:r>
              <a:rPr lang="en-US" sz="1800" b="1" dirty="0" err="1">
                <a:latin typeface="Georgia" pitchFamily="18" charset="0"/>
              </a:rPr>
              <a:t>Psl</a:t>
            </a:r>
            <a:r>
              <a:rPr lang="en-US" sz="1800" b="1" dirty="0">
                <a:latin typeface="Georgia" pitchFamily="18" charset="0"/>
              </a:rPr>
              <a:t> 284 </a:t>
            </a:r>
            <a:r>
              <a:rPr lang="en-US" sz="1800" b="1" dirty="0" err="1">
                <a:latin typeface="Georgia" pitchFamily="18" charset="0"/>
              </a:rPr>
              <a:t>ayat</a:t>
            </a:r>
            <a:r>
              <a:rPr lang="en-US" sz="1800" b="1" dirty="0">
                <a:latin typeface="Georgia" pitchFamily="18" charset="0"/>
              </a:rPr>
              <a:t> (3)</a:t>
            </a:r>
          </a:p>
          <a:p>
            <a:pPr marL="533400" indent="-533400">
              <a:lnSpc>
                <a:spcPct val="80000"/>
              </a:lnSpc>
              <a:buNone/>
              <a:defRPr/>
            </a:pPr>
            <a:r>
              <a:rPr lang="en-US" sz="1800" b="1" dirty="0">
                <a:latin typeface="Georgia" pitchFamily="18" charset="0"/>
              </a:rPr>
              <a:t>	-</a:t>
            </a:r>
            <a:r>
              <a:rPr lang="en-US" sz="1800" b="1" dirty="0" err="1">
                <a:latin typeface="Georgia" pitchFamily="18" charset="0"/>
              </a:rPr>
              <a:t>Psl</a:t>
            </a:r>
            <a:r>
              <a:rPr lang="en-US" sz="1800" b="1" dirty="0">
                <a:latin typeface="Georgia" pitchFamily="18" charset="0"/>
              </a:rPr>
              <a:t> 1682 </a:t>
            </a:r>
          </a:p>
          <a:p>
            <a:pPr marL="533400" indent="-533400">
              <a:lnSpc>
                <a:spcPct val="80000"/>
              </a:lnSpc>
              <a:buNone/>
              <a:defRPr/>
            </a:pPr>
            <a:r>
              <a:rPr lang="en-US" sz="1800" b="1" dirty="0">
                <a:latin typeface="Georgia" pitchFamily="18" charset="0"/>
              </a:rPr>
              <a:t>	-</a:t>
            </a:r>
            <a:r>
              <a:rPr lang="en-US" sz="1800" b="1" dirty="0" err="1">
                <a:latin typeface="Georgia" pitchFamily="18" charset="0"/>
              </a:rPr>
              <a:t>Psl</a:t>
            </a:r>
            <a:r>
              <a:rPr lang="en-US" sz="1800" b="1" dirty="0">
                <a:latin typeface="Georgia" pitchFamily="18" charset="0"/>
              </a:rPr>
              <a:t> 1579 </a:t>
            </a:r>
            <a:r>
              <a:rPr lang="id-ID" sz="1800" b="1" dirty="0">
                <a:latin typeface="Georgia" pitchFamily="18" charset="0"/>
              </a:rPr>
              <a:t>,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id-ID" sz="1800" b="1" dirty="0">
                <a:latin typeface="Georgia" pitchFamily="18" charset="0"/>
              </a:rPr>
              <a:t>psl 1238,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id-ID" sz="1800" b="1" dirty="0">
                <a:latin typeface="Georgia" pitchFamily="18" charset="0"/>
              </a:rPr>
              <a:t>- psl 1460</a:t>
            </a:r>
            <a:endParaRPr lang="en-US" sz="1800" b="1" dirty="0">
              <a:latin typeface="Georgia" pitchFamily="18" charset="0"/>
            </a:endParaRPr>
          </a:p>
          <a:p>
            <a:pPr marL="533400" indent="-533400">
              <a:lnSpc>
                <a:spcPct val="80000"/>
              </a:lnSpc>
              <a:buNone/>
              <a:defRPr/>
            </a:pPr>
            <a:r>
              <a:rPr lang="en-US" sz="1800" b="1" dirty="0">
                <a:latin typeface="Georgia" pitchFamily="18" charset="0"/>
              </a:rPr>
              <a:t>	-</a:t>
            </a:r>
            <a:r>
              <a:rPr lang="en-US" sz="1800" b="1" dirty="0" err="1">
                <a:latin typeface="Georgia" pitchFamily="18" charset="0"/>
              </a:rPr>
              <a:t>Psl</a:t>
            </a:r>
            <a:r>
              <a:rPr lang="en-US" sz="1800" b="1" dirty="0">
                <a:latin typeface="Georgia" pitchFamily="18" charset="0"/>
              </a:rPr>
              <a:t> 1603 x </a:t>
            </a:r>
            <a:r>
              <a:rPr lang="en-US" sz="1800" b="1" dirty="0" err="1">
                <a:latin typeface="Georgia" pitchFamily="18" charset="0"/>
              </a:rPr>
              <a:t>ayat</a:t>
            </a:r>
            <a:r>
              <a:rPr lang="en-US" sz="1800" b="1" dirty="0">
                <a:latin typeface="Georgia" pitchFamily="18" charset="0"/>
              </a:rPr>
              <a:t> (1) </a:t>
            </a:r>
            <a:r>
              <a:rPr lang="en-US" sz="1800" b="1" dirty="0" err="1">
                <a:latin typeface="Georgia" pitchFamily="18" charset="0"/>
              </a:rPr>
              <a:t>dan</a:t>
            </a:r>
            <a:r>
              <a:rPr lang="en-US" sz="1800" b="1" dirty="0">
                <a:latin typeface="Georgia" pitchFamily="18" charset="0"/>
              </a:rPr>
              <a:t> (2)  </a:t>
            </a:r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4066487B-239D-42A1-8181-4A35A0F8B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676400"/>
            <a:ext cx="4191000" cy="4093428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>
                <a:latin typeface="Georgia" panose="02040502050405020303" pitchFamily="18" charset="0"/>
              </a:rPr>
              <a:t>Dibuat Undang Undang Baru, akibatnya BW – dicabut atau tak lagi berlaku,  al: </a:t>
            </a:r>
          </a:p>
          <a:p>
            <a:endParaRPr lang="en-US" altLang="en-US" sz="2400">
              <a:latin typeface="Georgia" panose="02040502050405020303" pitchFamily="18" charset="0"/>
            </a:endParaRPr>
          </a:p>
          <a:p>
            <a:r>
              <a:rPr lang="en-US" altLang="en-US" sz="2000" b="1">
                <a:latin typeface="Garamond" panose="02020404030301010803" pitchFamily="18" charset="0"/>
              </a:rPr>
              <a:t>UUPA  5/1960, beserta peraturan pelaksananya mencabut Bk II BW sepanjang mengenai Benda Tanah;</a:t>
            </a:r>
          </a:p>
          <a:p>
            <a:endParaRPr lang="en-US" altLang="en-US" sz="2000" b="1">
              <a:latin typeface="Garamond" panose="02020404030301010803" pitchFamily="18" charset="0"/>
            </a:endParaRPr>
          </a:p>
          <a:p>
            <a:r>
              <a:rPr lang="en-US" altLang="en-US" sz="2000" b="1">
                <a:latin typeface="Garamond" panose="02020404030301010803" pitchFamily="18" charset="0"/>
              </a:rPr>
              <a:t>UUPerkawinan No 1/ 1974 beserta peraturan pelaksananya  mencabut Bk I mengenai Perkawinan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74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20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17411" grpId="0" build="p" animBg="1"/>
      <p:bldP spid="174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527</Words>
  <Application>Microsoft Office PowerPoint</Application>
  <PresentationFormat>Widescreen</PresentationFormat>
  <Paragraphs>76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1" baseType="lpstr">
      <vt:lpstr>Arial Unicode MS</vt:lpstr>
      <vt:lpstr>Arial</vt:lpstr>
      <vt:lpstr>Bernard MT Condensed</vt:lpstr>
      <vt:lpstr>Broadway</vt:lpstr>
      <vt:lpstr>Calibri</vt:lpstr>
      <vt:lpstr>Calibri Light</vt:lpstr>
      <vt:lpstr>Footlight MT Light</vt:lpstr>
      <vt:lpstr>Garamond</vt:lpstr>
      <vt:lpstr>Georgia</vt:lpstr>
      <vt:lpstr>Lucida Bright</vt:lpstr>
      <vt:lpstr>Wingdings</vt:lpstr>
      <vt:lpstr>Office Theme</vt:lpstr>
      <vt:lpstr>SEJARAH HUKUM ACARA PERDATA INDONESIA</vt:lpstr>
      <vt:lpstr>Sejarah Hukum Acara Perdata Indonesia</vt:lpstr>
      <vt:lpstr>KOLONIAL</vt:lpstr>
      <vt:lpstr>Hukum Perdata BELANDA (lanjutan)</vt:lpstr>
      <vt:lpstr>Hukum Perdata BELANDA (lanjutan)</vt:lpstr>
      <vt:lpstr>Hukum Perdata BELANDA (lanjutan)</vt:lpstr>
      <vt:lpstr> Hukum Perdata  (Hindia Belanda)</vt:lpstr>
      <vt:lpstr> Hukum Perdata  (Hindia Belanda)</vt:lpstr>
      <vt:lpstr> BW (sekarang)  Indonesia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SEJARAH HUKUM ACARA PERDATA INDONESIA</dc:title>
  <dc:creator>ASUS</dc:creator>
  <cp:lastModifiedBy>ASUS</cp:lastModifiedBy>
  <cp:revision>1</cp:revision>
  <dcterms:created xsi:type="dcterms:W3CDTF">2020-11-14T15:36:53Z</dcterms:created>
  <dcterms:modified xsi:type="dcterms:W3CDTF">2020-11-14T15:38:18Z</dcterms:modified>
</cp:coreProperties>
</file>