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25" r:id="rId5"/>
    <p:sldId id="357" r:id="rId6"/>
    <p:sldId id="326" r:id="rId7"/>
    <p:sldId id="342" r:id="rId8"/>
    <p:sldId id="347" r:id="rId9"/>
    <p:sldId id="343" r:id="rId10"/>
    <p:sldId id="344" r:id="rId11"/>
    <p:sldId id="345" r:id="rId12"/>
    <p:sldId id="341" r:id="rId13"/>
    <p:sldId id="346" r:id="rId14"/>
    <p:sldId id="350" r:id="rId15"/>
    <p:sldId id="356" r:id="rId16"/>
    <p:sldId id="257" r:id="rId17"/>
    <p:sldId id="354" r:id="rId18"/>
    <p:sldId id="355" r:id="rId19"/>
    <p:sldId id="35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16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061" autoAdjust="0"/>
  </p:normalViewPr>
  <p:slideViewPr>
    <p:cSldViewPr snapToGrid="0">
      <p:cViewPr varScale="1">
        <p:scale>
          <a:sx n="66" d="100"/>
          <a:sy n="66" d="100"/>
        </p:scale>
        <p:origin x="816" y="66"/>
      </p:cViewPr>
      <p:guideLst>
        <p:guide pos="816"/>
        <p:guide orient="horz"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81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A57456-157A-C12A-2FEC-91B7B9EE49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D46761-828E-1508-56BD-BAEADF3486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95820-84BB-3447-8286-60A51307E7F2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28A7E-6B0E-809C-73D1-4B5E2FF471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A5AA6-0C5B-430A-E0C4-C90B2F0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6440-F66F-F947-8EFC-EA5202ACFD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176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8FC54-6AE4-6A4A-9756-823A0F1BE5A6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9E9EB-07EB-9D44-9F5A-AB1FBECCDD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58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pengamatan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citra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peta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topografi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dan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penelitian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lapangan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mengidentifikasi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satuan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geomorfologi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pola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aliran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sungai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dan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tahapan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D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geomorfik</a:t>
            </a:r>
            <a:r>
              <a:rPr lang="en-ID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66904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Terapan</a:t>
            </a:r>
            <a:r>
              <a:rPr lang="en-ID" dirty="0"/>
              <a:t> </a:t>
            </a:r>
            <a:r>
              <a:rPr lang="en-ID" dirty="0" err="1"/>
              <a:t>geomorfologi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hidrologi</a:t>
            </a:r>
            <a:r>
              <a:rPr lang="en-ID" dirty="0"/>
              <a:t>, yang </a:t>
            </a:r>
            <a:r>
              <a:rPr lang="en-ID" dirty="0" err="1"/>
              <a:t>membahas</a:t>
            </a:r>
            <a:r>
              <a:rPr lang="en-ID" dirty="0"/>
              <a:t> </a:t>
            </a:r>
            <a:r>
              <a:rPr lang="en-ID" dirty="0" err="1"/>
              <a:t>hidrologi</a:t>
            </a:r>
            <a:r>
              <a:rPr lang="en-ID" dirty="0"/>
              <a:t> di </a:t>
            </a:r>
            <a:r>
              <a:rPr lang="en-ID" dirty="0" err="1"/>
              <a:t>daerah</a:t>
            </a:r>
            <a:r>
              <a:rPr lang="en-ID" dirty="0"/>
              <a:t> karst </a:t>
            </a:r>
          </a:p>
          <a:p>
            <a:r>
              <a:rPr lang="en-ID" dirty="0"/>
              <a:t>dan air </a:t>
            </a:r>
            <a:r>
              <a:rPr lang="en-ID" dirty="0" err="1"/>
              <a:t>tanah</a:t>
            </a:r>
            <a:r>
              <a:rPr lang="en-ID" dirty="0"/>
              <a:t> </a:t>
            </a:r>
            <a:r>
              <a:rPr lang="en-ID" dirty="0" err="1"/>
              <a:t>daerah</a:t>
            </a:r>
            <a:r>
              <a:rPr lang="en-ID" dirty="0"/>
              <a:t> </a:t>
            </a:r>
            <a:r>
              <a:rPr lang="en-ID" dirty="0" err="1"/>
              <a:t>glasial</a:t>
            </a:r>
            <a:r>
              <a:rPr lang="en-ID" dirty="0"/>
              <a:t>. </a:t>
            </a:r>
            <a:r>
              <a:rPr lang="en-ID" dirty="0" err="1"/>
              <a:t>Masalah</a:t>
            </a:r>
            <a:r>
              <a:rPr lang="en-ID" dirty="0"/>
              <a:t> </a:t>
            </a:r>
            <a:r>
              <a:rPr lang="en-ID" dirty="0" err="1"/>
              <a:t>hidrologi</a:t>
            </a:r>
            <a:r>
              <a:rPr lang="en-ID" dirty="0"/>
              <a:t> di </a:t>
            </a:r>
            <a:r>
              <a:rPr lang="en-ID" dirty="0" err="1"/>
              <a:t>daerah</a:t>
            </a:r>
            <a:r>
              <a:rPr lang="en-ID" dirty="0"/>
              <a:t> karst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diketahui</a:t>
            </a:r>
            <a:r>
              <a:rPr lang="en-ID" dirty="0"/>
              <a:t> </a:t>
            </a:r>
          </a:p>
          <a:p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apabila</a:t>
            </a:r>
            <a:r>
              <a:rPr lang="en-ID" dirty="0"/>
              <a:t> </a:t>
            </a:r>
            <a:r>
              <a:rPr lang="en-ID" dirty="0" err="1"/>
              <a:t>geomorfologinya</a:t>
            </a:r>
            <a:r>
              <a:rPr lang="en-ID" dirty="0"/>
              <a:t> </a:t>
            </a:r>
            <a:r>
              <a:rPr lang="en-ID" dirty="0" err="1"/>
              <a:t>diketahui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mendalam</a:t>
            </a:r>
            <a:r>
              <a:rPr lang="en-ID" dirty="0"/>
              <a:t>. Air </a:t>
            </a:r>
            <a:r>
              <a:rPr lang="en-ID" dirty="0" err="1"/>
              <a:t>tanah</a:t>
            </a:r>
            <a:r>
              <a:rPr lang="en-ID" dirty="0"/>
              <a:t> di </a:t>
            </a:r>
          </a:p>
          <a:p>
            <a:r>
              <a:rPr lang="en-ID" dirty="0" err="1"/>
              <a:t>daerah</a:t>
            </a:r>
            <a:r>
              <a:rPr lang="en-ID" dirty="0"/>
              <a:t> </a:t>
            </a:r>
            <a:r>
              <a:rPr lang="en-ID" dirty="0" err="1"/>
              <a:t>glasial</a:t>
            </a:r>
            <a:r>
              <a:rPr lang="en-ID" dirty="0"/>
              <a:t> </a:t>
            </a:r>
            <a:r>
              <a:rPr lang="en-ID" dirty="0" err="1"/>
              <a:t>tergatung</a:t>
            </a:r>
            <a:r>
              <a:rPr lang="en-ID" dirty="0"/>
              <a:t> pada </a:t>
            </a:r>
            <a:r>
              <a:rPr lang="en-ID" dirty="0" err="1"/>
              <a:t>tipe</a:t>
            </a:r>
            <a:r>
              <a:rPr lang="en-ID" dirty="0"/>
              <a:t> </a:t>
            </a:r>
            <a:r>
              <a:rPr lang="en-ID" dirty="0" err="1"/>
              <a:t>endapannya</a:t>
            </a:r>
            <a:r>
              <a:rPr lang="en-ID" dirty="0"/>
              <a:t> dan </a:t>
            </a:r>
            <a:r>
              <a:rPr lang="en-ID" dirty="0" err="1"/>
              <a:t>tipe</a:t>
            </a:r>
            <a:r>
              <a:rPr lang="en-ID" dirty="0"/>
              <a:t> </a:t>
            </a:r>
            <a:r>
              <a:rPr lang="en-ID" dirty="0" err="1"/>
              <a:t>endapan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</a:p>
          <a:p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didekati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geomorfologi</a:t>
            </a:r>
            <a:r>
              <a:rPr lang="en-ID" dirty="0"/>
              <a:t>. </a:t>
            </a:r>
          </a:p>
          <a:p>
            <a:r>
              <a:rPr lang="en-ID" dirty="0"/>
              <a:t>b. </a:t>
            </a:r>
            <a:r>
              <a:rPr lang="en-ID" dirty="0" err="1"/>
              <a:t>Terapan</a:t>
            </a:r>
            <a:r>
              <a:rPr lang="en-ID" dirty="0"/>
              <a:t> </a:t>
            </a:r>
            <a:r>
              <a:rPr lang="en-ID" dirty="0" err="1"/>
              <a:t>geomorfologi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geologi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membahas</a:t>
            </a:r>
            <a:r>
              <a:rPr lang="en-ID" dirty="0"/>
              <a:t> </a:t>
            </a:r>
            <a:r>
              <a:rPr lang="en-ID" dirty="0" err="1"/>
              <a:t>pendekatan</a:t>
            </a:r>
            <a:r>
              <a:rPr lang="en-ID" dirty="0"/>
              <a:t> </a:t>
            </a:r>
          </a:p>
          <a:p>
            <a:r>
              <a:rPr lang="en-ID" dirty="0" err="1"/>
              <a:t>geomorfologi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tubuh</a:t>
            </a:r>
            <a:r>
              <a:rPr lang="en-ID" dirty="0"/>
              <a:t> </a:t>
            </a:r>
            <a:r>
              <a:rPr lang="en-ID" dirty="0" err="1"/>
              <a:t>bijih</a:t>
            </a:r>
            <a:r>
              <a:rPr lang="en-ID" dirty="0"/>
              <a:t>, </a:t>
            </a:r>
            <a:r>
              <a:rPr lang="en-ID" dirty="0" err="1"/>
              <a:t>jebakan</a:t>
            </a:r>
            <a:r>
              <a:rPr lang="en-ID" dirty="0"/>
              <a:t> </a:t>
            </a:r>
            <a:r>
              <a:rPr lang="en-ID" dirty="0" err="1"/>
              <a:t>residu</a:t>
            </a:r>
            <a:r>
              <a:rPr lang="en-ID" dirty="0"/>
              <a:t>, mineral </a:t>
            </a:r>
            <a:r>
              <a:rPr lang="en-ID" dirty="0" err="1"/>
              <a:t>epigenetik</a:t>
            </a:r>
            <a:r>
              <a:rPr lang="en-ID" dirty="0"/>
              <a:t>, </a:t>
            </a:r>
          </a:p>
          <a:p>
            <a:r>
              <a:rPr lang="en-ID" dirty="0"/>
              <a:t>dan </a:t>
            </a:r>
            <a:r>
              <a:rPr lang="en-ID" dirty="0" err="1"/>
              <a:t>endapan</a:t>
            </a:r>
            <a:r>
              <a:rPr lang="en-ID" dirty="0"/>
              <a:t> </a:t>
            </a:r>
            <a:r>
              <a:rPr lang="en-ID" dirty="0" err="1"/>
              <a:t>bijih</a:t>
            </a:r>
            <a:r>
              <a:rPr lang="en-ID" dirty="0"/>
              <a:t>. </a:t>
            </a:r>
          </a:p>
          <a:p>
            <a:r>
              <a:rPr lang="en-ID" dirty="0"/>
              <a:t>c. </a:t>
            </a:r>
            <a:r>
              <a:rPr lang="en-ID" dirty="0" err="1"/>
              <a:t>Terapan</a:t>
            </a:r>
            <a:r>
              <a:rPr lang="en-ID" dirty="0"/>
              <a:t> </a:t>
            </a:r>
            <a:r>
              <a:rPr lang="en-ID" dirty="0" err="1"/>
              <a:t>geomorfologi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keteknikan</a:t>
            </a:r>
            <a:r>
              <a:rPr lang="en-ID" dirty="0"/>
              <a:t>, </a:t>
            </a:r>
            <a:r>
              <a:rPr lang="en-ID" dirty="0" err="1"/>
              <a:t>aspek</a:t>
            </a:r>
            <a:r>
              <a:rPr lang="en-ID" dirty="0"/>
              <a:t> </a:t>
            </a:r>
            <a:r>
              <a:rPr lang="en-ID" dirty="0" err="1"/>
              <a:t>keteknikan</a:t>
            </a:r>
            <a:r>
              <a:rPr lang="en-ID" dirty="0"/>
              <a:t> yang </a:t>
            </a:r>
            <a:r>
              <a:rPr lang="en-ID" dirty="0" err="1"/>
              <a:t>dibahas</a:t>
            </a:r>
            <a:r>
              <a:rPr lang="en-ID" dirty="0"/>
              <a:t> </a:t>
            </a:r>
            <a:r>
              <a:rPr lang="en-ID" dirty="0" err="1"/>
              <a:t>meliputi</a:t>
            </a:r>
            <a:r>
              <a:rPr lang="en-ID" dirty="0"/>
              <a:t> :  </a:t>
            </a:r>
          </a:p>
          <a:p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raya</a:t>
            </a:r>
            <a:r>
              <a:rPr lang="en-ID" dirty="0"/>
              <a:t>, </a:t>
            </a:r>
            <a:r>
              <a:rPr lang="en-ID" dirty="0" err="1"/>
              <a:t>penentuan</a:t>
            </a:r>
            <a:r>
              <a:rPr lang="en-ID" dirty="0"/>
              <a:t> </a:t>
            </a:r>
            <a:r>
              <a:rPr lang="en-ID" dirty="0" err="1"/>
              <a:t>pasir</a:t>
            </a:r>
            <a:r>
              <a:rPr lang="en-ID" dirty="0"/>
              <a:t>, dan </a:t>
            </a:r>
            <a:r>
              <a:rPr lang="en-ID" dirty="0" err="1"/>
              <a:t>kerakal</a:t>
            </a:r>
            <a:r>
              <a:rPr lang="en-ID" dirty="0"/>
              <a:t>, </a:t>
            </a:r>
            <a:r>
              <a:rPr lang="en-ID" dirty="0" err="1"/>
              <a:t>pemilihan</a:t>
            </a:r>
            <a:r>
              <a:rPr lang="en-ID" dirty="0"/>
              <a:t> situs </a:t>
            </a:r>
            <a:r>
              <a:rPr lang="en-ID" dirty="0" err="1"/>
              <a:t>bendungan</a:t>
            </a:r>
            <a:r>
              <a:rPr lang="en-ID" dirty="0"/>
              <a:t>, dan </a:t>
            </a:r>
            <a:r>
              <a:rPr lang="en-ID" dirty="0" err="1"/>
              <a:t>geologi</a:t>
            </a:r>
            <a:r>
              <a:rPr lang="en-ID" dirty="0"/>
              <a:t> </a:t>
            </a:r>
          </a:p>
          <a:p>
            <a:r>
              <a:rPr lang="en-ID" dirty="0" err="1"/>
              <a:t>militer</a:t>
            </a:r>
            <a:r>
              <a:rPr lang="en-ID" dirty="0"/>
              <a:t>. </a:t>
            </a:r>
            <a:r>
              <a:rPr lang="en-ID" dirty="0" err="1"/>
              <a:t>Terapan</a:t>
            </a:r>
            <a:r>
              <a:rPr lang="en-ID" dirty="0"/>
              <a:t> </a:t>
            </a:r>
            <a:r>
              <a:rPr lang="en-ID" dirty="0" err="1"/>
              <a:t>geomorfologi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keteknikan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aspek</a:t>
            </a:r>
            <a:r>
              <a:rPr lang="en-ID" dirty="0"/>
              <a:t> </a:t>
            </a:r>
            <a:r>
              <a:rPr lang="en-ID" dirty="0" err="1"/>
              <a:t>geomorfologi</a:t>
            </a:r>
            <a:r>
              <a:rPr lang="en-ID" dirty="0"/>
              <a:t> </a:t>
            </a:r>
          </a:p>
          <a:p>
            <a:r>
              <a:rPr lang="en-ID" dirty="0" err="1"/>
              <a:t>dipertimbangkan</a:t>
            </a:r>
            <a:r>
              <a:rPr lang="en-ID" dirty="0"/>
              <a:t>. </a:t>
            </a:r>
          </a:p>
          <a:p>
            <a:r>
              <a:rPr lang="en-ID" dirty="0"/>
              <a:t>d. </a:t>
            </a:r>
            <a:r>
              <a:rPr lang="en-ID" dirty="0" err="1"/>
              <a:t>Terapan</a:t>
            </a:r>
            <a:r>
              <a:rPr lang="en-ID" dirty="0"/>
              <a:t> </a:t>
            </a:r>
            <a:r>
              <a:rPr lang="en-ID" dirty="0" err="1"/>
              <a:t>geomorfologi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ekplorasi</a:t>
            </a:r>
            <a:r>
              <a:rPr lang="en-ID" dirty="0"/>
              <a:t> </a:t>
            </a:r>
            <a:r>
              <a:rPr lang="en-ID" dirty="0" err="1"/>
              <a:t>minyak</a:t>
            </a:r>
            <a:r>
              <a:rPr lang="en-ID" dirty="0"/>
              <a:t>,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unsur</a:t>
            </a:r>
            <a:r>
              <a:rPr lang="en-ID" dirty="0"/>
              <a:t> - </a:t>
            </a:r>
            <a:r>
              <a:rPr lang="en-ID" dirty="0" err="1"/>
              <a:t>unsur</a:t>
            </a:r>
            <a:r>
              <a:rPr lang="en-ID" dirty="0"/>
              <a:t> </a:t>
            </a:r>
            <a:r>
              <a:rPr lang="en-ID" dirty="0" err="1"/>
              <a:t>minyak</a:t>
            </a:r>
            <a:r>
              <a:rPr lang="en-ID" dirty="0"/>
              <a:t> di AS </a:t>
            </a:r>
          </a:p>
          <a:p>
            <a:r>
              <a:rPr lang="en-ID" dirty="0"/>
              <a:t>yang </a:t>
            </a:r>
            <a:r>
              <a:rPr lang="en-ID" dirty="0" err="1"/>
              <a:t>ditentukan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pendekatan</a:t>
            </a:r>
            <a:r>
              <a:rPr lang="en-ID" dirty="0"/>
              <a:t> </a:t>
            </a:r>
            <a:r>
              <a:rPr lang="en-ID" dirty="0" err="1"/>
              <a:t>geomorfologi</a:t>
            </a:r>
            <a:r>
              <a:rPr lang="en-ID" dirty="0"/>
              <a:t> </a:t>
            </a:r>
            <a:r>
              <a:rPr lang="en-ID" dirty="0" err="1"/>
              <a:t>terutama</a:t>
            </a:r>
            <a:r>
              <a:rPr lang="en-ID" dirty="0"/>
              <a:t> </a:t>
            </a:r>
            <a:r>
              <a:rPr lang="en-ID" dirty="0" err="1"/>
              <a:t>bentuklahan</a:t>
            </a:r>
            <a:r>
              <a:rPr lang="en-ID" dirty="0"/>
              <a:t> </a:t>
            </a:r>
            <a:r>
              <a:rPr lang="en-ID" dirty="0" err="1"/>
              <a:t>termasuk</a:t>
            </a:r>
            <a:r>
              <a:rPr lang="en-ID" dirty="0"/>
              <a:t> </a:t>
            </a:r>
          </a:p>
          <a:p>
            <a:r>
              <a:rPr lang="en-ID" dirty="0" err="1"/>
              <a:t>topografi</a:t>
            </a:r>
            <a:r>
              <a:rPr lang="en-ID" dirty="0"/>
              <a:t>,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mengenal</a:t>
            </a:r>
            <a:r>
              <a:rPr lang="en-ID" dirty="0"/>
              <a:t> </a:t>
            </a:r>
            <a:r>
              <a:rPr lang="en-ID" dirty="0" err="1"/>
              <a:t>struktur</a:t>
            </a:r>
            <a:r>
              <a:rPr lang="en-ID" dirty="0"/>
              <a:t> </a:t>
            </a:r>
            <a:r>
              <a:rPr lang="en-ID" dirty="0" err="1"/>
              <a:t>geologi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penentuan</a:t>
            </a:r>
            <a:r>
              <a:rPr lang="en-ID" dirty="0"/>
              <a:t> </a:t>
            </a:r>
            <a:r>
              <a:rPr lang="en-ID" dirty="0" err="1"/>
              <a:t>terdapatnya</a:t>
            </a:r>
            <a:r>
              <a:rPr lang="en-ID" dirty="0"/>
              <a:t> </a:t>
            </a:r>
          </a:p>
          <a:p>
            <a:r>
              <a:rPr lang="en-ID" dirty="0" err="1"/>
              <a:t>kandungan</a:t>
            </a:r>
            <a:r>
              <a:rPr lang="en-ID" dirty="0"/>
              <a:t> </a:t>
            </a:r>
            <a:r>
              <a:rPr lang="en-ID" dirty="0" err="1"/>
              <a:t>minyak</a:t>
            </a:r>
            <a:r>
              <a:rPr lang="en-ID" dirty="0"/>
              <a:t>. </a:t>
            </a:r>
          </a:p>
          <a:p>
            <a:r>
              <a:rPr lang="en-ID" dirty="0"/>
              <a:t>e. </a:t>
            </a:r>
            <a:r>
              <a:rPr lang="en-ID" dirty="0" err="1"/>
              <a:t>Terapan</a:t>
            </a:r>
            <a:r>
              <a:rPr lang="en-ID" dirty="0"/>
              <a:t> </a:t>
            </a:r>
            <a:r>
              <a:rPr lang="en-ID" dirty="0" err="1"/>
              <a:t>geomorfologi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bidang</a:t>
            </a:r>
            <a:r>
              <a:rPr lang="en-ID" dirty="0"/>
              <a:t> lain, </a:t>
            </a:r>
            <a:r>
              <a:rPr lang="en-ID" dirty="0" err="1"/>
              <a:t>yaitu</a:t>
            </a:r>
            <a:r>
              <a:rPr lang="en-ID" dirty="0"/>
              <a:t> : </a:t>
            </a:r>
            <a:r>
              <a:rPr lang="en-ID" dirty="0" err="1"/>
              <a:t>menyangkut</a:t>
            </a:r>
            <a:r>
              <a:rPr lang="en-ID" dirty="0"/>
              <a:t> </a:t>
            </a:r>
            <a:r>
              <a:rPr lang="en-ID" dirty="0" err="1"/>
              <a:t>pemetaan</a:t>
            </a:r>
            <a:r>
              <a:rPr lang="en-ID" dirty="0"/>
              <a:t> </a:t>
            </a:r>
            <a:r>
              <a:rPr lang="en-ID" dirty="0" err="1"/>
              <a:t>tanah</a:t>
            </a:r>
            <a:r>
              <a:rPr lang="en-ID" dirty="0"/>
              <a:t>, </a:t>
            </a:r>
          </a:p>
          <a:p>
            <a:r>
              <a:rPr lang="en-ID" dirty="0" err="1"/>
              <a:t>kajian</a:t>
            </a:r>
            <a:r>
              <a:rPr lang="en-ID" dirty="0"/>
              <a:t> </a:t>
            </a:r>
            <a:r>
              <a:rPr lang="en-ID" dirty="0" err="1"/>
              <a:t>pantai</a:t>
            </a:r>
            <a:r>
              <a:rPr lang="en-ID" dirty="0"/>
              <a:t>, dan </a:t>
            </a:r>
            <a:r>
              <a:rPr lang="en-ID" dirty="0" err="1"/>
              <a:t>erosi</a:t>
            </a:r>
            <a:r>
              <a:rPr lang="en-ID" dirty="0"/>
              <a:t>. 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40952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Jud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2398E06-9E0E-BC81-DEB5-1DB2F86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7320"/>
            <a:ext cx="10515600" cy="4023360"/>
          </a:xfrm>
        </p:spPr>
        <p:txBody>
          <a:bodyPr anchor="ctr"/>
          <a:lstStyle>
            <a:lvl1pPr algn="ctr">
              <a:defRPr sz="5400" spc="300" baseline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/>
          <a:lstStyle>
            <a:lvl1pPr marL="0" indent="0" algn="ct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DC5B68-548C-395D-B9A9-EA694F6CB59F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738F023-8BDF-71DB-D6AB-776F7C6413B2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3581400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  <a:gd name="connsiteX4" fmla="*/ 0 w 3581400"/>
              <a:gd name="connsiteY4" fmla="*/ 6172201 h 6858000"/>
              <a:gd name="connsiteX5" fmla="*/ 2971800 w 3581400"/>
              <a:gd name="connsiteY5" fmla="*/ 6172201 h 6858000"/>
              <a:gd name="connsiteX6" fmla="*/ 2971800 w 3581400"/>
              <a:gd name="connsiteY6" fmla="*/ 685800 h 6858000"/>
              <a:gd name="connsiteX7" fmla="*/ 0 w 3581400"/>
              <a:gd name="connsiteY7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6172201"/>
                </a:lnTo>
                <a:lnTo>
                  <a:pt x="2971800" y="6172201"/>
                </a:lnTo>
                <a:lnTo>
                  <a:pt x="2971800" y="685800"/>
                </a:lnTo>
                <a:lnTo>
                  <a:pt x="0" y="685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4114800" cy="2286000"/>
          </a:xfrm>
        </p:spPr>
        <p:txBody>
          <a:bodyPr/>
          <a:lstStyle>
            <a:lvl1pPr>
              <a:defRPr sz="3200" spc="300" baseline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3566160"/>
            <a:ext cx="4114800" cy="2651760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spcBef>
                <a:spcPts val="1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cap="all" spc="0" baseline="0"/>
            </a:lvl1pPr>
            <a:lvl2pPr marL="914400">
              <a:defRPr spc="0" baseline="0"/>
            </a:lvl2pPr>
            <a:lvl3pPr marL="1371600">
              <a:defRPr spc="0" baseline="0"/>
            </a:lvl3pPr>
            <a:lvl4pPr marL="1828800">
              <a:defRPr spc="0" baseline="0"/>
            </a:lvl4pPr>
            <a:lvl5pPr marL="2286000">
              <a:defRPr spc="0" baseline="0"/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7568" y="1435608"/>
            <a:ext cx="5897880" cy="397764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3EB7E3-3953-BAB4-1B15-383082C6C31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1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697480"/>
            <a:ext cx="10515600" cy="2606040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6044184"/>
            <a:ext cx="10515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23682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3AD4F0-8C4C-FC68-2450-06419A6D0131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5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A510974D-B222-2876-052D-21F0E075D288}"/>
              </a:ext>
            </a:extLst>
          </p:cNvPr>
          <p:cNvSpPr/>
          <p:nvPr userDrawn="1"/>
        </p:nvSpPr>
        <p:spPr>
          <a:xfrm>
            <a:off x="0" y="0"/>
            <a:ext cx="12192000" cy="4457700"/>
          </a:xfrm>
          <a:custGeom>
            <a:avLst/>
            <a:gdLst>
              <a:gd name="connsiteX0" fmla="*/ 0 w 12192000"/>
              <a:gd name="connsiteY0" fmla="*/ 0 h 4457700"/>
              <a:gd name="connsiteX1" fmla="*/ 12192000 w 12192000"/>
              <a:gd name="connsiteY1" fmla="*/ 0 h 4457700"/>
              <a:gd name="connsiteX2" fmla="*/ 12192000 w 12192000"/>
              <a:gd name="connsiteY2" fmla="*/ 4457700 h 4457700"/>
              <a:gd name="connsiteX3" fmla="*/ 11563350 w 12192000"/>
              <a:gd name="connsiteY3" fmla="*/ 4457700 h 4457700"/>
              <a:gd name="connsiteX4" fmla="*/ 11563350 w 12192000"/>
              <a:gd name="connsiteY4" fmla="*/ 685800 h 4457700"/>
              <a:gd name="connsiteX5" fmla="*/ 628650 w 12192000"/>
              <a:gd name="connsiteY5" fmla="*/ 685800 h 4457700"/>
              <a:gd name="connsiteX6" fmla="*/ 628650 w 12192000"/>
              <a:gd name="connsiteY6" fmla="*/ 4457700 h 4457700"/>
              <a:gd name="connsiteX7" fmla="*/ 0 w 12192000"/>
              <a:gd name="connsiteY7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4457700">
                <a:moveTo>
                  <a:pt x="0" y="0"/>
                </a:moveTo>
                <a:lnTo>
                  <a:pt x="12192000" y="0"/>
                </a:lnTo>
                <a:lnTo>
                  <a:pt x="12192000" y="4457700"/>
                </a:lnTo>
                <a:lnTo>
                  <a:pt x="11563350" y="4457700"/>
                </a:lnTo>
                <a:lnTo>
                  <a:pt x="11563350" y="685800"/>
                </a:lnTo>
                <a:lnTo>
                  <a:pt x="628650" y="685800"/>
                </a:lnTo>
                <a:lnTo>
                  <a:pt x="628650" y="4457700"/>
                </a:lnTo>
                <a:lnTo>
                  <a:pt x="0" y="445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408" y="1143000"/>
            <a:ext cx="10241280" cy="22860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5688" y="3803904"/>
            <a:ext cx="8046720" cy="9144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1A471A-8A28-B00F-72E9-849D5E6B7257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481328"/>
            <a:ext cx="9144000" cy="389534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4248" y="1920240"/>
            <a:ext cx="8229600" cy="3017520"/>
          </a:xfrm>
        </p:spPr>
        <p:txBody>
          <a:bodyPr anchor="ctr"/>
          <a:lstStyle>
            <a:lvl1pPr algn="ctr">
              <a:defRPr sz="54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48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10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5029200" cy="18288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4848" y="1097280"/>
            <a:ext cx="4572000" cy="18288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3172968"/>
            <a:ext cx="10076688" cy="310896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77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0656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572000" cy="3429000"/>
          </a:xfrm>
          <a:noFill/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400"/>
              </a:spcBef>
              <a:buSzPct val="80000"/>
              <a:defRPr sz="1800" b="1"/>
            </a:lvl1pPr>
            <a:lvl2pPr marL="4572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2pPr>
            <a:lvl3pPr marL="914400">
              <a:lnSpc>
                <a:spcPct val="90000"/>
              </a:lnSpc>
              <a:spcBef>
                <a:spcPts val="1400"/>
              </a:spcBef>
              <a:buSzPct val="80000"/>
              <a:defRPr sz="1800"/>
            </a:lvl3pPr>
            <a:lvl4pPr marL="9144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4pPr>
            <a:lvl5pPr marL="1371600">
              <a:lnSpc>
                <a:spcPct val="90000"/>
              </a:lnSpc>
              <a:spcBef>
                <a:spcPts val="1400"/>
              </a:spcBef>
              <a:buSzPct val="80000"/>
              <a:defRPr sz="1800"/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064" y="2377440"/>
            <a:ext cx="4645152" cy="34290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800"/>
            </a:lvl2pPr>
            <a:lvl3pPr marL="1371600">
              <a:buSzPct val="80000"/>
              <a:defRPr sz="1800"/>
            </a:lvl3pPr>
            <a:lvl4pPr marL="1828800">
              <a:buSzPct val="80000"/>
              <a:defRPr sz="1800"/>
            </a:lvl4pPr>
            <a:lvl5pPr marL="2286000">
              <a:buSzPct val="80000"/>
              <a:defRPr sz="1800"/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4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59BA83-0C6E-2A70-AED3-E386CABE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601200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280160" y="2377440"/>
            <a:ext cx="9619488" cy="3429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d-ID"/>
              <a:t>Klik ikon untuk menambah tabel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612406-06E6-DCE4-7F2F-D98836A802A6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8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 cap="all" baseline="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9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BAFD431-F46D-3701-6A51-738ADAF3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63824"/>
            <a:ext cx="10515600" cy="2322576"/>
          </a:xfrm>
          <a:prstGeom prst="rect">
            <a:avLst/>
          </a:prstGeom>
          <a:noFill/>
        </p:spPr>
        <p:txBody>
          <a:bodyPr wrap="square" bIns="0" anchor="ctr">
            <a:noAutofit/>
          </a:bodyPr>
          <a:lstStyle>
            <a:lvl1pPr algn="ctr">
              <a:defRPr sz="54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AFD788D-D699-2BA7-3637-AA3B48C09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0" y="548640"/>
            <a:ext cx="2286000" cy="2286000"/>
          </a:xfrm>
          <a:prstGeom prst="ellipse">
            <a:avLst/>
          </a:prstGeom>
        </p:spPr>
        <p:txBody>
          <a:bodyPr anchor="t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808A0C0-A02B-D1C7-6DE5-CA25624A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2768" y="6044184"/>
            <a:ext cx="9116568" cy="365760"/>
          </a:xfr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CE7D81-1954-1B1F-C0AC-21C85AFD3C1E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1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624" y="6019801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4" r:id="rId3"/>
    <p:sldLayoutId id="2147483675" r:id="rId4"/>
    <p:sldLayoutId id="2147483664" r:id="rId5"/>
    <p:sldLayoutId id="2147483676" r:id="rId6"/>
    <p:sldLayoutId id="2147483677" r:id="rId7"/>
    <p:sldLayoutId id="2147483681" r:id="rId8"/>
    <p:sldLayoutId id="2147483682" r:id="rId9"/>
    <p:sldLayoutId id="2147483683" r:id="rId10"/>
    <p:sldLayoutId id="2147483680" r:id="rId11"/>
    <p:sldLayoutId id="2147483684" r:id="rId12"/>
    <p:sldLayoutId id="2147483673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+mj-lt"/>
          <a:ea typeface="+mj-ea"/>
          <a:cs typeface="Posterama" panose="020B0504020200020000" pitchFamily="34" charset="0"/>
        </a:defRPr>
      </a:lvl1pPr>
    </p:titleStyle>
    <p:bodyStyle>
      <a:lvl1pPr marL="2286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Courier New" panose="02070309020205020404" pitchFamily="49" charset="0"/>
        <a:buChar char="o"/>
        <a:defRPr sz="2400" b="0" i="0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0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600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5E10E9-9AB7-0642-D4C4-DDFDAB7B5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7320"/>
            <a:ext cx="10515600" cy="4023360"/>
          </a:xfrm>
        </p:spPr>
        <p:txBody>
          <a:bodyPr/>
          <a:lstStyle/>
          <a:p>
            <a:r>
              <a:rPr lang="en-US" dirty="0" err="1"/>
              <a:t>geomorfologi</a:t>
            </a:r>
            <a:endParaRPr lang="en-US" dirty="0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1307D8B-2864-21B6-1CE1-B605F2928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Medi </a:t>
            </a:r>
            <a:r>
              <a:rPr lang="en-US" dirty="0" err="1"/>
              <a:t>kurnia</a:t>
            </a:r>
            <a:r>
              <a:rPr lang="en-US" dirty="0"/>
              <a:t> </a:t>
            </a:r>
            <a:r>
              <a:rPr lang="en-US" dirty="0" err="1"/>
              <a:t>putri</a:t>
            </a:r>
            <a:r>
              <a:rPr lang="en-US" dirty="0"/>
              <a:t> m. </a:t>
            </a:r>
            <a:r>
              <a:rPr lang="en-US" dirty="0" err="1"/>
              <a:t>eng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21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5250A0F-9FE6-55E2-15E9-7B71983A5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453DE94C-C0FF-C3FB-729A-49BC2A3BE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Gambar 3">
            <a:extLst>
              <a:ext uri="{FF2B5EF4-FFF2-40B4-BE49-F238E27FC236}">
                <a16:creationId xmlns:a16="http://schemas.microsoft.com/office/drawing/2014/main" id="{158FCC72-A1D1-8D62-ABA0-89CF96F50E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660670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EB422-1287-FCEB-63CE-599FDC846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4114800" cy="2286000"/>
          </a:xfrm>
        </p:spPr>
        <p:txBody>
          <a:bodyPr/>
          <a:lstStyle/>
          <a:p>
            <a:r>
              <a:rPr lang="en-US" dirty="0" err="1"/>
              <a:t>Pertemuan</a:t>
            </a:r>
            <a:r>
              <a:rPr lang="en-US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38CD2-9585-7E51-5359-D52935A77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3566160"/>
            <a:ext cx="4114800" cy="265176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geomorfologi</a:t>
            </a:r>
            <a:endParaRPr lang="en-US" dirty="0"/>
          </a:p>
          <a:p>
            <a:r>
              <a:rPr lang="en-US" dirty="0"/>
              <a:t>Peran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geologi</a:t>
            </a:r>
            <a:endParaRPr lang="en-US" dirty="0"/>
          </a:p>
          <a:p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geomorfologi</a:t>
            </a:r>
            <a:endParaRPr lang="en-US" dirty="0"/>
          </a:p>
          <a:p>
            <a:r>
              <a:rPr lang="en-US" dirty="0" err="1"/>
              <a:t>Penafsiran</a:t>
            </a:r>
            <a:r>
              <a:rPr lang="en-US" dirty="0"/>
              <a:t> </a:t>
            </a:r>
            <a:r>
              <a:rPr lang="en-US" dirty="0" err="1"/>
              <a:t>geomorfologi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866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F2D09-60D5-68E1-9C47-ADB9FBC3C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A391D-214D-D326-F89F-D45A6861201F}"/>
              </a:ext>
            </a:extLst>
          </p:cNvPr>
          <p:cNvSpPr txBox="1">
            <a:spLocks/>
          </p:cNvSpPr>
          <p:nvPr/>
        </p:nvSpPr>
        <p:spPr>
          <a:xfrm>
            <a:off x="498496" y="0"/>
            <a:ext cx="2878886" cy="61058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spc="300" baseline="0">
                <a:solidFill>
                  <a:schemeClr val="tx1"/>
                </a:solidFill>
                <a:latin typeface="+mj-lt"/>
                <a:ea typeface="+mj-ea"/>
                <a:cs typeface="Posterama" panose="020B0504020200020000" pitchFamily="34" charset="0"/>
              </a:defRPr>
            </a:lvl1pPr>
          </a:lstStyle>
          <a:p>
            <a:r>
              <a:rPr lang="en-US" sz="2400" dirty="0" err="1"/>
              <a:t>definisi</a:t>
            </a:r>
            <a:endParaRPr lang="en-US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641974-3E15-FDDA-9C5A-78D61908F9E4}"/>
              </a:ext>
            </a:extLst>
          </p:cNvPr>
          <p:cNvSpPr txBox="1">
            <a:spLocks/>
          </p:cNvSpPr>
          <p:nvPr/>
        </p:nvSpPr>
        <p:spPr>
          <a:xfrm>
            <a:off x="738943" y="1091381"/>
            <a:ext cx="10714113" cy="12093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Courier New" panose="02070309020205020404" pitchFamily="49" charset="0"/>
              <a:buNone/>
              <a:defRPr sz="2400" b="0" i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defRPr sz="20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defRPr sz="18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defRPr sz="16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defRPr sz="1600" b="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ID" dirty="0"/>
              <a:t>Geomorphology </a:t>
            </a:r>
            <a:r>
              <a:rPr lang="en-ID" dirty="0" err="1"/>
              <a:t>berasal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kata </a:t>
            </a:r>
            <a:r>
              <a:rPr lang="en-ID" dirty="0" err="1"/>
              <a:t>yaitu</a:t>
            </a:r>
            <a:r>
              <a:rPr lang="en-ID" dirty="0"/>
              <a:t>: </a:t>
            </a:r>
            <a:r>
              <a:rPr lang="en-ID" dirty="0">
                <a:solidFill>
                  <a:srgbClr val="FF0000"/>
                </a:solidFill>
              </a:rPr>
              <a:t>Geos (</a:t>
            </a:r>
            <a:r>
              <a:rPr lang="en-ID" dirty="0" err="1">
                <a:solidFill>
                  <a:srgbClr val="FF0000"/>
                </a:solidFill>
              </a:rPr>
              <a:t>erath</a:t>
            </a:r>
            <a:r>
              <a:rPr lang="en-ID" dirty="0">
                <a:solidFill>
                  <a:srgbClr val="FF0000"/>
                </a:solidFill>
              </a:rPr>
              <a:t>/</a:t>
            </a:r>
            <a:r>
              <a:rPr lang="en-ID" dirty="0" err="1">
                <a:solidFill>
                  <a:srgbClr val="FF0000"/>
                </a:solidFill>
              </a:rPr>
              <a:t>bumi</a:t>
            </a:r>
            <a:r>
              <a:rPr lang="en-ID" dirty="0">
                <a:solidFill>
                  <a:srgbClr val="FF0000"/>
                </a:solidFill>
              </a:rPr>
              <a:t>), morphos (shape/</a:t>
            </a:r>
            <a:r>
              <a:rPr lang="en-ID" dirty="0" err="1">
                <a:solidFill>
                  <a:srgbClr val="FF0000"/>
                </a:solidFill>
              </a:rPr>
              <a:t>bentuk</a:t>
            </a:r>
            <a:r>
              <a:rPr lang="en-ID" dirty="0">
                <a:solidFill>
                  <a:srgbClr val="FF0000"/>
                </a:solidFill>
              </a:rPr>
              <a:t>), logos </a:t>
            </a:r>
            <a:r>
              <a:rPr lang="en-ID" dirty="0"/>
              <a:t>(knowledge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)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geomorfologi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bentuk-bentuk</a:t>
            </a:r>
            <a:r>
              <a:rPr lang="en-ID" dirty="0"/>
              <a:t> </a:t>
            </a:r>
            <a:r>
              <a:rPr lang="en-ID" dirty="0" err="1"/>
              <a:t>permukaan</a:t>
            </a:r>
            <a:r>
              <a:rPr lang="en-ID" dirty="0"/>
              <a:t> </a:t>
            </a:r>
            <a:r>
              <a:rPr lang="en-ID" dirty="0" err="1"/>
              <a:t>bumi</a:t>
            </a:r>
            <a:r>
              <a:rPr lang="en-ID" dirty="0"/>
              <a:t>. </a:t>
            </a:r>
            <a:endParaRPr lang="en-US" dirty="0"/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6B38E4F0-D81D-777B-1D13-C61E213EFDC6}"/>
              </a:ext>
            </a:extLst>
          </p:cNvPr>
          <p:cNvSpPr txBox="1"/>
          <p:nvPr/>
        </p:nvSpPr>
        <p:spPr>
          <a:xfrm>
            <a:off x="738943" y="2403987"/>
            <a:ext cx="9938889" cy="4195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D" sz="2000" b="1" dirty="0">
                <a:solidFill>
                  <a:schemeClr val="accent1">
                    <a:lumMod val="50000"/>
                  </a:schemeClr>
                </a:solidFill>
              </a:rPr>
              <a:t>Lobeck (1939) </a:t>
            </a:r>
            <a:r>
              <a:rPr lang="en-ID" sz="2000" b="1" dirty="0" err="1">
                <a:solidFill>
                  <a:schemeClr val="accent1">
                    <a:lumMod val="50000"/>
                  </a:schemeClr>
                </a:solidFill>
              </a:rPr>
              <a:t>menyatakan</a:t>
            </a:r>
            <a:r>
              <a:rPr lang="en-ID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1">
                    <a:lumMod val="50000"/>
                  </a:schemeClr>
                </a:solidFill>
              </a:rPr>
              <a:t>bahwa</a:t>
            </a:r>
            <a:r>
              <a:rPr lang="en-ID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1">
                    <a:lumMod val="50000"/>
                  </a:schemeClr>
                </a:solidFill>
              </a:rPr>
              <a:t>geomorfologi</a:t>
            </a:r>
            <a:r>
              <a:rPr lang="en-ID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1">
                    <a:lumMod val="50000"/>
                  </a:schemeClr>
                </a:solidFill>
              </a:rPr>
              <a:t>adalah</a:t>
            </a:r>
            <a:r>
              <a:rPr lang="en-ID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1">
                    <a:lumMod val="50000"/>
                  </a:schemeClr>
                </a:solidFill>
              </a:rPr>
              <a:t>studi</a:t>
            </a:r>
            <a:r>
              <a:rPr lang="en-ID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1">
                    <a:lumMod val="50000"/>
                  </a:schemeClr>
                </a:solidFill>
              </a:rPr>
              <a:t>tentang</a:t>
            </a:r>
            <a:r>
              <a:rPr lang="en-ID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1">
                    <a:lumMod val="50000"/>
                  </a:schemeClr>
                </a:solidFill>
              </a:rPr>
              <a:t>bentuklahan</a:t>
            </a:r>
            <a:r>
              <a:rPr lang="en-ID" sz="20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D" sz="2000" b="1" dirty="0">
                <a:solidFill>
                  <a:srgbClr val="00B050"/>
                </a:solidFill>
              </a:rPr>
              <a:t>Cooke dan </a:t>
            </a:r>
            <a:r>
              <a:rPr lang="en-ID" sz="2000" b="1" dirty="0" err="1">
                <a:solidFill>
                  <a:srgbClr val="00B050"/>
                </a:solidFill>
              </a:rPr>
              <a:t>Doornkamp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dalam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Sutikno</a:t>
            </a:r>
            <a:r>
              <a:rPr lang="en-ID" sz="2000" b="1" dirty="0">
                <a:solidFill>
                  <a:srgbClr val="00B050"/>
                </a:solidFill>
              </a:rPr>
              <a:t> (1987) </a:t>
            </a:r>
            <a:r>
              <a:rPr lang="en-ID" sz="2000" b="1" dirty="0" err="1">
                <a:solidFill>
                  <a:srgbClr val="00B050"/>
                </a:solidFill>
              </a:rPr>
              <a:t>dinyatakan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bahwa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geomorfologi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adalah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studi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mengenai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bentuklahan</a:t>
            </a:r>
            <a:r>
              <a:rPr lang="en-ID" sz="2000" b="1" dirty="0">
                <a:solidFill>
                  <a:srgbClr val="00B050"/>
                </a:solidFill>
              </a:rPr>
              <a:t> dan </a:t>
            </a:r>
            <a:r>
              <a:rPr lang="en-ID" sz="2000" b="1" dirty="0" err="1">
                <a:solidFill>
                  <a:srgbClr val="00B050"/>
                </a:solidFill>
              </a:rPr>
              <a:t>terutama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tentang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sifat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alami</a:t>
            </a:r>
            <a:r>
              <a:rPr lang="en-ID" sz="2000" b="1" dirty="0">
                <a:solidFill>
                  <a:srgbClr val="00B050"/>
                </a:solidFill>
              </a:rPr>
              <a:t>, </a:t>
            </a:r>
            <a:r>
              <a:rPr lang="en-ID" sz="2000" b="1" dirty="0" err="1">
                <a:solidFill>
                  <a:srgbClr val="00B050"/>
                </a:solidFill>
              </a:rPr>
              <a:t>asal</a:t>
            </a:r>
            <a:r>
              <a:rPr lang="en-ID" sz="2000" b="1" dirty="0">
                <a:solidFill>
                  <a:srgbClr val="00B050"/>
                </a:solidFill>
              </a:rPr>
              <a:t> </a:t>
            </a:r>
            <a:r>
              <a:rPr lang="en-ID" sz="2000" b="1" dirty="0" err="1">
                <a:solidFill>
                  <a:srgbClr val="00B050"/>
                </a:solidFill>
              </a:rPr>
              <a:t>mula</a:t>
            </a:r>
            <a:r>
              <a:rPr lang="en-ID" sz="2000" b="1" dirty="0">
                <a:solidFill>
                  <a:srgbClr val="00B050"/>
                </a:solidFill>
              </a:rPr>
              <a:t>, proses </a:t>
            </a:r>
            <a:r>
              <a:rPr lang="en-ID" sz="2000" b="1" dirty="0" err="1">
                <a:solidFill>
                  <a:srgbClr val="00B050"/>
                </a:solidFill>
              </a:rPr>
              <a:t>perkembangan</a:t>
            </a:r>
            <a:r>
              <a:rPr lang="en-ID" sz="2000" b="1" dirty="0">
                <a:solidFill>
                  <a:srgbClr val="00B050"/>
                </a:solidFill>
              </a:rPr>
              <a:t>, dan </a:t>
            </a:r>
            <a:r>
              <a:rPr lang="en-ID" sz="2000" b="1" dirty="0" err="1">
                <a:solidFill>
                  <a:srgbClr val="00B050"/>
                </a:solidFill>
              </a:rPr>
              <a:t>komposisi</a:t>
            </a:r>
            <a:r>
              <a:rPr lang="en-ID" sz="2000" b="1" dirty="0">
                <a:solidFill>
                  <a:srgbClr val="00B050"/>
                </a:solidFill>
              </a:rPr>
              <a:t> material </a:t>
            </a:r>
            <a:r>
              <a:rPr lang="en-ID" sz="2000" b="1" dirty="0" err="1">
                <a:solidFill>
                  <a:srgbClr val="00B050"/>
                </a:solidFill>
              </a:rPr>
              <a:t>penyusunnya</a:t>
            </a:r>
            <a:r>
              <a:rPr lang="en-ID" sz="2000" b="1" dirty="0">
                <a:solidFill>
                  <a:srgbClr val="00B050"/>
                </a:solidFill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Zuidam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dan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Concelado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(1979) juga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menyatakan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bahwa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geomorfologi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adalah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studi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yang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menguraikan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bentuklahan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dan proses yang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mempengaruhi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pembentukannya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serta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mengkaji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hubungan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timbal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balik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antara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bentuklahan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dengan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proses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dalam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tatanan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5">
                    <a:lumMod val="75000"/>
                  </a:schemeClr>
                </a:solidFill>
              </a:rPr>
              <a:t>keruangannya</a:t>
            </a:r>
            <a:r>
              <a:rPr lang="en-ID" sz="2000" b="1" dirty="0">
                <a:solidFill>
                  <a:schemeClr val="accent5">
                    <a:lumMod val="75000"/>
                  </a:schemeClr>
                </a:solidFill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Verstappen (1983:)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bentuklahan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adalah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menjadi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sasaran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geomorfologi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bukan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hanya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daratan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tetapi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juga yang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terdapat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di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dasar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laut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en-ID" sz="2000" b="1" dirty="0" err="1">
                <a:solidFill>
                  <a:schemeClr val="accent6">
                    <a:lumMod val="50000"/>
                  </a:schemeClr>
                </a:solidFill>
              </a:rPr>
              <a:t>lautan</a:t>
            </a:r>
            <a:r>
              <a:rPr lang="en-ID" sz="2000" b="1" dirty="0">
                <a:solidFill>
                  <a:schemeClr val="accent6">
                    <a:lumMod val="50000"/>
                  </a:schemeClr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62634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judul 2">
            <a:extLst>
              <a:ext uri="{FF2B5EF4-FFF2-40B4-BE49-F238E27FC236}">
                <a16:creationId xmlns:a16="http://schemas.microsoft.com/office/drawing/2014/main" id="{ED94A673-3B54-2963-53C8-4A65477B23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752" y="1696063"/>
            <a:ext cx="9782016" cy="3834581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en-ID" sz="2800" dirty="0" err="1"/>
              <a:t>Geomorfologi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 err="1"/>
              <a:t>adalah</a:t>
            </a:r>
            <a:r>
              <a:rPr lang="en-ID" sz="2800" dirty="0"/>
              <a:t> </a:t>
            </a:r>
            <a:r>
              <a:rPr lang="en-ID" sz="2800" dirty="0" err="1"/>
              <a:t>mempelajari</a:t>
            </a:r>
            <a:r>
              <a:rPr lang="en-ID" sz="2800" dirty="0"/>
              <a:t> </a:t>
            </a:r>
            <a:r>
              <a:rPr lang="en-ID" sz="2800" dirty="0" err="1">
                <a:solidFill>
                  <a:srgbClr val="C00000"/>
                </a:solidFill>
              </a:rPr>
              <a:t>bentuk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 err="1">
                <a:solidFill>
                  <a:srgbClr val="C00000"/>
                </a:solidFill>
              </a:rPr>
              <a:t>lahan</a:t>
            </a:r>
            <a:r>
              <a:rPr lang="en-ID" sz="2800" dirty="0">
                <a:solidFill>
                  <a:srgbClr val="C00000"/>
                </a:solidFill>
              </a:rPr>
              <a:t> (landform), proses - proses </a:t>
            </a:r>
            <a:r>
              <a:rPr lang="en-ID" sz="2800" dirty="0"/>
              <a:t>yang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 err="1"/>
              <a:t>menyebabkan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 err="1">
                <a:solidFill>
                  <a:srgbClr val="C00000"/>
                </a:solidFill>
              </a:rPr>
              <a:t>pembentukan</a:t>
            </a:r>
            <a:r>
              <a:rPr lang="en-ID" sz="2800" dirty="0">
                <a:solidFill>
                  <a:srgbClr val="C00000"/>
                </a:solidFill>
              </a:rPr>
              <a:t>, </a:t>
            </a:r>
            <a:r>
              <a:rPr lang="en-ID" sz="2800" dirty="0"/>
              <a:t>dan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 err="1">
                <a:solidFill>
                  <a:srgbClr val="C00000"/>
                </a:solidFill>
              </a:rPr>
              <a:t>perubahan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/>
              <a:t>yang </a:t>
            </a:r>
            <a:r>
              <a:rPr lang="en-ID" sz="2800" dirty="0" err="1"/>
              <a:t>dialami</a:t>
            </a:r>
            <a:r>
              <a:rPr lang="en-ID" sz="2800" dirty="0"/>
              <a:t> oleh </a:t>
            </a:r>
            <a:r>
              <a:rPr lang="en-ID" sz="2800" dirty="0" err="1"/>
              <a:t>setiap</a:t>
            </a:r>
            <a:r>
              <a:rPr lang="en-ID" sz="2800" dirty="0"/>
              <a:t> </a:t>
            </a:r>
            <a:r>
              <a:rPr lang="en-ID" sz="2800" dirty="0" err="1"/>
              <a:t>bentuklahan</a:t>
            </a:r>
            <a:r>
              <a:rPr lang="en-ID" sz="2800" dirty="0"/>
              <a:t> yang </a:t>
            </a:r>
            <a:r>
              <a:rPr lang="en-ID" sz="2800" dirty="0" err="1"/>
              <a:t>dijumpai</a:t>
            </a:r>
            <a:r>
              <a:rPr lang="en-ID" sz="2800" dirty="0"/>
              <a:t> di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 err="1"/>
              <a:t>permukaan</a:t>
            </a:r>
            <a:r>
              <a:rPr lang="en-ID" sz="2800" dirty="0"/>
              <a:t> </a:t>
            </a:r>
            <a:r>
              <a:rPr lang="en-ID" sz="2800" dirty="0" err="1"/>
              <a:t>bumi</a:t>
            </a:r>
            <a:r>
              <a:rPr lang="en-ID" sz="2800" dirty="0"/>
              <a:t> </a:t>
            </a:r>
            <a:r>
              <a:rPr lang="en-ID" sz="2800" dirty="0" err="1"/>
              <a:t>termasuk</a:t>
            </a:r>
            <a:r>
              <a:rPr lang="en-ID" sz="2800" dirty="0"/>
              <a:t> yang </a:t>
            </a:r>
            <a:r>
              <a:rPr lang="en-ID" sz="2800" dirty="0" err="1"/>
              <a:t>terdapat</a:t>
            </a:r>
            <a:r>
              <a:rPr lang="en-ID" sz="2800" dirty="0"/>
              <a:t> di </a:t>
            </a:r>
            <a:r>
              <a:rPr lang="en-ID" sz="2800" dirty="0" err="1"/>
              <a:t>dasar</a:t>
            </a:r>
            <a:r>
              <a:rPr lang="en-ID" sz="2800" dirty="0"/>
              <a:t> </a:t>
            </a:r>
            <a:r>
              <a:rPr lang="en-ID" sz="2800" dirty="0" err="1"/>
              <a:t>laut</a:t>
            </a:r>
            <a:r>
              <a:rPr lang="en-ID" sz="2800" dirty="0"/>
              <a:t>/</a:t>
            </a:r>
            <a:r>
              <a:rPr lang="en-ID" sz="2800" dirty="0" err="1"/>
              <a:t>samudera</a:t>
            </a:r>
            <a:r>
              <a:rPr lang="en-ID" sz="2800" dirty="0"/>
              <a:t> </a:t>
            </a:r>
            <a:r>
              <a:rPr lang="en-ID" sz="2800" dirty="0" err="1"/>
              <a:t>serta</a:t>
            </a:r>
            <a:r>
              <a:rPr lang="en-ID" sz="2800" dirty="0"/>
              <a:t> </a:t>
            </a:r>
            <a:r>
              <a:rPr lang="en-ID" sz="2800" dirty="0" err="1"/>
              <a:t>mencari</a:t>
            </a:r>
            <a:r>
              <a:rPr lang="en-ID" sz="2800" dirty="0"/>
              <a:t> </a:t>
            </a:r>
            <a:r>
              <a:rPr lang="en-ID" sz="2800" dirty="0" err="1"/>
              <a:t>hubungan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 err="1"/>
              <a:t>antara</a:t>
            </a:r>
            <a:r>
              <a:rPr lang="en-ID" sz="2800" dirty="0"/>
              <a:t> </a:t>
            </a:r>
            <a:r>
              <a:rPr lang="en-ID" sz="2800" dirty="0" err="1"/>
              <a:t>bentuklahan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proses - proses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 err="1">
                <a:solidFill>
                  <a:srgbClr val="C00000"/>
                </a:solidFill>
              </a:rPr>
              <a:t>dalam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 err="1">
                <a:solidFill>
                  <a:srgbClr val="C00000"/>
                </a:solidFill>
              </a:rPr>
              <a:t>tatanan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 err="1">
                <a:solidFill>
                  <a:srgbClr val="C00000"/>
                </a:solidFill>
              </a:rPr>
              <a:t>keruangan</a:t>
            </a:r>
            <a:r>
              <a:rPr lang="en-ID" sz="2800" dirty="0">
                <a:solidFill>
                  <a:srgbClr val="C00000"/>
                </a:solidFill>
              </a:rPr>
              <a:t> </a:t>
            </a:r>
            <a:r>
              <a:rPr lang="en-ID" sz="2800" dirty="0"/>
              <a:t>dan </a:t>
            </a:r>
            <a:r>
              <a:rPr lang="en-ID" sz="2800" dirty="0" err="1"/>
              <a:t>kaitannya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lingkungan</a:t>
            </a:r>
            <a:r>
              <a:rPr lang="en-ID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0298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520F6-A5AC-2952-ED71-2C496A2D2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otak Teks 2">
            <a:extLst>
              <a:ext uri="{FF2B5EF4-FFF2-40B4-BE49-F238E27FC236}">
                <a16:creationId xmlns:a16="http://schemas.microsoft.com/office/drawing/2014/main" id="{87BBFB3A-1170-7F4D-A113-AB950E556EB3}"/>
              </a:ext>
            </a:extLst>
          </p:cNvPr>
          <p:cNvSpPr txBox="1"/>
          <p:nvPr/>
        </p:nvSpPr>
        <p:spPr>
          <a:xfrm>
            <a:off x="2358706" y="1850922"/>
            <a:ext cx="8869926" cy="2199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ID" sz="2400" dirty="0" err="1"/>
              <a:t>Menafsirkan</a:t>
            </a:r>
            <a:r>
              <a:rPr lang="en-ID" sz="2400" dirty="0"/>
              <a:t> </a:t>
            </a:r>
            <a:r>
              <a:rPr lang="en-ID" sz="2400" dirty="0" err="1"/>
              <a:t>bagaimana</a:t>
            </a:r>
            <a:r>
              <a:rPr lang="en-ID" sz="2400" dirty="0"/>
              <a:t> </a:t>
            </a:r>
            <a:r>
              <a:rPr lang="en-ID" sz="2400" dirty="0" err="1"/>
              <a:t>bentuk</a:t>
            </a:r>
            <a:r>
              <a:rPr lang="en-ID" sz="2400" dirty="0"/>
              <a:t> - </a:t>
            </a:r>
            <a:r>
              <a:rPr lang="en-ID" sz="2400" dirty="0" err="1"/>
              <a:t>bentuk</a:t>
            </a:r>
            <a:r>
              <a:rPr lang="en-ID" sz="2400" dirty="0"/>
              <a:t> </a:t>
            </a:r>
            <a:r>
              <a:rPr lang="en-ID" sz="2400" dirty="0" err="1"/>
              <a:t>tersebut</a:t>
            </a:r>
            <a:r>
              <a:rPr lang="en-ID" sz="2400" dirty="0"/>
              <a:t> </a:t>
            </a:r>
            <a:r>
              <a:rPr lang="en-ID" sz="2400" dirty="0" err="1"/>
              <a:t>bisa</a:t>
            </a:r>
            <a:r>
              <a:rPr lang="en-ID" sz="2400" dirty="0"/>
              <a:t> </a:t>
            </a:r>
            <a:r>
              <a:rPr lang="en-ID" sz="2400" dirty="0" err="1"/>
              <a:t>terjadi</a:t>
            </a:r>
            <a:r>
              <a:rPr lang="en-ID" sz="2400" dirty="0"/>
              <a:t> </a:t>
            </a:r>
          </a:p>
          <a:p>
            <a:pPr>
              <a:lnSpc>
                <a:spcPct val="200000"/>
              </a:lnSpc>
            </a:pPr>
            <a:r>
              <a:rPr lang="en-ID" sz="2400" dirty="0"/>
              <a:t>Proses </a:t>
            </a:r>
            <a:r>
              <a:rPr lang="en-ID" sz="2400" dirty="0" err="1"/>
              <a:t>apa</a:t>
            </a:r>
            <a:r>
              <a:rPr lang="en-ID" sz="2400" dirty="0"/>
              <a:t> yang </a:t>
            </a:r>
            <a:r>
              <a:rPr lang="en-ID" sz="2400" dirty="0" err="1"/>
              <a:t>mengakibatkan</a:t>
            </a:r>
            <a:r>
              <a:rPr lang="en-ID" sz="2400" dirty="0"/>
              <a:t> </a:t>
            </a:r>
            <a:r>
              <a:rPr lang="en-ID" sz="2400" dirty="0" err="1"/>
              <a:t>pembentukan</a:t>
            </a:r>
            <a:r>
              <a:rPr lang="en-ID" sz="2400" dirty="0"/>
              <a:t> dan </a:t>
            </a:r>
            <a:r>
              <a:rPr lang="en-ID" sz="2400" dirty="0" err="1"/>
              <a:t>perubahan</a:t>
            </a:r>
            <a:r>
              <a:rPr lang="en-ID" sz="2400" dirty="0"/>
              <a:t> </a:t>
            </a:r>
            <a:r>
              <a:rPr lang="en-ID" sz="2400" dirty="0" err="1"/>
              <a:t>muka</a:t>
            </a:r>
            <a:r>
              <a:rPr lang="en-ID" sz="2400" dirty="0"/>
              <a:t> </a:t>
            </a:r>
            <a:r>
              <a:rPr lang="en-ID" sz="2400" dirty="0" err="1"/>
              <a:t>bumi</a:t>
            </a:r>
            <a:endParaRPr lang="en-ID" sz="2400" dirty="0"/>
          </a:p>
          <a:p>
            <a:pPr>
              <a:lnSpc>
                <a:spcPct val="200000"/>
              </a:lnSpc>
            </a:pPr>
            <a:r>
              <a:rPr lang="en-ID" sz="2400" dirty="0" err="1"/>
              <a:t>Mengetahui</a:t>
            </a:r>
            <a:r>
              <a:rPr lang="en-ID" sz="2400" dirty="0"/>
              <a:t> </a:t>
            </a:r>
            <a:r>
              <a:rPr lang="en-ID" sz="2400" dirty="0" err="1"/>
              <a:t>sejarah</a:t>
            </a:r>
            <a:r>
              <a:rPr lang="en-ID" sz="2400" dirty="0"/>
              <a:t> dan </a:t>
            </a:r>
            <a:r>
              <a:rPr lang="en-ID" sz="2400" dirty="0" err="1"/>
              <a:t>perkembangan</a:t>
            </a:r>
            <a:r>
              <a:rPr lang="en-ID" sz="2400" dirty="0"/>
              <a:t> </a:t>
            </a:r>
            <a:r>
              <a:rPr lang="en-ID" sz="2400" dirty="0" err="1"/>
              <a:t>suatu</a:t>
            </a:r>
            <a:r>
              <a:rPr lang="en-ID" sz="2400" dirty="0"/>
              <a:t> </a:t>
            </a:r>
            <a:r>
              <a:rPr lang="en-ID" sz="2400" dirty="0" err="1"/>
              <a:t>bentangalam</a:t>
            </a:r>
            <a:endParaRPr lang="en-ID" sz="2400" dirty="0"/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EA95FE28-8935-A980-B054-AAD2BAA4F589}"/>
              </a:ext>
            </a:extLst>
          </p:cNvPr>
          <p:cNvSpPr txBox="1"/>
          <p:nvPr/>
        </p:nvSpPr>
        <p:spPr>
          <a:xfrm>
            <a:off x="832056" y="797565"/>
            <a:ext cx="15266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Tujuan </a:t>
            </a:r>
          </a:p>
        </p:txBody>
      </p:sp>
      <p:cxnSp>
        <p:nvCxnSpPr>
          <p:cNvPr id="8" name="Konektor Panah Lurus 7">
            <a:extLst>
              <a:ext uri="{FF2B5EF4-FFF2-40B4-BE49-F238E27FC236}">
                <a16:creationId xmlns:a16="http://schemas.microsoft.com/office/drawing/2014/main" id="{8C617440-96EC-A584-E876-9B8353EEA0F3}"/>
              </a:ext>
            </a:extLst>
          </p:cNvPr>
          <p:cNvCxnSpPr>
            <a:stCxn id="6" idx="2"/>
          </p:cNvCxnSpPr>
          <p:nvPr/>
        </p:nvCxnSpPr>
        <p:spPr>
          <a:xfrm>
            <a:off x="1595381" y="1259230"/>
            <a:ext cx="763325" cy="90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Konektor Panah Lurus 8">
            <a:extLst>
              <a:ext uri="{FF2B5EF4-FFF2-40B4-BE49-F238E27FC236}">
                <a16:creationId xmlns:a16="http://schemas.microsoft.com/office/drawing/2014/main" id="{E8FE7080-90C2-5652-6710-BBDA75978F0A}"/>
              </a:ext>
            </a:extLst>
          </p:cNvPr>
          <p:cNvCxnSpPr>
            <a:cxnSpLocks/>
          </p:cNvCxnSpPr>
          <p:nvPr/>
        </p:nvCxnSpPr>
        <p:spPr>
          <a:xfrm>
            <a:off x="1640384" y="1303475"/>
            <a:ext cx="763326" cy="16772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Konektor Panah Lurus 10">
            <a:extLst>
              <a:ext uri="{FF2B5EF4-FFF2-40B4-BE49-F238E27FC236}">
                <a16:creationId xmlns:a16="http://schemas.microsoft.com/office/drawing/2014/main" id="{0BB67728-B45B-13EB-CF40-71446AEB84DE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1595381" y="1259230"/>
            <a:ext cx="763325" cy="2568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373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76F48-6376-5F86-A116-E4C37952A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otak Teks 9">
            <a:extLst>
              <a:ext uri="{FF2B5EF4-FFF2-40B4-BE49-F238E27FC236}">
                <a16:creationId xmlns:a16="http://schemas.microsoft.com/office/drawing/2014/main" id="{77722EA8-D4E7-A0DC-FA10-8C4E37CA3AD0}"/>
              </a:ext>
            </a:extLst>
          </p:cNvPr>
          <p:cNvSpPr txBox="1"/>
          <p:nvPr/>
        </p:nvSpPr>
        <p:spPr>
          <a:xfrm>
            <a:off x="681038" y="1367308"/>
            <a:ext cx="10829924" cy="4503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000" dirty="0" err="1"/>
              <a:t>Pertama</a:t>
            </a:r>
            <a:r>
              <a:rPr lang="en-ID" sz="2000" dirty="0"/>
              <a:t> </a:t>
            </a:r>
            <a:r>
              <a:rPr lang="en-ID" sz="2000" dirty="0" err="1"/>
              <a:t>kalinya</a:t>
            </a:r>
            <a:r>
              <a:rPr lang="en-ID" sz="2000" dirty="0"/>
              <a:t> </a:t>
            </a:r>
            <a:r>
              <a:rPr lang="en-ID" sz="2000" dirty="0" err="1"/>
              <a:t>dilakukan</a:t>
            </a:r>
            <a:r>
              <a:rPr lang="en-ID" sz="2000" dirty="0"/>
              <a:t> </a:t>
            </a:r>
            <a:r>
              <a:rPr lang="en-ID" sz="2000" dirty="0" err="1"/>
              <a:t>yaitu</a:t>
            </a:r>
            <a:r>
              <a:rPr lang="en-ID" sz="2000" dirty="0"/>
              <a:t> </a:t>
            </a:r>
            <a:r>
              <a:rPr lang="en-ID" sz="2000" dirty="0" err="1"/>
              <a:t>kajian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pedologic. 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D" sz="2000" dirty="0" err="1"/>
              <a:t>Bentangalam</a:t>
            </a:r>
            <a:r>
              <a:rPr lang="en-ID" sz="2000" dirty="0"/>
              <a:t> </a:t>
            </a:r>
            <a:r>
              <a:rPr lang="en-ID" sz="2000" dirty="0" err="1"/>
              <a:t>merupakan</a:t>
            </a:r>
            <a:r>
              <a:rPr lang="en-ID" sz="2000" dirty="0"/>
              <a:t> </a:t>
            </a:r>
            <a:r>
              <a:rPr lang="en-ID" sz="2000" dirty="0" err="1"/>
              <a:t>respon</a:t>
            </a:r>
            <a:r>
              <a:rPr lang="en-ID" sz="2000" dirty="0"/>
              <a:t> </a:t>
            </a:r>
            <a:r>
              <a:rPr lang="en-ID" sz="2000" dirty="0" err="1"/>
              <a:t>terhadap</a:t>
            </a:r>
            <a:r>
              <a:rPr lang="en-ID" sz="2000" dirty="0"/>
              <a:t> </a:t>
            </a:r>
            <a:r>
              <a:rPr lang="en-ID" sz="2000" dirty="0" err="1"/>
              <a:t>kombinasi</a:t>
            </a:r>
            <a:r>
              <a:rPr lang="en-ID" sz="2000" dirty="0"/>
              <a:t> </a:t>
            </a:r>
            <a:r>
              <a:rPr lang="en-ID" sz="2000" dirty="0" err="1"/>
              <a:t>antara</a:t>
            </a:r>
            <a:r>
              <a:rPr lang="en-ID" sz="2000" dirty="0"/>
              <a:t> proses </a:t>
            </a:r>
            <a:r>
              <a:rPr lang="en-ID" sz="2000" dirty="0" err="1"/>
              <a:t>alam</a:t>
            </a:r>
            <a:r>
              <a:rPr lang="en-ID" sz="2000" dirty="0"/>
              <a:t> dan </a:t>
            </a:r>
            <a:r>
              <a:rPr lang="en-ID" sz="2000" dirty="0" err="1"/>
              <a:t>antropogenik</a:t>
            </a:r>
            <a:r>
              <a:rPr lang="en-ID" sz="2000" dirty="0"/>
              <a:t>. 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D" sz="2000" dirty="0" err="1"/>
              <a:t>Bentangalam</a:t>
            </a:r>
            <a:r>
              <a:rPr lang="en-ID" sz="2000" dirty="0"/>
              <a:t> </a:t>
            </a:r>
            <a:r>
              <a:rPr lang="en-ID" sz="2000" dirty="0" err="1"/>
              <a:t>terbentuk</a:t>
            </a:r>
            <a:r>
              <a:rPr lang="en-ID" sz="2000" dirty="0"/>
              <a:t> </a:t>
            </a:r>
            <a:r>
              <a:rPr lang="en-ID" sz="2000" dirty="0" err="1"/>
              <a:t>melalui</a:t>
            </a:r>
            <a:r>
              <a:rPr lang="en-ID" sz="2000" dirty="0"/>
              <a:t> </a:t>
            </a:r>
            <a:r>
              <a:rPr lang="en-ID" sz="2000" dirty="0" err="1">
                <a:solidFill>
                  <a:srgbClr val="C00000"/>
                </a:solidFill>
              </a:rPr>
              <a:t>pengangkatan</a:t>
            </a:r>
            <a:r>
              <a:rPr lang="en-ID" sz="2000" dirty="0"/>
              <a:t> </a:t>
            </a:r>
            <a:r>
              <a:rPr lang="en-ID" sz="2000" dirty="0" err="1"/>
              <a:t>tektonik</a:t>
            </a:r>
            <a:r>
              <a:rPr lang="en-ID" sz="2000" dirty="0"/>
              <a:t> dan </a:t>
            </a:r>
            <a:r>
              <a:rPr lang="en-ID" sz="2000" dirty="0" err="1"/>
              <a:t>volkanisme</a:t>
            </a:r>
            <a:r>
              <a:rPr lang="en-ID" sz="2000" dirty="0"/>
              <a:t>, </a:t>
            </a:r>
            <a:r>
              <a:rPr lang="en-ID" sz="2000" dirty="0" err="1"/>
              <a:t>sedangkan</a:t>
            </a:r>
            <a:r>
              <a:rPr lang="en-ID" sz="2000" dirty="0"/>
              <a:t> </a:t>
            </a:r>
            <a:r>
              <a:rPr lang="en-ID" sz="2000" dirty="0" err="1">
                <a:solidFill>
                  <a:srgbClr val="C00000"/>
                </a:solidFill>
              </a:rPr>
              <a:t>denudasi</a:t>
            </a:r>
            <a:r>
              <a:rPr lang="en-ID" sz="2000" dirty="0"/>
              <a:t> </a:t>
            </a:r>
            <a:r>
              <a:rPr lang="en-ID" sz="2000" dirty="0" err="1"/>
              <a:t>terjadi</a:t>
            </a:r>
            <a:r>
              <a:rPr lang="en-ID" sz="2000" dirty="0"/>
              <a:t> </a:t>
            </a:r>
            <a:r>
              <a:rPr lang="en-ID" sz="2000" dirty="0" err="1"/>
              <a:t>melalui</a:t>
            </a:r>
            <a:r>
              <a:rPr lang="en-ID" sz="2000" dirty="0"/>
              <a:t> </a:t>
            </a:r>
            <a:r>
              <a:rPr lang="en-ID" sz="2000" dirty="0" err="1"/>
              <a:t>erosi</a:t>
            </a:r>
            <a:r>
              <a:rPr lang="en-ID" sz="2000" dirty="0"/>
              <a:t> dan mass wasting. 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D" sz="2000" dirty="0"/>
              <a:t>Hasil </a:t>
            </a:r>
            <a:r>
              <a:rPr lang="en-ID" sz="2000" dirty="0" err="1"/>
              <a:t>dari</a:t>
            </a:r>
            <a:r>
              <a:rPr lang="en-ID" sz="2000" dirty="0"/>
              <a:t> proses </a:t>
            </a:r>
            <a:r>
              <a:rPr lang="en-ID" sz="2000" dirty="0" err="1"/>
              <a:t>denudasi</a:t>
            </a:r>
            <a:r>
              <a:rPr lang="en-ID" sz="2000" dirty="0"/>
              <a:t> </a:t>
            </a:r>
            <a:r>
              <a:rPr lang="en-ID" sz="2000" dirty="0" err="1"/>
              <a:t>diketahui</a:t>
            </a:r>
            <a:r>
              <a:rPr lang="en-ID" sz="2000" dirty="0"/>
              <a:t> </a:t>
            </a:r>
            <a:r>
              <a:rPr lang="en-ID" sz="2000" dirty="0" err="1"/>
              <a:t>sebagai</a:t>
            </a:r>
            <a:r>
              <a:rPr lang="en-ID" sz="2000" dirty="0"/>
              <a:t> </a:t>
            </a:r>
            <a:r>
              <a:rPr lang="en-ID" sz="2000" dirty="0" err="1"/>
              <a:t>sumber</a:t>
            </a:r>
            <a:r>
              <a:rPr lang="en-ID" sz="2000" dirty="0"/>
              <a:t> </a:t>
            </a:r>
            <a:r>
              <a:rPr lang="en-ID" sz="2000" dirty="0" err="1"/>
              <a:t>bahan</a:t>
            </a:r>
            <a:r>
              <a:rPr lang="en-ID" sz="2000" dirty="0"/>
              <a:t> </a:t>
            </a:r>
            <a:r>
              <a:rPr lang="en-ID" sz="2000" dirty="0" err="1"/>
              <a:t>sedimen</a:t>
            </a:r>
            <a:r>
              <a:rPr lang="en-ID" sz="2000" dirty="0"/>
              <a:t> yang </a:t>
            </a:r>
            <a:r>
              <a:rPr lang="en-ID" sz="2000" dirty="0" err="1"/>
              <a:t>kemudian</a:t>
            </a:r>
            <a:r>
              <a:rPr lang="en-ID" sz="2000" dirty="0"/>
              <a:t> </a:t>
            </a:r>
            <a:r>
              <a:rPr lang="en-ID" sz="2000" dirty="0" err="1"/>
              <a:t>diangkut</a:t>
            </a:r>
            <a:r>
              <a:rPr lang="en-ID" sz="2000" dirty="0"/>
              <a:t> dan </a:t>
            </a:r>
            <a:r>
              <a:rPr lang="en-ID" sz="2000" dirty="0" err="1"/>
              <a:t>diendapkan</a:t>
            </a:r>
            <a:r>
              <a:rPr lang="en-ID" sz="2000" dirty="0"/>
              <a:t> di </a:t>
            </a:r>
            <a:r>
              <a:rPr lang="en-ID" sz="2000" dirty="0" err="1"/>
              <a:t>daratan</a:t>
            </a:r>
            <a:r>
              <a:rPr lang="en-ID" sz="2000" dirty="0"/>
              <a:t>, </a:t>
            </a:r>
            <a:r>
              <a:rPr lang="en-ID" sz="2000" dirty="0" err="1"/>
              <a:t>pantai</a:t>
            </a:r>
            <a:r>
              <a:rPr lang="en-ID" sz="2000" dirty="0"/>
              <a:t> </a:t>
            </a:r>
            <a:r>
              <a:rPr lang="en-ID" sz="2000" dirty="0" err="1"/>
              <a:t>maupun</a:t>
            </a:r>
            <a:r>
              <a:rPr lang="en-ID" sz="2000" dirty="0"/>
              <a:t> </a:t>
            </a:r>
            <a:r>
              <a:rPr lang="en-ID" sz="2000" dirty="0" err="1"/>
              <a:t>lautan</a:t>
            </a:r>
            <a:r>
              <a:rPr lang="en-ID" sz="2000" dirty="0"/>
              <a:t>. 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D" sz="2000" dirty="0" err="1"/>
              <a:t>Bentangalam</a:t>
            </a:r>
            <a:r>
              <a:rPr lang="en-ID" sz="2000" dirty="0"/>
              <a:t> </a:t>
            </a:r>
            <a:r>
              <a:rPr lang="en-ID" sz="2000" dirty="0" err="1"/>
              <a:t>dapat</a:t>
            </a:r>
            <a:r>
              <a:rPr lang="en-ID" sz="2000" dirty="0"/>
              <a:t> juga </a:t>
            </a:r>
            <a:r>
              <a:rPr lang="en-ID" sz="2000" dirty="0" err="1"/>
              <a:t>mengalami</a:t>
            </a:r>
            <a:r>
              <a:rPr lang="en-ID" sz="2000" dirty="0"/>
              <a:t> </a:t>
            </a:r>
            <a:r>
              <a:rPr lang="en-ID" sz="2000" dirty="0" err="1"/>
              <a:t>penurunan</a:t>
            </a:r>
            <a:r>
              <a:rPr lang="en-ID" sz="2000" dirty="0"/>
              <a:t> </a:t>
            </a:r>
            <a:r>
              <a:rPr lang="en-ID" sz="2000" dirty="0" err="1"/>
              <a:t>melalui</a:t>
            </a:r>
            <a:r>
              <a:rPr lang="en-ID" sz="2000" dirty="0"/>
              <a:t> </a:t>
            </a:r>
            <a:r>
              <a:rPr lang="en-ID" sz="2000" dirty="0" err="1"/>
              <a:t>peristiwa</a:t>
            </a:r>
            <a:r>
              <a:rPr lang="en-ID" sz="2000" dirty="0"/>
              <a:t> </a:t>
            </a:r>
            <a:r>
              <a:rPr lang="en-ID" sz="2000" dirty="0" err="1"/>
              <a:t>amblesan</a:t>
            </a:r>
            <a:r>
              <a:rPr lang="en-ID" sz="2000" dirty="0"/>
              <a:t> yang </a:t>
            </a:r>
            <a:r>
              <a:rPr lang="en-ID" sz="2000" dirty="0" err="1"/>
              <a:t>disebabkan</a:t>
            </a:r>
            <a:r>
              <a:rPr lang="en-ID" sz="2000" dirty="0"/>
              <a:t> oleh proses </a:t>
            </a:r>
            <a:r>
              <a:rPr lang="en-ID" sz="2000" dirty="0" err="1"/>
              <a:t>tektonik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sebagai</a:t>
            </a:r>
            <a:r>
              <a:rPr lang="en-ID" sz="2000" dirty="0"/>
              <a:t> </a:t>
            </a:r>
            <a:r>
              <a:rPr lang="en-ID" sz="2000" dirty="0" err="1"/>
              <a:t>hasil</a:t>
            </a:r>
            <a:r>
              <a:rPr lang="en-ID" sz="2000" dirty="0"/>
              <a:t> </a:t>
            </a:r>
            <a:r>
              <a:rPr lang="en-ID" sz="2000" dirty="0" err="1"/>
              <a:t>perubahan</a:t>
            </a:r>
            <a:r>
              <a:rPr lang="en-ID" sz="2000" dirty="0"/>
              <a:t> </a:t>
            </a:r>
            <a:r>
              <a:rPr lang="en-ID" sz="2000" dirty="0" err="1"/>
              <a:t>fisik</a:t>
            </a:r>
            <a:r>
              <a:rPr lang="en-ID" sz="2000" dirty="0"/>
              <a:t> yang </a:t>
            </a:r>
            <a:r>
              <a:rPr lang="en-ID" sz="2000" dirty="0" err="1"/>
              <a:t>terjadi</a:t>
            </a:r>
            <a:r>
              <a:rPr lang="en-ID" sz="2000" dirty="0"/>
              <a:t> </a:t>
            </a:r>
            <a:r>
              <a:rPr lang="en-ID" sz="2000" dirty="0" err="1"/>
              <a:t>dibawah</a:t>
            </a:r>
            <a:r>
              <a:rPr lang="en-ID" sz="2000" dirty="0"/>
              <a:t> </a:t>
            </a:r>
            <a:r>
              <a:rPr lang="en-ID" sz="2000" dirty="0" err="1"/>
              <a:t>endapan</a:t>
            </a:r>
            <a:r>
              <a:rPr lang="en-ID" sz="2000" dirty="0"/>
              <a:t> </a:t>
            </a:r>
            <a:r>
              <a:rPr lang="en-ID" sz="2000" dirty="0" err="1"/>
              <a:t>sedimen</a:t>
            </a:r>
            <a:r>
              <a:rPr lang="en-ID" sz="2000" dirty="0"/>
              <a:t>. 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D" sz="2000" dirty="0"/>
              <a:t>Proses </a:t>
            </a:r>
            <a:r>
              <a:rPr lang="en-ID" sz="2000" dirty="0" err="1"/>
              <a:t>proses</a:t>
            </a:r>
            <a:r>
              <a:rPr lang="en-ID" sz="2000" dirty="0"/>
              <a:t> </a:t>
            </a:r>
            <a:r>
              <a:rPr lang="en-ID" sz="2000" dirty="0" err="1"/>
              <a:t>tersebut</a:t>
            </a:r>
            <a:r>
              <a:rPr lang="en-ID" sz="2000" dirty="0"/>
              <a:t> </a:t>
            </a:r>
            <a:r>
              <a:rPr lang="en-ID" sz="2000" dirty="0" err="1"/>
              <a:t>satu</a:t>
            </a:r>
            <a:r>
              <a:rPr lang="en-ID" sz="2000" dirty="0"/>
              <a:t> dan </a:t>
            </a:r>
            <a:r>
              <a:rPr lang="en-ID" sz="2000" dirty="0" err="1"/>
              <a:t>lainnya</a:t>
            </a:r>
            <a:r>
              <a:rPr lang="en-ID" sz="2000" dirty="0"/>
              <a:t> </a:t>
            </a:r>
            <a:r>
              <a:rPr lang="en-ID" sz="2000" dirty="0" err="1"/>
              <a:t>terjadi</a:t>
            </a:r>
            <a:r>
              <a:rPr lang="en-ID" sz="2000" dirty="0"/>
              <a:t> dan </a:t>
            </a:r>
            <a:r>
              <a:rPr lang="en-ID" sz="2000" dirty="0" err="1"/>
              <a:t>dipengaruhi</a:t>
            </a:r>
            <a:r>
              <a:rPr lang="en-ID" sz="2000" dirty="0"/>
              <a:t> oleh </a:t>
            </a:r>
            <a:r>
              <a:rPr lang="en-ID" sz="2000" dirty="0" err="1"/>
              <a:t>perbedaan</a:t>
            </a:r>
            <a:r>
              <a:rPr lang="en-ID" sz="2000" dirty="0"/>
              <a:t> </a:t>
            </a:r>
            <a:r>
              <a:rPr lang="en-ID" sz="2000" dirty="0" err="1"/>
              <a:t>iklim</a:t>
            </a:r>
            <a:r>
              <a:rPr lang="en-ID" sz="2000" dirty="0"/>
              <a:t>, </a:t>
            </a:r>
            <a:r>
              <a:rPr lang="en-ID" sz="2000" dirty="0" err="1"/>
              <a:t>ekologi</a:t>
            </a:r>
            <a:r>
              <a:rPr lang="en-ID" sz="2000" dirty="0"/>
              <a:t>, dan </a:t>
            </a:r>
            <a:r>
              <a:rPr lang="en-ID" sz="2000" dirty="0" err="1"/>
              <a:t>aktivitas</a:t>
            </a:r>
            <a:r>
              <a:rPr lang="en-ID" sz="2000" dirty="0"/>
              <a:t> </a:t>
            </a:r>
            <a:r>
              <a:rPr lang="en-ID" sz="2000" dirty="0" err="1"/>
              <a:t>manusia</a:t>
            </a:r>
            <a:r>
              <a:rPr lang="en-ID" sz="2000" dirty="0"/>
              <a:t>. </a:t>
            </a:r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FDF47855-7AA1-2246-56C5-59C00A5268CF}"/>
              </a:ext>
            </a:extLst>
          </p:cNvPr>
          <p:cNvSpPr txBox="1"/>
          <p:nvPr/>
        </p:nvSpPr>
        <p:spPr>
          <a:xfrm>
            <a:off x="681037" y="206167"/>
            <a:ext cx="40236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b="1" dirty="0"/>
              <a:t>Kajian </a:t>
            </a:r>
            <a:r>
              <a:rPr lang="en-ID" sz="2400" b="1" dirty="0" err="1"/>
              <a:t>mengenai</a:t>
            </a:r>
            <a:r>
              <a:rPr lang="en-ID" sz="2400" b="1" dirty="0"/>
              <a:t> </a:t>
            </a:r>
            <a:r>
              <a:rPr lang="en-ID" sz="2400" b="1" dirty="0" err="1"/>
              <a:t>geomorfologi</a:t>
            </a:r>
            <a:r>
              <a:rPr lang="en-ID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2492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otak Teks 4">
            <a:extLst>
              <a:ext uri="{FF2B5EF4-FFF2-40B4-BE49-F238E27FC236}">
                <a16:creationId xmlns:a16="http://schemas.microsoft.com/office/drawing/2014/main" id="{646B1C64-87DB-E843-AED0-BFC8BA5E0CD1}"/>
              </a:ext>
            </a:extLst>
          </p:cNvPr>
          <p:cNvSpPr txBox="1"/>
          <p:nvPr/>
        </p:nvSpPr>
        <p:spPr>
          <a:xfrm>
            <a:off x="668900" y="1148197"/>
            <a:ext cx="10843751" cy="3907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dirty="0"/>
              <a:t>James Hutton (1726-1797). </a:t>
            </a:r>
          </a:p>
          <a:p>
            <a:pPr>
              <a:lnSpc>
                <a:spcPct val="150000"/>
              </a:lnSpc>
            </a:pPr>
            <a:r>
              <a:rPr lang="en-ID" sz="2400" dirty="0" err="1"/>
              <a:t>Berkaitan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>
                <a:solidFill>
                  <a:srgbClr val="C00000"/>
                </a:solidFill>
              </a:rPr>
              <a:t>bentuk-bentuk</a:t>
            </a:r>
            <a:r>
              <a:rPr lang="en-ID" sz="2400" dirty="0">
                <a:solidFill>
                  <a:srgbClr val="C00000"/>
                </a:solidFill>
              </a:rPr>
              <a:t> </a:t>
            </a:r>
            <a:r>
              <a:rPr lang="en-ID" sz="2400" dirty="0" err="1">
                <a:solidFill>
                  <a:srgbClr val="C00000"/>
                </a:solidFill>
              </a:rPr>
              <a:t>lembah</a:t>
            </a:r>
            <a:r>
              <a:rPr lang="en-ID" sz="2400" dirty="0">
                <a:solidFill>
                  <a:srgbClr val="C00000"/>
                </a:solidFill>
              </a:rPr>
              <a:t> </a:t>
            </a:r>
            <a:r>
              <a:rPr lang="en-ID" sz="2400" dirty="0"/>
              <a:t>yang </a:t>
            </a:r>
            <a:r>
              <a:rPr lang="en-ID" sz="2400" dirty="0" err="1"/>
              <a:t>terdapat</a:t>
            </a:r>
            <a:r>
              <a:rPr lang="en-ID" sz="2400" dirty="0"/>
              <a:t> </a:t>
            </a:r>
            <a:r>
              <a:rPr lang="en-ID" sz="2400" dirty="0" err="1"/>
              <a:t>dimuka</a:t>
            </a:r>
            <a:r>
              <a:rPr lang="en-ID" sz="2400" dirty="0"/>
              <a:t> </a:t>
            </a:r>
            <a:r>
              <a:rPr lang="en-ID" sz="2400" dirty="0" err="1"/>
              <a:t>bumi</a:t>
            </a:r>
            <a:endParaRPr lang="en-ID" sz="2400" dirty="0"/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D" sz="2400" dirty="0" err="1"/>
              <a:t>Siklus</a:t>
            </a:r>
            <a:r>
              <a:rPr lang="en-ID" sz="2400" dirty="0"/>
              <a:t> </a:t>
            </a:r>
            <a:r>
              <a:rPr lang="en-ID" sz="2400" dirty="0" err="1"/>
              <a:t>geomorfik</a:t>
            </a:r>
            <a:r>
              <a:rPr lang="en-ID" sz="2400" dirty="0"/>
              <a:t> </a:t>
            </a:r>
            <a:r>
              <a:rPr lang="en-ID" sz="2400" dirty="0" err="1"/>
              <a:t>mampu</a:t>
            </a:r>
            <a:r>
              <a:rPr lang="en-ID" sz="2400" dirty="0"/>
              <a:t> </a:t>
            </a:r>
            <a:r>
              <a:rPr lang="en-ID" sz="2400" dirty="0" err="1"/>
              <a:t>menjelaskan</a:t>
            </a:r>
            <a:r>
              <a:rPr lang="en-ID" sz="2400" dirty="0"/>
              <a:t> </a:t>
            </a:r>
            <a:r>
              <a:rPr lang="en-ID" sz="2400" dirty="0" err="1"/>
              <a:t>urut-urutan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suatu</a:t>
            </a:r>
            <a:r>
              <a:rPr lang="en-ID" sz="2400" dirty="0"/>
              <a:t> </a:t>
            </a:r>
            <a:r>
              <a:rPr lang="en-ID" sz="2400" dirty="0" err="1"/>
              <a:t>sungai</a:t>
            </a:r>
            <a:r>
              <a:rPr lang="en-ID" sz="2400" dirty="0"/>
              <a:t> yang </a:t>
            </a:r>
            <a:r>
              <a:rPr lang="en-ID" sz="2400" dirty="0" err="1"/>
              <a:t>mengikis</a:t>
            </a:r>
            <a:r>
              <a:rPr lang="en-ID" sz="2400" dirty="0"/>
              <a:t> </a:t>
            </a:r>
            <a:r>
              <a:rPr lang="en-ID" sz="2400" dirty="0" err="1"/>
              <a:t>lembah</a:t>
            </a:r>
            <a:r>
              <a:rPr lang="en-ID" sz="2400" dirty="0"/>
              <a:t> yang </a:t>
            </a:r>
            <a:r>
              <a:rPr lang="en-ID" sz="2400" dirty="0" err="1"/>
              <a:t>mengakibatkan</a:t>
            </a:r>
            <a:r>
              <a:rPr lang="en-ID" sz="2400" dirty="0"/>
              <a:t> </a:t>
            </a:r>
            <a:r>
              <a:rPr lang="en-ID" sz="2400" dirty="0" err="1"/>
              <a:t>kedalaman</a:t>
            </a:r>
            <a:r>
              <a:rPr lang="en-ID" sz="2400" dirty="0"/>
              <a:t> </a:t>
            </a:r>
            <a:r>
              <a:rPr lang="en-ID" sz="2400" dirty="0" err="1"/>
              <a:t>suatu</a:t>
            </a:r>
            <a:r>
              <a:rPr lang="en-ID" sz="2400" dirty="0"/>
              <a:t> </a:t>
            </a:r>
            <a:r>
              <a:rPr lang="en-ID" sz="2400" dirty="0" err="1"/>
              <a:t>lembah</a:t>
            </a:r>
            <a:r>
              <a:rPr lang="en-ID" sz="2400" dirty="0"/>
              <a:t> </a:t>
            </a:r>
            <a:r>
              <a:rPr lang="en-ID" sz="2400" dirty="0" err="1"/>
              <a:t>menjadi</a:t>
            </a:r>
            <a:r>
              <a:rPr lang="en-ID" sz="2400" dirty="0"/>
              <a:t>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lagi</a:t>
            </a:r>
            <a:endParaRPr lang="en-ID" sz="2400" dirty="0"/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ID" sz="2400" dirty="0"/>
              <a:t>Proses </a:t>
            </a:r>
            <a:r>
              <a:rPr lang="en-ID" sz="2400" dirty="0" err="1"/>
              <a:t>erosi</a:t>
            </a:r>
            <a:r>
              <a:rPr lang="en-ID" sz="2400" dirty="0"/>
              <a:t> yang </a:t>
            </a:r>
            <a:r>
              <a:rPr lang="en-ID" sz="2400" dirty="0" err="1"/>
              <a:t>terjadi</a:t>
            </a:r>
            <a:r>
              <a:rPr lang="en-ID" sz="2400" dirty="0"/>
              <a:t> pada </a:t>
            </a:r>
            <a:r>
              <a:rPr lang="en-ID" sz="2400" dirty="0" err="1"/>
              <a:t>kedua</a:t>
            </a:r>
            <a:r>
              <a:rPr lang="en-ID" sz="2400" dirty="0"/>
              <a:t> </a:t>
            </a:r>
            <a:r>
              <a:rPr lang="en-ID" sz="2400" dirty="0" err="1"/>
              <a:t>sisi</a:t>
            </a:r>
            <a:r>
              <a:rPr lang="en-ID" sz="2400" dirty="0"/>
              <a:t> </a:t>
            </a:r>
            <a:r>
              <a:rPr lang="en-ID" sz="2400" dirty="0" err="1"/>
              <a:t>lembah</a:t>
            </a:r>
            <a:r>
              <a:rPr lang="en-ID" sz="2400" dirty="0"/>
              <a:t> yang </a:t>
            </a:r>
            <a:r>
              <a:rPr lang="en-ID" sz="2400" dirty="0" err="1"/>
              <a:t>terjadi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teratur</a:t>
            </a:r>
            <a:r>
              <a:rPr lang="en-ID" sz="2400" dirty="0"/>
              <a:t> </a:t>
            </a:r>
            <a:r>
              <a:rPr lang="en-ID" sz="2400" dirty="0" err="1"/>
              <a:t>akan</a:t>
            </a:r>
            <a:r>
              <a:rPr lang="en-ID" sz="2400" dirty="0"/>
              <a:t> </a:t>
            </a:r>
            <a:r>
              <a:rPr lang="en-ID" sz="2400" dirty="0" err="1"/>
              <a:t>membuat</a:t>
            </a:r>
            <a:r>
              <a:rPr lang="en-ID" sz="2400" dirty="0"/>
              <a:t> </a:t>
            </a:r>
            <a:r>
              <a:rPr lang="en-ID" sz="2400" dirty="0" err="1"/>
              <a:t>lembah</a:t>
            </a:r>
            <a:r>
              <a:rPr lang="en-ID" sz="2400" dirty="0"/>
              <a:t> </a:t>
            </a:r>
            <a:r>
              <a:rPr lang="en-ID" sz="2400" dirty="0" err="1"/>
              <a:t>menjadi</a:t>
            </a:r>
            <a:r>
              <a:rPr lang="en-ID" sz="2400" dirty="0"/>
              <a:t> </a:t>
            </a:r>
            <a:r>
              <a:rPr lang="en-ID" sz="2400" dirty="0" err="1"/>
              <a:t>landai</a:t>
            </a:r>
            <a:r>
              <a:rPr lang="en-ID" sz="2400" dirty="0"/>
              <a:t> </a:t>
            </a:r>
            <a:r>
              <a:rPr lang="en-ID" sz="2400" dirty="0" err="1"/>
              <a:t>kembali</a:t>
            </a:r>
            <a:r>
              <a:rPr lang="en-ID" sz="2400" dirty="0"/>
              <a:t> dan </a:t>
            </a:r>
            <a:r>
              <a:rPr lang="en-ID" sz="2400" dirty="0" err="1"/>
              <a:t>elevasinya</a:t>
            </a:r>
            <a:r>
              <a:rPr lang="en-ID" sz="2400" dirty="0"/>
              <a:t> </a:t>
            </a:r>
            <a:r>
              <a:rPr lang="en-ID" sz="2400" dirty="0" err="1"/>
              <a:t>menjadi</a:t>
            </a:r>
            <a:r>
              <a:rPr lang="en-ID" sz="2400" dirty="0"/>
              <a:t> </a:t>
            </a:r>
            <a:r>
              <a:rPr lang="en-ID" sz="2400" dirty="0" err="1"/>
              <a:t>semakin</a:t>
            </a:r>
            <a:r>
              <a:rPr lang="en-ID" sz="2400" dirty="0"/>
              <a:t> </a:t>
            </a:r>
            <a:r>
              <a:rPr lang="en-ID" sz="2400" dirty="0" err="1"/>
              <a:t>bertambah</a:t>
            </a:r>
            <a:r>
              <a:rPr lang="en-ID" sz="2400" dirty="0"/>
              <a:t>. </a:t>
            </a:r>
            <a:r>
              <a:rPr lang="en-ID" sz="2400" dirty="0" err="1"/>
              <a:t>Siklus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 </a:t>
            </a:r>
            <a:r>
              <a:rPr lang="en-ID" sz="2400" dirty="0" err="1"/>
              <a:t>akan</a:t>
            </a:r>
            <a:r>
              <a:rPr lang="en-ID" sz="2400" dirty="0"/>
              <a:t> </a:t>
            </a:r>
            <a:r>
              <a:rPr lang="en-ID" sz="2400" dirty="0" err="1"/>
              <a:t>bekerja</a:t>
            </a:r>
            <a:r>
              <a:rPr lang="en-ID" sz="2400" dirty="0"/>
              <a:t> </a:t>
            </a:r>
            <a:r>
              <a:rPr lang="en-ID" sz="2400" dirty="0" err="1"/>
              <a:t>kembali</a:t>
            </a:r>
            <a:r>
              <a:rPr lang="en-ID" sz="2400" dirty="0"/>
              <a:t> </a:t>
            </a:r>
            <a:r>
              <a:rPr lang="en-ID" sz="2400" dirty="0" err="1"/>
              <a:t>ketika</a:t>
            </a:r>
            <a:r>
              <a:rPr lang="en-ID" sz="2400" dirty="0"/>
              <a:t> </a:t>
            </a:r>
            <a:r>
              <a:rPr lang="en-ID" sz="2400" dirty="0" err="1"/>
              <a:t>terjadi</a:t>
            </a:r>
            <a:r>
              <a:rPr lang="en-ID" sz="2400" dirty="0"/>
              <a:t> </a:t>
            </a:r>
            <a:r>
              <a:rPr lang="en-ID" sz="2400" dirty="0" err="1"/>
              <a:t>pengangkatan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daratan</a:t>
            </a:r>
            <a:r>
              <a:rPr lang="en-ID" sz="2400" dirty="0"/>
              <a:t>. </a:t>
            </a:r>
          </a:p>
        </p:txBody>
      </p:sp>
      <p:sp>
        <p:nvSpPr>
          <p:cNvPr id="6" name="Kotak Teks 5">
            <a:extLst>
              <a:ext uri="{FF2B5EF4-FFF2-40B4-BE49-F238E27FC236}">
                <a16:creationId xmlns:a16="http://schemas.microsoft.com/office/drawing/2014/main" id="{A934D1E6-B83D-CD15-73FF-2391161E661E}"/>
              </a:ext>
            </a:extLst>
          </p:cNvPr>
          <p:cNvSpPr txBox="1"/>
          <p:nvPr/>
        </p:nvSpPr>
        <p:spPr>
          <a:xfrm>
            <a:off x="681037" y="206167"/>
            <a:ext cx="40236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b="1" dirty="0"/>
              <a:t>Kajian </a:t>
            </a:r>
            <a:r>
              <a:rPr lang="en-ID" sz="2400" b="1" dirty="0" err="1"/>
              <a:t>mengenai</a:t>
            </a:r>
            <a:r>
              <a:rPr lang="en-ID" sz="2400" b="1" dirty="0"/>
              <a:t> </a:t>
            </a:r>
            <a:r>
              <a:rPr lang="en-ID" sz="2400" b="1" dirty="0" err="1"/>
              <a:t>geomorfologi</a:t>
            </a:r>
            <a:r>
              <a:rPr lang="en-ID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8233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BD0F1-65EA-DCEE-954D-D28CBCD3A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2FC34F90-CC26-BCDC-4D04-A76BC01DEA84}"/>
              </a:ext>
            </a:extLst>
          </p:cNvPr>
          <p:cNvSpPr txBox="1"/>
          <p:nvPr/>
        </p:nvSpPr>
        <p:spPr>
          <a:xfrm>
            <a:off x="681037" y="206167"/>
            <a:ext cx="56054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Ruang </a:t>
            </a:r>
            <a:r>
              <a:rPr lang="en-US" sz="2400" b="1" dirty="0" err="1"/>
              <a:t>Lingkup</a:t>
            </a:r>
            <a:r>
              <a:rPr lang="en-US" sz="2400" b="1" dirty="0"/>
              <a:t> dan </a:t>
            </a:r>
            <a:r>
              <a:rPr lang="en-US" sz="2400" b="1" dirty="0" err="1"/>
              <a:t>Kaitan</a:t>
            </a:r>
            <a:r>
              <a:rPr lang="en-US" sz="2400" b="1" dirty="0"/>
              <a:t> </a:t>
            </a:r>
            <a:r>
              <a:rPr lang="en-US" sz="2400" b="1" dirty="0" err="1"/>
              <a:t>dengan</a:t>
            </a:r>
            <a:r>
              <a:rPr lang="en-US" sz="2400" b="1" dirty="0"/>
              <a:t> </a:t>
            </a:r>
            <a:r>
              <a:rPr lang="en-US" sz="2400" b="1" dirty="0" err="1"/>
              <a:t>Ilmu</a:t>
            </a:r>
            <a:r>
              <a:rPr lang="en-US" sz="2400" b="1" dirty="0"/>
              <a:t> lain</a:t>
            </a:r>
            <a:endParaRPr lang="en-ID" sz="2400" b="1" dirty="0"/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1DFE775D-6C8A-FA5E-16D1-1FCA0A819B36}"/>
              </a:ext>
            </a:extLst>
          </p:cNvPr>
          <p:cNvSpPr txBox="1"/>
          <p:nvPr/>
        </p:nvSpPr>
        <p:spPr>
          <a:xfrm>
            <a:off x="1240155" y="3019305"/>
            <a:ext cx="1114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</a:t>
            </a:r>
            <a:r>
              <a:rPr lang="en-ID" dirty="0" err="1"/>
              <a:t>isiografi</a:t>
            </a:r>
            <a:endParaRPr lang="en-ID" dirty="0"/>
          </a:p>
        </p:txBody>
      </p:sp>
      <p:sp>
        <p:nvSpPr>
          <p:cNvPr id="5" name="Kurung Kurawal Buka 4">
            <a:extLst>
              <a:ext uri="{FF2B5EF4-FFF2-40B4-BE49-F238E27FC236}">
                <a16:creationId xmlns:a16="http://schemas.microsoft.com/office/drawing/2014/main" id="{0067AB6E-3FB0-8DD0-F510-CB2EE6DF81D2}"/>
              </a:ext>
            </a:extLst>
          </p:cNvPr>
          <p:cNvSpPr/>
          <p:nvPr/>
        </p:nvSpPr>
        <p:spPr>
          <a:xfrm>
            <a:off x="2926080" y="2011680"/>
            <a:ext cx="1280160" cy="267462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4915E64B-873B-074F-9E89-67D21384745E}"/>
              </a:ext>
            </a:extLst>
          </p:cNvPr>
          <p:cNvSpPr txBox="1"/>
          <p:nvPr/>
        </p:nvSpPr>
        <p:spPr>
          <a:xfrm>
            <a:off x="4777738" y="4285298"/>
            <a:ext cx="3208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</a:t>
            </a:r>
            <a:r>
              <a:rPr lang="en-ID" dirty="0" err="1"/>
              <a:t>ceonografi</a:t>
            </a:r>
            <a:r>
              <a:rPr lang="en-ID" dirty="0"/>
              <a:t>: </a:t>
            </a:r>
            <a:r>
              <a:rPr lang="en-ID" dirty="0" err="1"/>
              <a:t>hidrosfer</a:t>
            </a:r>
            <a:endParaRPr lang="en-ID" dirty="0"/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87B8C6D1-2F75-494E-11DD-9160C179E741}"/>
              </a:ext>
            </a:extLst>
          </p:cNvPr>
          <p:cNvSpPr txBox="1"/>
          <p:nvPr/>
        </p:nvSpPr>
        <p:spPr>
          <a:xfrm>
            <a:off x="4777739" y="3019305"/>
            <a:ext cx="3840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</a:t>
            </a:r>
            <a:r>
              <a:rPr lang="en-ID" dirty="0" err="1"/>
              <a:t>eteorolgi</a:t>
            </a:r>
            <a:r>
              <a:rPr lang="en-ID" dirty="0"/>
              <a:t>/</a:t>
            </a:r>
            <a:r>
              <a:rPr lang="en-ID" dirty="0" err="1"/>
              <a:t>Klimatologi</a:t>
            </a:r>
            <a:r>
              <a:rPr lang="en-ID" dirty="0"/>
              <a:t>: </a:t>
            </a:r>
            <a:r>
              <a:rPr lang="en-ID" dirty="0" err="1"/>
              <a:t>atmosfer</a:t>
            </a:r>
            <a:endParaRPr lang="en-ID" dirty="0"/>
          </a:p>
        </p:txBody>
      </p:sp>
      <p:sp>
        <p:nvSpPr>
          <p:cNvPr id="9" name="Kotak Teks 8">
            <a:extLst>
              <a:ext uri="{FF2B5EF4-FFF2-40B4-BE49-F238E27FC236}">
                <a16:creationId xmlns:a16="http://schemas.microsoft.com/office/drawing/2014/main" id="{75768DCE-F907-F0D0-7E8B-17435E1F431F}"/>
              </a:ext>
            </a:extLst>
          </p:cNvPr>
          <p:cNvSpPr txBox="1"/>
          <p:nvPr/>
        </p:nvSpPr>
        <p:spPr>
          <a:xfrm>
            <a:off x="4777740" y="1802606"/>
            <a:ext cx="3208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</a:t>
            </a:r>
            <a:r>
              <a:rPr lang="en-ID" dirty="0" err="1"/>
              <a:t>eomorfologi</a:t>
            </a:r>
            <a:r>
              <a:rPr lang="en-ID" dirty="0"/>
              <a:t> : </a:t>
            </a:r>
            <a:r>
              <a:rPr lang="en-ID" dirty="0" err="1"/>
              <a:t>Litosfer</a:t>
            </a:r>
            <a:endParaRPr lang="en-ID" dirty="0"/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DE9A54EE-84D4-8647-41C6-9DE53CC4F88D}"/>
              </a:ext>
            </a:extLst>
          </p:cNvPr>
          <p:cNvSpPr txBox="1"/>
          <p:nvPr/>
        </p:nvSpPr>
        <p:spPr>
          <a:xfrm>
            <a:off x="2354580" y="5068133"/>
            <a:ext cx="6617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Kedudukan Geomorfologi di antara Fisografi dan Geologi (Lobeck, 1939)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76649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ambar 4">
            <a:extLst>
              <a:ext uri="{FF2B5EF4-FFF2-40B4-BE49-F238E27FC236}">
                <a16:creationId xmlns:a16="http://schemas.microsoft.com/office/drawing/2014/main" id="{04B156FB-FF6C-7C53-F05A-8F2901AF0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776" y="0"/>
            <a:ext cx="7571423" cy="4008401"/>
          </a:xfrm>
          <a:prstGeom prst="rect">
            <a:avLst/>
          </a:prstGeom>
        </p:spPr>
      </p:pic>
      <p:sp>
        <p:nvSpPr>
          <p:cNvPr id="7" name="Kotak Teks 6">
            <a:extLst>
              <a:ext uri="{FF2B5EF4-FFF2-40B4-BE49-F238E27FC236}">
                <a16:creationId xmlns:a16="http://schemas.microsoft.com/office/drawing/2014/main" id="{FD042D2E-3AB2-BDAD-BE9B-3512D453F0E0}"/>
              </a:ext>
            </a:extLst>
          </p:cNvPr>
          <p:cNvSpPr txBox="1"/>
          <p:nvPr/>
        </p:nvSpPr>
        <p:spPr>
          <a:xfrm>
            <a:off x="1351059" y="4725081"/>
            <a:ext cx="8132445" cy="193899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ID" sz="2000" dirty="0" err="1"/>
              <a:t>Geomorfologi</a:t>
            </a:r>
            <a:r>
              <a:rPr lang="en-ID" sz="2000" dirty="0"/>
              <a:t> - </a:t>
            </a:r>
            <a:r>
              <a:rPr lang="en-ID" sz="2000" dirty="0" err="1"/>
              <a:t>geografis</a:t>
            </a:r>
            <a:r>
              <a:rPr lang="en-ID" sz="2000" dirty="0"/>
              <a:t> </a:t>
            </a:r>
            <a:r>
              <a:rPr lang="en-ID" sz="2000" dirty="0" err="1"/>
              <a:t>cakupannya</a:t>
            </a:r>
            <a:r>
              <a:rPr lang="en-ID" sz="2000" dirty="0"/>
              <a:t> </a:t>
            </a:r>
            <a:r>
              <a:rPr lang="en-ID" sz="2000" dirty="0" err="1"/>
              <a:t>terletak</a:t>
            </a:r>
            <a:r>
              <a:rPr lang="en-ID" sz="2000" dirty="0"/>
              <a:t> pada </a:t>
            </a:r>
          </a:p>
          <a:p>
            <a:r>
              <a:rPr lang="en-ID" sz="2000" dirty="0" err="1"/>
              <a:t>penerapan</a:t>
            </a:r>
            <a:r>
              <a:rPr lang="en-ID" sz="2000" dirty="0"/>
              <a:t> </a:t>
            </a:r>
            <a:r>
              <a:rPr lang="en-ID" sz="2000" dirty="0" err="1"/>
              <a:t>konsep</a:t>
            </a:r>
            <a:r>
              <a:rPr lang="en-ID" sz="2000" dirty="0"/>
              <a:t> </a:t>
            </a:r>
            <a:r>
              <a:rPr lang="en-ID" sz="2000" dirty="0" err="1"/>
              <a:t>trilogi</a:t>
            </a:r>
            <a:r>
              <a:rPr lang="en-ID" sz="2000" dirty="0"/>
              <a:t> proses, </a:t>
            </a:r>
            <a:r>
              <a:rPr lang="en-ID" sz="2000" dirty="0" err="1"/>
              <a:t>meterial</a:t>
            </a:r>
            <a:r>
              <a:rPr lang="en-ID" sz="2000" dirty="0"/>
              <a:t>, dan </a:t>
            </a:r>
            <a:r>
              <a:rPr lang="en-ID" sz="2000" dirty="0" err="1"/>
              <a:t>morfologi</a:t>
            </a:r>
            <a:r>
              <a:rPr lang="en-ID" sz="2000" dirty="0"/>
              <a:t> </a:t>
            </a:r>
          </a:p>
          <a:p>
            <a:endParaRPr lang="en-ID" sz="2000" dirty="0"/>
          </a:p>
          <a:p>
            <a:r>
              <a:rPr lang="en-ID" sz="2000" dirty="0" err="1"/>
              <a:t>Geomorfologi</a:t>
            </a:r>
            <a:r>
              <a:rPr lang="en-ID" sz="2000" dirty="0"/>
              <a:t> - </a:t>
            </a:r>
            <a:r>
              <a:rPr lang="en-ID" sz="2000" dirty="0" err="1"/>
              <a:t>geologis</a:t>
            </a:r>
            <a:r>
              <a:rPr lang="en-ID" sz="2000" dirty="0"/>
              <a:t> </a:t>
            </a:r>
            <a:r>
              <a:rPr lang="en-ID" sz="2000" dirty="0" err="1"/>
              <a:t>menggunakan</a:t>
            </a:r>
            <a:r>
              <a:rPr lang="en-ID" sz="2000" dirty="0"/>
              <a:t> </a:t>
            </a:r>
            <a:r>
              <a:rPr lang="en-ID" sz="2000" dirty="0" err="1"/>
              <a:t>cakupannya</a:t>
            </a:r>
            <a:r>
              <a:rPr lang="en-ID" sz="2000" dirty="0"/>
              <a:t> </a:t>
            </a:r>
            <a:r>
              <a:rPr lang="en-ID" sz="2000" dirty="0" err="1"/>
              <a:t>terletak</a:t>
            </a:r>
            <a:r>
              <a:rPr lang="en-ID" sz="2000" dirty="0"/>
              <a:t> pada </a:t>
            </a:r>
            <a:r>
              <a:rPr lang="en-ID" sz="2000" dirty="0" err="1"/>
              <a:t>penerapan</a:t>
            </a:r>
            <a:r>
              <a:rPr lang="en-ID" sz="2000" dirty="0"/>
              <a:t> </a:t>
            </a:r>
            <a:r>
              <a:rPr lang="en-ID" sz="2000" dirty="0" err="1"/>
              <a:t>konsep</a:t>
            </a:r>
            <a:r>
              <a:rPr lang="en-ID" sz="2000" dirty="0"/>
              <a:t> </a:t>
            </a:r>
            <a:r>
              <a:rPr lang="en-ID" sz="2000" dirty="0" err="1"/>
              <a:t>bahwa</a:t>
            </a:r>
            <a:r>
              <a:rPr lang="en-ID" sz="2000" dirty="0"/>
              <a:t> </a:t>
            </a:r>
            <a:r>
              <a:rPr lang="en-ID" sz="2000" dirty="0" err="1"/>
              <a:t>aspek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semua</a:t>
            </a:r>
            <a:r>
              <a:rPr lang="en-ID" sz="2000" dirty="0"/>
              <a:t> </a:t>
            </a:r>
            <a:r>
              <a:rPr lang="en-ID" sz="2000" dirty="0" err="1"/>
              <a:t>bentuklahan</a:t>
            </a:r>
            <a:r>
              <a:rPr lang="en-ID" sz="2000" dirty="0"/>
              <a:t> </a:t>
            </a:r>
            <a:r>
              <a:rPr lang="en-ID" sz="2000" dirty="0" err="1"/>
              <a:t>ditentukan</a:t>
            </a:r>
            <a:r>
              <a:rPr lang="en-ID" sz="2000" dirty="0"/>
              <a:t> oleh </a:t>
            </a:r>
            <a:r>
              <a:rPr lang="en-ID" sz="2000" dirty="0" err="1"/>
              <a:t>struktur</a:t>
            </a:r>
            <a:r>
              <a:rPr lang="en-ID" sz="2000" dirty="0"/>
              <a:t>, proses, dan stadium (</a:t>
            </a:r>
            <a:r>
              <a:rPr lang="en-ID" sz="2000" dirty="0" err="1"/>
              <a:t>Sutikno</a:t>
            </a:r>
            <a:r>
              <a:rPr lang="en-ID" sz="2000" dirty="0"/>
              <a:t>, 1990). </a:t>
            </a:r>
          </a:p>
        </p:txBody>
      </p:sp>
    </p:spTree>
    <p:extLst>
      <p:ext uri="{BB962C8B-B14F-4D97-AF65-F5344CB8AC3E}">
        <p14:creationId xmlns:p14="http://schemas.microsoft.com/office/powerpoint/2010/main" val="754918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otak Teks 9">
            <a:extLst>
              <a:ext uri="{FF2B5EF4-FFF2-40B4-BE49-F238E27FC236}">
                <a16:creationId xmlns:a16="http://schemas.microsoft.com/office/drawing/2014/main" id="{9590B6D3-0859-260F-8371-622940BD5329}"/>
              </a:ext>
            </a:extLst>
          </p:cNvPr>
          <p:cNvSpPr txBox="1"/>
          <p:nvPr/>
        </p:nvSpPr>
        <p:spPr>
          <a:xfrm>
            <a:off x="1338416" y="71794"/>
            <a:ext cx="2628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/>
              <a:t>Aspek</a:t>
            </a:r>
            <a:r>
              <a:rPr lang="en-US" sz="2400" b="1" dirty="0"/>
              <a:t> </a:t>
            </a:r>
            <a:r>
              <a:rPr lang="en-US" sz="2400" b="1" dirty="0" err="1"/>
              <a:t>Geomorfologi</a:t>
            </a:r>
            <a:endParaRPr lang="en-ID" sz="2400" b="1" dirty="0"/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6D717EB0-574E-09E4-8BF6-3FCA2A82D48A}"/>
              </a:ext>
            </a:extLst>
          </p:cNvPr>
          <p:cNvSpPr txBox="1"/>
          <p:nvPr/>
        </p:nvSpPr>
        <p:spPr>
          <a:xfrm>
            <a:off x="1338416" y="2876439"/>
            <a:ext cx="2201690" cy="583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b="1" dirty="0" err="1">
                <a:solidFill>
                  <a:srgbClr val="92D050"/>
                </a:solidFill>
              </a:rPr>
              <a:t>Geomorfologi</a:t>
            </a:r>
            <a:r>
              <a:rPr lang="en-ID" sz="2400" b="1" dirty="0">
                <a:solidFill>
                  <a:srgbClr val="92D050"/>
                </a:solidFill>
              </a:rPr>
              <a:t> </a:t>
            </a:r>
          </a:p>
        </p:txBody>
      </p:sp>
      <p:sp>
        <p:nvSpPr>
          <p:cNvPr id="14" name="Kotak Teks 13">
            <a:extLst>
              <a:ext uri="{FF2B5EF4-FFF2-40B4-BE49-F238E27FC236}">
                <a16:creationId xmlns:a16="http://schemas.microsoft.com/office/drawing/2014/main" id="{5A1F30D6-DBBA-C543-2917-FC7862BAC84C}"/>
              </a:ext>
            </a:extLst>
          </p:cNvPr>
          <p:cNvSpPr txBox="1"/>
          <p:nvPr/>
        </p:nvSpPr>
        <p:spPr>
          <a:xfrm>
            <a:off x="5650353" y="1031927"/>
            <a:ext cx="1554726" cy="583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b="1" dirty="0" err="1">
                <a:solidFill>
                  <a:srgbClr val="92D050"/>
                </a:solidFill>
              </a:rPr>
              <a:t>Morfometri</a:t>
            </a:r>
            <a:r>
              <a:rPr lang="en-ID" sz="2400" b="1" dirty="0">
                <a:solidFill>
                  <a:srgbClr val="92D050"/>
                </a:solidFill>
              </a:rPr>
              <a:t> </a:t>
            </a:r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62E0E5AE-AAA3-D2EA-43E6-56C2D18BA379}"/>
              </a:ext>
            </a:extLst>
          </p:cNvPr>
          <p:cNvSpPr txBox="1"/>
          <p:nvPr/>
        </p:nvSpPr>
        <p:spPr>
          <a:xfrm>
            <a:off x="5650353" y="2224412"/>
            <a:ext cx="1554726" cy="583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b="1" dirty="0" err="1">
                <a:solidFill>
                  <a:srgbClr val="C00000"/>
                </a:solidFill>
              </a:rPr>
              <a:t>Morfografi</a:t>
            </a:r>
            <a:r>
              <a:rPr lang="en-ID" sz="24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23" name="Kotak Teks 22">
            <a:extLst>
              <a:ext uri="{FF2B5EF4-FFF2-40B4-BE49-F238E27FC236}">
                <a16:creationId xmlns:a16="http://schemas.microsoft.com/office/drawing/2014/main" id="{BDAA3420-8FF9-2C5E-B2DE-FB0F5CE59C8B}"/>
              </a:ext>
            </a:extLst>
          </p:cNvPr>
          <p:cNvSpPr txBox="1"/>
          <p:nvPr/>
        </p:nvSpPr>
        <p:spPr>
          <a:xfrm>
            <a:off x="5440434" y="3236412"/>
            <a:ext cx="1974564" cy="583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b="1" dirty="0" err="1">
                <a:solidFill>
                  <a:srgbClr val="FFC000"/>
                </a:solidFill>
              </a:rPr>
              <a:t>Morfogenesa</a:t>
            </a:r>
            <a:endParaRPr lang="en-ID" sz="2400" b="1" dirty="0">
              <a:solidFill>
                <a:srgbClr val="FFC000"/>
              </a:solidFill>
            </a:endParaRPr>
          </a:p>
        </p:txBody>
      </p:sp>
      <p:cxnSp>
        <p:nvCxnSpPr>
          <p:cNvPr id="25" name="Konektor Panah Lurus 24">
            <a:extLst>
              <a:ext uri="{FF2B5EF4-FFF2-40B4-BE49-F238E27FC236}">
                <a16:creationId xmlns:a16="http://schemas.microsoft.com/office/drawing/2014/main" id="{9258F727-8381-9BAA-12F0-05CB2132DF98}"/>
              </a:ext>
            </a:extLst>
          </p:cNvPr>
          <p:cNvCxnSpPr>
            <a:cxnSpLocks/>
          </p:cNvCxnSpPr>
          <p:nvPr/>
        </p:nvCxnSpPr>
        <p:spPr>
          <a:xfrm flipV="1">
            <a:off x="3540106" y="2574952"/>
            <a:ext cx="2062314" cy="734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Konektor Panah Lurus 26">
            <a:extLst>
              <a:ext uri="{FF2B5EF4-FFF2-40B4-BE49-F238E27FC236}">
                <a16:creationId xmlns:a16="http://schemas.microsoft.com/office/drawing/2014/main" id="{DCF24E43-D681-A23A-C771-89ABFC5E376D}"/>
              </a:ext>
            </a:extLst>
          </p:cNvPr>
          <p:cNvCxnSpPr>
            <a:cxnSpLocks/>
          </p:cNvCxnSpPr>
          <p:nvPr/>
        </p:nvCxnSpPr>
        <p:spPr>
          <a:xfrm flipV="1">
            <a:off x="3540106" y="1615805"/>
            <a:ext cx="2110247" cy="16932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Konektor Panah Lurus 28">
            <a:extLst>
              <a:ext uri="{FF2B5EF4-FFF2-40B4-BE49-F238E27FC236}">
                <a16:creationId xmlns:a16="http://schemas.microsoft.com/office/drawing/2014/main" id="{3BAF4C2B-5B8E-ED9E-04C9-B90170988B4F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3540106" y="3309103"/>
            <a:ext cx="1900328" cy="219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Kotak Teks 46">
            <a:extLst>
              <a:ext uri="{FF2B5EF4-FFF2-40B4-BE49-F238E27FC236}">
                <a16:creationId xmlns:a16="http://schemas.microsoft.com/office/drawing/2014/main" id="{3C66B2FD-3387-7B1C-92C2-7D04233951EE}"/>
              </a:ext>
            </a:extLst>
          </p:cNvPr>
          <p:cNvSpPr txBox="1"/>
          <p:nvPr/>
        </p:nvSpPr>
        <p:spPr>
          <a:xfrm>
            <a:off x="5344569" y="4307522"/>
            <a:ext cx="2166293" cy="583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b="1" dirty="0" err="1">
                <a:solidFill>
                  <a:schemeClr val="accent5">
                    <a:lumMod val="75000"/>
                  </a:schemeClr>
                </a:solidFill>
              </a:rPr>
              <a:t>Morfokronologi</a:t>
            </a:r>
            <a:endParaRPr lang="en-ID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8" name="Kotak Teks 47">
            <a:extLst>
              <a:ext uri="{FF2B5EF4-FFF2-40B4-BE49-F238E27FC236}">
                <a16:creationId xmlns:a16="http://schemas.microsoft.com/office/drawing/2014/main" id="{3334BFD6-FB0C-367E-EB49-00F90A5E76B9}"/>
              </a:ext>
            </a:extLst>
          </p:cNvPr>
          <p:cNvSpPr txBox="1"/>
          <p:nvPr/>
        </p:nvSpPr>
        <p:spPr>
          <a:xfrm>
            <a:off x="5344569" y="5665521"/>
            <a:ext cx="2166293" cy="583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b="1" dirty="0" err="1">
                <a:solidFill>
                  <a:srgbClr val="7030A0"/>
                </a:solidFill>
              </a:rPr>
              <a:t>Morfoasosiasi</a:t>
            </a:r>
            <a:endParaRPr lang="en-ID" sz="2400" b="1" dirty="0">
              <a:solidFill>
                <a:srgbClr val="7030A0"/>
              </a:solidFill>
            </a:endParaRPr>
          </a:p>
        </p:txBody>
      </p:sp>
      <p:cxnSp>
        <p:nvCxnSpPr>
          <p:cNvPr id="49" name="Konektor Panah Lurus 48">
            <a:extLst>
              <a:ext uri="{FF2B5EF4-FFF2-40B4-BE49-F238E27FC236}">
                <a16:creationId xmlns:a16="http://schemas.microsoft.com/office/drawing/2014/main" id="{65BF8D53-153E-A3DA-0AE8-5D04F174DC4C}"/>
              </a:ext>
            </a:extLst>
          </p:cNvPr>
          <p:cNvCxnSpPr>
            <a:cxnSpLocks/>
            <a:endCxn id="48" idx="1"/>
          </p:cNvCxnSpPr>
          <p:nvPr/>
        </p:nvCxnSpPr>
        <p:spPr>
          <a:xfrm>
            <a:off x="3589391" y="3281377"/>
            <a:ext cx="1755178" cy="26760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Konektor Panah Lurus 50">
            <a:extLst>
              <a:ext uri="{FF2B5EF4-FFF2-40B4-BE49-F238E27FC236}">
                <a16:creationId xmlns:a16="http://schemas.microsoft.com/office/drawing/2014/main" id="{3EEE43B5-E433-4B3E-8FF5-AD84B54C0DB9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3577962" y="3309103"/>
            <a:ext cx="1766607" cy="1290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597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Kotak Teks 17">
            <a:extLst>
              <a:ext uri="{FF2B5EF4-FFF2-40B4-BE49-F238E27FC236}">
                <a16:creationId xmlns:a16="http://schemas.microsoft.com/office/drawing/2014/main" id="{9B25F9CE-12CC-FD62-E0FD-AE45C3AF5F66}"/>
              </a:ext>
            </a:extLst>
          </p:cNvPr>
          <p:cNvSpPr txBox="1"/>
          <p:nvPr/>
        </p:nvSpPr>
        <p:spPr>
          <a:xfrm>
            <a:off x="691948" y="1070443"/>
            <a:ext cx="5168078" cy="963597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000" dirty="0" err="1"/>
              <a:t>ukuran</a:t>
            </a:r>
            <a:r>
              <a:rPr lang="en-ID" sz="2000" dirty="0"/>
              <a:t> dan </a:t>
            </a:r>
            <a:r>
              <a:rPr lang="en-ID" sz="2000" dirty="0" err="1"/>
              <a:t>bentuk</a:t>
            </a:r>
            <a:r>
              <a:rPr lang="en-ID" sz="2000" dirty="0"/>
              <a:t> </a:t>
            </a:r>
            <a:r>
              <a:rPr lang="en-ID" sz="2000" dirty="0" err="1"/>
              <a:t>secara</a:t>
            </a:r>
            <a:r>
              <a:rPr lang="en-ID" sz="2000" dirty="0"/>
              <a:t> </a:t>
            </a:r>
            <a:r>
              <a:rPr lang="en-ID" sz="2000" dirty="0" err="1"/>
              <a:t>kuantitaif</a:t>
            </a:r>
            <a:r>
              <a:rPr lang="en-ID" sz="2000" dirty="0"/>
              <a:t> </a:t>
            </a:r>
            <a:r>
              <a:rPr lang="en-ID" sz="2000" dirty="0" err="1"/>
              <a:t>tentang</a:t>
            </a:r>
            <a:r>
              <a:rPr lang="en-ID" sz="2000" dirty="0"/>
              <a:t> </a:t>
            </a:r>
            <a:r>
              <a:rPr lang="en-ID" sz="2000" dirty="0" err="1"/>
              <a:t>obyek</a:t>
            </a:r>
            <a:r>
              <a:rPr lang="en-ID" sz="2000" dirty="0"/>
              <a:t> </a:t>
            </a:r>
            <a:r>
              <a:rPr lang="en-ID" sz="2000" dirty="0" err="1"/>
              <a:t>bentuklahan</a:t>
            </a:r>
            <a:r>
              <a:rPr lang="en-ID" sz="2000" dirty="0"/>
              <a:t>. Ex. </a:t>
            </a:r>
            <a:r>
              <a:rPr lang="en-ID" sz="2000" dirty="0" err="1"/>
              <a:t>Kemiringan</a:t>
            </a:r>
            <a:r>
              <a:rPr lang="en-ID" sz="2000" dirty="0"/>
              <a:t> </a:t>
            </a:r>
            <a:r>
              <a:rPr lang="en-ID" sz="2000" dirty="0" err="1"/>
              <a:t>lereng</a:t>
            </a:r>
            <a:r>
              <a:rPr lang="en-ID" sz="2000" dirty="0"/>
              <a:t>, </a:t>
            </a:r>
            <a:r>
              <a:rPr lang="en-ID" sz="2000" dirty="0" err="1"/>
              <a:t>lebar</a:t>
            </a:r>
            <a:r>
              <a:rPr lang="en-ID" sz="2000" dirty="0"/>
              <a:t> DAS</a:t>
            </a:r>
          </a:p>
        </p:txBody>
      </p:sp>
      <p:sp>
        <p:nvSpPr>
          <p:cNvPr id="20" name="Kotak Teks 19">
            <a:extLst>
              <a:ext uri="{FF2B5EF4-FFF2-40B4-BE49-F238E27FC236}">
                <a16:creationId xmlns:a16="http://schemas.microsoft.com/office/drawing/2014/main" id="{719C12D9-778B-813B-7FE0-A311D7F53D68}"/>
              </a:ext>
            </a:extLst>
          </p:cNvPr>
          <p:cNvSpPr txBox="1"/>
          <p:nvPr/>
        </p:nvSpPr>
        <p:spPr>
          <a:xfrm>
            <a:off x="691947" y="2284789"/>
            <a:ext cx="5168077" cy="142526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000" dirty="0" err="1"/>
              <a:t>mendeskripsikan</a:t>
            </a:r>
            <a:r>
              <a:rPr lang="en-ID" sz="2000" dirty="0"/>
              <a:t> </a:t>
            </a:r>
            <a:r>
              <a:rPr lang="en-ID" sz="2000" dirty="0" err="1"/>
              <a:t>bentuk</a:t>
            </a:r>
            <a:r>
              <a:rPr lang="en-ID" sz="2000" dirty="0"/>
              <a:t> </a:t>
            </a:r>
            <a:r>
              <a:rPr lang="en-ID" sz="2000" dirty="0" err="1"/>
              <a:t>lahan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relief </a:t>
            </a:r>
            <a:r>
              <a:rPr lang="en-ID" sz="2000" dirty="0" err="1"/>
              <a:t>permukaan</a:t>
            </a:r>
            <a:r>
              <a:rPr lang="en-ID" sz="2000" dirty="0"/>
              <a:t> </a:t>
            </a:r>
            <a:r>
              <a:rPr lang="en-ID" sz="2000" dirty="0" err="1"/>
              <a:t>bumi</a:t>
            </a:r>
            <a:r>
              <a:rPr lang="en-ID" sz="2000" dirty="0"/>
              <a:t> </a:t>
            </a:r>
            <a:r>
              <a:rPr lang="en-ID" sz="2000" dirty="0" err="1"/>
              <a:t>secara</a:t>
            </a:r>
            <a:r>
              <a:rPr lang="en-ID" sz="2000" dirty="0"/>
              <a:t> </a:t>
            </a:r>
            <a:r>
              <a:rPr lang="en-ID" sz="2000" dirty="0" err="1"/>
              <a:t>kualitatif</a:t>
            </a:r>
            <a:r>
              <a:rPr lang="en-ID" sz="2000" dirty="0"/>
              <a:t>,. Ex. </a:t>
            </a:r>
            <a:r>
              <a:rPr lang="en-ID" sz="2000" dirty="0" err="1"/>
              <a:t>lembah</a:t>
            </a:r>
            <a:r>
              <a:rPr lang="en-ID" sz="2000" dirty="0"/>
              <a:t>, </a:t>
            </a:r>
            <a:r>
              <a:rPr lang="en-ID" sz="2000" dirty="0" err="1"/>
              <a:t>dataran</a:t>
            </a:r>
            <a:r>
              <a:rPr lang="en-ID" sz="2000" dirty="0"/>
              <a:t>, </a:t>
            </a:r>
            <a:r>
              <a:rPr lang="en-ID" sz="2000" dirty="0" err="1"/>
              <a:t>perbukitan</a:t>
            </a:r>
            <a:r>
              <a:rPr lang="en-ID" sz="2000" dirty="0"/>
              <a:t>, dan </a:t>
            </a:r>
            <a:r>
              <a:rPr lang="en-ID" sz="2000" dirty="0" err="1"/>
              <a:t>pegunungan</a:t>
            </a:r>
            <a:endParaRPr lang="en-ID" sz="2000" dirty="0"/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E3C89567-2319-42F2-4F3E-51E7F9A089B6}"/>
              </a:ext>
            </a:extLst>
          </p:cNvPr>
          <p:cNvSpPr txBox="1"/>
          <p:nvPr/>
        </p:nvSpPr>
        <p:spPr>
          <a:xfrm>
            <a:off x="691948" y="3960800"/>
            <a:ext cx="5168078" cy="188692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000" dirty="0" err="1"/>
              <a:t>asal</a:t>
            </a:r>
            <a:r>
              <a:rPr lang="en-ID" sz="2000" dirty="0"/>
              <a:t> - </a:t>
            </a:r>
            <a:r>
              <a:rPr lang="en-ID" sz="2000" dirty="0" err="1"/>
              <a:t>usul</a:t>
            </a:r>
            <a:r>
              <a:rPr lang="en-ID" sz="2000" dirty="0"/>
              <a:t> </a:t>
            </a:r>
            <a:r>
              <a:rPr lang="en-ID" sz="2000" dirty="0" err="1"/>
              <a:t>pembentukan</a:t>
            </a:r>
            <a:r>
              <a:rPr lang="en-ID" sz="2000" dirty="0"/>
              <a:t> </a:t>
            </a:r>
            <a:r>
              <a:rPr lang="en-ID" sz="2000" dirty="0" err="1"/>
              <a:t>bentuklahan</a:t>
            </a:r>
            <a:r>
              <a:rPr lang="en-ID" sz="2000" dirty="0"/>
              <a:t> dan </a:t>
            </a:r>
            <a:r>
              <a:rPr lang="en-ID" sz="2000" dirty="0" err="1"/>
              <a:t>perkembangannya</a:t>
            </a:r>
            <a:r>
              <a:rPr lang="en-ID" sz="2000" dirty="0"/>
              <a:t>. Ex. proses fluvial, proses </a:t>
            </a:r>
            <a:r>
              <a:rPr lang="en-ID" sz="2000" dirty="0" err="1"/>
              <a:t>marin</a:t>
            </a:r>
            <a:r>
              <a:rPr lang="en-ID" sz="2000" dirty="0"/>
              <a:t>, proses </a:t>
            </a:r>
            <a:r>
              <a:rPr lang="en-ID" sz="2000" dirty="0" err="1"/>
              <a:t>eolin</a:t>
            </a:r>
            <a:r>
              <a:rPr lang="en-ID" sz="2000" dirty="0"/>
              <a:t>, proses </a:t>
            </a:r>
            <a:r>
              <a:rPr lang="en-ID" sz="2000" dirty="0" err="1"/>
              <a:t>glasial</a:t>
            </a:r>
            <a:r>
              <a:rPr lang="en-ID" sz="2000" dirty="0"/>
              <a:t>, proses </a:t>
            </a:r>
            <a:r>
              <a:rPr lang="en-ID" sz="2000" dirty="0" err="1"/>
              <a:t>solusional</a:t>
            </a:r>
            <a:r>
              <a:rPr lang="en-ID" sz="2000" dirty="0"/>
              <a:t>, proses </a:t>
            </a:r>
            <a:r>
              <a:rPr lang="en-ID" sz="2000" dirty="0" err="1"/>
              <a:t>volkanis</a:t>
            </a:r>
            <a:r>
              <a:rPr lang="en-ID" sz="2000" dirty="0"/>
              <a:t>, dan proses </a:t>
            </a:r>
            <a:r>
              <a:rPr lang="en-ID" sz="2000" dirty="0" err="1"/>
              <a:t>tektonis</a:t>
            </a:r>
            <a:r>
              <a:rPr lang="en-ID" sz="2000" dirty="0"/>
              <a:t>. </a:t>
            </a: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id="{FF3272E6-ED05-7952-7330-F55B7DBB67D1}"/>
              </a:ext>
            </a:extLst>
          </p:cNvPr>
          <p:cNvSpPr txBox="1"/>
          <p:nvPr/>
        </p:nvSpPr>
        <p:spPr>
          <a:xfrm>
            <a:off x="6097905" y="1070443"/>
            <a:ext cx="5168078" cy="2348592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000" dirty="0" err="1"/>
              <a:t>perbedaan</a:t>
            </a:r>
            <a:r>
              <a:rPr lang="en-ID" sz="2000" dirty="0"/>
              <a:t> </a:t>
            </a:r>
            <a:r>
              <a:rPr lang="en-ID" sz="2000" dirty="0" err="1"/>
              <a:t>urutan</a:t>
            </a:r>
            <a:r>
              <a:rPr lang="en-ID" sz="2000" dirty="0"/>
              <a:t> </a:t>
            </a:r>
            <a:r>
              <a:rPr lang="en-ID" sz="2000" dirty="0" err="1"/>
              <a:t>pembentukan</a:t>
            </a:r>
            <a:r>
              <a:rPr lang="en-ID" sz="2000" dirty="0"/>
              <a:t> </a:t>
            </a:r>
            <a:r>
              <a:rPr lang="en-ID" sz="2000" dirty="0" err="1"/>
              <a:t>secara</a:t>
            </a:r>
            <a:r>
              <a:rPr lang="en-ID" sz="2000" dirty="0"/>
              <a:t> </a:t>
            </a:r>
            <a:r>
              <a:rPr lang="en-ID" sz="2000" dirty="0" err="1"/>
              <a:t>alami</a:t>
            </a:r>
            <a:r>
              <a:rPr lang="en-ID" sz="2000" dirty="0"/>
              <a:t>, </a:t>
            </a:r>
            <a:r>
              <a:rPr lang="en-ID" sz="2000" dirty="0" err="1"/>
              <a:t>maka</a:t>
            </a:r>
            <a:r>
              <a:rPr lang="en-ID" sz="2000" dirty="0"/>
              <a:t> </a:t>
            </a:r>
            <a:r>
              <a:rPr lang="en-ID" sz="2000" dirty="0" err="1"/>
              <a:t>terdapat</a:t>
            </a:r>
            <a:r>
              <a:rPr lang="en-ID" sz="2000" dirty="0"/>
              <a:t> </a:t>
            </a:r>
            <a:r>
              <a:rPr lang="en-ID" sz="2000" dirty="0" err="1"/>
              <a:t>urutan</a:t>
            </a:r>
            <a:r>
              <a:rPr lang="en-ID" sz="2000" dirty="0"/>
              <a:t> </a:t>
            </a:r>
            <a:r>
              <a:rPr lang="en-ID" sz="2000" dirty="0" err="1"/>
              <a:t>umur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</a:t>
            </a:r>
            <a:r>
              <a:rPr lang="en-ID" sz="2000" dirty="0" err="1"/>
              <a:t>bentukan</a:t>
            </a:r>
            <a:r>
              <a:rPr lang="en-ID" sz="2000" dirty="0"/>
              <a:t> yang paling </a:t>
            </a:r>
            <a:r>
              <a:rPr lang="en-ID" sz="2000" dirty="0" err="1"/>
              <a:t>awal</a:t>
            </a:r>
            <a:r>
              <a:rPr lang="en-ID" sz="2000" dirty="0"/>
              <a:t>, </a:t>
            </a:r>
            <a:r>
              <a:rPr lang="en-ID" sz="2000" dirty="0" err="1"/>
              <a:t>merupakan</a:t>
            </a:r>
            <a:r>
              <a:rPr lang="en-ID" sz="2000" dirty="0"/>
              <a:t> </a:t>
            </a:r>
            <a:r>
              <a:rPr lang="en-ID" sz="2000" dirty="0" err="1"/>
              <a:t>bentukan</a:t>
            </a:r>
            <a:r>
              <a:rPr lang="en-ID" sz="2000" dirty="0"/>
              <a:t> yang paling </a:t>
            </a:r>
            <a:r>
              <a:rPr lang="en-ID" sz="2000" dirty="0" err="1"/>
              <a:t>tua</a:t>
            </a:r>
            <a:r>
              <a:rPr lang="en-ID" sz="2000" dirty="0"/>
              <a:t> dan </a:t>
            </a:r>
            <a:r>
              <a:rPr lang="en-ID" sz="2000" dirty="0" err="1"/>
              <a:t>bentukan</a:t>
            </a:r>
            <a:r>
              <a:rPr lang="en-ID" sz="2000" dirty="0"/>
              <a:t> yang paling </a:t>
            </a:r>
            <a:r>
              <a:rPr lang="en-ID" sz="2000" dirty="0" err="1"/>
              <a:t>akhir</a:t>
            </a:r>
            <a:r>
              <a:rPr lang="en-ID" sz="2000" dirty="0"/>
              <a:t> </a:t>
            </a:r>
            <a:r>
              <a:rPr lang="en-ID" sz="2000" dirty="0" err="1"/>
              <a:t>merupakan</a:t>
            </a:r>
            <a:r>
              <a:rPr lang="en-ID" sz="2000" dirty="0"/>
              <a:t> </a:t>
            </a:r>
            <a:r>
              <a:rPr lang="en-ID" sz="2000" dirty="0" err="1"/>
              <a:t>bentukan</a:t>
            </a:r>
            <a:r>
              <a:rPr lang="en-ID" sz="2000" dirty="0"/>
              <a:t> yang paling </a:t>
            </a:r>
            <a:r>
              <a:rPr lang="en-ID" sz="2000" dirty="0" err="1"/>
              <a:t>muda</a:t>
            </a:r>
            <a:r>
              <a:rPr lang="en-ID" sz="2000" dirty="0"/>
              <a:t>.</a:t>
            </a:r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0CDA8358-6117-CBDA-06EE-E5B56534C60C}"/>
              </a:ext>
            </a:extLst>
          </p:cNvPr>
          <p:cNvSpPr txBox="1"/>
          <p:nvPr/>
        </p:nvSpPr>
        <p:spPr>
          <a:xfrm>
            <a:off x="6099810" y="3960800"/>
            <a:ext cx="5164268" cy="142526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000" dirty="0" err="1"/>
              <a:t>bentuklahan</a:t>
            </a:r>
            <a:r>
              <a:rPr lang="en-ID" sz="2000" dirty="0"/>
              <a:t> yang </a:t>
            </a:r>
            <a:r>
              <a:rPr lang="en-ID" sz="2000" dirty="0" err="1"/>
              <a:t>satu</a:t>
            </a:r>
            <a:r>
              <a:rPr lang="en-ID" sz="2000" dirty="0"/>
              <a:t> </a:t>
            </a:r>
            <a:r>
              <a:rPr lang="en-ID" sz="2000" dirty="0" err="1"/>
              <a:t>dengan</a:t>
            </a:r>
            <a:r>
              <a:rPr lang="en-ID" sz="2000" dirty="0"/>
              <a:t> yang lain </a:t>
            </a:r>
            <a:r>
              <a:rPr lang="en-ID" sz="2000" dirty="0" err="1"/>
              <a:t>dalam</a:t>
            </a:r>
            <a:r>
              <a:rPr lang="en-ID" sz="2000" dirty="0"/>
              <a:t> </a:t>
            </a:r>
            <a:r>
              <a:rPr lang="en-ID" sz="2000" dirty="0" err="1"/>
              <a:t>susunan</a:t>
            </a:r>
            <a:r>
              <a:rPr lang="en-ID" sz="2000" dirty="0"/>
              <a:t> </a:t>
            </a:r>
            <a:r>
              <a:rPr lang="en-ID" sz="2000" dirty="0" err="1"/>
              <a:t>keruangan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agihannya</a:t>
            </a:r>
            <a:r>
              <a:rPr lang="en-ID" sz="2000" dirty="0"/>
              <a:t> di </a:t>
            </a:r>
            <a:r>
              <a:rPr lang="en-ID" sz="2000" dirty="0" err="1"/>
              <a:t>permukaan</a:t>
            </a:r>
            <a:r>
              <a:rPr lang="en-ID" sz="2000" dirty="0"/>
              <a:t> </a:t>
            </a:r>
            <a:r>
              <a:rPr lang="en-ID" sz="2000" dirty="0" err="1"/>
              <a:t>bumi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3211222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otak Teks 12">
            <a:extLst>
              <a:ext uri="{FF2B5EF4-FFF2-40B4-BE49-F238E27FC236}">
                <a16:creationId xmlns:a16="http://schemas.microsoft.com/office/drawing/2014/main" id="{C90B691E-D937-E1EF-2A69-7D8BC0198EE2}"/>
              </a:ext>
            </a:extLst>
          </p:cNvPr>
          <p:cNvSpPr txBox="1"/>
          <p:nvPr/>
        </p:nvSpPr>
        <p:spPr>
          <a:xfrm>
            <a:off x="807324" y="490632"/>
            <a:ext cx="9315083" cy="293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ID" sz="2400" dirty="0" err="1">
                <a:solidFill>
                  <a:srgbClr val="C00000"/>
                </a:solidFill>
              </a:rPr>
              <a:t>Pembahasan</a:t>
            </a:r>
            <a:r>
              <a:rPr lang="en-ID" sz="2400" dirty="0">
                <a:solidFill>
                  <a:srgbClr val="C00000"/>
                </a:solidFill>
              </a:rPr>
              <a:t> </a:t>
            </a:r>
            <a:r>
              <a:rPr lang="en-ID" sz="2400" dirty="0" err="1">
                <a:solidFill>
                  <a:srgbClr val="C00000"/>
                </a:solidFill>
              </a:rPr>
              <a:t>tentang</a:t>
            </a:r>
            <a:r>
              <a:rPr lang="en-ID" sz="2400" dirty="0">
                <a:solidFill>
                  <a:srgbClr val="C00000"/>
                </a:solidFill>
              </a:rPr>
              <a:t> </a:t>
            </a:r>
            <a:r>
              <a:rPr lang="en-ID" sz="2400" dirty="0" err="1">
                <a:solidFill>
                  <a:srgbClr val="C00000"/>
                </a:solidFill>
              </a:rPr>
              <a:t>kejadian</a:t>
            </a:r>
            <a:r>
              <a:rPr lang="en-ID" sz="2400" dirty="0">
                <a:solidFill>
                  <a:srgbClr val="C00000"/>
                </a:solidFill>
              </a:rPr>
              <a:t> </a:t>
            </a:r>
            <a:r>
              <a:rPr lang="en-ID" sz="2400" dirty="0" err="1">
                <a:solidFill>
                  <a:srgbClr val="C00000"/>
                </a:solidFill>
              </a:rPr>
              <a:t>bumi</a:t>
            </a:r>
            <a:r>
              <a:rPr lang="en-ID" sz="2400" dirty="0">
                <a:solidFill>
                  <a:srgbClr val="C00000"/>
                </a:solidFill>
              </a:rPr>
              <a:t> </a:t>
            </a:r>
            <a:r>
              <a:rPr lang="en-ID" sz="2400" dirty="0" err="1">
                <a:solidFill>
                  <a:srgbClr val="C00000"/>
                </a:solidFill>
              </a:rPr>
              <a:t>secara</a:t>
            </a:r>
            <a:r>
              <a:rPr lang="en-ID" sz="2400" dirty="0">
                <a:solidFill>
                  <a:srgbClr val="C00000"/>
                </a:solidFill>
              </a:rPr>
              <a:t> </a:t>
            </a:r>
            <a:r>
              <a:rPr lang="en-ID" sz="2400" dirty="0" err="1">
                <a:solidFill>
                  <a:srgbClr val="C00000"/>
                </a:solidFill>
              </a:rPr>
              <a:t>umum</a:t>
            </a:r>
            <a:r>
              <a:rPr lang="en-ID" sz="2400" dirty="0">
                <a:solidFill>
                  <a:srgbClr val="C00000"/>
                </a:solidFill>
              </a:rPr>
              <a:t>: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D" sz="2400" dirty="0" err="1"/>
              <a:t>pembentukan</a:t>
            </a:r>
            <a:r>
              <a:rPr lang="en-ID" sz="2400" dirty="0"/>
              <a:t> </a:t>
            </a:r>
            <a:r>
              <a:rPr lang="en-ID" sz="2400" dirty="0" err="1"/>
              <a:t>cekungan</a:t>
            </a:r>
            <a:r>
              <a:rPr lang="en-ID" sz="2400" dirty="0"/>
              <a:t> </a:t>
            </a:r>
            <a:r>
              <a:rPr lang="en-ID" sz="2400" dirty="0" err="1"/>
              <a:t>lautan</a:t>
            </a:r>
            <a:r>
              <a:rPr lang="en-ID" sz="2400" dirty="0"/>
              <a:t> (ocean basin)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D" sz="2400" dirty="0" err="1"/>
              <a:t>paparan</a:t>
            </a:r>
            <a:r>
              <a:rPr lang="en-ID" sz="2400" dirty="0"/>
              <a:t> </a:t>
            </a:r>
            <a:r>
              <a:rPr lang="en-ID" sz="2400" dirty="0" err="1"/>
              <a:t>benua</a:t>
            </a:r>
            <a:r>
              <a:rPr lang="en-ID" sz="2400" dirty="0"/>
              <a:t> (continental platform)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ID" sz="2400" dirty="0" err="1"/>
              <a:t>bentuk-bentuk</a:t>
            </a:r>
            <a:r>
              <a:rPr lang="en-ID" sz="2400" dirty="0"/>
              <a:t> </a:t>
            </a:r>
            <a:r>
              <a:rPr lang="en-ID" sz="2400" dirty="0" err="1"/>
              <a:t>struktur</a:t>
            </a:r>
            <a:r>
              <a:rPr lang="en-ID" sz="2400" dirty="0"/>
              <a:t> yang </a:t>
            </a:r>
            <a:r>
              <a:rPr lang="en-ID" sz="2400" dirty="0" err="1"/>
              <a:t>lebih</a:t>
            </a:r>
            <a:r>
              <a:rPr lang="en-ID" sz="2400" dirty="0"/>
              <a:t> </a:t>
            </a:r>
            <a:r>
              <a:rPr lang="en-ID" sz="2400" dirty="0" err="1"/>
              <a:t>kecil</a:t>
            </a:r>
            <a:r>
              <a:rPr lang="en-ID" sz="2400" dirty="0"/>
              <a:t> (plain, plateau, mountain, </a:t>
            </a:r>
            <a:r>
              <a:rPr lang="en-ID" sz="2400" dirty="0" err="1"/>
              <a:t>dll</a:t>
            </a:r>
            <a:r>
              <a:rPr lang="en-ID" sz="2400" dirty="0"/>
              <a:t>)</a:t>
            </a:r>
          </a:p>
        </p:txBody>
      </p:sp>
      <p:sp>
        <p:nvSpPr>
          <p:cNvPr id="15" name="Kotak Teks 14">
            <a:extLst>
              <a:ext uri="{FF2B5EF4-FFF2-40B4-BE49-F238E27FC236}">
                <a16:creationId xmlns:a16="http://schemas.microsoft.com/office/drawing/2014/main" id="{E82F08F9-5ED5-E837-C4B4-FA592D64F0D4}"/>
              </a:ext>
            </a:extLst>
          </p:cNvPr>
          <p:cNvSpPr txBox="1"/>
          <p:nvPr/>
        </p:nvSpPr>
        <p:spPr>
          <a:xfrm>
            <a:off x="815436" y="3715787"/>
            <a:ext cx="4649429" cy="224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dirty="0">
                <a:solidFill>
                  <a:srgbClr val="C00000"/>
                </a:solidFill>
              </a:rPr>
              <a:t>Faktor </a:t>
            </a:r>
            <a:r>
              <a:rPr lang="en-ID" sz="2400" dirty="0" err="1">
                <a:solidFill>
                  <a:srgbClr val="C00000"/>
                </a:solidFill>
              </a:rPr>
              <a:t>geomorfologi</a:t>
            </a:r>
            <a:r>
              <a:rPr lang="en-ID" sz="2400" dirty="0">
                <a:solidFill>
                  <a:srgbClr val="C00000"/>
                </a:solidFill>
              </a:rPr>
              <a:t>: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2400" dirty="0" err="1"/>
              <a:t>Struktur</a:t>
            </a:r>
            <a:endParaRPr lang="en-ID" sz="24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2400" dirty="0"/>
              <a:t>Proses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2400" dirty="0"/>
              <a:t>Stadia</a:t>
            </a:r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02A64AAE-B124-3D4C-1177-84AEF2D82E2D}"/>
              </a:ext>
            </a:extLst>
          </p:cNvPr>
          <p:cNvSpPr txBox="1"/>
          <p:nvPr/>
        </p:nvSpPr>
        <p:spPr>
          <a:xfrm>
            <a:off x="7783462" y="3715787"/>
            <a:ext cx="3593101" cy="224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400" dirty="0" err="1">
                <a:solidFill>
                  <a:srgbClr val="C00000"/>
                </a:solidFill>
              </a:rPr>
              <a:t>Analisis</a:t>
            </a:r>
            <a:r>
              <a:rPr lang="en-ID" sz="2400" dirty="0">
                <a:solidFill>
                  <a:srgbClr val="C00000"/>
                </a:solidFill>
              </a:rPr>
              <a:t> </a:t>
            </a:r>
            <a:r>
              <a:rPr lang="en-ID" sz="2400" dirty="0" err="1">
                <a:solidFill>
                  <a:srgbClr val="C00000"/>
                </a:solidFill>
              </a:rPr>
              <a:t>Geomorfologi</a:t>
            </a:r>
            <a:r>
              <a:rPr lang="en-ID" sz="2400" dirty="0">
                <a:solidFill>
                  <a:srgbClr val="C00000"/>
                </a:solidFill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2400" dirty="0" err="1"/>
              <a:t>Observasi</a:t>
            </a:r>
            <a:r>
              <a:rPr lang="en-ID" sz="2400" dirty="0"/>
              <a:t> </a:t>
            </a:r>
            <a:r>
              <a:rPr lang="en-ID" sz="2400" dirty="0" err="1"/>
              <a:t>lapangan</a:t>
            </a:r>
            <a:endParaRPr lang="en-ID" sz="24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2400" dirty="0" err="1"/>
              <a:t>Percobaan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fisik</a:t>
            </a:r>
            <a:r>
              <a:rPr lang="en-ID" sz="2400" dirty="0"/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D" sz="2400" dirty="0" err="1"/>
              <a:t>Pemodelan</a:t>
            </a:r>
            <a:r>
              <a:rPr lang="en-ID" sz="2400" dirty="0"/>
              <a:t> </a:t>
            </a:r>
            <a:r>
              <a:rPr lang="en-ID" sz="2400" dirty="0" err="1"/>
              <a:t>numerik</a:t>
            </a:r>
            <a:r>
              <a:rPr lang="en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5195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ambar 3">
            <a:extLst>
              <a:ext uri="{FF2B5EF4-FFF2-40B4-BE49-F238E27FC236}">
                <a16:creationId xmlns:a16="http://schemas.microsoft.com/office/drawing/2014/main" id="{3058A25C-97C1-C19F-3014-9A189618E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974" y="98706"/>
            <a:ext cx="6777068" cy="666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42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ambar 5">
            <a:extLst>
              <a:ext uri="{FF2B5EF4-FFF2-40B4-BE49-F238E27FC236}">
                <a16:creationId xmlns:a16="http://schemas.microsoft.com/office/drawing/2014/main" id="{BAA2C29A-60C6-F6A6-2678-6B88EE2A4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19" y="215848"/>
            <a:ext cx="6218876" cy="5137817"/>
          </a:xfrm>
          <a:prstGeom prst="rect">
            <a:avLst/>
          </a:prstGeom>
        </p:spPr>
      </p:pic>
      <p:pic>
        <p:nvPicPr>
          <p:cNvPr id="8" name="Gambar 7">
            <a:extLst>
              <a:ext uri="{FF2B5EF4-FFF2-40B4-BE49-F238E27FC236}">
                <a16:creationId xmlns:a16="http://schemas.microsoft.com/office/drawing/2014/main" id="{9503A1EB-7D57-D926-B617-B4853D17A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08673"/>
            <a:ext cx="6023235" cy="494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61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otak Teks 3">
            <a:extLst>
              <a:ext uri="{FF2B5EF4-FFF2-40B4-BE49-F238E27FC236}">
                <a16:creationId xmlns:a16="http://schemas.microsoft.com/office/drawing/2014/main" id="{D28D1612-27D8-B899-7A1C-4CE84DCEBFB6}"/>
              </a:ext>
            </a:extLst>
          </p:cNvPr>
          <p:cNvSpPr txBox="1"/>
          <p:nvPr/>
        </p:nvSpPr>
        <p:spPr>
          <a:xfrm>
            <a:off x="1338416" y="71794"/>
            <a:ext cx="2628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P</a:t>
            </a:r>
            <a:r>
              <a:rPr lang="en-ID" sz="2400" b="1" dirty="0" err="1"/>
              <a:t>enerapan</a:t>
            </a:r>
            <a:endParaRPr lang="en-ID" sz="2400" b="1" dirty="0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BD657525-60F0-C855-848E-BEF684D1EFCE}"/>
              </a:ext>
            </a:extLst>
          </p:cNvPr>
          <p:cNvSpPr txBox="1"/>
          <p:nvPr/>
        </p:nvSpPr>
        <p:spPr>
          <a:xfrm>
            <a:off x="1338416" y="1201478"/>
            <a:ext cx="2474041" cy="325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D" sz="2800" dirty="0" err="1"/>
              <a:t>Hidrologi</a:t>
            </a:r>
            <a:endParaRPr lang="en-ID" sz="2800" dirty="0"/>
          </a:p>
          <a:p>
            <a:pPr>
              <a:lnSpc>
                <a:spcPct val="150000"/>
              </a:lnSpc>
            </a:pPr>
            <a:r>
              <a:rPr lang="en-ID" sz="2800" dirty="0" err="1"/>
              <a:t>Geologi</a:t>
            </a:r>
            <a:r>
              <a:rPr lang="en-ID" sz="2800" dirty="0"/>
              <a:t> </a:t>
            </a:r>
            <a:r>
              <a:rPr lang="en-ID" sz="2800" dirty="0" err="1"/>
              <a:t>ekonomi</a:t>
            </a:r>
            <a:endParaRPr lang="en-ID" sz="2800" dirty="0"/>
          </a:p>
          <a:p>
            <a:pPr>
              <a:lnSpc>
                <a:spcPct val="150000"/>
              </a:lnSpc>
            </a:pPr>
            <a:r>
              <a:rPr lang="en-ID" sz="2800" dirty="0" err="1"/>
              <a:t>Keteknikan</a:t>
            </a:r>
            <a:endParaRPr lang="en-ID" sz="2800" dirty="0"/>
          </a:p>
          <a:p>
            <a:pPr>
              <a:lnSpc>
                <a:spcPct val="150000"/>
              </a:lnSpc>
            </a:pPr>
            <a:r>
              <a:rPr lang="en-ID" sz="2800" dirty="0" err="1"/>
              <a:t>Ekplorasi</a:t>
            </a:r>
            <a:r>
              <a:rPr lang="en-ID" sz="2800" dirty="0"/>
              <a:t> </a:t>
            </a:r>
            <a:r>
              <a:rPr lang="en-ID" sz="2800" dirty="0" err="1"/>
              <a:t>minyak</a:t>
            </a:r>
            <a:endParaRPr lang="en-ID" sz="2800" dirty="0"/>
          </a:p>
          <a:p>
            <a:pPr>
              <a:lnSpc>
                <a:spcPct val="150000"/>
              </a:lnSpc>
            </a:pPr>
            <a:r>
              <a:rPr lang="en-ID" sz="2800" dirty="0" err="1"/>
              <a:t>Bencana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388348496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cientific Discover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6D3ED"/>
      </a:accent1>
      <a:accent2>
        <a:srgbClr val="C7DBE1"/>
      </a:accent2>
      <a:accent3>
        <a:srgbClr val="688EBD"/>
      </a:accent3>
      <a:accent4>
        <a:srgbClr val="BCE5DD"/>
      </a:accent4>
      <a:accent5>
        <a:srgbClr val="66DDCC"/>
      </a:accent5>
      <a:accent6>
        <a:srgbClr val="E0CE61"/>
      </a:accent6>
      <a:hlink>
        <a:srgbClr val="0563C1"/>
      </a:hlink>
      <a:folHlink>
        <a:srgbClr val="954F72"/>
      </a:folHlink>
    </a:clrScheme>
    <a:fontScheme name="Custom 36">
      <a:majorFont>
        <a:latin typeface="Posterama"/>
        <a:ea typeface=""/>
        <a:cs typeface=""/>
      </a:majorFont>
      <a:minorFont>
        <a:latin typeface="Daytona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tific discovery_V1_win32_EF_v4.potx" id="{C76E1CB0-558D-4FB9-AA8B-DAB0BFDB970A}" vid="{87D4F3E9-C3BB-413B-A87E-0B7BB674A5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F8397A0-8C35-4EEE-8E61-47C914415B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A734A7-6096-47AA-9737-CDF62701A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81D8D6-8849-400B-8BC9-21D401C7DD0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230e9df3-be65-4c73-a93b-d1236ebd677e"/>
    <ds:schemaRef ds:uri="16c05727-aa75-4e4a-9b5f-8a80a1165891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infopath/2007/PartnerControls"/>
    <ds:schemaRef ds:uri="71af3243-3dd4-4a8d-8c0d-dd76da1f02a5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{0A171043-D3A1-42B1-B4CA-3D69D2AA4A7F}TF51de1e5f-e0e8-4dd0-99f3-5b7584f7abdc2665eafa_win32-f9430b0bdaf6</Template>
  <TotalTime>457</TotalTime>
  <Words>860</Words>
  <Application>Microsoft Office PowerPoint</Application>
  <PresentationFormat>Layar Lebar</PresentationFormat>
  <Paragraphs>89</Paragraphs>
  <Slides>16</Slides>
  <Notes>2</Notes>
  <HiddenSlides>0</HiddenSlides>
  <MMClips>0</MMClips>
  <ScaleCrop>false</ScaleCrop>
  <HeadingPairs>
    <vt:vector size="6" baseType="variant">
      <vt:variant>
        <vt:lpstr>Font Dipakai</vt:lpstr>
      </vt:variant>
      <vt:variant>
        <vt:i4>6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16</vt:i4>
      </vt:variant>
    </vt:vector>
  </HeadingPairs>
  <TitlesOfParts>
    <vt:vector size="23" baseType="lpstr">
      <vt:lpstr>Arial</vt:lpstr>
      <vt:lpstr>Calibri</vt:lpstr>
      <vt:lpstr>Courier New</vt:lpstr>
      <vt:lpstr>Daytona Condensed Light</vt:lpstr>
      <vt:lpstr>Posterama</vt:lpstr>
      <vt:lpstr>Wingdings</vt:lpstr>
      <vt:lpstr>Custom</vt:lpstr>
      <vt:lpstr>geomorfologi</vt:lpstr>
      <vt:lpstr>Presentasi PowerPoint</vt:lpstr>
      <vt:lpstr>Pertemuan 1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7</cp:revision>
  <dcterms:created xsi:type="dcterms:W3CDTF">2025-08-25T02:52:10Z</dcterms:created>
  <dcterms:modified xsi:type="dcterms:W3CDTF">2025-09-29T03:53:42Z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