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8" r:id="rId2"/>
    <p:sldId id="257" r:id="rId3"/>
    <p:sldId id="259" r:id="rId4"/>
    <p:sldId id="264" r:id="rId5"/>
    <p:sldId id="269" r:id="rId6"/>
    <p:sldId id="266" r:id="rId7"/>
    <p:sldId id="260" r:id="rId8"/>
    <p:sldId id="262" r:id="rId9"/>
    <p:sldId id="263" r:id="rId10"/>
    <p:sldId id="265" r:id="rId11"/>
    <p:sldId id="267" r:id="rId12"/>
    <p:sldId id="268" r:id="rId13"/>
    <p:sldId id="270" r:id="rId14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4014" autoAdjust="0"/>
  </p:normalViewPr>
  <p:slideViewPr>
    <p:cSldViewPr>
      <p:cViewPr>
        <p:scale>
          <a:sx n="70" d="100"/>
          <a:sy n="70" d="100"/>
        </p:scale>
        <p:origin x="-130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02C5E2-000C-450A-BC29-E80907614D39}" type="datetimeFigureOut">
              <a:rPr lang="id-ID" smtClean="0"/>
              <a:t>20/09/2021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A066D-EDFF-4EDE-A885-5B4E43B7A4B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78440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A066D-EDFF-4EDE-A885-5B4E43B7A4B3}" type="slidenum">
              <a:rPr lang="id-ID" smtClean="0"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68766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E423-C4A1-4875-8925-1806FFD91690}" type="datetimeFigureOut">
              <a:rPr lang="id-ID" smtClean="0"/>
              <a:t>20/09/2021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D3316-60CA-4840-B1DD-67619F4C042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3187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E423-C4A1-4875-8925-1806FFD91690}" type="datetimeFigureOut">
              <a:rPr lang="id-ID" smtClean="0"/>
              <a:t>20/09/2021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D3316-60CA-4840-B1DD-67619F4C042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47386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E423-C4A1-4875-8925-1806FFD91690}" type="datetimeFigureOut">
              <a:rPr lang="id-ID" smtClean="0"/>
              <a:t>20/09/2021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D3316-60CA-4840-B1DD-67619F4C042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66530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E423-C4A1-4875-8925-1806FFD91690}" type="datetimeFigureOut">
              <a:rPr lang="id-ID" smtClean="0"/>
              <a:t>20/09/2021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D3316-60CA-4840-B1DD-67619F4C042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8163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E423-C4A1-4875-8925-1806FFD91690}" type="datetimeFigureOut">
              <a:rPr lang="id-ID" smtClean="0"/>
              <a:t>20/09/2021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D3316-60CA-4840-B1DD-67619F4C042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66643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E423-C4A1-4875-8925-1806FFD91690}" type="datetimeFigureOut">
              <a:rPr lang="id-ID" smtClean="0"/>
              <a:t>20/09/2021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D3316-60CA-4840-B1DD-67619F4C042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10963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E423-C4A1-4875-8925-1806FFD91690}" type="datetimeFigureOut">
              <a:rPr lang="id-ID" smtClean="0"/>
              <a:t>20/09/2021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D3316-60CA-4840-B1DD-67619F4C042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53969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E423-C4A1-4875-8925-1806FFD91690}" type="datetimeFigureOut">
              <a:rPr lang="id-ID" smtClean="0"/>
              <a:t>20/09/2021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D3316-60CA-4840-B1DD-67619F4C042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40144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E423-C4A1-4875-8925-1806FFD91690}" type="datetimeFigureOut">
              <a:rPr lang="id-ID" smtClean="0"/>
              <a:t>20/09/2021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D3316-60CA-4840-B1DD-67619F4C042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70817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E423-C4A1-4875-8925-1806FFD91690}" type="datetimeFigureOut">
              <a:rPr lang="id-ID" smtClean="0"/>
              <a:t>20/09/2021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D3316-60CA-4840-B1DD-67619F4C042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5948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0E423-C4A1-4875-8925-1806FFD91690}" type="datetimeFigureOut">
              <a:rPr lang="id-ID" smtClean="0"/>
              <a:t>20/09/2021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D3316-60CA-4840-B1DD-67619F4C042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73539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0E423-C4A1-4875-8925-1806FFD91690}" type="datetimeFigureOut">
              <a:rPr lang="id-ID" smtClean="0"/>
              <a:t>20/09/2021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D3316-60CA-4840-B1DD-67619F4C042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015441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11560" y="2204864"/>
            <a:ext cx="273630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8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heat</a:t>
            </a:r>
            <a:endParaRPr lang="en-US" sz="8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37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185551"/>
            <a:ext cx="792088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Temperature</a:t>
            </a:r>
            <a:endParaRPr lang="en-US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5536" y="134076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 smtClean="0">
                <a:latin typeface="Arial Rounded MT Bold" pitchFamily="34" charset="0"/>
              </a:rPr>
              <a:t>Temperature is a measure of the average kinetic energy of the individual particles in a substance.</a:t>
            </a:r>
            <a:endParaRPr lang="en-US" altLang="en-US" dirty="0">
              <a:latin typeface="Arial Rounded MT Bold" pitchFamily="34" charset="0"/>
            </a:endParaRPr>
          </a:p>
        </p:txBody>
      </p:sp>
      <p:pic>
        <p:nvPicPr>
          <p:cNvPr id="5" name="Picture 4" descr="horsesho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847" y="2996952"/>
            <a:ext cx="6183313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56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1560" y="185551"/>
            <a:ext cx="792088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Temperature Scale</a:t>
            </a:r>
            <a:endParaRPr lang="en-US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8" t="18750" r="62987" b="14792"/>
          <a:stretch/>
        </p:blipFill>
        <p:spPr bwMode="auto">
          <a:xfrm>
            <a:off x="251520" y="1628800"/>
            <a:ext cx="1728490" cy="4341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025" y="5676900"/>
            <a:ext cx="1704975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48"/>
          <a:stretch/>
        </p:blipFill>
        <p:spPr bwMode="auto">
          <a:xfrm>
            <a:off x="2897194" y="2342807"/>
            <a:ext cx="3620615" cy="658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817" y="3799620"/>
            <a:ext cx="3059371" cy="655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438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1560" y="185551"/>
            <a:ext cx="792088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</a:t>
            </a:r>
            <a:r>
              <a:rPr lang="en-US" sz="4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Zeroth</a:t>
            </a: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Law of Thermodynamics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1076" y="1268760"/>
            <a:ext cx="77473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If bodies A and B are each in thermal equilibrium with a third body </a:t>
            </a:r>
            <a:r>
              <a:rPr lang="id-ID" sz="2400" b="1" dirty="0" smtClean="0"/>
              <a:t>C</a:t>
            </a:r>
            <a:r>
              <a:rPr lang="en-US" sz="2400" b="1" dirty="0" smtClean="0"/>
              <a:t>, then A</a:t>
            </a:r>
            <a:r>
              <a:rPr lang="id-ID" sz="2400" b="1" dirty="0" smtClean="0"/>
              <a:t>, </a:t>
            </a:r>
            <a:r>
              <a:rPr lang="en-US" sz="2400" b="1" dirty="0" smtClean="0"/>
              <a:t>B</a:t>
            </a:r>
            <a:r>
              <a:rPr lang="id-ID" sz="2400" b="1" dirty="0" smtClean="0"/>
              <a:t>, and C</a:t>
            </a:r>
            <a:r>
              <a:rPr lang="en-US" sz="2400" b="1" dirty="0" smtClean="0"/>
              <a:t> are in thermal equilibrium with each other.</a:t>
            </a:r>
            <a:endParaRPr lang="id-ID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641076" y="5085184"/>
            <a:ext cx="78913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b="1" dirty="0"/>
              <a:t>Every body has </a:t>
            </a:r>
            <a:r>
              <a:rPr lang="id-ID" sz="2400" b="1" dirty="0" smtClean="0"/>
              <a:t>a </a:t>
            </a:r>
            <a:r>
              <a:rPr lang="en-US" sz="2400" b="1" dirty="0" smtClean="0"/>
              <a:t>property </a:t>
            </a:r>
            <a:r>
              <a:rPr lang="en-US" sz="2400" b="1" dirty="0"/>
              <a:t>called temperature</a:t>
            </a:r>
            <a:r>
              <a:rPr lang="en-US" sz="2400" b="1" dirty="0" smtClean="0"/>
              <a:t>.</a:t>
            </a:r>
            <a:r>
              <a:rPr lang="id-ID" sz="2400" b="1" dirty="0" smtClean="0"/>
              <a:t> </a:t>
            </a:r>
            <a:r>
              <a:rPr lang="en-US" sz="2400" b="1" dirty="0" smtClean="0"/>
              <a:t>When </a:t>
            </a:r>
            <a:r>
              <a:rPr lang="en-US" sz="2400" b="1" dirty="0"/>
              <a:t>two bodies are </a:t>
            </a:r>
            <a:r>
              <a:rPr lang="en-US" sz="2400" b="1" dirty="0" smtClean="0"/>
              <a:t>in</a:t>
            </a:r>
            <a:r>
              <a:rPr lang="id-ID" sz="2400" b="1" dirty="0" smtClean="0"/>
              <a:t> </a:t>
            </a:r>
            <a:r>
              <a:rPr lang="en-US" sz="2400" b="1" dirty="0" smtClean="0"/>
              <a:t>thermal </a:t>
            </a:r>
            <a:r>
              <a:rPr lang="en-US" sz="2400" b="1" dirty="0"/>
              <a:t>equilibrium, </a:t>
            </a:r>
            <a:r>
              <a:rPr lang="en-US" sz="2400" b="1" dirty="0" smtClean="0"/>
              <a:t>their</a:t>
            </a:r>
            <a:r>
              <a:rPr lang="id-ID" sz="2400" b="1" dirty="0" smtClean="0"/>
              <a:t> </a:t>
            </a:r>
            <a:r>
              <a:rPr lang="en-US" sz="2400" b="1" dirty="0" smtClean="0"/>
              <a:t>temperatures </a:t>
            </a:r>
            <a:r>
              <a:rPr lang="en-US" sz="2400" b="1" dirty="0"/>
              <a:t>are equal. And vice versa</a:t>
            </a:r>
            <a:r>
              <a:rPr lang="en-US" sz="2400" b="1" dirty="0" smtClean="0"/>
              <a:t>.</a:t>
            </a:r>
            <a:endParaRPr lang="id-ID" sz="2400" b="1" dirty="0"/>
          </a:p>
        </p:txBody>
      </p:sp>
      <p:pic>
        <p:nvPicPr>
          <p:cNvPr id="3074" name="Picture 2" descr="https://i0.wp.com/clubtechnical.com/wp-content/uploads/2018/12/Zeroth-law-of-thermodynamics.png?fit=500%2C288&amp;ssl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499" y="2341983"/>
            <a:ext cx="476250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42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2" t="20454" r="41119" b="7955"/>
          <a:stretch/>
        </p:blipFill>
        <p:spPr bwMode="auto">
          <a:xfrm>
            <a:off x="1823382" y="912837"/>
            <a:ext cx="5497233" cy="5380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611560" y="185551"/>
            <a:ext cx="792088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Temperature and Heat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295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1560" y="185551"/>
            <a:ext cx="792088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Heat</a:t>
            </a:r>
            <a:endParaRPr lang="en-US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8330" y="1268760"/>
            <a:ext cx="82081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Heat is defined as the transfer of energy across the boundary of a </a:t>
            </a:r>
            <a:r>
              <a:rPr lang="en-US" sz="2400" b="1" dirty="0" smtClean="0"/>
              <a:t>system</a:t>
            </a:r>
            <a:r>
              <a:rPr lang="id-ID" sz="2400" b="1" dirty="0" smtClean="0"/>
              <a:t> </a:t>
            </a:r>
            <a:r>
              <a:rPr lang="en-US" sz="2400" b="1" dirty="0" smtClean="0"/>
              <a:t>due </a:t>
            </a:r>
            <a:r>
              <a:rPr lang="en-US" sz="2400" b="1" dirty="0"/>
              <a:t>to a temperature difference between the </a:t>
            </a:r>
            <a:r>
              <a:rPr lang="en-US" sz="2400" b="1" dirty="0" smtClean="0"/>
              <a:t>system</a:t>
            </a:r>
            <a:r>
              <a:rPr lang="id-ID" sz="2400" b="1" dirty="0" smtClean="0"/>
              <a:t> </a:t>
            </a:r>
            <a:r>
              <a:rPr lang="en-US" sz="2400" b="1" dirty="0" smtClean="0"/>
              <a:t>and </a:t>
            </a:r>
            <a:r>
              <a:rPr lang="en-US" sz="2400" b="1" dirty="0"/>
              <a:t>its surroundings.</a:t>
            </a:r>
            <a:endParaRPr lang="id-ID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468331" y="2852936"/>
            <a:ext cx="2520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Units of Heat</a:t>
            </a:r>
          </a:p>
        </p:txBody>
      </p:sp>
      <p:sp>
        <p:nvSpPr>
          <p:cNvPr id="7" name="Rectangle 6"/>
          <p:cNvSpPr/>
          <p:nvPr/>
        </p:nvSpPr>
        <p:spPr>
          <a:xfrm>
            <a:off x="467544" y="3645024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b="1" dirty="0"/>
              <a:t>T</a:t>
            </a:r>
            <a:r>
              <a:rPr lang="en-US" sz="2400" b="1" dirty="0" smtClean="0"/>
              <a:t>he </a:t>
            </a:r>
            <a:r>
              <a:rPr lang="en-US" sz="2400" b="1" dirty="0"/>
              <a:t>calorie (</a:t>
            </a:r>
            <a:r>
              <a:rPr lang="en-US" sz="2400" b="1" dirty="0" err="1"/>
              <a:t>cal</a:t>
            </a:r>
            <a:r>
              <a:rPr lang="en-US" sz="2400" b="1" dirty="0"/>
              <a:t>), which is defined as </a:t>
            </a:r>
            <a:r>
              <a:rPr lang="en-US" sz="2400" b="1" dirty="0" smtClean="0"/>
              <a:t>the</a:t>
            </a:r>
            <a:r>
              <a:rPr lang="id-ID" sz="2400" b="1" dirty="0" smtClean="0"/>
              <a:t> </a:t>
            </a:r>
            <a:r>
              <a:rPr lang="en-US" sz="2400" b="1" dirty="0" smtClean="0"/>
              <a:t>amount </a:t>
            </a:r>
            <a:r>
              <a:rPr lang="en-US" sz="2400" b="1" dirty="0"/>
              <a:t>of </a:t>
            </a:r>
            <a:r>
              <a:rPr lang="en-US" sz="2400" b="1" dirty="0" smtClean="0"/>
              <a:t>energy</a:t>
            </a:r>
            <a:r>
              <a:rPr lang="id-ID" sz="2400" b="1" dirty="0" smtClean="0"/>
              <a:t> </a:t>
            </a:r>
            <a:r>
              <a:rPr lang="en-US" sz="2400" b="1" dirty="0" smtClean="0"/>
              <a:t>transfer </a:t>
            </a:r>
            <a:r>
              <a:rPr lang="en-US" sz="2400" b="1" dirty="0"/>
              <a:t>necessary to raise the temperature of 1 g of </a:t>
            </a:r>
            <a:r>
              <a:rPr lang="en-US" sz="2400" b="1" dirty="0" smtClean="0"/>
              <a:t>water</a:t>
            </a:r>
            <a:r>
              <a:rPr lang="id-ID" sz="2400" b="1" dirty="0" smtClean="0"/>
              <a:t> from </a:t>
            </a:r>
            <a:r>
              <a:rPr lang="id-ID" sz="2400" b="1" dirty="0"/>
              <a:t>14.5°C to 15.5°C</a:t>
            </a:r>
          </a:p>
        </p:txBody>
      </p:sp>
      <p:sp>
        <p:nvSpPr>
          <p:cNvPr id="8" name="Rectangle 7"/>
          <p:cNvSpPr/>
          <p:nvPr/>
        </p:nvSpPr>
        <p:spPr>
          <a:xfrm>
            <a:off x="467544" y="5157192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British thermal unit (Btu), which is </a:t>
            </a:r>
            <a:r>
              <a:rPr lang="en-US" sz="2400" b="1" dirty="0" smtClean="0"/>
              <a:t>defined</a:t>
            </a:r>
            <a:r>
              <a:rPr lang="id-ID" sz="2400" b="1" dirty="0" smtClean="0"/>
              <a:t> </a:t>
            </a:r>
            <a:r>
              <a:rPr lang="en-US" sz="2400" b="1" dirty="0" smtClean="0"/>
              <a:t>as </a:t>
            </a:r>
            <a:r>
              <a:rPr lang="en-US" sz="2400" b="1" dirty="0"/>
              <a:t>the amount </a:t>
            </a:r>
            <a:r>
              <a:rPr lang="en-US" sz="2400" b="1" dirty="0" smtClean="0"/>
              <a:t>of</a:t>
            </a:r>
            <a:r>
              <a:rPr lang="id-ID" sz="2400" b="1" dirty="0" smtClean="0"/>
              <a:t> </a:t>
            </a:r>
            <a:r>
              <a:rPr lang="en-US" sz="2400" b="1" dirty="0" smtClean="0"/>
              <a:t>energy </a:t>
            </a:r>
            <a:r>
              <a:rPr lang="en-US" sz="2400" b="1" dirty="0"/>
              <a:t>transfer required to raise the temperature </a:t>
            </a:r>
            <a:r>
              <a:rPr lang="en-US" sz="2400" b="1" dirty="0" smtClean="0"/>
              <a:t>of</a:t>
            </a:r>
            <a:r>
              <a:rPr lang="id-ID" sz="2400" b="1" dirty="0" smtClean="0"/>
              <a:t> </a:t>
            </a:r>
            <a:r>
              <a:rPr lang="en-US" sz="2400" b="1" dirty="0" smtClean="0"/>
              <a:t>1 </a:t>
            </a:r>
            <a:r>
              <a:rPr lang="en-US" sz="2400" b="1" dirty="0" err="1"/>
              <a:t>lb</a:t>
            </a:r>
            <a:r>
              <a:rPr lang="en-US" sz="2400" b="1" dirty="0"/>
              <a:t> of water from 63°F to 64°F.</a:t>
            </a:r>
            <a:endParaRPr lang="id-ID" sz="2400" b="1" dirty="0"/>
          </a:p>
        </p:txBody>
      </p:sp>
    </p:spTree>
    <p:extLst>
      <p:ext uri="{BB962C8B-B14F-4D97-AF65-F5344CB8AC3E}">
        <p14:creationId xmlns:p14="http://schemas.microsoft.com/office/powerpoint/2010/main" val="391333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90589" y="1196752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The heat capacity </a:t>
            </a:r>
            <a:r>
              <a:rPr lang="en-US" sz="2400" b="1" i="1" dirty="0"/>
              <a:t>C </a:t>
            </a:r>
            <a:r>
              <a:rPr lang="en-US" sz="2400" b="1" dirty="0"/>
              <a:t>of a particular sample of a substance is defined as </a:t>
            </a:r>
            <a:r>
              <a:rPr lang="en-US" sz="2400" b="1" dirty="0" smtClean="0"/>
              <a:t>the</a:t>
            </a:r>
            <a:r>
              <a:rPr lang="id-ID" sz="2400" b="1" dirty="0" smtClean="0"/>
              <a:t> </a:t>
            </a:r>
            <a:r>
              <a:rPr lang="en-US" sz="2400" b="1" dirty="0" smtClean="0"/>
              <a:t>amount </a:t>
            </a:r>
            <a:r>
              <a:rPr lang="en-US" sz="2400" b="1" dirty="0"/>
              <a:t>of energy needed to raise the temperature of that sample by 1°C. </a:t>
            </a:r>
            <a:endParaRPr lang="id-ID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611560" y="185551"/>
            <a:ext cx="792088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Heat Capacity and Specific Heat</a:t>
            </a:r>
            <a:endParaRPr lang="en-US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1560" y="3429000"/>
            <a:ext cx="77105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The specific heat </a:t>
            </a:r>
            <a:r>
              <a:rPr lang="en-US" sz="2400" b="1" i="1" dirty="0"/>
              <a:t>c </a:t>
            </a:r>
            <a:r>
              <a:rPr lang="en-US" sz="2400" b="1" dirty="0"/>
              <a:t>of a substance is the heat capacity per unit mass. </a:t>
            </a:r>
            <a:r>
              <a:rPr lang="en-US" sz="2400" b="1" dirty="0" smtClean="0"/>
              <a:t>Thus, if</a:t>
            </a:r>
            <a:r>
              <a:rPr lang="id-ID" sz="2400" b="1" dirty="0" smtClean="0"/>
              <a:t> </a:t>
            </a:r>
            <a:r>
              <a:rPr lang="en-US" sz="2400" b="1" dirty="0" smtClean="0"/>
              <a:t>energy </a:t>
            </a:r>
            <a:r>
              <a:rPr lang="en-US" sz="2400" b="1" i="1" dirty="0" smtClean="0"/>
              <a:t>Q </a:t>
            </a:r>
            <a:r>
              <a:rPr lang="en-US" sz="2400" b="1" dirty="0" smtClean="0"/>
              <a:t>transferred by heat to mass </a:t>
            </a:r>
            <a:r>
              <a:rPr lang="en-US" sz="2400" b="1" i="1" dirty="0" smtClean="0"/>
              <a:t>m </a:t>
            </a:r>
            <a:r>
              <a:rPr lang="en-US" sz="2400" b="1" dirty="0" smtClean="0"/>
              <a:t>of a substance changes the temperature of</a:t>
            </a:r>
          </a:p>
          <a:p>
            <a:r>
              <a:rPr lang="en-US" sz="2400" b="1" dirty="0" smtClean="0"/>
              <a:t>the sample by </a:t>
            </a:r>
            <a:r>
              <a:rPr lang="en-US" sz="2400" b="1" i="1" dirty="0" smtClean="0"/>
              <a:t>T</a:t>
            </a:r>
            <a:r>
              <a:rPr lang="en-US" sz="2400" b="1" dirty="0" smtClean="0"/>
              <a:t>, then the specific heat of the substance is</a:t>
            </a:r>
            <a:endParaRPr lang="id-ID" sz="24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1" t="30525" r="42076" b="58281"/>
          <a:stretch/>
        </p:blipFill>
        <p:spPr bwMode="auto">
          <a:xfrm>
            <a:off x="3419872" y="2708920"/>
            <a:ext cx="1998124" cy="522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90" t="34375" r="41684" b="43959"/>
          <a:stretch/>
        </p:blipFill>
        <p:spPr bwMode="auto">
          <a:xfrm>
            <a:off x="1426139" y="5136347"/>
            <a:ext cx="2172827" cy="1129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39" t="38647" r="40981" b="50519"/>
          <a:stretch/>
        </p:blipFill>
        <p:spPr bwMode="auto">
          <a:xfrm>
            <a:off x="4788024" y="5352370"/>
            <a:ext cx="2804718" cy="697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380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40" t="22574" r="19781" b="7179"/>
          <a:stretch/>
        </p:blipFill>
        <p:spPr bwMode="auto">
          <a:xfrm>
            <a:off x="1043608" y="476672"/>
            <a:ext cx="3245112" cy="5966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0" y="2998470"/>
            <a:ext cx="446449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</a:t>
            </a:r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pecific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id-ID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</a:t>
            </a:r>
            <a:r>
              <a:rPr lang="id-I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eat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095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1560" y="185551"/>
            <a:ext cx="792088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Conservation of Energy</a:t>
            </a:r>
            <a:endParaRPr lang="en-US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098" name="Picture 2" descr="https://i.ytimg.com/vi/9qSEfcIfYbw/hq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25144"/>
            <a:ext cx="2859836" cy="214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226" y="1463003"/>
            <a:ext cx="1661042" cy="560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808" y="1463003"/>
            <a:ext cx="2778119" cy="560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335265"/>
            <a:ext cx="6902311" cy="61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337152"/>
            <a:ext cx="3789362" cy="1145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31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185551"/>
            <a:ext cx="792088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Laten Heat</a:t>
            </a:r>
            <a:endParaRPr lang="en-US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12776"/>
            <a:ext cx="1810692" cy="64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4" t="17237" r="11283" b="10057"/>
          <a:stretch/>
        </p:blipFill>
        <p:spPr bwMode="auto">
          <a:xfrm>
            <a:off x="510317" y="2080695"/>
            <a:ext cx="8493897" cy="425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262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4" t="16137" r="17583" b="8865"/>
          <a:stretch/>
        </p:blipFill>
        <p:spPr bwMode="auto">
          <a:xfrm>
            <a:off x="611560" y="1772816"/>
            <a:ext cx="8057620" cy="4483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11560" y="185551"/>
            <a:ext cx="792088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Laten Heat</a:t>
            </a:r>
            <a:endParaRPr lang="en-US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27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11560" y="185551"/>
            <a:ext cx="792088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Heat Transfer Mechanism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2" descr="gri12117_un100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7" t="5341" r="21348"/>
          <a:stretch/>
        </p:blipFill>
        <p:spPr bwMode="auto">
          <a:xfrm>
            <a:off x="2601569" y="1628800"/>
            <a:ext cx="3940862" cy="4021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18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www.researchgate.net/profile/Biswadip-Shome/publication/280735585/figure/fig2/AS:284516598992900@1444845451164/Heat-Transfer-Block-Diagram-for-Opaque-Surfac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" t="1821" r="30027" b="7833"/>
          <a:stretch/>
        </p:blipFill>
        <p:spPr bwMode="auto">
          <a:xfrm>
            <a:off x="2255271" y="1340768"/>
            <a:ext cx="4633458" cy="328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11560" y="4869160"/>
            <a:ext cx="8208912" cy="1427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d-ID" sz="2000" b="1" dirty="0" smtClean="0"/>
              <a:t>k = thermal conductivity (W/m.K)		</a:t>
            </a:r>
            <a:r>
              <a:rPr lang="el-GR" sz="2000" b="1" dirty="0">
                <a:latin typeface="Times New Roman"/>
                <a:cs typeface="Times New Roman"/>
              </a:rPr>
              <a:t>ε</a:t>
            </a:r>
            <a:r>
              <a:rPr lang="id-ID" sz="2000" b="1" dirty="0">
                <a:latin typeface="Times New Roman"/>
                <a:cs typeface="Times New Roman"/>
              </a:rPr>
              <a:t> </a:t>
            </a:r>
            <a:r>
              <a:rPr lang="id-ID" sz="2000" b="1" dirty="0">
                <a:cs typeface="Times New Roman"/>
              </a:rPr>
              <a:t>=</a:t>
            </a:r>
            <a:r>
              <a:rPr lang="id-ID" sz="2000" b="1" dirty="0">
                <a:latin typeface="Times New Roman"/>
                <a:cs typeface="Times New Roman"/>
              </a:rPr>
              <a:t> </a:t>
            </a:r>
            <a:r>
              <a:rPr lang="id-ID" sz="2000" b="1" dirty="0" smtClean="0">
                <a:latin typeface="Times New Roman"/>
                <a:cs typeface="Times New Roman"/>
              </a:rPr>
              <a:t>emissivity</a:t>
            </a:r>
            <a:r>
              <a:rPr lang="id-ID" sz="2000" b="1" dirty="0" smtClean="0"/>
              <a:t>	</a:t>
            </a:r>
          </a:p>
          <a:p>
            <a:pPr>
              <a:lnSpc>
                <a:spcPct val="150000"/>
              </a:lnSpc>
            </a:pPr>
            <a:r>
              <a:rPr lang="id-ID" sz="2000" b="1" dirty="0" smtClean="0"/>
              <a:t>h = heat transfer coefficient</a:t>
            </a:r>
            <a:r>
              <a:rPr lang="id-ID" sz="2000" b="1" dirty="0"/>
              <a:t> </a:t>
            </a:r>
            <a:r>
              <a:rPr lang="id-ID" sz="2000" b="1" dirty="0" smtClean="0"/>
              <a:t>(W/m</a:t>
            </a:r>
            <a:r>
              <a:rPr lang="id-ID" sz="2000" b="1" baseline="30000" dirty="0" smtClean="0"/>
              <a:t>2</a:t>
            </a:r>
            <a:r>
              <a:rPr lang="id-ID" sz="2000" b="1" dirty="0" smtClean="0"/>
              <a:t>.K)	</a:t>
            </a:r>
            <a:r>
              <a:rPr lang="id-ID" sz="2000" b="1" dirty="0">
                <a:cs typeface="Times New Roman"/>
              </a:rPr>
              <a:t>c</a:t>
            </a:r>
            <a:r>
              <a:rPr lang="id-ID" sz="2000" b="1" baseline="-25000" dirty="0">
                <a:cs typeface="Times New Roman"/>
              </a:rPr>
              <a:t>p</a:t>
            </a:r>
            <a:r>
              <a:rPr lang="id-ID" sz="2000" b="1" dirty="0">
                <a:cs typeface="Times New Roman"/>
              </a:rPr>
              <a:t> = specific heat (J/kg.K</a:t>
            </a:r>
            <a:r>
              <a:rPr lang="id-ID" sz="2000" b="1" dirty="0" smtClean="0">
                <a:cs typeface="Times New Roman"/>
              </a:rPr>
              <a:t>)</a:t>
            </a:r>
            <a:endParaRPr lang="id-ID" sz="2000" b="1" dirty="0" smtClean="0"/>
          </a:p>
          <a:p>
            <a:pPr>
              <a:lnSpc>
                <a:spcPct val="150000"/>
              </a:lnSpc>
            </a:pPr>
            <a:r>
              <a:rPr lang="id-ID" sz="2000" b="1" dirty="0" smtClean="0">
                <a:latin typeface="Times New Roman"/>
                <a:cs typeface="Times New Roman"/>
              </a:rPr>
              <a:t>σ </a:t>
            </a:r>
            <a:r>
              <a:rPr lang="id-ID" sz="2000" b="1" dirty="0" smtClean="0">
                <a:latin typeface="+mj-lt"/>
                <a:cs typeface="Times New Roman"/>
              </a:rPr>
              <a:t>= The Stefan-Boltzmann Constant =  5.6703 x 10</a:t>
            </a:r>
            <a:r>
              <a:rPr lang="id-ID" sz="2000" b="1" baseline="30000" dirty="0" smtClean="0">
                <a:latin typeface="+mj-lt"/>
                <a:cs typeface="Times New Roman"/>
              </a:rPr>
              <a:t>-8  </a:t>
            </a:r>
            <a:r>
              <a:rPr lang="id-ID" sz="2000" b="1" dirty="0" smtClean="0">
                <a:latin typeface="+mj-lt"/>
                <a:cs typeface="Times New Roman"/>
              </a:rPr>
              <a:t> (W/m</a:t>
            </a:r>
            <a:r>
              <a:rPr lang="id-ID" sz="2000" b="1" baseline="30000" dirty="0" smtClean="0">
                <a:latin typeface="+mj-lt"/>
                <a:cs typeface="Times New Roman"/>
              </a:rPr>
              <a:t>2</a:t>
            </a:r>
            <a:r>
              <a:rPr lang="id-ID" sz="2000" b="1" dirty="0" smtClean="0">
                <a:latin typeface="+mj-lt"/>
                <a:cs typeface="Times New Roman"/>
              </a:rPr>
              <a:t>K</a:t>
            </a:r>
            <a:r>
              <a:rPr lang="id-ID" sz="2000" b="1" baseline="30000" dirty="0" smtClean="0">
                <a:latin typeface="+mj-lt"/>
                <a:cs typeface="Times New Roman"/>
              </a:rPr>
              <a:t>4</a:t>
            </a:r>
            <a:r>
              <a:rPr lang="id-ID" sz="2000" b="1" dirty="0" smtClean="0">
                <a:latin typeface="+mj-lt"/>
                <a:cs typeface="Times New Roman"/>
              </a:rPr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611560" y="185551"/>
            <a:ext cx="792088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d-ID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Heat Transfer Mechanism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5585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279</Words>
  <Application>Microsoft Office PowerPoint</Application>
  <PresentationFormat>On-screen Show (4:3)</PresentationFormat>
  <Paragraphs>28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Andhika Cahaya Titisan Sukma</dc:creator>
  <cp:lastModifiedBy>Andhika Cahaya Titisan Sukma</cp:lastModifiedBy>
  <cp:revision>22</cp:revision>
  <dcterms:created xsi:type="dcterms:W3CDTF">2021-09-18T02:09:09Z</dcterms:created>
  <dcterms:modified xsi:type="dcterms:W3CDTF">2021-09-20T08:35:22Z</dcterms:modified>
</cp:coreProperties>
</file>