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81" r:id="rId24"/>
    <p:sldId id="280" r:id="rId25"/>
    <p:sldId id="278" r:id="rId26"/>
    <p:sldId id="279"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6" d="100"/>
          <a:sy n="66" d="100"/>
        </p:scale>
        <p:origin x="600"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1AB308E-AB9A-427A-A7A9-A3EDD8E4C98F}" type="datetimeFigureOut">
              <a:rPr lang="en-US" smtClean="0"/>
              <a:t>5/5/2026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9787FD-4D13-499E-813D-D687408CDA19}" type="slidenum">
              <a:rPr lang="en-US" smtClean="0"/>
              <a:t>‹#›</a:t>
            </a:fld>
            <a:endParaRPr lang="en-US"/>
          </a:p>
        </p:txBody>
      </p:sp>
    </p:spTree>
    <p:extLst>
      <p:ext uri="{BB962C8B-B14F-4D97-AF65-F5344CB8AC3E}">
        <p14:creationId xmlns:p14="http://schemas.microsoft.com/office/powerpoint/2010/main" val="3350305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AB308E-AB9A-427A-A7A9-A3EDD8E4C98F}" type="datetimeFigureOut">
              <a:rPr lang="en-US" smtClean="0"/>
              <a:t>5/5/2026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9787FD-4D13-499E-813D-D687408CDA19}" type="slidenum">
              <a:rPr lang="en-US" smtClean="0"/>
              <a:t>‹#›</a:t>
            </a:fld>
            <a:endParaRPr lang="en-US"/>
          </a:p>
        </p:txBody>
      </p:sp>
    </p:spTree>
    <p:extLst>
      <p:ext uri="{BB962C8B-B14F-4D97-AF65-F5344CB8AC3E}">
        <p14:creationId xmlns:p14="http://schemas.microsoft.com/office/powerpoint/2010/main" val="2365177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1AB308E-AB9A-427A-A7A9-A3EDD8E4C98F}" type="datetimeFigureOut">
              <a:rPr lang="en-US" smtClean="0"/>
              <a:t>5/5/2026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9787FD-4D13-499E-813D-D687408CDA19}" type="slidenum">
              <a:rPr lang="en-US" smtClean="0"/>
              <a:t>‹#›</a:t>
            </a:fld>
            <a:endParaRPr lang="en-US"/>
          </a:p>
        </p:txBody>
      </p:sp>
    </p:spTree>
    <p:extLst>
      <p:ext uri="{BB962C8B-B14F-4D97-AF65-F5344CB8AC3E}">
        <p14:creationId xmlns:p14="http://schemas.microsoft.com/office/powerpoint/2010/main" val="4039937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1AB308E-AB9A-427A-A7A9-A3EDD8E4C98F}" type="datetimeFigureOut">
              <a:rPr lang="en-US" smtClean="0"/>
              <a:t>5/5/2026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9787FD-4D13-499E-813D-D687408CDA19}" type="slidenum">
              <a:rPr lang="en-US" smtClean="0"/>
              <a:t>‹#›</a:t>
            </a:fld>
            <a:endParaRPr lang="en-US"/>
          </a:p>
        </p:txBody>
      </p:sp>
    </p:spTree>
    <p:extLst>
      <p:ext uri="{BB962C8B-B14F-4D97-AF65-F5344CB8AC3E}">
        <p14:creationId xmlns:p14="http://schemas.microsoft.com/office/powerpoint/2010/main" val="3289147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1AB308E-AB9A-427A-A7A9-A3EDD8E4C98F}" type="datetimeFigureOut">
              <a:rPr lang="en-US" smtClean="0"/>
              <a:t>5/5/2026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9787FD-4D13-499E-813D-D687408CDA19}" type="slidenum">
              <a:rPr lang="en-US" smtClean="0"/>
              <a:t>‹#›</a:t>
            </a:fld>
            <a:endParaRPr lang="en-US"/>
          </a:p>
        </p:txBody>
      </p:sp>
    </p:spTree>
    <p:extLst>
      <p:ext uri="{BB962C8B-B14F-4D97-AF65-F5344CB8AC3E}">
        <p14:creationId xmlns:p14="http://schemas.microsoft.com/office/powerpoint/2010/main" val="2825801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1AB308E-AB9A-427A-A7A9-A3EDD8E4C98F}" type="datetimeFigureOut">
              <a:rPr lang="en-US" smtClean="0"/>
              <a:t>5/5/2026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9787FD-4D13-499E-813D-D687408CDA19}" type="slidenum">
              <a:rPr lang="en-US" smtClean="0"/>
              <a:t>‹#›</a:t>
            </a:fld>
            <a:endParaRPr lang="en-US"/>
          </a:p>
        </p:txBody>
      </p:sp>
    </p:spTree>
    <p:extLst>
      <p:ext uri="{BB962C8B-B14F-4D97-AF65-F5344CB8AC3E}">
        <p14:creationId xmlns:p14="http://schemas.microsoft.com/office/powerpoint/2010/main" val="3109080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AB308E-AB9A-427A-A7A9-A3EDD8E4C98F}" type="datetimeFigureOut">
              <a:rPr lang="en-US" smtClean="0"/>
              <a:t>5/5/2026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9787FD-4D13-499E-813D-D687408CDA19}" type="slidenum">
              <a:rPr lang="en-US" smtClean="0"/>
              <a:t>‹#›</a:t>
            </a:fld>
            <a:endParaRPr lang="en-US"/>
          </a:p>
        </p:txBody>
      </p:sp>
    </p:spTree>
    <p:extLst>
      <p:ext uri="{BB962C8B-B14F-4D97-AF65-F5344CB8AC3E}">
        <p14:creationId xmlns:p14="http://schemas.microsoft.com/office/powerpoint/2010/main" val="2308021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1AB308E-AB9A-427A-A7A9-A3EDD8E4C98F}" type="datetimeFigureOut">
              <a:rPr lang="en-US" smtClean="0"/>
              <a:t>5/5/2026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9787FD-4D13-499E-813D-D687408CDA19}" type="slidenum">
              <a:rPr lang="en-US" smtClean="0"/>
              <a:t>‹#›</a:t>
            </a:fld>
            <a:endParaRPr lang="en-US"/>
          </a:p>
        </p:txBody>
      </p:sp>
    </p:spTree>
    <p:extLst>
      <p:ext uri="{BB962C8B-B14F-4D97-AF65-F5344CB8AC3E}">
        <p14:creationId xmlns:p14="http://schemas.microsoft.com/office/powerpoint/2010/main" val="4126177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1AB308E-AB9A-427A-A7A9-A3EDD8E4C98F}" type="datetimeFigureOut">
              <a:rPr lang="en-US" smtClean="0"/>
              <a:t>5/5/2026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9787FD-4D13-499E-813D-D687408CDA19}" type="slidenum">
              <a:rPr lang="en-US" smtClean="0"/>
              <a:t>‹#›</a:t>
            </a:fld>
            <a:endParaRPr lang="en-US"/>
          </a:p>
        </p:txBody>
      </p:sp>
    </p:spTree>
    <p:extLst>
      <p:ext uri="{BB962C8B-B14F-4D97-AF65-F5344CB8AC3E}">
        <p14:creationId xmlns:p14="http://schemas.microsoft.com/office/powerpoint/2010/main" val="2980912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AB308E-AB9A-427A-A7A9-A3EDD8E4C98F}" type="datetimeFigureOut">
              <a:rPr lang="en-US" smtClean="0"/>
              <a:t>5/5/2026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9787FD-4D13-499E-813D-D687408CDA19}" type="slidenum">
              <a:rPr lang="en-US" smtClean="0"/>
              <a:t>‹#›</a:t>
            </a:fld>
            <a:endParaRPr lang="en-US"/>
          </a:p>
        </p:txBody>
      </p:sp>
    </p:spTree>
    <p:extLst>
      <p:ext uri="{BB962C8B-B14F-4D97-AF65-F5344CB8AC3E}">
        <p14:creationId xmlns:p14="http://schemas.microsoft.com/office/powerpoint/2010/main" val="1184312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AB308E-AB9A-427A-A7A9-A3EDD8E4C98F}" type="datetimeFigureOut">
              <a:rPr lang="en-US" smtClean="0"/>
              <a:t>5/5/2026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9787FD-4D13-499E-813D-D687408CDA19}" type="slidenum">
              <a:rPr lang="en-US" smtClean="0"/>
              <a:t>‹#›</a:t>
            </a:fld>
            <a:endParaRPr lang="en-US"/>
          </a:p>
        </p:txBody>
      </p:sp>
    </p:spTree>
    <p:extLst>
      <p:ext uri="{BB962C8B-B14F-4D97-AF65-F5344CB8AC3E}">
        <p14:creationId xmlns:p14="http://schemas.microsoft.com/office/powerpoint/2010/main" val="4198820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AB308E-AB9A-427A-A7A9-A3EDD8E4C98F}" type="datetimeFigureOut">
              <a:rPr lang="en-US" smtClean="0"/>
              <a:t>5/5/2026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9787FD-4D13-499E-813D-D687408CDA19}" type="slidenum">
              <a:rPr lang="en-US" smtClean="0"/>
              <a:t>‹#›</a:t>
            </a:fld>
            <a:endParaRPr lang="en-US"/>
          </a:p>
        </p:txBody>
      </p:sp>
    </p:spTree>
    <p:extLst>
      <p:ext uri="{BB962C8B-B14F-4D97-AF65-F5344CB8AC3E}">
        <p14:creationId xmlns:p14="http://schemas.microsoft.com/office/powerpoint/2010/main" val="3160456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Risk Management Techniques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42829955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Topic: Techniques for Managing Risk</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smtClean="0"/>
              <a:t>In international companies, risk management is not only about identifying possible losses. It is also about deciding </a:t>
            </a:r>
            <a:r>
              <a:rPr lang="en-US" b="1" dirty="0" smtClean="0"/>
              <a:t>what actions the company should take</a:t>
            </a:r>
            <a:r>
              <a:rPr lang="en-US" dirty="0" smtClean="0"/>
              <a:t> to deal with uncertainty. According to ISO 31000, risk management involves identifying, analyzing, evaluating, treating, monitoring, and communicating risks in a structured way. </a:t>
            </a:r>
          </a:p>
          <a:p>
            <a:pPr marL="0" indent="0">
              <a:buNone/>
            </a:pPr>
            <a:r>
              <a:rPr lang="en-US" dirty="0" smtClean="0"/>
              <a:t>In practice, risk management techniques help managers answer five important questions:</a:t>
            </a:r>
          </a:p>
          <a:p>
            <a:r>
              <a:rPr lang="en-US" dirty="0" smtClean="0"/>
              <a:t>What risks are we exposed to? </a:t>
            </a:r>
          </a:p>
          <a:p>
            <a:r>
              <a:rPr lang="en-US" dirty="0" smtClean="0"/>
              <a:t>How serious are these risks? </a:t>
            </a:r>
          </a:p>
          <a:p>
            <a:r>
              <a:rPr lang="en-US" dirty="0" smtClean="0"/>
              <a:t>Can we avoid them? </a:t>
            </a:r>
          </a:p>
          <a:p>
            <a:r>
              <a:rPr lang="en-US" dirty="0" smtClean="0"/>
              <a:t>Can we transfer them to another party? </a:t>
            </a:r>
          </a:p>
          <a:p>
            <a:r>
              <a:rPr lang="en-US" dirty="0" smtClean="0"/>
              <a:t>What controls should we implement to reduce their impact?</a:t>
            </a:r>
          </a:p>
          <a:p>
            <a:pPr marL="0" indent="0">
              <a:buNone/>
            </a:pPr>
            <a:endParaRPr lang="en-US" dirty="0"/>
          </a:p>
        </p:txBody>
      </p:sp>
    </p:spTree>
    <p:extLst>
      <p:ext uri="{BB962C8B-B14F-4D97-AF65-F5344CB8AC3E}">
        <p14:creationId xmlns:p14="http://schemas.microsoft.com/office/powerpoint/2010/main" val="18866372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Exposure and Risk Control</a:t>
            </a:r>
            <a:endParaRPr lang="en-US" dirty="0"/>
          </a:p>
        </p:txBody>
      </p:sp>
      <p:sp>
        <p:nvSpPr>
          <p:cNvPr id="3" name="Content Placeholder 2"/>
          <p:cNvSpPr>
            <a:spLocks noGrp="1"/>
          </p:cNvSpPr>
          <p:nvPr>
            <p:ph idx="1"/>
          </p:nvPr>
        </p:nvSpPr>
        <p:spPr/>
        <p:txBody>
          <a:bodyPr/>
          <a:lstStyle/>
          <a:p>
            <a:pPr marL="0" indent="0">
              <a:buNone/>
            </a:pPr>
            <a:r>
              <a:rPr lang="en-US" dirty="0" smtClean="0"/>
              <a:t>Meaning of Risk Exposure</a:t>
            </a:r>
          </a:p>
          <a:p>
            <a:r>
              <a:rPr lang="en-US" dirty="0" smtClean="0"/>
              <a:t>Risk exposure refers to the extent to which an organization is vulnerable to potential loss or negative impact from a specific risk event.</a:t>
            </a:r>
          </a:p>
          <a:p>
            <a:r>
              <a:rPr lang="en-US" dirty="0" smtClean="0"/>
              <a:t>In simple terms, risk exposure answers this question:</a:t>
            </a:r>
          </a:p>
          <a:p>
            <a:endParaRPr lang="en-US" dirty="0"/>
          </a:p>
        </p:txBody>
      </p:sp>
    </p:spTree>
    <p:extLst>
      <p:ext uri="{BB962C8B-B14F-4D97-AF65-F5344CB8AC3E}">
        <p14:creationId xmlns:p14="http://schemas.microsoft.com/office/powerpoint/2010/main" val="1200513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2774985602"/>
              </p:ext>
            </p:extLst>
          </p:nvPr>
        </p:nvGraphicFramePr>
        <p:xfrm>
          <a:off x="1059582" y="2011271"/>
          <a:ext cx="10515600" cy="2286000"/>
        </p:xfrm>
        <a:graphic>
          <a:graphicData uri="http://schemas.openxmlformats.org/drawingml/2006/table">
            <a:tbl>
              <a:tblPr/>
              <a:tblGrid>
                <a:gridCol w="3505200">
                  <a:extLst>
                    <a:ext uri="{9D8B030D-6E8A-4147-A177-3AD203B41FA5}">
                      <a16:colId xmlns:a16="http://schemas.microsoft.com/office/drawing/2014/main" val="1911043195"/>
                    </a:ext>
                  </a:extLst>
                </a:gridCol>
                <a:gridCol w="3505200">
                  <a:extLst>
                    <a:ext uri="{9D8B030D-6E8A-4147-A177-3AD203B41FA5}">
                      <a16:colId xmlns:a16="http://schemas.microsoft.com/office/drawing/2014/main" val="428374895"/>
                    </a:ext>
                  </a:extLst>
                </a:gridCol>
                <a:gridCol w="3505200">
                  <a:extLst>
                    <a:ext uri="{9D8B030D-6E8A-4147-A177-3AD203B41FA5}">
                      <a16:colId xmlns:a16="http://schemas.microsoft.com/office/drawing/2014/main" val="1107167923"/>
                    </a:ext>
                  </a:extLst>
                </a:gridCol>
              </a:tblGrid>
              <a:tr h="0">
                <a:tc>
                  <a:txBody>
                    <a:bodyPr/>
                    <a:lstStyle/>
                    <a:p>
                      <a:r>
                        <a:rPr lang="en-US"/>
                        <a:t>Factor</a:t>
                      </a:r>
                    </a:p>
                  </a:txBody>
                  <a:tcPr anchor="ctr">
                    <a:lnL>
                      <a:noFill/>
                    </a:lnL>
                    <a:lnR>
                      <a:noFill/>
                    </a:lnR>
                    <a:lnT>
                      <a:noFill/>
                    </a:lnT>
                    <a:lnB>
                      <a:noFill/>
                    </a:lnB>
                  </a:tcPr>
                </a:tc>
                <a:tc>
                  <a:txBody>
                    <a:bodyPr/>
                    <a:lstStyle/>
                    <a:p>
                      <a:r>
                        <a:rPr lang="en-US"/>
                        <a:t>Explanation</a:t>
                      </a:r>
                    </a:p>
                  </a:txBody>
                  <a:tcPr anchor="ctr">
                    <a:lnL>
                      <a:noFill/>
                    </a:lnL>
                    <a:lnR>
                      <a:noFill/>
                    </a:lnR>
                    <a:lnT>
                      <a:noFill/>
                    </a:lnT>
                    <a:lnB>
                      <a:noFill/>
                    </a:lnB>
                  </a:tcPr>
                </a:tc>
                <a:tc>
                  <a:txBody>
                    <a:bodyPr/>
                    <a:lstStyle/>
                    <a:p>
                      <a:r>
                        <a:rPr lang="en-US"/>
                        <a:t>Example</a:t>
                      </a:r>
                    </a:p>
                  </a:txBody>
                  <a:tcPr anchor="ctr">
                    <a:lnL>
                      <a:noFill/>
                    </a:lnL>
                    <a:lnR>
                      <a:noFill/>
                    </a:lnR>
                    <a:lnT>
                      <a:noFill/>
                    </a:lnT>
                    <a:lnB>
                      <a:noFill/>
                    </a:lnB>
                  </a:tcPr>
                </a:tc>
                <a:extLst>
                  <a:ext uri="{0D108BD9-81ED-4DB2-BD59-A6C34878D82A}">
                    <a16:rowId xmlns:a16="http://schemas.microsoft.com/office/drawing/2014/main" val="4289066478"/>
                  </a:ext>
                </a:extLst>
              </a:tr>
              <a:tr h="0">
                <a:tc>
                  <a:txBody>
                    <a:bodyPr/>
                    <a:lstStyle/>
                    <a:p>
                      <a:r>
                        <a:rPr lang="en-US" dirty="0"/>
                        <a:t>Probability</a:t>
                      </a:r>
                    </a:p>
                  </a:txBody>
                  <a:tcPr anchor="ctr">
                    <a:lnL>
                      <a:noFill/>
                    </a:lnL>
                    <a:lnR>
                      <a:noFill/>
                    </a:lnR>
                    <a:lnT>
                      <a:noFill/>
                    </a:lnT>
                    <a:lnB>
                      <a:noFill/>
                    </a:lnB>
                  </a:tcPr>
                </a:tc>
                <a:tc>
                  <a:txBody>
                    <a:bodyPr/>
                    <a:lstStyle/>
                    <a:p>
                      <a:r>
                        <a:rPr lang="en-US"/>
                        <a:t>How likely the risk is to happen</a:t>
                      </a:r>
                    </a:p>
                  </a:txBody>
                  <a:tcPr anchor="ctr">
                    <a:lnL>
                      <a:noFill/>
                    </a:lnL>
                    <a:lnR>
                      <a:noFill/>
                    </a:lnR>
                    <a:lnT>
                      <a:noFill/>
                    </a:lnT>
                    <a:lnB>
                      <a:noFill/>
                    </a:lnB>
                  </a:tcPr>
                </a:tc>
                <a:tc>
                  <a:txBody>
                    <a:bodyPr/>
                    <a:lstStyle/>
                    <a:p>
                      <a:r>
                        <a:rPr lang="en-US"/>
                        <a:t>A cyberattack may be highly likely for a digital bank</a:t>
                      </a:r>
                    </a:p>
                  </a:txBody>
                  <a:tcPr anchor="ctr">
                    <a:lnL>
                      <a:noFill/>
                    </a:lnL>
                    <a:lnR>
                      <a:noFill/>
                    </a:lnR>
                    <a:lnT>
                      <a:noFill/>
                    </a:lnT>
                    <a:lnB>
                      <a:noFill/>
                    </a:lnB>
                  </a:tcPr>
                </a:tc>
                <a:extLst>
                  <a:ext uri="{0D108BD9-81ED-4DB2-BD59-A6C34878D82A}">
                    <a16:rowId xmlns:a16="http://schemas.microsoft.com/office/drawing/2014/main" val="2042137765"/>
                  </a:ext>
                </a:extLst>
              </a:tr>
              <a:tr h="0">
                <a:tc>
                  <a:txBody>
                    <a:bodyPr/>
                    <a:lstStyle/>
                    <a:p>
                      <a:r>
                        <a:rPr lang="en-US"/>
                        <a:t>Impact</a:t>
                      </a:r>
                    </a:p>
                  </a:txBody>
                  <a:tcPr anchor="ctr">
                    <a:lnL>
                      <a:noFill/>
                    </a:lnL>
                    <a:lnR>
                      <a:noFill/>
                    </a:lnR>
                    <a:lnT>
                      <a:noFill/>
                    </a:lnT>
                    <a:lnB>
                      <a:noFill/>
                    </a:lnB>
                  </a:tcPr>
                </a:tc>
                <a:tc>
                  <a:txBody>
                    <a:bodyPr/>
                    <a:lstStyle/>
                    <a:p>
                      <a:r>
                        <a:rPr lang="en-US"/>
                        <a:t>How serious the consequences are</a:t>
                      </a:r>
                    </a:p>
                  </a:txBody>
                  <a:tcPr anchor="ctr">
                    <a:lnL>
                      <a:noFill/>
                    </a:lnL>
                    <a:lnR>
                      <a:noFill/>
                    </a:lnR>
                    <a:lnT>
                      <a:noFill/>
                    </a:lnT>
                    <a:lnB>
                      <a:noFill/>
                    </a:lnB>
                  </a:tcPr>
                </a:tc>
                <a:tc>
                  <a:txBody>
                    <a:bodyPr/>
                    <a:lstStyle/>
                    <a:p>
                      <a:r>
                        <a:rPr lang="en-US"/>
                        <a:t>A data breach may cause financial loss and reputational damage</a:t>
                      </a:r>
                    </a:p>
                  </a:txBody>
                  <a:tcPr anchor="ctr">
                    <a:lnL>
                      <a:noFill/>
                    </a:lnL>
                    <a:lnR>
                      <a:noFill/>
                    </a:lnR>
                    <a:lnT>
                      <a:noFill/>
                    </a:lnT>
                    <a:lnB>
                      <a:noFill/>
                    </a:lnB>
                  </a:tcPr>
                </a:tc>
                <a:extLst>
                  <a:ext uri="{0D108BD9-81ED-4DB2-BD59-A6C34878D82A}">
                    <a16:rowId xmlns:a16="http://schemas.microsoft.com/office/drawing/2014/main" val="1258430520"/>
                  </a:ext>
                </a:extLst>
              </a:tr>
              <a:tr h="0">
                <a:tc>
                  <a:txBody>
                    <a:bodyPr/>
                    <a:lstStyle/>
                    <a:p>
                      <a:r>
                        <a:rPr lang="en-US"/>
                        <a:t>Vulnerability</a:t>
                      </a:r>
                    </a:p>
                  </a:txBody>
                  <a:tcPr anchor="ctr">
                    <a:lnL>
                      <a:noFill/>
                    </a:lnL>
                    <a:lnR>
                      <a:noFill/>
                    </a:lnR>
                    <a:lnT>
                      <a:noFill/>
                    </a:lnT>
                    <a:lnB>
                      <a:noFill/>
                    </a:lnB>
                  </a:tcPr>
                </a:tc>
                <a:tc>
                  <a:txBody>
                    <a:bodyPr/>
                    <a:lstStyle/>
                    <a:p>
                      <a:r>
                        <a:rPr lang="en-US"/>
                        <a:t>How weak or exposed the company is</a:t>
                      </a:r>
                    </a:p>
                  </a:txBody>
                  <a:tcPr anchor="ctr">
                    <a:lnL>
                      <a:noFill/>
                    </a:lnL>
                    <a:lnR>
                      <a:noFill/>
                    </a:lnR>
                    <a:lnT>
                      <a:noFill/>
                    </a:lnT>
                    <a:lnB>
                      <a:noFill/>
                    </a:lnB>
                  </a:tcPr>
                </a:tc>
                <a:tc>
                  <a:txBody>
                    <a:bodyPr/>
                    <a:lstStyle/>
                    <a:p>
                      <a:r>
                        <a:rPr lang="en-US" dirty="0"/>
                        <a:t>A company with poor cybersecurity is more vulnerable</a:t>
                      </a:r>
                    </a:p>
                  </a:txBody>
                  <a:tcPr anchor="ctr">
                    <a:lnL>
                      <a:noFill/>
                    </a:lnL>
                    <a:lnR>
                      <a:noFill/>
                    </a:lnR>
                    <a:lnT>
                      <a:noFill/>
                    </a:lnT>
                    <a:lnB>
                      <a:noFill/>
                    </a:lnB>
                  </a:tcPr>
                </a:tc>
                <a:extLst>
                  <a:ext uri="{0D108BD9-81ED-4DB2-BD59-A6C34878D82A}">
                    <a16:rowId xmlns:a16="http://schemas.microsoft.com/office/drawing/2014/main" val="2874223708"/>
                  </a:ext>
                </a:extLst>
              </a:tr>
            </a:tbl>
          </a:graphicData>
        </a:graphic>
      </p:graphicFrame>
      <p:sp>
        <p:nvSpPr>
          <p:cNvPr id="7" name="Rectangle 2"/>
          <p:cNvSpPr>
            <a:spLocks noChangeArrowheads="1"/>
          </p:cNvSpPr>
          <p:nvPr/>
        </p:nvSpPr>
        <p:spPr bwMode="auto">
          <a:xfrm>
            <a:off x="1059582" y="781450"/>
            <a:ext cx="9341019"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smtClean="0">
                <a:ln>
                  <a:noFill/>
                </a:ln>
                <a:solidFill>
                  <a:schemeClr val="tx1"/>
                </a:solidFill>
                <a:effectLst/>
                <a:latin typeface="Arial" panose="020B0604020202020204" pitchFamily="34" charset="0"/>
              </a:rPr>
              <a:t>Risk exposure is usually influenced by three main factors: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595763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2377323869"/>
              </p:ext>
            </p:extLst>
          </p:nvPr>
        </p:nvGraphicFramePr>
        <p:xfrm>
          <a:off x="838200" y="3188494"/>
          <a:ext cx="10515600" cy="2194560"/>
        </p:xfrm>
        <a:graphic>
          <a:graphicData uri="http://schemas.openxmlformats.org/drawingml/2006/table">
            <a:tbl>
              <a:tblPr/>
              <a:tblGrid>
                <a:gridCol w="5257800">
                  <a:extLst>
                    <a:ext uri="{9D8B030D-6E8A-4147-A177-3AD203B41FA5}">
                      <a16:colId xmlns:a16="http://schemas.microsoft.com/office/drawing/2014/main" val="1035928068"/>
                    </a:ext>
                  </a:extLst>
                </a:gridCol>
                <a:gridCol w="5257800">
                  <a:extLst>
                    <a:ext uri="{9D8B030D-6E8A-4147-A177-3AD203B41FA5}">
                      <a16:colId xmlns:a16="http://schemas.microsoft.com/office/drawing/2014/main" val="150427453"/>
                    </a:ext>
                  </a:extLst>
                </a:gridCol>
              </a:tblGrid>
              <a:tr h="0">
                <a:tc>
                  <a:txBody>
                    <a:bodyPr/>
                    <a:lstStyle/>
                    <a:p>
                      <a:r>
                        <a:rPr lang="en-US"/>
                        <a:t>Risk Exposure</a:t>
                      </a:r>
                    </a:p>
                  </a:txBody>
                  <a:tcPr anchor="ctr">
                    <a:lnL>
                      <a:noFill/>
                    </a:lnL>
                    <a:lnR>
                      <a:noFill/>
                    </a:lnR>
                    <a:lnT>
                      <a:noFill/>
                    </a:lnT>
                    <a:lnB>
                      <a:noFill/>
                    </a:lnB>
                  </a:tcPr>
                </a:tc>
                <a:tc>
                  <a:txBody>
                    <a:bodyPr/>
                    <a:lstStyle/>
                    <a:p>
                      <a:r>
                        <a:rPr lang="en-US"/>
                        <a:t>Possible Impact</a:t>
                      </a:r>
                    </a:p>
                  </a:txBody>
                  <a:tcPr anchor="ctr">
                    <a:lnL>
                      <a:noFill/>
                    </a:lnL>
                    <a:lnR>
                      <a:noFill/>
                    </a:lnR>
                    <a:lnT>
                      <a:noFill/>
                    </a:lnT>
                    <a:lnB>
                      <a:noFill/>
                    </a:lnB>
                  </a:tcPr>
                </a:tc>
                <a:extLst>
                  <a:ext uri="{0D108BD9-81ED-4DB2-BD59-A6C34878D82A}">
                    <a16:rowId xmlns:a16="http://schemas.microsoft.com/office/drawing/2014/main" val="3601415691"/>
                  </a:ext>
                </a:extLst>
              </a:tr>
              <a:tr h="0">
                <a:tc>
                  <a:txBody>
                    <a:bodyPr/>
                    <a:lstStyle/>
                    <a:p>
                      <a:r>
                        <a:rPr lang="en-US"/>
                        <a:t>Currency risk</a:t>
                      </a:r>
                    </a:p>
                  </a:txBody>
                  <a:tcPr anchor="ctr">
                    <a:lnL>
                      <a:noFill/>
                    </a:lnL>
                    <a:lnR>
                      <a:noFill/>
                    </a:lnR>
                    <a:lnT>
                      <a:noFill/>
                    </a:lnT>
                    <a:lnB>
                      <a:noFill/>
                    </a:lnB>
                  </a:tcPr>
                </a:tc>
                <a:tc>
                  <a:txBody>
                    <a:bodyPr/>
                    <a:lstStyle/>
                    <a:p>
                      <a:r>
                        <a:rPr lang="en-US"/>
                        <a:t>Loss due to exchange rate fluctuations</a:t>
                      </a:r>
                    </a:p>
                  </a:txBody>
                  <a:tcPr anchor="ctr">
                    <a:lnL>
                      <a:noFill/>
                    </a:lnL>
                    <a:lnR>
                      <a:noFill/>
                    </a:lnR>
                    <a:lnT>
                      <a:noFill/>
                    </a:lnT>
                    <a:lnB>
                      <a:noFill/>
                    </a:lnB>
                  </a:tcPr>
                </a:tc>
                <a:extLst>
                  <a:ext uri="{0D108BD9-81ED-4DB2-BD59-A6C34878D82A}">
                    <a16:rowId xmlns:a16="http://schemas.microsoft.com/office/drawing/2014/main" val="3447261088"/>
                  </a:ext>
                </a:extLst>
              </a:tr>
              <a:tr h="0">
                <a:tc>
                  <a:txBody>
                    <a:bodyPr/>
                    <a:lstStyle/>
                    <a:p>
                      <a:r>
                        <a:rPr lang="en-US"/>
                        <a:t>Supply chain risk</a:t>
                      </a:r>
                    </a:p>
                  </a:txBody>
                  <a:tcPr anchor="ctr">
                    <a:lnL>
                      <a:noFill/>
                    </a:lnL>
                    <a:lnR>
                      <a:noFill/>
                    </a:lnR>
                    <a:lnT>
                      <a:noFill/>
                    </a:lnT>
                    <a:lnB>
                      <a:noFill/>
                    </a:lnB>
                  </a:tcPr>
                </a:tc>
                <a:tc>
                  <a:txBody>
                    <a:bodyPr/>
                    <a:lstStyle/>
                    <a:p>
                      <a:r>
                        <a:rPr lang="en-US"/>
                        <a:t>Production delays if suppliers fail to deliver</a:t>
                      </a:r>
                    </a:p>
                  </a:txBody>
                  <a:tcPr anchor="ctr">
                    <a:lnL>
                      <a:noFill/>
                    </a:lnL>
                    <a:lnR>
                      <a:noFill/>
                    </a:lnR>
                    <a:lnT>
                      <a:noFill/>
                    </a:lnT>
                    <a:lnB>
                      <a:noFill/>
                    </a:lnB>
                  </a:tcPr>
                </a:tc>
                <a:extLst>
                  <a:ext uri="{0D108BD9-81ED-4DB2-BD59-A6C34878D82A}">
                    <a16:rowId xmlns:a16="http://schemas.microsoft.com/office/drawing/2014/main" val="2074705032"/>
                  </a:ext>
                </a:extLst>
              </a:tr>
              <a:tr h="0">
                <a:tc>
                  <a:txBody>
                    <a:bodyPr/>
                    <a:lstStyle/>
                    <a:p>
                      <a:r>
                        <a:rPr lang="en-US"/>
                        <a:t>Political risk</a:t>
                      </a:r>
                    </a:p>
                  </a:txBody>
                  <a:tcPr anchor="ctr">
                    <a:lnL>
                      <a:noFill/>
                    </a:lnL>
                    <a:lnR>
                      <a:noFill/>
                    </a:lnR>
                    <a:lnT>
                      <a:noFill/>
                    </a:lnT>
                    <a:lnB>
                      <a:noFill/>
                    </a:lnB>
                  </a:tcPr>
                </a:tc>
                <a:tc>
                  <a:txBody>
                    <a:bodyPr/>
                    <a:lstStyle/>
                    <a:p>
                      <a:r>
                        <a:rPr lang="en-US"/>
                        <a:t>Import restrictions or trade sanctions</a:t>
                      </a:r>
                    </a:p>
                  </a:txBody>
                  <a:tcPr anchor="ctr">
                    <a:lnL>
                      <a:noFill/>
                    </a:lnL>
                    <a:lnR>
                      <a:noFill/>
                    </a:lnR>
                    <a:lnT>
                      <a:noFill/>
                    </a:lnT>
                    <a:lnB>
                      <a:noFill/>
                    </a:lnB>
                  </a:tcPr>
                </a:tc>
                <a:extLst>
                  <a:ext uri="{0D108BD9-81ED-4DB2-BD59-A6C34878D82A}">
                    <a16:rowId xmlns:a16="http://schemas.microsoft.com/office/drawing/2014/main" val="1150817300"/>
                  </a:ext>
                </a:extLst>
              </a:tr>
              <a:tr h="0">
                <a:tc>
                  <a:txBody>
                    <a:bodyPr/>
                    <a:lstStyle/>
                    <a:p>
                      <a:r>
                        <a:rPr lang="en-US"/>
                        <a:t>Operational risk</a:t>
                      </a:r>
                    </a:p>
                  </a:txBody>
                  <a:tcPr anchor="ctr">
                    <a:lnL>
                      <a:noFill/>
                    </a:lnL>
                    <a:lnR>
                      <a:noFill/>
                    </a:lnR>
                    <a:lnT>
                      <a:noFill/>
                    </a:lnT>
                    <a:lnB>
                      <a:noFill/>
                    </a:lnB>
                  </a:tcPr>
                </a:tc>
                <a:tc>
                  <a:txBody>
                    <a:bodyPr/>
                    <a:lstStyle/>
                    <a:p>
                      <a:r>
                        <a:rPr lang="en-US"/>
                        <a:t>Machine breakdown or labor strike</a:t>
                      </a:r>
                    </a:p>
                  </a:txBody>
                  <a:tcPr anchor="ctr">
                    <a:lnL>
                      <a:noFill/>
                    </a:lnL>
                    <a:lnR>
                      <a:noFill/>
                    </a:lnR>
                    <a:lnT>
                      <a:noFill/>
                    </a:lnT>
                    <a:lnB>
                      <a:noFill/>
                    </a:lnB>
                  </a:tcPr>
                </a:tc>
                <a:extLst>
                  <a:ext uri="{0D108BD9-81ED-4DB2-BD59-A6C34878D82A}">
                    <a16:rowId xmlns:a16="http://schemas.microsoft.com/office/drawing/2014/main" val="572824206"/>
                  </a:ext>
                </a:extLst>
              </a:tr>
              <a:tr h="0">
                <a:tc>
                  <a:txBody>
                    <a:bodyPr/>
                    <a:lstStyle/>
                    <a:p>
                      <a:r>
                        <a:rPr lang="en-US"/>
                        <a:t>Compliance risk</a:t>
                      </a:r>
                    </a:p>
                  </a:txBody>
                  <a:tcPr anchor="ctr">
                    <a:lnL>
                      <a:noFill/>
                    </a:lnL>
                    <a:lnR>
                      <a:noFill/>
                    </a:lnR>
                    <a:lnT>
                      <a:noFill/>
                    </a:lnT>
                    <a:lnB>
                      <a:noFill/>
                    </a:lnB>
                  </a:tcPr>
                </a:tc>
                <a:tc>
                  <a:txBody>
                    <a:bodyPr/>
                    <a:lstStyle/>
                    <a:p>
                      <a:r>
                        <a:rPr lang="en-US" dirty="0"/>
                        <a:t>Penalties for violating international regulations</a:t>
                      </a:r>
                    </a:p>
                  </a:txBody>
                  <a:tcPr anchor="ctr">
                    <a:lnL>
                      <a:noFill/>
                    </a:lnL>
                    <a:lnR>
                      <a:noFill/>
                    </a:lnR>
                    <a:lnT>
                      <a:noFill/>
                    </a:lnT>
                    <a:lnB>
                      <a:noFill/>
                    </a:lnB>
                  </a:tcPr>
                </a:tc>
                <a:extLst>
                  <a:ext uri="{0D108BD9-81ED-4DB2-BD59-A6C34878D82A}">
                    <a16:rowId xmlns:a16="http://schemas.microsoft.com/office/drawing/2014/main" val="2145584960"/>
                  </a:ext>
                </a:extLst>
              </a:tr>
            </a:tbl>
          </a:graphicData>
        </a:graphic>
      </p:graphicFrame>
      <p:sp>
        <p:nvSpPr>
          <p:cNvPr id="7" name="Rectangle 2"/>
          <p:cNvSpPr>
            <a:spLocks noChangeArrowheads="1"/>
          </p:cNvSpPr>
          <p:nvPr/>
        </p:nvSpPr>
        <p:spPr bwMode="auto">
          <a:xfrm>
            <a:off x="838200" y="683917"/>
            <a:ext cx="10703560"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i="0" u="none" strike="noStrike" cap="none" normalizeH="0" baseline="0" dirty="0" smtClean="0">
                <a:ln>
                  <a:noFill/>
                </a:ln>
                <a:solidFill>
                  <a:schemeClr val="tx1"/>
                </a:solidFill>
                <a:effectLst/>
                <a:latin typeface="Arial" panose="020B0604020202020204" pitchFamily="34" charset="0"/>
              </a:rPr>
              <a:t>Example in an International Company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chemeClr val="tx1"/>
                </a:solidFill>
                <a:effectLst/>
                <a:latin typeface="Arial" panose="020B0604020202020204" pitchFamily="34" charset="0"/>
              </a:rPr>
              <a:t>A multinational manufacturing company imports raw materials from China and sells products in Europe.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chemeClr val="tx1"/>
                </a:solidFill>
                <a:effectLst/>
                <a:latin typeface="Arial" panose="020B0604020202020204" pitchFamily="34" charset="0"/>
              </a:rPr>
              <a:t>The company is exposed to several risks: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chemeClr val="tx1"/>
                </a:solidFill>
                <a:effectLst/>
                <a:latin typeface="Arial" panose="020B0604020202020204" pitchFamily="34" charset="0"/>
              </a:rPr>
              <a:t>So, risk exposure is not only about financial loss. It can also involve legal, operational, strategic, reputational,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chemeClr val="tx1"/>
                </a:solidFill>
                <a:effectLst/>
                <a:latin typeface="Arial" panose="020B0604020202020204" pitchFamily="34" charset="0"/>
              </a:rPr>
              <a:t>and environmental consequences.</a:t>
            </a:r>
          </a:p>
        </p:txBody>
      </p:sp>
    </p:spTree>
    <p:extLst>
      <p:ext uri="{BB962C8B-B14F-4D97-AF65-F5344CB8AC3E}">
        <p14:creationId xmlns:p14="http://schemas.microsoft.com/office/powerpoint/2010/main" val="763432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Risk Exposure</a:t>
            </a:r>
            <a:endParaRPr lang="en-US" dirty="0"/>
          </a:p>
        </p:txBody>
      </p:sp>
      <p:sp>
        <p:nvSpPr>
          <p:cNvPr id="3" name="Content Placeholder 2"/>
          <p:cNvSpPr>
            <a:spLocks noGrp="1"/>
          </p:cNvSpPr>
          <p:nvPr>
            <p:ph idx="1"/>
          </p:nvPr>
        </p:nvSpPr>
        <p:spPr/>
        <p:txBody>
          <a:bodyPr/>
          <a:lstStyle/>
          <a:p>
            <a:pPr marL="0" indent="0">
              <a:buNone/>
            </a:pPr>
            <a:r>
              <a:rPr lang="en-US" b="1" dirty="0" smtClean="0"/>
              <a:t>a. Financial Risk Exposure</a:t>
            </a:r>
          </a:p>
          <a:p>
            <a:r>
              <a:rPr lang="en-US" dirty="0" smtClean="0"/>
              <a:t>This relates to losses caused by financial variables such as exchange rates, interest rates, credit default, inflation, or liquidity problems.</a:t>
            </a:r>
          </a:p>
          <a:p>
            <a:pPr marL="0" indent="0">
              <a:buNone/>
            </a:pPr>
            <a:endParaRPr lang="en-US" b="1" dirty="0" smtClean="0"/>
          </a:p>
          <a:p>
            <a:pPr marL="0" indent="0">
              <a:buNone/>
            </a:pPr>
            <a:r>
              <a:rPr lang="en-US" b="1" dirty="0" smtClean="0"/>
              <a:t>Example:</a:t>
            </a:r>
            <a:r>
              <a:rPr lang="en-US" dirty="0" smtClean="0"/>
              <a:t/>
            </a:r>
            <a:br>
              <a:rPr lang="en-US" dirty="0" smtClean="0"/>
            </a:br>
            <a:r>
              <a:rPr lang="en-US" dirty="0" smtClean="0"/>
              <a:t>An Indonesian company has a loan in US dollars. If the rupiah depreciates, the company must pay more rupiah to settle the same amount of dollar debt.</a:t>
            </a:r>
          </a:p>
          <a:p>
            <a:pPr marL="0" indent="0">
              <a:buNone/>
            </a:pPr>
            <a:endParaRPr lang="en-US" dirty="0"/>
          </a:p>
        </p:txBody>
      </p:sp>
    </p:spTree>
    <p:extLst>
      <p:ext uri="{BB962C8B-B14F-4D97-AF65-F5344CB8AC3E}">
        <p14:creationId xmlns:p14="http://schemas.microsoft.com/office/powerpoint/2010/main" val="37831480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smtClean="0"/>
              <a:t>b. Operational Risk Exposure</a:t>
            </a:r>
          </a:p>
          <a:p>
            <a:r>
              <a:rPr lang="en-US" dirty="0" smtClean="0"/>
              <a:t>This comes from failures in internal processes, people, systems, or external events.</a:t>
            </a:r>
          </a:p>
          <a:p>
            <a:pPr marL="0" indent="0">
              <a:buNone/>
            </a:pPr>
            <a:r>
              <a:rPr lang="en-US" b="1" dirty="0" smtClean="0"/>
              <a:t>Example:</a:t>
            </a:r>
            <a:r>
              <a:rPr lang="en-US" dirty="0" smtClean="0"/>
              <a:t/>
            </a:r>
            <a:br>
              <a:rPr lang="en-US" dirty="0" smtClean="0"/>
            </a:br>
            <a:r>
              <a:rPr lang="en-US" dirty="0" smtClean="0"/>
              <a:t>A logistics company may face delivery delays because of system failure, driver shortage, or warehouse disruption.</a:t>
            </a:r>
          </a:p>
          <a:p>
            <a:pPr marL="0" indent="0">
              <a:buNone/>
            </a:pPr>
            <a:endParaRPr lang="en-US" dirty="0"/>
          </a:p>
        </p:txBody>
      </p:sp>
    </p:spTree>
    <p:extLst>
      <p:ext uri="{BB962C8B-B14F-4D97-AF65-F5344CB8AC3E}">
        <p14:creationId xmlns:p14="http://schemas.microsoft.com/office/powerpoint/2010/main" val="2958165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smtClean="0"/>
              <a:t>Strategic Risk Exposure</a:t>
            </a:r>
          </a:p>
          <a:p>
            <a:r>
              <a:rPr lang="en-US" dirty="0" smtClean="0"/>
              <a:t>This occurs when a company’s strategy fails due to market changes, competition, technology, or poor business decisions.</a:t>
            </a:r>
          </a:p>
          <a:p>
            <a:pPr marL="0" indent="0">
              <a:buNone/>
            </a:pPr>
            <a:r>
              <a:rPr lang="en-US" b="1" dirty="0" smtClean="0"/>
              <a:t>Example:</a:t>
            </a:r>
            <a:r>
              <a:rPr lang="en-US" dirty="0" smtClean="0"/>
              <a:t/>
            </a:r>
            <a:br>
              <a:rPr lang="en-US" dirty="0" smtClean="0"/>
            </a:br>
            <a:r>
              <a:rPr lang="en-US" dirty="0" smtClean="0"/>
              <a:t>A retail company that ignores e-commerce trends may lose market share to digital competitors.</a:t>
            </a:r>
          </a:p>
          <a:p>
            <a:pPr marL="0" indent="0">
              <a:buNone/>
            </a:pPr>
            <a:endParaRPr lang="en-US" dirty="0"/>
          </a:p>
        </p:txBody>
      </p:sp>
    </p:spTree>
    <p:extLst>
      <p:ext uri="{BB962C8B-B14F-4D97-AF65-F5344CB8AC3E}">
        <p14:creationId xmlns:p14="http://schemas.microsoft.com/office/powerpoint/2010/main" val="17988080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smtClean="0"/>
              <a:t>Compliance Risk Exposure</a:t>
            </a:r>
          </a:p>
          <a:p>
            <a:r>
              <a:rPr lang="en-US" dirty="0" smtClean="0"/>
              <a:t>This arises when a company fails to comply with laws, regulations, or industry standards.</a:t>
            </a:r>
          </a:p>
          <a:p>
            <a:pPr marL="0" indent="0">
              <a:buNone/>
            </a:pPr>
            <a:r>
              <a:rPr lang="en-US" b="1" dirty="0" smtClean="0"/>
              <a:t>Example:</a:t>
            </a:r>
            <a:r>
              <a:rPr lang="en-US" dirty="0" smtClean="0"/>
              <a:t/>
            </a:r>
            <a:br>
              <a:rPr lang="en-US" dirty="0" smtClean="0"/>
            </a:br>
            <a:r>
              <a:rPr lang="en-US" dirty="0" smtClean="0"/>
              <a:t>A global company that violates data protection rules may face fines and reputational damage.</a:t>
            </a:r>
          </a:p>
          <a:p>
            <a:pPr marL="0" indent="0">
              <a:buNone/>
            </a:pPr>
            <a:endParaRPr lang="en-US" dirty="0"/>
          </a:p>
        </p:txBody>
      </p:sp>
    </p:spTree>
    <p:extLst>
      <p:ext uri="{BB962C8B-B14F-4D97-AF65-F5344CB8AC3E}">
        <p14:creationId xmlns:p14="http://schemas.microsoft.com/office/powerpoint/2010/main" val="40885847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smtClean="0"/>
              <a:t>Reputational Risk Exposure</a:t>
            </a:r>
          </a:p>
          <a:p>
            <a:r>
              <a:rPr lang="en-US" dirty="0" smtClean="0"/>
              <a:t>This refers to the risk of losing public trust due to negative perception.</a:t>
            </a:r>
          </a:p>
          <a:p>
            <a:pPr marL="0" indent="0">
              <a:buNone/>
            </a:pPr>
            <a:r>
              <a:rPr lang="en-US" b="1" dirty="0" smtClean="0"/>
              <a:t>Example:</a:t>
            </a:r>
            <a:r>
              <a:rPr lang="en-US" dirty="0" smtClean="0"/>
              <a:t/>
            </a:r>
            <a:br>
              <a:rPr lang="en-US" dirty="0" smtClean="0"/>
            </a:br>
            <a:r>
              <a:rPr lang="en-US" dirty="0" smtClean="0"/>
              <a:t>If a food company sells unsafe products, customers may boycott the brand even after the product is withdrawn.</a:t>
            </a:r>
          </a:p>
          <a:p>
            <a:pPr marL="0" indent="0">
              <a:buNone/>
            </a:pPr>
            <a:endParaRPr lang="en-US" dirty="0"/>
          </a:p>
        </p:txBody>
      </p:sp>
    </p:spTree>
    <p:extLst>
      <p:ext uri="{BB962C8B-B14F-4D97-AF65-F5344CB8AC3E}">
        <p14:creationId xmlns:p14="http://schemas.microsoft.com/office/powerpoint/2010/main" val="41966361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smtClean="0"/>
              <a:t>Meaning of Risk Control</a:t>
            </a:r>
          </a:p>
          <a:p>
            <a:r>
              <a:rPr lang="en-US" dirty="0" smtClean="0"/>
              <a:t>Risk control refers to actions, policies, procedures, and systems used to reduce either the likelihood or the impact of risk.</a:t>
            </a:r>
          </a:p>
          <a:p>
            <a:r>
              <a:rPr lang="en-US" dirty="0" smtClean="0"/>
              <a:t>Risk control does not always eliminate risk completely. In most cases, it aims to reduce risk to an acceptable level.</a:t>
            </a:r>
          </a:p>
          <a:p>
            <a:r>
              <a:rPr lang="en-US" dirty="0" smtClean="0"/>
              <a:t>This acceptable level is often called:</a:t>
            </a:r>
          </a:p>
          <a:p>
            <a:pPr marL="0" indent="0">
              <a:buNone/>
            </a:pPr>
            <a:r>
              <a:rPr lang="en-US" dirty="0" smtClean="0"/>
              <a:t>Risk appetite: the amount and type of risk an organization is willing to accept in pursuit of its objectives.</a:t>
            </a:r>
          </a:p>
          <a:p>
            <a:pPr marL="0" indent="0">
              <a:buNone/>
            </a:pPr>
            <a:endParaRPr lang="en-US" dirty="0"/>
          </a:p>
        </p:txBody>
      </p:sp>
    </p:spTree>
    <p:extLst>
      <p:ext uri="{BB962C8B-B14F-4D97-AF65-F5344CB8AC3E}">
        <p14:creationId xmlns:p14="http://schemas.microsoft.com/office/powerpoint/2010/main" val="36472433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217368728"/>
              </p:ext>
            </p:extLst>
          </p:nvPr>
        </p:nvGraphicFramePr>
        <p:xfrm>
          <a:off x="838200" y="2030521"/>
          <a:ext cx="10515600" cy="3017520"/>
        </p:xfrm>
        <a:graphic>
          <a:graphicData uri="http://schemas.openxmlformats.org/drawingml/2006/table">
            <a:tbl>
              <a:tblPr/>
              <a:tblGrid>
                <a:gridCol w="5257800">
                  <a:extLst>
                    <a:ext uri="{9D8B030D-6E8A-4147-A177-3AD203B41FA5}">
                      <a16:colId xmlns:a16="http://schemas.microsoft.com/office/drawing/2014/main" val="3824298952"/>
                    </a:ext>
                  </a:extLst>
                </a:gridCol>
                <a:gridCol w="5257800">
                  <a:extLst>
                    <a:ext uri="{9D8B030D-6E8A-4147-A177-3AD203B41FA5}">
                      <a16:colId xmlns:a16="http://schemas.microsoft.com/office/drawing/2014/main" val="759673002"/>
                    </a:ext>
                  </a:extLst>
                </a:gridCol>
              </a:tblGrid>
              <a:tr h="0">
                <a:tc>
                  <a:txBody>
                    <a:bodyPr/>
                    <a:lstStyle/>
                    <a:p>
                      <a:r>
                        <a:rPr lang="en-US"/>
                        <a:t>Risk</a:t>
                      </a:r>
                    </a:p>
                  </a:txBody>
                  <a:tcPr anchor="ctr">
                    <a:lnL>
                      <a:noFill/>
                    </a:lnL>
                    <a:lnR>
                      <a:noFill/>
                    </a:lnR>
                    <a:lnT>
                      <a:noFill/>
                    </a:lnT>
                    <a:lnB>
                      <a:noFill/>
                    </a:lnB>
                  </a:tcPr>
                </a:tc>
                <a:tc>
                  <a:txBody>
                    <a:bodyPr/>
                    <a:lstStyle/>
                    <a:p>
                      <a:r>
                        <a:rPr lang="en-US"/>
                        <a:t>Control Technique</a:t>
                      </a:r>
                    </a:p>
                  </a:txBody>
                  <a:tcPr anchor="ctr">
                    <a:lnL>
                      <a:noFill/>
                    </a:lnL>
                    <a:lnR>
                      <a:noFill/>
                    </a:lnR>
                    <a:lnT>
                      <a:noFill/>
                    </a:lnT>
                    <a:lnB>
                      <a:noFill/>
                    </a:lnB>
                  </a:tcPr>
                </a:tc>
                <a:extLst>
                  <a:ext uri="{0D108BD9-81ED-4DB2-BD59-A6C34878D82A}">
                    <a16:rowId xmlns:a16="http://schemas.microsoft.com/office/drawing/2014/main" val="931615766"/>
                  </a:ext>
                </a:extLst>
              </a:tr>
              <a:tr h="0">
                <a:tc>
                  <a:txBody>
                    <a:bodyPr/>
                    <a:lstStyle/>
                    <a:p>
                      <a:r>
                        <a:rPr lang="en-US"/>
                        <a:t>Cyberattack</a:t>
                      </a:r>
                    </a:p>
                  </a:txBody>
                  <a:tcPr anchor="ctr">
                    <a:lnL>
                      <a:noFill/>
                    </a:lnL>
                    <a:lnR>
                      <a:noFill/>
                    </a:lnR>
                    <a:lnT>
                      <a:noFill/>
                    </a:lnT>
                    <a:lnB>
                      <a:noFill/>
                    </a:lnB>
                  </a:tcPr>
                </a:tc>
                <a:tc>
                  <a:txBody>
                    <a:bodyPr/>
                    <a:lstStyle/>
                    <a:p>
                      <a:r>
                        <a:rPr lang="en-US"/>
                        <a:t>Firewalls, encryption, employee training, access control</a:t>
                      </a:r>
                    </a:p>
                  </a:txBody>
                  <a:tcPr anchor="ctr">
                    <a:lnL>
                      <a:noFill/>
                    </a:lnL>
                    <a:lnR>
                      <a:noFill/>
                    </a:lnR>
                    <a:lnT>
                      <a:noFill/>
                    </a:lnT>
                    <a:lnB>
                      <a:noFill/>
                    </a:lnB>
                  </a:tcPr>
                </a:tc>
                <a:extLst>
                  <a:ext uri="{0D108BD9-81ED-4DB2-BD59-A6C34878D82A}">
                    <a16:rowId xmlns:a16="http://schemas.microsoft.com/office/drawing/2014/main" val="715397986"/>
                  </a:ext>
                </a:extLst>
              </a:tr>
              <a:tr h="0">
                <a:tc>
                  <a:txBody>
                    <a:bodyPr/>
                    <a:lstStyle/>
                    <a:p>
                      <a:r>
                        <a:rPr lang="en-US"/>
                        <a:t>Workplace accident</a:t>
                      </a:r>
                    </a:p>
                  </a:txBody>
                  <a:tcPr anchor="ctr">
                    <a:lnL>
                      <a:noFill/>
                    </a:lnL>
                    <a:lnR>
                      <a:noFill/>
                    </a:lnR>
                    <a:lnT>
                      <a:noFill/>
                    </a:lnT>
                    <a:lnB>
                      <a:noFill/>
                    </a:lnB>
                  </a:tcPr>
                </a:tc>
                <a:tc>
                  <a:txBody>
                    <a:bodyPr/>
                    <a:lstStyle/>
                    <a:p>
                      <a:r>
                        <a:rPr lang="en-US" dirty="0"/>
                        <a:t>Safety training, protective equipment, standard operating procedures</a:t>
                      </a:r>
                    </a:p>
                  </a:txBody>
                  <a:tcPr anchor="ctr">
                    <a:lnL>
                      <a:noFill/>
                    </a:lnL>
                    <a:lnR>
                      <a:noFill/>
                    </a:lnR>
                    <a:lnT>
                      <a:noFill/>
                    </a:lnT>
                    <a:lnB>
                      <a:noFill/>
                    </a:lnB>
                  </a:tcPr>
                </a:tc>
                <a:extLst>
                  <a:ext uri="{0D108BD9-81ED-4DB2-BD59-A6C34878D82A}">
                    <a16:rowId xmlns:a16="http://schemas.microsoft.com/office/drawing/2014/main" val="1741983530"/>
                  </a:ext>
                </a:extLst>
              </a:tr>
              <a:tr h="0">
                <a:tc>
                  <a:txBody>
                    <a:bodyPr/>
                    <a:lstStyle/>
                    <a:p>
                      <a:r>
                        <a:rPr lang="en-US"/>
                        <a:t>Currency fluctuation</a:t>
                      </a:r>
                    </a:p>
                  </a:txBody>
                  <a:tcPr anchor="ctr">
                    <a:lnL>
                      <a:noFill/>
                    </a:lnL>
                    <a:lnR>
                      <a:noFill/>
                    </a:lnR>
                    <a:lnT>
                      <a:noFill/>
                    </a:lnT>
                    <a:lnB>
                      <a:noFill/>
                    </a:lnB>
                  </a:tcPr>
                </a:tc>
                <a:tc>
                  <a:txBody>
                    <a:bodyPr/>
                    <a:lstStyle/>
                    <a:p>
                      <a:r>
                        <a:rPr lang="en-US"/>
                        <a:t>Hedging, forward contracts, natural hedging</a:t>
                      </a:r>
                    </a:p>
                  </a:txBody>
                  <a:tcPr anchor="ctr">
                    <a:lnL>
                      <a:noFill/>
                    </a:lnL>
                    <a:lnR>
                      <a:noFill/>
                    </a:lnR>
                    <a:lnT>
                      <a:noFill/>
                    </a:lnT>
                    <a:lnB>
                      <a:noFill/>
                    </a:lnB>
                  </a:tcPr>
                </a:tc>
                <a:extLst>
                  <a:ext uri="{0D108BD9-81ED-4DB2-BD59-A6C34878D82A}">
                    <a16:rowId xmlns:a16="http://schemas.microsoft.com/office/drawing/2014/main" val="740318510"/>
                  </a:ext>
                </a:extLst>
              </a:tr>
              <a:tr h="0">
                <a:tc>
                  <a:txBody>
                    <a:bodyPr/>
                    <a:lstStyle/>
                    <a:p>
                      <a:r>
                        <a:rPr lang="en-US"/>
                        <a:t>Fraud</a:t>
                      </a:r>
                    </a:p>
                  </a:txBody>
                  <a:tcPr anchor="ctr">
                    <a:lnL>
                      <a:noFill/>
                    </a:lnL>
                    <a:lnR>
                      <a:noFill/>
                    </a:lnR>
                    <a:lnT>
                      <a:noFill/>
                    </a:lnT>
                    <a:lnB>
                      <a:noFill/>
                    </a:lnB>
                  </a:tcPr>
                </a:tc>
                <a:tc>
                  <a:txBody>
                    <a:bodyPr/>
                    <a:lstStyle/>
                    <a:p>
                      <a:r>
                        <a:rPr lang="en-US"/>
                        <a:t>Segregation of duties, audit trail, approval system</a:t>
                      </a:r>
                    </a:p>
                  </a:txBody>
                  <a:tcPr anchor="ctr">
                    <a:lnL>
                      <a:noFill/>
                    </a:lnL>
                    <a:lnR>
                      <a:noFill/>
                    </a:lnR>
                    <a:lnT>
                      <a:noFill/>
                    </a:lnT>
                    <a:lnB>
                      <a:noFill/>
                    </a:lnB>
                  </a:tcPr>
                </a:tc>
                <a:extLst>
                  <a:ext uri="{0D108BD9-81ED-4DB2-BD59-A6C34878D82A}">
                    <a16:rowId xmlns:a16="http://schemas.microsoft.com/office/drawing/2014/main" val="219917871"/>
                  </a:ext>
                </a:extLst>
              </a:tr>
              <a:tr h="0">
                <a:tc>
                  <a:txBody>
                    <a:bodyPr/>
                    <a:lstStyle/>
                    <a:p>
                      <a:r>
                        <a:rPr lang="en-US"/>
                        <a:t>Supplier failure</a:t>
                      </a:r>
                    </a:p>
                  </a:txBody>
                  <a:tcPr anchor="ctr">
                    <a:lnL>
                      <a:noFill/>
                    </a:lnL>
                    <a:lnR>
                      <a:noFill/>
                    </a:lnR>
                    <a:lnT>
                      <a:noFill/>
                    </a:lnT>
                    <a:lnB>
                      <a:noFill/>
                    </a:lnB>
                  </a:tcPr>
                </a:tc>
                <a:tc>
                  <a:txBody>
                    <a:bodyPr/>
                    <a:lstStyle/>
                    <a:p>
                      <a:r>
                        <a:rPr lang="en-US" dirty="0"/>
                        <a:t>Supplier diversification, backup suppliers, performance monitoring</a:t>
                      </a:r>
                    </a:p>
                  </a:txBody>
                  <a:tcPr anchor="ctr">
                    <a:lnL>
                      <a:noFill/>
                    </a:lnL>
                    <a:lnR>
                      <a:noFill/>
                    </a:lnR>
                    <a:lnT>
                      <a:noFill/>
                    </a:lnT>
                    <a:lnB>
                      <a:noFill/>
                    </a:lnB>
                  </a:tcPr>
                </a:tc>
                <a:extLst>
                  <a:ext uri="{0D108BD9-81ED-4DB2-BD59-A6C34878D82A}">
                    <a16:rowId xmlns:a16="http://schemas.microsoft.com/office/drawing/2014/main" val="232357734"/>
                  </a:ext>
                </a:extLst>
              </a:tr>
            </a:tbl>
          </a:graphicData>
        </a:graphic>
      </p:graphicFrame>
      <p:sp>
        <p:nvSpPr>
          <p:cNvPr id="5" name="Rectangle 1"/>
          <p:cNvSpPr>
            <a:spLocks noChangeArrowheads="1"/>
          </p:cNvSpPr>
          <p:nvPr/>
        </p:nvSpPr>
        <p:spPr bwMode="auto">
          <a:xfrm>
            <a:off x="838200" y="352237"/>
            <a:ext cx="9316453"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smtClean="0">
                <a:ln>
                  <a:noFill/>
                </a:ln>
                <a:solidFill>
                  <a:schemeClr val="tx1"/>
                </a:solidFill>
                <a:effectLst/>
                <a:latin typeface="Arial" panose="020B0604020202020204" pitchFamily="34" charset="0"/>
              </a:rPr>
              <a:t>Examples of Risk Control</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40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40618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TECHNIQUES</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t>Risk Avoidance</a:t>
            </a:r>
          </a:p>
          <a:p>
            <a:pPr marL="0" indent="0">
              <a:buNone/>
            </a:pPr>
            <a:r>
              <a:rPr lang="en-US" dirty="0" smtClean="0"/>
              <a:t>Meaning of Risk Avoidance</a:t>
            </a:r>
          </a:p>
          <a:p>
            <a:r>
              <a:rPr lang="en-US" b="1" dirty="0" smtClean="0"/>
              <a:t>Risk avoidance</a:t>
            </a:r>
            <a:r>
              <a:rPr lang="en-US" dirty="0" smtClean="0"/>
              <a:t> means eliminating a risk by deciding not to engage in the activity that creates the risk.</a:t>
            </a:r>
          </a:p>
          <a:p>
            <a:r>
              <a:rPr lang="en-US" dirty="0" smtClean="0"/>
              <a:t>In other words:</a:t>
            </a:r>
          </a:p>
          <a:p>
            <a:pPr marL="0" indent="0">
              <a:buNone/>
            </a:pPr>
            <a:r>
              <a:rPr lang="en-US" dirty="0" smtClean="0"/>
              <a:t>If the risk is too dangerous, the company chooses not to take it.</a:t>
            </a:r>
          </a:p>
          <a:p>
            <a:r>
              <a:rPr lang="en-US" dirty="0" smtClean="0"/>
              <a:t>Risk avoidance is usually chosen when the risk is too severe, too costly, illegal, unethical, or beyond the organization’s risk appetite.</a:t>
            </a:r>
          </a:p>
          <a:p>
            <a:r>
              <a:rPr lang="en-US" dirty="0" smtClean="0"/>
              <a:t>COSO’s ERM framework also recognizes avoidance as one of the main risk response options, alongside reducing, accepting, and sharing or transferring risk</a:t>
            </a:r>
          </a:p>
          <a:p>
            <a:pPr marL="0" indent="0">
              <a:buNone/>
            </a:pPr>
            <a:endParaRPr lang="en-US" dirty="0" smtClean="0"/>
          </a:p>
          <a:p>
            <a:endParaRPr lang="en-US" dirty="0"/>
          </a:p>
        </p:txBody>
      </p:sp>
    </p:spTree>
    <p:extLst>
      <p:ext uri="{BB962C8B-B14F-4D97-AF65-F5344CB8AC3E}">
        <p14:creationId xmlns:p14="http://schemas.microsoft.com/office/powerpoint/2010/main" val="21953196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6818" y="343335"/>
            <a:ext cx="10515600" cy="4351338"/>
          </a:xfrm>
        </p:spPr>
        <p:txBody>
          <a:bodyPr>
            <a:noAutofit/>
          </a:bodyPr>
          <a:lstStyle/>
          <a:p>
            <a:pPr marL="0" indent="0">
              <a:buNone/>
            </a:pPr>
            <a:r>
              <a:rPr lang="en-US" sz="2000" dirty="0" smtClean="0"/>
              <a:t>Examples of Risk Avoidance</a:t>
            </a:r>
          </a:p>
          <a:p>
            <a:r>
              <a:rPr lang="en-US" sz="2000" b="1" dirty="0" smtClean="0"/>
              <a:t>Example 1: Avoiding Political Risk</a:t>
            </a:r>
          </a:p>
          <a:p>
            <a:r>
              <a:rPr lang="en-US" sz="2000" dirty="0" smtClean="0"/>
              <a:t>A multinational company plans to expand into a country experiencing political instability, civil unrest, and weak legal protection. After risk analysis, the company decides not to enter the market.</a:t>
            </a:r>
          </a:p>
          <a:p>
            <a:pPr marL="0" indent="0">
              <a:buNone/>
            </a:pPr>
            <a:r>
              <a:rPr lang="en-US" sz="2000" dirty="0" smtClean="0"/>
              <a:t>The company avoids potential losses such as:</a:t>
            </a:r>
          </a:p>
          <a:p>
            <a:r>
              <a:rPr lang="en-US" sz="2000" dirty="0" smtClean="0"/>
              <a:t>asset seizure, </a:t>
            </a:r>
          </a:p>
          <a:p>
            <a:r>
              <a:rPr lang="en-US" sz="2000" dirty="0" smtClean="0"/>
              <a:t>employee safety issues, </a:t>
            </a:r>
          </a:p>
          <a:p>
            <a:r>
              <a:rPr lang="en-US" sz="2000" dirty="0" smtClean="0"/>
              <a:t>supply chain disruption, </a:t>
            </a:r>
          </a:p>
          <a:p>
            <a:r>
              <a:rPr lang="en-US" sz="2000" dirty="0" smtClean="0"/>
              <a:t>legal uncertainty, </a:t>
            </a:r>
          </a:p>
          <a:p>
            <a:r>
              <a:rPr lang="en-US" sz="2000" dirty="0" smtClean="0"/>
              <a:t>currency restrictions.</a:t>
            </a:r>
          </a:p>
          <a:p>
            <a:pPr marL="0" indent="0">
              <a:buNone/>
            </a:pPr>
            <a:endParaRPr lang="en-US" sz="2000" b="1" dirty="0" smtClean="0"/>
          </a:p>
          <a:p>
            <a:pPr marL="0" indent="0">
              <a:buNone/>
            </a:pPr>
            <a:r>
              <a:rPr lang="en-US" sz="2000" b="1" dirty="0" smtClean="0"/>
              <a:t>Avoiding Credit Risk</a:t>
            </a:r>
          </a:p>
          <a:p>
            <a:r>
              <a:rPr lang="en-US" sz="2000" dirty="0" smtClean="0"/>
              <a:t>A bank refuses to provide loans to customers with extremely poor credit history.</a:t>
            </a:r>
          </a:p>
          <a:p>
            <a:r>
              <a:rPr lang="en-US" sz="2000" dirty="0" smtClean="0"/>
              <a:t>The bank does not reduce the risk. It avoids the risk by not entering the transaction.</a:t>
            </a:r>
          </a:p>
          <a:p>
            <a:pPr marL="0" indent="0">
              <a:buNone/>
            </a:pPr>
            <a:endParaRPr lang="en-US" sz="3200" dirty="0"/>
          </a:p>
        </p:txBody>
      </p:sp>
    </p:spTree>
    <p:extLst>
      <p:ext uri="{BB962C8B-B14F-4D97-AF65-F5344CB8AC3E}">
        <p14:creationId xmlns:p14="http://schemas.microsoft.com/office/powerpoint/2010/main" val="33629116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494084463"/>
              </p:ext>
            </p:extLst>
          </p:nvPr>
        </p:nvGraphicFramePr>
        <p:xfrm>
          <a:off x="914400" y="2396281"/>
          <a:ext cx="10515600" cy="2651760"/>
        </p:xfrm>
        <a:graphic>
          <a:graphicData uri="http://schemas.openxmlformats.org/drawingml/2006/table">
            <a:tbl>
              <a:tblPr/>
              <a:tblGrid>
                <a:gridCol w="5257800">
                  <a:extLst>
                    <a:ext uri="{9D8B030D-6E8A-4147-A177-3AD203B41FA5}">
                      <a16:colId xmlns:a16="http://schemas.microsoft.com/office/drawing/2014/main" val="2916093847"/>
                    </a:ext>
                  </a:extLst>
                </a:gridCol>
                <a:gridCol w="5257800">
                  <a:extLst>
                    <a:ext uri="{9D8B030D-6E8A-4147-A177-3AD203B41FA5}">
                      <a16:colId xmlns:a16="http://schemas.microsoft.com/office/drawing/2014/main" val="3907031639"/>
                    </a:ext>
                  </a:extLst>
                </a:gridCol>
              </a:tblGrid>
              <a:tr h="0">
                <a:tc>
                  <a:txBody>
                    <a:bodyPr/>
                    <a:lstStyle/>
                    <a:p>
                      <a:r>
                        <a:rPr lang="en-US"/>
                        <a:t>Advantage</a:t>
                      </a:r>
                    </a:p>
                  </a:txBody>
                  <a:tcPr anchor="ctr">
                    <a:lnL>
                      <a:noFill/>
                    </a:lnL>
                    <a:lnR>
                      <a:noFill/>
                    </a:lnR>
                    <a:lnT>
                      <a:noFill/>
                    </a:lnT>
                    <a:lnB>
                      <a:noFill/>
                    </a:lnB>
                  </a:tcPr>
                </a:tc>
                <a:tc>
                  <a:txBody>
                    <a:bodyPr/>
                    <a:lstStyle/>
                    <a:p>
                      <a:r>
                        <a:rPr lang="en-US"/>
                        <a:t>Explanation</a:t>
                      </a:r>
                    </a:p>
                  </a:txBody>
                  <a:tcPr anchor="ctr">
                    <a:lnL>
                      <a:noFill/>
                    </a:lnL>
                    <a:lnR>
                      <a:noFill/>
                    </a:lnR>
                    <a:lnT>
                      <a:noFill/>
                    </a:lnT>
                    <a:lnB>
                      <a:noFill/>
                    </a:lnB>
                  </a:tcPr>
                </a:tc>
                <a:extLst>
                  <a:ext uri="{0D108BD9-81ED-4DB2-BD59-A6C34878D82A}">
                    <a16:rowId xmlns:a16="http://schemas.microsoft.com/office/drawing/2014/main" val="2465390292"/>
                  </a:ext>
                </a:extLst>
              </a:tr>
              <a:tr h="0">
                <a:tc>
                  <a:txBody>
                    <a:bodyPr/>
                    <a:lstStyle/>
                    <a:p>
                      <a:r>
                        <a:rPr lang="en-US" dirty="0"/>
                        <a:t>Prevents major losses</a:t>
                      </a:r>
                    </a:p>
                  </a:txBody>
                  <a:tcPr anchor="ctr">
                    <a:lnL>
                      <a:noFill/>
                    </a:lnL>
                    <a:lnR>
                      <a:noFill/>
                    </a:lnR>
                    <a:lnT>
                      <a:noFill/>
                    </a:lnT>
                    <a:lnB>
                      <a:noFill/>
                    </a:lnB>
                  </a:tcPr>
                </a:tc>
                <a:tc>
                  <a:txBody>
                    <a:bodyPr/>
                    <a:lstStyle/>
                    <a:p>
                      <a:r>
                        <a:rPr lang="en-US"/>
                        <a:t>The company avoids potentially catastrophic consequences</a:t>
                      </a:r>
                    </a:p>
                  </a:txBody>
                  <a:tcPr anchor="ctr">
                    <a:lnL>
                      <a:noFill/>
                    </a:lnL>
                    <a:lnR>
                      <a:noFill/>
                    </a:lnR>
                    <a:lnT>
                      <a:noFill/>
                    </a:lnT>
                    <a:lnB>
                      <a:noFill/>
                    </a:lnB>
                  </a:tcPr>
                </a:tc>
                <a:extLst>
                  <a:ext uri="{0D108BD9-81ED-4DB2-BD59-A6C34878D82A}">
                    <a16:rowId xmlns:a16="http://schemas.microsoft.com/office/drawing/2014/main" val="1285609855"/>
                  </a:ext>
                </a:extLst>
              </a:tr>
              <a:tr h="0">
                <a:tc>
                  <a:txBody>
                    <a:bodyPr/>
                    <a:lstStyle/>
                    <a:p>
                      <a:r>
                        <a:rPr lang="en-US"/>
                        <a:t>Protects reputation</a:t>
                      </a:r>
                    </a:p>
                  </a:txBody>
                  <a:tcPr anchor="ctr">
                    <a:lnL>
                      <a:noFill/>
                    </a:lnL>
                    <a:lnR>
                      <a:noFill/>
                    </a:lnR>
                    <a:lnT>
                      <a:noFill/>
                    </a:lnT>
                    <a:lnB>
                      <a:noFill/>
                    </a:lnB>
                  </a:tcPr>
                </a:tc>
                <a:tc>
                  <a:txBody>
                    <a:bodyPr/>
                    <a:lstStyle/>
                    <a:p>
                      <a:r>
                        <a:rPr lang="en-US"/>
                        <a:t>Avoiding unethical or dangerous activities protects trust</a:t>
                      </a:r>
                    </a:p>
                  </a:txBody>
                  <a:tcPr anchor="ctr">
                    <a:lnL>
                      <a:noFill/>
                    </a:lnL>
                    <a:lnR>
                      <a:noFill/>
                    </a:lnR>
                    <a:lnT>
                      <a:noFill/>
                    </a:lnT>
                    <a:lnB>
                      <a:noFill/>
                    </a:lnB>
                  </a:tcPr>
                </a:tc>
                <a:extLst>
                  <a:ext uri="{0D108BD9-81ED-4DB2-BD59-A6C34878D82A}">
                    <a16:rowId xmlns:a16="http://schemas.microsoft.com/office/drawing/2014/main" val="4004813348"/>
                  </a:ext>
                </a:extLst>
              </a:tr>
              <a:tr h="0">
                <a:tc>
                  <a:txBody>
                    <a:bodyPr/>
                    <a:lstStyle/>
                    <a:p>
                      <a:r>
                        <a:rPr lang="en-US"/>
                        <a:t>Reduces uncertainty</a:t>
                      </a:r>
                    </a:p>
                  </a:txBody>
                  <a:tcPr anchor="ctr">
                    <a:lnL>
                      <a:noFill/>
                    </a:lnL>
                    <a:lnR>
                      <a:noFill/>
                    </a:lnR>
                    <a:lnT>
                      <a:noFill/>
                    </a:lnT>
                    <a:lnB>
                      <a:noFill/>
                    </a:lnB>
                  </a:tcPr>
                </a:tc>
                <a:tc>
                  <a:txBody>
                    <a:bodyPr/>
                    <a:lstStyle/>
                    <a:p>
                      <a:r>
                        <a:rPr lang="en-US"/>
                        <a:t>The company does not need to manage risks from activities it avoids</a:t>
                      </a:r>
                    </a:p>
                  </a:txBody>
                  <a:tcPr anchor="ctr">
                    <a:lnL>
                      <a:noFill/>
                    </a:lnL>
                    <a:lnR>
                      <a:noFill/>
                    </a:lnR>
                    <a:lnT>
                      <a:noFill/>
                    </a:lnT>
                    <a:lnB>
                      <a:noFill/>
                    </a:lnB>
                  </a:tcPr>
                </a:tc>
                <a:extLst>
                  <a:ext uri="{0D108BD9-81ED-4DB2-BD59-A6C34878D82A}">
                    <a16:rowId xmlns:a16="http://schemas.microsoft.com/office/drawing/2014/main" val="4114506757"/>
                  </a:ext>
                </a:extLst>
              </a:tr>
              <a:tr h="0">
                <a:tc>
                  <a:txBody>
                    <a:bodyPr/>
                    <a:lstStyle/>
                    <a:p>
                      <a:r>
                        <a:rPr lang="en-US"/>
                        <a:t>Useful for unacceptable risks</a:t>
                      </a:r>
                    </a:p>
                  </a:txBody>
                  <a:tcPr anchor="ctr">
                    <a:lnL>
                      <a:noFill/>
                    </a:lnL>
                    <a:lnR>
                      <a:noFill/>
                    </a:lnR>
                    <a:lnT>
                      <a:noFill/>
                    </a:lnT>
                    <a:lnB>
                      <a:noFill/>
                    </a:lnB>
                  </a:tcPr>
                </a:tc>
                <a:tc>
                  <a:txBody>
                    <a:bodyPr/>
                    <a:lstStyle/>
                    <a:p>
                      <a:r>
                        <a:rPr lang="en-US" dirty="0"/>
                        <a:t>Suitable for risks outside risk appetite</a:t>
                      </a:r>
                    </a:p>
                  </a:txBody>
                  <a:tcPr anchor="ctr">
                    <a:lnL>
                      <a:noFill/>
                    </a:lnL>
                    <a:lnR>
                      <a:noFill/>
                    </a:lnR>
                    <a:lnT>
                      <a:noFill/>
                    </a:lnT>
                    <a:lnB>
                      <a:noFill/>
                    </a:lnB>
                  </a:tcPr>
                </a:tc>
                <a:extLst>
                  <a:ext uri="{0D108BD9-81ED-4DB2-BD59-A6C34878D82A}">
                    <a16:rowId xmlns:a16="http://schemas.microsoft.com/office/drawing/2014/main" val="2767666258"/>
                  </a:ext>
                </a:extLst>
              </a:tr>
            </a:tbl>
          </a:graphicData>
        </a:graphic>
      </p:graphicFrame>
      <p:sp>
        <p:nvSpPr>
          <p:cNvPr id="5" name="Rectangle 1"/>
          <p:cNvSpPr>
            <a:spLocks noChangeArrowheads="1"/>
          </p:cNvSpPr>
          <p:nvPr/>
        </p:nvSpPr>
        <p:spPr bwMode="auto">
          <a:xfrm>
            <a:off x="914400" y="687123"/>
            <a:ext cx="5415842"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smtClean="0">
                <a:ln>
                  <a:noFill/>
                </a:ln>
                <a:solidFill>
                  <a:schemeClr val="tx1"/>
                </a:solidFill>
                <a:effectLst/>
                <a:latin typeface="Arial" panose="020B0604020202020204" pitchFamily="34" charset="0"/>
              </a:rPr>
              <a:t>Advantages of Risk Avoidance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40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53022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291982783"/>
              </p:ext>
            </p:extLst>
          </p:nvPr>
        </p:nvGraphicFramePr>
        <p:xfrm>
          <a:off x="838200" y="2076242"/>
          <a:ext cx="10515600" cy="2286000"/>
        </p:xfrm>
        <a:graphic>
          <a:graphicData uri="http://schemas.openxmlformats.org/drawingml/2006/table">
            <a:tbl>
              <a:tblPr/>
              <a:tblGrid>
                <a:gridCol w="5257800">
                  <a:extLst>
                    <a:ext uri="{9D8B030D-6E8A-4147-A177-3AD203B41FA5}">
                      <a16:colId xmlns:a16="http://schemas.microsoft.com/office/drawing/2014/main" val="1869392714"/>
                    </a:ext>
                  </a:extLst>
                </a:gridCol>
                <a:gridCol w="5257800">
                  <a:extLst>
                    <a:ext uri="{9D8B030D-6E8A-4147-A177-3AD203B41FA5}">
                      <a16:colId xmlns:a16="http://schemas.microsoft.com/office/drawing/2014/main" val="2305605569"/>
                    </a:ext>
                  </a:extLst>
                </a:gridCol>
              </a:tblGrid>
              <a:tr h="0">
                <a:tc>
                  <a:txBody>
                    <a:bodyPr/>
                    <a:lstStyle/>
                    <a:p>
                      <a:r>
                        <a:rPr lang="en-US" sz="2000" dirty="0"/>
                        <a:t>Disadvantage</a:t>
                      </a:r>
                    </a:p>
                  </a:txBody>
                  <a:tcPr anchor="ctr">
                    <a:lnL>
                      <a:noFill/>
                    </a:lnL>
                    <a:lnR>
                      <a:noFill/>
                    </a:lnR>
                    <a:lnT>
                      <a:noFill/>
                    </a:lnT>
                    <a:lnB>
                      <a:noFill/>
                    </a:lnB>
                  </a:tcPr>
                </a:tc>
                <a:tc>
                  <a:txBody>
                    <a:bodyPr/>
                    <a:lstStyle/>
                    <a:p>
                      <a:r>
                        <a:rPr lang="en-US" sz="2000"/>
                        <a:t>Explanation</a:t>
                      </a:r>
                    </a:p>
                  </a:txBody>
                  <a:tcPr anchor="ctr">
                    <a:lnL>
                      <a:noFill/>
                    </a:lnL>
                    <a:lnR>
                      <a:noFill/>
                    </a:lnR>
                    <a:lnT>
                      <a:noFill/>
                    </a:lnT>
                    <a:lnB>
                      <a:noFill/>
                    </a:lnB>
                  </a:tcPr>
                </a:tc>
                <a:extLst>
                  <a:ext uri="{0D108BD9-81ED-4DB2-BD59-A6C34878D82A}">
                    <a16:rowId xmlns:a16="http://schemas.microsoft.com/office/drawing/2014/main" val="146876304"/>
                  </a:ext>
                </a:extLst>
              </a:tr>
              <a:tr h="0">
                <a:tc>
                  <a:txBody>
                    <a:bodyPr/>
                    <a:lstStyle/>
                    <a:p>
                      <a:r>
                        <a:rPr lang="en-US" sz="2000" dirty="0"/>
                        <a:t>Lost opportunity</a:t>
                      </a:r>
                    </a:p>
                  </a:txBody>
                  <a:tcPr anchor="ctr">
                    <a:lnL>
                      <a:noFill/>
                    </a:lnL>
                    <a:lnR>
                      <a:noFill/>
                    </a:lnR>
                    <a:lnT>
                      <a:noFill/>
                    </a:lnT>
                    <a:lnB>
                      <a:noFill/>
                    </a:lnB>
                  </a:tcPr>
                </a:tc>
                <a:tc>
                  <a:txBody>
                    <a:bodyPr/>
                    <a:lstStyle/>
                    <a:p>
                      <a:r>
                        <a:rPr lang="en-US" sz="2000"/>
                        <a:t>Avoiding risk may also mean avoiding profit</a:t>
                      </a:r>
                    </a:p>
                  </a:txBody>
                  <a:tcPr anchor="ctr">
                    <a:lnL>
                      <a:noFill/>
                    </a:lnL>
                    <a:lnR>
                      <a:noFill/>
                    </a:lnR>
                    <a:lnT>
                      <a:noFill/>
                    </a:lnT>
                    <a:lnB>
                      <a:noFill/>
                    </a:lnB>
                  </a:tcPr>
                </a:tc>
                <a:extLst>
                  <a:ext uri="{0D108BD9-81ED-4DB2-BD59-A6C34878D82A}">
                    <a16:rowId xmlns:a16="http://schemas.microsoft.com/office/drawing/2014/main" val="91888405"/>
                  </a:ext>
                </a:extLst>
              </a:tr>
              <a:tr h="0">
                <a:tc>
                  <a:txBody>
                    <a:bodyPr/>
                    <a:lstStyle/>
                    <a:p>
                      <a:r>
                        <a:rPr lang="en-US" sz="2000"/>
                        <a:t>Too conservative</a:t>
                      </a:r>
                    </a:p>
                  </a:txBody>
                  <a:tcPr anchor="ctr">
                    <a:lnL>
                      <a:noFill/>
                    </a:lnL>
                    <a:lnR>
                      <a:noFill/>
                    </a:lnR>
                    <a:lnT>
                      <a:noFill/>
                    </a:lnT>
                    <a:lnB>
                      <a:noFill/>
                    </a:lnB>
                  </a:tcPr>
                </a:tc>
                <a:tc>
                  <a:txBody>
                    <a:bodyPr/>
                    <a:lstStyle/>
                    <a:p>
                      <a:r>
                        <a:rPr lang="en-US" sz="2000"/>
                        <a:t>Excessive avoidance may reduce innovation</a:t>
                      </a:r>
                    </a:p>
                  </a:txBody>
                  <a:tcPr anchor="ctr">
                    <a:lnL>
                      <a:noFill/>
                    </a:lnL>
                    <a:lnR>
                      <a:noFill/>
                    </a:lnR>
                    <a:lnT>
                      <a:noFill/>
                    </a:lnT>
                    <a:lnB>
                      <a:noFill/>
                    </a:lnB>
                  </a:tcPr>
                </a:tc>
                <a:extLst>
                  <a:ext uri="{0D108BD9-81ED-4DB2-BD59-A6C34878D82A}">
                    <a16:rowId xmlns:a16="http://schemas.microsoft.com/office/drawing/2014/main" val="1074164165"/>
                  </a:ext>
                </a:extLst>
              </a:tr>
              <a:tr h="0">
                <a:tc>
                  <a:txBody>
                    <a:bodyPr/>
                    <a:lstStyle/>
                    <a:p>
                      <a:r>
                        <a:rPr lang="en-US" sz="2000"/>
                        <a:t>Not always possible</a:t>
                      </a:r>
                    </a:p>
                  </a:txBody>
                  <a:tcPr anchor="ctr">
                    <a:lnL>
                      <a:noFill/>
                    </a:lnL>
                    <a:lnR>
                      <a:noFill/>
                    </a:lnR>
                    <a:lnT>
                      <a:noFill/>
                    </a:lnT>
                    <a:lnB>
                      <a:noFill/>
                    </a:lnB>
                  </a:tcPr>
                </a:tc>
                <a:tc>
                  <a:txBody>
                    <a:bodyPr/>
                    <a:lstStyle/>
                    <a:p>
                      <a:r>
                        <a:rPr lang="en-US" sz="2000"/>
                        <a:t>Some risks are inherent in business</a:t>
                      </a:r>
                    </a:p>
                  </a:txBody>
                  <a:tcPr anchor="ctr">
                    <a:lnL>
                      <a:noFill/>
                    </a:lnL>
                    <a:lnR>
                      <a:noFill/>
                    </a:lnR>
                    <a:lnT>
                      <a:noFill/>
                    </a:lnT>
                    <a:lnB>
                      <a:noFill/>
                    </a:lnB>
                  </a:tcPr>
                </a:tc>
                <a:extLst>
                  <a:ext uri="{0D108BD9-81ED-4DB2-BD59-A6C34878D82A}">
                    <a16:rowId xmlns:a16="http://schemas.microsoft.com/office/drawing/2014/main" val="3536890245"/>
                  </a:ext>
                </a:extLst>
              </a:tr>
              <a:tr h="0">
                <a:tc>
                  <a:txBody>
                    <a:bodyPr/>
                    <a:lstStyle/>
                    <a:p>
                      <a:r>
                        <a:rPr lang="en-US" sz="2000"/>
                        <a:t>May weaken competitiveness</a:t>
                      </a:r>
                    </a:p>
                  </a:txBody>
                  <a:tcPr anchor="ctr">
                    <a:lnL>
                      <a:noFill/>
                    </a:lnL>
                    <a:lnR>
                      <a:noFill/>
                    </a:lnR>
                    <a:lnT>
                      <a:noFill/>
                    </a:lnT>
                    <a:lnB>
                      <a:noFill/>
                    </a:lnB>
                  </a:tcPr>
                </a:tc>
                <a:tc>
                  <a:txBody>
                    <a:bodyPr/>
                    <a:lstStyle/>
                    <a:p>
                      <a:r>
                        <a:rPr lang="en-US" sz="2000" dirty="0"/>
                        <a:t>Competitors may take calculated risks and succeed</a:t>
                      </a:r>
                    </a:p>
                  </a:txBody>
                  <a:tcPr anchor="ctr">
                    <a:lnL>
                      <a:noFill/>
                    </a:lnL>
                    <a:lnR>
                      <a:noFill/>
                    </a:lnR>
                    <a:lnT>
                      <a:noFill/>
                    </a:lnT>
                    <a:lnB>
                      <a:noFill/>
                    </a:lnB>
                  </a:tcPr>
                </a:tc>
                <a:extLst>
                  <a:ext uri="{0D108BD9-81ED-4DB2-BD59-A6C34878D82A}">
                    <a16:rowId xmlns:a16="http://schemas.microsoft.com/office/drawing/2014/main" val="4069775076"/>
                  </a:ext>
                </a:extLst>
              </a:tr>
            </a:tbl>
          </a:graphicData>
        </a:graphic>
      </p:graphicFrame>
      <p:sp>
        <p:nvSpPr>
          <p:cNvPr id="5" name="Rectangle 1"/>
          <p:cNvSpPr>
            <a:spLocks noChangeArrowheads="1"/>
          </p:cNvSpPr>
          <p:nvPr/>
        </p:nvSpPr>
        <p:spPr bwMode="auto">
          <a:xfrm>
            <a:off x="838200" y="473947"/>
            <a:ext cx="5793606"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chemeClr val="tx1"/>
                </a:solidFill>
                <a:effectLst/>
                <a:latin typeface="Arial" panose="020B0604020202020204" pitchFamily="34" charset="0"/>
              </a:rPr>
              <a:t>Disadvantages of Risk Avoidance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36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11906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0073" y="478088"/>
            <a:ext cx="10692865" cy="4536674"/>
          </a:xfrm>
        </p:spPr>
        <p:txBody>
          <a:bodyPr>
            <a:noAutofit/>
          </a:bodyPr>
          <a:lstStyle/>
          <a:p>
            <a:pPr marL="0" indent="0">
              <a:buNone/>
            </a:pPr>
            <a:r>
              <a:rPr lang="en-US" sz="2000" b="1" dirty="0" smtClean="0"/>
              <a:t>Risk Transfer</a:t>
            </a:r>
          </a:p>
          <a:p>
            <a:pPr marL="0" indent="0">
              <a:buNone/>
            </a:pPr>
            <a:r>
              <a:rPr lang="en-US" sz="2000" b="1" dirty="0" smtClean="0"/>
              <a:t>Meaning of Risk Transfer</a:t>
            </a:r>
          </a:p>
          <a:p>
            <a:r>
              <a:rPr lang="en-US" sz="2000" dirty="0" smtClean="0"/>
              <a:t>Risk transfer means shifting the financial consequences of a risk to another party.</a:t>
            </a:r>
          </a:p>
          <a:p>
            <a:r>
              <a:rPr lang="en-US" sz="2000" dirty="0" smtClean="0"/>
              <a:t>The company still faces the risk event, but another party bears part or all of the financial loss.</a:t>
            </a:r>
          </a:p>
          <a:p>
            <a:pPr marL="0" indent="0">
              <a:buNone/>
            </a:pPr>
            <a:r>
              <a:rPr lang="en-US" sz="2000" dirty="0" smtClean="0"/>
              <a:t>Common forms of risk transfer include:</a:t>
            </a:r>
          </a:p>
          <a:p>
            <a:r>
              <a:rPr lang="en-US" sz="2000" dirty="0" smtClean="0"/>
              <a:t>insurance, </a:t>
            </a:r>
          </a:p>
          <a:p>
            <a:r>
              <a:rPr lang="en-US" sz="2000" dirty="0" smtClean="0"/>
              <a:t>outsourcing, </a:t>
            </a:r>
          </a:p>
          <a:p>
            <a:r>
              <a:rPr lang="en-US" sz="2000" dirty="0" smtClean="0"/>
              <a:t>contracts, </a:t>
            </a:r>
          </a:p>
          <a:p>
            <a:r>
              <a:rPr lang="en-US" sz="2000" dirty="0" smtClean="0"/>
              <a:t>warranties, </a:t>
            </a:r>
          </a:p>
          <a:p>
            <a:r>
              <a:rPr lang="en-US" sz="2000" dirty="0" smtClean="0"/>
              <a:t>hedging, </a:t>
            </a:r>
          </a:p>
          <a:p>
            <a:r>
              <a:rPr lang="en-US" sz="2000" dirty="0" smtClean="0"/>
              <a:t>joint ventures, </a:t>
            </a:r>
          </a:p>
          <a:p>
            <a:r>
              <a:rPr lang="en-US" sz="2000" dirty="0" smtClean="0"/>
              <a:t>indemnity clauses. </a:t>
            </a:r>
          </a:p>
          <a:p>
            <a:r>
              <a:rPr lang="en-US" sz="2000" dirty="0" smtClean="0"/>
              <a:t>In risk management terminology, transfer is also often described as risk sharing, because not all risks can be fully transferred. COSO and ERM guidance commonly classify risk responses into avoid, reduce, accept, and share or transfer</a:t>
            </a:r>
          </a:p>
          <a:p>
            <a:pPr marL="0" indent="0">
              <a:buNone/>
            </a:pPr>
            <a:endParaRPr lang="en-US" sz="2000" dirty="0"/>
          </a:p>
        </p:txBody>
      </p:sp>
    </p:spTree>
    <p:extLst>
      <p:ext uri="{BB962C8B-B14F-4D97-AF65-F5344CB8AC3E}">
        <p14:creationId xmlns:p14="http://schemas.microsoft.com/office/powerpoint/2010/main" val="26867307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smtClean="0"/>
              <a:t>Insurance as Risk Transfer</a:t>
            </a:r>
          </a:p>
          <a:p>
            <a:r>
              <a:rPr lang="en-US" dirty="0" smtClean="0"/>
              <a:t>Insurance is the most common risk transfer method.</a:t>
            </a:r>
          </a:p>
          <a:p>
            <a:pPr marL="0" indent="0">
              <a:buNone/>
            </a:pPr>
            <a:r>
              <a:rPr lang="en-US" dirty="0" smtClean="0"/>
              <a:t>Example</a:t>
            </a:r>
          </a:p>
          <a:p>
            <a:r>
              <a:rPr lang="en-US" dirty="0" smtClean="0"/>
              <a:t>A multinational logistics company buys marine cargo insurance. If goods are damaged during international shipping, the insurance company compensates the loss.</a:t>
            </a:r>
          </a:p>
          <a:p>
            <a:r>
              <a:rPr lang="en-US" dirty="0" smtClean="0"/>
              <a:t>The logistics company transfers the financial impact of cargo damage to the insurer.</a:t>
            </a:r>
          </a:p>
          <a:p>
            <a:pPr marL="0" indent="0">
              <a:buNone/>
            </a:pPr>
            <a:endParaRPr lang="en-US" dirty="0"/>
          </a:p>
        </p:txBody>
      </p:sp>
    </p:spTree>
    <p:extLst>
      <p:ext uri="{BB962C8B-B14F-4D97-AF65-F5344CB8AC3E}">
        <p14:creationId xmlns:p14="http://schemas.microsoft.com/office/powerpoint/2010/main" val="41898374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smtClean="0"/>
              <a:t>outsourcing as Risk Transfer</a:t>
            </a:r>
          </a:p>
          <a:p>
            <a:r>
              <a:rPr lang="en-US" dirty="0" smtClean="0"/>
              <a:t>A company may outsource certain activities to a specialized provider.</a:t>
            </a:r>
          </a:p>
          <a:p>
            <a:pPr marL="0" indent="0">
              <a:buNone/>
            </a:pPr>
            <a:r>
              <a:rPr lang="en-US" dirty="0" smtClean="0"/>
              <a:t>Example</a:t>
            </a:r>
          </a:p>
          <a:p>
            <a:r>
              <a:rPr lang="en-US" dirty="0" smtClean="0"/>
              <a:t>A bank outsources cloud infrastructure to a global technology provider. Some IT operational risks are transferred to the provider through service-level agreements.</a:t>
            </a:r>
          </a:p>
          <a:p>
            <a:r>
              <a:rPr lang="en-US" dirty="0" smtClean="0"/>
              <a:t>However, outsourcing does not eliminate all risk. The bank remains responsible for regulatory compliance, customer trust, and vendor oversight.</a:t>
            </a:r>
          </a:p>
          <a:p>
            <a:pPr marL="0" indent="0">
              <a:buNone/>
            </a:pPr>
            <a:endParaRPr lang="en-US" dirty="0"/>
          </a:p>
        </p:txBody>
      </p:sp>
    </p:spTree>
    <p:extLst>
      <p:ext uri="{BB962C8B-B14F-4D97-AF65-F5344CB8AC3E}">
        <p14:creationId xmlns:p14="http://schemas.microsoft.com/office/powerpoint/2010/main" val="26683909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smtClean="0"/>
              <a:t>Hedging as Risk Transfer</a:t>
            </a:r>
          </a:p>
          <a:p>
            <a:r>
              <a:rPr lang="en-US" dirty="0" smtClean="0"/>
              <a:t>Hedging is commonly used in financial risk management.</a:t>
            </a:r>
          </a:p>
          <a:p>
            <a:r>
              <a:rPr lang="en-US" b="1" dirty="0" smtClean="0"/>
              <a:t>Example</a:t>
            </a:r>
          </a:p>
          <a:p>
            <a:r>
              <a:rPr lang="en-US" dirty="0" smtClean="0"/>
              <a:t>An Indonesian company must pay USD 1 million to a supplier in three months. The company is worried that the rupiah may depreciate. To manage this risk, it enters into a forward contract to lock in the exchange rate.</a:t>
            </a:r>
          </a:p>
          <a:p>
            <a:r>
              <a:rPr lang="en-US" dirty="0" smtClean="0"/>
              <a:t>The company transfers part of the exchange rate risk to a financial institution.</a:t>
            </a:r>
          </a:p>
          <a:p>
            <a:endParaRPr lang="en-US" dirty="0"/>
          </a:p>
        </p:txBody>
      </p:sp>
    </p:spTree>
    <p:extLst>
      <p:ext uri="{BB962C8B-B14F-4D97-AF65-F5344CB8AC3E}">
        <p14:creationId xmlns:p14="http://schemas.microsoft.com/office/powerpoint/2010/main" val="30895658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74461649"/>
              </p:ext>
            </p:extLst>
          </p:nvPr>
        </p:nvGraphicFramePr>
        <p:xfrm>
          <a:off x="972954" y="2295217"/>
          <a:ext cx="10515600" cy="2103120"/>
        </p:xfrm>
        <a:graphic>
          <a:graphicData uri="http://schemas.openxmlformats.org/drawingml/2006/table">
            <a:tbl>
              <a:tblPr/>
              <a:tblGrid>
                <a:gridCol w="5257800">
                  <a:extLst>
                    <a:ext uri="{9D8B030D-6E8A-4147-A177-3AD203B41FA5}">
                      <a16:colId xmlns:a16="http://schemas.microsoft.com/office/drawing/2014/main" val="3773269526"/>
                    </a:ext>
                  </a:extLst>
                </a:gridCol>
                <a:gridCol w="5257800">
                  <a:extLst>
                    <a:ext uri="{9D8B030D-6E8A-4147-A177-3AD203B41FA5}">
                      <a16:colId xmlns:a16="http://schemas.microsoft.com/office/drawing/2014/main" val="1762164604"/>
                    </a:ext>
                  </a:extLst>
                </a:gridCol>
              </a:tblGrid>
              <a:tr h="0">
                <a:tc>
                  <a:txBody>
                    <a:bodyPr/>
                    <a:lstStyle/>
                    <a:p>
                      <a:r>
                        <a:rPr lang="en-US"/>
                        <a:t>Advantage</a:t>
                      </a:r>
                    </a:p>
                  </a:txBody>
                  <a:tcPr anchor="ctr">
                    <a:lnL>
                      <a:noFill/>
                    </a:lnL>
                    <a:lnR>
                      <a:noFill/>
                    </a:lnR>
                    <a:lnT>
                      <a:noFill/>
                    </a:lnT>
                    <a:lnB>
                      <a:noFill/>
                    </a:lnB>
                  </a:tcPr>
                </a:tc>
                <a:tc>
                  <a:txBody>
                    <a:bodyPr/>
                    <a:lstStyle/>
                    <a:p>
                      <a:r>
                        <a:rPr lang="en-US"/>
                        <a:t>Explanation</a:t>
                      </a:r>
                    </a:p>
                  </a:txBody>
                  <a:tcPr anchor="ctr">
                    <a:lnL>
                      <a:noFill/>
                    </a:lnL>
                    <a:lnR>
                      <a:noFill/>
                    </a:lnR>
                    <a:lnT>
                      <a:noFill/>
                    </a:lnT>
                    <a:lnB>
                      <a:noFill/>
                    </a:lnB>
                  </a:tcPr>
                </a:tc>
                <a:extLst>
                  <a:ext uri="{0D108BD9-81ED-4DB2-BD59-A6C34878D82A}">
                    <a16:rowId xmlns:a16="http://schemas.microsoft.com/office/drawing/2014/main" val="984166739"/>
                  </a:ext>
                </a:extLst>
              </a:tr>
              <a:tr h="0">
                <a:tc>
                  <a:txBody>
                    <a:bodyPr/>
                    <a:lstStyle/>
                    <a:p>
                      <a:r>
                        <a:rPr lang="en-US" dirty="0"/>
                        <a:t>Reduces financial burden</a:t>
                      </a:r>
                    </a:p>
                  </a:txBody>
                  <a:tcPr anchor="ctr">
                    <a:lnL>
                      <a:noFill/>
                    </a:lnL>
                    <a:lnR>
                      <a:noFill/>
                    </a:lnR>
                    <a:lnT>
                      <a:noFill/>
                    </a:lnT>
                    <a:lnB>
                      <a:noFill/>
                    </a:lnB>
                  </a:tcPr>
                </a:tc>
                <a:tc>
                  <a:txBody>
                    <a:bodyPr/>
                    <a:lstStyle/>
                    <a:p>
                      <a:r>
                        <a:rPr lang="en-US"/>
                        <a:t>Losses can be compensated by another party</a:t>
                      </a:r>
                    </a:p>
                  </a:txBody>
                  <a:tcPr anchor="ctr">
                    <a:lnL>
                      <a:noFill/>
                    </a:lnL>
                    <a:lnR>
                      <a:noFill/>
                    </a:lnR>
                    <a:lnT>
                      <a:noFill/>
                    </a:lnT>
                    <a:lnB>
                      <a:noFill/>
                    </a:lnB>
                  </a:tcPr>
                </a:tc>
                <a:extLst>
                  <a:ext uri="{0D108BD9-81ED-4DB2-BD59-A6C34878D82A}">
                    <a16:rowId xmlns:a16="http://schemas.microsoft.com/office/drawing/2014/main" val="1619466717"/>
                  </a:ext>
                </a:extLst>
              </a:tr>
              <a:tr h="0">
                <a:tc>
                  <a:txBody>
                    <a:bodyPr/>
                    <a:lstStyle/>
                    <a:p>
                      <a:r>
                        <a:rPr lang="en-US" dirty="0"/>
                        <a:t>Supports business continuity</a:t>
                      </a:r>
                    </a:p>
                  </a:txBody>
                  <a:tcPr anchor="ctr">
                    <a:lnL>
                      <a:noFill/>
                    </a:lnL>
                    <a:lnR>
                      <a:noFill/>
                    </a:lnR>
                    <a:lnT>
                      <a:noFill/>
                    </a:lnT>
                    <a:lnB>
                      <a:noFill/>
                    </a:lnB>
                  </a:tcPr>
                </a:tc>
                <a:tc>
                  <a:txBody>
                    <a:bodyPr/>
                    <a:lstStyle/>
                    <a:p>
                      <a:r>
                        <a:rPr lang="en-US"/>
                        <a:t>Insurance or contracts help companies recover</a:t>
                      </a:r>
                    </a:p>
                  </a:txBody>
                  <a:tcPr anchor="ctr">
                    <a:lnL>
                      <a:noFill/>
                    </a:lnL>
                    <a:lnR>
                      <a:noFill/>
                    </a:lnR>
                    <a:lnT>
                      <a:noFill/>
                    </a:lnT>
                    <a:lnB>
                      <a:noFill/>
                    </a:lnB>
                  </a:tcPr>
                </a:tc>
                <a:extLst>
                  <a:ext uri="{0D108BD9-81ED-4DB2-BD59-A6C34878D82A}">
                    <a16:rowId xmlns:a16="http://schemas.microsoft.com/office/drawing/2014/main" val="2868778467"/>
                  </a:ext>
                </a:extLst>
              </a:tr>
              <a:tr h="0">
                <a:tc>
                  <a:txBody>
                    <a:bodyPr/>
                    <a:lstStyle/>
                    <a:p>
                      <a:r>
                        <a:rPr lang="en-US"/>
                        <a:t>Allows risk-taking</a:t>
                      </a:r>
                    </a:p>
                  </a:txBody>
                  <a:tcPr anchor="ctr">
                    <a:lnL>
                      <a:noFill/>
                    </a:lnL>
                    <a:lnR>
                      <a:noFill/>
                    </a:lnR>
                    <a:lnT>
                      <a:noFill/>
                    </a:lnT>
                    <a:lnB>
                      <a:noFill/>
                    </a:lnB>
                  </a:tcPr>
                </a:tc>
                <a:tc>
                  <a:txBody>
                    <a:bodyPr/>
                    <a:lstStyle/>
                    <a:p>
                      <a:r>
                        <a:rPr lang="en-US"/>
                        <a:t>Companies can pursue opportunities while managing downside risk</a:t>
                      </a:r>
                    </a:p>
                  </a:txBody>
                  <a:tcPr anchor="ctr">
                    <a:lnL>
                      <a:noFill/>
                    </a:lnL>
                    <a:lnR>
                      <a:noFill/>
                    </a:lnR>
                    <a:lnT>
                      <a:noFill/>
                    </a:lnT>
                    <a:lnB>
                      <a:noFill/>
                    </a:lnB>
                  </a:tcPr>
                </a:tc>
                <a:extLst>
                  <a:ext uri="{0D108BD9-81ED-4DB2-BD59-A6C34878D82A}">
                    <a16:rowId xmlns:a16="http://schemas.microsoft.com/office/drawing/2014/main" val="2615184034"/>
                  </a:ext>
                </a:extLst>
              </a:tr>
              <a:tr h="0">
                <a:tc>
                  <a:txBody>
                    <a:bodyPr/>
                    <a:lstStyle/>
                    <a:p>
                      <a:r>
                        <a:rPr lang="en-US"/>
                        <a:t>Useful for low-frequency, high-impact risks</a:t>
                      </a:r>
                    </a:p>
                  </a:txBody>
                  <a:tcPr anchor="ctr">
                    <a:lnL>
                      <a:noFill/>
                    </a:lnL>
                    <a:lnR>
                      <a:noFill/>
                    </a:lnR>
                    <a:lnT>
                      <a:noFill/>
                    </a:lnT>
                    <a:lnB>
                      <a:noFill/>
                    </a:lnB>
                  </a:tcPr>
                </a:tc>
                <a:tc>
                  <a:txBody>
                    <a:bodyPr/>
                    <a:lstStyle/>
                    <a:p>
                      <a:r>
                        <a:rPr lang="en-US" dirty="0"/>
                        <a:t>Such as fire, natural disasters, or major lawsuits</a:t>
                      </a:r>
                    </a:p>
                  </a:txBody>
                  <a:tcPr anchor="ctr">
                    <a:lnL>
                      <a:noFill/>
                    </a:lnL>
                    <a:lnR>
                      <a:noFill/>
                    </a:lnR>
                    <a:lnT>
                      <a:noFill/>
                    </a:lnT>
                    <a:lnB>
                      <a:noFill/>
                    </a:lnB>
                  </a:tcPr>
                </a:tc>
                <a:extLst>
                  <a:ext uri="{0D108BD9-81ED-4DB2-BD59-A6C34878D82A}">
                    <a16:rowId xmlns:a16="http://schemas.microsoft.com/office/drawing/2014/main" val="1261077032"/>
                  </a:ext>
                </a:extLst>
              </a:tr>
            </a:tbl>
          </a:graphicData>
        </a:graphic>
      </p:graphicFrame>
      <p:sp>
        <p:nvSpPr>
          <p:cNvPr id="5" name="Rectangle 1"/>
          <p:cNvSpPr>
            <a:spLocks noChangeArrowheads="1"/>
          </p:cNvSpPr>
          <p:nvPr/>
        </p:nvSpPr>
        <p:spPr bwMode="auto">
          <a:xfrm>
            <a:off x="972954" y="687123"/>
            <a:ext cx="5042791"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smtClean="0">
                <a:ln>
                  <a:noFill/>
                </a:ln>
                <a:solidFill>
                  <a:schemeClr val="tx1"/>
                </a:solidFill>
                <a:effectLst/>
                <a:latin typeface="Arial" panose="020B0604020202020204" pitchFamily="34" charset="0"/>
              </a:rPr>
              <a:t>Advantages of Risk Transfer</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40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4860735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597684862"/>
              </p:ext>
            </p:extLst>
          </p:nvPr>
        </p:nvGraphicFramePr>
        <p:xfrm>
          <a:off x="818950" y="2721134"/>
          <a:ext cx="10515600" cy="2194560"/>
        </p:xfrm>
        <a:graphic>
          <a:graphicData uri="http://schemas.openxmlformats.org/drawingml/2006/table">
            <a:tbl>
              <a:tblPr/>
              <a:tblGrid>
                <a:gridCol w="5257800">
                  <a:extLst>
                    <a:ext uri="{9D8B030D-6E8A-4147-A177-3AD203B41FA5}">
                      <a16:colId xmlns:a16="http://schemas.microsoft.com/office/drawing/2014/main" val="3271074206"/>
                    </a:ext>
                  </a:extLst>
                </a:gridCol>
                <a:gridCol w="5257800">
                  <a:extLst>
                    <a:ext uri="{9D8B030D-6E8A-4147-A177-3AD203B41FA5}">
                      <a16:colId xmlns:a16="http://schemas.microsoft.com/office/drawing/2014/main" val="2743935251"/>
                    </a:ext>
                  </a:extLst>
                </a:gridCol>
              </a:tblGrid>
              <a:tr h="0">
                <a:tc>
                  <a:txBody>
                    <a:bodyPr/>
                    <a:lstStyle/>
                    <a:p>
                      <a:r>
                        <a:rPr lang="en-US"/>
                        <a:t>Alternative</a:t>
                      </a:r>
                    </a:p>
                  </a:txBody>
                  <a:tcPr anchor="ctr">
                    <a:lnL>
                      <a:noFill/>
                    </a:lnL>
                    <a:lnR>
                      <a:noFill/>
                    </a:lnR>
                    <a:lnT>
                      <a:noFill/>
                    </a:lnT>
                    <a:lnB>
                      <a:noFill/>
                    </a:lnB>
                  </a:tcPr>
                </a:tc>
                <a:tc>
                  <a:txBody>
                    <a:bodyPr/>
                    <a:lstStyle/>
                    <a:p>
                      <a:r>
                        <a:rPr lang="en-US"/>
                        <a:t>Meaning</a:t>
                      </a:r>
                    </a:p>
                  </a:txBody>
                  <a:tcPr anchor="ctr">
                    <a:lnL>
                      <a:noFill/>
                    </a:lnL>
                    <a:lnR>
                      <a:noFill/>
                    </a:lnR>
                    <a:lnT>
                      <a:noFill/>
                    </a:lnT>
                    <a:lnB>
                      <a:noFill/>
                    </a:lnB>
                  </a:tcPr>
                </a:tc>
                <a:extLst>
                  <a:ext uri="{0D108BD9-81ED-4DB2-BD59-A6C34878D82A}">
                    <a16:rowId xmlns:a16="http://schemas.microsoft.com/office/drawing/2014/main" val="990222921"/>
                  </a:ext>
                </a:extLst>
              </a:tr>
              <a:tr h="0">
                <a:tc>
                  <a:txBody>
                    <a:bodyPr/>
                    <a:lstStyle/>
                    <a:p>
                      <a:r>
                        <a:rPr lang="en-US"/>
                        <a:t>Avoid</a:t>
                      </a:r>
                    </a:p>
                  </a:txBody>
                  <a:tcPr anchor="ctr">
                    <a:lnL>
                      <a:noFill/>
                    </a:lnL>
                    <a:lnR>
                      <a:noFill/>
                    </a:lnR>
                    <a:lnT>
                      <a:noFill/>
                    </a:lnT>
                    <a:lnB>
                      <a:noFill/>
                    </a:lnB>
                  </a:tcPr>
                </a:tc>
                <a:tc>
                  <a:txBody>
                    <a:bodyPr/>
                    <a:lstStyle/>
                    <a:p>
                      <a:r>
                        <a:rPr lang="en-US"/>
                        <a:t>Stop or do not perform the risky activity</a:t>
                      </a:r>
                    </a:p>
                  </a:txBody>
                  <a:tcPr anchor="ctr">
                    <a:lnL>
                      <a:noFill/>
                    </a:lnL>
                    <a:lnR>
                      <a:noFill/>
                    </a:lnR>
                    <a:lnT>
                      <a:noFill/>
                    </a:lnT>
                    <a:lnB>
                      <a:noFill/>
                    </a:lnB>
                  </a:tcPr>
                </a:tc>
                <a:extLst>
                  <a:ext uri="{0D108BD9-81ED-4DB2-BD59-A6C34878D82A}">
                    <a16:rowId xmlns:a16="http://schemas.microsoft.com/office/drawing/2014/main" val="3289482721"/>
                  </a:ext>
                </a:extLst>
              </a:tr>
              <a:tr h="0">
                <a:tc>
                  <a:txBody>
                    <a:bodyPr/>
                    <a:lstStyle/>
                    <a:p>
                      <a:r>
                        <a:rPr lang="en-US" dirty="0"/>
                        <a:t>Reduce</a:t>
                      </a:r>
                    </a:p>
                  </a:txBody>
                  <a:tcPr anchor="ctr">
                    <a:lnL>
                      <a:noFill/>
                    </a:lnL>
                    <a:lnR>
                      <a:noFill/>
                    </a:lnR>
                    <a:lnT>
                      <a:noFill/>
                    </a:lnT>
                    <a:lnB>
                      <a:noFill/>
                    </a:lnB>
                  </a:tcPr>
                </a:tc>
                <a:tc>
                  <a:txBody>
                    <a:bodyPr/>
                    <a:lstStyle/>
                    <a:p>
                      <a:r>
                        <a:rPr lang="en-US"/>
                        <a:t>Decrease likelihood or impact through controls</a:t>
                      </a:r>
                    </a:p>
                  </a:txBody>
                  <a:tcPr anchor="ctr">
                    <a:lnL>
                      <a:noFill/>
                    </a:lnL>
                    <a:lnR>
                      <a:noFill/>
                    </a:lnR>
                    <a:lnT>
                      <a:noFill/>
                    </a:lnT>
                    <a:lnB>
                      <a:noFill/>
                    </a:lnB>
                  </a:tcPr>
                </a:tc>
                <a:extLst>
                  <a:ext uri="{0D108BD9-81ED-4DB2-BD59-A6C34878D82A}">
                    <a16:rowId xmlns:a16="http://schemas.microsoft.com/office/drawing/2014/main" val="669463927"/>
                  </a:ext>
                </a:extLst>
              </a:tr>
              <a:tr h="0">
                <a:tc>
                  <a:txBody>
                    <a:bodyPr/>
                    <a:lstStyle/>
                    <a:p>
                      <a:r>
                        <a:rPr lang="en-US"/>
                        <a:t>Transfer</a:t>
                      </a:r>
                    </a:p>
                  </a:txBody>
                  <a:tcPr anchor="ctr">
                    <a:lnL>
                      <a:noFill/>
                    </a:lnL>
                    <a:lnR>
                      <a:noFill/>
                    </a:lnR>
                    <a:lnT>
                      <a:noFill/>
                    </a:lnT>
                    <a:lnB>
                      <a:noFill/>
                    </a:lnB>
                  </a:tcPr>
                </a:tc>
                <a:tc>
                  <a:txBody>
                    <a:bodyPr/>
                    <a:lstStyle/>
                    <a:p>
                      <a:r>
                        <a:rPr lang="en-US"/>
                        <a:t>Shift financial consequences to another party</a:t>
                      </a:r>
                    </a:p>
                  </a:txBody>
                  <a:tcPr anchor="ctr">
                    <a:lnL>
                      <a:noFill/>
                    </a:lnL>
                    <a:lnR>
                      <a:noFill/>
                    </a:lnR>
                    <a:lnT>
                      <a:noFill/>
                    </a:lnT>
                    <a:lnB>
                      <a:noFill/>
                    </a:lnB>
                  </a:tcPr>
                </a:tc>
                <a:extLst>
                  <a:ext uri="{0D108BD9-81ED-4DB2-BD59-A6C34878D82A}">
                    <a16:rowId xmlns:a16="http://schemas.microsoft.com/office/drawing/2014/main" val="3888499163"/>
                  </a:ext>
                </a:extLst>
              </a:tr>
              <a:tr h="0">
                <a:tc>
                  <a:txBody>
                    <a:bodyPr/>
                    <a:lstStyle/>
                    <a:p>
                      <a:r>
                        <a:rPr lang="en-US"/>
                        <a:t>Accept</a:t>
                      </a:r>
                    </a:p>
                  </a:txBody>
                  <a:tcPr anchor="ctr">
                    <a:lnL>
                      <a:noFill/>
                    </a:lnL>
                    <a:lnR>
                      <a:noFill/>
                    </a:lnR>
                    <a:lnT>
                      <a:noFill/>
                    </a:lnT>
                    <a:lnB>
                      <a:noFill/>
                    </a:lnB>
                  </a:tcPr>
                </a:tc>
                <a:tc>
                  <a:txBody>
                    <a:bodyPr/>
                    <a:lstStyle/>
                    <a:p>
                      <a:r>
                        <a:rPr lang="en-US"/>
                        <a:t>Tolerate the risk because it is within risk appetite</a:t>
                      </a:r>
                    </a:p>
                  </a:txBody>
                  <a:tcPr anchor="ctr">
                    <a:lnL>
                      <a:noFill/>
                    </a:lnL>
                    <a:lnR>
                      <a:noFill/>
                    </a:lnR>
                    <a:lnT>
                      <a:noFill/>
                    </a:lnT>
                    <a:lnB>
                      <a:noFill/>
                    </a:lnB>
                  </a:tcPr>
                </a:tc>
                <a:extLst>
                  <a:ext uri="{0D108BD9-81ED-4DB2-BD59-A6C34878D82A}">
                    <a16:rowId xmlns:a16="http://schemas.microsoft.com/office/drawing/2014/main" val="17708974"/>
                  </a:ext>
                </a:extLst>
              </a:tr>
              <a:tr h="0">
                <a:tc>
                  <a:txBody>
                    <a:bodyPr/>
                    <a:lstStyle/>
                    <a:p>
                      <a:r>
                        <a:rPr lang="en-US"/>
                        <a:t>Exploit or pursue</a:t>
                      </a:r>
                    </a:p>
                  </a:txBody>
                  <a:tcPr anchor="ctr">
                    <a:lnL>
                      <a:noFill/>
                    </a:lnL>
                    <a:lnR>
                      <a:noFill/>
                    </a:lnR>
                    <a:lnT>
                      <a:noFill/>
                    </a:lnT>
                    <a:lnB>
                      <a:noFill/>
                    </a:lnB>
                  </a:tcPr>
                </a:tc>
                <a:tc>
                  <a:txBody>
                    <a:bodyPr/>
                    <a:lstStyle/>
                    <a:p>
                      <a:r>
                        <a:rPr lang="en-US" dirty="0"/>
                        <a:t>Take risk intentionally to capture opportunity</a:t>
                      </a:r>
                    </a:p>
                  </a:txBody>
                  <a:tcPr anchor="ctr">
                    <a:lnL>
                      <a:noFill/>
                    </a:lnL>
                    <a:lnR>
                      <a:noFill/>
                    </a:lnR>
                    <a:lnT>
                      <a:noFill/>
                    </a:lnT>
                    <a:lnB>
                      <a:noFill/>
                    </a:lnB>
                  </a:tcPr>
                </a:tc>
                <a:extLst>
                  <a:ext uri="{0D108BD9-81ED-4DB2-BD59-A6C34878D82A}">
                    <a16:rowId xmlns:a16="http://schemas.microsoft.com/office/drawing/2014/main" val="3874324292"/>
                  </a:ext>
                </a:extLst>
              </a:tr>
            </a:tbl>
          </a:graphicData>
        </a:graphic>
      </p:graphicFrame>
      <p:sp>
        <p:nvSpPr>
          <p:cNvPr id="5" name="Rectangle 1"/>
          <p:cNvSpPr>
            <a:spLocks noChangeArrowheads="1"/>
          </p:cNvSpPr>
          <p:nvPr/>
        </p:nvSpPr>
        <p:spPr bwMode="auto">
          <a:xfrm>
            <a:off x="818950" y="609140"/>
            <a:ext cx="10304112"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smtClean="0">
                <a:ln>
                  <a:noFill/>
                </a:ln>
                <a:solidFill>
                  <a:schemeClr val="tx1"/>
                </a:solidFill>
                <a:effectLst/>
                <a:latin typeface="Arial" panose="020B0604020202020204" pitchFamily="34" charset="0"/>
              </a:rPr>
              <a:t>Decision-Making in Choosing Risk Management Alternatives</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b="1"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smtClean="0">
                <a:ln>
                  <a:noFill/>
                </a:ln>
                <a:solidFill>
                  <a:schemeClr val="tx1"/>
                </a:solidFill>
                <a:effectLst/>
                <a:latin typeface="Arial" panose="020B0604020202020204" pitchFamily="34" charset="0"/>
              </a:rPr>
              <a:t>Main Risk Management Alternatives</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chemeClr val="tx1"/>
                </a:solidFill>
                <a:effectLst/>
                <a:latin typeface="Arial" panose="020B0604020202020204" pitchFamily="34" charset="0"/>
              </a:rPr>
              <a:t>In practice, managers usually choose among five major alternatives: For threat-related risks, the most common alternatives are avoid, reduce, transfer, and accept. For opportunity-related risks, companies may decide to pursue or exploit the risk.</a:t>
            </a:r>
          </a:p>
        </p:txBody>
      </p:sp>
    </p:spTree>
    <p:extLst>
      <p:ext uri="{BB962C8B-B14F-4D97-AF65-F5344CB8AC3E}">
        <p14:creationId xmlns:p14="http://schemas.microsoft.com/office/powerpoint/2010/main" val="8754663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838200" y="2126774"/>
          <a:ext cx="10515600" cy="3749040"/>
        </p:xfrm>
        <a:graphic>
          <a:graphicData uri="http://schemas.openxmlformats.org/drawingml/2006/table">
            <a:tbl>
              <a:tblPr/>
              <a:tblGrid>
                <a:gridCol w="3505200">
                  <a:extLst>
                    <a:ext uri="{9D8B030D-6E8A-4147-A177-3AD203B41FA5}">
                      <a16:colId xmlns:a16="http://schemas.microsoft.com/office/drawing/2014/main" val="1157861493"/>
                    </a:ext>
                  </a:extLst>
                </a:gridCol>
                <a:gridCol w="3505200">
                  <a:extLst>
                    <a:ext uri="{9D8B030D-6E8A-4147-A177-3AD203B41FA5}">
                      <a16:colId xmlns:a16="http://schemas.microsoft.com/office/drawing/2014/main" val="755305623"/>
                    </a:ext>
                  </a:extLst>
                </a:gridCol>
                <a:gridCol w="3505200">
                  <a:extLst>
                    <a:ext uri="{9D8B030D-6E8A-4147-A177-3AD203B41FA5}">
                      <a16:colId xmlns:a16="http://schemas.microsoft.com/office/drawing/2014/main" val="238889369"/>
                    </a:ext>
                  </a:extLst>
                </a:gridCol>
              </a:tblGrid>
              <a:tr h="0">
                <a:tc>
                  <a:txBody>
                    <a:bodyPr/>
                    <a:lstStyle/>
                    <a:p>
                      <a:r>
                        <a:rPr lang="en-US"/>
                        <a:t>Risk</a:t>
                      </a:r>
                    </a:p>
                  </a:txBody>
                  <a:tcPr anchor="ctr">
                    <a:lnL>
                      <a:noFill/>
                    </a:lnL>
                    <a:lnR>
                      <a:noFill/>
                    </a:lnR>
                    <a:lnT>
                      <a:noFill/>
                    </a:lnT>
                    <a:lnB>
                      <a:noFill/>
                    </a:lnB>
                  </a:tcPr>
                </a:tc>
                <a:tc>
                  <a:txBody>
                    <a:bodyPr/>
                    <a:lstStyle/>
                    <a:p>
                      <a:r>
                        <a:rPr lang="en-US"/>
                        <a:t>Type of Risk</a:t>
                      </a:r>
                    </a:p>
                  </a:txBody>
                  <a:tcPr anchor="ctr">
                    <a:lnL>
                      <a:noFill/>
                    </a:lnL>
                    <a:lnR>
                      <a:noFill/>
                    </a:lnR>
                    <a:lnT>
                      <a:noFill/>
                    </a:lnT>
                    <a:lnB>
                      <a:noFill/>
                    </a:lnB>
                  </a:tcPr>
                </a:tc>
                <a:tc>
                  <a:txBody>
                    <a:bodyPr/>
                    <a:lstStyle/>
                    <a:p>
                      <a:r>
                        <a:rPr lang="en-US"/>
                        <a:t>Risk Management Technique</a:t>
                      </a:r>
                    </a:p>
                  </a:txBody>
                  <a:tcPr anchor="ctr">
                    <a:lnL>
                      <a:noFill/>
                    </a:lnL>
                    <a:lnR>
                      <a:noFill/>
                    </a:lnR>
                    <a:lnT>
                      <a:noFill/>
                    </a:lnT>
                    <a:lnB>
                      <a:noFill/>
                    </a:lnB>
                  </a:tcPr>
                </a:tc>
                <a:extLst>
                  <a:ext uri="{0D108BD9-81ED-4DB2-BD59-A6C34878D82A}">
                    <a16:rowId xmlns:a16="http://schemas.microsoft.com/office/drawing/2014/main" val="2260557796"/>
                  </a:ext>
                </a:extLst>
              </a:tr>
              <a:tr h="0">
                <a:tc>
                  <a:txBody>
                    <a:bodyPr/>
                    <a:lstStyle/>
                    <a:p>
                      <a:r>
                        <a:rPr lang="en-US"/>
                        <a:t>Shortage of semiconductor chips</a:t>
                      </a:r>
                    </a:p>
                  </a:txBody>
                  <a:tcPr anchor="ctr">
                    <a:lnL>
                      <a:noFill/>
                    </a:lnL>
                    <a:lnR>
                      <a:noFill/>
                    </a:lnR>
                    <a:lnT>
                      <a:noFill/>
                    </a:lnT>
                    <a:lnB>
                      <a:noFill/>
                    </a:lnB>
                  </a:tcPr>
                </a:tc>
                <a:tc>
                  <a:txBody>
                    <a:bodyPr/>
                    <a:lstStyle/>
                    <a:p>
                      <a:r>
                        <a:rPr lang="en-US"/>
                        <a:t>Supply chain risk</a:t>
                      </a:r>
                    </a:p>
                  </a:txBody>
                  <a:tcPr anchor="ctr">
                    <a:lnL>
                      <a:noFill/>
                    </a:lnL>
                    <a:lnR>
                      <a:noFill/>
                    </a:lnR>
                    <a:lnT>
                      <a:noFill/>
                    </a:lnT>
                    <a:lnB>
                      <a:noFill/>
                    </a:lnB>
                  </a:tcPr>
                </a:tc>
                <a:tc>
                  <a:txBody>
                    <a:bodyPr/>
                    <a:lstStyle/>
                    <a:p>
                      <a:r>
                        <a:rPr lang="en-US"/>
                        <a:t>Reduce through supplier diversification</a:t>
                      </a:r>
                    </a:p>
                  </a:txBody>
                  <a:tcPr anchor="ctr">
                    <a:lnL>
                      <a:noFill/>
                    </a:lnL>
                    <a:lnR>
                      <a:noFill/>
                    </a:lnR>
                    <a:lnT>
                      <a:noFill/>
                    </a:lnT>
                    <a:lnB>
                      <a:noFill/>
                    </a:lnB>
                  </a:tcPr>
                </a:tc>
                <a:extLst>
                  <a:ext uri="{0D108BD9-81ED-4DB2-BD59-A6C34878D82A}">
                    <a16:rowId xmlns:a16="http://schemas.microsoft.com/office/drawing/2014/main" val="1119753673"/>
                  </a:ext>
                </a:extLst>
              </a:tr>
              <a:tr h="0">
                <a:tc>
                  <a:txBody>
                    <a:bodyPr/>
                    <a:lstStyle/>
                    <a:p>
                      <a:r>
                        <a:rPr lang="en-US"/>
                        <a:t>Fire in factory</a:t>
                      </a:r>
                    </a:p>
                  </a:txBody>
                  <a:tcPr anchor="ctr">
                    <a:lnL>
                      <a:noFill/>
                    </a:lnL>
                    <a:lnR>
                      <a:noFill/>
                    </a:lnR>
                    <a:lnT>
                      <a:noFill/>
                    </a:lnT>
                    <a:lnB>
                      <a:noFill/>
                    </a:lnB>
                  </a:tcPr>
                </a:tc>
                <a:tc>
                  <a:txBody>
                    <a:bodyPr/>
                    <a:lstStyle/>
                    <a:p>
                      <a:r>
                        <a:rPr lang="en-US"/>
                        <a:t>Operational risk</a:t>
                      </a:r>
                    </a:p>
                  </a:txBody>
                  <a:tcPr anchor="ctr">
                    <a:lnL>
                      <a:noFill/>
                    </a:lnL>
                    <a:lnR>
                      <a:noFill/>
                    </a:lnR>
                    <a:lnT>
                      <a:noFill/>
                    </a:lnT>
                    <a:lnB>
                      <a:noFill/>
                    </a:lnB>
                  </a:tcPr>
                </a:tc>
                <a:tc>
                  <a:txBody>
                    <a:bodyPr/>
                    <a:lstStyle/>
                    <a:p>
                      <a:r>
                        <a:rPr lang="en-US"/>
                        <a:t>Transfer through insurance and reduce through safety systems</a:t>
                      </a:r>
                    </a:p>
                  </a:txBody>
                  <a:tcPr anchor="ctr">
                    <a:lnL>
                      <a:noFill/>
                    </a:lnL>
                    <a:lnR>
                      <a:noFill/>
                    </a:lnR>
                    <a:lnT>
                      <a:noFill/>
                    </a:lnT>
                    <a:lnB>
                      <a:noFill/>
                    </a:lnB>
                  </a:tcPr>
                </a:tc>
                <a:extLst>
                  <a:ext uri="{0D108BD9-81ED-4DB2-BD59-A6C34878D82A}">
                    <a16:rowId xmlns:a16="http://schemas.microsoft.com/office/drawing/2014/main" val="1211522644"/>
                  </a:ext>
                </a:extLst>
              </a:tr>
              <a:tr h="0">
                <a:tc>
                  <a:txBody>
                    <a:bodyPr/>
                    <a:lstStyle/>
                    <a:p>
                      <a:r>
                        <a:rPr lang="en-US"/>
                        <a:t>Exchange rate volatility</a:t>
                      </a:r>
                    </a:p>
                  </a:txBody>
                  <a:tcPr anchor="ctr">
                    <a:lnL>
                      <a:noFill/>
                    </a:lnL>
                    <a:lnR>
                      <a:noFill/>
                    </a:lnR>
                    <a:lnT>
                      <a:noFill/>
                    </a:lnT>
                    <a:lnB>
                      <a:noFill/>
                    </a:lnB>
                  </a:tcPr>
                </a:tc>
                <a:tc>
                  <a:txBody>
                    <a:bodyPr/>
                    <a:lstStyle/>
                    <a:p>
                      <a:r>
                        <a:rPr lang="en-US"/>
                        <a:t>Financial risk</a:t>
                      </a:r>
                    </a:p>
                  </a:txBody>
                  <a:tcPr anchor="ctr">
                    <a:lnL>
                      <a:noFill/>
                    </a:lnL>
                    <a:lnR>
                      <a:noFill/>
                    </a:lnR>
                    <a:lnT>
                      <a:noFill/>
                    </a:lnT>
                    <a:lnB>
                      <a:noFill/>
                    </a:lnB>
                  </a:tcPr>
                </a:tc>
                <a:tc>
                  <a:txBody>
                    <a:bodyPr/>
                    <a:lstStyle/>
                    <a:p>
                      <a:r>
                        <a:rPr lang="en-US"/>
                        <a:t>Transfer through hedging</a:t>
                      </a:r>
                    </a:p>
                  </a:txBody>
                  <a:tcPr anchor="ctr">
                    <a:lnL>
                      <a:noFill/>
                    </a:lnL>
                    <a:lnR>
                      <a:noFill/>
                    </a:lnR>
                    <a:lnT>
                      <a:noFill/>
                    </a:lnT>
                    <a:lnB>
                      <a:noFill/>
                    </a:lnB>
                  </a:tcPr>
                </a:tc>
                <a:extLst>
                  <a:ext uri="{0D108BD9-81ED-4DB2-BD59-A6C34878D82A}">
                    <a16:rowId xmlns:a16="http://schemas.microsoft.com/office/drawing/2014/main" val="874093587"/>
                  </a:ext>
                </a:extLst>
              </a:tr>
              <a:tr h="0">
                <a:tc>
                  <a:txBody>
                    <a:bodyPr/>
                    <a:lstStyle/>
                    <a:p>
                      <a:r>
                        <a:rPr lang="en-US"/>
                        <a:t>Product defect</a:t>
                      </a:r>
                    </a:p>
                  </a:txBody>
                  <a:tcPr anchor="ctr">
                    <a:lnL>
                      <a:noFill/>
                    </a:lnL>
                    <a:lnR>
                      <a:noFill/>
                    </a:lnR>
                    <a:lnT>
                      <a:noFill/>
                    </a:lnT>
                    <a:lnB>
                      <a:noFill/>
                    </a:lnB>
                  </a:tcPr>
                </a:tc>
                <a:tc>
                  <a:txBody>
                    <a:bodyPr/>
                    <a:lstStyle/>
                    <a:p>
                      <a:r>
                        <a:rPr lang="en-US"/>
                        <a:t>Product liability risk</a:t>
                      </a:r>
                    </a:p>
                  </a:txBody>
                  <a:tcPr anchor="ctr">
                    <a:lnL>
                      <a:noFill/>
                    </a:lnL>
                    <a:lnR>
                      <a:noFill/>
                    </a:lnR>
                    <a:lnT>
                      <a:noFill/>
                    </a:lnT>
                    <a:lnB>
                      <a:noFill/>
                    </a:lnB>
                  </a:tcPr>
                </a:tc>
                <a:tc>
                  <a:txBody>
                    <a:bodyPr/>
                    <a:lstStyle/>
                    <a:p>
                      <a:r>
                        <a:rPr lang="en-US"/>
                        <a:t>Reduce through quality control</a:t>
                      </a:r>
                    </a:p>
                  </a:txBody>
                  <a:tcPr anchor="ctr">
                    <a:lnL>
                      <a:noFill/>
                    </a:lnL>
                    <a:lnR>
                      <a:noFill/>
                    </a:lnR>
                    <a:lnT>
                      <a:noFill/>
                    </a:lnT>
                    <a:lnB>
                      <a:noFill/>
                    </a:lnB>
                  </a:tcPr>
                </a:tc>
                <a:extLst>
                  <a:ext uri="{0D108BD9-81ED-4DB2-BD59-A6C34878D82A}">
                    <a16:rowId xmlns:a16="http://schemas.microsoft.com/office/drawing/2014/main" val="584895932"/>
                  </a:ext>
                </a:extLst>
              </a:tr>
              <a:tr h="0">
                <a:tc>
                  <a:txBody>
                    <a:bodyPr/>
                    <a:lstStyle/>
                    <a:p>
                      <a:r>
                        <a:rPr lang="en-US"/>
                        <a:t>Unstable political environment</a:t>
                      </a:r>
                    </a:p>
                  </a:txBody>
                  <a:tcPr anchor="ctr">
                    <a:lnL>
                      <a:noFill/>
                    </a:lnL>
                    <a:lnR>
                      <a:noFill/>
                    </a:lnR>
                    <a:lnT>
                      <a:noFill/>
                    </a:lnT>
                    <a:lnB>
                      <a:noFill/>
                    </a:lnB>
                  </a:tcPr>
                </a:tc>
                <a:tc>
                  <a:txBody>
                    <a:bodyPr/>
                    <a:lstStyle/>
                    <a:p>
                      <a:r>
                        <a:rPr lang="en-US"/>
                        <a:t>Political risk</a:t>
                      </a:r>
                    </a:p>
                  </a:txBody>
                  <a:tcPr anchor="ctr">
                    <a:lnL>
                      <a:noFill/>
                    </a:lnL>
                    <a:lnR>
                      <a:noFill/>
                    </a:lnR>
                    <a:lnT>
                      <a:noFill/>
                    </a:lnT>
                    <a:lnB>
                      <a:noFill/>
                    </a:lnB>
                  </a:tcPr>
                </a:tc>
                <a:tc>
                  <a:txBody>
                    <a:bodyPr/>
                    <a:lstStyle/>
                    <a:p>
                      <a:r>
                        <a:rPr lang="en-US"/>
                        <a:t>Avoid or delay investment</a:t>
                      </a:r>
                    </a:p>
                  </a:txBody>
                  <a:tcPr anchor="ctr">
                    <a:lnL>
                      <a:noFill/>
                    </a:lnL>
                    <a:lnR>
                      <a:noFill/>
                    </a:lnR>
                    <a:lnT>
                      <a:noFill/>
                    </a:lnT>
                    <a:lnB>
                      <a:noFill/>
                    </a:lnB>
                  </a:tcPr>
                </a:tc>
                <a:extLst>
                  <a:ext uri="{0D108BD9-81ED-4DB2-BD59-A6C34878D82A}">
                    <a16:rowId xmlns:a16="http://schemas.microsoft.com/office/drawing/2014/main" val="2022694032"/>
                  </a:ext>
                </a:extLst>
              </a:tr>
              <a:tr h="0">
                <a:tc>
                  <a:txBody>
                    <a:bodyPr/>
                    <a:lstStyle/>
                    <a:p>
                      <a:r>
                        <a:rPr lang="en-US"/>
                        <a:t>Cyberattack</a:t>
                      </a:r>
                    </a:p>
                  </a:txBody>
                  <a:tcPr anchor="ctr">
                    <a:lnL>
                      <a:noFill/>
                    </a:lnL>
                    <a:lnR>
                      <a:noFill/>
                    </a:lnR>
                    <a:lnT>
                      <a:noFill/>
                    </a:lnT>
                    <a:lnB>
                      <a:noFill/>
                    </a:lnB>
                  </a:tcPr>
                </a:tc>
                <a:tc>
                  <a:txBody>
                    <a:bodyPr/>
                    <a:lstStyle/>
                    <a:p>
                      <a:r>
                        <a:rPr lang="en-US"/>
                        <a:t>Technology risk</a:t>
                      </a:r>
                    </a:p>
                  </a:txBody>
                  <a:tcPr anchor="ctr">
                    <a:lnL>
                      <a:noFill/>
                    </a:lnL>
                    <a:lnR>
                      <a:noFill/>
                    </a:lnR>
                    <a:lnT>
                      <a:noFill/>
                    </a:lnT>
                    <a:lnB>
                      <a:noFill/>
                    </a:lnB>
                  </a:tcPr>
                </a:tc>
                <a:tc>
                  <a:txBody>
                    <a:bodyPr/>
                    <a:lstStyle/>
                    <a:p>
                      <a:r>
                        <a:rPr lang="en-US"/>
                        <a:t>Reduce through cybersecurity control</a:t>
                      </a:r>
                    </a:p>
                  </a:txBody>
                  <a:tcPr anchor="ctr">
                    <a:lnL>
                      <a:noFill/>
                    </a:lnL>
                    <a:lnR>
                      <a:noFill/>
                    </a:lnR>
                    <a:lnT>
                      <a:noFill/>
                    </a:lnT>
                    <a:lnB>
                      <a:noFill/>
                    </a:lnB>
                  </a:tcPr>
                </a:tc>
                <a:extLst>
                  <a:ext uri="{0D108BD9-81ED-4DB2-BD59-A6C34878D82A}">
                    <a16:rowId xmlns:a16="http://schemas.microsoft.com/office/drawing/2014/main" val="1222228620"/>
                  </a:ext>
                </a:extLst>
              </a:tr>
              <a:tr h="0">
                <a:tc>
                  <a:txBody>
                    <a:bodyPr/>
                    <a:lstStyle/>
                    <a:p>
                      <a:r>
                        <a:rPr lang="en-US"/>
                        <a:t>Minor office equipment loss</a:t>
                      </a:r>
                    </a:p>
                  </a:txBody>
                  <a:tcPr anchor="ctr">
                    <a:lnL>
                      <a:noFill/>
                    </a:lnL>
                    <a:lnR>
                      <a:noFill/>
                    </a:lnR>
                    <a:lnT>
                      <a:noFill/>
                    </a:lnT>
                    <a:lnB>
                      <a:noFill/>
                    </a:lnB>
                  </a:tcPr>
                </a:tc>
                <a:tc>
                  <a:txBody>
                    <a:bodyPr/>
                    <a:lstStyle/>
                    <a:p>
                      <a:r>
                        <a:rPr lang="en-US"/>
                        <a:t>Operational risk</a:t>
                      </a:r>
                    </a:p>
                  </a:txBody>
                  <a:tcPr anchor="ctr">
                    <a:lnL>
                      <a:noFill/>
                    </a:lnL>
                    <a:lnR>
                      <a:noFill/>
                    </a:lnR>
                    <a:lnT>
                      <a:noFill/>
                    </a:lnT>
                    <a:lnB>
                      <a:noFill/>
                    </a:lnB>
                  </a:tcPr>
                </a:tc>
                <a:tc>
                  <a:txBody>
                    <a:bodyPr/>
                    <a:lstStyle/>
                    <a:p>
                      <a:r>
                        <a:rPr lang="en-US" dirty="0"/>
                        <a:t>Accept</a:t>
                      </a:r>
                    </a:p>
                  </a:txBody>
                  <a:tcPr anchor="ctr">
                    <a:lnL>
                      <a:noFill/>
                    </a:lnL>
                    <a:lnR>
                      <a:noFill/>
                    </a:lnR>
                    <a:lnT>
                      <a:noFill/>
                    </a:lnT>
                    <a:lnB>
                      <a:noFill/>
                    </a:lnB>
                  </a:tcPr>
                </a:tc>
                <a:extLst>
                  <a:ext uri="{0D108BD9-81ED-4DB2-BD59-A6C34878D82A}">
                    <a16:rowId xmlns:a16="http://schemas.microsoft.com/office/drawing/2014/main" val="2481531842"/>
                  </a:ext>
                </a:extLst>
              </a:tr>
            </a:tbl>
          </a:graphicData>
        </a:graphic>
      </p:graphicFrame>
      <p:sp>
        <p:nvSpPr>
          <p:cNvPr id="5" name="Rectangle 1"/>
          <p:cNvSpPr>
            <a:spLocks noChangeArrowheads="1"/>
          </p:cNvSpPr>
          <p:nvPr/>
        </p:nvSpPr>
        <p:spPr bwMode="auto">
          <a:xfrm>
            <a:off x="838200" y="117714"/>
            <a:ext cx="10324365"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smtClean="0">
                <a:ln>
                  <a:noFill/>
                </a:ln>
                <a:solidFill>
                  <a:schemeClr val="tx1"/>
                </a:solidFill>
                <a:effectLst/>
                <a:latin typeface="Arial" panose="020B0604020202020204" pitchFamily="34" charset="0"/>
              </a:rPr>
              <a:t>Risk Management in an International Company</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1"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smtClean="0">
                <a:ln>
                  <a:noFill/>
                </a:ln>
                <a:solidFill>
                  <a:schemeClr val="tx1"/>
                </a:solidFill>
                <a:effectLst/>
                <a:latin typeface="Arial" panose="020B0604020202020204" pitchFamily="34" charset="0"/>
              </a:rPr>
              <a:t>Case: Global Electronics Manufacturer</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chemeClr val="tx1"/>
                </a:solidFill>
                <a:effectLst/>
                <a:latin typeface="Arial" panose="020B0604020202020204" pitchFamily="34" charset="0"/>
              </a:rPr>
              <a:t>A global electronics manufacturer produces smartphones in Vietnam,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chemeClr val="tx1"/>
                </a:solidFill>
                <a:effectLst/>
                <a:latin typeface="Arial" panose="020B0604020202020204" pitchFamily="34" charset="0"/>
              </a:rPr>
              <a:t>sources chips from Taiwan, sells products in Europe, and reports financial statements in US dollars.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chemeClr val="tx1"/>
                </a:solidFill>
                <a:effectLst/>
                <a:latin typeface="Arial" panose="020B0604020202020204" pitchFamily="34" charset="0"/>
              </a:rPr>
              <a:t>The company faces the following risks: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329690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174859" y="1378965"/>
            <a:ext cx="11731591"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Arial" panose="020B0604020202020204" pitchFamily="34" charset="0"/>
              </a:rPr>
              <a:t>In international business, risk cannot be completely eliminated. Every decision contains uncertainty.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Arial" panose="020B0604020202020204" pitchFamily="34" charset="0"/>
              </a:rPr>
              <a:t>When a company expands to a new country, launches a new product, invests in technology,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Arial" panose="020B0604020202020204" pitchFamily="34" charset="0"/>
              </a:rPr>
              <a:t>or signs a contract with a supplier, it accepts some level of risk. The role of risk management is not to make the company afraid of risk, but to help the company take the right risk in the right way. There are several techniques that companies can use. If the risk is unacceptable, the company may avoid it.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Arial" panose="020B0604020202020204" pitchFamily="34" charset="0"/>
              </a:rPr>
              <a:t>If the risk can be financially shifted, the company may transfer it through insurance, contracts, outsourcing, or hedging. If the risk is manageable, the company may reduce it through internal controls.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Arial" panose="020B0604020202020204" pitchFamily="34" charset="0"/>
              </a:rPr>
              <a:t>If the risk is minor or within tolerance, the company may accept it.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Arial" panose="020B0604020202020204" pitchFamily="34" charset="0"/>
              </a:rPr>
              <a:t>Therefore, risk management is a managerial decision-making process.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Arial" panose="020B0604020202020204" pitchFamily="34" charset="0"/>
              </a:rPr>
              <a:t>It requires judgment, data, cost-benefit analysis, and understanding of the company’s risk appetite.</a:t>
            </a:r>
          </a:p>
        </p:txBody>
      </p:sp>
    </p:spTree>
    <p:extLst>
      <p:ext uri="{BB962C8B-B14F-4D97-AF65-F5344CB8AC3E}">
        <p14:creationId xmlns:p14="http://schemas.microsoft.com/office/powerpoint/2010/main" val="3373216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00514"/>
            <a:ext cx="10515600" cy="5676449"/>
          </a:xfrm>
        </p:spPr>
        <p:txBody>
          <a:bodyPr>
            <a:normAutofit fontScale="62500" lnSpcReduction="20000"/>
          </a:bodyPr>
          <a:lstStyle/>
          <a:p>
            <a:pPr marL="0" indent="0">
              <a:buNone/>
            </a:pPr>
            <a:r>
              <a:rPr lang="en-US" b="1" dirty="0" smtClean="0"/>
              <a:t>Mini Case for Class Discussion</a:t>
            </a:r>
          </a:p>
          <a:p>
            <a:pPr marL="0" indent="0">
              <a:buNone/>
            </a:pPr>
            <a:r>
              <a:rPr lang="en-US" b="1" dirty="0" smtClean="0"/>
              <a:t>Case: Fashion Retail Expansion</a:t>
            </a:r>
          </a:p>
          <a:p>
            <a:pPr marL="0" indent="0">
              <a:buNone/>
            </a:pPr>
            <a:r>
              <a:rPr lang="en-US" dirty="0" smtClean="0"/>
              <a:t>A European fashion retailer plans to enter Southeast Asia. The market is attractive because of young consumers, digital shopping habits, and growing middle-class income. However, the company faces several risks:</a:t>
            </a:r>
          </a:p>
          <a:p>
            <a:r>
              <a:rPr lang="en-US" dirty="0" smtClean="0"/>
              <a:t>currency fluctuation, </a:t>
            </a:r>
          </a:p>
          <a:p>
            <a:r>
              <a:rPr lang="en-US" dirty="0" smtClean="0"/>
              <a:t>cultural differences, </a:t>
            </a:r>
          </a:p>
          <a:p>
            <a:r>
              <a:rPr lang="en-US" dirty="0" smtClean="0"/>
              <a:t>supply chain disruption, </a:t>
            </a:r>
          </a:p>
          <a:p>
            <a:r>
              <a:rPr lang="en-US" dirty="0" smtClean="0"/>
              <a:t>labor regulation, </a:t>
            </a:r>
          </a:p>
          <a:p>
            <a:r>
              <a:rPr lang="en-US" dirty="0" smtClean="0"/>
              <a:t>intense competition, </a:t>
            </a:r>
          </a:p>
          <a:p>
            <a:r>
              <a:rPr lang="en-US" dirty="0" smtClean="0"/>
              <a:t>online reputation risk, </a:t>
            </a:r>
          </a:p>
          <a:p>
            <a:r>
              <a:rPr lang="en-US" dirty="0" smtClean="0"/>
              <a:t>counterfeit products. </a:t>
            </a:r>
          </a:p>
          <a:p>
            <a:pPr marL="0" indent="0">
              <a:buNone/>
            </a:pPr>
            <a:r>
              <a:rPr lang="en-US" b="1" dirty="0" smtClean="0"/>
              <a:t>Questions</a:t>
            </a:r>
          </a:p>
          <a:p>
            <a:r>
              <a:rPr lang="en-US" dirty="0" smtClean="0"/>
              <a:t>Which risks should the company avoid? </a:t>
            </a:r>
          </a:p>
          <a:p>
            <a:r>
              <a:rPr lang="en-US" dirty="0" smtClean="0"/>
              <a:t>Which risks can be transferred? </a:t>
            </a:r>
          </a:p>
          <a:p>
            <a:r>
              <a:rPr lang="en-US" dirty="0" smtClean="0"/>
              <a:t>Which risks should be reduced through internal controls? </a:t>
            </a:r>
          </a:p>
          <a:p>
            <a:r>
              <a:rPr lang="en-US" dirty="0" smtClean="0"/>
              <a:t>Which risks may be accepted? </a:t>
            </a:r>
          </a:p>
          <a:p>
            <a:r>
              <a:rPr lang="en-US" dirty="0" smtClean="0"/>
              <a:t>What risk controls should the company implement before entering the market?</a:t>
            </a:r>
          </a:p>
          <a:p>
            <a:pPr marL="0" indent="0">
              <a:buNone/>
            </a:pPr>
            <a:endParaRPr lang="en-US" dirty="0"/>
          </a:p>
        </p:txBody>
      </p:sp>
    </p:spTree>
    <p:extLst>
      <p:ext uri="{BB962C8B-B14F-4D97-AF65-F5344CB8AC3E}">
        <p14:creationId xmlns:p14="http://schemas.microsoft.com/office/powerpoint/2010/main" val="35180104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61695599"/>
              </p:ext>
            </p:extLst>
          </p:nvPr>
        </p:nvGraphicFramePr>
        <p:xfrm>
          <a:off x="838200" y="1852454"/>
          <a:ext cx="10515600" cy="4297680"/>
        </p:xfrm>
        <a:graphic>
          <a:graphicData uri="http://schemas.openxmlformats.org/drawingml/2006/table">
            <a:tbl>
              <a:tblPr/>
              <a:tblGrid>
                <a:gridCol w="3505200">
                  <a:extLst>
                    <a:ext uri="{9D8B030D-6E8A-4147-A177-3AD203B41FA5}">
                      <a16:colId xmlns:a16="http://schemas.microsoft.com/office/drawing/2014/main" val="1256427451"/>
                    </a:ext>
                  </a:extLst>
                </a:gridCol>
                <a:gridCol w="3505200">
                  <a:extLst>
                    <a:ext uri="{9D8B030D-6E8A-4147-A177-3AD203B41FA5}">
                      <a16:colId xmlns:a16="http://schemas.microsoft.com/office/drawing/2014/main" val="497657659"/>
                    </a:ext>
                  </a:extLst>
                </a:gridCol>
                <a:gridCol w="3505200">
                  <a:extLst>
                    <a:ext uri="{9D8B030D-6E8A-4147-A177-3AD203B41FA5}">
                      <a16:colId xmlns:a16="http://schemas.microsoft.com/office/drawing/2014/main" val="872973996"/>
                    </a:ext>
                  </a:extLst>
                </a:gridCol>
              </a:tblGrid>
              <a:tr h="0">
                <a:tc>
                  <a:txBody>
                    <a:bodyPr/>
                    <a:lstStyle/>
                    <a:p>
                      <a:r>
                        <a:rPr lang="en-US"/>
                        <a:t>Risk</a:t>
                      </a:r>
                    </a:p>
                  </a:txBody>
                  <a:tcPr anchor="ctr">
                    <a:lnL>
                      <a:noFill/>
                    </a:lnL>
                    <a:lnR>
                      <a:noFill/>
                    </a:lnR>
                    <a:lnT>
                      <a:noFill/>
                    </a:lnT>
                    <a:lnB>
                      <a:noFill/>
                    </a:lnB>
                  </a:tcPr>
                </a:tc>
                <a:tc>
                  <a:txBody>
                    <a:bodyPr/>
                    <a:lstStyle/>
                    <a:p>
                      <a:r>
                        <a:rPr lang="en-US" dirty="0" smtClean="0"/>
                        <a:t>Technique</a:t>
                      </a:r>
                      <a:endParaRPr lang="en-US" dirty="0"/>
                    </a:p>
                  </a:txBody>
                  <a:tcPr anchor="ctr">
                    <a:lnL>
                      <a:noFill/>
                    </a:lnL>
                    <a:lnR>
                      <a:noFill/>
                    </a:lnR>
                    <a:lnT>
                      <a:noFill/>
                    </a:lnT>
                    <a:lnB>
                      <a:noFill/>
                    </a:lnB>
                  </a:tcPr>
                </a:tc>
                <a:tc>
                  <a:txBody>
                    <a:bodyPr/>
                    <a:lstStyle/>
                    <a:p>
                      <a:r>
                        <a:rPr lang="en-US"/>
                        <a:t>Reason</a:t>
                      </a:r>
                    </a:p>
                  </a:txBody>
                  <a:tcPr anchor="ctr">
                    <a:lnL>
                      <a:noFill/>
                    </a:lnL>
                    <a:lnR>
                      <a:noFill/>
                    </a:lnR>
                    <a:lnT>
                      <a:noFill/>
                    </a:lnT>
                    <a:lnB>
                      <a:noFill/>
                    </a:lnB>
                  </a:tcPr>
                </a:tc>
                <a:extLst>
                  <a:ext uri="{0D108BD9-81ED-4DB2-BD59-A6C34878D82A}">
                    <a16:rowId xmlns:a16="http://schemas.microsoft.com/office/drawing/2014/main" val="2881192484"/>
                  </a:ext>
                </a:extLst>
              </a:tr>
              <a:tr h="0">
                <a:tc>
                  <a:txBody>
                    <a:bodyPr/>
                    <a:lstStyle/>
                    <a:p>
                      <a:r>
                        <a:rPr lang="en-US"/>
                        <a:t>Currency fluctuation</a:t>
                      </a:r>
                    </a:p>
                  </a:txBody>
                  <a:tcPr anchor="ctr">
                    <a:lnL>
                      <a:noFill/>
                    </a:lnL>
                    <a:lnR>
                      <a:noFill/>
                    </a:lnR>
                    <a:lnT>
                      <a:noFill/>
                    </a:lnT>
                    <a:lnB>
                      <a:noFill/>
                    </a:lnB>
                  </a:tcPr>
                </a:tc>
                <a:tc>
                  <a:txBody>
                    <a:bodyPr/>
                    <a:lstStyle/>
                    <a:p>
                      <a:r>
                        <a:rPr lang="en-US"/>
                        <a:t>Transfer</a:t>
                      </a:r>
                    </a:p>
                  </a:txBody>
                  <a:tcPr anchor="ctr">
                    <a:lnL>
                      <a:noFill/>
                    </a:lnL>
                    <a:lnR>
                      <a:noFill/>
                    </a:lnR>
                    <a:lnT>
                      <a:noFill/>
                    </a:lnT>
                    <a:lnB>
                      <a:noFill/>
                    </a:lnB>
                  </a:tcPr>
                </a:tc>
                <a:tc>
                  <a:txBody>
                    <a:bodyPr/>
                    <a:lstStyle/>
                    <a:p>
                      <a:r>
                        <a:rPr lang="en-US"/>
                        <a:t>Use hedging instruments</a:t>
                      </a:r>
                    </a:p>
                  </a:txBody>
                  <a:tcPr anchor="ctr">
                    <a:lnL>
                      <a:noFill/>
                    </a:lnL>
                    <a:lnR>
                      <a:noFill/>
                    </a:lnR>
                    <a:lnT>
                      <a:noFill/>
                    </a:lnT>
                    <a:lnB>
                      <a:noFill/>
                    </a:lnB>
                  </a:tcPr>
                </a:tc>
                <a:extLst>
                  <a:ext uri="{0D108BD9-81ED-4DB2-BD59-A6C34878D82A}">
                    <a16:rowId xmlns:a16="http://schemas.microsoft.com/office/drawing/2014/main" val="1143373033"/>
                  </a:ext>
                </a:extLst>
              </a:tr>
              <a:tr h="0">
                <a:tc>
                  <a:txBody>
                    <a:bodyPr/>
                    <a:lstStyle/>
                    <a:p>
                      <a:r>
                        <a:rPr lang="en-US"/>
                        <a:t>Cultural differences</a:t>
                      </a:r>
                    </a:p>
                  </a:txBody>
                  <a:tcPr anchor="ctr">
                    <a:lnL>
                      <a:noFill/>
                    </a:lnL>
                    <a:lnR>
                      <a:noFill/>
                    </a:lnR>
                    <a:lnT>
                      <a:noFill/>
                    </a:lnT>
                    <a:lnB>
                      <a:noFill/>
                    </a:lnB>
                  </a:tcPr>
                </a:tc>
                <a:tc>
                  <a:txBody>
                    <a:bodyPr/>
                    <a:lstStyle/>
                    <a:p>
                      <a:r>
                        <a:rPr lang="en-US"/>
                        <a:t>Reduce</a:t>
                      </a:r>
                    </a:p>
                  </a:txBody>
                  <a:tcPr anchor="ctr">
                    <a:lnL>
                      <a:noFill/>
                    </a:lnL>
                    <a:lnR>
                      <a:noFill/>
                    </a:lnR>
                    <a:lnT>
                      <a:noFill/>
                    </a:lnT>
                    <a:lnB>
                      <a:noFill/>
                    </a:lnB>
                  </a:tcPr>
                </a:tc>
                <a:tc>
                  <a:txBody>
                    <a:bodyPr/>
                    <a:lstStyle/>
                    <a:p>
                      <a:r>
                        <a:rPr lang="en-US"/>
                        <a:t>Conduct market research and localize products</a:t>
                      </a:r>
                    </a:p>
                  </a:txBody>
                  <a:tcPr anchor="ctr">
                    <a:lnL>
                      <a:noFill/>
                    </a:lnL>
                    <a:lnR>
                      <a:noFill/>
                    </a:lnR>
                    <a:lnT>
                      <a:noFill/>
                    </a:lnT>
                    <a:lnB>
                      <a:noFill/>
                    </a:lnB>
                  </a:tcPr>
                </a:tc>
                <a:extLst>
                  <a:ext uri="{0D108BD9-81ED-4DB2-BD59-A6C34878D82A}">
                    <a16:rowId xmlns:a16="http://schemas.microsoft.com/office/drawing/2014/main" val="4217314085"/>
                  </a:ext>
                </a:extLst>
              </a:tr>
              <a:tr h="0">
                <a:tc>
                  <a:txBody>
                    <a:bodyPr/>
                    <a:lstStyle/>
                    <a:p>
                      <a:r>
                        <a:rPr lang="en-US"/>
                        <a:t>Supply chain disruption</a:t>
                      </a:r>
                    </a:p>
                  </a:txBody>
                  <a:tcPr anchor="ctr">
                    <a:lnL>
                      <a:noFill/>
                    </a:lnL>
                    <a:lnR>
                      <a:noFill/>
                    </a:lnR>
                    <a:lnT>
                      <a:noFill/>
                    </a:lnT>
                    <a:lnB>
                      <a:noFill/>
                    </a:lnB>
                  </a:tcPr>
                </a:tc>
                <a:tc>
                  <a:txBody>
                    <a:bodyPr/>
                    <a:lstStyle/>
                    <a:p>
                      <a:r>
                        <a:rPr lang="en-US"/>
                        <a:t>Reduce</a:t>
                      </a:r>
                    </a:p>
                  </a:txBody>
                  <a:tcPr anchor="ctr">
                    <a:lnL>
                      <a:noFill/>
                    </a:lnL>
                    <a:lnR>
                      <a:noFill/>
                    </a:lnR>
                    <a:lnT>
                      <a:noFill/>
                    </a:lnT>
                    <a:lnB>
                      <a:noFill/>
                    </a:lnB>
                  </a:tcPr>
                </a:tc>
                <a:tc>
                  <a:txBody>
                    <a:bodyPr/>
                    <a:lstStyle/>
                    <a:p>
                      <a:r>
                        <a:rPr lang="en-US"/>
                        <a:t>Use multiple suppliers</a:t>
                      </a:r>
                    </a:p>
                  </a:txBody>
                  <a:tcPr anchor="ctr">
                    <a:lnL>
                      <a:noFill/>
                    </a:lnL>
                    <a:lnR>
                      <a:noFill/>
                    </a:lnR>
                    <a:lnT>
                      <a:noFill/>
                    </a:lnT>
                    <a:lnB>
                      <a:noFill/>
                    </a:lnB>
                  </a:tcPr>
                </a:tc>
                <a:extLst>
                  <a:ext uri="{0D108BD9-81ED-4DB2-BD59-A6C34878D82A}">
                    <a16:rowId xmlns:a16="http://schemas.microsoft.com/office/drawing/2014/main" val="4237742037"/>
                  </a:ext>
                </a:extLst>
              </a:tr>
              <a:tr h="0">
                <a:tc>
                  <a:txBody>
                    <a:bodyPr/>
                    <a:lstStyle/>
                    <a:p>
                      <a:r>
                        <a:rPr lang="en-US"/>
                        <a:t>Labor regulation</a:t>
                      </a:r>
                    </a:p>
                  </a:txBody>
                  <a:tcPr anchor="ctr">
                    <a:lnL>
                      <a:noFill/>
                    </a:lnL>
                    <a:lnR>
                      <a:noFill/>
                    </a:lnR>
                    <a:lnT>
                      <a:noFill/>
                    </a:lnT>
                    <a:lnB>
                      <a:noFill/>
                    </a:lnB>
                  </a:tcPr>
                </a:tc>
                <a:tc>
                  <a:txBody>
                    <a:bodyPr/>
                    <a:lstStyle/>
                    <a:p>
                      <a:r>
                        <a:rPr lang="en-US"/>
                        <a:t>Reduce</a:t>
                      </a:r>
                    </a:p>
                  </a:txBody>
                  <a:tcPr anchor="ctr">
                    <a:lnL>
                      <a:noFill/>
                    </a:lnL>
                    <a:lnR>
                      <a:noFill/>
                    </a:lnR>
                    <a:lnT>
                      <a:noFill/>
                    </a:lnT>
                    <a:lnB>
                      <a:noFill/>
                    </a:lnB>
                  </a:tcPr>
                </a:tc>
                <a:tc>
                  <a:txBody>
                    <a:bodyPr/>
                    <a:lstStyle/>
                    <a:p>
                      <a:r>
                        <a:rPr lang="en-US"/>
                        <a:t>Hire local legal and HR experts</a:t>
                      </a:r>
                    </a:p>
                  </a:txBody>
                  <a:tcPr anchor="ctr">
                    <a:lnL>
                      <a:noFill/>
                    </a:lnL>
                    <a:lnR>
                      <a:noFill/>
                    </a:lnR>
                    <a:lnT>
                      <a:noFill/>
                    </a:lnT>
                    <a:lnB>
                      <a:noFill/>
                    </a:lnB>
                  </a:tcPr>
                </a:tc>
                <a:extLst>
                  <a:ext uri="{0D108BD9-81ED-4DB2-BD59-A6C34878D82A}">
                    <a16:rowId xmlns:a16="http://schemas.microsoft.com/office/drawing/2014/main" val="3060315053"/>
                  </a:ext>
                </a:extLst>
              </a:tr>
              <a:tr h="0">
                <a:tc>
                  <a:txBody>
                    <a:bodyPr/>
                    <a:lstStyle/>
                    <a:p>
                      <a:r>
                        <a:rPr lang="en-US"/>
                        <a:t>Intense competition</a:t>
                      </a:r>
                    </a:p>
                  </a:txBody>
                  <a:tcPr anchor="ctr">
                    <a:lnL>
                      <a:noFill/>
                    </a:lnL>
                    <a:lnR>
                      <a:noFill/>
                    </a:lnR>
                    <a:lnT>
                      <a:noFill/>
                    </a:lnT>
                    <a:lnB>
                      <a:noFill/>
                    </a:lnB>
                  </a:tcPr>
                </a:tc>
                <a:tc>
                  <a:txBody>
                    <a:bodyPr/>
                    <a:lstStyle/>
                    <a:p>
                      <a:r>
                        <a:rPr lang="en-US"/>
                        <a:t>Accept and reduce</a:t>
                      </a:r>
                    </a:p>
                  </a:txBody>
                  <a:tcPr anchor="ctr">
                    <a:lnL>
                      <a:noFill/>
                    </a:lnL>
                    <a:lnR>
                      <a:noFill/>
                    </a:lnR>
                    <a:lnT>
                      <a:noFill/>
                    </a:lnT>
                    <a:lnB>
                      <a:noFill/>
                    </a:lnB>
                  </a:tcPr>
                </a:tc>
                <a:tc>
                  <a:txBody>
                    <a:bodyPr/>
                    <a:lstStyle/>
                    <a:p>
                      <a:r>
                        <a:rPr lang="en-US"/>
                        <a:t>Competition is normal but can be managed through strategy</a:t>
                      </a:r>
                    </a:p>
                  </a:txBody>
                  <a:tcPr anchor="ctr">
                    <a:lnL>
                      <a:noFill/>
                    </a:lnL>
                    <a:lnR>
                      <a:noFill/>
                    </a:lnR>
                    <a:lnT>
                      <a:noFill/>
                    </a:lnT>
                    <a:lnB>
                      <a:noFill/>
                    </a:lnB>
                  </a:tcPr>
                </a:tc>
                <a:extLst>
                  <a:ext uri="{0D108BD9-81ED-4DB2-BD59-A6C34878D82A}">
                    <a16:rowId xmlns:a16="http://schemas.microsoft.com/office/drawing/2014/main" val="3788245803"/>
                  </a:ext>
                </a:extLst>
              </a:tr>
              <a:tr h="0">
                <a:tc>
                  <a:txBody>
                    <a:bodyPr/>
                    <a:lstStyle/>
                    <a:p>
                      <a:r>
                        <a:rPr lang="en-US"/>
                        <a:t>Online reputation risk</a:t>
                      </a:r>
                    </a:p>
                  </a:txBody>
                  <a:tcPr anchor="ctr">
                    <a:lnL>
                      <a:noFill/>
                    </a:lnL>
                    <a:lnR>
                      <a:noFill/>
                    </a:lnR>
                    <a:lnT>
                      <a:noFill/>
                    </a:lnT>
                    <a:lnB>
                      <a:noFill/>
                    </a:lnB>
                  </a:tcPr>
                </a:tc>
                <a:tc>
                  <a:txBody>
                    <a:bodyPr/>
                    <a:lstStyle/>
                    <a:p>
                      <a:r>
                        <a:rPr lang="en-US"/>
                        <a:t>Reduce</a:t>
                      </a:r>
                    </a:p>
                  </a:txBody>
                  <a:tcPr anchor="ctr">
                    <a:lnL>
                      <a:noFill/>
                    </a:lnL>
                    <a:lnR>
                      <a:noFill/>
                    </a:lnR>
                    <a:lnT>
                      <a:noFill/>
                    </a:lnT>
                    <a:lnB>
                      <a:noFill/>
                    </a:lnB>
                  </a:tcPr>
                </a:tc>
                <a:tc>
                  <a:txBody>
                    <a:bodyPr/>
                    <a:lstStyle/>
                    <a:p>
                      <a:r>
                        <a:rPr lang="en-US"/>
                        <a:t>Monitor social media and prepare crisis response</a:t>
                      </a:r>
                    </a:p>
                  </a:txBody>
                  <a:tcPr anchor="ctr">
                    <a:lnL>
                      <a:noFill/>
                    </a:lnL>
                    <a:lnR>
                      <a:noFill/>
                    </a:lnR>
                    <a:lnT>
                      <a:noFill/>
                    </a:lnT>
                    <a:lnB>
                      <a:noFill/>
                    </a:lnB>
                  </a:tcPr>
                </a:tc>
                <a:extLst>
                  <a:ext uri="{0D108BD9-81ED-4DB2-BD59-A6C34878D82A}">
                    <a16:rowId xmlns:a16="http://schemas.microsoft.com/office/drawing/2014/main" val="3454486140"/>
                  </a:ext>
                </a:extLst>
              </a:tr>
              <a:tr h="0">
                <a:tc>
                  <a:txBody>
                    <a:bodyPr/>
                    <a:lstStyle/>
                    <a:p>
                      <a:r>
                        <a:rPr lang="en-US"/>
                        <a:t>Counterfeit products</a:t>
                      </a:r>
                    </a:p>
                  </a:txBody>
                  <a:tcPr anchor="ctr">
                    <a:lnL>
                      <a:noFill/>
                    </a:lnL>
                    <a:lnR>
                      <a:noFill/>
                    </a:lnR>
                    <a:lnT>
                      <a:noFill/>
                    </a:lnT>
                    <a:lnB>
                      <a:noFill/>
                    </a:lnB>
                  </a:tcPr>
                </a:tc>
                <a:tc>
                  <a:txBody>
                    <a:bodyPr/>
                    <a:lstStyle/>
                    <a:p>
                      <a:r>
                        <a:rPr lang="en-US"/>
                        <a:t>Reduce and transfer</a:t>
                      </a:r>
                    </a:p>
                  </a:txBody>
                  <a:tcPr anchor="ctr">
                    <a:lnL>
                      <a:noFill/>
                    </a:lnL>
                    <a:lnR>
                      <a:noFill/>
                    </a:lnR>
                    <a:lnT>
                      <a:noFill/>
                    </a:lnT>
                    <a:lnB>
                      <a:noFill/>
                    </a:lnB>
                  </a:tcPr>
                </a:tc>
                <a:tc>
                  <a:txBody>
                    <a:bodyPr/>
                    <a:lstStyle/>
                    <a:p>
                      <a:r>
                        <a:rPr lang="en-US" dirty="0"/>
                        <a:t>Use legal protection, brand monitoring, and insurance where possible</a:t>
                      </a:r>
                    </a:p>
                  </a:txBody>
                  <a:tcPr anchor="ctr">
                    <a:lnL>
                      <a:noFill/>
                    </a:lnL>
                    <a:lnR>
                      <a:noFill/>
                    </a:lnR>
                    <a:lnT>
                      <a:noFill/>
                    </a:lnT>
                    <a:lnB>
                      <a:noFill/>
                    </a:lnB>
                  </a:tcPr>
                </a:tc>
                <a:extLst>
                  <a:ext uri="{0D108BD9-81ED-4DB2-BD59-A6C34878D82A}">
                    <a16:rowId xmlns:a16="http://schemas.microsoft.com/office/drawing/2014/main" val="1299600192"/>
                  </a:ext>
                </a:extLst>
              </a:tr>
            </a:tbl>
          </a:graphicData>
        </a:graphic>
      </p:graphicFrame>
    </p:spTree>
    <p:extLst>
      <p:ext uri="{BB962C8B-B14F-4D97-AF65-F5344CB8AC3E}">
        <p14:creationId xmlns:p14="http://schemas.microsoft.com/office/powerpoint/2010/main" val="14518205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1790</Words>
  <Application>Microsoft Office PowerPoint</Application>
  <PresentationFormat>Widescreen</PresentationFormat>
  <Paragraphs>256</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Calibri Light</vt:lpstr>
      <vt:lpstr>Office Theme</vt:lpstr>
      <vt:lpstr>Risk Management Techniques</vt:lpstr>
      <vt:lpstr>Topic: Techniques for Managing Risk</vt:lpstr>
      <vt:lpstr>Risk Exposure and Risk Control</vt:lpstr>
      <vt:lpstr>PowerPoint Presentation</vt:lpstr>
      <vt:lpstr>PowerPoint Presentation</vt:lpstr>
      <vt:lpstr>Types of Risk Exposure</vt:lpstr>
      <vt:lpstr>PowerPoint Presentation</vt:lpstr>
      <vt:lpstr>PowerPoint Presentation</vt:lpstr>
      <vt:lpstr>PowerPoint Presentation</vt:lpstr>
      <vt:lpstr>PowerPoint Presentation</vt:lpstr>
      <vt:lpstr>PowerPoint Presentation</vt:lpstr>
      <vt:lpstr>PowerPoint Presentation</vt:lpstr>
      <vt:lpstr>RISK TECHNIQUES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Answer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Risk Management Techniques</dc:title>
  <dc:creator>MyBook PRO K7</dc:creator>
  <cp:lastModifiedBy>MyBook PRO K7</cp:lastModifiedBy>
  <cp:revision>7</cp:revision>
  <dcterms:created xsi:type="dcterms:W3CDTF">2026-05-05T02:49:51Z</dcterms:created>
  <dcterms:modified xsi:type="dcterms:W3CDTF">2026-05-05T03:02:27Z</dcterms:modified>
</cp:coreProperties>
</file>