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4" roundtripDataSignature="AMtx7mg40LidUgAhN9o22yvHylFH58ig/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customschemas.google.com/relationships/presentationmetadata" Target="meta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5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5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6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63"/>
          <p:cNvSpPr txBox="1"/>
          <p:nvPr>
            <p:ph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lvl1pPr lvl="0" algn="r">
              <a:spcBef>
                <a:spcPts val="0"/>
              </a:spcBef>
              <a:spcAft>
                <a:spcPts val="0"/>
              </a:spcAft>
              <a:buSzPts val="1400"/>
              <a:buNone/>
              <a:defRPr b="1" sz="4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63"/>
          <p:cNvSpPr txBox="1"/>
          <p:nvPr>
            <p:ph idx="1" type="subTitle"/>
          </p:nvPr>
        </p:nvSpPr>
        <p:spPr>
          <a:xfrm>
            <a:off x="3354442" y="3539864"/>
            <a:ext cx="5114778" cy="1101248"/>
          </a:xfrm>
          <a:prstGeom prst="rect">
            <a:avLst/>
          </a:prstGeom>
          <a:noFill/>
          <a:ln>
            <a:noFill/>
          </a:ln>
        </p:spPr>
        <p:txBody>
          <a:bodyPr anchorCtr="0" anchor="t" bIns="0" lIns="45700" spcFirstLastPara="1" rIns="45700" wrap="square" tIns="0">
            <a:noAutofit/>
          </a:bodyPr>
          <a:lstStyle>
            <a:lvl1pPr lvl="0" algn="r">
              <a:spcBef>
                <a:spcPts val="600"/>
              </a:spcBef>
              <a:spcAft>
                <a:spcPts val="0"/>
              </a:spcAft>
              <a:buSzPts val="1606"/>
              <a:buNone/>
              <a:defRPr sz="2200">
                <a:solidFill>
                  <a:srgbClr val="FFFFFF"/>
                </a:solidFill>
              </a:defRPr>
            </a:lvl1pPr>
            <a:lvl2pPr lvl="1" algn="ctr">
              <a:spcBef>
                <a:spcPts val="500"/>
              </a:spcBef>
              <a:spcAft>
                <a:spcPts val="0"/>
              </a:spcAft>
              <a:buSzPts val="1440"/>
              <a:buNone/>
              <a:defRPr/>
            </a:lvl2pPr>
            <a:lvl3pPr lvl="2" algn="ctr">
              <a:spcBef>
                <a:spcPts val="400"/>
              </a:spcBef>
              <a:spcAft>
                <a:spcPts val="0"/>
              </a:spcAft>
              <a:buSzPts val="1080"/>
              <a:buNone/>
              <a:defRPr/>
            </a:lvl3pPr>
            <a:lvl4pPr lvl="3" algn="ctr">
              <a:spcBef>
                <a:spcPts val="360"/>
              </a:spcBef>
              <a:spcAft>
                <a:spcPts val="0"/>
              </a:spcAft>
              <a:buSzPts val="1440"/>
              <a:buNone/>
              <a:defRPr/>
            </a:lvl4pPr>
            <a:lvl5pPr lvl="4" algn="ctr">
              <a:spcBef>
                <a:spcPts val="400"/>
              </a:spcBef>
              <a:spcAft>
                <a:spcPts val="0"/>
              </a:spcAft>
              <a:buSzPts val="1260"/>
              <a:buNone/>
              <a:defRPr/>
            </a:lvl5pPr>
            <a:lvl6pPr lvl="5" algn="ctr">
              <a:spcBef>
                <a:spcPts val="400"/>
              </a:spcBef>
              <a:spcAft>
                <a:spcPts val="0"/>
              </a:spcAft>
              <a:buSzPts val="1440"/>
              <a:buNone/>
              <a:defRPr/>
            </a:lvl6pPr>
            <a:lvl7pPr lvl="6" algn="ctr">
              <a:spcBef>
                <a:spcPts val="360"/>
              </a:spcBef>
              <a:spcAft>
                <a:spcPts val="0"/>
              </a:spcAft>
              <a:buSzPts val="1440"/>
              <a:buNone/>
              <a:defRPr/>
            </a:lvl7pPr>
            <a:lvl8pPr lvl="7" algn="ctr">
              <a:spcBef>
                <a:spcPts val="300"/>
              </a:spcBef>
              <a:spcAft>
                <a:spcPts val="0"/>
              </a:spcAft>
              <a:buSzPts val="1800"/>
              <a:buNone/>
              <a:defRPr/>
            </a:lvl8pPr>
            <a:lvl9pPr lvl="8" algn="ctr">
              <a:spcBef>
                <a:spcPts val="360"/>
              </a:spcBef>
              <a:spcAft>
                <a:spcPts val="0"/>
              </a:spcAft>
              <a:buSzPts val="1800"/>
              <a:buNone/>
              <a:defRPr/>
            </a:lvl9pPr>
          </a:lstStyle>
          <a:p/>
        </p:txBody>
      </p:sp>
      <p:sp>
        <p:nvSpPr>
          <p:cNvPr id="16" name="Google Shape;16;p63"/>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rgbClr val="FFFFFF"/>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3"/>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63"/>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65"/>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5"/>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9" name="Google Shape;29;p65"/>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65"/>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5"/>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66"/>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6"/>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6"/>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6" name="Shape 36"/>
        <p:cNvGrpSpPr/>
        <p:nvPr/>
      </p:nvGrpSpPr>
      <p:grpSpPr>
        <a:xfrm>
          <a:off x="0" y="0"/>
          <a:ext cx="0" cy="0"/>
          <a:chOff x="0" y="0"/>
          <a:chExt cx="0" cy="0"/>
        </a:xfrm>
      </p:grpSpPr>
      <p:sp>
        <p:nvSpPr>
          <p:cNvPr id="37" name="Google Shape;37;p67"/>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7"/>
          <p:cNvSpPr txBox="1"/>
          <p:nvPr>
            <p:ph idx="1" type="body"/>
          </p:nvPr>
        </p:nvSpPr>
        <p:spPr>
          <a:xfrm rot="5400000">
            <a:off x="1653381" y="413543"/>
            <a:ext cx="4846637" cy="7239000"/>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9" name="Google Shape;39;p67"/>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7"/>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7"/>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68"/>
          <p:cNvSpPr txBox="1"/>
          <p:nvPr>
            <p:ph type="title"/>
          </p:nvPr>
        </p:nvSpPr>
        <p:spPr>
          <a:xfrm>
            <a:off x="457200" y="228600"/>
            <a:ext cx="5897880" cy="117348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Clr>
                <a:srgbClr val="FEF7F0"/>
              </a:buClr>
              <a:buSzPts val="2400"/>
              <a:buFont typeface="Trebuchet MS"/>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8"/>
          <p:cNvSpPr txBox="1"/>
          <p:nvPr>
            <p:ph idx="1" type="body"/>
          </p:nvPr>
        </p:nvSpPr>
        <p:spPr>
          <a:xfrm>
            <a:off x="457200" y="1497416"/>
            <a:ext cx="5897880" cy="602512"/>
          </a:xfrm>
          <a:prstGeom prst="rect">
            <a:avLst/>
          </a:prstGeom>
          <a:noFill/>
          <a:ln>
            <a:noFill/>
          </a:ln>
        </p:spPr>
        <p:txBody>
          <a:bodyPr anchorCtr="0" anchor="t" bIns="0" lIns="45700" spcFirstLastPara="1" rIns="0" wrap="square" tIns="0">
            <a:normAutofit/>
          </a:bodyPr>
          <a:lstStyle>
            <a:lvl1pPr indent="-228600" lvl="0" marL="457200" algn="l">
              <a:spcBef>
                <a:spcPts val="0"/>
              </a:spcBef>
              <a:spcAft>
                <a:spcPts val="0"/>
              </a:spcAft>
              <a:buSzPts val="1022"/>
              <a:buNone/>
              <a:defRPr sz="1400"/>
            </a:lvl1pPr>
            <a:lvl2pPr indent="-228600" lvl="1" marL="914400" algn="l">
              <a:spcBef>
                <a:spcPts val="500"/>
              </a:spcBef>
              <a:spcAft>
                <a:spcPts val="0"/>
              </a:spcAft>
              <a:buSzPts val="960"/>
              <a:buNone/>
              <a:defRPr sz="1200"/>
            </a:lvl2pPr>
            <a:lvl3pPr indent="-228600" lvl="2" marL="1371600" algn="l">
              <a:spcBef>
                <a:spcPts val="400"/>
              </a:spcBef>
              <a:spcAft>
                <a:spcPts val="0"/>
              </a:spcAft>
              <a:buSzPts val="600"/>
              <a:buNone/>
              <a:defRPr sz="1000"/>
            </a:lvl3pPr>
            <a:lvl4pPr indent="-228600" lvl="3" marL="1828800" algn="l">
              <a:spcBef>
                <a:spcPts val="180"/>
              </a:spcBef>
              <a:spcAft>
                <a:spcPts val="0"/>
              </a:spcAft>
              <a:buSzPts val="720"/>
              <a:buNone/>
              <a:defRPr sz="900"/>
            </a:lvl4pPr>
            <a:lvl5pPr indent="-228600" lvl="4" marL="2286000" algn="l">
              <a:spcBef>
                <a:spcPts val="400"/>
              </a:spcBef>
              <a:spcAft>
                <a:spcPts val="0"/>
              </a:spcAft>
              <a:buSzPts val="630"/>
              <a:buNone/>
              <a:defRPr sz="9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5" name="Google Shape;45;p68"/>
          <p:cNvSpPr txBox="1"/>
          <p:nvPr>
            <p:ph idx="2" type="body"/>
          </p:nvPr>
        </p:nvSpPr>
        <p:spPr>
          <a:xfrm>
            <a:off x="457200" y="2133600"/>
            <a:ext cx="7239000" cy="4371752"/>
          </a:xfrm>
          <a:prstGeom prst="rect">
            <a:avLst/>
          </a:prstGeom>
          <a:noFill/>
          <a:ln>
            <a:noFill/>
          </a:ln>
        </p:spPr>
        <p:txBody>
          <a:bodyPr anchorCtr="0" anchor="t" bIns="45700" lIns="91425" spcFirstLastPara="1" rIns="91425" wrap="square" tIns="45700">
            <a:noAutofit/>
          </a:bodyPr>
          <a:lstStyle>
            <a:lvl1pPr indent="-376936" lvl="0" marL="457200" algn="l">
              <a:spcBef>
                <a:spcPts val="600"/>
              </a:spcBef>
              <a:spcAft>
                <a:spcPts val="0"/>
              </a:spcAft>
              <a:buSzPts val="2336"/>
              <a:buChar char="⦿"/>
              <a:defRPr sz="3200"/>
            </a:lvl1pPr>
            <a:lvl2pPr indent="-370840" lvl="1" marL="914400" algn="l">
              <a:spcBef>
                <a:spcPts val="500"/>
              </a:spcBef>
              <a:spcAft>
                <a:spcPts val="0"/>
              </a:spcAft>
              <a:buSzPts val="2240"/>
              <a:buChar char="◼"/>
              <a:defRPr sz="2800"/>
            </a:lvl2pPr>
            <a:lvl3pPr indent="-320039" lvl="2" marL="1371600" algn="l">
              <a:spcBef>
                <a:spcPts val="400"/>
              </a:spcBef>
              <a:spcAft>
                <a:spcPts val="0"/>
              </a:spcAft>
              <a:buSzPts val="1440"/>
              <a:buChar char="🞆"/>
              <a:defRPr sz="2400"/>
            </a:lvl3pPr>
            <a:lvl4pPr indent="-330200" lvl="3" marL="1828800" algn="l">
              <a:spcBef>
                <a:spcPts val="400"/>
              </a:spcBef>
              <a:spcAft>
                <a:spcPts val="0"/>
              </a:spcAft>
              <a:buSzPts val="1600"/>
              <a:buChar char="⚫"/>
              <a:defRPr sz="2000"/>
            </a:lvl4pPr>
            <a:lvl5pPr indent="-317500" lvl="4" marL="2286000" algn="l">
              <a:spcBef>
                <a:spcPts val="400"/>
              </a:spcBef>
              <a:spcAft>
                <a:spcPts val="0"/>
              </a:spcAft>
              <a:buSzPts val="1400"/>
              <a:buChar char="◉"/>
              <a:defRPr sz="20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6" name="Google Shape;46;p68"/>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8"/>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68"/>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9"/>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9"/>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69"/>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69"/>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4" name="Shape 54"/>
        <p:cNvGrpSpPr/>
        <p:nvPr/>
      </p:nvGrpSpPr>
      <p:grpSpPr>
        <a:xfrm>
          <a:off x="0" y="0"/>
          <a:ext cx="0" cy="0"/>
          <a:chOff x="0" y="0"/>
          <a:chExt cx="0" cy="0"/>
        </a:xfrm>
      </p:grpSpPr>
      <p:sp>
        <p:nvSpPr>
          <p:cNvPr id="55" name="Google Shape;55;p70"/>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0"/>
          <p:cNvSpPr txBox="1"/>
          <p:nvPr>
            <p:ph idx="1" type="body"/>
          </p:nvPr>
        </p:nvSpPr>
        <p:spPr>
          <a:xfrm>
            <a:off x="457200"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70"/>
          <p:cNvSpPr txBox="1"/>
          <p:nvPr>
            <p:ph idx="2" type="body"/>
          </p:nvPr>
        </p:nvSpPr>
        <p:spPr>
          <a:xfrm>
            <a:off x="4178808"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70"/>
          <p:cNvSpPr txBox="1"/>
          <p:nvPr>
            <p:ph idx="3" type="body"/>
          </p:nvPr>
        </p:nvSpPr>
        <p:spPr>
          <a:xfrm>
            <a:off x="457200"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9" name="Google Shape;59;p70"/>
          <p:cNvSpPr txBox="1"/>
          <p:nvPr>
            <p:ph idx="4" type="body"/>
          </p:nvPr>
        </p:nvSpPr>
        <p:spPr>
          <a:xfrm>
            <a:off x="4178808"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0" name="Google Shape;60;p70"/>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70"/>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70"/>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3" name="Shape 63"/>
        <p:cNvGrpSpPr/>
        <p:nvPr/>
      </p:nvGrpSpPr>
      <p:grpSpPr>
        <a:xfrm>
          <a:off x="0" y="0"/>
          <a:ext cx="0" cy="0"/>
          <a:chOff x="0" y="0"/>
          <a:chExt cx="0" cy="0"/>
        </a:xfrm>
      </p:grpSpPr>
      <p:sp>
        <p:nvSpPr>
          <p:cNvPr id="64" name="Google Shape;64;p71"/>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71"/>
          <p:cNvSpPr txBox="1"/>
          <p:nvPr>
            <p:ph idx="1" type="body"/>
          </p:nvPr>
        </p:nvSpPr>
        <p:spPr>
          <a:xfrm>
            <a:off x="457200"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71"/>
          <p:cNvSpPr txBox="1"/>
          <p:nvPr>
            <p:ph idx="2" type="body"/>
          </p:nvPr>
        </p:nvSpPr>
        <p:spPr>
          <a:xfrm>
            <a:off x="4178808"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71"/>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71"/>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71"/>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image" Target="../media/image2.jpg"/><Relationship Id="rId3" Type="http://schemas.openxmlformats.org/officeDocument/2006/relationships/slideLayout" Target="../slideLayouts/slideLayout1.xml"/><Relationship Id="rId4"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62"/>
          <p:cNvSpPr/>
          <p:nvPr/>
        </p:nvSpPr>
        <p:spPr>
          <a:xfrm flipH="1">
            <a:off x="2667000" y="0"/>
            <a:ext cx="6477000" cy="6858000"/>
          </a:xfrm>
          <a:prstGeom prst="rect">
            <a:avLst/>
          </a:prstGeom>
          <a:blipFill rotWithShape="1">
            <a:blip r:embed="rId2">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cxnSp>
        <p:nvCxnSpPr>
          <p:cNvPr id="7" name="Google Shape;7;p62"/>
          <p:cNvCxnSpPr/>
          <p:nvPr/>
        </p:nvCxnSpPr>
        <p:spPr>
          <a:xfrm rot="-5400000">
            <a:off x="-762000" y="3429000"/>
            <a:ext cx="6858000" cy="0"/>
          </a:xfrm>
          <a:prstGeom prst="straightConnector1">
            <a:avLst/>
          </a:prstGeom>
          <a:noFill/>
          <a:ln cap="flat" cmpd="sng" w="11425">
            <a:solidFill>
              <a:srgbClr val="F9F9F9"/>
            </a:solidFill>
            <a:prstDash val="solid"/>
            <a:miter lim="800000"/>
            <a:headEnd len="med" w="med" type="none"/>
            <a:tailEnd len="med" w="med" type="none"/>
          </a:ln>
        </p:spPr>
      </p:cxnSp>
      <p:sp>
        <p:nvSpPr>
          <p:cNvPr id="8" name="Google Shape;8;p62"/>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9" name="Google Shape;9;p62"/>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10" name="Google Shape;10;p62"/>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rgbClr val="FFFFFF"/>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62"/>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62"/>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 name="Shape 19"/>
        <p:cNvGrpSpPr/>
        <p:nvPr/>
      </p:nvGrpSpPr>
      <p:grpSpPr>
        <a:xfrm>
          <a:off x="0" y="0"/>
          <a:ext cx="0" cy="0"/>
          <a:chOff x="0" y="0"/>
          <a:chExt cx="0" cy="0"/>
        </a:xfrm>
      </p:grpSpPr>
      <p:sp>
        <p:nvSpPr>
          <p:cNvPr id="20" name="Google Shape;20;p64"/>
          <p:cNvSpPr/>
          <p:nvPr/>
        </p:nvSpPr>
        <p:spPr>
          <a:xfrm flipH="1">
            <a:off x="8153400" y="0"/>
            <a:ext cx="990600" cy="6858000"/>
          </a:xfrm>
          <a:prstGeom prst="rect">
            <a:avLst/>
          </a:prstGeom>
          <a:blipFill rotWithShape="1">
            <a:blip r:embed="rId1">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 name="Google Shape;21;p64"/>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22" name="Google Shape;22;p64"/>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23" name="Google Shape;23;p64"/>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chemeClr val="dk2"/>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64"/>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64"/>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
          <p:cNvSpPr txBox="1"/>
          <p:nvPr>
            <p:ph idx="4294967295"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p>
            <a:pPr indent="0" lvl="0" marL="0" marR="0" rtl="0" algn="r">
              <a:lnSpc>
                <a:spcPct val="100000"/>
              </a:lnSpc>
              <a:spcBef>
                <a:spcPts val="0"/>
              </a:spcBef>
              <a:spcAft>
                <a:spcPts val="0"/>
              </a:spcAft>
              <a:buClr>
                <a:srgbClr val="FEF7F0"/>
              </a:buClr>
              <a:buSzPts val="4200"/>
              <a:buFont typeface="Trebuchet MS"/>
              <a:buNone/>
            </a:pPr>
            <a:r>
              <a:rPr b="1" i="0" lang="en-US" sz="4200" u="none" cap="none" strike="noStrike">
                <a:solidFill>
                  <a:srgbClr val="FEF7F0"/>
                </a:solidFill>
                <a:latin typeface="Trebuchet MS"/>
                <a:ea typeface="Trebuchet MS"/>
                <a:cs typeface="Trebuchet MS"/>
                <a:sym typeface="Trebuchet MS"/>
              </a:rPr>
              <a:t>INSTRUMEN PEMERINTAHAN</a:t>
            </a:r>
            <a:endParaRPr b="1" i="0" sz="4200" u="none" cap="none" strike="noStrike">
              <a:solidFill>
                <a:srgbClr val="FEF7F0"/>
              </a:solidFill>
              <a:latin typeface="Trebuchet MS"/>
              <a:ea typeface="Trebuchet MS"/>
              <a:cs typeface="Trebuchet MS"/>
              <a:sym typeface="Trebuchet MS"/>
            </a:endParaRPr>
          </a:p>
        </p:txBody>
      </p:sp>
      <p:sp>
        <p:nvSpPr>
          <p:cNvPr id="75" name="Google Shape;75;p1"/>
          <p:cNvSpPr txBox="1"/>
          <p:nvPr>
            <p:ph idx="1" type="subTitle"/>
          </p:nvPr>
        </p:nvSpPr>
        <p:spPr>
          <a:xfrm>
            <a:off x="3354387" y="3540125"/>
            <a:ext cx="5114925" cy="1101725"/>
          </a:xfrm>
          <a:prstGeom prst="rect">
            <a:avLst/>
          </a:prstGeom>
          <a:noFill/>
          <a:ln>
            <a:noFill/>
          </a:ln>
        </p:spPr>
        <p:txBody>
          <a:bodyPr anchorCtr="0" anchor="t" bIns="0" lIns="45700" spcFirstLastPara="1" rIns="45700" wrap="square" tIns="0">
            <a:noAutofit/>
          </a:bodyPr>
          <a:lstStyle/>
          <a:p>
            <a:pPr indent="0" lvl="0" marL="0" rtl="0" algn="r">
              <a:spcBef>
                <a:spcPts val="0"/>
              </a:spcBef>
              <a:spcAft>
                <a:spcPts val="0"/>
              </a:spcAft>
              <a:buSzPts val="1606"/>
              <a:buNone/>
            </a:pPr>
            <a:r>
              <a:t/>
            </a:r>
            <a:endParaRPr sz="2200">
              <a:solidFill>
                <a:srgbClr val="FFFFFF"/>
              </a:solidFill>
            </a:endParaRPr>
          </a:p>
        </p:txBody>
      </p:sp>
      <p:sp>
        <p:nvSpPr>
          <p:cNvPr id="76" name="Google Shape;76;p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cap="none" strike="noStrike">
                <a:solidFill>
                  <a:srgbClr val="FF0000"/>
                </a:solidFill>
                <a:latin typeface="Arial"/>
                <a:ea typeface="Arial"/>
                <a:cs typeface="Arial"/>
                <a:sym typeface="Arial"/>
              </a:rPr>
              <a:t>marlia.fhunila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56"/>
          <p:cNvSpPr txBox="1"/>
          <p:nvPr>
            <p:ph idx="4294967295" type="title"/>
          </p:nvPr>
        </p:nvSpPr>
        <p:spPr>
          <a:xfrm>
            <a:off x="457200" y="320675"/>
            <a:ext cx="7239000" cy="746125"/>
          </a:xfrm>
          <a:prstGeom prst="rect">
            <a:avLst/>
          </a:prstGeom>
          <a:noFill/>
          <a:ln>
            <a:noFill/>
          </a:ln>
        </p:spPr>
        <p:txBody>
          <a:bodyPr anchorCtr="0" anchor="b" bIns="0" lIns="45700" spcFirstLastPara="1" rIns="45700" wrap="square" tIns="0">
            <a:normAutofit/>
          </a:bodyPr>
          <a:lstStyle/>
          <a:p>
            <a:pPr indent="0" lvl="0" marL="0" marR="0" rtl="0" algn="l">
              <a:lnSpc>
                <a:spcPct val="100000"/>
              </a:lnSpc>
              <a:spcBef>
                <a:spcPts val="0"/>
              </a:spcBef>
              <a:spcAft>
                <a:spcPts val="0"/>
              </a:spcAft>
              <a:buClr>
                <a:srgbClr val="FEF7F0"/>
              </a:buClr>
              <a:buSzPts val="3800"/>
              <a:buFont typeface="Trebuchet MS"/>
              <a:buNone/>
            </a:pPr>
            <a:r>
              <a:rPr b="1" i="0" lang="en-US" sz="3800" u="none" cap="none" strike="noStrike">
                <a:solidFill>
                  <a:srgbClr val="FEF7F0"/>
                </a:solidFill>
                <a:latin typeface="Trebuchet MS"/>
                <a:ea typeface="Trebuchet MS"/>
                <a:cs typeface="Trebuchet MS"/>
                <a:sym typeface="Trebuchet MS"/>
              </a:rPr>
              <a:t>RENCANA (</a:t>
            </a:r>
            <a:r>
              <a:rPr b="1" i="1" lang="en-US" sz="3800" u="none" cap="none" strike="noStrike">
                <a:solidFill>
                  <a:srgbClr val="FEF7F0"/>
                </a:solidFill>
                <a:latin typeface="Trebuchet MS"/>
                <a:ea typeface="Trebuchet MS"/>
                <a:cs typeface="Trebuchet MS"/>
                <a:sym typeface="Trebuchet MS"/>
              </a:rPr>
              <a:t>HET PLAN</a:t>
            </a:r>
            <a:r>
              <a:rPr b="1" i="0" lang="en-US" sz="3800" u="none" cap="none" strike="noStrike">
                <a:solidFill>
                  <a:srgbClr val="FEF7F0"/>
                </a:solidFill>
                <a:latin typeface="Trebuchet MS"/>
                <a:ea typeface="Trebuchet MS"/>
                <a:cs typeface="Trebuchet MS"/>
                <a:sym typeface="Trebuchet MS"/>
              </a:rPr>
              <a:t>)</a:t>
            </a:r>
            <a:endParaRPr b="1" i="0" sz="3800" u="none" cap="none" strike="noStrike">
              <a:solidFill>
                <a:srgbClr val="FEF7F0"/>
              </a:solidFill>
              <a:latin typeface="Trebuchet MS"/>
              <a:ea typeface="Trebuchet MS"/>
              <a:cs typeface="Trebuchet MS"/>
              <a:sym typeface="Trebuchet MS"/>
            </a:endParaRPr>
          </a:p>
        </p:txBody>
      </p:sp>
      <p:sp>
        <p:nvSpPr>
          <p:cNvPr id="82" name="Google Shape;82;p56"/>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Philipus M Hadjon 🡪 pd negara hukum modern, rencana sbg instrumen HAN tdk dpt lagi dihilangkan dari pemikiran, sebab rencana dijumpai di berbagai kegiatan pemerintahan (pengaturan tata ruang, pengurusan kesehatan &amp; pendidikan, penyusunan anggaran, dsb)</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Belinfante 🡪 rencana mrpkn keseluruhan tindakan yg saling berkaitan dari TUN yg mengupayakan terlaksananya keadaan ttt yg tertib/teratur</a:t>
            </a:r>
            <a:endParaRPr/>
          </a:p>
        </p:txBody>
      </p:sp>
      <p:sp>
        <p:nvSpPr>
          <p:cNvPr id="83" name="Google Shape;83;p56"/>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57"/>
          <p:cNvSpPr txBox="1"/>
          <p:nvPr>
            <p:ph idx="1" type="body"/>
          </p:nvPr>
        </p:nvSpPr>
        <p:spPr>
          <a:xfrm>
            <a:off x="304800" y="381000"/>
            <a:ext cx="73914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Agar terlaksana kegiatan dlm menentukan tujuan pemerintah, hanya rencana2 yg berkekuatan hukum yg memiliki arti dlm HAN, karena suatu rencana menunjukkan kebijaksanaan apa yg akan dijalankan oleh pejabat TUN pd suatu lapangan ttt</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Perencanaan mrpkn bagian terpenting dlm setiap bentuk organisasi pemerintah, dimana organisasi pemerintah pasti memiliki tujuan yg hendak dicapai, yg dirumuskan dlm bentuk rencana-rencana.</a:t>
            </a:r>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89" name="Google Shape;89;p57"/>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58"/>
          <p:cNvSpPr txBox="1"/>
          <p:nvPr>
            <p:ph idx="1" type="body"/>
          </p:nvPr>
        </p:nvSpPr>
        <p:spPr>
          <a:xfrm>
            <a:off x="304800" y="304800"/>
            <a:ext cx="7391400" cy="61515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Unsur2 rencana:</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gambaran tertulis 🡪 merepresentasikan/ mengkomunikasikan kpd masyarakat rencana yg dibuat agar dpt dibaca/dilihat</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keputusan atau tindakan 🡪 rencana biasanya dituangkan dlm bentuk keputusan/tindakan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Organ Pemerintahan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ditujukan pada masa yg akan datang</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elemen rencana 🡪 informasi, indikasi, operasi, pedoman, dsb</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bersifat tdk sejenis/beragam</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keterkaitan 🡪 rencana2 yg beragam tsb akan dikaitkan membentuk keterpaduan yg sesuai</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jangka waktu ttt 🡪 rencana tahunan, lima tahunan, dsb</a:t>
            </a:r>
            <a:endParaRPr/>
          </a:p>
        </p:txBody>
      </p:sp>
      <p:sp>
        <p:nvSpPr>
          <p:cNvPr id="95" name="Google Shape;95;p58"/>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59"/>
          <p:cNvSpPr txBox="1"/>
          <p:nvPr>
            <p:ph idx="1" type="body"/>
          </p:nvPr>
        </p:nvSpPr>
        <p:spPr>
          <a:xfrm>
            <a:off x="228600" y="228600"/>
            <a:ext cx="7772400" cy="64008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Kedudukan Rencana adlh berada di antara peraturan kebijaksanaan, per-UU-an, &amp; ketetapan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Rencana ditujukan utk masa akan datang, tp ia bukan peraturan kebijaksanaan/diskresi</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Rencana bersifat umum-abstrak, tp ia bukan per-UU-an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Rencana dibuat oleh pejabat TUN, tp ia bukan KTUN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Rencana memiliki bentuknya sendiri, punya tujuan sendiri selain dari diskresi, KTUN, maupun per-UU-an</a:t>
            </a:r>
            <a:endParaRPr/>
          </a:p>
        </p:txBody>
      </p:sp>
      <p:sp>
        <p:nvSpPr>
          <p:cNvPr id="101" name="Google Shape;101;p59"/>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60"/>
          <p:cNvSpPr txBox="1"/>
          <p:nvPr>
            <p:ph idx="4294967295" type="title"/>
          </p:nvPr>
        </p:nvSpPr>
        <p:spPr>
          <a:xfrm>
            <a:off x="457200" y="320675"/>
            <a:ext cx="7239000" cy="746125"/>
          </a:xfrm>
          <a:prstGeom prst="rect">
            <a:avLst/>
          </a:prstGeom>
          <a:noFill/>
          <a:ln>
            <a:noFill/>
          </a:ln>
        </p:spPr>
        <p:txBody>
          <a:bodyPr anchorCtr="0" anchor="b" bIns="0" lIns="45700" spcFirstLastPara="1" rIns="45700" wrap="square" tIns="0">
            <a:normAutofit fontScale="90000"/>
          </a:bodyPr>
          <a:lstStyle/>
          <a:p>
            <a:pPr indent="0" lvl="0" marL="0" marR="0" rtl="0" algn="l">
              <a:lnSpc>
                <a:spcPct val="100000"/>
              </a:lnSpc>
              <a:spcBef>
                <a:spcPts val="0"/>
              </a:spcBef>
              <a:spcAft>
                <a:spcPts val="0"/>
              </a:spcAft>
              <a:buClr>
                <a:srgbClr val="FEF7F0"/>
              </a:buClr>
              <a:buSzPct val="100000"/>
              <a:buFont typeface="Trebuchet MS"/>
              <a:buNone/>
            </a:pPr>
            <a:r>
              <a:rPr b="1" i="0" lang="en-US" sz="3800" u="none" cap="none" strike="noStrike">
                <a:solidFill>
                  <a:srgbClr val="FEF7F0"/>
                </a:solidFill>
                <a:latin typeface="Trebuchet MS"/>
                <a:ea typeface="Trebuchet MS"/>
                <a:cs typeface="Trebuchet MS"/>
                <a:sym typeface="Trebuchet MS"/>
              </a:rPr>
              <a:t>INSTRUMEN HUKUM KEPERDATAAN</a:t>
            </a:r>
            <a:endParaRPr b="1" i="0" sz="3800" u="none" cap="none" strike="noStrike">
              <a:solidFill>
                <a:srgbClr val="FEF7F0"/>
              </a:solidFill>
              <a:latin typeface="Trebuchet MS"/>
              <a:ea typeface="Trebuchet MS"/>
              <a:cs typeface="Trebuchet MS"/>
              <a:sym typeface="Trebuchet MS"/>
            </a:endParaRPr>
          </a:p>
        </p:txBody>
      </p:sp>
      <p:sp>
        <p:nvSpPr>
          <p:cNvPr id="107" name="Google Shape;107;p60"/>
          <p:cNvSpPr txBox="1"/>
          <p:nvPr>
            <p:ph idx="1" type="body"/>
          </p:nvPr>
        </p:nvSpPr>
        <p:spPr>
          <a:xfrm>
            <a:off x="228600" y="1295400"/>
            <a:ext cx="7772400" cy="53340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Pemerintah = tweepetten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Hub hukum pdt = bersifat dua pihak/lebih, terikat pd kebebasan berkontrak, masing2 punya hak &amp; kewajiban yg sama (setara/koordinatif)</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Pemerintah dpt menggunakan instrumen keperdataan berupa perjanjian, seperti:</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Perjanjian Pdt Biasa (contoh: jual-beli, sewa-menyewa, pemborongan, dsb). Tindakan melakukan perjanjian diawali dgn KTUN, namun akan dilebur dgn sifat perdata sehingga jika terjadi sengketa maka bkn kewenangan absolut PTUN melainkan PN</a:t>
            </a:r>
            <a:endParaRPr/>
          </a:p>
        </p:txBody>
      </p:sp>
      <p:sp>
        <p:nvSpPr>
          <p:cNvPr id="108" name="Google Shape;108;p60"/>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61"/>
          <p:cNvSpPr txBox="1"/>
          <p:nvPr>
            <p:ph idx="1" type="body"/>
          </p:nvPr>
        </p:nvSpPr>
        <p:spPr>
          <a:xfrm>
            <a:off x="228600" y="304800"/>
            <a:ext cx="7467600" cy="6151562"/>
          </a:xfrm>
          <a:prstGeom prst="rect">
            <a:avLst/>
          </a:prstGeom>
          <a:noFill/>
          <a:ln>
            <a:noFill/>
          </a:ln>
        </p:spPr>
        <p:txBody>
          <a:bodyPr anchorCtr="0" anchor="t" bIns="45700" lIns="91425" spcFirstLastPara="1" rIns="91425" wrap="square" tIns="45700">
            <a:noAutofit/>
          </a:bodyPr>
          <a:lstStyle/>
          <a:p>
            <a:pPr indent="-457200" lvl="2" marL="695325" marR="0" rtl="0" algn="l">
              <a:lnSpc>
                <a:spcPct val="100000"/>
              </a:lnSpc>
              <a:spcBef>
                <a:spcPts val="0"/>
              </a:spcBef>
              <a:spcAft>
                <a:spcPts val="0"/>
              </a:spcAft>
              <a:buClr>
                <a:schemeClr val="dk2"/>
              </a:buClr>
              <a:buSzPts val="1460"/>
              <a:buFont typeface="Trebuchet MS"/>
              <a:buAutoNum type="arabicPeriod" startAt="2"/>
            </a:pPr>
            <a:r>
              <a:rPr b="0" i="0" lang="en-US" sz="2000" u="none" cap="none" strike="noStrike">
                <a:solidFill>
                  <a:schemeClr val="dk1"/>
                </a:solidFill>
                <a:latin typeface="Trebuchet MS"/>
                <a:ea typeface="Trebuchet MS"/>
                <a:cs typeface="Trebuchet MS"/>
                <a:sym typeface="Trebuchet MS"/>
              </a:rPr>
              <a:t>Pejanjian Pdt dgn syarat standar (contoh: konsesi), ada syarat sepihak yg diberikan pemerintah. Bertentangan dgn asas kebebasan berkontrak, namun diperbolehkan dgn ketentuan utk perlindungan kepentingan umum &amp; ada penawaran terbuka kpd pihak kedua utk sukarela memenuhi syarat2 tsb</a:t>
            </a:r>
            <a:endParaRPr/>
          </a:p>
          <a:p>
            <a:pPr indent="-457200" lvl="2" marL="695325" marR="0" rtl="0" algn="l">
              <a:lnSpc>
                <a:spcPct val="100000"/>
              </a:lnSpc>
              <a:spcBef>
                <a:spcPts val="600"/>
              </a:spcBef>
              <a:spcAft>
                <a:spcPts val="0"/>
              </a:spcAft>
              <a:buClr>
                <a:schemeClr val="dk2"/>
              </a:buClr>
              <a:buSzPts val="1460"/>
              <a:buFont typeface="Trebuchet MS"/>
              <a:buAutoNum type="arabicPeriod" startAt="2"/>
            </a:pPr>
            <a:r>
              <a:rPr b="0" i="0" lang="en-US" sz="2000" u="none" cap="none" strike="noStrike">
                <a:solidFill>
                  <a:schemeClr val="dk1"/>
                </a:solidFill>
                <a:latin typeface="Trebuchet MS"/>
                <a:ea typeface="Trebuchet MS"/>
                <a:cs typeface="Trebuchet MS"/>
                <a:sym typeface="Trebuchet MS"/>
              </a:rPr>
              <a:t>Perjanjian mengenai kewenangan publik, atau perjanjian antara pemerintah dgn masyarakat mengenai cara pejabat TUN menggunakan wewenang pmerintahannya</a:t>
            </a:r>
            <a:endParaRPr/>
          </a:p>
          <a:p>
            <a:pPr indent="-457200" lvl="2" marL="695325" marR="0" rtl="0" algn="l">
              <a:lnSpc>
                <a:spcPct val="100000"/>
              </a:lnSpc>
              <a:spcBef>
                <a:spcPts val="600"/>
              </a:spcBef>
              <a:spcAft>
                <a:spcPts val="0"/>
              </a:spcAft>
              <a:buClr>
                <a:schemeClr val="dk2"/>
              </a:buClr>
              <a:buSzPts val="1460"/>
              <a:buFont typeface="Trebuchet MS"/>
              <a:buAutoNum type="arabicPeriod" startAt="2"/>
            </a:pPr>
            <a:r>
              <a:rPr b="0" i="0" lang="en-US" sz="2000" u="none" cap="none" strike="noStrike">
                <a:solidFill>
                  <a:schemeClr val="dk1"/>
                </a:solidFill>
                <a:latin typeface="Trebuchet MS"/>
                <a:ea typeface="Trebuchet MS"/>
                <a:cs typeface="Trebuchet MS"/>
                <a:sym typeface="Trebuchet MS"/>
              </a:rPr>
              <a:t>Perjanjian ttg kebijaksanaan pemerintah (contoh: pengaturan tata ruang, syarat2 kelestarian LH, syarat2 yg hrs dipenuhi pengusaha selama kegiatannya berlangsung)</a:t>
            </a:r>
            <a:endParaRPr/>
          </a:p>
          <a:p>
            <a:pPr indent="-364490" lvl="2" marL="695325" marR="0" rtl="0" algn="l">
              <a:lnSpc>
                <a:spcPct val="100000"/>
              </a:lnSpc>
              <a:spcBef>
                <a:spcPts val="600"/>
              </a:spcBef>
              <a:spcAft>
                <a:spcPts val="0"/>
              </a:spcAft>
              <a:buClr>
                <a:schemeClr val="dk2"/>
              </a:buClr>
              <a:buSzPts val="1460"/>
              <a:buFont typeface="Trebuchet MS"/>
              <a:buNone/>
            </a:pPr>
            <a:r>
              <a:t/>
            </a:r>
            <a:endParaRPr b="0" i="0" sz="2000" u="none" cap="none" strike="noStrike">
              <a:solidFill>
                <a:schemeClr val="dk1"/>
              </a:solidFill>
              <a:latin typeface="Trebuchet MS"/>
              <a:ea typeface="Trebuchet MS"/>
              <a:cs typeface="Trebuchet MS"/>
              <a:sym typeface="Trebuchet MS"/>
            </a:endParaRPr>
          </a:p>
          <a:p>
            <a:pPr indent="-180340" lvl="0" marL="273050" marR="0" rtl="0" algn="l">
              <a:spcBef>
                <a:spcPts val="600"/>
              </a:spcBef>
              <a:spcAft>
                <a:spcPts val="0"/>
              </a:spcAft>
              <a:buClr>
                <a:schemeClr val="dk2"/>
              </a:buClr>
              <a:buSzPts val="1460"/>
              <a:buFont typeface="Noto Sans Symbols"/>
              <a:buNone/>
            </a:pPr>
            <a:r>
              <a:t/>
            </a:r>
            <a:endParaRPr b="0" i="0" sz="2000" u="none" cap="none" strike="noStrike">
              <a:solidFill>
                <a:schemeClr val="dk1"/>
              </a:solidFill>
              <a:latin typeface="Trebuchet MS"/>
              <a:ea typeface="Trebuchet MS"/>
              <a:cs typeface="Trebuchet MS"/>
              <a:sym typeface="Trebuchet MS"/>
            </a:endParaRPr>
          </a:p>
        </p:txBody>
      </p:sp>
      <p:sp>
        <p:nvSpPr>
          <p:cNvPr id="114" name="Google Shape;114;p6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2014-03-28T03:37:50Z</dcterms:created>
  <dc:creator>user</dc:creator>
</cp:coreProperties>
</file>