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58" r:id="rId5"/>
    <p:sldId id="259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62" r:id="rId15"/>
    <p:sldId id="263" r:id="rId16"/>
    <p:sldId id="275" r:id="rId17"/>
    <p:sldId id="276" r:id="rId18"/>
    <p:sldId id="277" r:id="rId19"/>
    <p:sldId id="278" r:id="rId20"/>
    <p:sldId id="264" r:id="rId21"/>
    <p:sldId id="265" r:id="rId22"/>
    <p:sldId id="279" r:id="rId23"/>
    <p:sldId id="280" r:id="rId24"/>
    <p:sldId id="281" r:id="rId25"/>
    <p:sldId id="283" r:id="rId26"/>
    <p:sldId id="284" r:id="rId27"/>
    <p:sldId id="285" r:id="rId28"/>
    <p:sldId id="286" r:id="rId29"/>
    <p:sldId id="288" r:id="rId30"/>
    <p:sldId id="289" r:id="rId31"/>
    <p:sldId id="266" r:id="rId32"/>
    <p:sldId id="260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8" autoAdjust="0"/>
    <p:restoredTop sz="94660"/>
  </p:normalViewPr>
  <p:slideViewPr>
    <p:cSldViewPr snapToGrid="0">
      <p:cViewPr varScale="1">
        <p:scale>
          <a:sx n="78" d="100"/>
          <a:sy n="78" d="100"/>
        </p:scale>
        <p:origin x="5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09CA-DA9A-419B-A352-C928F2938F6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3EA8-4465-46E1-9776-9507A87B6E6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82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09CA-DA9A-419B-A352-C928F2938F6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3EA8-4465-46E1-9776-9507A87B6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0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09CA-DA9A-419B-A352-C928F2938F6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3EA8-4465-46E1-9776-9507A87B6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3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09CA-DA9A-419B-A352-C928F2938F6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3EA8-4465-46E1-9776-9507A87B6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0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09CA-DA9A-419B-A352-C928F2938F6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3EA8-4465-46E1-9776-9507A87B6E6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692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09CA-DA9A-419B-A352-C928F2938F6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3EA8-4465-46E1-9776-9507A87B6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09CA-DA9A-419B-A352-C928F2938F6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3EA8-4465-46E1-9776-9507A87B6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31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09CA-DA9A-419B-A352-C928F2938F6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3EA8-4465-46E1-9776-9507A87B6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8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09CA-DA9A-419B-A352-C928F2938F6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3EA8-4465-46E1-9776-9507A87B6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91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E4509CA-DA9A-419B-A352-C928F2938F6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A13EA8-4465-46E1-9776-9507A87B6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99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09CA-DA9A-419B-A352-C928F2938F6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3EA8-4465-46E1-9776-9507A87B6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7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E4509CA-DA9A-419B-A352-C928F2938F6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7A13EA8-4465-46E1-9776-9507A87B6E6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44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-book.com/OS10/slide-dir/PPTX-dir/ch3.pptx" TargetMode="External"/><Relationship Id="rId2" Type="http://schemas.openxmlformats.org/officeDocument/2006/relationships/hyperlink" Target="https://ia803001.us.archive.org/12/items/HistoryOfTheoriesAndIdeologiesThatGotUsInTheTurmoil/%5BRemzi_H._Arpaci-Dusseau%2C_Andrea_C._Arpaci-Dusseau.pd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GjWmZpmp5oaSA9ZS7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FBE33-AF16-4D73-905D-EBBEDB2556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192EDB-09D9-4554-A9ED-101A5A1E3A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PROSES</a:t>
            </a:r>
          </a:p>
        </p:txBody>
      </p:sp>
    </p:spTree>
    <p:extLst>
      <p:ext uri="{BB962C8B-B14F-4D97-AF65-F5344CB8AC3E}">
        <p14:creationId xmlns:p14="http://schemas.microsoft.com/office/powerpoint/2010/main" val="2024213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A7E0B-08F7-4AD4-A0CC-FE3715A64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33819-225A-4053-8796-46E7231EA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n-US" sz="3200" dirty="0"/>
              <a:t>As a process executes, it changes </a:t>
            </a:r>
            <a:r>
              <a:rPr lang="en-US" altLang="en-US" sz="3200" b="1" dirty="0">
                <a:solidFill>
                  <a:srgbClr val="006699"/>
                </a:solidFill>
                <a:latin typeface="+mj-lt"/>
              </a:rPr>
              <a:t>state</a:t>
            </a:r>
          </a:p>
          <a:p>
            <a:pPr lvl="2"/>
            <a:r>
              <a:rPr lang="en-US" altLang="en-US" sz="2400" b="1" dirty="0"/>
              <a:t>New</a:t>
            </a:r>
            <a:r>
              <a:rPr lang="en-US" altLang="en-US" sz="2400" dirty="0"/>
              <a:t>:  The process is being created</a:t>
            </a:r>
          </a:p>
          <a:p>
            <a:pPr lvl="2"/>
            <a:r>
              <a:rPr lang="en-US" altLang="en-US" sz="2400" b="1" dirty="0"/>
              <a:t>Running</a:t>
            </a:r>
            <a:r>
              <a:rPr lang="en-US" altLang="en-US" sz="2400" dirty="0"/>
              <a:t>:  Instructions are being executed</a:t>
            </a:r>
          </a:p>
          <a:p>
            <a:pPr lvl="2"/>
            <a:r>
              <a:rPr lang="en-US" altLang="en-US" sz="2400" b="1" dirty="0"/>
              <a:t>Waiting</a:t>
            </a:r>
            <a:r>
              <a:rPr lang="en-US" altLang="en-US" sz="2400" dirty="0"/>
              <a:t>:  The process is waiting for some event to occur</a:t>
            </a:r>
          </a:p>
          <a:p>
            <a:pPr lvl="2"/>
            <a:r>
              <a:rPr lang="en-US" altLang="en-US" sz="2400" b="1" dirty="0"/>
              <a:t>Ready</a:t>
            </a:r>
            <a:r>
              <a:rPr lang="en-US" altLang="en-US" sz="2400" dirty="0"/>
              <a:t>:  The process is waiting to be assigned to a processor</a:t>
            </a:r>
          </a:p>
          <a:p>
            <a:pPr lvl="2"/>
            <a:r>
              <a:rPr lang="en-US" altLang="en-US" sz="2400" b="1" dirty="0"/>
              <a:t>Terminated</a:t>
            </a:r>
            <a:r>
              <a:rPr lang="en-US" altLang="en-US" sz="2400" dirty="0"/>
              <a:t>:  The process has finished execution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3460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AB1AC-E88D-4F80-B5FB-0D0C5C4F6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Diagram of Process State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3DF54760-845A-4390-AD95-4E1C742F7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9" y="2050282"/>
            <a:ext cx="10452501" cy="40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279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D65B3-71AA-47D7-8221-685D8D3D1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 Block (PCB)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E087E-1D9D-417B-9D2C-32F660B46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68258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Information associated with each process(also called </a:t>
            </a:r>
            <a:r>
              <a:rPr kumimoji="1" lang="en-US" altLang="en-US" sz="2400" b="1" dirty="0">
                <a:solidFill>
                  <a:srgbClr val="006699"/>
                </a:solidFill>
                <a:latin typeface="+mj-lt"/>
              </a:rPr>
              <a:t>task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kumimoji="1" lang="en-US" altLang="en-US" sz="2400" b="1" dirty="0">
                <a:solidFill>
                  <a:srgbClr val="006699"/>
                </a:solidFill>
                <a:latin typeface="+mj-lt"/>
              </a:rPr>
              <a:t>control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kumimoji="1" lang="en-US" altLang="en-US" sz="2400" b="1" dirty="0">
                <a:solidFill>
                  <a:srgbClr val="006699"/>
                </a:solidFill>
                <a:latin typeface="+mj-lt"/>
              </a:rPr>
              <a:t>block</a:t>
            </a:r>
            <a:r>
              <a:rPr lang="en-US" altLang="en-US" sz="2400" dirty="0"/>
              <a:t>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46AFBDA-1DB3-44A8-8262-18B10074110D}"/>
              </a:ext>
            </a:extLst>
          </p:cNvPr>
          <p:cNvSpPr txBox="1">
            <a:spLocks/>
          </p:cNvSpPr>
          <p:nvPr/>
        </p:nvSpPr>
        <p:spPr>
          <a:xfrm>
            <a:off x="1097280" y="2422367"/>
            <a:ext cx="7692157" cy="3600614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en-US" sz="2400" b="1" dirty="0"/>
              <a:t>Process state </a:t>
            </a:r>
            <a:r>
              <a:rPr lang="en-US" altLang="en-US" sz="2400" dirty="0"/>
              <a:t>– running, waiting, etc.</a:t>
            </a:r>
          </a:p>
          <a:p>
            <a:pPr lvl="1"/>
            <a:r>
              <a:rPr lang="en-US" altLang="en-US" sz="2400" b="1" dirty="0"/>
              <a:t>Program counter </a:t>
            </a:r>
            <a:r>
              <a:rPr lang="en-US" altLang="en-US" sz="2400" dirty="0"/>
              <a:t>– location of instruction to next execute</a:t>
            </a:r>
          </a:p>
          <a:p>
            <a:pPr lvl="1"/>
            <a:r>
              <a:rPr lang="en-US" altLang="en-US" sz="2400" b="1" dirty="0"/>
              <a:t>CPU registers </a:t>
            </a:r>
            <a:r>
              <a:rPr lang="en-US" altLang="en-US" sz="2400" dirty="0"/>
              <a:t>– contents of all process-centric registers</a:t>
            </a:r>
          </a:p>
          <a:p>
            <a:pPr lvl="1"/>
            <a:r>
              <a:rPr lang="en-US" altLang="en-US" sz="2400" b="1" dirty="0"/>
              <a:t>CPU scheduling information- </a:t>
            </a:r>
            <a:r>
              <a:rPr lang="en-US" altLang="en-US" sz="2400" dirty="0"/>
              <a:t>priorities, scheduling queue pointers</a:t>
            </a:r>
          </a:p>
          <a:p>
            <a:pPr lvl="1"/>
            <a:r>
              <a:rPr lang="en-US" altLang="en-US" sz="2400" b="1" dirty="0"/>
              <a:t>Memory-management information </a:t>
            </a:r>
            <a:r>
              <a:rPr lang="en-US" altLang="en-US" sz="2400" dirty="0"/>
              <a:t>– memory allocated to the process</a:t>
            </a:r>
          </a:p>
          <a:p>
            <a:pPr lvl="1"/>
            <a:r>
              <a:rPr lang="en-US" altLang="en-US" sz="2400" b="1" dirty="0"/>
              <a:t>Accounting information </a:t>
            </a:r>
            <a:r>
              <a:rPr lang="en-US" altLang="en-US" sz="2400" dirty="0"/>
              <a:t>– CPU used, clock time elapsed since start, time limits</a:t>
            </a:r>
          </a:p>
          <a:p>
            <a:pPr lvl="1"/>
            <a:r>
              <a:rPr lang="en-US" altLang="en-US" sz="2400" b="1" dirty="0"/>
              <a:t>I/O status information </a:t>
            </a:r>
            <a:r>
              <a:rPr lang="en-US" altLang="en-US" sz="2400" dirty="0"/>
              <a:t>– I/O devices allocated to process, list of open files</a:t>
            </a:r>
          </a:p>
          <a:p>
            <a:pPr lvl="1"/>
            <a:endParaRPr lang="en-US" altLang="en-US" sz="2400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4B895938-0A2A-4CBD-8155-D725C26F1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684" y="2313992"/>
            <a:ext cx="2283895" cy="371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977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88D97-3DE2-4494-82B7-1575FD8C7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FF987-D912-448E-A3F7-2F3B7D935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n-US" sz="2800" dirty="0"/>
              <a:t>So far, process has a single thread of execution</a:t>
            </a:r>
          </a:p>
          <a:p>
            <a:pPr lvl="1"/>
            <a:r>
              <a:rPr lang="en-US" altLang="en-US" sz="2800" dirty="0"/>
              <a:t>Consider having multiple program counters per process</a:t>
            </a:r>
          </a:p>
          <a:p>
            <a:pPr lvl="2"/>
            <a:r>
              <a:rPr lang="en-US" altLang="en-US" sz="2400" dirty="0"/>
              <a:t>Multiple locations can execute at once</a:t>
            </a:r>
          </a:p>
          <a:p>
            <a:pPr lvl="3"/>
            <a:r>
              <a:rPr lang="en-US" altLang="en-US" sz="2000" dirty="0"/>
              <a:t>Multiple threads of control -&gt; </a:t>
            </a:r>
            <a:r>
              <a:rPr lang="en-US" altLang="en-US" sz="2000" b="1" kern="1200" dirty="0">
                <a:solidFill>
                  <a:srgbClr val="006699"/>
                </a:solidFill>
                <a:latin typeface="+mj-lt"/>
                <a:cs typeface="+mn-cs"/>
              </a:rPr>
              <a:t>threads</a:t>
            </a:r>
          </a:p>
          <a:p>
            <a:pPr lvl="1"/>
            <a:r>
              <a:rPr lang="en-US" altLang="en-US" sz="2800" dirty="0"/>
              <a:t>Must then have storage for thread details, multiple program counters in PCB</a:t>
            </a:r>
          </a:p>
        </p:txBody>
      </p:sp>
    </p:spTree>
    <p:extLst>
      <p:ext uri="{BB962C8B-B14F-4D97-AF65-F5344CB8AC3E}">
        <p14:creationId xmlns:p14="http://schemas.microsoft.com/office/powerpoint/2010/main" val="2014968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808963-F479-487D-8346-7C551C175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Scheduling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B13A5B-1F20-4CA7-8909-A1881A7B14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85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D52B5-35ED-49BA-94CC-BA942493E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BE7AD-AEDE-444E-9179-8FF81A214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n-US" sz="2800" b="1" kern="1200" dirty="0">
                <a:solidFill>
                  <a:srgbClr val="006699"/>
                </a:solidFill>
                <a:latin typeface="+mj-lt"/>
                <a:cs typeface="+mn-cs"/>
              </a:rPr>
              <a:t>Process</a:t>
            </a:r>
            <a:r>
              <a:rPr lang="en-US" altLang="en-US" sz="2800" b="1" dirty="0">
                <a:solidFill>
                  <a:srgbClr val="3366FF"/>
                </a:solidFill>
              </a:rPr>
              <a:t> </a:t>
            </a:r>
            <a:r>
              <a:rPr lang="en-US" altLang="en-US" sz="2800" b="1" kern="1200" dirty="0">
                <a:solidFill>
                  <a:srgbClr val="006699"/>
                </a:solidFill>
                <a:latin typeface="+mj-lt"/>
                <a:cs typeface="+mn-cs"/>
              </a:rPr>
              <a:t>scheduler</a:t>
            </a:r>
            <a:r>
              <a:rPr lang="en-US" altLang="en-US" sz="2800" b="1" dirty="0">
                <a:solidFill>
                  <a:srgbClr val="3366FF"/>
                </a:solidFill>
              </a:rPr>
              <a:t> </a:t>
            </a:r>
            <a:r>
              <a:rPr lang="en-US" altLang="en-US" sz="2800" dirty="0"/>
              <a:t>selects among available processes for next execution on CPU core</a:t>
            </a:r>
          </a:p>
          <a:p>
            <a:pPr lvl="1"/>
            <a:r>
              <a:rPr lang="en-US" altLang="en-US" sz="2800" dirty="0"/>
              <a:t>Goal -- Maximize CPU use, quickly switch processes onto CPU core</a:t>
            </a:r>
          </a:p>
          <a:p>
            <a:pPr lvl="1"/>
            <a:r>
              <a:rPr lang="en-US" altLang="en-US" sz="2800" dirty="0"/>
              <a:t>Maintains </a:t>
            </a:r>
            <a:r>
              <a:rPr lang="en-US" altLang="en-US" sz="2800" b="1" kern="1200" dirty="0">
                <a:solidFill>
                  <a:srgbClr val="006699"/>
                </a:solidFill>
                <a:latin typeface="+mj-lt"/>
                <a:cs typeface="+mn-cs"/>
              </a:rPr>
              <a:t>scheduling</a:t>
            </a:r>
            <a:r>
              <a:rPr lang="en-US" altLang="en-US" sz="2800" b="1" dirty="0">
                <a:solidFill>
                  <a:srgbClr val="3366FF"/>
                </a:solidFill>
              </a:rPr>
              <a:t> </a:t>
            </a:r>
            <a:r>
              <a:rPr lang="en-US" altLang="en-US" sz="2800" b="1" kern="1200" dirty="0">
                <a:solidFill>
                  <a:srgbClr val="006699"/>
                </a:solidFill>
                <a:latin typeface="+mj-lt"/>
                <a:cs typeface="+mn-cs"/>
              </a:rPr>
              <a:t>queues</a:t>
            </a:r>
            <a:r>
              <a:rPr lang="en-US" altLang="en-US" sz="2800" b="1" dirty="0">
                <a:solidFill>
                  <a:srgbClr val="3366FF"/>
                </a:solidFill>
              </a:rPr>
              <a:t> </a:t>
            </a:r>
            <a:r>
              <a:rPr lang="en-US" altLang="en-US" sz="2800" dirty="0"/>
              <a:t>of processes</a:t>
            </a:r>
          </a:p>
          <a:p>
            <a:pPr lvl="2"/>
            <a:r>
              <a:rPr lang="en-US" altLang="en-US" sz="2400" b="1" kern="1200" dirty="0">
                <a:solidFill>
                  <a:srgbClr val="006699"/>
                </a:solidFill>
                <a:latin typeface="+mj-lt"/>
                <a:cs typeface="+mn-cs"/>
              </a:rPr>
              <a:t>Ready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kern="1200" dirty="0">
                <a:solidFill>
                  <a:srgbClr val="006699"/>
                </a:solidFill>
                <a:latin typeface="+mj-lt"/>
                <a:cs typeface="+mn-cs"/>
              </a:rPr>
              <a:t>queue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dirty="0"/>
              <a:t>– set of all processes residing in main memory, ready and waiting to execute</a:t>
            </a:r>
          </a:p>
          <a:p>
            <a:pPr lvl="2"/>
            <a:r>
              <a:rPr lang="en-US" altLang="en-US" sz="2400" b="1" kern="1200" dirty="0">
                <a:solidFill>
                  <a:srgbClr val="006699"/>
                </a:solidFill>
                <a:latin typeface="+mj-lt"/>
                <a:cs typeface="+mn-cs"/>
              </a:rPr>
              <a:t>Wait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kern="1200" dirty="0">
                <a:solidFill>
                  <a:srgbClr val="006699"/>
                </a:solidFill>
                <a:latin typeface="+mj-lt"/>
                <a:cs typeface="+mn-cs"/>
              </a:rPr>
              <a:t>queues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dirty="0"/>
              <a:t>– set of processes waiting for an event (i.e., I/O)</a:t>
            </a:r>
          </a:p>
          <a:p>
            <a:pPr lvl="2"/>
            <a:r>
              <a:rPr lang="en-US" altLang="en-US" sz="2400" dirty="0"/>
              <a:t>Processes migrate among the various queues</a:t>
            </a:r>
          </a:p>
        </p:txBody>
      </p:sp>
    </p:spTree>
    <p:extLst>
      <p:ext uri="{BB962C8B-B14F-4D97-AF65-F5344CB8AC3E}">
        <p14:creationId xmlns:p14="http://schemas.microsoft.com/office/powerpoint/2010/main" val="4028503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0B75B-15BF-457F-897A-A239D874A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Ready and Wait Queues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79F484E-80CB-443B-9BF5-11E3E8B249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022" y="1920743"/>
            <a:ext cx="7819956" cy="465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189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96FCC-9922-4350-9106-F0F1DC97F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Representation of Process Scheduling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8B085E4-FE4E-4E78-ADF5-F95EDF5D73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939" y="1826980"/>
            <a:ext cx="7915082" cy="456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736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2358-2C77-447C-87CC-24B7667F5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CPU Switch From Process to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888CC-AE6D-47A8-A561-83F5E4196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396630" cy="692193"/>
          </a:xfrm>
        </p:spPr>
        <p:txBody>
          <a:bodyPr/>
          <a:lstStyle/>
          <a:p>
            <a:r>
              <a:rPr kumimoji="0" lang="en-US" altLang="en-US" dirty="0">
                <a:latin typeface="Verdana" panose="020B0604030504040204" pitchFamily="34" charset="0"/>
              </a:rPr>
              <a:t>A </a:t>
            </a:r>
            <a:r>
              <a:rPr kumimoji="0" lang="en-US" altLang="en-US" b="1" dirty="0">
                <a:latin typeface="Verdana" panose="020B0604030504040204" pitchFamily="34" charset="0"/>
              </a:rPr>
              <a:t>context switch </a:t>
            </a:r>
            <a:r>
              <a:rPr kumimoji="0" lang="en-US" altLang="en-US" dirty="0">
                <a:latin typeface="Verdana" panose="020B0604030504040204" pitchFamily="34" charset="0"/>
              </a:rPr>
              <a:t>occurs when the CPU  switches from one process to another.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2AA0895-5A97-4ACF-ADE5-B621B1D86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544" y="2162334"/>
            <a:ext cx="5522912" cy="451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444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E5152-9E5A-4D9D-9A86-46C0E9C13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Switch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1327D-4CEB-4470-A32B-C642C1420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altLang="en-US" sz="2800" dirty="0"/>
              <a:t>When CPU switches to another process, the system must </a:t>
            </a:r>
            <a:r>
              <a:rPr lang="en-US" altLang="en-US" sz="2800" b="1" kern="1200" dirty="0">
                <a:solidFill>
                  <a:srgbClr val="006699"/>
                </a:solidFill>
                <a:latin typeface="+mj-lt"/>
                <a:cs typeface="+mn-cs"/>
              </a:rPr>
              <a:t>save</a:t>
            </a:r>
            <a:r>
              <a:rPr lang="en-US" altLang="en-US" sz="2800" b="1" dirty="0">
                <a:solidFill>
                  <a:srgbClr val="3366FF"/>
                </a:solidFill>
              </a:rPr>
              <a:t> </a:t>
            </a:r>
            <a:r>
              <a:rPr lang="en-US" altLang="en-US" sz="2800" b="1" kern="1200" dirty="0">
                <a:solidFill>
                  <a:srgbClr val="006699"/>
                </a:solidFill>
                <a:latin typeface="+mj-lt"/>
                <a:cs typeface="+mn-cs"/>
              </a:rPr>
              <a:t>the</a:t>
            </a:r>
            <a:r>
              <a:rPr lang="en-US" altLang="en-US" sz="2800" b="1" dirty="0">
                <a:solidFill>
                  <a:srgbClr val="3366FF"/>
                </a:solidFill>
              </a:rPr>
              <a:t> </a:t>
            </a:r>
            <a:r>
              <a:rPr lang="en-US" altLang="en-US" sz="2800" b="1" kern="1200" dirty="0">
                <a:solidFill>
                  <a:srgbClr val="006699"/>
                </a:solidFill>
                <a:latin typeface="+mj-lt"/>
                <a:cs typeface="+mn-cs"/>
              </a:rPr>
              <a:t>state</a:t>
            </a:r>
            <a:r>
              <a:rPr lang="en-US" altLang="en-US" sz="2800" b="1" dirty="0">
                <a:solidFill>
                  <a:srgbClr val="3366FF"/>
                </a:solidFill>
              </a:rPr>
              <a:t> </a:t>
            </a:r>
            <a:r>
              <a:rPr lang="en-US" altLang="en-US" sz="2800" dirty="0"/>
              <a:t>of the old process and load the </a:t>
            </a:r>
            <a:r>
              <a:rPr lang="en-US" altLang="en-US" sz="2800" b="1" kern="1200" dirty="0">
                <a:solidFill>
                  <a:srgbClr val="006699"/>
                </a:solidFill>
                <a:latin typeface="+mj-lt"/>
                <a:cs typeface="+mn-cs"/>
              </a:rPr>
              <a:t>saved</a:t>
            </a:r>
            <a:r>
              <a:rPr lang="en-US" altLang="en-US" sz="2800" b="1" dirty="0">
                <a:solidFill>
                  <a:srgbClr val="3366FF"/>
                </a:solidFill>
              </a:rPr>
              <a:t> </a:t>
            </a:r>
            <a:r>
              <a:rPr lang="en-US" altLang="en-US" sz="2800" b="1" kern="1200" dirty="0">
                <a:solidFill>
                  <a:srgbClr val="006699"/>
                </a:solidFill>
                <a:latin typeface="+mj-lt"/>
                <a:cs typeface="+mn-cs"/>
              </a:rPr>
              <a:t>state</a:t>
            </a:r>
            <a:r>
              <a:rPr lang="en-US" altLang="en-US" sz="2800" b="1" dirty="0">
                <a:solidFill>
                  <a:srgbClr val="3366FF"/>
                </a:solidFill>
              </a:rPr>
              <a:t> </a:t>
            </a:r>
            <a:r>
              <a:rPr lang="en-US" altLang="en-US" sz="2800" dirty="0"/>
              <a:t>for the new process via a </a:t>
            </a:r>
            <a:r>
              <a:rPr lang="en-US" altLang="en-US" sz="2800" b="1" kern="1200" dirty="0">
                <a:solidFill>
                  <a:srgbClr val="006699"/>
                </a:solidFill>
                <a:latin typeface="+mj-lt"/>
                <a:cs typeface="+mn-cs"/>
              </a:rPr>
              <a:t>context</a:t>
            </a:r>
            <a:r>
              <a:rPr lang="en-US" altLang="en-US" sz="2800" b="1" dirty="0">
                <a:solidFill>
                  <a:srgbClr val="3366FF"/>
                </a:solidFill>
              </a:rPr>
              <a:t> </a:t>
            </a:r>
            <a:r>
              <a:rPr lang="en-US" altLang="en-US" sz="2800" b="1" kern="1200" dirty="0">
                <a:solidFill>
                  <a:srgbClr val="006699"/>
                </a:solidFill>
                <a:latin typeface="+mj-lt"/>
                <a:cs typeface="+mn-cs"/>
              </a:rPr>
              <a:t>switch</a:t>
            </a:r>
          </a:p>
          <a:p>
            <a:pPr lvl="1"/>
            <a:r>
              <a:rPr lang="en-US" altLang="en-US" sz="2800" b="1" kern="1200" dirty="0">
                <a:solidFill>
                  <a:srgbClr val="006699"/>
                </a:solidFill>
                <a:latin typeface="+mj-lt"/>
                <a:cs typeface="+mn-cs"/>
              </a:rPr>
              <a:t>Context</a:t>
            </a:r>
            <a:r>
              <a:rPr lang="en-US" altLang="en-US" sz="2800" b="1" dirty="0">
                <a:solidFill>
                  <a:srgbClr val="3366FF"/>
                </a:solidFill>
              </a:rPr>
              <a:t> </a:t>
            </a:r>
            <a:r>
              <a:rPr lang="en-US" altLang="en-US" sz="2800" dirty="0"/>
              <a:t>of a process represented in the PCB</a:t>
            </a:r>
          </a:p>
          <a:p>
            <a:pPr lvl="1"/>
            <a:r>
              <a:rPr lang="en-US" altLang="en-US" sz="2800" dirty="0"/>
              <a:t>Context-switch time is pure overhead; the system does no useful work while switching</a:t>
            </a:r>
          </a:p>
          <a:p>
            <a:pPr lvl="2"/>
            <a:r>
              <a:rPr lang="en-US" altLang="en-US" sz="2000" dirty="0"/>
              <a:t>The more complex the OS and the PCB </a:t>
            </a:r>
            <a:r>
              <a:rPr lang="en-US" altLang="en-US" sz="2000" dirty="0">
                <a:sym typeface="Wingdings" panose="05000000000000000000" pitchFamily="2" charset="2"/>
              </a:rPr>
              <a:t> the </a:t>
            </a:r>
            <a:r>
              <a:rPr lang="en-US" altLang="en-US" sz="2000" dirty="0"/>
              <a:t>longer the context switch</a:t>
            </a:r>
          </a:p>
          <a:p>
            <a:pPr lvl="1"/>
            <a:r>
              <a:rPr lang="en-US" altLang="en-US" sz="2800" dirty="0"/>
              <a:t>Time dependent on hardware support</a:t>
            </a:r>
          </a:p>
          <a:p>
            <a:pPr lvl="2"/>
            <a:r>
              <a:rPr lang="en-US" altLang="en-US" sz="2000" dirty="0"/>
              <a:t>Some hardware provides multiple sets of registers per CPU </a:t>
            </a:r>
            <a:r>
              <a:rPr lang="en-US" altLang="en-US" sz="2000" dirty="0">
                <a:sym typeface="Wingdings" panose="05000000000000000000" pitchFamily="2" charset="2"/>
              </a:rPr>
              <a:t></a:t>
            </a:r>
            <a:r>
              <a:rPr lang="en-US" altLang="en-US" sz="2000" dirty="0"/>
              <a:t> multiple contexts loaded at once</a:t>
            </a:r>
          </a:p>
          <a:p>
            <a:pPr lvl="2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14324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62E07-3EE6-4642-8BE8-39D11B000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Pendahuluan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5EED4-5AB0-4AB8-A85E-92EDC3641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Tujuan</a:t>
            </a:r>
            <a:r>
              <a:rPr lang="en-US" sz="2800" dirty="0"/>
              <a:t> </a:t>
            </a:r>
            <a:r>
              <a:rPr lang="en-US" sz="2800" dirty="0" err="1"/>
              <a:t>Perkuliahan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Mahasiswa</a:t>
            </a:r>
            <a:r>
              <a:rPr lang="en-US" sz="2800" dirty="0"/>
              <a:t>:</a:t>
            </a:r>
          </a:p>
          <a:p>
            <a:pPr lvl="1"/>
            <a:r>
              <a:rPr lang="en-US" sz="2400" dirty="0" err="1"/>
              <a:t>Memperkenalkan</a:t>
            </a:r>
            <a:r>
              <a:rPr lang="en-US" sz="2400" dirty="0"/>
              <a:t> </a:t>
            </a:r>
            <a:r>
              <a:rPr lang="en-US" sz="2400" dirty="0" err="1"/>
              <a:t>Konsep</a:t>
            </a:r>
            <a:r>
              <a:rPr lang="en-US" sz="2400" dirty="0"/>
              <a:t> proses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endParaRPr lang="en-US" sz="2400" dirty="0"/>
          </a:p>
          <a:p>
            <a:pPr lvl="1"/>
            <a:r>
              <a:rPr lang="en-US" sz="2400" dirty="0" err="1"/>
              <a:t>Memperkenalkan</a:t>
            </a:r>
            <a:r>
              <a:rPr lang="en-US" sz="2400" dirty="0"/>
              <a:t> </a:t>
            </a:r>
            <a:r>
              <a:rPr lang="en-US" sz="2400" dirty="0" err="1"/>
              <a:t>penjadwalan</a:t>
            </a:r>
            <a:r>
              <a:rPr lang="en-US" sz="2400" dirty="0"/>
              <a:t> proses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endParaRPr lang="en-US" sz="2400" dirty="0"/>
          </a:p>
          <a:p>
            <a:pPr lvl="1"/>
            <a:r>
              <a:rPr lang="en-US" sz="2400" dirty="0" err="1"/>
              <a:t>Memperkenalkan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–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proses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4964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808963-F479-487D-8346-7C551C175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 in Process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B13A5B-1F20-4CA7-8909-A1881A7B14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84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D52B5-35ED-49BA-94CC-BA942493E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Creation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BE7AD-AEDE-444E-9179-8FF81A214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Parent</a:t>
            </a:r>
            <a:r>
              <a:rPr lang="en-US" altLang="en-US" sz="2400" b="1" dirty="0"/>
              <a:t> </a:t>
            </a:r>
            <a:r>
              <a:rPr lang="en-US" altLang="en-US" sz="2400" dirty="0"/>
              <a:t>process create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children</a:t>
            </a:r>
            <a:r>
              <a:rPr lang="en-US" altLang="en-US" sz="2400" b="1" dirty="0"/>
              <a:t> </a:t>
            </a:r>
            <a:r>
              <a:rPr lang="en-US" altLang="en-US" sz="2400" dirty="0"/>
              <a:t>processes, which, in turn create other processes, forming a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tree</a:t>
            </a:r>
            <a:r>
              <a:rPr lang="en-US" altLang="en-US" sz="2400" dirty="0"/>
              <a:t> of processes</a:t>
            </a:r>
            <a:endParaRPr lang="en-US" altLang="en-US" sz="800" dirty="0"/>
          </a:p>
          <a:p>
            <a:pPr lvl="1"/>
            <a:r>
              <a:rPr lang="en-US" altLang="en-US" sz="2400" dirty="0"/>
              <a:t>Generally, process identified and managed via a</a:t>
            </a:r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process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identifier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dirty="0"/>
              <a:t>(</a:t>
            </a:r>
            <a:r>
              <a:rPr lang="en-US" altLang="en-US" sz="2400" b="1" dirty="0" err="1">
                <a:solidFill>
                  <a:srgbClr val="006699"/>
                </a:solidFill>
                <a:latin typeface="+mj-lt"/>
              </a:rPr>
              <a:t>pid</a:t>
            </a:r>
            <a:r>
              <a:rPr lang="en-US" altLang="en-US" sz="2400" dirty="0"/>
              <a:t>)</a:t>
            </a:r>
            <a:endParaRPr lang="en-US" altLang="en-US" sz="800" dirty="0"/>
          </a:p>
          <a:p>
            <a:pPr lvl="1"/>
            <a:r>
              <a:rPr lang="en-US" altLang="en-US" sz="2400" dirty="0"/>
              <a:t>Resource sharing options</a:t>
            </a:r>
          </a:p>
          <a:p>
            <a:pPr lvl="2"/>
            <a:r>
              <a:rPr lang="en-US" altLang="en-US" sz="1800" dirty="0"/>
              <a:t>Parent and children share all resources</a:t>
            </a:r>
          </a:p>
          <a:p>
            <a:pPr lvl="2"/>
            <a:r>
              <a:rPr lang="en-US" altLang="en-US" sz="1800" dirty="0"/>
              <a:t>Children share subset of parent</a:t>
            </a:r>
            <a:r>
              <a:rPr lang="ja-JP" altLang="en-US" sz="1800" dirty="0"/>
              <a:t>’</a:t>
            </a:r>
            <a:r>
              <a:rPr lang="en-US" altLang="ja-JP" sz="1800" dirty="0"/>
              <a:t>s resources</a:t>
            </a:r>
          </a:p>
          <a:p>
            <a:pPr lvl="2"/>
            <a:r>
              <a:rPr lang="en-US" altLang="en-US" sz="1800" dirty="0"/>
              <a:t>Parent and child share no resources</a:t>
            </a:r>
            <a:endParaRPr lang="en-US" altLang="en-US" sz="600" dirty="0"/>
          </a:p>
          <a:p>
            <a:pPr lvl="1"/>
            <a:r>
              <a:rPr lang="en-US" altLang="en-US" sz="2400" dirty="0"/>
              <a:t>Execution options</a:t>
            </a:r>
          </a:p>
          <a:p>
            <a:pPr lvl="2"/>
            <a:r>
              <a:rPr lang="en-US" altLang="en-US" sz="1800" dirty="0"/>
              <a:t>Parent and children execute concurrently</a:t>
            </a:r>
          </a:p>
          <a:p>
            <a:pPr lvl="2"/>
            <a:r>
              <a:rPr lang="en-US" altLang="en-US" sz="1800" dirty="0"/>
              <a:t>Parent waits until children terminate</a:t>
            </a:r>
          </a:p>
          <a:p>
            <a:pPr lvl="1"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19615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D52B5-35ED-49BA-94CC-BA942493E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Creation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BE7AD-AEDE-444E-9179-8FF81A214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56895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400" dirty="0"/>
              <a:t>Address space</a:t>
            </a:r>
          </a:p>
          <a:p>
            <a:pPr lvl="1"/>
            <a:r>
              <a:rPr lang="en-US" altLang="en-US" dirty="0"/>
              <a:t>Child duplicate of parent</a:t>
            </a:r>
          </a:p>
          <a:p>
            <a:pPr lvl="1"/>
            <a:r>
              <a:rPr lang="en-US" altLang="en-US" dirty="0"/>
              <a:t>Child has a program loaded into it</a:t>
            </a:r>
          </a:p>
          <a:p>
            <a:r>
              <a:rPr lang="en-US" altLang="en-US" sz="2400" dirty="0"/>
              <a:t>UNIX examples</a:t>
            </a:r>
          </a:p>
          <a:p>
            <a:pPr lvl="1"/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fork()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dirty="0"/>
              <a:t>system call creates new process</a:t>
            </a:r>
          </a:p>
          <a:p>
            <a:pPr lvl="1"/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exec()</a:t>
            </a:r>
            <a:r>
              <a:rPr lang="en-US" altLang="en-US" sz="2400" dirty="0"/>
              <a:t> </a:t>
            </a:r>
            <a:r>
              <a:rPr lang="en-US" altLang="en-US" dirty="0"/>
              <a:t>system call used after a 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fork()</a:t>
            </a:r>
            <a:r>
              <a:rPr lang="en-US" altLang="en-US" sz="2400" dirty="0"/>
              <a:t> </a:t>
            </a:r>
            <a:r>
              <a:rPr lang="en-US" altLang="en-US" dirty="0"/>
              <a:t>to replace the process</a:t>
            </a:r>
            <a:r>
              <a:rPr lang="ja-JP" altLang="en-US" dirty="0"/>
              <a:t>’</a:t>
            </a:r>
            <a:r>
              <a:rPr lang="en-US" altLang="ja-JP" dirty="0"/>
              <a:t> memory space with a new program</a:t>
            </a:r>
          </a:p>
          <a:p>
            <a:pPr lvl="1"/>
            <a:r>
              <a:rPr lang="en-US" altLang="en-US" dirty="0"/>
              <a:t>Parent process calls </a:t>
            </a:r>
            <a:r>
              <a:rPr lang="en-US" altLang="en-US" sz="2400" b="1" dirty="0">
                <a:latin typeface="Courier New" panose="02070309020205020404" pitchFamily="49" charset="0"/>
              </a:rPr>
              <a:t>wait()</a:t>
            </a:r>
            <a:r>
              <a:rPr lang="en-US" altLang="en-US" dirty="0"/>
              <a:t>waiting for the child to terminate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9A3CD04B-1636-43B7-9D78-1960DE9D9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636" y="4523058"/>
            <a:ext cx="8811645" cy="145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350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453D5-A895-4C3B-AD4E-AC5D8531A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 Tree of Processes in Linux</a:t>
            </a:r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96D2C17A-EBFD-4831-A08A-C3F0ED1DCE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64" y="2141982"/>
            <a:ext cx="7984998" cy="343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203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E9BE3-A663-4D5F-BC3B-E936002B0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 Program Forking Separate Process</a:t>
            </a:r>
            <a:endParaRPr lang="en-US" dirty="0"/>
          </a:p>
        </p:txBody>
      </p:sp>
      <p:pic>
        <p:nvPicPr>
          <p:cNvPr id="4" name="Picture 5" descr="Screen Shot 2012-12-04 at 11.21.10 AM.png">
            <a:extLst>
              <a:ext uri="{FF2B5EF4-FFF2-40B4-BE49-F238E27FC236}">
                <a16:creationId xmlns:a16="http://schemas.microsoft.com/office/drawing/2014/main" id="{4B1EED43-F266-4EFF-A710-484FB291C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488" y="1915088"/>
            <a:ext cx="5849024" cy="482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715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ABFFA-1F41-4D35-B40C-63CCE7BB2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Process Termination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92E4C-2270-4D56-A26E-253379EE9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/>
              <a:t>Process executes last statement and then asks the operating system to delete it using the 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exit()</a:t>
            </a:r>
            <a:r>
              <a:rPr lang="en-US" altLang="en-US" sz="2400" dirty="0"/>
              <a:t> system call.</a:t>
            </a:r>
          </a:p>
          <a:p>
            <a:pPr lvl="1"/>
            <a:r>
              <a:rPr lang="en-US" altLang="en-US" sz="2000" dirty="0"/>
              <a:t>Returns  status data from child to parent (via 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wait()</a:t>
            </a:r>
            <a:r>
              <a:rPr lang="en-US" altLang="en-US" sz="2000" dirty="0"/>
              <a:t>)</a:t>
            </a:r>
          </a:p>
          <a:p>
            <a:pPr lvl="1"/>
            <a:r>
              <a:rPr lang="en-US" altLang="en-US" sz="2000" dirty="0"/>
              <a:t>Process</a:t>
            </a:r>
            <a:r>
              <a:rPr lang="ja-JP" altLang="en-US" sz="2000" dirty="0"/>
              <a:t>’</a:t>
            </a:r>
            <a:r>
              <a:rPr lang="en-US" altLang="ja-JP" sz="2000" dirty="0"/>
              <a:t> resources are deallocated by operating system</a:t>
            </a:r>
            <a:endParaRPr lang="en-US" altLang="en-US" sz="2000" dirty="0"/>
          </a:p>
          <a:p>
            <a:r>
              <a:rPr lang="en-US" altLang="en-US" sz="2400" dirty="0"/>
              <a:t>Parent may terminate the execution of children processes  using the 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abort()</a:t>
            </a:r>
            <a:r>
              <a:rPr lang="en-US" altLang="en-US" sz="2400" dirty="0"/>
              <a:t> system call.  Some reasons for doing so:</a:t>
            </a:r>
          </a:p>
          <a:p>
            <a:pPr lvl="1"/>
            <a:r>
              <a:rPr lang="en-US" altLang="en-US" sz="2000" dirty="0"/>
              <a:t>Child has exceeded allocated resources</a:t>
            </a:r>
          </a:p>
          <a:p>
            <a:pPr lvl="1"/>
            <a:r>
              <a:rPr lang="en-US" altLang="en-US" sz="2000" dirty="0"/>
              <a:t>Task assigned to child is no longer required</a:t>
            </a:r>
          </a:p>
          <a:p>
            <a:pPr lvl="1"/>
            <a:r>
              <a:rPr lang="en-US" altLang="en-US" sz="2000" dirty="0"/>
              <a:t>The parent is exiting, and the operating systems does not allow  a child to continue if its parent terminates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9322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ABFFA-1F41-4D35-B40C-63CCE7BB2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Process Termination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92E4C-2270-4D56-A26E-253379EE9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40080" lvl="2" indent="0">
              <a:buNone/>
            </a:pPr>
            <a:endParaRPr lang="en-US" altLang="en-US" sz="600" dirty="0"/>
          </a:p>
          <a:p>
            <a:pPr lvl="1"/>
            <a:r>
              <a:rPr lang="en-US" altLang="en-US" sz="2400" dirty="0"/>
              <a:t>Some operating systems do not allow child to exists if its parent has terminated.  If a process terminates, then all its children must also be terminated.</a:t>
            </a:r>
          </a:p>
          <a:p>
            <a:pPr lvl="2"/>
            <a:r>
              <a:rPr lang="en-US" altLang="en-US" sz="1800" b="1" dirty="0"/>
              <a:t>cascading termination.  </a:t>
            </a:r>
            <a:r>
              <a:rPr lang="en-US" altLang="en-US" sz="1800" dirty="0"/>
              <a:t>All children, grandchildren, etc.,  are  terminated.</a:t>
            </a:r>
            <a:endParaRPr lang="en-US" altLang="en-US" sz="1800" b="1" dirty="0"/>
          </a:p>
          <a:p>
            <a:pPr lvl="2"/>
            <a:r>
              <a:rPr lang="en-US" altLang="en-US" sz="1800" dirty="0"/>
              <a:t>The termination is initiated by the operating system.</a:t>
            </a:r>
            <a:endParaRPr lang="en-US" altLang="en-US" sz="1800" b="1" dirty="0"/>
          </a:p>
          <a:p>
            <a:pPr lvl="1"/>
            <a:r>
              <a:rPr lang="en-US" altLang="en-US" sz="2400" dirty="0"/>
              <a:t>The parent process may wait for termination of a child process by using the 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wait()</a:t>
            </a:r>
            <a:r>
              <a:rPr lang="en-US" altLang="en-US" sz="2400" dirty="0"/>
              <a:t>system call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. </a:t>
            </a:r>
            <a:r>
              <a:rPr lang="en-US" altLang="en-US" sz="2400" dirty="0"/>
              <a:t>The call returns status information and the </a:t>
            </a:r>
            <a:r>
              <a:rPr lang="en-US" altLang="en-US" sz="2400" dirty="0" err="1"/>
              <a:t>pid</a:t>
            </a:r>
            <a:r>
              <a:rPr lang="en-US" altLang="en-US" sz="2400" dirty="0"/>
              <a:t> of the terminated process</a:t>
            </a:r>
            <a:endParaRPr lang="en-US" altLang="en-US" sz="24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1"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en-US" altLang="en-US" sz="24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pid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 = wait(&amp;status); </a:t>
            </a:r>
          </a:p>
          <a:p>
            <a:pPr lvl="1"/>
            <a:r>
              <a:rPr lang="en-US" altLang="en-US" sz="2400" dirty="0"/>
              <a:t>If no parent waiting (did not invoke 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wait()</a:t>
            </a:r>
            <a:r>
              <a:rPr lang="en-US" altLang="en-US" sz="2400" dirty="0"/>
              <a:t>) process is a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zombie</a:t>
            </a:r>
          </a:p>
          <a:p>
            <a:pPr lvl="1"/>
            <a:r>
              <a:rPr lang="en-US" altLang="en-US" sz="2400" dirty="0"/>
              <a:t>If parent terminated without invoking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 wait()</a:t>
            </a:r>
            <a:r>
              <a:rPr lang="en-US" altLang="en-US" sz="2400" dirty="0"/>
              <a:t>, process is an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orphan	</a:t>
            </a:r>
          </a:p>
        </p:txBody>
      </p:sp>
    </p:spTree>
    <p:extLst>
      <p:ext uri="{BB962C8B-B14F-4D97-AF65-F5344CB8AC3E}">
        <p14:creationId xmlns:p14="http://schemas.microsoft.com/office/powerpoint/2010/main" val="2029197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8DC9D-F55E-4708-BCC0-49445992C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485120" cy="1450757"/>
          </a:xfrm>
        </p:spPr>
        <p:txBody>
          <a:bodyPr/>
          <a:lstStyle/>
          <a:p>
            <a:r>
              <a:rPr lang="en-US" altLang="en-US" sz="4800" dirty="0" err="1"/>
              <a:t>Multiprocess</a:t>
            </a:r>
            <a:r>
              <a:rPr lang="en-US" altLang="en-US" sz="4800" dirty="0"/>
              <a:t> Architecture – Chrome Browser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1AAD1-79F0-4F99-983C-0CB70F37F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517397"/>
          </a:xfrm>
        </p:spPr>
        <p:txBody>
          <a:bodyPr>
            <a:normAutofit lnSpcReduction="10000"/>
          </a:bodyPr>
          <a:lstStyle/>
          <a:p>
            <a:pPr lvl="1"/>
            <a:r>
              <a:rPr lang="en-US" altLang="en-US" sz="2400" dirty="0"/>
              <a:t>Many web browsers ran as single process (some still do)</a:t>
            </a:r>
          </a:p>
          <a:p>
            <a:pPr lvl="2"/>
            <a:r>
              <a:rPr lang="en-US" altLang="en-US" sz="1800" dirty="0"/>
              <a:t>If one web site causes trouble, entire browser can hang or crash</a:t>
            </a:r>
          </a:p>
          <a:p>
            <a:pPr lvl="1"/>
            <a:r>
              <a:rPr lang="en-US" altLang="en-US" sz="2400" dirty="0"/>
              <a:t>Google Chrome Browser is </a:t>
            </a:r>
            <a:r>
              <a:rPr lang="en-US" altLang="en-US" sz="2400" dirty="0" err="1"/>
              <a:t>multiprocess</a:t>
            </a:r>
            <a:r>
              <a:rPr lang="en-US" altLang="en-US" sz="2400" dirty="0"/>
              <a:t> with 3 different types of processes: </a:t>
            </a:r>
          </a:p>
          <a:p>
            <a:pPr lvl="2"/>
            <a:r>
              <a:rPr lang="en-US" altLang="en-US" sz="1800" b="1" dirty="0">
                <a:solidFill>
                  <a:srgbClr val="006699"/>
                </a:solidFill>
                <a:latin typeface="+mj-lt"/>
              </a:rPr>
              <a:t>Browser</a:t>
            </a:r>
            <a:r>
              <a:rPr lang="en-US" altLang="en-US" sz="1800" dirty="0"/>
              <a:t> process manages user interface, disk and network I/O</a:t>
            </a:r>
          </a:p>
          <a:p>
            <a:pPr lvl="2"/>
            <a:r>
              <a:rPr lang="en-US" altLang="en-US" sz="1800" b="1" dirty="0">
                <a:solidFill>
                  <a:srgbClr val="006699"/>
                </a:solidFill>
                <a:latin typeface="+mj-lt"/>
              </a:rPr>
              <a:t>Renderer</a:t>
            </a:r>
            <a:r>
              <a:rPr lang="en-US" altLang="en-US" sz="1800" dirty="0"/>
              <a:t> process renders web pages, deals with HTML, </a:t>
            </a:r>
            <a:r>
              <a:rPr lang="en-US" altLang="en-US" sz="1800" dirty="0" err="1"/>
              <a:t>Javascript</a:t>
            </a:r>
            <a:r>
              <a:rPr lang="en-US" altLang="en-US" sz="1800" dirty="0"/>
              <a:t>. A new renderer created for each website opened</a:t>
            </a:r>
          </a:p>
          <a:p>
            <a:pPr lvl="3"/>
            <a:r>
              <a:rPr lang="en-US" altLang="en-US" sz="1800" dirty="0"/>
              <a:t>Runs in </a:t>
            </a:r>
            <a:r>
              <a:rPr lang="en-US" altLang="en-US" sz="1800" b="1" dirty="0">
                <a:solidFill>
                  <a:srgbClr val="006699"/>
                </a:solidFill>
                <a:latin typeface="+mj-lt"/>
              </a:rPr>
              <a:t>sandbox</a:t>
            </a:r>
            <a:r>
              <a:rPr lang="en-US" altLang="en-US" sz="1800" dirty="0"/>
              <a:t> restricting disk and network I/O, minimizing effect of security exploits</a:t>
            </a:r>
          </a:p>
          <a:p>
            <a:pPr lvl="2"/>
            <a:r>
              <a:rPr lang="en-US" altLang="en-US" sz="1800" b="1" dirty="0">
                <a:solidFill>
                  <a:srgbClr val="006699"/>
                </a:solidFill>
                <a:latin typeface="+mj-lt"/>
              </a:rPr>
              <a:t>Plug-in</a:t>
            </a:r>
            <a:r>
              <a:rPr lang="en-US" altLang="en-US" sz="1800" b="1" dirty="0">
                <a:solidFill>
                  <a:srgbClr val="3366FF"/>
                </a:solidFill>
              </a:rPr>
              <a:t> </a:t>
            </a:r>
            <a:r>
              <a:rPr lang="en-US" altLang="en-US" sz="1800" dirty="0"/>
              <a:t>process for each type of plug-in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10B725-AB13-417A-BEE0-FCE2190A3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7" y="4599324"/>
            <a:ext cx="8635986" cy="174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554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808963-F479-487D-8346-7C551C175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Interprocess</a:t>
            </a:r>
            <a:r>
              <a:rPr lang="en-US" dirty="0"/>
              <a:t> Communication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B13A5B-1F20-4CA7-8909-A1881A7B14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12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8DC9D-F55E-4708-BCC0-49445992C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Interprocess</a:t>
            </a:r>
            <a:r>
              <a:rPr lang="en-US" altLang="en-US" dirty="0"/>
              <a:t> Communication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1AAD1-79F0-4F99-983C-0CB70F37F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163180"/>
          </a:xfrm>
        </p:spPr>
        <p:txBody>
          <a:bodyPr>
            <a:normAutofit/>
          </a:bodyPr>
          <a:lstStyle/>
          <a:p>
            <a:pPr lvl="1"/>
            <a:r>
              <a:rPr lang="en-US" altLang="en-US" sz="2200" dirty="0"/>
              <a:t>Processes within a system may be </a:t>
            </a:r>
            <a:r>
              <a:rPr lang="en-US" altLang="en-US" sz="2200" b="1" i="1" dirty="0"/>
              <a:t>independent</a:t>
            </a:r>
            <a:r>
              <a:rPr lang="en-US" altLang="en-US" sz="2200" b="1" dirty="0"/>
              <a:t> </a:t>
            </a:r>
            <a:r>
              <a:rPr lang="en-US" altLang="en-US" sz="2200" dirty="0"/>
              <a:t>or </a:t>
            </a:r>
            <a:r>
              <a:rPr lang="en-US" altLang="en-US" sz="2200" b="1" i="1" dirty="0"/>
              <a:t>cooperating</a:t>
            </a:r>
          </a:p>
          <a:p>
            <a:pPr lvl="1"/>
            <a:r>
              <a:rPr lang="en-US" altLang="en-US" sz="2200" dirty="0"/>
              <a:t>Cooperating process can affect or be affected by other processes, including sharing data</a:t>
            </a:r>
          </a:p>
          <a:p>
            <a:pPr lvl="1"/>
            <a:r>
              <a:rPr lang="en-US" altLang="en-US" sz="2200" dirty="0"/>
              <a:t>Reasons for cooperating processes:</a:t>
            </a:r>
          </a:p>
          <a:p>
            <a:pPr lvl="2"/>
            <a:r>
              <a:rPr lang="en-US" altLang="en-US" sz="1600" dirty="0"/>
              <a:t>Information sharing</a:t>
            </a:r>
          </a:p>
          <a:p>
            <a:pPr lvl="2"/>
            <a:r>
              <a:rPr lang="en-US" altLang="en-US" sz="1600" dirty="0"/>
              <a:t>Computation speedup</a:t>
            </a:r>
          </a:p>
          <a:p>
            <a:pPr lvl="2"/>
            <a:r>
              <a:rPr lang="en-US" altLang="en-US" sz="1600" dirty="0"/>
              <a:t>Modularity</a:t>
            </a:r>
          </a:p>
          <a:p>
            <a:pPr lvl="2"/>
            <a:r>
              <a:rPr lang="en-US" altLang="en-US" sz="1600" dirty="0"/>
              <a:t>Convenience	</a:t>
            </a:r>
          </a:p>
          <a:p>
            <a:pPr lvl="1"/>
            <a:r>
              <a:rPr lang="en-US" altLang="en-US" sz="2200" dirty="0"/>
              <a:t>Cooperating processes need </a:t>
            </a:r>
            <a:r>
              <a:rPr lang="en-US" altLang="en-US" sz="2200" b="1" dirty="0" err="1">
                <a:solidFill>
                  <a:srgbClr val="006699"/>
                </a:solidFill>
                <a:latin typeface="+mj-lt"/>
              </a:rPr>
              <a:t>interprocess</a:t>
            </a:r>
            <a:r>
              <a:rPr lang="en-US" altLang="en-US" sz="2200" b="1" dirty="0">
                <a:solidFill>
                  <a:srgbClr val="3366FF"/>
                </a:solidFill>
              </a:rPr>
              <a:t> </a:t>
            </a:r>
            <a:r>
              <a:rPr lang="en-US" altLang="en-US" sz="2200" b="1" dirty="0">
                <a:solidFill>
                  <a:srgbClr val="006699"/>
                </a:solidFill>
                <a:latin typeface="+mj-lt"/>
              </a:rPr>
              <a:t>communication</a:t>
            </a:r>
            <a:r>
              <a:rPr lang="en-US" altLang="en-US" sz="2200" b="1" dirty="0">
                <a:solidFill>
                  <a:srgbClr val="3366FF"/>
                </a:solidFill>
              </a:rPr>
              <a:t> </a:t>
            </a:r>
            <a:r>
              <a:rPr lang="en-US" altLang="en-US" sz="2200" dirty="0"/>
              <a:t>(</a:t>
            </a:r>
            <a:r>
              <a:rPr lang="en-US" altLang="en-US" sz="2200" b="1" dirty="0">
                <a:solidFill>
                  <a:srgbClr val="006699"/>
                </a:solidFill>
                <a:latin typeface="+mj-lt"/>
              </a:rPr>
              <a:t>IPC</a:t>
            </a:r>
            <a:r>
              <a:rPr lang="en-US" altLang="en-US" sz="2200" dirty="0"/>
              <a:t>)</a:t>
            </a:r>
          </a:p>
          <a:p>
            <a:pPr lvl="1"/>
            <a:r>
              <a:rPr lang="en-US" altLang="en-US" sz="2200" dirty="0"/>
              <a:t>Two models of IPC</a:t>
            </a:r>
          </a:p>
          <a:p>
            <a:pPr lvl="2"/>
            <a:r>
              <a:rPr lang="en-US" altLang="en-US" sz="1600" b="1" dirty="0">
                <a:solidFill>
                  <a:srgbClr val="006699"/>
                </a:solidFill>
                <a:latin typeface="+mj-lt"/>
              </a:rPr>
              <a:t>Shared</a:t>
            </a:r>
            <a:r>
              <a:rPr lang="en-US" altLang="en-US" sz="1600" b="1" dirty="0">
                <a:solidFill>
                  <a:srgbClr val="3366FF"/>
                </a:solidFill>
              </a:rPr>
              <a:t> </a:t>
            </a:r>
            <a:r>
              <a:rPr lang="en-US" altLang="en-US" sz="1600" b="1" dirty="0">
                <a:solidFill>
                  <a:srgbClr val="006699"/>
                </a:solidFill>
                <a:latin typeface="+mj-lt"/>
              </a:rPr>
              <a:t>memory</a:t>
            </a:r>
          </a:p>
          <a:p>
            <a:pPr lvl="2"/>
            <a:r>
              <a:rPr lang="en-US" altLang="en-US" sz="1600" b="1" dirty="0">
                <a:solidFill>
                  <a:srgbClr val="006699"/>
                </a:solidFill>
                <a:latin typeface="+mj-lt"/>
              </a:rPr>
              <a:t>Message passing</a:t>
            </a:r>
          </a:p>
          <a:p>
            <a:pPr lvl="2"/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25704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3428-5F65-4004-AE99-58CDED99E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Daftar Isi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855B8-8B28-46A2-9167-A468FF938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/>
              <a:t>Process Concept</a:t>
            </a:r>
          </a:p>
          <a:p>
            <a:pPr lvl="1"/>
            <a:r>
              <a:rPr lang="en-US" sz="2800" dirty="0"/>
              <a:t>Process Scheduling</a:t>
            </a:r>
          </a:p>
          <a:p>
            <a:pPr lvl="1"/>
            <a:r>
              <a:rPr lang="en-US" sz="2800" dirty="0"/>
              <a:t>Operations in Process</a:t>
            </a:r>
          </a:p>
          <a:p>
            <a:pPr lvl="1"/>
            <a:r>
              <a:rPr lang="en-US" sz="2800" dirty="0" err="1"/>
              <a:t>Interprocess</a:t>
            </a:r>
            <a:r>
              <a:rPr lang="en-US" sz="2800" dirty="0"/>
              <a:t> Communication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97954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B6E97-8ECB-41C9-8E55-860DD709D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 Models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C12B007B-E333-4B6E-AACB-69435E589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289" y="2562258"/>
            <a:ext cx="6263421" cy="400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22DFCBE9-3CD2-4AB3-8C4F-0AEB47015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1561" y="1927542"/>
            <a:ext cx="6372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(a) Shared memory.  		(b) Message passing. </a:t>
            </a:r>
            <a:r>
              <a:rPr kumimoji="0" lang="en-US" altLang="en-US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93906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709B2-5C7C-43E8-99D2-3F1F28BE3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A958C-53FA-44D9-93BF-C1B526314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https://ia803001.us.archive.org/12/items/HistoryOfTheoriesAndIdeologiesThatGotUsInTheTurmoil/%5BRemzi_H._Arpaci-Dusseau%2C_Andrea_C._Arpaci-Dusseau.pdf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https://www.os-book.com/OS10/slide-dir/PPTX-dir/ch3.pptx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7755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77F311-C1E2-41C5-8785-8DF29E565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TERIMA KASIH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2C8E5-B304-4E22-97FF-5CC744CB0A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https://forms.gle/GjWmZpmp5oaSA9ZS7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85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808963-F479-487D-8346-7C551C175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Concept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B13A5B-1F20-4CA7-8909-A1881A7B14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89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D52B5-35ED-49BA-94CC-BA942493E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BE7AD-AEDE-444E-9179-8FF81A214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altLang="en-US" sz="2800" dirty="0"/>
              <a:t>An operating system executes a variety of programs that run as a process.</a:t>
            </a:r>
          </a:p>
          <a:p>
            <a:pPr lvl="1"/>
            <a:r>
              <a:rPr lang="en-US" altLang="en-US" sz="2800" b="1" dirty="0">
                <a:solidFill>
                  <a:srgbClr val="006699"/>
                </a:solidFill>
                <a:latin typeface="+mj-lt"/>
              </a:rPr>
              <a:t>Process</a:t>
            </a:r>
            <a:r>
              <a:rPr lang="en-US" altLang="en-US" sz="2800" dirty="0"/>
              <a:t> – a program in execution; process execution must progress in sequential fashion. No parallel execution of instructions of a  single process</a:t>
            </a:r>
          </a:p>
          <a:p>
            <a:pPr lvl="1"/>
            <a:r>
              <a:rPr lang="en-US" altLang="en-US" sz="2800" dirty="0"/>
              <a:t>Multiple parts</a:t>
            </a:r>
          </a:p>
          <a:p>
            <a:pPr lvl="2"/>
            <a:r>
              <a:rPr lang="en-US" altLang="en-US" sz="2000" dirty="0"/>
              <a:t>The program code, also called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text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section</a:t>
            </a:r>
          </a:p>
          <a:p>
            <a:pPr lvl="2"/>
            <a:r>
              <a:rPr lang="en-US" altLang="en-US" sz="2000" dirty="0"/>
              <a:t>Current activity including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program</a:t>
            </a:r>
            <a:r>
              <a:rPr lang="en-US" altLang="en-US" sz="2000" b="1" dirty="0"/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counter</a:t>
            </a:r>
            <a:r>
              <a:rPr lang="en-US" altLang="en-US" sz="2000" dirty="0"/>
              <a:t>, processor registers</a:t>
            </a:r>
          </a:p>
          <a:p>
            <a:pPr lvl="2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Stack</a:t>
            </a:r>
            <a:r>
              <a:rPr lang="en-US" altLang="en-US" sz="2000" b="1" dirty="0"/>
              <a:t> </a:t>
            </a:r>
            <a:r>
              <a:rPr lang="en-US" altLang="en-US" sz="2000" dirty="0"/>
              <a:t>containing temporary data</a:t>
            </a:r>
          </a:p>
          <a:p>
            <a:pPr lvl="3"/>
            <a:r>
              <a:rPr lang="en-US" altLang="en-US" sz="2000" dirty="0"/>
              <a:t>Function parameters, return addresses, local variables</a:t>
            </a:r>
          </a:p>
          <a:p>
            <a:pPr lvl="2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Data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section</a:t>
            </a:r>
            <a:r>
              <a:rPr lang="en-US" altLang="en-US" sz="2000" b="1" dirty="0"/>
              <a:t> </a:t>
            </a:r>
            <a:r>
              <a:rPr lang="en-US" altLang="en-US" sz="2000" dirty="0"/>
              <a:t>containing global variables</a:t>
            </a:r>
          </a:p>
          <a:p>
            <a:pPr lvl="2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Heap</a:t>
            </a:r>
            <a:r>
              <a:rPr lang="en-US" altLang="en-US" sz="2000" b="1" dirty="0"/>
              <a:t> </a:t>
            </a:r>
            <a:r>
              <a:rPr lang="en-US" altLang="en-US" sz="2000" dirty="0"/>
              <a:t>containing memory dynamically allocated during run time</a:t>
            </a:r>
          </a:p>
        </p:txBody>
      </p:sp>
    </p:spTree>
    <p:extLst>
      <p:ext uri="{BB962C8B-B14F-4D97-AF65-F5344CB8AC3E}">
        <p14:creationId xmlns:p14="http://schemas.microsoft.com/office/powerpoint/2010/main" val="3402055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D52B5-35ED-49BA-94CC-BA942493E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Concept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BE7AD-AEDE-444E-9179-8FF81A214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n-US" sz="2800" dirty="0"/>
              <a:t>Program is </a:t>
            </a:r>
            <a:r>
              <a:rPr lang="en-US" altLang="en-US" sz="2800" b="1" dirty="0"/>
              <a:t>passive</a:t>
            </a:r>
            <a:r>
              <a:rPr lang="en-US" altLang="en-US" sz="2800" dirty="0"/>
              <a:t> entity stored on disk (</a:t>
            </a:r>
            <a:r>
              <a:rPr lang="en-US" altLang="en-US" sz="2800" b="1" dirty="0">
                <a:solidFill>
                  <a:srgbClr val="006699"/>
                </a:solidFill>
                <a:latin typeface="+mj-lt"/>
              </a:rPr>
              <a:t>executable</a:t>
            </a:r>
            <a:r>
              <a:rPr lang="en-US" altLang="en-US" sz="2800" b="1" dirty="0">
                <a:solidFill>
                  <a:srgbClr val="3366FF"/>
                </a:solidFill>
              </a:rPr>
              <a:t> </a:t>
            </a:r>
            <a:r>
              <a:rPr lang="en-US" altLang="en-US" sz="2800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sz="2800" dirty="0"/>
              <a:t>); process is </a:t>
            </a:r>
            <a:r>
              <a:rPr lang="en-US" altLang="en-US" sz="2800" b="1" dirty="0"/>
              <a:t>active</a:t>
            </a:r>
            <a:r>
              <a:rPr lang="en-US" altLang="en-US" sz="2800" b="1" i="1" dirty="0"/>
              <a:t> </a:t>
            </a:r>
          </a:p>
          <a:p>
            <a:pPr lvl="2"/>
            <a:r>
              <a:rPr lang="en-US" altLang="en-US" sz="2000" dirty="0"/>
              <a:t>Program becomes process when an executable file is loaded into memory</a:t>
            </a:r>
          </a:p>
          <a:p>
            <a:pPr lvl="1"/>
            <a:r>
              <a:rPr lang="en-US" altLang="en-US" sz="2800" dirty="0"/>
              <a:t>Execution of program started via GUI mouse clicks, command line entry of its name, etc.</a:t>
            </a:r>
          </a:p>
          <a:p>
            <a:pPr lvl="1"/>
            <a:r>
              <a:rPr lang="en-US" altLang="en-US" sz="2800" dirty="0"/>
              <a:t>One program can be several processes</a:t>
            </a:r>
          </a:p>
          <a:p>
            <a:pPr lvl="2"/>
            <a:r>
              <a:rPr lang="en-US" altLang="en-US" sz="2000" dirty="0"/>
              <a:t>Consider multiple users executing the same program</a:t>
            </a:r>
          </a:p>
        </p:txBody>
      </p:sp>
    </p:spTree>
    <p:extLst>
      <p:ext uri="{BB962C8B-B14F-4D97-AF65-F5344CB8AC3E}">
        <p14:creationId xmlns:p14="http://schemas.microsoft.com/office/powerpoint/2010/main" val="1848835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3D408-DD5A-4376-9AE0-4D8ED227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 : From Program To Process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3536E66-7FDC-495B-A8C1-6932BC37F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5780" y="1834464"/>
            <a:ext cx="4380440" cy="4893046"/>
          </a:xfrm>
        </p:spPr>
      </p:pic>
    </p:spTree>
    <p:extLst>
      <p:ext uri="{BB962C8B-B14F-4D97-AF65-F5344CB8AC3E}">
        <p14:creationId xmlns:p14="http://schemas.microsoft.com/office/powerpoint/2010/main" val="919262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54EB6-E8C2-4D97-9FEF-4D7950279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in Memory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53FA9B5-AEAD-4F7D-9D38-EB32CF9E8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116" y="1845514"/>
            <a:ext cx="3013768" cy="482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980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7EED5-2C4E-4A2B-97BD-19087C386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Layout of a C Program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54AA1F5-0E49-498B-AF44-AACF0BE06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847" y="1836040"/>
            <a:ext cx="9568305" cy="454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2921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85</TotalTime>
  <Words>1161</Words>
  <Application>Microsoft Office PowerPoint</Application>
  <PresentationFormat>Widescreen</PresentationFormat>
  <Paragraphs>140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Courier New</vt:lpstr>
      <vt:lpstr>Verdana</vt:lpstr>
      <vt:lpstr>Retrospect</vt:lpstr>
      <vt:lpstr>Sistem Operasi</vt:lpstr>
      <vt:lpstr>Pendahuluan</vt:lpstr>
      <vt:lpstr>Daftar Isi</vt:lpstr>
      <vt:lpstr>Process Concept</vt:lpstr>
      <vt:lpstr>Process Concept</vt:lpstr>
      <vt:lpstr>Process Concept (Cont.)</vt:lpstr>
      <vt:lpstr>Loading : From Program To Process</vt:lpstr>
      <vt:lpstr>Process in Memory</vt:lpstr>
      <vt:lpstr>Memory Layout of a C Program</vt:lpstr>
      <vt:lpstr>Process State</vt:lpstr>
      <vt:lpstr>Diagram of Process State</vt:lpstr>
      <vt:lpstr>Process Control Block (PCB)</vt:lpstr>
      <vt:lpstr>Threads</vt:lpstr>
      <vt:lpstr>Process Scheduling</vt:lpstr>
      <vt:lpstr>Process Scheduling</vt:lpstr>
      <vt:lpstr>Ready and Wait Queues</vt:lpstr>
      <vt:lpstr>Representation of Process Scheduling</vt:lpstr>
      <vt:lpstr>CPU Switch From Process to Process</vt:lpstr>
      <vt:lpstr>Context Switch</vt:lpstr>
      <vt:lpstr>Operation in Process</vt:lpstr>
      <vt:lpstr>Process Creation</vt:lpstr>
      <vt:lpstr>Process Creation (Cont.)</vt:lpstr>
      <vt:lpstr>A Tree of Processes in Linux</vt:lpstr>
      <vt:lpstr>C Program Forking Separate Process</vt:lpstr>
      <vt:lpstr>Process Termination</vt:lpstr>
      <vt:lpstr>Process Termination</vt:lpstr>
      <vt:lpstr>Multiprocess Architecture – Chrome Browser</vt:lpstr>
      <vt:lpstr>Interprocess Communication</vt:lpstr>
      <vt:lpstr>Interprocess Communication</vt:lpstr>
      <vt:lpstr>Communications Models</vt:lpstr>
      <vt:lpstr>REFERENSI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Operasi</dc:title>
  <dc:creator>MSI GAMING</dc:creator>
  <cp:lastModifiedBy>MSI GAMING</cp:lastModifiedBy>
  <cp:revision>11</cp:revision>
  <dcterms:created xsi:type="dcterms:W3CDTF">2022-02-21T14:56:09Z</dcterms:created>
  <dcterms:modified xsi:type="dcterms:W3CDTF">2022-03-17T01:09:59Z</dcterms:modified>
</cp:coreProperties>
</file>