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E28-BDA3-4FE0-B076-5748C49510D2}" type="datetimeFigureOut">
              <a:rPr lang="id-ID" smtClean="0"/>
              <a:t>17/12/2020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4D72-40CB-442C-9EB1-784E749C4E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8308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E28-BDA3-4FE0-B076-5748C49510D2}" type="datetimeFigureOut">
              <a:rPr lang="id-ID" smtClean="0"/>
              <a:t>17/12/2020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4D72-40CB-442C-9EB1-784E749C4E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4517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E28-BDA3-4FE0-B076-5748C49510D2}" type="datetimeFigureOut">
              <a:rPr lang="id-ID" smtClean="0"/>
              <a:t>17/12/2020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4D72-40CB-442C-9EB1-784E749C4E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7907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E28-BDA3-4FE0-B076-5748C49510D2}" type="datetimeFigureOut">
              <a:rPr lang="id-ID" smtClean="0"/>
              <a:t>17/12/2020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4D72-40CB-442C-9EB1-784E749C4E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28014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E28-BDA3-4FE0-B076-5748C49510D2}" type="datetimeFigureOut">
              <a:rPr lang="id-ID" smtClean="0"/>
              <a:t>17/12/2020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4D72-40CB-442C-9EB1-784E749C4E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6115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E28-BDA3-4FE0-B076-5748C49510D2}" type="datetimeFigureOut">
              <a:rPr lang="id-ID" smtClean="0"/>
              <a:t>17/12/2020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4D72-40CB-442C-9EB1-784E749C4E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22463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E28-BDA3-4FE0-B076-5748C49510D2}" type="datetimeFigureOut">
              <a:rPr lang="id-ID" smtClean="0"/>
              <a:t>17/12/2020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4D72-40CB-442C-9EB1-784E749C4E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558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E28-BDA3-4FE0-B076-5748C49510D2}" type="datetimeFigureOut">
              <a:rPr lang="id-ID" smtClean="0"/>
              <a:t>17/12/2020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4D72-40CB-442C-9EB1-784E749C4E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8561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E28-BDA3-4FE0-B076-5748C49510D2}" type="datetimeFigureOut">
              <a:rPr lang="id-ID" smtClean="0"/>
              <a:t>17/12/2020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4D72-40CB-442C-9EB1-784E749C4E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0807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E28-BDA3-4FE0-B076-5748C49510D2}" type="datetimeFigureOut">
              <a:rPr lang="id-ID" smtClean="0"/>
              <a:t>17/12/2020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4D72-40CB-442C-9EB1-784E749C4E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1654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E28-BDA3-4FE0-B076-5748C49510D2}" type="datetimeFigureOut">
              <a:rPr lang="id-ID" smtClean="0"/>
              <a:t>17/12/2020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4D72-40CB-442C-9EB1-784E749C4E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063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95E28-BDA3-4FE0-B076-5748C49510D2}" type="datetimeFigureOut">
              <a:rPr lang="id-ID" smtClean="0"/>
              <a:t>17/12/2020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C4D72-40CB-442C-9EB1-784E749C4E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292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95536" y="3759200"/>
            <a:ext cx="8420472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r>
              <a:rPr lang="id-I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Electrochemistry 1</a:t>
            </a:r>
            <a:endParaRPr lang="id-ID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9" descr="CHA56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8"/>
            <a:ext cx="5029200" cy="257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188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40881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499992" y="764703"/>
            <a:ext cx="373226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E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is for the reaction as written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more positive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E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the greater the tendency for the substance to be reduced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half-cell reactions are reversible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sign of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E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changes when the reaction is reversed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Changing the stoichiometric coefficients of a half-cell reaction 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does not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change the value of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E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0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99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54050" y="152401"/>
            <a:ext cx="7772400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d-I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Spontaneity of Redox Reactions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19163"/>
            <a:ext cx="58007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52417"/>
            <a:ext cx="6232203" cy="76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4" y="2286000"/>
            <a:ext cx="3514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38500"/>
            <a:ext cx="19240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12" y="3789040"/>
            <a:ext cx="22955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89" y="4365104"/>
            <a:ext cx="21621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94" y="5085184"/>
            <a:ext cx="2152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92" y="5783477"/>
            <a:ext cx="22574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1" y="2596487"/>
            <a:ext cx="27146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508" y="3113361"/>
            <a:ext cx="21050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243" y="4155554"/>
            <a:ext cx="475297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5" y="5359657"/>
            <a:ext cx="28479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221" y="1898210"/>
            <a:ext cx="4653779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5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54050" y="152401"/>
            <a:ext cx="7772400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d-I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Spontaneity of Redox Reactions</a:t>
            </a:r>
          </a:p>
        </p:txBody>
      </p:sp>
      <p:pic>
        <p:nvPicPr>
          <p:cNvPr id="15" name="Picture 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823292"/>
            <a:ext cx="3900487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0" y="4042742"/>
            <a:ext cx="914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2027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51520" y="152401"/>
            <a:ext cx="7772400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The Effect of Concentration on Cell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Emf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980728"/>
            <a:ext cx="32194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736" y="2979613"/>
            <a:ext cx="28765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3573016"/>
            <a:ext cx="36385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7" y="4227855"/>
            <a:ext cx="24479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458" y="5373216"/>
            <a:ext cx="330517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1637884" y="1807976"/>
            <a:ext cx="1759634" cy="959629"/>
            <a:chOff x="1046" y="2696"/>
            <a:chExt cx="1060" cy="599"/>
          </a:xfrm>
        </p:grpSpPr>
        <p:sp>
          <p:nvSpPr>
            <p:cNvPr id="9" name="Text Box 19"/>
            <p:cNvSpPr txBox="1">
              <a:spLocks noChangeArrowheads="1"/>
            </p:cNvSpPr>
            <p:nvPr/>
          </p:nvSpPr>
          <p:spPr bwMode="auto">
            <a:xfrm>
              <a:off x="1046" y="2857"/>
              <a:ext cx="4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d-ID" sz="2400" i="1" dirty="0"/>
                <a:t>Q</a:t>
              </a:r>
              <a:r>
                <a:rPr lang="en-US" sz="2400" dirty="0" smtClean="0"/>
                <a:t> </a:t>
              </a:r>
              <a:r>
                <a:rPr lang="en-US" sz="2400" dirty="0"/>
                <a:t>= </a:t>
              </a:r>
              <a:endParaRPr lang="en-US" sz="2400" i="1" dirty="0"/>
            </a:p>
          </p:txBody>
        </p:sp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1400" y="2696"/>
              <a:ext cx="706" cy="599"/>
              <a:chOff x="3379" y="2761"/>
              <a:chExt cx="706" cy="599"/>
            </a:xfrm>
          </p:grpSpPr>
          <p:sp>
            <p:nvSpPr>
              <p:cNvPr id="11" name="Text Box 20"/>
              <p:cNvSpPr txBox="1">
                <a:spLocks noChangeArrowheads="1"/>
              </p:cNvSpPr>
              <p:nvPr/>
            </p:nvSpPr>
            <p:spPr bwMode="auto">
              <a:xfrm>
                <a:off x="3379" y="2761"/>
                <a:ext cx="66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[C]</a:t>
                </a:r>
                <a:r>
                  <a:rPr lang="en-US" sz="2400" baseline="30000" dirty="0"/>
                  <a:t>c</a:t>
                </a:r>
                <a:r>
                  <a:rPr lang="en-US" sz="2400" dirty="0"/>
                  <a:t>[D]</a:t>
                </a:r>
                <a:r>
                  <a:rPr lang="en-US" sz="2400" baseline="30000" dirty="0"/>
                  <a:t>d</a:t>
                </a:r>
                <a:endParaRPr lang="en-US" sz="2400" dirty="0"/>
              </a:p>
            </p:txBody>
          </p:sp>
          <p:sp>
            <p:nvSpPr>
              <p:cNvPr id="12" name="Text Box 21"/>
              <p:cNvSpPr txBox="1">
                <a:spLocks noChangeArrowheads="1"/>
              </p:cNvSpPr>
              <p:nvPr/>
            </p:nvSpPr>
            <p:spPr bwMode="auto">
              <a:xfrm>
                <a:off x="3386" y="3072"/>
                <a:ext cx="67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[A]</a:t>
                </a:r>
                <a:r>
                  <a:rPr lang="en-US" sz="2400" baseline="30000" dirty="0"/>
                  <a:t>a</a:t>
                </a:r>
                <a:r>
                  <a:rPr lang="en-US" sz="2400" dirty="0"/>
                  <a:t>[B]</a:t>
                </a:r>
                <a:r>
                  <a:rPr lang="en-US" sz="2400" baseline="30000" dirty="0"/>
                  <a:t>b</a:t>
                </a:r>
                <a:endParaRPr lang="en-US" sz="2400" dirty="0"/>
              </a:p>
            </p:txBody>
          </p:sp>
          <p:sp>
            <p:nvSpPr>
              <p:cNvPr id="13" name="Line 22"/>
              <p:cNvSpPr>
                <a:spLocks noChangeShapeType="1"/>
              </p:cNvSpPr>
              <p:nvPr/>
            </p:nvSpPr>
            <p:spPr bwMode="auto">
              <a:xfrm>
                <a:off x="3413" y="3060"/>
                <a:ext cx="6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4695173" y="2038671"/>
            <a:ext cx="25122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d-ID" sz="2000" i="1" dirty="0" smtClean="0">
                <a:latin typeface="Arial" pitchFamily="34" charset="0"/>
                <a:cs typeface="Arial" pitchFamily="34" charset="0"/>
              </a:rPr>
              <a:t>at equilibrium 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 Q = K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5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654050" y="152401"/>
            <a:ext cx="7772400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d-I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Electrochemical </a:t>
            </a:r>
          </a:p>
        </p:txBody>
      </p:sp>
      <p:sp>
        <p:nvSpPr>
          <p:cNvPr id="2" name="Rectangle 1"/>
          <p:cNvSpPr/>
          <p:nvPr/>
        </p:nvSpPr>
        <p:spPr>
          <a:xfrm>
            <a:off x="467544" y="1052736"/>
            <a:ext cx="813690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Electrochemical processes are oxidation-reduction reactions in which: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the energy released by a spontaneous reaction is converted to electricity or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electrical energy is used to cause a nonspontaneous reaction to occur</a:t>
            </a:r>
          </a:p>
        </p:txBody>
      </p:sp>
      <p:grpSp>
        <p:nvGrpSpPr>
          <p:cNvPr id="19" name="Group 4"/>
          <p:cNvGrpSpPr>
            <a:grpSpLocks/>
          </p:cNvGrpSpPr>
          <p:nvPr/>
        </p:nvGrpSpPr>
        <p:grpSpPr bwMode="auto">
          <a:xfrm>
            <a:off x="1713271" y="3736181"/>
            <a:ext cx="4310064" cy="461963"/>
            <a:chOff x="1526" y="1241"/>
            <a:chExt cx="2715" cy="291"/>
          </a:xfrm>
        </p:grpSpPr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1526" y="1241"/>
              <a:ext cx="271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/>
                <a:t>2Mg (</a:t>
              </a:r>
              <a:r>
                <a:rPr lang="en-US" sz="2400" i="1" dirty="0"/>
                <a:t>s</a:t>
              </a:r>
              <a:r>
                <a:rPr lang="en-US" sz="2400" dirty="0"/>
                <a:t>) + O</a:t>
              </a:r>
              <a:r>
                <a:rPr lang="en-US" sz="2400" baseline="-25000" dirty="0"/>
                <a:t>2</a:t>
              </a:r>
              <a:r>
                <a:rPr lang="en-US" sz="2400" dirty="0"/>
                <a:t> (</a:t>
              </a:r>
              <a:r>
                <a:rPr lang="en-US" sz="2400" i="1" dirty="0"/>
                <a:t>g</a:t>
              </a:r>
              <a:r>
                <a:rPr lang="en-US" sz="2400" dirty="0"/>
                <a:t>) </a:t>
              </a:r>
              <a:r>
                <a:rPr lang="id-ID" sz="2400" dirty="0" smtClean="0"/>
                <a:t>     </a:t>
              </a:r>
              <a:r>
                <a:rPr lang="en-US" sz="2400" dirty="0" smtClean="0"/>
                <a:t>         </a:t>
              </a:r>
              <a:r>
                <a:rPr lang="en-US" sz="2400" dirty="0"/>
                <a:t>2MgO (</a:t>
              </a:r>
              <a:r>
                <a:rPr lang="en-US" sz="2400" i="1" dirty="0"/>
                <a:t>s</a:t>
              </a:r>
              <a:r>
                <a:rPr lang="en-US" sz="2400" dirty="0"/>
                <a:t>)</a:t>
              </a:r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2919" y="138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62643" y="4504506"/>
            <a:ext cx="7408810" cy="1223963"/>
            <a:chOff x="277812" y="4495800"/>
            <a:chExt cx="7408810" cy="1223963"/>
          </a:xfrm>
        </p:grpSpPr>
        <p:grpSp>
          <p:nvGrpSpPr>
            <p:cNvPr id="23" name="Group 7"/>
            <p:cNvGrpSpPr>
              <a:grpSpLocks/>
            </p:cNvGrpSpPr>
            <p:nvPr/>
          </p:nvGrpSpPr>
          <p:grpSpPr bwMode="auto">
            <a:xfrm>
              <a:off x="309563" y="4495800"/>
              <a:ext cx="3144839" cy="461963"/>
              <a:chOff x="163" y="1928"/>
              <a:chExt cx="1981" cy="291"/>
            </a:xfrm>
          </p:grpSpPr>
          <p:sp>
            <p:nvSpPr>
              <p:cNvPr id="29" name="Text Box 8"/>
              <p:cNvSpPr txBox="1">
                <a:spLocks noChangeArrowheads="1"/>
              </p:cNvSpPr>
              <p:nvPr/>
            </p:nvSpPr>
            <p:spPr bwMode="auto">
              <a:xfrm>
                <a:off x="163" y="1928"/>
                <a:ext cx="1981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FF0000"/>
                    </a:solidFill>
                  </a:rPr>
                  <a:t>2Mg        </a:t>
                </a:r>
                <a:r>
                  <a:rPr lang="id-ID" sz="2400" dirty="0" smtClean="0">
                    <a:solidFill>
                      <a:srgbClr val="FF0000"/>
                    </a:solidFill>
                  </a:rPr>
                  <a:t>   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sz="2400" dirty="0">
                    <a:solidFill>
                      <a:srgbClr val="FF0000"/>
                    </a:solidFill>
                  </a:rPr>
                  <a:t>2Mg</a:t>
                </a:r>
                <a:r>
                  <a:rPr lang="en-US" sz="2400" baseline="30000" dirty="0">
                    <a:solidFill>
                      <a:srgbClr val="FF0000"/>
                    </a:solidFill>
                  </a:rPr>
                  <a:t>2+</a:t>
                </a:r>
                <a:r>
                  <a:rPr lang="en-US" sz="2400" dirty="0">
                    <a:solidFill>
                      <a:srgbClr val="FF0000"/>
                    </a:solidFill>
                  </a:rPr>
                  <a:t> + 4e</a:t>
                </a:r>
                <a:r>
                  <a:rPr lang="en-US" sz="2400" baseline="30000" dirty="0">
                    <a:solidFill>
                      <a:srgbClr val="FF0000"/>
                    </a:solidFill>
                  </a:rPr>
                  <a:t>-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Line 9"/>
              <p:cNvSpPr>
                <a:spLocks noChangeShapeType="1"/>
              </p:cNvSpPr>
              <p:nvPr/>
            </p:nvSpPr>
            <p:spPr bwMode="auto">
              <a:xfrm>
                <a:off x="663" y="2073"/>
                <a:ext cx="4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2400"/>
              </a:p>
            </p:txBody>
          </p:sp>
        </p:grpSp>
        <p:grpSp>
          <p:nvGrpSpPr>
            <p:cNvPr id="24" name="Group 10"/>
            <p:cNvGrpSpPr>
              <a:grpSpLocks/>
            </p:cNvGrpSpPr>
            <p:nvPr/>
          </p:nvGrpSpPr>
          <p:grpSpPr bwMode="auto">
            <a:xfrm>
              <a:off x="277812" y="5257800"/>
              <a:ext cx="2646364" cy="461963"/>
              <a:chOff x="320" y="2297"/>
              <a:chExt cx="1667" cy="291"/>
            </a:xfrm>
          </p:grpSpPr>
          <p:sp>
            <p:nvSpPr>
              <p:cNvPr id="27" name="Text Box 11"/>
              <p:cNvSpPr txBox="1">
                <a:spLocks noChangeArrowheads="1"/>
              </p:cNvSpPr>
              <p:nvPr/>
            </p:nvSpPr>
            <p:spPr bwMode="auto">
              <a:xfrm>
                <a:off x="320" y="2297"/>
                <a:ext cx="1667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002060"/>
                    </a:solidFill>
                  </a:rPr>
                  <a:t>O</a:t>
                </a:r>
                <a:r>
                  <a:rPr lang="en-US" sz="2400" baseline="-25000" dirty="0">
                    <a:solidFill>
                      <a:srgbClr val="002060"/>
                    </a:solidFill>
                  </a:rPr>
                  <a:t>2</a:t>
                </a:r>
                <a:r>
                  <a:rPr lang="en-US" sz="2400" dirty="0">
                    <a:solidFill>
                      <a:srgbClr val="002060"/>
                    </a:solidFill>
                  </a:rPr>
                  <a:t> + 4e</a:t>
                </a:r>
                <a:r>
                  <a:rPr lang="en-US" sz="2400" baseline="30000" dirty="0">
                    <a:solidFill>
                      <a:srgbClr val="002060"/>
                    </a:solidFill>
                  </a:rPr>
                  <a:t>-</a:t>
                </a:r>
                <a:r>
                  <a:rPr lang="en-US" sz="2400" dirty="0">
                    <a:solidFill>
                      <a:srgbClr val="002060"/>
                    </a:solidFill>
                  </a:rPr>
                  <a:t>         </a:t>
                </a:r>
                <a:r>
                  <a:rPr lang="id-ID" sz="2400" dirty="0" smtClean="0">
                    <a:solidFill>
                      <a:srgbClr val="002060"/>
                    </a:solidFill>
                  </a:rPr>
                  <a:t>    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400" dirty="0">
                    <a:solidFill>
                      <a:srgbClr val="002060"/>
                    </a:solidFill>
                  </a:rPr>
                  <a:t>2O</a:t>
                </a:r>
                <a:r>
                  <a:rPr lang="en-US" sz="2400" baseline="30000" dirty="0">
                    <a:solidFill>
                      <a:srgbClr val="002060"/>
                    </a:solidFill>
                  </a:rPr>
                  <a:t>2-</a:t>
                </a:r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8" name="Line 12"/>
              <p:cNvSpPr>
                <a:spLocks noChangeShapeType="1"/>
              </p:cNvSpPr>
              <p:nvPr/>
            </p:nvSpPr>
            <p:spPr bwMode="auto">
              <a:xfrm>
                <a:off x="1080" y="2432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25" name="Text Box 13"/>
            <p:cNvSpPr txBox="1">
              <a:spLocks noChangeArrowheads="1"/>
            </p:cNvSpPr>
            <p:nvPr/>
          </p:nvSpPr>
          <p:spPr bwMode="auto">
            <a:xfrm>
              <a:off x="3477535" y="4502150"/>
              <a:ext cx="415139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i="1" dirty="0">
                  <a:solidFill>
                    <a:srgbClr val="FF0000"/>
                  </a:solidFill>
                </a:rPr>
                <a:t>Oxidation</a:t>
              </a:r>
              <a:r>
                <a:rPr lang="en-US" sz="2400" dirty="0">
                  <a:solidFill>
                    <a:srgbClr val="FF0000"/>
                  </a:solidFill>
                </a:rPr>
                <a:t> half-reaction (lose e</a:t>
              </a:r>
              <a:r>
                <a:rPr lang="en-US" sz="2400" baseline="30000" dirty="0">
                  <a:solidFill>
                    <a:srgbClr val="FF0000"/>
                  </a:solidFill>
                </a:rPr>
                <a:t>-</a:t>
              </a:r>
              <a:r>
                <a:rPr lang="en-US" sz="2400" dirty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26" name="Text Box 14"/>
            <p:cNvSpPr txBox="1">
              <a:spLocks noChangeArrowheads="1"/>
            </p:cNvSpPr>
            <p:nvPr/>
          </p:nvSpPr>
          <p:spPr bwMode="auto">
            <a:xfrm>
              <a:off x="3495988" y="5257800"/>
              <a:ext cx="419063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i="1" dirty="0">
                  <a:solidFill>
                    <a:srgbClr val="002060"/>
                  </a:solidFill>
                </a:rPr>
                <a:t>Reduction</a:t>
              </a:r>
              <a:r>
                <a:rPr lang="en-US" sz="2400" dirty="0">
                  <a:solidFill>
                    <a:srgbClr val="002060"/>
                  </a:solidFill>
                </a:rPr>
                <a:t> half-reaction (gain e</a:t>
              </a:r>
              <a:r>
                <a:rPr lang="en-US" sz="2400" baseline="30000" dirty="0">
                  <a:solidFill>
                    <a:srgbClr val="002060"/>
                  </a:solidFill>
                </a:rPr>
                <a:t>-</a:t>
              </a:r>
              <a:r>
                <a:rPr lang="en-US" sz="2400" dirty="0">
                  <a:solidFill>
                    <a:srgbClr val="002060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045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54050" y="152401"/>
            <a:ext cx="7772400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d-I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Oxidation number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867354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Free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elements (uncombined state) have an oxidation number </a:t>
            </a:r>
            <a:endParaRPr lang="id-ID" sz="2000" dirty="0">
              <a:latin typeface="Arial" pitchFamily="34" charset="0"/>
              <a:cs typeface="Arial" pitchFamily="34" charset="0"/>
            </a:endParaRPr>
          </a:p>
          <a:p>
            <a:r>
              <a:rPr lang="id-ID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zero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id-ID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Na, Be, K, Pb,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id-ID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, O</a:t>
            </a:r>
            <a:r>
              <a:rPr lang="id-ID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, P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=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0</a:t>
            </a:r>
            <a:endParaRPr lang="id-ID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monatomic ions, the oxidation number is equal to the charge on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ion.</a:t>
            </a:r>
            <a:endParaRPr lang="id-ID" sz="2000" dirty="0">
              <a:latin typeface="Arial" pitchFamily="34" charset="0"/>
              <a:cs typeface="Arial" pitchFamily="34" charset="0"/>
            </a:endParaRPr>
          </a:p>
          <a:p>
            <a:r>
              <a:rPr lang="id-ID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Li</a:t>
            </a:r>
            <a:r>
              <a:rPr lang="en-US" sz="2000" baseline="30000" dirty="0">
                <a:solidFill>
                  <a:srgbClr val="000000"/>
                </a:solidFill>
                <a:latin typeface="Arial" charset="0"/>
              </a:rPr>
              <a:t>+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, Li = 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+1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; Fe</a:t>
            </a:r>
            <a:r>
              <a:rPr lang="en-US" sz="2000" baseline="30000" dirty="0">
                <a:solidFill>
                  <a:srgbClr val="000000"/>
                </a:solidFill>
                <a:latin typeface="Arial" charset="0"/>
              </a:rPr>
              <a:t>3+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, Fe = 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+3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;  O</a:t>
            </a:r>
            <a:r>
              <a:rPr lang="en-US" sz="2000" baseline="30000" dirty="0">
                <a:solidFill>
                  <a:srgbClr val="000000"/>
                </a:solidFill>
                <a:latin typeface="Arial" charset="0"/>
              </a:rPr>
              <a:t>2-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, O = 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-2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oxidation number of oxygen is usually –2</a:t>
            </a:r>
            <a:endParaRPr lang="id-ID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oxidation number of hydrogen is +1 </a:t>
            </a:r>
            <a:endParaRPr lang="id-ID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Group IA metals are +1, IIA metals are +2 and fluorine is always –1.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sum of the oxidation numbers of all the atoms in a molecule or ion is equal to the charge on the molecule or ion.</a:t>
            </a:r>
          </a:p>
          <a:p>
            <a:endParaRPr lang="id-ID" sz="20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CC"/>
                </a:solidFill>
                <a:latin typeface="Arial" charset="0"/>
              </a:rPr>
              <a:t>Identify the oxidation numbers of all the atoms in HCO</a:t>
            </a:r>
            <a:r>
              <a:rPr lang="en-US" sz="2400" baseline="-25000" dirty="0">
                <a:solidFill>
                  <a:srgbClr val="3333CC"/>
                </a:solidFill>
                <a:latin typeface="Arial" charset="0"/>
              </a:rPr>
              <a:t>3</a:t>
            </a:r>
            <a:r>
              <a:rPr lang="en-US" sz="2400" baseline="30000" dirty="0">
                <a:solidFill>
                  <a:srgbClr val="3333CC"/>
                </a:solidFill>
                <a:latin typeface="Arial" charset="0"/>
                <a:cs typeface="Arial" charset="0"/>
              </a:rPr>
              <a:t>−</a:t>
            </a:r>
            <a:r>
              <a:rPr lang="en-US" sz="2400" dirty="0">
                <a:solidFill>
                  <a:srgbClr val="3333CC"/>
                </a:solidFill>
                <a:latin typeface="Arial" charset="0"/>
              </a:rPr>
              <a:t> ?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03414" y="5446163"/>
            <a:ext cx="2502153" cy="1208561"/>
            <a:chOff x="5410200" y="4646613"/>
            <a:chExt cx="2502153" cy="2096101"/>
          </a:xfrm>
        </p:grpSpPr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5410200" y="4646613"/>
              <a:ext cx="989373" cy="800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O = </a:t>
              </a:r>
              <a:r>
                <a:rPr lang="en-US" sz="2400">
                  <a:solidFill>
                    <a:srgbClr val="FF0000"/>
                  </a:solidFill>
                </a:rPr>
                <a:t>−2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6934200" y="4646613"/>
              <a:ext cx="978153" cy="800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H = </a:t>
              </a:r>
              <a:r>
                <a:rPr lang="en-US" sz="2400">
                  <a:solidFill>
                    <a:srgbClr val="FF0000"/>
                  </a:solidFill>
                </a:rPr>
                <a:t>+1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5410200" y="5256214"/>
              <a:ext cx="2451312" cy="800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/>
                <a:t>3x(</a:t>
              </a:r>
              <a:r>
                <a:rPr lang="en-US" sz="2400" dirty="0">
                  <a:solidFill>
                    <a:srgbClr val="FF0000"/>
                  </a:solidFill>
                </a:rPr>
                <a:t>−2</a:t>
              </a:r>
              <a:r>
                <a:rPr lang="en-US" sz="2400" dirty="0"/>
                <a:t>) + </a:t>
              </a:r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 + </a:t>
              </a:r>
              <a:r>
                <a:rPr lang="en-US" sz="2400" dirty="0">
                  <a:solidFill>
                    <a:srgbClr val="FF0000"/>
                  </a:solidFill>
                </a:rPr>
                <a:t>?</a:t>
              </a:r>
              <a:r>
                <a:rPr lang="en-US" sz="2400" dirty="0"/>
                <a:t> = −1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6122988" y="5942013"/>
              <a:ext cx="949299" cy="800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/>
                <a:t>C = </a:t>
              </a:r>
              <a:r>
                <a:rPr lang="en-US" sz="2400" dirty="0">
                  <a:solidFill>
                    <a:srgbClr val="FF0000"/>
                  </a:solidFill>
                </a:rPr>
                <a:t>+4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469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54050" y="152401"/>
            <a:ext cx="7772400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d-I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Balancing Redox Equations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782" y="819696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The oxidation 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Fe</a:t>
            </a:r>
            <a:r>
              <a:rPr lang="id-ID" baseline="30000" dirty="0" smtClean="0">
                <a:latin typeface="Arial" pitchFamily="34" charset="0"/>
                <a:cs typeface="Arial" pitchFamily="34" charset="0"/>
              </a:rPr>
              <a:t>2+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to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Fe</a:t>
            </a:r>
            <a:r>
              <a:rPr lang="id-ID" baseline="30000" dirty="0" smtClean="0">
                <a:latin typeface="Arial" pitchFamily="34" charset="0"/>
                <a:cs typeface="Arial" pitchFamily="34" charset="0"/>
              </a:rPr>
              <a:t>3+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by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Cr</a:t>
            </a:r>
            <a:r>
              <a:rPr lang="id-ID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id-ID" baseline="-250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id-ID" baseline="30000" dirty="0" smtClean="0">
                <a:latin typeface="Arial" pitchFamily="34" charset="0"/>
                <a:cs typeface="Arial" pitchFamily="34" charset="0"/>
              </a:rPr>
              <a:t>2-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in acid solution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?</a:t>
            </a:r>
            <a:endParaRPr lang="id-ID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Write the unbalanced equation for the reaction ion ionic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form</a:t>
            </a:r>
            <a:endParaRPr lang="id-ID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Separate the equation into two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half-reactions</a:t>
            </a:r>
            <a:endParaRPr lang="id-ID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Balance the atoms other than O and H in each half-reaction.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For reactions in acid, add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id-ID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en-US" dirty="0">
                <a:latin typeface="Arial" pitchFamily="34" charset="0"/>
                <a:cs typeface="Arial" pitchFamily="34" charset="0"/>
              </a:rPr>
              <a:t>to balance O atoms 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id-ID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to balance H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atoms</a:t>
            </a:r>
            <a:endParaRPr lang="id-ID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Add electrons to one side of each half-reaction to balance the charges on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half-reaction</a:t>
            </a:r>
            <a:endParaRPr lang="id-ID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If necessary, equalize the number of electrons in the two half-reactions by multiplying the half-reactions by appropriate coefficients.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Add the two half-reactions together and balance the final equation by inspection.  The number of electrons on both sides must cancel.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Verify that the number of atoms and the charges are balanced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66958"/>
            <a:ext cx="3671391" cy="52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14532" y="5042190"/>
            <a:ext cx="1154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Oxidation:</a:t>
            </a:r>
          </a:p>
        </p:txBody>
      </p: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3479648" y="5420018"/>
            <a:ext cx="2603503" cy="561975"/>
            <a:chOff x="2573" y="2567"/>
            <a:chExt cx="1640" cy="354"/>
          </a:xfrm>
        </p:grpSpPr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2573" y="2688"/>
              <a:ext cx="161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</a:rPr>
                <a:t>Cr</a:t>
              </a:r>
              <a:r>
                <a:rPr lang="en-US" baseline="-25000" dirty="0">
                  <a:solidFill>
                    <a:srgbClr val="002060"/>
                  </a:solidFill>
                </a:rPr>
                <a:t>2</a:t>
              </a:r>
              <a:r>
                <a:rPr lang="en-US" dirty="0">
                  <a:solidFill>
                    <a:srgbClr val="002060"/>
                  </a:solidFill>
                </a:rPr>
                <a:t>O</a:t>
              </a:r>
              <a:r>
                <a:rPr lang="en-US" baseline="-25000" dirty="0">
                  <a:solidFill>
                    <a:srgbClr val="002060"/>
                  </a:solidFill>
                </a:rPr>
                <a:t>7</a:t>
              </a:r>
              <a:r>
                <a:rPr lang="en-US" baseline="30000" dirty="0">
                  <a:solidFill>
                    <a:srgbClr val="002060"/>
                  </a:solidFill>
                </a:rPr>
                <a:t>2-</a:t>
              </a:r>
              <a:r>
                <a:rPr lang="en-US" dirty="0">
                  <a:solidFill>
                    <a:srgbClr val="002060"/>
                  </a:solidFill>
                </a:rPr>
                <a:t>    </a:t>
              </a:r>
              <a:r>
                <a:rPr lang="id-ID" dirty="0" smtClean="0">
                  <a:solidFill>
                    <a:srgbClr val="002060"/>
                  </a:solidFill>
                </a:rPr>
                <a:t>           </a:t>
              </a:r>
              <a:r>
                <a:rPr lang="en-US" dirty="0" smtClean="0">
                  <a:solidFill>
                    <a:srgbClr val="002060"/>
                  </a:solidFill>
                </a:rPr>
                <a:t>      </a:t>
              </a:r>
              <a:r>
                <a:rPr lang="id-ID" dirty="0" smtClean="0">
                  <a:solidFill>
                    <a:srgbClr val="002060"/>
                  </a:solidFill>
                </a:rPr>
                <a:t>     </a:t>
              </a:r>
              <a:r>
                <a:rPr lang="en-US" dirty="0" smtClean="0">
                  <a:solidFill>
                    <a:srgbClr val="002060"/>
                  </a:solidFill>
                </a:rPr>
                <a:t>Cr</a:t>
              </a:r>
              <a:r>
                <a:rPr lang="en-US" baseline="30000" dirty="0" smtClean="0">
                  <a:solidFill>
                    <a:srgbClr val="002060"/>
                  </a:solidFill>
                </a:rPr>
                <a:t>3</a:t>
              </a:r>
              <a:r>
                <a:rPr lang="en-US" baseline="30000" dirty="0">
                  <a:solidFill>
                    <a:srgbClr val="002060"/>
                  </a:solidFill>
                </a:rPr>
                <a:t>+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>
              <a:off x="3277" y="2832"/>
              <a:ext cx="432" cy="0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2591" y="2567"/>
              <a:ext cx="26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+6</a:t>
              </a:r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3950" y="2567"/>
              <a:ext cx="26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+3</a:t>
              </a:r>
            </a:p>
          </p:txBody>
        </p:sp>
      </p:grp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930407" y="5612102"/>
            <a:ext cx="11985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Reduction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</p:txBody>
      </p:sp>
      <p:grpSp>
        <p:nvGrpSpPr>
          <p:cNvPr id="16" name="Group 29"/>
          <p:cNvGrpSpPr>
            <a:grpSpLocks/>
          </p:cNvGrpSpPr>
          <p:nvPr/>
        </p:nvGrpSpPr>
        <p:grpSpPr bwMode="auto">
          <a:xfrm>
            <a:off x="3888210" y="4850099"/>
            <a:ext cx="1989139" cy="561975"/>
            <a:chOff x="2787" y="2208"/>
            <a:chExt cx="1253" cy="354"/>
          </a:xfrm>
        </p:grpSpPr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2787" y="2329"/>
              <a:ext cx="125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Fe</a:t>
              </a:r>
              <a:r>
                <a:rPr lang="en-US" baseline="30000" dirty="0">
                  <a:solidFill>
                    <a:srgbClr val="FF0000"/>
                  </a:solidFill>
                </a:rPr>
                <a:t>2+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id-ID" dirty="0" smtClean="0">
                  <a:solidFill>
                    <a:srgbClr val="FF0000"/>
                  </a:solidFill>
                </a:rPr>
                <a:t>          </a:t>
              </a:r>
              <a:r>
                <a:rPr lang="en-US" dirty="0" smtClean="0">
                  <a:solidFill>
                    <a:srgbClr val="FF0000"/>
                  </a:solidFill>
                </a:rPr>
                <a:t>         </a:t>
              </a:r>
              <a:r>
                <a:rPr lang="en-US" dirty="0">
                  <a:solidFill>
                    <a:srgbClr val="FF0000"/>
                  </a:solidFill>
                </a:rPr>
                <a:t>Fe</a:t>
              </a:r>
              <a:r>
                <a:rPr lang="en-US" baseline="30000" dirty="0">
                  <a:solidFill>
                    <a:srgbClr val="FF0000"/>
                  </a:solidFill>
                </a:rPr>
                <a:t>3+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2845" y="2208"/>
              <a:ext cx="26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+2</a:t>
              </a: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3735" y="2208"/>
              <a:ext cx="26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+3</a:t>
              </a:r>
            </a:p>
          </p:txBody>
        </p:sp>
        <p:sp>
          <p:nvSpPr>
            <p:cNvPr id="20" name="Line 24"/>
            <p:cNvSpPr>
              <a:spLocks noChangeShapeType="1"/>
            </p:cNvSpPr>
            <p:nvPr/>
          </p:nvSpPr>
          <p:spPr bwMode="auto">
            <a:xfrm>
              <a:off x="3197" y="2464"/>
              <a:ext cx="43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5347026" y="5612662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 dirty="0">
                <a:solidFill>
                  <a:srgbClr val="002060"/>
                </a:solidFill>
              </a:rPr>
              <a:t>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6109181" y="5645683"/>
            <a:ext cx="7922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 dirty="0" smtClean="0">
                <a:solidFill>
                  <a:srgbClr val="002060"/>
                </a:solidFill>
              </a:rPr>
              <a:t>+7H</a:t>
            </a:r>
            <a:r>
              <a:rPr lang="id-ID" baseline="-25000" dirty="0" smtClean="0">
                <a:solidFill>
                  <a:srgbClr val="002060"/>
                </a:solidFill>
              </a:rPr>
              <a:t>2</a:t>
            </a:r>
            <a:r>
              <a:rPr lang="id-ID" dirty="0" smtClean="0">
                <a:solidFill>
                  <a:srgbClr val="002060"/>
                </a:solidFill>
              </a:rPr>
              <a:t>O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2678833" y="5604481"/>
            <a:ext cx="8258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 dirty="0" smtClean="0">
                <a:solidFill>
                  <a:srgbClr val="002060"/>
                </a:solidFill>
              </a:rPr>
              <a:t>14H</a:t>
            </a:r>
            <a:r>
              <a:rPr lang="id-ID" baseline="30000" dirty="0" smtClean="0">
                <a:solidFill>
                  <a:srgbClr val="002060"/>
                </a:solidFill>
              </a:rPr>
              <a:t>+</a:t>
            </a:r>
            <a:r>
              <a:rPr lang="id-ID" baseline="-25000" dirty="0" smtClean="0">
                <a:solidFill>
                  <a:srgbClr val="002060"/>
                </a:solidFill>
              </a:rPr>
              <a:t>  </a:t>
            </a:r>
            <a:r>
              <a:rPr lang="id-ID" dirty="0" smtClean="0">
                <a:solidFill>
                  <a:srgbClr val="002060"/>
                </a:solidFill>
              </a:rPr>
              <a:t>+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5874394" y="5050686"/>
            <a:ext cx="5854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r>
              <a:rPr lang="id-ID" dirty="0" smtClean="0">
                <a:solidFill>
                  <a:srgbClr val="FF0000"/>
                </a:solidFill>
              </a:rPr>
              <a:t> 1e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2143535" y="5600523"/>
            <a:ext cx="5854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 dirty="0" smtClean="0">
                <a:solidFill>
                  <a:srgbClr val="002060"/>
                </a:solidFill>
              </a:rPr>
              <a:t>6e +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6901386" y="5025493"/>
            <a:ext cx="4748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 dirty="0"/>
              <a:t>X</a:t>
            </a:r>
            <a:r>
              <a:rPr lang="id-ID" dirty="0" smtClean="0"/>
              <a:t> 6</a:t>
            </a:r>
            <a:endParaRPr lang="en-US" dirty="0"/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5152209" y="5042743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 dirty="0">
                <a:solidFill>
                  <a:srgbClr val="FF0000"/>
                </a:solidFill>
              </a:rPr>
              <a:t>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3678599" y="5035321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 dirty="0">
                <a:solidFill>
                  <a:srgbClr val="FF0000"/>
                </a:solidFill>
              </a:rPr>
              <a:t>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5958338" y="5025493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 dirty="0">
                <a:solidFill>
                  <a:srgbClr val="FF0000"/>
                </a:solidFill>
              </a:rPr>
              <a:t>6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39552" y="6093296"/>
            <a:ext cx="73448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083151" y="5050686"/>
            <a:ext cx="376660" cy="3441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247913" y="5597936"/>
            <a:ext cx="376660" cy="3441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723" y="6093296"/>
            <a:ext cx="6130723" cy="548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654050" y="6117507"/>
            <a:ext cx="10134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 sz="2000" dirty="0" smtClean="0">
                <a:solidFill>
                  <a:srgbClr val="FF0000"/>
                </a:solidFill>
              </a:rPr>
              <a:t>14OH</a:t>
            </a:r>
            <a:r>
              <a:rPr lang="id-ID" sz="2000" baseline="30000" dirty="0" smtClean="0">
                <a:solidFill>
                  <a:srgbClr val="FF0000"/>
                </a:solidFill>
              </a:rPr>
              <a:t>-</a:t>
            </a:r>
            <a:r>
              <a:rPr lang="id-ID" sz="2000" dirty="0" smtClean="0">
                <a:solidFill>
                  <a:srgbClr val="FF0000"/>
                </a:solidFill>
              </a:rPr>
              <a:t> +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7585346" y="6117507"/>
            <a:ext cx="10134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 sz="2000" dirty="0" smtClean="0">
                <a:solidFill>
                  <a:srgbClr val="FF0000"/>
                </a:solidFill>
              </a:rPr>
              <a:t>+ 14OH</a:t>
            </a:r>
            <a:r>
              <a:rPr lang="id-ID" sz="2000" baseline="30000" dirty="0" smtClean="0">
                <a:solidFill>
                  <a:srgbClr val="FF0000"/>
                </a:solidFill>
              </a:rPr>
              <a:t>-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1061078" y="6367674"/>
            <a:ext cx="8611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 sz="2000" dirty="0" smtClean="0">
                <a:solidFill>
                  <a:srgbClr val="FF0000"/>
                </a:solidFill>
              </a:rPr>
              <a:t>14H</a:t>
            </a:r>
            <a:r>
              <a:rPr lang="id-ID" sz="2000" baseline="-25000" dirty="0" smtClean="0">
                <a:solidFill>
                  <a:srgbClr val="FF0000"/>
                </a:solidFill>
              </a:rPr>
              <a:t>2</a:t>
            </a:r>
            <a:r>
              <a:rPr lang="id-ID" sz="2000" dirty="0">
                <a:solidFill>
                  <a:srgbClr val="FF0000"/>
                </a:solidFill>
              </a:rPr>
              <a:t>O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12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5" grpId="0" autoUpdateAnimBg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40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54050" y="152401"/>
            <a:ext cx="7772400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d-I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Galvanic Cells</a:t>
            </a: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838200"/>
            <a:ext cx="90678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" name="Group 18"/>
          <p:cNvGrpSpPr/>
          <p:nvPr/>
        </p:nvGrpSpPr>
        <p:grpSpPr>
          <a:xfrm>
            <a:off x="228600" y="1412776"/>
            <a:ext cx="8534400" cy="5000625"/>
            <a:chOff x="228600" y="1295400"/>
            <a:chExt cx="8534400" cy="5000625"/>
          </a:xfrm>
        </p:grpSpPr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0" y="5915025"/>
              <a:ext cx="138112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3492500" y="4383088"/>
              <a:ext cx="2174875" cy="879475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spontaneous</a:t>
              </a:r>
            </a:p>
            <a:p>
              <a:pPr algn="ctr"/>
              <a:r>
                <a:rPr lang="en-US"/>
                <a:t>redox reaction</a:t>
              </a: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1053682" y="1295400"/>
              <a:ext cx="1058110" cy="646331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anode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oxidation</a:t>
              </a: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6981053" y="1295400"/>
              <a:ext cx="1092157" cy="646331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002060"/>
                  </a:solidFill>
                </a:rPr>
                <a:t>cathode</a:t>
              </a:r>
            </a:p>
            <a:p>
              <a:pPr algn="ctr"/>
              <a:r>
                <a:rPr lang="en-US" dirty="0">
                  <a:solidFill>
                    <a:srgbClr val="002060"/>
                  </a:solidFill>
                </a:rPr>
                <a:t>reduction</a:t>
              </a:r>
            </a:p>
          </p:txBody>
        </p:sp>
        <p:pic>
          <p:nvPicPr>
            <p:cNvPr id="24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48438" y="5791200"/>
              <a:ext cx="2214562" cy="44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600" y="5867400"/>
              <a:ext cx="2114550" cy="42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33675" y="5437188"/>
              <a:ext cx="3581400" cy="858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95537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54050" y="152401"/>
            <a:ext cx="7772400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d-I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Galvanic Cells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95536" y="980728"/>
            <a:ext cx="701638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 difference in electrical potential between the anode and cathode is called: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cell voltage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electromotive force (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emf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cell potential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745415" y="4495800"/>
            <a:ext cx="16690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Cell Diagram</a:t>
            </a:r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1825625" y="3352800"/>
            <a:ext cx="5327652" cy="400050"/>
            <a:chOff x="1150" y="2688"/>
            <a:chExt cx="3356" cy="252"/>
          </a:xfrm>
        </p:grpSpPr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150" y="2688"/>
              <a:ext cx="335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Arial" pitchFamily="34" charset="0"/>
                  <a:cs typeface="Arial" pitchFamily="34" charset="0"/>
                </a:rPr>
                <a:t>Zn (</a:t>
              </a:r>
              <a:r>
                <a:rPr lang="en-US" sz="2000" i="1" dirty="0">
                  <a:latin typeface="Arial" pitchFamily="34" charset="0"/>
                  <a:cs typeface="Arial" pitchFamily="34" charset="0"/>
                </a:rPr>
                <a:t>s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) + Cu</a:t>
              </a:r>
              <a:r>
                <a:rPr lang="en-US" sz="2000" baseline="30000" dirty="0">
                  <a:latin typeface="Arial" pitchFamily="34" charset="0"/>
                  <a:cs typeface="Arial" pitchFamily="34" charset="0"/>
                </a:rPr>
                <a:t>2+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sz="2000" i="1" dirty="0" err="1">
                  <a:latin typeface="Arial" pitchFamily="34" charset="0"/>
                  <a:cs typeface="Arial" pitchFamily="34" charset="0"/>
                </a:rPr>
                <a:t>aq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)   </a:t>
              </a:r>
              <a:r>
                <a:rPr lang="id-ID" sz="2000" dirty="0" smtClean="0">
                  <a:latin typeface="Arial" pitchFamily="34" charset="0"/>
                  <a:cs typeface="Arial" pitchFamily="34" charset="0"/>
                </a:rPr>
                <a:t>     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      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Cu (</a:t>
              </a:r>
              <a:r>
                <a:rPr lang="en-US" sz="2000" i="1" dirty="0">
                  <a:latin typeface="Arial" pitchFamily="34" charset="0"/>
                  <a:cs typeface="Arial" pitchFamily="34" charset="0"/>
                </a:rPr>
                <a:t>s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) + Zn</a:t>
              </a:r>
              <a:r>
                <a:rPr lang="en-US" sz="2000" baseline="30000" dirty="0">
                  <a:latin typeface="Arial" pitchFamily="34" charset="0"/>
                  <a:cs typeface="Arial" pitchFamily="34" charset="0"/>
                </a:rPr>
                <a:t>2+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sz="2000" i="1" dirty="0" err="1">
                  <a:latin typeface="Arial" pitchFamily="34" charset="0"/>
                  <a:cs typeface="Arial" pitchFamily="34" charset="0"/>
                </a:rPr>
                <a:t>aq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672" y="2832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667000" y="3886200"/>
            <a:ext cx="34852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  <a:cs typeface="Arial" pitchFamily="34" charset="0"/>
              </a:rPr>
              <a:t>[Cu</a:t>
            </a:r>
            <a:r>
              <a:rPr lang="en-US" sz="2000" baseline="30000">
                <a:latin typeface="Arial" pitchFamily="34" charset="0"/>
                <a:cs typeface="Arial" pitchFamily="34" charset="0"/>
              </a:rPr>
              <a:t>2+</a:t>
            </a:r>
            <a:r>
              <a:rPr lang="en-US" sz="2000">
                <a:latin typeface="Arial" pitchFamily="34" charset="0"/>
                <a:cs typeface="Arial" pitchFamily="34" charset="0"/>
              </a:rPr>
              <a:t>] = 1 </a:t>
            </a:r>
            <a:r>
              <a:rPr lang="en-US" sz="2000" i="1">
                <a:latin typeface="Arial" pitchFamily="34" charset="0"/>
                <a:cs typeface="Arial" pitchFamily="34" charset="0"/>
              </a:rPr>
              <a:t>M</a:t>
            </a:r>
            <a:r>
              <a:rPr lang="en-US" sz="2000">
                <a:latin typeface="Arial" pitchFamily="34" charset="0"/>
                <a:cs typeface="Arial" pitchFamily="34" charset="0"/>
              </a:rPr>
              <a:t> and [Zn</a:t>
            </a:r>
            <a:r>
              <a:rPr lang="en-US" sz="2000" baseline="30000">
                <a:latin typeface="Arial" pitchFamily="34" charset="0"/>
                <a:cs typeface="Arial" pitchFamily="34" charset="0"/>
              </a:rPr>
              <a:t>2+</a:t>
            </a:r>
            <a:r>
              <a:rPr lang="en-US" sz="2000">
                <a:latin typeface="Arial" pitchFamily="34" charset="0"/>
                <a:cs typeface="Arial" pitchFamily="34" charset="0"/>
              </a:rPr>
              <a:t>] = 1 </a:t>
            </a:r>
            <a:r>
              <a:rPr lang="en-US" sz="2000" i="1">
                <a:latin typeface="Arial" pitchFamily="34" charset="0"/>
                <a:cs typeface="Arial" pitchFamily="34" charset="0"/>
              </a:rPr>
              <a:t>M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927722" y="5638800"/>
            <a:ext cx="54841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Zn (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| Zn</a:t>
            </a:r>
            <a:r>
              <a:rPr lang="en-US" sz="2400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(1 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||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en-US" sz="2400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(1 </a:t>
            </a:r>
            <a:r>
              <a:rPr lang="en-US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| Cu (</a:t>
            </a:r>
            <a:r>
              <a:rPr lang="en-US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370701" y="6248400"/>
            <a:ext cx="8980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anode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759950" y="6248400"/>
            <a:ext cx="1096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cathode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958010" y="6248400"/>
            <a:ext cx="13676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salt bridge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3658164" y="5105400"/>
            <a:ext cx="20233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  <a:cs typeface="Arial" pitchFamily="34" charset="0"/>
              </a:rPr>
              <a:t>phase boundary</a:t>
            </a:r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4489451" y="5564832"/>
            <a:ext cx="304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2819702" y="5534055"/>
            <a:ext cx="304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20"/>
          <p:cNvSpPr>
            <a:spLocks noChangeArrowheads="1"/>
          </p:cNvSpPr>
          <p:nvPr/>
        </p:nvSpPr>
        <p:spPr bwMode="auto">
          <a:xfrm>
            <a:off x="6155938" y="5564832"/>
            <a:ext cx="304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46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54050" y="152401"/>
            <a:ext cx="7772400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d-I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Standard Reduction Potentials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95536" y="980728"/>
            <a:ext cx="72728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>
                <a:latin typeface="Arial" pitchFamily="34" charset="0"/>
                <a:cs typeface="Arial" pitchFamily="34" charset="0"/>
              </a:rPr>
              <a:t>Standard reduction potential (E</a:t>
            </a:r>
            <a:r>
              <a:rPr lang="en-US" sz="2000" b="1" i="1" baseline="30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)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is the voltage associated with a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reduction reaction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at an electrode when all solutes are 1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and all gases are at 1 atm.</a:t>
            </a:r>
            <a:endParaRPr lang="en-US" sz="20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212" y="1962150"/>
            <a:ext cx="40576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5707731" y="4277380"/>
            <a:ext cx="14702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= 0 V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4459287" y="3705224"/>
            <a:ext cx="3967163" cy="400051"/>
            <a:chOff x="2109" y="3472"/>
            <a:chExt cx="2499" cy="252"/>
          </a:xfrm>
        </p:grpSpPr>
        <p:sp>
          <p:nvSpPr>
            <p:cNvPr id="28" name="Text Box 5"/>
            <p:cNvSpPr txBox="1">
              <a:spLocks noChangeArrowheads="1"/>
            </p:cNvSpPr>
            <p:nvPr/>
          </p:nvSpPr>
          <p:spPr bwMode="auto">
            <a:xfrm>
              <a:off x="2109" y="3472"/>
              <a:ext cx="249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2e</a:t>
              </a:r>
              <a:r>
                <a:rPr kumimoji="0" lang="en-US" sz="2000" b="0" i="0" u="none" strike="noStrike" kern="0" cap="none" spc="0" normalizeH="0" baseline="3000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-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+ 2H</a:t>
              </a:r>
              <a:r>
                <a:rPr kumimoji="0" lang="en-US" sz="2000" b="0" i="0" u="none" strike="noStrike" kern="0" cap="none" spc="0" normalizeH="0" baseline="3000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+ 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(1 </a:t>
              </a:r>
              <a:r>
                <a:rPr kumimoji="0" 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)           </a:t>
              </a:r>
              <a:r>
                <a:rPr kumimoji="0" 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 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H</a:t>
              </a:r>
              <a:r>
                <a:rPr kumimoji="0" lang="en-US" sz="20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(1 </a:t>
              </a:r>
              <a:r>
                <a:rPr kumimoji="0" 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atm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29" name="Line 6"/>
            <p:cNvSpPr>
              <a:spLocks noChangeShapeType="1"/>
            </p:cNvSpPr>
            <p:nvPr/>
          </p:nvSpPr>
          <p:spPr bwMode="auto">
            <a:xfrm>
              <a:off x="3301" y="3616"/>
              <a:ext cx="432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Text Box 60"/>
          <p:cNvSpPr txBox="1">
            <a:spLocks noChangeArrowheads="1"/>
          </p:cNvSpPr>
          <p:nvPr/>
        </p:nvSpPr>
        <p:spPr bwMode="auto">
          <a:xfrm>
            <a:off x="5371975" y="2980983"/>
            <a:ext cx="24240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Reduction Reaction</a:t>
            </a: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387232" y="6248400"/>
            <a:ext cx="42594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Standard hydrogen electrode (SHE)</a:t>
            </a:r>
          </a:p>
        </p:txBody>
      </p:sp>
    </p:spTree>
    <p:extLst>
      <p:ext uri="{BB962C8B-B14F-4D97-AF65-F5344CB8AC3E}">
        <p14:creationId xmlns:p14="http://schemas.microsoft.com/office/powerpoint/2010/main" val="92106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54050" y="152401"/>
            <a:ext cx="7772400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d-I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Standard Reduction Potentials</a:t>
            </a:r>
          </a:p>
        </p:txBody>
      </p:sp>
      <p:pic>
        <p:nvPicPr>
          <p:cNvPr id="11" name="Picture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362" y="1052736"/>
            <a:ext cx="5163279" cy="30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19037" y="4591064"/>
            <a:ext cx="56380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Zn (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 | Zn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2+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(1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 || H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(1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 | H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(1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atm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 |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14" name="Group 20"/>
          <p:cNvGrpSpPr>
            <a:grpSpLocks/>
          </p:cNvGrpSpPr>
          <p:nvPr/>
        </p:nvGrpSpPr>
        <p:grpSpPr bwMode="auto">
          <a:xfrm>
            <a:off x="2655725" y="5734077"/>
            <a:ext cx="4460877" cy="400051"/>
            <a:chOff x="1798" y="3472"/>
            <a:chExt cx="2810" cy="252"/>
          </a:xfrm>
        </p:grpSpPr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1798" y="3472"/>
              <a:ext cx="281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2e</a:t>
              </a:r>
              <a:r>
                <a:rPr lang="en-US" sz="2000" baseline="30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</a:t>
              </a:r>
              <a:r>
                <a:rPr lang="en-US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+ 2H</a:t>
              </a:r>
              <a:r>
                <a:rPr lang="en-US" sz="2000" baseline="30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+ </a:t>
              </a:r>
              <a:r>
                <a:rPr lang="en-US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(1 </a:t>
              </a:r>
              <a:r>
                <a:rPr lang="en-US" sz="2000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)      </a:t>
              </a:r>
              <a:r>
                <a:rPr lang="id-ID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     </a:t>
              </a:r>
              <a:r>
                <a:rPr lang="en-US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 </a:t>
              </a:r>
              <a:r>
                <a:rPr lang="en-US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2000" baseline="-25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(1 </a:t>
              </a:r>
              <a:r>
                <a:rPr lang="en-US" sz="2000" i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atm</a:t>
              </a:r>
              <a:r>
                <a:rPr lang="en-US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3120" y="3616"/>
              <a:ext cx="432" cy="0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20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3121846" y="5200678"/>
            <a:ext cx="3633786" cy="400051"/>
            <a:chOff x="1952" y="3552"/>
            <a:chExt cx="2289" cy="252"/>
          </a:xfrm>
        </p:grpSpPr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1952" y="3552"/>
              <a:ext cx="228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Zn (</a:t>
              </a:r>
              <a:r>
                <a:rPr lang="en-US" sz="2000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en-US" sz="2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)  </a:t>
              </a:r>
              <a:r>
                <a:rPr lang="id-ID" sz="2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2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</a:t>
              </a:r>
              <a:r>
                <a:rPr lang="en-US" sz="2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Zn</a:t>
              </a:r>
              <a:r>
                <a:rPr lang="en-US" sz="2000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2+</a:t>
              </a:r>
              <a:r>
                <a:rPr lang="en-US" sz="2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(1 </a:t>
              </a:r>
              <a:r>
                <a:rPr lang="en-US" sz="2000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sz="2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) + 2e</a:t>
              </a:r>
              <a:r>
                <a:rPr lang="en-US" sz="2000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</a:t>
              </a:r>
              <a:endPara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2544" y="3687"/>
              <a:ext cx="43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152400" y="5200664"/>
            <a:ext cx="22653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Anode (oxidation):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168275" y="5734064"/>
            <a:ext cx="25202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Cathode (reduction):</a:t>
            </a:r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52400" y="6191264"/>
            <a:ext cx="792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 21"/>
          <p:cNvGrpSpPr>
            <a:grpSpLocks/>
          </p:cNvGrpSpPr>
          <p:nvPr/>
        </p:nvGrpSpPr>
        <p:grpSpPr bwMode="auto">
          <a:xfrm>
            <a:off x="1951066" y="6267479"/>
            <a:ext cx="5592760" cy="400051"/>
            <a:chOff x="96" y="3840"/>
            <a:chExt cx="3523" cy="252"/>
          </a:xfrm>
        </p:grpSpPr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96" y="3840"/>
              <a:ext cx="352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Arial" pitchFamily="34" charset="0"/>
                  <a:cs typeface="Arial" pitchFamily="34" charset="0"/>
                </a:rPr>
                <a:t>Zn (</a:t>
              </a:r>
              <a:r>
                <a:rPr lang="en-US" sz="2000" i="1" dirty="0">
                  <a:latin typeface="Arial" pitchFamily="34" charset="0"/>
                  <a:cs typeface="Arial" pitchFamily="34" charset="0"/>
                </a:rPr>
                <a:t>s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) + 2H</a:t>
              </a:r>
              <a:r>
                <a:rPr lang="en-US" sz="2000" baseline="30000" dirty="0">
                  <a:latin typeface="Arial" pitchFamily="34" charset="0"/>
                  <a:cs typeface="Arial" pitchFamily="34" charset="0"/>
                </a:rPr>
                <a:t>+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(1 </a:t>
              </a:r>
              <a:r>
                <a:rPr lang="en-US" sz="2000" i="1" dirty="0"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)      </a:t>
              </a:r>
              <a:r>
                <a:rPr lang="id-ID" sz="2000" dirty="0" smtClean="0">
                  <a:latin typeface="Arial" pitchFamily="34" charset="0"/>
                  <a:cs typeface="Arial" pitchFamily="34" charset="0"/>
                </a:rPr>
                <a:t>        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    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Zn</a:t>
              </a:r>
              <a:r>
                <a:rPr lang="en-US" sz="2000" baseline="30000" dirty="0">
                  <a:latin typeface="Arial" pitchFamily="34" charset="0"/>
                  <a:cs typeface="Arial" pitchFamily="34" charset="0"/>
                </a:rPr>
                <a:t>2+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+ H</a:t>
              </a:r>
              <a:r>
                <a:rPr lang="en-US" sz="2000" baseline="-25000" dirty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(1 </a:t>
              </a:r>
              <a:r>
                <a:rPr lang="en-US" sz="2000" i="1" dirty="0" err="1">
                  <a:latin typeface="Arial" pitchFamily="34" charset="0"/>
                  <a:cs typeface="Arial" pitchFamily="34" charset="0"/>
                </a:rPr>
                <a:t>atm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32" name="Line 19"/>
            <p:cNvSpPr>
              <a:spLocks noChangeShapeType="1"/>
            </p:cNvSpPr>
            <p:nvPr/>
          </p:nvSpPr>
          <p:spPr bwMode="auto">
            <a:xfrm>
              <a:off x="1776" y="3991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02195"/>
            <a:ext cx="325386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2259198"/>
            <a:ext cx="2425080" cy="53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240" y="2790133"/>
            <a:ext cx="3327622" cy="165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08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54050" y="152401"/>
            <a:ext cx="7772400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d-I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Standard Reduction Potentials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36116"/>
            <a:ext cx="325386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665" y="1121315"/>
            <a:ext cx="50292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30" y="4578137"/>
            <a:ext cx="7647137" cy="214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995" y="2348880"/>
            <a:ext cx="3328987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79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605</Words>
  <Application>Microsoft Office PowerPoint</Application>
  <PresentationFormat>On-screen Show (4:3)</PresentationFormat>
  <Paragraphs>104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Andhika Cahaya Titisan Sukma</dc:creator>
  <cp:lastModifiedBy>Andhika Cahaya Titisan Sukma</cp:lastModifiedBy>
  <cp:revision>59</cp:revision>
  <dcterms:created xsi:type="dcterms:W3CDTF">2020-11-03T10:03:25Z</dcterms:created>
  <dcterms:modified xsi:type="dcterms:W3CDTF">2020-12-17T07:20:01Z</dcterms:modified>
</cp:coreProperties>
</file>