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08" r:id="rId2"/>
  </p:sldMasterIdLst>
  <p:notesMasterIdLst>
    <p:notesMasterId r:id="rId16"/>
  </p:notesMasterIdLst>
  <p:handoutMasterIdLst>
    <p:handoutMasterId r:id="rId17"/>
  </p:handoutMasterIdLst>
  <p:sldIdLst>
    <p:sldId id="358" r:id="rId3"/>
    <p:sldId id="359" r:id="rId4"/>
    <p:sldId id="360" r:id="rId5"/>
    <p:sldId id="361" r:id="rId6"/>
    <p:sldId id="369" r:id="rId7"/>
    <p:sldId id="362" r:id="rId8"/>
    <p:sldId id="364" r:id="rId9"/>
    <p:sldId id="363" r:id="rId10"/>
    <p:sldId id="370" r:id="rId11"/>
    <p:sldId id="371" r:id="rId12"/>
    <p:sldId id="372" r:id="rId13"/>
    <p:sldId id="373" r:id="rId14"/>
    <p:sldId id="276" r:id="rId15"/>
  </p:sldIdLst>
  <p:sldSz cx="9144000" cy="6858000" type="screen4x3"/>
  <p:notesSz cx="7102475" cy="89916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06600"/>
    <a:srgbClr val="CCFFCC"/>
    <a:srgbClr val="0000FF"/>
    <a:srgbClr val="0000CC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1" autoAdjust="0"/>
    <p:restoredTop sz="95133" autoAdjust="0"/>
  </p:normalViewPr>
  <p:slideViewPr>
    <p:cSldViewPr>
      <p:cViewPr>
        <p:scale>
          <a:sx n="75" d="100"/>
          <a:sy n="75" d="100"/>
        </p:scale>
        <p:origin x="-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2D67C-ED08-4882-BC0F-70F3BDB13C3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2DD92-162F-441B-89E3-479FE66E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6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271010"/>
            <a:ext cx="5208482" cy="404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7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02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54202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976484-B3D2-4D80-AF2A-A553DA8BC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82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64E5E-2D31-4877-BBDF-54B549D7B9E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218BF-13BC-43F7-A2F7-694F462679D5}" type="datetime1">
              <a:rPr lang="en-US" smtClean="0"/>
              <a:t>5/15/2023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B00C2-1578-436B-83E3-D891F539E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72DE4-66B3-4F50-9AFA-3538518A82B8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63F79-3C95-4A26-AB15-C4F92A4B2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A4F0-00C2-447D-BE0C-016536FD0B47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DF593-F7F4-4161-979A-9774A8AD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026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18026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E2DD4-81F7-41D5-84E4-BA5523D35B65}" type="datetime1">
              <a:rPr lang="en-US" smtClean="0"/>
              <a:t>5/15/2023</a:t>
            </a:fld>
            <a:endParaRPr lang="id-ID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1B366-7506-43F5-9020-FE08EFBA164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B3F3D-4D29-4E84-982C-420F6B177C4A}" type="datetime1">
              <a:rPr lang="en-US" smtClean="0"/>
              <a:t>5/15/2023</a:t>
            </a:fld>
            <a:endParaRPr lang="id-ID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3161C-086F-4DFF-8263-8711E1D0B98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D16D-08C2-4AE9-A444-3F711AD12511}" type="datetime1">
              <a:rPr lang="en-US" smtClean="0"/>
              <a:t>5/15/2023</a:t>
            </a:fld>
            <a:endParaRPr lang="id-ID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6E167-6F61-487D-AAD5-C8F40D02602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401A8-2CB6-4991-A41C-ED7F8148DAE8}" type="datetime1">
              <a:rPr lang="en-US" smtClean="0"/>
              <a:t>5/15/2023</a:t>
            </a:fld>
            <a:endParaRPr lang="id-ID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DB1D4-09FD-472B-97DA-3844B66B3CE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496A7-9820-494D-9EA9-791D4E2376AD}" type="datetime1">
              <a:rPr lang="en-US" smtClean="0"/>
              <a:t>5/15/2023</a:t>
            </a:fld>
            <a:endParaRPr lang="id-ID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754D1-2559-4346-B936-29CED4743BD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E24B2-CD75-40E3-B457-FBDEC9EC3041}" type="datetime1">
              <a:rPr lang="en-US" smtClean="0"/>
              <a:t>5/15/2023</a:t>
            </a:fld>
            <a:endParaRPr lang="id-ID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3F4DC-5B85-4F8B-9B90-EBC5D8E798F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6C15-3E9D-4120-9232-A5C199718573}" type="datetime1">
              <a:rPr lang="en-US" smtClean="0"/>
              <a:t>5/15/2023</a:t>
            </a:fld>
            <a:endParaRPr lang="id-ID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04CAB-0CAD-441A-BE74-AB51A5D7609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C75A-1304-4954-ADDA-9F29F9E254F7}" type="datetime1">
              <a:rPr lang="en-US" smtClean="0"/>
              <a:t>5/15/2023</a:t>
            </a:fld>
            <a:endParaRPr lang="id-ID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DDA1B-F277-4C76-BAD6-C42A55CD95C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63C3A-D0E8-47BD-88E6-68E7B5D93D7F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E6AB1-CB89-42FE-B3D3-DCED3B2A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83F02-2B62-4B73-9263-984415B4E081}" type="datetime1">
              <a:rPr lang="en-US" smtClean="0"/>
              <a:t>5/15/2023</a:t>
            </a:fld>
            <a:endParaRPr lang="id-ID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739-DF04-48EE-829E-9EF3196A074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1FE9D-BF54-43CD-993E-4DAE9B418852}" type="datetime1">
              <a:rPr lang="en-US" smtClean="0"/>
              <a:t>5/15/2023</a:t>
            </a:fld>
            <a:endParaRPr lang="id-ID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2BB95-A1FD-4A6F-A6DF-E43E173370D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71C99-86A6-4594-998C-93450DC470D1}" type="datetime1">
              <a:rPr lang="en-US" smtClean="0"/>
              <a:t>5/15/2023</a:t>
            </a:fld>
            <a:endParaRPr lang="id-ID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FBB5-1CE4-4407-9FD2-960F34368BF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50BB-FF0F-4E14-863F-5E23036E0B6C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9162-1857-479B-978E-1DDEEEFFB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73992-2A80-4060-87C8-50E660FE6316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5AF26-D247-4968-88CB-3D2495CCF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D3399-BE4C-4A04-8B24-033A167D19C2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321BC-51E7-4603-8FD2-CC1C2E2FE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A0483-52AF-4E1C-B01B-970AD1E3D50E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1218E-E911-43A0-9351-6B07143A7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C1D2-E344-4E13-B207-BFAC1DC1B0AD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DEC6-5E70-4456-B391-43EF77DB4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99D7A-2FBB-4A1D-8C75-A6BE99BF415C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04C9E-5736-4599-AFD1-4AFD9CEE2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5587-F062-434C-BD10-F8C50FCFB487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C8B65-E25E-4B8D-B75F-319E63198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D1E38CA-6E49-4C28-9C89-52E3C86609B1}" type="datetime1">
              <a:rPr lang="en-US" smtClean="0"/>
              <a:t>5/15/2023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E0BE57F-1289-4B2B-8684-4C45C1A38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7920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0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0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7920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0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0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1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922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2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3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7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7923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3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3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3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923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923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23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923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17924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6070F90-0C1D-49E1-9768-8117EEE7985E}" type="datetime1">
              <a:rPr lang="en-US" smtClean="0"/>
              <a:t>5/15/2023</a:t>
            </a:fld>
            <a:endParaRPr lang="id-ID"/>
          </a:p>
        </p:txBody>
      </p:sp>
      <p:sp>
        <p:nvSpPr>
          <p:cNvPr id="17924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id-ID"/>
              <a:t>by Yohannes T. Sipil UNILA</a:t>
            </a:r>
          </a:p>
        </p:txBody>
      </p:sp>
      <p:sp>
        <p:nvSpPr>
          <p:cNvPr id="17924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B17C2B9-685F-4B1E-947C-1E0BC65F915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17924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828800" y="3003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PUSAT GRAVITASI BENDA PUTAR</a:t>
            </a: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85800" y="1295400"/>
            <a:ext cx="2057400" cy="2116952"/>
            <a:chOff x="685800" y="2105024"/>
            <a:chExt cx="2057400" cy="2116952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790576" y="3276600"/>
              <a:ext cx="1908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rot="5400000" flipH="1" flipV="1">
              <a:off x="65176" y="3163006"/>
              <a:ext cx="1908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Freeform 8"/>
            <p:cNvSpPr/>
            <p:nvPr/>
          </p:nvSpPr>
          <p:spPr bwMode="auto">
            <a:xfrm>
              <a:off x="1019177" y="2347912"/>
              <a:ext cx="1476000" cy="612000"/>
            </a:xfrm>
            <a:custGeom>
              <a:avLst/>
              <a:gdLst>
                <a:gd name="connsiteX0" fmla="*/ 0 w 2428875"/>
                <a:gd name="connsiteY0" fmla="*/ 1457325 h 1457325"/>
                <a:gd name="connsiteX1" fmla="*/ 957262 w 2428875"/>
                <a:gd name="connsiteY1" fmla="*/ 1185863 h 1457325"/>
                <a:gd name="connsiteX2" fmla="*/ 1871662 w 2428875"/>
                <a:gd name="connsiteY2" fmla="*/ 542925 h 1457325"/>
                <a:gd name="connsiteX3" fmla="*/ 2428875 w 2428875"/>
                <a:gd name="connsiteY3" fmla="*/ 0 h 1457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8875" h="1457325">
                  <a:moveTo>
                    <a:pt x="0" y="1457325"/>
                  </a:moveTo>
                  <a:cubicBezTo>
                    <a:pt x="322659" y="1397794"/>
                    <a:pt x="645319" y="1338263"/>
                    <a:pt x="957262" y="1185863"/>
                  </a:cubicBezTo>
                  <a:cubicBezTo>
                    <a:pt x="1269205" y="1033463"/>
                    <a:pt x="1626393" y="740569"/>
                    <a:pt x="1871662" y="542925"/>
                  </a:cubicBezTo>
                  <a:cubicBezTo>
                    <a:pt x="2116931" y="345281"/>
                    <a:pt x="2272903" y="172640"/>
                    <a:pt x="2428875" y="0"/>
                  </a:cubicBez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1752600" y="3229464"/>
              <a:ext cx="90000" cy="9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657352" y="2876490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c</a:t>
              </a: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95400" y="2190690"/>
              <a:ext cx="9717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 = f(x)</a:t>
              </a: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387012" y="2909826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376" y="2105024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5800" y="3228976"/>
              <a:ext cx="3834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O</a:t>
              </a:r>
              <a:endParaRPr lang="en-US"/>
            </a:p>
          </p:txBody>
        </p:sp>
        <p:sp>
          <p:nvSpPr>
            <p:cNvPr id="20" name="Freeform 19"/>
            <p:cNvSpPr/>
            <p:nvPr/>
          </p:nvSpPr>
          <p:spPr bwMode="auto">
            <a:xfrm flipV="1">
              <a:off x="1038224" y="3609976"/>
              <a:ext cx="1476000" cy="612000"/>
            </a:xfrm>
            <a:custGeom>
              <a:avLst/>
              <a:gdLst>
                <a:gd name="connsiteX0" fmla="*/ 0 w 2428875"/>
                <a:gd name="connsiteY0" fmla="*/ 1457325 h 1457325"/>
                <a:gd name="connsiteX1" fmla="*/ 957262 w 2428875"/>
                <a:gd name="connsiteY1" fmla="*/ 1185863 h 1457325"/>
                <a:gd name="connsiteX2" fmla="*/ 1871662 w 2428875"/>
                <a:gd name="connsiteY2" fmla="*/ 542925 h 1457325"/>
                <a:gd name="connsiteX3" fmla="*/ 2428875 w 2428875"/>
                <a:gd name="connsiteY3" fmla="*/ 0 h 1457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8875" h="1457325">
                  <a:moveTo>
                    <a:pt x="0" y="1457325"/>
                  </a:moveTo>
                  <a:cubicBezTo>
                    <a:pt x="322659" y="1397794"/>
                    <a:pt x="645319" y="1338263"/>
                    <a:pt x="957262" y="1185863"/>
                  </a:cubicBezTo>
                  <a:cubicBezTo>
                    <a:pt x="1269205" y="1033463"/>
                    <a:pt x="1626393" y="740569"/>
                    <a:pt x="1871662" y="542925"/>
                  </a:cubicBezTo>
                  <a:cubicBezTo>
                    <a:pt x="2116931" y="345281"/>
                    <a:pt x="2272903" y="172640"/>
                    <a:pt x="2428875" y="0"/>
                  </a:cubicBez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1357312" y="2898376"/>
              <a:ext cx="252000" cy="792000"/>
            </a:xfrm>
            <a:prstGeom prst="ellipse">
              <a:avLst/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981200" y="2637000"/>
              <a:ext cx="288000" cy="1296000"/>
            </a:xfrm>
            <a:prstGeom prst="ellipse">
              <a:avLst/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4" name="Straight Connector 23"/>
            <p:cNvCxnSpPr>
              <a:stCxn id="22" idx="0"/>
              <a:endCxn id="22" idx="4"/>
            </p:cNvCxnSpPr>
            <p:nvPr/>
          </p:nvCxnSpPr>
          <p:spPr bwMode="auto">
            <a:xfrm rot="16200000" flipH="1">
              <a:off x="1477200" y="3285000"/>
              <a:ext cx="1296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16200000" flipH="1">
              <a:off x="1081170" y="3279895"/>
              <a:ext cx="792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Rectangle 25"/>
            <p:cNvSpPr/>
            <p:nvPr/>
          </p:nvSpPr>
          <p:spPr>
            <a:xfrm>
              <a:off x="1323976" y="29718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a</a:t>
              </a: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972954" y="294322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</p:grp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3352800" y="990600"/>
            <a:ext cx="4953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Jika diketahui luasan</a:t>
            </a:r>
            <a:r>
              <a:rPr lang="en-US" sz="2000" baseline="0" smtClean="0">
                <a:latin typeface="Arial" charset="0"/>
                <a:cs typeface="Times New Roman" pitchFamily="18" charset="0"/>
              </a:rPr>
              <a:t> 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dibatasi kurva 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y = f(x), sumbu X, garis x = a dan x = b,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diputar terhadap sumbu X, penentuan koordinat pusat gravitasi benda putar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tersebut adalah dengan persamaan: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276600" y="2862202"/>
            <a:ext cx="1828800" cy="1709798"/>
            <a:chOff x="6248400" y="2895600"/>
            <a:chExt cx="1828800" cy="1709798"/>
          </a:xfrm>
        </p:grpSpPr>
        <p:grpSp>
          <p:nvGrpSpPr>
            <p:cNvPr id="32" name="Group 61"/>
            <p:cNvGrpSpPr/>
            <p:nvPr/>
          </p:nvGrpSpPr>
          <p:grpSpPr>
            <a:xfrm>
              <a:off x="6324600" y="2895600"/>
              <a:ext cx="1752600" cy="1709798"/>
              <a:chOff x="6324600" y="2895600"/>
              <a:chExt cx="1752600" cy="1709798"/>
            </a:xfrm>
          </p:grpSpPr>
          <p:grpSp>
            <p:nvGrpSpPr>
              <p:cNvPr id="34" name="Group 65"/>
              <p:cNvGrpSpPr/>
              <p:nvPr/>
            </p:nvGrpSpPr>
            <p:grpSpPr>
              <a:xfrm>
                <a:off x="6324600" y="2895600"/>
                <a:ext cx="1752600" cy="1466910"/>
                <a:chOff x="2119312" y="3657600"/>
                <a:chExt cx="1752600" cy="1466910"/>
              </a:xfrm>
            </p:grpSpPr>
            <p:grpSp>
              <p:nvGrpSpPr>
                <p:cNvPr id="37" name="Group 45"/>
                <p:cNvGrpSpPr/>
                <p:nvPr/>
              </p:nvGrpSpPr>
              <p:grpSpPr>
                <a:xfrm>
                  <a:off x="2633664" y="3657600"/>
                  <a:ext cx="1238248" cy="885886"/>
                  <a:chOff x="423864" y="3338512"/>
                  <a:chExt cx="1238248" cy="885886"/>
                </a:xfrm>
              </p:grpSpPr>
              <p:sp>
                <p:nvSpPr>
                  <p:cNvPr id="4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3581400"/>
                    <a:ext cx="1128712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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  xy</a:t>
                    </a:r>
                    <a:r>
                      <a:rPr lang="id-ID" sz="2000" baseline="30000" smtClean="0">
                        <a:latin typeface="Arial" charset="0"/>
                        <a:cs typeface="Times New Roman" pitchFamily="18" charset="0"/>
                      </a:rPr>
                      <a:t>2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 dx</a:t>
                    </a:r>
                    <a:endParaRPr lang="en-US" sz="2000" baseline="0">
                      <a:latin typeface="Arial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568018" y="3338512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b</a:t>
                    </a:r>
                    <a:endParaRPr lang="en-US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423864" y="3824288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a</a:t>
                    </a:r>
                    <a:endParaRPr lang="en-US"/>
                  </a:p>
                </p:txBody>
              </p:sp>
            </p:grpSp>
            <p:grpSp>
              <p:nvGrpSpPr>
                <p:cNvPr id="38" name="Group 60"/>
                <p:cNvGrpSpPr/>
                <p:nvPr/>
              </p:nvGrpSpPr>
              <p:grpSpPr>
                <a:xfrm>
                  <a:off x="2119312" y="4371976"/>
                  <a:ext cx="685800" cy="400110"/>
                  <a:chOff x="4114800" y="4476690"/>
                  <a:chExt cx="685800" cy="400110"/>
                </a:xfrm>
              </p:grpSpPr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114800" y="4476690"/>
                    <a:ext cx="685800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x  =</a:t>
                    </a:r>
                    <a:endParaRPr lang="en-US" sz="2000" baseline="0">
                      <a:latin typeface="Arial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42" name="Straight Connector 41"/>
                  <p:cNvCxnSpPr/>
                  <p:nvPr/>
                </p:nvCxnSpPr>
                <p:spPr bwMode="auto">
                  <a:xfrm>
                    <a:off x="4205288" y="4552952"/>
                    <a:ext cx="14400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39" name="Straight Connector 38"/>
                <p:cNvCxnSpPr/>
                <p:nvPr/>
              </p:nvCxnSpPr>
              <p:spPr bwMode="auto">
                <a:xfrm>
                  <a:off x="2743200" y="4524376"/>
                  <a:ext cx="936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0" name="Rectangle 39"/>
                <p:cNvSpPr/>
                <p:nvPr/>
              </p:nvSpPr>
              <p:spPr>
                <a:xfrm>
                  <a:off x="2743200" y="4724400"/>
                  <a:ext cx="96051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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 y</a:t>
                  </a:r>
                  <a:r>
                    <a:rPr lang="id-ID" sz="2000" baseline="3000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2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dx</a:t>
                  </a:r>
                  <a:endParaRPr lang="en-US"/>
                </a:p>
              </p:txBody>
            </p:sp>
          </p:grpSp>
          <p:sp>
            <p:nvSpPr>
              <p:cNvPr id="35" name="Rectangle 34"/>
              <p:cNvSpPr/>
              <p:nvPr/>
            </p:nvSpPr>
            <p:spPr>
              <a:xfrm>
                <a:off x="7002154" y="3719512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b</a:t>
                </a:r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858000" y="420528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a</a:t>
                </a:r>
                <a:endParaRPr lang="en-US"/>
              </a:p>
            </p:txBody>
          </p:sp>
        </p:grpSp>
        <p:sp>
          <p:nvSpPr>
            <p:cNvPr id="33" name="Rectangle 32"/>
            <p:cNvSpPr/>
            <p:nvPr/>
          </p:nvSpPr>
          <p:spPr bwMode="auto">
            <a:xfrm>
              <a:off x="6248400" y="2914648"/>
              <a:ext cx="1828800" cy="1676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838200" y="5083314"/>
            <a:ext cx="7772400" cy="707886"/>
            <a:chOff x="838200" y="4572000"/>
            <a:chExt cx="7772400" cy="707886"/>
          </a:xfrm>
        </p:grpSpPr>
        <p:sp>
          <p:nvSpPr>
            <p:cNvPr id="46" name="Rectangle 45"/>
            <p:cNvSpPr/>
            <p:nvPr/>
          </p:nvSpPr>
          <p:spPr>
            <a:xfrm>
              <a:off x="838200" y="4572000"/>
              <a:ext cx="77724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 = 0 karena benda tersebut simetris terhadap sumbu X, sehingga pusat gravitasi terletak pada sumbu X tersebut, atau y = 0</a:t>
              </a:r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913272" y="4646612"/>
              <a:ext cx="180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6816112" y="4965700"/>
              <a:ext cx="180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0" name="Group 69"/>
          <p:cNvGrpSpPr/>
          <p:nvPr/>
        </p:nvGrpSpPr>
        <p:grpSpPr>
          <a:xfrm>
            <a:off x="6087732" y="2805112"/>
            <a:ext cx="2362200" cy="1724086"/>
            <a:chOff x="5791200" y="2805112"/>
            <a:chExt cx="2362200" cy="1724086"/>
          </a:xfrm>
        </p:grpSpPr>
        <p:grpSp>
          <p:nvGrpSpPr>
            <p:cNvPr id="50" name="Group 49"/>
            <p:cNvGrpSpPr/>
            <p:nvPr/>
          </p:nvGrpSpPr>
          <p:grpSpPr>
            <a:xfrm>
              <a:off x="5791200" y="2819400"/>
              <a:ext cx="2362200" cy="1709798"/>
              <a:chOff x="6248400" y="2895600"/>
              <a:chExt cx="2362200" cy="1709798"/>
            </a:xfrm>
          </p:grpSpPr>
          <p:grpSp>
            <p:nvGrpSpPr>
              <p:cNvPr id="51" name="Group 61"/>
              <p:cNvGrpSpPr/>
              <p:nvPr/>
            </p:nvGrpSpPr>
            <p:grpSpPr>
              <a:xfrm>
                <a:off x="6324600" y="2895600"/>
                <a:ext cx="2286000" cy="1709798"/>
                <a:chOff x="6324600" y="2895600"/>
                <a:chExt cx="2286000" cy="1709798"/>
              </a:xfrm>
            </p:grpSpPr>
            <p:grpSp>
              <p:nvGrpSpPr>
                <p:cNvPr id="53" name="Group 65"/>
                <p:cNvGrpSpPr/>
                <p:nvPr/>
              </p:nvGrpSpPr>
              <p:grpSpPr>
                <a:xfrm>
                  <a:off x="6324600" y="2895600"/>
                  <a:ext cx="2286000" cy="1466910"/>
                  <a:chOff x="2119312" y="3657600"/>
                  <a:chExt cx="2286000" cy="1466910"/>
                </a:xfrm>
              </p:grpSpPr>
              <p:grpSp>
                <p:nvGrpSpPr>
                  <p:cNvPr id="56" name="Group 45"/>
                  <p:cNvGrpSpPr/>
                  <p:nvPr/>
                </p:nvGrpSpPr>
                <p:grpSpPr>
                  <a:xfrm>
                    <a:off x="2633664" y="3657600"/>
                    <a:ext cx="1771648" cy="885886"/>
                    <a:chOff x="423864" y="3338512"/>
                    <a:chExt cx="1771648" cy="885886"/>
                  </a:xfrm>
                </p:grpSpPr>
                <p:sp>
                  <p:nvSpPr>
                    <p:cNvPr id="62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400" y="3581400"/>
                      <a:ext cx="1662112" cy="4001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n-US" sz="2000" baseline="0" smtClean="0"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</a:t>
                      </a:r>
                      <a:r>
                        <a:rPr lang="id-ID" sz="2000" baseline="0" smtClean="0">
                          <a:latin typeface="Arial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000" baseline="0" smtClean="0"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 </a:t>
                      </a:r>
                      <a:r>
                        <a:rPr lang="id-ID" sz="2000" baseline="0" smtClean="0"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 </a:t>
                      </a:r>
                      <a:r>
                        <a:rPr lang="id-ID" sz="2000" baseline="0" smtClean="0">
                          <a:latin typeface="Arial" charset="0"/>
                          <a:cs typeface="Times New Roman" pitchFamily="18" charset="0"/>
                        </a:rPr>
                        <a:t>xy dy dx</a:t>
                      </a:r>
                      <a:endParaRPr lang="en-US" sz="2000" baseline="0">
                        <a:latin typeface="Arial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3" name="Rectangle 62"/>
                    <p:cNvSpPr/>
                    <p:nvPr/>
                  </p:nvSpPr>
                  <p:spPr>
                    <a:xfrm>
                      <a:off x="568018" y="3338512"/>
                      <a:ext cx="327334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d-ID" sz="2000" baseline="0" smtClean="0">
                          <a:solidFill>
                            <a:srgbClr val="FFFFFF"/>
                          </a:solidFill>
                          <a:latin typeface="Arial" charset="0"/>
                          <a:cs typeface="Times New Roman" pitchFamily="18" charset="0"/>
                        </a:rPr>
                        <a:t>b</a:t>
                      </a:r>
                      <a:endParaRPr lang="en-US"/>
                    </a:p>
                  </p:txBody>
                </p:sp>
                <p:sp>
                  <p:nvSpPr>
                    <p:cNvPr id="64" name="Rectangle 63"/>
                    <p:cNvSpPr/>
                    <p:nvPr/>
                  </p:nvSpPr>
                  <p:spPr>
                    <a:xfrm>
                      <a:off x="423864" y="3824288"/>
                      <a:ext cx="327334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d-ID" sz="2000" baseline="0" smtClean="0">
                          <a:solidFill>
                            <a:srgbClr val="FFFFFF"/>
                          </a:solidFill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lang="en-US"/>
                    </a:p>
                  </p:txBody>
                </p:sp>
              </p:grpSp>
              <p:grpSp>
                <p:nvGrpSpPr>
                  <p:cNvPr id="57" name="Group 60"/>
                  <p:cNvGrpSpPr/>
                  <p:nvPr/>
                </p:nvGrpSpPr>
                <p:grpSpPr>
                  <a:xfrm>
                    <a:off x="2119312" y="4371976"/>
                    <a:ext cx="685800" cy="400110"/>
                    <a:chOff x="4114800" y="4476690"/>
                    <a:chExt cx="685800" cy="400110"/>
                  </a:xfrm>
                </p:grpSpPr>
                <p:sp>
                  <p:nvSpPr>
                    <p:cNvPr id="60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14800" y="4476690"/>
                      <a:ext cx="685800" cy="4001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id-ID" sz="2000" baseline="0" smtClean="0">
                          <a:latin typeface="Arial" charset="0"/>
                          <a:cs typeface="Times New Roman" pitchFamily="18" charset="0"/>
                        </a:rPr>
                        <a:t>x  =</a:t>
                      </a:r>
                      <a:endParaRPr lang="en-US" sz="2000" baseline="0">
                        <a:latin typeface="Arial" charset="0"/>
                        <a:cs typeface="Times New Roman" pitchFamily="18" charset="0"/>
                      </a:endParaRPr>
                    </a:p>
                  </p:txBody>
                </p:sp>
                <p:cxnSp>
                  <p:nvCxnSpPr>
                    <p:cNvPr id="61" name="Straight Connector 60"/>
                    <p:cNvCxnSpPr/>
                    <p:nvPr/>
                  </p:nvCxnSpPr>
                  <p:spPr bwMode="auto">
                    <a:xfrm>
                      <a:off x="4205288" y="4552952"/>
                      <a:ext cx="144000" cy="1588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58" name="Straight Connector 57"/>
                  <p:cNvCxnSpPr/>
                  <p:nvPr/>
                </p:nvCxnSpPr>
                <p:spPr bwMode="auto">
                  <a:xfrm>
                    <a:off x="2743200" y="4510088"/>
                    <a:ext cx="1512000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59" name="Rectangle 58"/>
                  <p:cNvSpPr/>
                  <p:nvPr/>
                </p:nvSpPr>
                <p:spPr>
                  <a:xfrm>
                    <a:off x="2743200" y="4724400"/>
                    <a:ext cx="1560042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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   </a:t>
                    </a:r>
                    <a:r>
                      <a:rPr lang="en-US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 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  y dy dx</a:t>
                    </a:r>
                    <a:endParaRPr lang="en-US"/>
                  </a:p>
                </p:txBody>
              </p:sp>
            </p:grpSp>
            <p:sp>
              <p:nvSpPr>
                <p:cNvPr id="54" name="Rectangle 53"/>
                <p:cNvSpPr/>
                <p:nvPr/>
              </p:nvSpPr>
              <p:spPr>
                <a:xfrm>
                  <a:off x="7002154" y="3719512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b</a:t>
                  </a:r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6858000" y="4205288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a</a:t>
                  </a:r>
                  <a:endParaRPr lang="en-US"/>
                </a:p>
              </p:txBody>
            </p:sp>
          </p:grpSp>
          <p:sp>
            <p:nvSpPr>
              <p:cNvPr id="52" name="Rectangle 51"/>
              <p:cNvSpPr/>
              <p:nvPr/>
            </p:nvSpPr>
            <p:spPr bwMode="auto">
              <a:xfrm>
                <a:off x="6248400" y="2914648"/>
                <a:ext cx="2362200" cy="16764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sp>
          <p:nvSpPr>
            <p:cNvPr id="65" name="Rectangle 64"/>
            <p:cNvSpPr/>
            <p:nvPr/>
          </p:nvSpPr>
          <p:spPr>
            <a:xfrm>
              <a:off x="6734176" y="2805112"/>
              <a:ext cx="55335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f(x)</a:t>
              </a:r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21154" y="332422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38043" y="3638490"/>
              <a:ext cx="55335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f(x)</a:t>
              </a:r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629400" y="412902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</p:grpSp>
      <p:sp>
        <p:nvSpPr>
          <p:cNvPr id="71" name="Rectangle 70"/>
          <p:cNvSpPr/>
          <p:nvPr/>
        </p:nvSpPr>
        <p:spPr>
          <a:xfrm>
            <a:off x="5257800" y="3500378"/>
            <a:ext cx="753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atau 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9" grpId="0"/>
      <p:bldP spid="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81000" y="1219200"/>
            <a:ext cx="2514600" cy="1983820"/>
            <a:chOff x="609600" y="2057400"/>
            <a:chExt cx="2514600" cy="1983820"/>
          </a:xfrm>
        </p:grpSpPr>
        <p:grpSp>
          <p:nvGrpSpPr>
            <p:cNvPr id="6" name="Group 19"/>
            <p:cNvGrpSpPr/>
            <p:nvPr/>
          </p:nvGrpSpPr>
          <p:grpSpPr>
            <a:xfrm>
              <a:off x="609600" y="2057400"/>
              <a:ext cx="2514600" cy="1752600"/>
              <a:chOff x="609600" y="2057400"/>
              <a:chExt cx="2514600" cy="1752600"/>
            </a:xfrm>
          </p:grpSpPr>
          <p:cxnSp>
            <p:nvCxnSpPr>
              <p:cNvPr id="11" name="Straight Connector 10"/>
              <p:cNvCxnSpPr/>
              <p:nvPr/>
            </p:nvCxnSpPr>
            <p:spPr bwMode="auto">
              <a:xfrm rot="16200000" flipH="1">
                <a:off x="114300" y="2933700"/>
                <a:ext cx="17526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>
                <a:off x="609600" y="36576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3" name="Group 13"/>
              <p:cNvGrpSpPr/>
              <p:nvPr/>
            </p:nvGrpSpPr>
            <p:grpSpPr>
              <a:xfrm>
                <a:off x="1004888" y="2514600"/>
                <a:ext cx="904875" cy="933448"/>
                <a:chOff x="3743325" y="1857375"/>
                <a:chExt cx="1852611" cy="1362073"/>
              </a:xfrm>
            </p:grpSpPr>
            <p:sp>
              <p:nvSpPr>
                <p:cNvPr id="17" name="Freeform 16"/>
                <p:cNvSpPr/>
                <p:nvPr/>
              </p:nvSpPr>
              <p:spPr bwMode="auto">
                <a:xfrm>
                  <a:off x="3743325" y="1857375"/>
                  <a:ext cx="928688" cy="1357313"/>
                </a:xfrm>
                <a:custGeom>
                  <a:avLst/>
                  <a:gdLst>
                    <a:gd name="connsiteX0" fmla="*/ 0 w 928688"/>
                    <a:gd name="connsiteY0" fmla="*/ 0 h 1357313"/>
                    <a:gd name="connsiteX1" fmla="*/ 385763 w 928688"/>
                    <a:gd name="connsiteY1" fmla="*/ 1057275 h 1357313"/>
                    <a:gd name="connsiteX2" fmla="*/ 928688 w 928688"/>
                    <a:gd name="connsiteY2" fmla="*/ 1357313 h 1357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28688" h="1357313">
                      <a:moveTo>
                        <a:pt x="0" y="0"/>
                      </a:moveTo>
                      <a:cubicBezTo>
                        <a:pt x="115491" y="415528"/>
                        <a:pt x="230982" y="831056"/>
                        <a:pt x="385763" y="1057275"/>
                      </a:cubicBezTo>
                      <a:cubicBezTo>
                        <a:pt x="540544" y="1283494"/>
                        <a:pt x="734616" y="1320403"/>
                        <a:pt x="928688" y="1357313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  <p:sp>
              <p:nvSpPr>
                <p:cNvPr id="18" name="Freeform 17"/>
                <p:cNvSpPr/>
                <p:nvPr/>
              </p:nvSpPr>
              <p:spPr bwMode="auto">
                <a:xfrm flipH="1">
                  <a:off x="4667248" y="1862135"/>
                  <a:ext cx="928688" cy="1357313"/>
                </a:xfrm>
                <a:custGeom>
                  <a:avLst/>
                  <a:gdLst>
                    <a:gd name="connsiteX0" fmla="*/ 0 w 928688"/>
                    <a:gd name="connsiteY0" fmla="*/ 0 h 1357313"/>
                    <a:gd name="connsiteX1" fmla="*/ 385763 w 928688"/>
                    <a:gd name="connsiteY1" fmla="*/ 1057275 h 1357313"/>
                    <a:gd name="connsiteX2" fmla="*/ 928688 w 928688"/>
                    <a:gd name="connsiteY2" fmla="*/ 1357313 h 1357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28688" h="1357313">
                      <a:moveTo>
                        <a:pt x="0" y="0"/>
                      </a:moveTo>
                      <a:cubicBezTo>
                        <a:pt x="115491" y="415528"/>
                        <a:pt x="230982" y="831056"/>
                        <a:pt x="385763" y="1057275"/>
                      </a:cubicBezTo>
                      <a:cubicBezTo>
                        <a:pt x="540544" y="1283494"/>
                        <a:pt x="734616" y="1320403"/>
                        <a:pt x="928688" y="1357313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</p:grpSp>
          <p:cxnSp>
            <p:nvCxnSpPr>
              <p:cNvPr id="14" name="Straight Connector 13"/>
              <p:cNvCxnSpPr/>
              <p:nvPr/>
            </p:nvCxnSpPr>
            <p:spPr bwMode="auto">
              <a:xfrm flipV="1">
                <a:off x="990600" y="2500312"/>
                <a:ext cx="1219200" cy="9906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" name="Rectangle 14"/>
              <p:cNvSpPr/>
              <p:nvPr/>
            </p:nvSpPr>
            <p:spPr>
              <a:xfrm>
                <a:off x="990600" y="2057400"/>
                <a:ext cx="18838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y = x</a:t>
                </a:r>
                <a:r>
                  <a:rPr lang="id-ID" sz="2000" baseline="3000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r>
                  <a:rPr lang="id-ID" sz="2000" baseline="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 – 4x + 6 </a:t>
                </a:r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889567" y="2647890"/>
                <a:ext cx="12346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y = x + 2 </a:t>
                </a:r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cxnSp>
          <p:nvCxnSpPr>
            <p:cNvPr id="7" name="Straight Connector 6"/>
            <p:cNvCxnSpPr/>
            <p:nvPr/>
          </p:nvCxnSpPr>
          <p:spPr bwMode="auto">
            <a:xfrm rot="5400000">
              <a:off x="1039200" y="3484382"/>
              <a:ext cx="360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rot="5400000">
              <a:off x="1406582" y="3225030"/>
              <a:ext cx="900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Rectangle 8"/>
            <p:cNvSpPr/>
            <p:nvPr/>
          </p:nvSpPr>
          <p:spPr>
            <a:xfrm>
              <a:off x="1066800" y="367188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latin typeface="Arial" charset="0"/>
                  <a:cs typeface="Times New Roman" pitchFamily="18" charset="0"/>
                </a:rPr>
                <a:t>1</a:t>
              </a: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11158" y="36576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latin typeface="Arial" charset="0"/>
                  <a:cs typeface="Times New Roman" pitchFamily="18" charset="0"/>
                </a:rPr>
                <a:t>4</a:t>
              </a:r>
              <a:endParaRPr lang="en-US"/>
            </a:p>
          </p:txBody>
        </p:sp>
      </p:grpSp>
      <p:grpSp>
        <p:nvGrpSpPr>
          <p:cNvPr id="20" name="Group 83"/>
          <p:cNvGrpSpPr/>
          <p:nvPr/>
        </p:nvGrpSpPr>
        <p:grpSpPr>
          <a:xfrm>
            <a:off x="4724400" y="214312"/>
            <a:ext cx="2590800" cy="981134"/>
            <a:chOff x="5486400" y="4886266"/>
            <a:chExt cx="2590800" cy="981134"/>
          </a:xfrm>
        </p:grpSpPr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5486400" y="5210176"/>
              <a:ext cx="2590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x  =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x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5571000" y="528643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Rectangle 23"/>
            <p:cNvSpPr/>
            <p:nvPr/>
          </p:nvSpPr>
          <p:spPr>
            <a:xfrm>
              <a:off x="6248400" y="544818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a</a:t>
              </a:r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349690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b</a:t>
              </a:r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67266" y="488626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591066" y="54672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grpSp>
          <p:nvGrpSpPr>
            <p:cNvPr id="28" name="Group 79"/>
            <p:cNvGrpSpPr/>
            <p:nvPr/>
          </p:nvGrpSpPr>
          <p:grpSpPr>
            <a:xfrm>
              <a:off x="5972176" y="5048132"/>
              <a:ext cx="397866" cy="743068"/>
              <a:chOff x="1583334" y="4857690"/>
              <a:chExt cx="397866" cy="74306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31" name="Straight Connector 30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2" name="Rectangle 31"/>
          <p:cNvSpPr/>
          <p:nvPr/>
        </p:nvSpPr>
        <p:spPr>
          <a:xfrm>
            <a:off x="625201" y="523934"/>
            <a:ext cx="40991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Menentukan titik berat terhadap X,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48000" y="1352490"/>
            <a:ext cx="55327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Karena p tidak diketahui, maka M = A sehingga</a:t>
            </a:r>
            <a:endParaRPr lang="en-US"/>
          </a:p>
        </p:txBody>
      </p:sp>
      <p:grpSp>
        <p:nvGrpSpPr>
          <p:cNvPr id="34" name="Group 83"/>
          <p:cNvGrpSpPr/>
          <p:nvPr/>
        </p:nvGrpSpPr>
        <p:grpSpPr>
          <a:xfrm>
            <a:off x="3124200" y="1947802"/>
            <a:ext cx="2590800" cy="1009710"/>
            <a:chOff x="5486400" y="4886266"/>
            <a:chExt cx="2590800" cy="1009710"/>
          </a:xfrm>
        </p:grpSpPr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5486400" y="5210176"/>
              <a:ext cx="2590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x  =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x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5571000" y="528643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>
            <a:xfrm>
              <a:off x="6219824" y="549104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349690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667266" y="4886266"/>
              <a:ext cx="6046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x+2</a:t>
              </a:r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434136" y="5495866"/>
              <a:ext cx="11128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–4x+6</a:t>
              </a:r>
              <a:endParaRPr lang="en-US"/>
            </a:p>
          </p:txBody>
        </p:sp>
        <p:grpSp>
          <p:nvGrpSpPr>
            <p:cNvPr id="41" name="Group 79"/>
            <p:cNvGrpSpPr/>
            <p:nvPr/>
          </p:nvGrpSpPr>
          <p:grpSpPr>
            <a:xfrm>
              <a:off x="6000752" y="5048132"/>
              <a:ext cx="356188" cy="743068"/>
              <a:chOff x="1611910" y="4857690"/>
              <a:chExt cx="356188" cy="743068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611910" y="5200648"/>
                <a:ext cx="35618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A</a:t>
                </a:r>
                <a:endParaRPr lang="en-US"/>
              </a:p>
            </p:txBody>
          </p:sp>
          <p:cxnSp>
            <p:nvCxnSpPr>
              <p:cNvPr id="44" name="Straight Connector 43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5" name="Group 83"/>
          <p:cNvGrpSpPr/>
          <p:nvPr/>
        </p:nvGrpSpPr>
        <p:grpSpPr>
          <a:xfrm>
            <a:off x="5700712" y="1947802"/>
            <a:ext cx="1995488" cy="1023998"/>
            <a:chOff x="5700712" y="4886266"/>
            <a:chExt cx="1995488" cy="1023998"/>
          </a:xfrm>
        </p:grpSpPr>
        <p:sp>
          <p:nvSpPr>
            <p:cNvPr id="46" name="Rectangle 13"/>
            <p:cNvSpPr>
              <a:spLocks noChangeArrowheads="1"/>
            </p:cNvSpPr>
            <p:nvPr/>
          </p:nvSpPr>
          <p:spPr bwMode="auto">
            <a:xfrm>
              <a:off x="5700712" y="5210176"/>
              <a:ext cx="19192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xy ]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219824" y="549104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349690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862947" y="4886266"/>
              <a:ext cx="6046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x+2</a:t>
              </a:r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583395" y="5510154"/>
              <a:ext cx="11128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–4x+6</a:t>
              </a:r>
              <a:endParaRPr lang="en-US"/>
            </a:p>
          </p:txBody>
        </p:sp>
        <p:grpSp>
          <p:nvGrpSpPr>
            <p:cNvPr id="52" name="Group 79"/>
            <p:cNvGrpSpPr/>
            <p:nvPr/>
          </p:nvGrpSpPr>
          <p:grpSpPr>
            <a:xfrm>
              <a:off x="6003330" y="5048132"/>
              <a:ext cx="367898" cy="743068"/>
              <a:chOff x="1614488" y="4857690"/>
              <a:chExt cx="367898" cy="743068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626198" y="5200648"/>
                <a:ext cx="35618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A</a:t>
                </a:r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66" name="Group 83"/>
          <p:cNvGrpSpPr/>
          <p:nvPr/>
        </p:nvGrpSpPr>
        <p:grpSpPr>
          <a:xfrm>
            <a:off x="5029200" y="3281422"/>
            <a:ext cx="3200400" cy="962086"/>
            <a:chOff x="5700712" y="4943356"/>
            <a:chExt cx="3200400" cy="962086"/>
          </a:xfrm>
        </p:grpSpPr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5700712" y="5210176"/>
              <a:ext cx="3200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– 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3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+ 5x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– 4x 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219824" y="550533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349690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  <p:grpSp>
          <p:nvGrpSpPr>
            <p:cNvPr id="70" name="Group 79"/>
            <p:cNvGrpSpPr/>
            <p:nvPr/>
          </p:nvGrpSpPr>
          <p:grpSpPr>
            <a:xfrm>
              <a:off x="6003330" y="5048132"/>
              <a:ext cx="367898" cy="743068"/>
              <a:chOff x="1614488" y="4857690"/>
              <a:chExt cx="367898" cy="743068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626198" y="5200648"/>
                <a:ext cx="35618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A</a:t>
                </a:r>
                <a:endParaRPr lang="en-US"/>
              </a:p>
            </p:txBody>
          </p:sp>
          <p:cxnSp>
            <p:nvCxnSpPr>
              <p:cNvPr id="73" name="Straight Connector 72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75" name="Group 74"/>
          <p:cNvGrpSpPr/>
          <p:nvPr/>
        </p:nvGrpSpPr>
        <p:grpSpPr>
          <a:xfrm>
            <a:off x="733424" y="3276600"/>
            <a:ext cx="4495800" cy="947798"/>
            <a:chOff x="733424" y="3276600"/>
            <a:chExt cx="4495800" cy="947798"/>
          </a:xfrm>
        </p:grpSpPr>
        <p:grpSp>
          <p:nvGrpSpPr>
            <p:cNvPr id="56" name="Group 83"/>
            <p:cNvGrpSpPr/>
            <p:nvPr/>
          </p:nvGrpSpPr>
          <p:grpSpPr>
            <a:xfrm>
              <a:off x="733424" y="3276600"/>
              <a:ext cx="4495800" cy="947798"/>
              <a:chOff x="5519736" y="4943356"/>
              <a:chExt cx="4495800" cy="947798"/>
            </a:xfrm>
          </p:grpSpPr>
          <p:sp>
            <p:nvSpPr>
              <p:cNvPr id="57" name="Rectangle 13"/>
              <p:cNvSpPr>
                <a:spLocks noChangeArrowheads="1"/>
              </p:cNvSpPr>
              <p:nvPr/>
            </p:nvSpPr>
            <p:spPr bwMode="auto">
              <a:xfrm>
                <a:off x="5519736" y="5210176"/>
                <a:ext cx="44958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x  =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x {(x + 2 – (x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4x + 6)}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6262688" y="549104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6349690" y="494335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endParaRPr lang="en-US"/>
              </a:p>
            </p:txBody>
          </p:sp>
          <p:grpSp>
            <p:nvGrpSpPr>
              <p:cNvPr id="62" name="Group 79"/>
              <p:cNvGrpSpPr/>
              <p:nvPr/>
            </p:nvGrpSpPr>
            <p:grpSpPr>
              <a:xfrm>
                <a:off x="6003330" y="5048132"/>
                <a:ext cx="367898" cy="743068"/>
                <a:chOff x="1614488" y="4857690"/>
                <a:chExt cx="367898" cy="743068"/>
              </a:xfrm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1614488" y="48576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1626198" y="5200648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A</a:t>
                  </a:r>
                  <a:endParaRPr lang="en-US"/>
                </a:p>
              </p:txBody>
            </p:sp>
            <p:cxnSp>
              <p:nvCxnSpPr>
                <p:cNvPr id="65" name="Straight Connector 64"/>
                <p:cNvCxnSpPr/>
                <p:nvPr/>
              </p:nvCxnSpPr>
              <p:spPr bwMode="auto">
                <a:xfrm>
                  <a:off x="1676400" y="5210176"/>
                  <a:ext cx="216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74" name="Straight Connector 73"/>
            <p:cNvCxnSpPr/>
            <p:nvPr/>
          </p:nvCxnSpPr>
          <p:spPr bwMode="auto">
            <a:xfrm>
              <a:off x="833440" y="360838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/>
          <p:cNvGrpSpPr/>
          <p:nvPr/>
        </p:nvGrpSpPr>
        <p:grpSpPr>
          <a:xfrm>
            <a:off x="733424" y="4310002"/>
            <a:ext cx="3556310" cy="947798"/>
            <a:chOff x="733424" y="4310002"/>
            <a:chExt cx="3556310" cy="947798"/>
          </a:xfrm>
        </p:grpSpPr>
        <p:grpSp>
          <p:nvGrpSpPr>
            <p:cNvPr id="76" name="Group 75"/>
            <p:cNvGrpSpPr/>
            <p:nvPr/>
          </p:nvGrpSpPr>
          <p:grpSpPr>
            <a:xfrm>
              <a:off x="733424" y="4310002"/>
              <a:ext cx="3556310" cy="947798"/>
              <a:chOff x="733424" y="3276600"/>
              <a:chExt cx="3556310" cy="947798"/>
            </a:xfrm>
          </p:grpSpPr>
          <p:grpSp>
            <p:nvGrpSpPr>
              <p:cNvPr id="77" name="Group 83"/>
              <p:cNvGrpSpPr/>
              <p:nvPr/>
            </p:nvGrpSpPr>
            <p:grpSpPr>
              <a:xfrm>
                <a:off x="733424" y="3276600"/>
                <a:ext cx="3556310" cy="947798"/>
                <a:chOff x="5519736" y="4943356"/>
                <a:chExt cx="3556310" cy="947798"/>
              </a:xfrm>
            </p:grpSpPr>
            <p:sp>
              <p:nvSpPr>
                <p:cNvPr id="79" name="Rectangle 13"/>
                <p:cNvSpPr>
                  <a:spLocks noChangeArrowheads="1"/>
                </p:cNvSpPr>
                <p:nvPr/>
              </p:nvSpPr>
              <p:spPr bwMode="auto">
                <a:xfrm>
                  <a:off x="5519736" y="5210176"/>
                  <a:ext cx="353377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x  =      (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–     x</a:t>
                  </a:r>
                  <a:r>
                    <a:rPr lang="id-ID" sz="2000" baseline="3000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4  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+      x</a:t>
                  </a:r>
                  <a:r>
                    <a:rPr lang="id-ID" sz="2000" baseline="3000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3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– 2x</a:t>
                  </a:r>
                  <a:r>
                    <a:rPr lang="id-ID" sz="2000" baseline="3000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2 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]</a:t>
                  </a:r>
                  <a:endParaRPr lang="en-US" sz="2000" baseline="300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8748712" y="5491044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8748712" y="4943356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4</a:t>
                  </a:r>
                  <a:endParaRPr lang="en-US"/>
                </a:p>
              </p:txBody>
            </p:sp>
            <p:grpSp>
              <p:nvGrpSpPr>
                <p:cNvPr id="82" name="Group 79"/>
                <p:cNvGrpSpPr/>
                <p:nvPr/>
              </p:nvGrpSpPr>
              <p:grpSpPr>
                <a:xfrm>
                  <a:off x="6034088" y="5048132"/>
                  <a:ext cx="367898" cy="743068"/>
                  <a:chOff x="1645246" y="4857690"/>
                  <a:chExt cx="367898" cy="743068"/>
                </a:xfrm>
              </p:grpSpPr>
              <p:sp>
                <p:nvSpPr>
                  <p:cNvPr id="83" name="Rectangle 82"/>
                  <p:cNvSpPr/>
                  <p:nvPr/>
                </p:nvSpPr>
                <p:spPr>
                  <a:xfrm>
                    <a:off x="1645246" y="4857690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1</a:t>
                    </a:r>
                    <a:endParaRPr lang="en-US"/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1656956" y="5200648"/>
                    <a:ext cx="35618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A</a:t>
                    </a:r>
                    <a:endParaRPr lang="en-US"/>
                  </a:p>
                </p:txBody>
              </p:sp>
              <p:cxnSp>
                <p:nvCxnSpPr>
                  <p:cNvPr id="85" name="Straight Connector 84"/>
                  <p:cNvCxnSpPr/>
                  <p:nvPr/>
                </p:nvCxnSpPr>
                <p:spPr bwMode="auto">
                  <a:xfrm>
                    <a:off x="1707158" y="5210176"/>
                    <a:ext cx="216000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cxnSp>
            <p:nvCxnSpPr>
              <p:cNvPr id="78" name="Straight Connector 77"/>
              <p:cNvCxnSpPr/>
              <p:nvPr/>
            </p:nvCxnSpPr>
            <p:spPr bwMode="auto">
              <a:xfrm>
                <a:off x="833440" y="3608388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9" name="Group 88"/>
            <p:cNvGrpSpPr/>
            <p:nvPr/>
          </p:nvGrpSpPr>
          <p:grpSpPr>
            <a:xfrm>
              <a:off x="1885044" y="4419600"/>
              <a:ext cx="339044" cy="743068"/>
              <a:chOff x="1369418" y="4567178"/>
              <a:chExt cx="339044" cy="743068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1369418" y="456717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1381128" y="491013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4</a:t>
                </a:r>
                <a:endParaRPr lang="en-US"/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>
                <a:off x="1431330" y="4919664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0" name="Group 89"/>
            <p:cNvGrpSpPr/>
            <p:nvPr/>
          </p:nvGrpSpPr>
          <p:grpSpPr>
            <a:xfrm>
              <a:off x="2723244" y="4419600"/>
              <a:ext cx="339044" cy="743068"/>
              <a:chOff x="1369418" y="4567178"/>
              <a:chExt cx="339044" cy="743068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1369418" y="456717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5</a:t>
                </a:r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381128" y="491013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3</a:t>
                </a:r>
                <a:endParaRPr lang="en-US"/>
              </a:p>
            </p:txBody>
          </p:sp>
          <p:cxnSp>
            <p:nvCxnSpPr>
              <p:cNvPr id="93" name="Straight Connector 92"/>
              <p:cNvCxnSpPr/>
              <p:nvPr/>
            </p:nvCxnSpPr>
            <p:spPr bwMode="auto">
              <a:xfrm>
                <a:off x="1431330" y="4919664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5" name="Group 134"/>
          <p:cNvGrpSpPr/>
          <p:nvPr/>
        </p:nvGrpSpPr>
        <p:grpSpPr>
          <a:xfrm>
            <a:off x="5788132" y="5324356"/>
            <a:ext cx="1298468" cy="724020"/>
            <a:chOff x="5410200" y="4405312"/>
            <a:chExt cx="1298468" cy="724020"/>
          </a:xfrm>
        </p:grpSpPr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5410200" y="4572000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   </a:t>
              </a:r>
              <a:endParaRPr lang="en-US" sz="2000" baseline="30000" smtClean="0">
                <a:solidFill>
                  <a:srgbClr val="FFFFFF"/>
                </a:solidFill>
              </a:endParaRPr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5702200" y="4405312"/>
              <a:ext cx="470000" cy="724020"/>
              <a:chOff x="1358800" y="5486400"/>
              <a:chExt cx="470000" cy="724020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1434794" y="548640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6</a:t>
                </a:r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1358800" y="5810310"/>
                <a:ext cx="4700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27</a:t>
                </a:r>
                <a:endParaRPr lang="en-US"/>
              </a:p>
            </p:txBody>
          </p:sp>
          <p:cxnSp>
            <p:nvCxnSpPr>
              <p:cNvPr id="124" name="Straight Connector 123"/>
              <p:cNvCxnSpPr/>
              <p:nvPr/>
            </p:nvCxnSpPr>
            <p:spPr bwMode="auto">
              <a:xfrm>
                <a:off x="1468130" y="5838886"/>
                <a:ext cx="25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6" name="Group 125"/>
            <p:cNvGrpSpPr/>
            <p:nvPr/>
          </p:nvGrpSpPr>
          <p:grpSpPr>
            <a:xfrm>
              <a:off x="6096000" y="4405312"/>
              <a:ext cx="612668" cy="724020"/>
              <a:chOff x="1357312" y="5486400"/>
              <a:chExt cx="612668" cy="72402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1357312" y="5486400"/>
                <a:ext cx="61266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135</a:t>
                </a:r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1420712" y="5810310"/>
                <a:ext cx="4700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12</a:t>
                </a:r>
                <a:endParaRPr lang="en-US"/>
              </a:p>
            </p:txBody>
          </p:sp>
          <p:cxnSp>
            <p:nvCxnSpPr>
              <p:cNvPr id="129" name="Straight Connector 128"/>
              <p:cNvCxnSpPr/>
              <p:nvPr/>
            </p:nvCxnSpPr>
            <p:spPr bwMode="auto">
              <a:xfrm>
                <a:off x="1468130" y="5838886"/>
                <a:ext cx="39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6" name="Group 135"/>
          <p:cNvGrpSpPr/>
          <p:nvPr/>
        </p:nvGrpSpPr>
        <p:grpSpPr>
          <a:xfrm>
            <a:off x="7162800" y="5324356"/>
            <a:ext cx="685800" cy="724020"/>
            <a:chOff x="6653216" y="4405312"/>
            <a:chExt cx="685800" cy="724020"/>
          </a:xfrm>
        </p:grpSpPr>
        <p:sp>
          <p:nvSpPr>
            <p:cNvPr id="130" name="Rectangle 13"/>
            <p:cNvSpPr>
              <a:spLocks noChangeArrowheads="1"/>
            </p:cNvSpPr>
            <p:nvPr/>
          </p:nvSpPr>
          <p:spPr bwMode="auto">
            <a:xfrm>
              <a:off x="6653216" y="4567356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  </a:t>
              </a:r>
              <a:endParaRPr lang="en-US" sz="2000" baseline="30000" smtClean="0">
                <a:solidFill>
                  <a:srgbClr val="FFFFFF"/>
                </a:solidFill>
              </a:endParaRPr>
            </a:p>
          </p:txBody>
        </p:sp>
        <p:grpSp>
          <p:nvGrpSpPr>
            <p:cNvPr id="131" name="Group 130"/>
            <p:cNvGrpSpPr/>
            <p:nvPr/>
          </p:nvGrpSpPr>
          <p:grpSpPr>
            <a:xfrm>
              <a:off x="6987866" y="4405312"/>
              <a:ext cx="351150" cy="724020"/>
              <a:chOff x="1410978" y="5486400"/>
              <a:chExt cx="351150" cy="724020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1434794" y="548640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5</a:t>
                </a:r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410978" y="581031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cxnSp>
            <p:nvCxnSpPr>
              <p:cNvPr id="134" name="Straight Connector 133"/>
              <p:cNvCxnSpPr/>
              <p:nvPr/>
            </p:nvCxnSpPr>
            <p:spPr bwMode="auto">
              <a:xfrm>
                <a:off x="1468130" y="5838886"/>
                <a:ext cx="25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40" name="Group 139"/>
          <p:cNvGrpSpPr/>
          <p:nvPr/>
        </p:nvGrpSpPr>
        <p:grpSpPr>
          <a:xfrm>
            <a:off x="700088" y="5334000"/>
            <a:ext cx="5334000" cy="762000"/>
            <a:chOff x="700088" y="5334000"/>
            <a:chExt cx="5334000" cy="762000"/>
          </a:xfrm>
        </p:grpSpPr>
        <p:grpSp>
          <p:nvGrpSpPr>
            <p:cNvPr id="113" name="Group 112"/>
            <p:cNvGrpSpPr/>
            <p:nvPr/>
          </p:nvGrpSpPr>
          <p:grpSpPr>
            <a:xfrm>
              <a:off x="4324352" y="5352932"/>
              <a:ext cx="339044" cy="743068"/>
              <a:chOff x="1369418" y="4567178"/>
              <a:chExt cx="339044" cy="743068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1369418" y="456717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1381128" y="491013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4</a:t>
                </a:r>
                <a:endParaRPr lang="en-US"/>
              </a:p>
            </p:txBody>
          </p:sp>
          <p:cxnSp>
            <p:nvCxnSpPr>
              <p:cNvPr id="116" name="Straight Connector 115"/>
              <p:cNvCxnSpPr/>
              <p:nvPr/>
            </p:nvCxnSpPr>
            <p:spPr bwMode="auto">
              <a:xfrm>
                <a:off x="1431330" y="4919664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7" name="Group 116"/>
            <p:cNvGrpSpPr/>
            <p:nvPr/>
          </p:nvGrpSpPr>
          <p:grpSpPr>
            <a:xfrm>
              <a:off x="4891088" y="5348288"/>
              <a:ext cx="339044" cy="743068"/>
              <a:chOff x="1369418" y="4567178"/>
              <a:chExt cx="339044" cy="743068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1369418" y="456717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5</a:t>
                </a:r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1381128" y="491013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3</a:t>
                </a:r>
                <a:endParaRPr lang="en-US"/>
              </a:p>
            </p:txBody>
          </p:sp>
          <p:cxnSp>
            <p:nvCxnSpPr>
              <p:cNvPr id="120" name="Straight Connector 119"/>
              <p:cNvCxnSpPr/>
              <p:nvPr/>
            </p:nvCxnSpPr>
            <p:spPr bwMode="auto">
              <a:xfrm>
                <a:off x="1431330" y="4919664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8" name="Group 137"/>
            <p:cNvGrpSpPr/>
            <p:nvPr/>
          </p:nvGrpSpPr>
          <p:grpSpPr>
            <a:xfrm>
              <a:off x="700088" y="5334000"/>
              <a:ext cx="5334000" cy="733602"/>
              <a:chOff x="700088" y="5334000"/>
              <a:chExt cx="5334000" cy="733602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700088" y="5334000"/>
                <a:ext cx="5334000" cy="733602"/>
                <a:chOff x="4329112" y="4414778"/>
                <a:chExt cx="5334000" cy="733602"/>
              </a:xfrm>
            </p:grpSpPr>
            <p:grpSp>
              <p:nvGrpSpPr>
                <p:cNvPr id="95" name="Group 83"/>
                <p:cNvGrpSpPr/>
                <p:nvPr/>
              </p:nvGrpSpPr>
              <p:grpSpPr>
                <a:xfrm>
                  <a:off x="4329112" y="4414778"/>
                  <a:ext cx="5334000" cy="724020"/>
                  <a:chOff x="5480358" y="5048132"/>
                  <a:chExt cx="5334000" cy="724020"/>
                </a:xfrm>
              </p:grpSpPr>
              <p:sp>
                <p:nvSpPr>
                  <p:cNvPr id="9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480358" y="5210176"/>
                    <a:ext cx="5334000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lvl="0"/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x  =       (</a:t>
                    </a:r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–        </a:t>
                    </a:r>
                    <a:r>
                      <a:rPr lang="id-ID" sz="2000" baseline="3000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  </a:t>
                    </a:r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+         – 32 – (–      +     – 2)  </a:t>
                    </a:r>
                    <a:endParaRPr lang="en-US" sz="2000" baseline="30000" smtClean="0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100" name="Group 79"/>
                  <p:cNvGrpSpPr/>
                  <p:nvPr/>
                </p:nvGrpSpPr>
                <p:grpSpPr>
                  <a:xfrm>
                    <a:off x="5986670" y="5048132"/>
                    <a:ext cx="470000" cy="724020"/>
                    <a:chOff x="1597828" y="4857690"/>
                    <a:chExt cx="470000" cy="724020"/>
                  </a:xfrm>
                </p:grpSpPr>
                <p:sp>
                  <p:nvSpPr>
                    <p:cNvPr id="101" name="Rectangle 100"/>
                    <p:cNvSpPr/>
                    <p:nvPr/>
                  </p:nvSpPr>
                  <p:spPr>
                    <a:xfrm>
                      <a:off x="1673822" y="4857690"/>
                      <a:ext cx="327334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d-ID" sz="2000" baseline="0" smtClean="0">
                          <a:solidFill>
                            <a:srgbClr val="FFFFFF"/>
                          </a:solidFill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lang="en-US"/>
                    </a:p>
                  </p:txBody>
                </p:sp>
                <p:sp>
                  <p:nvSpPr>
                    <p:cNvPr id="102" name="Rectangle 101"/>
                    <p:cNvSpPr/>
                    <p:nvPr/>
                  </p:nvSpPr>
                  <p:spPr>
                    <a:xfrm>
                      <a:off x="1597828" y="5181600"/>
                      <a:ext cx="470000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d-ID" sz="2000" baseline="0" smtClean="0">
                          <a:solidFill>
                            <a:srgbClr val="FFFFFF"/>
                          </a:solidFill>
                          <a:latin typeface="Arial" charset="0"/>
                          <a:cs typeface="Times New Roman" pitchFamily="18" charset="0"/>
                        </a:rPr>
                        <a:t>27</a:t>
                      </a:r>
                      <a:endParaRPr lang="en-US"/>
                    </a:p>
                  </p:txBody>
                </p:sp>
                <p:cxnSp>
                  <p:nvCxnSpPr>
                    <p:cNvPr id="103" name="Straight Connector 102"/>
                    <p:cNvCxnSpPr/>
                    <p:nvPr/>
                  </p:nvCxnSpPr>
                  <p:spPr bwMode="auto">
                    <a:xfrm>
                      <a:off x="1707158" y="5210176"/>
                      <a:ext cx="252000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  <p:grpSp>
              <p:nvGrpSpPr>
                <p:cNvPr id="104" name="Group 103"/>
                <p:cNvGrpSpPr/>
                <p:nvPr/>
              </p:nvGrpSpPr>
              <p:grpSpPr>
                <a:xfrm>
                  <a:off x="5528356" y="4419600"/>
                  <a:ext cx="612668" cy="728780"/>
                  <a:chOff x="1369418" y="4567178"/>
                  <a:chExt cx="612668" cy="728780"/>
                </a:xfrm>
              </p:grpSpPr>
              <p:sp>
                <p:nvSpPr>
                  <p:cNvPr id="105" name="Rectangle 104"/>
                  <p:cNvSpPr/>
                  <p:nvPr/>
                </p:nvSpPr>
                <p:spPr>
                  <a:xfrm>
                    <a:off x="1369418" y="4567178"/>
                    <a:ext cx="61266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256</a:t>
                    </a:r>
                    <a:endParaRPr lang="en-US"/>
                  </a:p>
                </p:txBody>
              </p:sp>
              <p:sp>
                <p:nvSpPr>
                  <p:cNvPr id="106" name="Rectangle 105"/>
                  <p:cNvSpPr/>
                  <p:nvPr/>
                </p:nvSpPr>
                <p:spPr>
                  <a:xfrm>
                    <a:off x="1494150" y="4895848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4</a:t>
                    </a:r>
                    <a:endParaRPr lang="en-US"/>
                  </a:p>
                </p:txBody>
              </p:sp>
              <p:cxnSp>
                <p:nvCxnSpPr>
                  <p:cNvPr id="107" name="Straight Connector 106"/>
                  <p:cNvCxnSpPr/>
                  <p:nvPr/>
                </p:nvCxnSpPr>
                <p:spPr bwMode="auto">
                  <a:xfrm>
                    <a:off x="1431330" y="4919664"/>
                    <a:ext cx="432000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08" name="Group 107"/>
                <p:cNvGrpSpPr/>
                <p:nvPr/>
              </p:nvGrpSpPr>
              <p:grpSpPr>
                <a:xfrm>
                  <a:off x="6324600" y="4419600"/>
                  <a:ext cx="612668" cy="728780"/>
                  <a:chOff x="1369418" y="4567178"/>
                  <a:chExt cx="612668" cy="728780"/>
                </a:xfrm>
              </p:grpSpPr>
              <p:sp>
                <p:nvSpPr>
                  <p:cNvPr id="109" name="Rectangle 108"/>
                  <p:cNvSpPr/>
                  <p:nvPr/>
                </p:nvSpPr>
                <p:spPr>
                  <a:xfrm>
                    <a:off x="1369418" y="4567178"/>
                    <a:ext cx="61266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320</a:t>
                    </a:r>
                    <a:endParaRPr lang="en-US"/>
                  </a:p>
                </p:txBody>
              </p:sp>
              <p:sp>
                <p:nvSpPr>
                  <p:cNvPr id="110" name="Rectangle 109"/>
                  <p:cNvSpPr/>
                  <p:nvPr/>
                </p:nvSpPr>
                <p:spPr>
                  <a:xfrm>
                    <a:off x="1499284" y="4895848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3</a:t>
                    </a:r>
                    <a:endParaRPr lang="en-US"/>
                  </a:p>
                </p:txBody>
              </p:sp>
              <p:cxnSp>
                <p:nvCxnSpPr>
                  <p:cNvPr id="111" name="Straight Connector 110"/>
                  <p:cNvCxnSpPr/>
                  <p:nvPr/>
                </p:nvCxnSpPr>
                <p:spPr bwMode="auto">
                  <a:xfrm>
                    <a:off x="1431330" y="4919664"/>
                    <a:ext cx="432000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cxnSp>
            <p:nvCxnSpPr>
              <p:cNvPr id="137" name="Straight Connector 136"/>
              <p:cNvCxnSpPr/>
              <p:nvPr/>
            </p:nvCxnSpPr>
            <p:spPr bwMode="auto">
              <a:xfrm>
                <a:off x="762000" y="5575300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3400" y="1368980"/>
            <a:ext cx="2514600" cy="1983820"/>
            <a:chOff x="609600" y="2057400"/>
            <a:chExt cx="2514600" cy="1983820"/>
          </a:xfrm>
        </p:grpSpPr>
        <p:grpSp>
          <p:nvGrpSpPr>
            <p:cNvPr id="6" name="Group 19"/>
            <p:cNvGrpSpPr/>
            <p:nvPr/>
          </p:nvGrpSpPr>
          <p:grpSpPr>
            <a:xfrm>
              <a:off x="609600" y="2057400"/>
              <a:ext cx="2514600" cy="1752600"/>
              <a:chOff x="609600" y="2057400"/>
              <a:chExt cx="2514600" cy="1752600"/>
            </a:xfrm>
          </p:grpSpPr>
          <p:cxnSp>
            <p:nvCxnSpPr>
              <p:cNvPr id="11" name="Straight Connector 10"/>
              <p:cNvCxnSpPr/>
              <p:nvPr/>
            </p:nvCxnSpPr>
            <p:spPr bwMode="auto">
              <a:xfrm rot="16200000" flipH="1">
                <a:off x="114300" y="2933700"/>
                <a:ext cx="17526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>
                <a:off x="609600" y="36576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3" name="Group 13"/>
              <p:cNvGrpSpPr/>
              <p:nvPr/>
            </p:nvGrpSpPr>
            <p:grpSpPr>
              <a:xfrm>
                <a:off x="1004888" y="2514600"/>
                <a:ext cx="904875" cy="933448"/>
                <a:chOff x="3743325" y="1857375"/>
                <a:chExt cx="1852611" cy="1362073"/>
              </a:xfrm>
            </p:grpSpPr>
            <p:sp>
              <p:nvSpPr>
                <p:cNvPr id="17" name="Freeform 16"/>
                <p:cNvSpPr/>
                <p:nvPr/>
              </p:nvSpPr>
              <p:spPr bwMode="auto">
                <a:xfrm>
                  <a:off x="3743325" y="1857375"/>
                  <a:ext cx="928688" cy="1357313"/>
                </a:xfrm>
                <a:custGeom>
                  <a:avLst/>
                  <a:gdLst>
                    <a:gd name="connsiteX0" fmla="*/ 0 w 928688"/>
                    <a:gd name="connsiteY0" fmla="*/ 0 h 1357313"/>
                    <a:gd name="connsiteX1" fmla="*/ 385763 w 928688"/>
                    <a:gd name="connsiteY1" fmla="*/ 1057275 h 1357313"/>
                    <a:gd name="connsiteX2" fmla="*/ 928688 w 928688"/>
                    <a:gd name="connsiteY2" fmla="*/ 1357313 h 1357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28688" h="1357313">
                      <a:moveTo>
                        <a:pt x="0" y="0"/>
                      </a:moveTo>
                      <a:cubicBezTo>
                        <a:pt x="115491" y="415528"/>
                        <a:pt x="230982" y="831056"/>
                        <a:pt x="385763" y="1057275"/>
                      </a:cubicBezTo>
                      <a:cubicBezTo>
                        <a:pt x="540544" y="1283494"/>
                        <a:pt x="734616" y="1320403"/>
                        <a:pt x="928688" y="1357313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  <p:sp>
              <p:nvSpPr>
                <p:cNvPr id="18" name="Freeform 17"/>
                <p:cNvSpPr/>
                <p:nvPr/>
              </p:nvSpPr>
              <p:spPr bwMode="auto">
                <a:xfrm flipH="1">
                  <a:off x="4667248" y="1862135"/>
                  <a:ext cx="928688" cy="1357313"/>
                </a:xfrm>
                <a:custGeom>
                  <a:avLst/>
                  <a:gdLst>
                    <a:gd name="connsiteX0" fmla="*/ 0 w 928688"/>
                    <a:gd name="connsiteY0" fmla="*/ 0 h 1357313"/>
                    <a:gd name="connsiteX1" fmla="*/ 385763 w 928688"/>
                    <a:gd name="connsiteY1" fmla="*/ 1057275 h 1357313"/>
                    <a:gd name="connsiteX2" fmla="*/ 928688 w 928688"/>
                    <a:gd name="connsiteY2" fmla="*/ 1357313 h 1357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28688" h="1357313">
                      <a:moveTo>
                        <a:pt x="0" y="0"/>
                      </a:moveTo>
                      <a:cubicBezTo>
                        <a:pt x="115491" y="415528"/>
                        <a:pt x="230982" y="831056"/>
                        <a:pt x="385763" y="1057275"/>
                      </a:cubicBezTo>
                      <a:cubicBezTo>
                        <a:pt x="540544" y="1283494"/>
                        <a:pt x="734616" y="1320403"/>
                        <a:pt x="928688" y="1357313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</p:grpSp>
          <p:cxnSp>
            <p:nvCxnSpPr>
              <p:cNvPr id="14" name="Straight Connector 13"/>
              <p:cNvCxnSpPr/>
              <p:nvPr/>
            </p:nvCxnSpPr>
            <p:spPr bwMode="auto">
              <a:xfrm flipV="1">
                <a:off x="990600" y="2500312"/>
                <a:ext cx="1219200" cy="9906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" name="Rectangle 14"/>
              <p:cNvSpPr/>
              <p:nvPr/>
            </p:nvSpPr>
            <p:spPr>
              <a:xfrm>
                <a:off x="990600" y="2057400"/>
                <a:ext cx="18838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y = x</a:t>
                </a:r>
                <a:r>
                  <a:rPr lang="id-ID" sz="2000" baseline="3000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r>
                  <a:rPr lang="id-ID" sz="2000" baseline="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 – 4x + 6 </a:t>
                </a:r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889567" y="2647890"/>
                <a:ext cx="12346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y = x + 2 </a:t>
                </a:r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cxnSp>
          <p:nvCxnSpPr>
            <p:cNvPr id="7" name="Straight Connector 6"/>
            <p:cNvCxnSpPr/>
            <p:nvPr/>
          </p:nvCxnSpPr>
          <p:spPr bwMode="auto">
            <a:xfrm rot="5400000">
              <a:off x="1039200" y="3484382"/>
              <a:ext cx="360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rot="5400000">
              <a:off x="1406582" y="3225030"/>
              <a:ext cx="900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Rectangle 8"/>
            <p:cNvSpPr/>
            <p:nvPr/>
          </p:nvSpPr>
          <p:spPr>
            <a:xfrm>
              <a:off x="1066800" y="367188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latin typeface="Arial" charset="0"/>
                  <a:cs typeface="Times New Roman" pitchFamily="18" charset="0"/>
                </a:rPr>
                <a:t>1</a:t>
              </a: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11158" y="36576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latin typeface="Arial" charset="0"/>
                  <a:cs typeface="Times New Roman" pitchFamily="18" charset="0"/>
                </a:rPr>
                <a:t>4</a:t>
              </a:r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625201" y="523934"/>
            <a:ext cx="40614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Menentukan titik berat terhadap Y,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048000" y="1295400"/>
            <a:ext cx="55327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Karena p tidak diketahui, maka M = A sehingga</a:t>
            </a:r>
            <a:endParaRPr lang="en-US"/>
          </a:p>
        </p:txBody>
      </p:sp>
      <p:grpSp>
        <p:nvGrpSpPr>
          <p:cNvPr id="32" name="Group 83"/>
          <p:cNvGrpSpPr/>
          <p:nvPr/>
        </p:nvGrpSpPr>
        <p:grpSpPr>
          <a:xfrm>
            <a:off x="3124200" y="1828800"/>
            <a:ext cx="2590800" cy="1009710"/>
            <a:chOff x="5486400" y="4886266"/>
            <a:chExt cx="2590800" cy="1009710"/>
          </a:xfrm>
        </p:grpSpPr>
        <p:sp>
          <p:nvSpPr>
            <p:cNvPr id="33" name="Rectangle 13"/>
            <p:cNvSpPr>
              <a:spLocks noChangeArrowheads="1"/>
            </p:cNvSpPr>
            <p:nvPr/>
          </p:nvSpPr>
          <p:spPr bwMode="auto">
            <a:xfrm>
              <a:off x="5486400" y="5210176"/>
              <a:ext cx="2590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y  =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y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>
              <a:off x="5571000" y="528643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Rectangle 34"/>
            <p:cNvSpPr/>
            <p:nvPr/>
          </p:nvSpPr>
          <p:spPr>
            <a:xfrm>
              <a:off x="6262688" y="549104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349690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667266" y="4886266"/>
              <a:ext cx="6046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x+2</a:t>
              </a:r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07195" y="5495866"/>
              <a:ext cx="11128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–4x+6</a:t>
              </a:r>
              <a:endParaRPr lang="en-US"/>
            </a:p>
          </p:txBody>
        </p:sp>
        <p:grpSp>
          <p:nvGrpSpPr>
            <p:cNvPr id="39" name="Group 79"/>
            <p:cNvGrpSpPr/>
            <p:nvPr/>
          </p:nvGrpSpPr>
          <p:grpSpPr>
            <a:xfrm>
              <a:off x="5998174" y="5048132"/>
              <a:ext cx="356188" cy="743068"/>
              <a:chOff x="1609332" y="4857690"/>
              <a:chExt cx="356188" cy="743068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609332" y="5200648"/>
                <a:ext cx="35618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A</a:t>
                </a:r>
                <a:endParaRPr lang="en-US"/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61" name="Group 60"/>
          <p:cNvGrpSpPr/>
          <p:nvPr/>
        </p:nvGrpSpPr>
        <p:grpSpPr>
          <a:xfrm>
            <a:off x="3124200" y="2852798"/>
            <a:ext cx="4267200" cy="947798"/>
            <a:chOff x="733424" y="3276600"/>
            <a:chExt cx="4267200" cy="947798"/>
          </a:xfrm>
        </p:grpSpPr>
        <p:grpSp>
          <p:nvGrpSpPr>
            <p:cNvPr id="62" name="Group 83"/>
            <p:cNvGrpSpPr/>
            <p:nvPr/>
          </p:nvGrpSpPr>
          <p:grpSpPr>
            <a:xfrm>
              <a:off x="733424" y="3276600"/>
              <a:ext cx="4267200" cy="947798"/>
              <a:chOff x="5519736" y="4943356"/>
              <a:chExt cx="4267200" cy="947798"/>
            </a:xfrm>
          </p:grpSpPr>
          <p:sp>
            <p:nvSpPr>
              <p:cNvPr id="64" name="Rectangle 13"/>
              <p:cNvSpPr>
                <a:spLocks noChangeArrowheads="1"/>
              </p:cNvSpPr>
              <p:nvPr/>
            </p:nvSpPr>
            <p:spPr bwMode="auto">
              <a:xfrm>
                <a:off x="5519736" y="5210176"/>
                <a:ext cx="42672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y  =  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(x + 2)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(x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4x + 6)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400800" y="549104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66" name="Rectangle 58"/>
              <p:cNvSpPr/>
              <p:nvPr/>
            </p:nvSpPr>
            <p:spPr>
              <a:xfrm>
                <a:off x="6487802" y="494335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endParaRPr lang="en-US"/>
              </a:p>
            </p:txBody>
          </p:sp>
          <p:grpSp>
            <p:nvGrpSpPr>
              <p:cNvPr id="67" name="Group 79"/>
              <p:cNvGrpSpPr/>
              <p:nvPr/>
            </p:nvGrpSpPr>
            <p:grpSpPr>
              <a:xfrm>
                <a:off x="6015040" y="5048132"/>
                <a:ext cx="498855" cy="743068"/>
                <a:chOff x="1626198" y="4857690"/>
                <a:chExt cx="498855" cy="743068"/>
              </a:xfrm>
            </p:grpSpPr>
            <p:sp>
              <p:nvSpPr>
                <p:cNvPr id="68" name="Rectangle 67"/>
                <p:cNvSpPr/>
                <p:nvPr/>
              </p:nvSpPr>
              <p:spPr>
                <a:xfrm>
                  <a:off x="1684624" y="48576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69" name="Rectangle 63"/>
                <p:cNvSpPr/>
                <p:nvPr/>
              </p:nvSpPr>
              <p:spPr>
                <a:xfrm>
                  <a:off x="1626198" y="5200648"/>
                  <a:ext cx="49885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2A</a:t>
                  </a:r>
                  <a:endParaRPr lang="en-US"/>
                </a:p>
              </p:txBody>
            </p:sp>
            <p:cxnSp>
              <p:nvCxnSpPr>
                <p:cNvPr id="70" name="Straight Connector 69"/>
                <p:cNvCxnSpPr/>
                <p:nvPr/>
              </p:nvCxnSpPr>
              <p:spPr bwMode="auto">
                <a:xfrm>
                  <a:off x="1676400" y="5210176"/>
                  <a:ext cx="360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63" name="Straight Connector 62"/>
            <p:cNvCxnSpPr/>
            <p:nvPr/>
          </p:nvCxnSpPr>
          <p:spPr bwMode="auto">
            <a:xfrm>
              <a:off x="833440" y="360838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3" name="Group 101"/>
          <p:cNvGrpSpPr/>
          <p:nvPr/>
        </p:nvGrpSpPr>
        <p:grpSpPr>
          <a:xfrm>
            <a:off x="4876800" y="257176"/>
            <a:ext cx="2590800" cy="962024"/>
            <a:chOff x="5486400" y="4929130"/>
            <a:chExt cx="2590800" cy="962024"/>
          </a:xfrm>
        </p:grpSpPr>
        <p:sp>
          <p:nvSpPr>
            <p:cNvPr id="135" name="Rectangle 13"/>
            <p:cNvSpPr>
              <a:spLocks noChangeArrowheads="1"/>
            </p:cNvSpPr>
            <p:nvPr/>
          </p:nvSpPr>
          <p:spPr bwMode="auto">
            <a:xfrm>
              <a:off x="5486400" y="5210176"/>
              <a:ext cx="2590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y  =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y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cxnSp>
          <p:nvCxnSpPr>
            <p:cNvPr id="136" name="Straight Connector 135"/>
            <p:cNvCxnSpPr/>
            <p:nvPr/>
          </p:nvCxnSpPr>
          <p:spPr bwMode="auto">
            <a:xfrm>
              <a:off x="5571000" y="528643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7" name="Rectangle 136"/>
            <p:cNvSpPr/>
            <p:nvPr/>
          </p:nvSpPr>
          <p:spPr>
            <a:xfrm>
              <a:off x="6234112" y="549104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a</a:t>
              </a:r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316354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b</a:t>
              </a:r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586306" y="492913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6548202" y="5481578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grpSp>
          <p:nvGrpSpPr>
            <p:cNvPr id="141" name="Group 79"/>
            <p:cNvGrpSpPr/>
            <p:nvPr/>
          </p:nvGrpSpPr>
          <p:grpSpPr>
            <a:xfrm>
              <a:off x="5972176" y="5048132"/>
              <a:ext cx="397866" cy="743068"/>
              <a:chOff x="1583334" y="4857690"/>
              <a:chExt cx="397866" cy="743068"/>
            </a:xfrm>
          </p:grpSpPr>
          <p:sp>
            <p:nvSpPr>
              <p:cNvPr id="142" name="Rectangle 141"/>
              <p:cNvSpPr/>
              <p:nvPr/>
            </p:nvSpPr>
            <p:spPr>
              <a:xfrm>
                <a:off x="1600200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144" name="Straight Connector 143"/>
              <p:cNvCxnSpPr/>
              <p:nvPr/>
            </p:nvCxnSpPr>
            <p:spPr bwMode="auto">
              <a:xfrm>
                <a:off x="1662112" y="5210176"/>
                <a:ext cx="25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62" name="Group 161"/>
          <p:cNvGrpSpPr/>
          <p:nvPr/>
        </p:nvGrpSpPr>
        <p:grpSpPr>
          <a:xfrm>
            <a:off x="5700712" y="1828800"/>
            <a:ext cx="2452688" cy="1043108"/>
            <a:chOff x="5700712" y="1947802"/>
            <a:chExt cx="2452688" cy="1043108"/>
          </a:xfrm>
        </p:grpSpPr>
        <p:grpSp>
          <p:nvGrpSpPr>
            <p:cNvPr id="43" name="Group 83"/>
            <p:cNvGrpSpPr/>
            <p:nvPr/>
          </p:nvGrpSpPr>
          <p:grpSpPr>
            <a:xfrm>
              <a:off x="5700712" y="1947802"/>
              <a:ext cx="2452688" cy="1043108"/>
              <a:chOff x="5700712" y="4886266"/>
              <a:chExt cx="2452688" cy="1043108"/>
            </a:xfrm>
          </p:grpSpPr>
          <p:sp>
            <p:nvSpPr>
              <p:cNvPr id="44" name="Rectangle 13"/>
              <p:cNvSpPr>
                <a:spLocks noChangeArrowheads="1"/>
              </p:cNvSpPr>
              <p:nvPr/>
            </p:nvSpPr>
            <p:spPr bwMode="auto">
              <a:xfrm>
                <a:off x="5700712" y="5210176"/>
                <a:ext cx="214788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= 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   y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]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219824" y="549104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6349690" y="494335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7015347" y="4886266"/>
                <a:ext cx="6046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x+2</a:t>
                </a:r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7040595" y="5529264"/>
                <a:ext cx="11128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–4x+6</a:t>
                </a:r>
                <a:endParaRPr lang="en-US"/>
              </a:p>
            </p:txBody>
          </p:sp>
          <p:grpSp>
            <p:nvGrpSpPr>
              <p:cNvPr id="49" name="Group 79"/>
              <p:cNvGrpSpPr/>
              <p:nvPr/>
            </p:nvGrpSpPr>
            <p:grpSpPr>
              <a:xfrm>
                <a:off x="6003330" y="5048132"/>
                <a:ext cx="367898" cy="743068"/>
                <a:chOff x="1614488" y="4857690"/>
                <a:chExt cx="367898" cy="743068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1614488" y="48576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1626198" y="5200648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A</a:t>
                  </a:r>
                  <a:endParaRPr lang="en-US"/>
                </a:p>
              </p:txBody>
            </p:sp>
            <p:cxnSp>
              <p:nvCxnSpPr>
                <p:cNvPr id="52" name="Straight Connector 51"/>
                <p:cNvCxnSpPr/>
                <p:nvPr/>
              </p:nvCxnSpPr>
              <p:spPr bwMode="auto">
                <a:xfrm>
                  <a:off x="1676400" y="5210176"/>
                  <a:ext cx="216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61" name="Group 160"/>
            <p:cNvGrpSpPr/>
            <p:nvPr/>
          </p:nvGrpSpPr>
          <p:grpSpPr>
            <a:xfrm>
              <a:off x="6490102" y="2100264"/>
              <a:ext cx="339044" cy="743068"/>
              <a:chOff x="6155730" y="2262068"/>
              <a:chExt cx="339044" cy="743068"/>
            </a:xfrm>
          </p:grpSpPr>
          <p:sp>
            <p:nvSpPr>
              <p:cNvPr id="159" name="Rectangle 158"/>
              <p:cNvSpPr/>
              <p:nvPr/>
            </p:nvSpPr>
            <p:spPr>
              <a:xfrm>
                <a:off x="6167440" y="260502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6155730" y="226206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cxnSp>
            <p:nvCxnSpPr>
              <p:cNvPr id="160" name="Straight Connector 159"/>
              <p:cNvCxnSpPr/>
              <p:nvPr/>
            </p:nvCxnSpPr>
            <p:spPr bwMode="auto">
              <a:xfrm>
                <a:off x="6217642" y="2614554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80" name="Group 179"/>
          <p:cNvGrpSpPr/>
          <p:nvPr/>
        </p:nvGrpSpPr>
        <p:grpSpPr>
          <a:xfrm>
            <a:off x="762000" y="3581400"/>
            <a:ext cx="6843712" cy="962086"/>
            <a:chOff x="762000" y="3733800"/>
            <a:chExt cx="6843712" cy="962086"/>
          </a:xfrm>
        </p:grpSpPr>
        <p:grpSp>
          <p:nvGrpSpPr>
            <p:cNvPr id="163" name="Group 83"/>
            <p:cNvGrpSpPr/>
            <p:nvPr/>
          </p:nvGrpSpPr>
          <p:grpSpPr>
            <a:xfrm>
              <a:off x="762000" y="3733800"/>
              <a:ext cx="6843712" cy="962086"/>
              <a:chOff x="5457824" y="4943356"/>
              <a:chExt cx="6843712" cy="962086"/>
            </a:xfrm>
          </p:grpSpPr>
          <p:sp>
            <p:nvSpPr>
              <p:cNvPr id="164" name="Rectangle 13"/>
              <p:cNvSpPr>
                <a:spLocks noChangeArrowheads="1"/>
              </p:cNvSpPr>
              <p:nvPr/>
            </p:nvSpPr>
            <p:spPr bwMode="auto">
              <a:xfrm>
                <a:off x="5457824" y="5210176"/>
                <a:ext cx="684371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y  =   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(x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+ 4x + 4) – (x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8x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+ 28x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48x + 36) 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6386512" y="5505332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6516378" y="494335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endParaRPr lang="en-US"/>
              </a:p>
            </p:txBody>
          </p:sp>
          <p:grpSp>
            <p:nvGrpSpPr>
              <p:cNvPr id="167" name="Group 79"/>
              <p:cNvGrpSpPr/>
              <p:nvPr/>
            </p:nvGrpSpPr>
            <p:grpSpPr>
              <a:xfrm>
                <a:off x="5992433" y="5048132"/>
                <a:ext cx="498855" cy="743068"/>
                <a:chOff x="1603591" y="4857690"/>
                <a:chExt cx="498855" cy="743068"/>
              </a:xfrm>
            </p:grpSpPr>
            <p:sp>
              <p:nvSpPr>
                <p:cNvPr id="168" name="Rectangle 167"/>
                <p:cNvSpPr/>
                <p:nvPr/>
              </p:nvSpPr>
              <p:spPr>
                <a:xfrm>
                  <a:off x="1670336" y="48576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169" name="Rectangle 168"/>
                <p:cNvSpPr/>
                <p:nvPr/>
              </p:nvSpPr>
              <p:spPr>
                <a:xfrm>
                  <a:off x="1603591" y="5200648"/>
                  <a:ext cx="49885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2A</a:t>
                  </a:r>
                  <a:endParaRPr lang="en-US"/>
                </a:p>
              </p:txBody>
            </p:sp>
            <p:cxnSp>
              <p:nvCxnSpPr>
                <p:cNvPr id="170" name="Straight Connector 169"/>
                <p:cNvCxnSpPr/>
                <p:nvPr/>
              </p:nvCxnSpPr>
              <p:spPr bwMode="auto">
                <a:xfrm>
                  <a:off x="1676400" y="5210176"/>
                  <a:ext cx="324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179" name="Straight Connector 178"/>
            <p:cNvCxnSpPr/>
            <p:nvPr/>
          </p:nvCxnSpPr>
          <p:spPr bwMode="auto">
            <a:xfrm>
              <a:off x="852488" y="407034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1" name="Group 180"/>
          <p:cNvGrpSpPr/>
          <p:nvPr/>
        </p:nvGrpSpPr>
        <p:grpSpPr>
          <a:xfrm>
            <a:off x="762000" y="4524314"/>
            <a:ext cx="5105400" cy="962086"/>
            <a:chOff x="762000" y="3733800"/>
            <a:chExt cx="5105400" cy="962086"/>
          </a:xfrm>
        </p:grpSpPr>
        <p:grpSp>
          <p:nvGrpSpPr>
            <p:cNvPr id="182" name="Group 83"/>
            <p:cNvGrpSpPr/>
            <p:nvPr/>
          </p:nvGrpSpPr>
          <p:grpSpPr>
            <a:xfrm>
              <a:off x="762000" y="3733800"/>
              <a:ext cx="5105400" cy="962086"/>
              <a:chOff x="5457824" y="4943356"/>
              <a:chExt cx="5105400" cy="962086"/>
            </a:xfrm>
          </p:grpSpPr>
          <p:sp>
            <p:nvSpPr>
              <p:cNvPr id="184" name="Rectangle 13"/>
              <p:cNvSpPr>
                <a:spLocks noChangeArrowheads="1"/>
              </p:cNvSpPr>
              <p:nvPr/>
            </p:nvSpPr>
            <p:spPr bwMode="auto">
              <a:xfrm>
                <a:off x="5457824" y="5210176"/>
                <a:ext cx="51054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y  =   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– 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+ 8x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27x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+ 52x – 32) 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6386512" y="5505332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6516378" y="494335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endParaRPr lang="en-US"/>
              </a:p>
            </p:txBody>
          </p:sp>
          <p:grpSp>
            <p:nvGrpSpPr>
              <p:cNvPr id="187" name="Group 79"/>
              <p:cNvGrpSpPr/>
              <p:nvPr/>
            </p:nvGrpSpPr>
            <p:grpSpPr>
              <a:xfrm>
                <a:off x="5992433" y="5048132"/>
                <a:ext cx="498855" cy="743068"/>
                <a:chOff x="1603591" y="4857690"/>
                <a:chExt cx="498855" cy="743068"/>
              </a:xfrm>
            </p:grpSpPr>
            <p:sp>
              <p:nvSpPr>
                <p:cNvPr id="188" name="Rectangle 187"/>
                <p:cNvSpPr/>
                <p:nvPr/>
              </p:nvSpPr>
              <p:spPr>
                <a:xfrm>
                  <a:off x="1670336" y="48576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189" name="Rectangle 188"/>
                <p:cNvSpPr/>
                <p:nvPr/>
              </p:nvSpPr>
              <p:spPr>
                <a:xfrm>
                  <a:off x="1603591" y="5200648"/>
                  <a:ext cx="49885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2A</a:t>
                  </a:r>
                  <a:endParaRPr lang="en-US"/>
                </a:p>
              </p:txBody>
            </p:sp>
            <p:cxnSp>
              <p:nvCxnSpPr>
                <p:cNvPr id="190" name="Straight Connector 189"/>
                <p:cNvCxnSpPr/>
                <p:nvPr/>
              </p:nvCxnSpPr>
              <p:spPr bwMode="auto">
                <a:xfrm>
                  <a:off x="1676400" y="5210176"/>
                  <a:ext cx="324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183" name="Straight Connector 182"/>
            <p:cNvCxnSpPr/>
            <p:nvPr/>
          </p:nvCxnSpPr>
          <p:spPr bwMode="auto">
            <a:xfrm>
              <a:off x="852488" y="407034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6" name="Group 205"/>
          <p:cNvGrpSpPr/>
          <p:nvPr/>
        </p:nvGrpSpPr>
        <p:grpSpPr>
          <a:xfrm>
            <a:off x="762000" y="5362514"/>
            <a:ext cx="5181600" cy="962086"/>
            <a:chOff x="762000" y="5362514"/>
            <a:chExt cx="5181600" cy="962086"/>
          </a:xfrm>
        </p:grpSpPr>
        <p:grpSp>
          <p:nvGrpSpPr>
            <p:cNvPr id="191" name="Group 190"/>
            <p:cNvGrpSpPr/>
            <p:nvPr/>
          </p:nvGrpSpPr>
          <p:grpSpPr>
            <a:xfrm>
              <a:off x="762000" y="5362514"/>
              <a:ext cx="5181600" cy="962086"/>
              <a:chOff x="762000" y="3733800"/>
              <a:chExt cx="5181600" cy="962086"/>
            </a:xfrm>
          </p:grpSpPr>
          <p:grpSp>
            <p:nvGrpSpPr>
              <p:cNvPr id="192" name="Group 83"/>
              <p:cNvGrpSpPr/>
              <p:nvPr/>
            </p:nvGrpSpPr>
            <p:grpSpPr>
              <a:xfrm>
                <a:off x="762000" y="3733800"/>
                <a:ext cx="5181600" cy="962086"/>
                <a:chOff x="5457824" y="4943356"/>
                <a:chExt cx="5181600" cy="962086"/>
              </a:xfrm>
            </p:grpSpPr>
            <p:sp>
              <p:nvSpPr>
                <p:cNvPr id="194" name="Rectangle 13"/>
                <p:cNvSpPr>
                  <a:spLocks noChangeArrowheads="1"/>
                </p:cNvSpPr>
                <p:nvPr/>
              </p:nvSpPr>
              <p:spPr bwMode="auto">
                <a:xfrm>
                  <a:off x="5457824" y="5210176"/>
                  <a:ext cx="50292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y  =        (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–     x</a:t>
                  </a:r>
                  <a:r>
                    <a:rPr lang="id-ID" sz="2000" baseline="3000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5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+ 2x</a:t>
                  </a:r>
                  <a:r>
                    <a:rPr lang="id-ID" sz="2000" baseline="3000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4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– 9x</a:t>
                  </a:r>
                  <a:r>
                    <a:rPr lang="id-ID" sz="2000" baseline="3000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3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+ 26x</a:t>
                  </a:r>
                  <a:r>
                    <a:rPr lang="id-ID" sz="2000" baseline="3000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2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– 32x) ]</a:t>
                  </a:r>
                  <a:endParaRPr lang="en-US" sz="20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" name="Rectangle 194"/>
                <p:cNvSpPr/>
                <p:nvPr/>
              </p:nvSpPr>
              <p:spPr>
                <a:xfrm>
                  <a:off x="10258424" y="5505332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10312090" y="4943356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4</a:t>
                  </a:r>
                  <a:endParaRPr lang="en-US"/>
                </a:p>
              </p:txBody>
            </p:sp>
            <p:grpSp>
              <p:nvGrpSpPr>
                <p:cNvPr id="197" name="Group 79"/>
                <p:cNvGrpSpPr/>
                <p:nvPr/>
              </p:nvGrpSpPr>
              <p:grpSpPr>
                <a:xfrm>
                  <a:off x="5992433" y="5048132"/>
                  <a:ext cx="498855" cy="743068"/>
                  <a:chOff x="1603591" y="4857690"/>
                  <a:chExt cx="498855" cy="743068"/>
                </a:xfrm>
              </p:grpSpPr>
              <p:sp>
                <p:nvSpPr>
                  <p:cNvPr id="198" name="Rectangle 197"/>
                  <p:cNvSpPr/>
                  <p:nvPr/>
                </p:nvSpPr>
                <p:spPr>
                  <a:xfrm>
                    <a:off x="1670336" y="4857690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1</a:t>
                    </a:r>
                    <a:endParaRPr lang="en-US"/>
                  </a:p>
                </p:txBody>
              </p:sp>
              <p:sp>
                <p:nvSpPr>
                  <p:cNvPr id="199" name="Rectangle 198"/>
                  <p:cNvSpPr/>
                  <p:nvPr/>
                </p:nvSpPr>
                <p:spPr>
                  <a:xfrm>
                    <a:off x="1603591" y="5200648"/>
                    <a:ext cx="498855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2A</a:t>
                    </a:r>
                    <a:endParaRPr lang="en-US"/>
                  </a:p>
                </p:txBody>
              </p:sp>
              <p:cxnSp>
                <p:nvCxnSpPr>
                  <p:cNvPr id="200" name="Straight Connector 199"/>
                  <p:cNvCxnSpPr/>
                  <p:nvPr/>
                </p:nvCxnSpPr>
                <p:spPr bwMode="auto">
                  <a:xfrm>
                    <a:off x="1676400" y="5210176"/>
                    <a:ext cx="324000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cxnSp>
            <p:nvCxnSpPr>
              <p:cNvPr id="193" name="Straight Connector 192"/>
              <p:cNvCxnSpPr/>
              <p:nvPr/>
            </p:nvCxnSpPr>
            <p:spPr bwMode="auto">
              <a:xfrm>
                <a:off x="852488" y="4070348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4" name="Group 203"/>
            <p:cNvGrpSpPr/>
            <p:nvPr/>
          </p:nvGrpSpPr>
          <p:grpSpPr>
            <a:xfrm>
              <a:off x="2119312" y="5476756"/>
              <a:ext cx="332490" cy="743068"/>
              <a:chOff x="3788374" y="2143066"/>
              <a:chExt cx="332490" cy="743068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3793530" y="214306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3788374" y="248602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5</a:t>
                </a:r>
                <a:endParaRPr lang="en-US"/>
              </a:p>
            </p:txBody>
          </p:sp>
          <p:cxnSp>
            <p:nvCxnSpPr>
              <p:cNvPr id="203" name="Straight Connector 202"/>
              <p:cNvCxnSpPr/>
              <p:nvPr/>
            </p:nvCxnSpPr>
            <p:spPr bwMode="auto">
              <a:xfrm>
                <a:off x="3855442" y="2495552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05" name="Rectangle 204"/>
          <p:cNvSpPr/>
          <p:nvPr/>
        </p:nvSpPr>
        <p:spPr>
          <a:xfrm>
            <a:off x="6172200" y="5619690"/>
            <a:ext cx="26035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......  lanjutkan sendiri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2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5201" y="523934"/>
            <a:ext cx="36166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Menentukan momen inersia Ix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495800" y="228600"/>
            <a:ext cx="2666114" cy="962024"/>
            <a:chOff x="1081316" y="3533776"/>
            <a:chExt cx="2666114" cy="962024"/>
          </a:xfrm>
        </p:grpSpPr>
        <p:sp>
          <p:nvSpPr>
            <p:cNvPr id="12" name="Rectangle 11"/>
            <p:cNvSpPr/>
            <p:nvPr/>
          </p:nvSpPr>
          <p:spPr>
            <a:xfrm>
              <a:off x="1081316" y="3810000"/>
              <a:ext cx="26661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I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= p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   y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dy dx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71466" y="353377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942866" y="40956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90688" y="408140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a</a:t>
              </a: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00240" y="3581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685800" y="1352490"/>
            <a:ext cx="6526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Karena p tidak diketahui, maka p dianggap 1 sehingga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85800" y="1828800"/>
            <a:ext cx="2362200" cy="962024"/>
            <a:chOff x="1328964" y="3533776"/>
            <a:chExt cx="2362200" cy="962024"/>
          </a:xfrm>
        </p:grpSpPr>
        <p:sp>
          <p:nvSpPr>
            <p:cNvPr id="16" name="Rectangle 15"/>
            <p:cNvSpPr/>
            <p:nvPr/>
          </p:nvSpPr>
          <p:spPr>
            <a:xfrm>
              <a:off x="1328964" y="3838576"/>
              <a:ext cx="2362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I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=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   y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dy dx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71466" y="353377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42866" y="40956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690688" y="408140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a</a:t>
              </a:r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900240" y="3581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</p:grpSp>
      <p:grpSp>
        <p:nvGrpSpPr>
          <p:cNvPr id="21" name="Group 83"/>
          <p:cNvGrpSpPr/>
          <p:nvPr/>
        </p:nvGrpSpPr>
        <p:grpSpPr>
          <a:xfrm>
            <a:off x="2909888" y="1828800"/>
            <a:ext cx="2271712" cy="1066800"/>
            <a:chOff x="6034088" y="4886266"/>
            <a:chExt cx="2271712" cy="1066800"/>
          </a:xfrm>
        </p:grpSpPr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6034088" y="5210176"/>
              <a:ext cx="2271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 =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y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262688" y="549104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349690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67266" y="4886266"/>
              <a:ext cx="6046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x+2</a:t>
              </a: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507195" y="5552956"/>
              <a:ext cx="11128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–4x+6</a:t>
              </a:r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181600" y="1905000"/>
            <a:ext cx="2271712" cy="981196"/>
            <a:chOff x="990600" y="3638490"/>
            <a:chExt cx="2271712" cy="981196"/>
          </a:xfrm>
        </p:grpSpPr>
        <p:grpSp>
          <p:nvGrpSpPr>
            <p:cNvPr id="32" name="Group 83"/>
            <p:cNvGrpSpPr/>
            <p:nvPr/>
          </p:nvGrpSpPr>
          <p:grpSpPr>
            <a:xfrm>
              <a:off x="990600" y="3638490"/>
              <a:ext cx="2271712" cy="981196"/>
              <a:chOff x="6034088" y="4943356"/>
              <a:chExt cx="2271712" cy="981196"/>
            </a:xfrm>
          </p:grpSpPr>
          <p:sp>
            <p:nvSpPr>
              <p:cNvPr id="33" name="Rectangle 13"/>
              <p:cNvSpPr>
                <a:spLocks noChangeArrowheads="1"/>
              </p:cNvSpPr>
              <p:nvPr/>
            </p:nvSpPr>
            <p:spPr bwMode="auto">
              <a:xfrm>
                <a:off x="6034088" y="5210176"/>
                <a:ext cx="227171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=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    y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]  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6262688" y="549104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6349690" y="494335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258235" y="4943356"/>
                <a:ext cx="6046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x+2</a:t>
                </a:r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131083" y="5524442"/>
                <a:ext cx="11128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–4x+6</a:t>
                </a:r>
                <a:endParaRPr lang="en-US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1524000" y="3733800"/>
              <a:ext cx="339044" cy="743068"/>
              <a:chOff x="6490102" y="1981262"/>
              <a:chExt cx="339044" cy="743068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501812" y="232422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3</a:t>
                </a:r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490102" y="1981262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cxnSp>
            <p:nvCxnSpPr>
              <p:cNvPr id="40" name="Straight Connector 39"/>
              <p:cNvCxnSpPr/>
              <p:nvPr/>
            </p:nvCxnSpPr>
            <p:spPr bwMode="auto">
              <a:xfrm>
                <a:off x="6552014" y="2333748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4" name="Group 43"/>
          <p:cNvGrpSpPr/>
          <p:nvPr/>
        </p:nvGrpSpPr>
        <p:grpSpPr>
          <a:xfrm>
            <a:off x="838200" y="3048000"/>
            <a:ext cx="4038600" cy="1014532"/>
            <a:chOff x="838200" y="3252668"/>
            <a:chExt cx="4038600" cy="1014532"/>
          </a:xfrm>
        </p:grpSpPr>
        <p:grpSp>
          <p:nvGrpSpPr>
            <p:cNvPr id="47" name="Group 83"/>
            <p:cNvGrpSpPr/>
            <p:nvPr/>
          </p:nvGrpSpPr>
          <p:grpSpPr>
            <a:xfrm>
              <a:off x="838200" y="3252668"/>
              <a:ext cx="4038600" cy="1014532"/>
              <a:chOff x="6034088" y="4924246"/>
              <a:chExt cx="4038600" cy="1014532"/>
            </a:xfrm>
          </p:grpSpPr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6034088" y="5210176"/>
                <a:ext cx="40386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=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(x + 2)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(x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4x + 6)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3 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544954" y="553866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6697354" y="492424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endParaRPr lang="en-US"/>
              </a:p>
            </p:txBody>
          </p:sp>
        </p:grpSp>
        <p:grpSp>
          <p:nvGrpSpPr>
            <p:cNvPr id="48" name="Group 40"/>
            <p:cNvGrpSpPr/>
            <p:nvPr/>
          </p:nvGrpSpPr>
          <p:grpSpPr>
            <a:xfrm>
              <a:off x="1180196" y="3371910"/>
              <a:ext cx="339044" cy="743068"/>
              <a:chOff x="6490102" y="1981262"/>
              <a:chExt cx="339044" cy="743068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6501812" y="232422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3</a:t>
                </a:r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490102" y="1981262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>
                <a:off x="6552014" y="2333748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5" name="Rectangle 44"/>
          <p:cNvSpPr/>
          <p:nvPr/>
        </p:nvSpPr>
        <p:spPr>
          <a:xfrm>
            <a:off x="1066800" y="4572000"/>
            <a:ext cx="26035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......  lanjutkan sendiri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A05C5-767A-46CE-A48E-C73A379DC6A2}" type="slidenum">
              <a:rPr lang="id-ID"/>
              <a:pPr>
                <a:defRPr/>
              </a:pPr>
              <a:t>13</a:t>
            </a:fld>
            <a:endParaRPr lang="id-ID"/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1295400" y="2362200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ctr">
              <a:defRPr/>
            </a:pPr>
            <a:r>
              <a:rPr lang="en-US" sz="3200" b="1" baseline="0">
                <a:solidFill>
                  <a:srgbClr val="FFFA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SEKIAN KULIAH BAB </a:t>
            </a:r>
            <a:r>
              <a:rPr lang="en-US" sz="3200" b="1" baseline="0" smtClean="0">
                <a:solidFill>
                  <a:srgbClr val="FFFA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</a:t>
            </a:r>
            <a:endParaRPr lang="en-US" sz="3200" b="1" baseline="0">
              <a:solidFill>
                <a:srgbClr val="FFFA2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4600" y="152400"/>
            <a:ext cx="4114800" cy="609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CONTOH SOAL</a:t>
            </a:r>
          </a:p>
        </p:txBody>
      </p:sp>
      <p:sp>
        <p:nvSpPr>
          <p:cNvPr id="6" name="Rectangle 79"/>
          <p:cNvSpPr>
            <a:spLocks noChangeArrowheads="1"/>
          </p:cNvSpPr>
          <p:nvPr/>
        </p:nvSpPr>
        <p:spPr bwMode="auto">
          <a:xfrm>
            <a:off x="533400" y="762000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Tentukan posisi pusat gravitasi dari luasan yang dibatasi x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+ y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= 16, sumbu x, garis x = 1 dan x = 3 dan diputar terhadap sumbu X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47688" y="158109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85800" y="2209800"/>
            <a:ext cx="1828800" cy="1709798"/>
            <a:chOff x="6248400" y="2895600"/>
            <a:chExt cx="1828800" cy="1709798"/>
          </a:xfrm>
        </p:grpSpPr>
        <p:grpSp>
          <p:nvGrpSpPr>
            <p:cNvPr id="9" name="Group 61"/>
            <p:cNvGrpSpPr/>
            <p:nvPr/>
          </p:nvGrpSpPr>
          <p:grpSpPr>
            <a:xfrm>
              <a:off x="6324600" y="2895600"/>
              <a:ext cx="1752600" cy="1709798"/>
              <a:chOff x="6324600" y="2895600"/>
              <a:chExt cx="1752600" cy="1709798"/>
            </a:xfrm>
          </p:grpSpPr>
          <p:grpSp>
            <p:nvGrpSpPr>
              <p:cNvPr id="11" name="Group 65"/>
              <p:cNvGrpSpPr/>
              <p:nvPr/>
            </p:nvGrpSpPr>
            <p:grpSpPr>
              <a:xfrm>
                <a:off x="6324600" y="2895600"/>
                <a:ext cx="1752600" cy="1466910"/>
                <a:chOff x="2119312" y="3657600"/>
                <a:chExt cx="1752600" cy="1466910"/>
              </a:xfrm>
            </p:grpSpPr>
            <p:grpSp>
              <p:nvGrpSpPr>
                <p:cNvPr id="14" name="Group 45"/>
                <p:cNvGrpSpPr/>
                <p:nvPr/>
              </p:nvGrpSpPr>
              <p:grpSpPr>
                <a:xfrm>
                  <a:off x="2633664" y="3657600"/>
                  <a:ext cx="1238248" cy="885886"/>
                  <a:chOff x="423864" y="3338512"/>
                  <a:chExt cx="1238248" cy="885886"/>
                </a:xfrm>
              </p:grpSpPr>
              <p:sp>
                <p:nvSpPr>
                  <p:cNvPr id="2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3581400"/>
                    <a:ext cx="1128712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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  xy</a:t>
                    </a:r>
                    <a:r>
                      <a:rPr lang="id-ID" sz="2000" baseline="30000" smtClean="0">
                        <a:latin typeface="Arial" charset="0"/>
                        <a:cs typeface="Times New Roman" pitchFamily="18" charset="0"/>
                      </a:rPr>
                      <a:t>2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 dx</a:t>
                    </a:r>
                    <a:endParaRPr lang="en-US" sz="2000" baseline="0">
                      <a:latin typeface="Arial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1" name="Rectangle 20"/>
                  <p:cNvSpPr/>
                  <p:nvPr/>
                </p:nvSpPr>
                <p:spPr>
                  <a:xfrm>
                    <a:off x="568018" y="3338512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b</a:t>
                    </a:r>
                    <a:endParaRPr lang="en-US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423864" y="3824288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a</a:t>
                    </a:r>
                    <a:endParaRPr lang="en-US"/>
                  </a:p>
                </p:txBody>
              </p:sp>
            </p:grpSp>
            <p:grpSp>
              <p:nvGrpSpPr>
                <p:cNvPr id="15" name="Group 60"/>
                <p:cNvGrpSpPr/>
                <p:nvPr/>
              </p:nvGrpSpPr>
              <p:grpSpPr>
                <a:xfrm>
                  <a:off x="2119312" y="4371976"/>
                  <a:ext cx="685800" cy="400110"/>
                  <a:chOff x="4114800" y="4476690"/>
                  <a:chExt cx="685800" cy="400110"/>
                </a:xfrm>
              </p:grpSpPr>
              <p:sp>
                <p:nvSpPr>
                  <p:cNvPr id="18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114800" y="4476690"/>
                    <a:ext cx="685800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x  =</a:t>
                    </a:r>
                    <a:endParaRPr lang="en-US" sz="2000" baseline="0">
                      <a:latin typeface="Arial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 bwMode="auto">
                  <a:xfrm>
                    <a:off x="4205288" y="4552952"/>
                    <a:ext cx="14400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6" name="Straight Connector 15"/>
                <p:cNvCxnSpPr/>
                <p:nvPr/>
              </p:nvCxnSpPr>
              <p:spPr bwMode="auto">
                <a:xfrm>
                  <a:off x="2743200" y="4524376"/>
                  <a:ext cx="936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7" name="Rectangle 16"/>
                <p:cNvSpPr/>
                <p:nvPr/>
              </p:nvSpPr>
              <p:spPr>
                <a:xfrm>
                  <a:off x="2743200" y="4724400"/>
                  <a:ext cx="96051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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 y</a:t>
                  </a:r>
                  <a:r>
                    <a:rPr lang="id-ID" sz="2000" baseline="3000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2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dx</a:t>
                  </a:r>
                  <a:endParaRPr lang="en-US"/>
                </a:p>
              </p:txBody>
            </p:sp>
          </p:grpSp>
          <p:sp>
            <p:nvSpPr>
              <p:cNvPr id="12" name="Rectangle 11"/>
              <p:cNvSpPr/>
              <p:nvPr/>
            </p:nvSpPr>
            <p:spPr>
              <a:xfrm>
                <a:off x="7002154" y="3719512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b</a:t>
                </a:r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858000" y="420528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a</a:t>
                </a:r>
                <a:endParaRPr lang="en-US"/>
              </a:p>
            </p:txBody>
          </p:sp>
        </p:grpSp>
        <p:sp>
          <p:nvSpPr>
            <p:cNvPr id="10" name="Rectangle 9"/>
            <p:cNvSpPr/>
            <p:nvPr/>
          </p:nvSpPr>
          <p:spPr bwMode="auto">
            <a:xfrm>
              <a:off x="6248400" y="2914648"/>
              <a:ext cx="1828800" cy="1676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24" name="Group 61"/>
          <p:cNvGrpSpPr/>
          <p:nvPr/>
        </p:nvGrpSpPr>
        <p:grpSpPr>
          <a:xfrm>
            <a:off x="2757488" y="2252664"/>
            <a:ext cx="2362200" cy="1590734"/>
            <a:chOff x="6553200" y="2938464"/>
            <a:chExt cx="2362200" cy="1590734"/>
          </a:xfrm>
        </p:grpSpPr>
        <p:grpSp>
          <p:nvGrpSpPr>
            <p:cNvPr id="26" name="Group 65"/>
            <p:cNvGrpSpPr/>
            <p:nvPr/>
          </p:nvGrpSpPr>
          <p:grpSpPr>
            <a:xfrm>
              <a:off x="6553200" y="2938464"/>
              <a:ext cx="2362200" cy="1452622"/>
              <a:chOff x="2347912" y="3700464"/>
              <a:chExt cx="2362200" cy="1452622"/>
            </a:xfrm>
          </p:grpSpPr>
          <p:grpSp>
            <p:nvGrpSpPr>
              <p:cNvPr id="29" name="Group 45"/>
              <p:cNvGrpSpPr/>
              <p:nvPr/>
            </p:nvGrpSpPr>
            <p:grpSpPr>
              <a:xfrm>
                <a:off x="2576512" y="3700464"/>
                <a:ext cx="2133600" cy="800158"/>
                <a:chOff x="366712" y="3381376"/>
                <a:chExt cx="2133600" cy="800158"/>
              </a:xfrm>
            </p:grpSpPr>
            <p:sp>
              <p:nvSpPr>
                <p:cNvPr id="35" name="Rectangle 13"/>
                <p:cNvSpPr>
                  <a:spLocks noChangeArrowheads="1"/>
                </p:cNvSpPr>
                <p:nvPr/>
              </p:nvSpPr>
              <p:spPr bwMode="auto">
                <a:xfrm>
                  <a:off x="533400" y="3624202"/>
                  <a:ext cx="1966912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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  x (16 – x</a:t>
                  </a:r>
                  <a:r>
                    <a:rPr lang="id-ID" sz="2000" baseline="30000" smtClean="0">
                      <a:latin typeface="Arial" charset="0"/>
                      <a:cs typeface="Times New Roman" pitchFamily="18" charset="0"/>
                    </a:rPr>
                    <a:t>2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) dx</a:t>
                  </a:r>
                  <a:endParaRPr lang="en-US" sz="2000" baseline="0">
                    <a:latin typeface="Arial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568018" y="3381376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3</a:t>
                  </a: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366712" y="3781424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</p:grpSp>
          <p:sp>
            <p:nvSpPr>
              <p:cNvPr id="33" name="Rectangle 13"/>
              <p:cNvSpPr>
                <a:spLocks noChangeArrowheads="1"/>
              </p:cNvSpPr>
              <p:nvPr/>
            </p:nvSpPr>
            <p:spPr bwMode="auto">
              <a:xfrm>
                <a:off x="2347912" y="4343400"/>
                <a:ext cx="381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=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 bwMode="auto">
              <a:xfrm>
                <a:off x="2743200" y="4524376"/>
                <a:ext cx="1764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2" name="Rectangle 31"/>
              <p:cNvSpPr/>
              <p:nvPr/>
            </p:nvSpPr>
            <p:spPr>
              <a:xfrm>
                <a:off x="2743200" y="4752976"/>
                <a:ext cx="16995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(16 – x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) dx</a:t>
                </a:r>
                <a:endParaRPr lang="en-US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7030730" y="377666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3</a:t>
              </a:r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767512" y="412908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endParaRPr lang="en-US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1676400" y="1600200"/>
            <a:ext cx="62311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Persamaan  x</a:t>
            </a:r>
            <a:r>
              <a:rPr lang="id-ID" sz="2000" baseline="3000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+ y</a:t>
            </a:r>
            <a:r>
              <a:rPr lang="id-ID" sz="2000" baseline="3000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= 16 diubah menjadi y</a:t>
            </a:r>
            <a:r>
              <a:rPr lang="id-ID" sz="2000" baseline="3000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= 16 – x</a:t>
            </a:r>
            <a:r>
              <a:rPr lang="id-ID" sz="2000" baseline="3000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2</a:t>
            </a:r>
            <a:endParaRPr lang="en-US" baseline="30000"/>
          </a:p>
        </p:txBody>
      </p:sp>
      <p:grpSp>
        <p:nvGrpSpPr>
          <p:cNvPr id="39" name="Group 61"/>
          <p:cNvGrpSpPr/>
          <p:nvPr/>
        </p:nvGrpSpPr>
        <p:grpSpPr>
          <a:xfrm>
            <a:off x="5119688" y="2257424"/>
            <a:ext cx="2209800" cy="1590734"/>
            <a:chOff x="6553200" y="2938464"/>
            <a:chExt cx="2209800" cy="1590734"/>
          </a:xfrm>
        </p:grpSpPr>
        <p:grpSp>
          <p:nvGrpSpPr>
            <p:cNvPr id="40" name="Group 65"/>
            <p:cNvGrpSpPr/>
            <p:nvPr/>
          </p:nvGrpSpPr>
          <p:grpSpPr>
            <a:xfrm>
              <a:off x="6553200" y="2938464"/>
              <a:ext cx="2209800" cy="1452622"/>
              <a:chOff x="2347912" y="3700464"/>
              <a:chExt cx="2209800" cy="1452622"/>
            </a:xfrm>
          </p:grpSpPr>
          <p:grpSp>
            <p:nvGrpSpPr>
              <p:cNvPr id="43" name="Group 45"/>
              <p:cNvGrpSpPr/>
              <p:nvPr/>
            </p:nvGrpSpPr>
            <p:grpSpPr>
              <a:xfrm>
                <a:off x="2576512" y="3700464"/>
                <a:ext cx="1981200" cy="800158"/>
                <a:chOff x="366712" y="3381376"/>
                <a:chExt cx="1981200" cy="800158"/>
              </a:xfrm>
            </p:grpSpPr>
            <p:sp>
              <p:nvSpPr>
                <p:cNvPr id="47" name="Rectangle 13"/>
                <p:cNvSpPr>
                  <a:spLocks noChangeArrowheads="1"/>
                </p:cNvSpPr>
                <p:nvPr/>
              </p:nvSpPr>
              <p:spPr bwMode="auto">
                <a:xfrm>
                  <a:off x="533400" y="3624202"/>
                  <a:ext cx="1814512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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  (16x – x</a:t>
                  </a:r>
                  <a:r>
                    <a:rPr lang="id-ID" sz="2000" baseline="30000" smtClean="0">
                      <a:latin typeface="Arial" charset="0"/>
                      <a:cs typeface="Times New Roman" pitchFamily="18" charset="0"/>
                    </a:rPr>
                    <a:t>3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) dx</a:t>
                  </a:r>
                  <a:endParaRPr lang="en-US" sz="2000" baseline="0">
                    <a:latin typeface="Arial" charset="0"/>
                    <a:cs typeface="Times New Roman" pitchFamily="18" charset="0"/>
                  </a:endParaRPr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568018" y="3381376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3</a:t>
                  </a:r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366712" y="3781424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</p:grpSp>
          <p:sp>
            <p:nvSpPr>
              <p:cNvPr id="44" name="Rectangle 13"/>
              <p:cNvSpPr>
                <a:spLocks noChangeArrowheads="1"/>
              </p:cNvSpPr>
              <p:nvPr/>
            </p:nvSpPr>
            <p:spPr bwMode="auto">
              <a:xfrm>
                <a:off x="2347912" y="4343400"/>
                <a:ext cx="381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=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 bwMode="auto">
              <a:xfrm>
                <a:off x="2743200" y="4524376"/>
                <a:ext cx="1764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6" name="Rectangle 45"/>
              <p:cNvSpPr/>
              <p:nvPr/>
            </p:nvSpPr>
            <p:spPr>
              <a:xfrm>
                <a:off x="2743200" y="4752976"/>
                <a:ext cx="16995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(16 – x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) dx</a:t>
                </a:r>
                <a:endParaRPr lang="en-US"/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7030730" y="377666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3</a:t>
              </a:r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767512" y="412908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endParaRPr lang="en-US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081088" y="4033840"/>
            <a:ext cx="2209800" cy="1547870"/>
            <a:chOff x="762000" y="4414840"/>
            <a:chExt cx="2209800" cy="1547870"/>
          </a:xfrm>
        </p:grpSpPr>
        <p:grpSp>
          <p:nvGrpSpPr>
            <p:cNvPr id="50" name="Group 61"/>
            <p:cNvGrpSpPr/>
            <p:nvPr/>
          </p:nvGrpSpPr>
          <p:grpSpPr>
            <a:xfrm>
              <a:off x="762000" y="4414840"/>
              <a:ext cx="2209800" cy="1519294"/>
              <a:chOff x="6553200" y="3009904"/>
              <a:chExt cx="2209800" cy="1519294"/>
            </a:xfrm>
          </p:grpSpPr>
          <p:grpSp>
            <p:nvGrpSpPr>
              <p:cNvPr id="51" name="Group 65"/>
              <p:cNvGrpSpPr/>
              <p:nvPr/>
            </p:nvGrpSpPr>
            <p:grpSpPr>
              <a:xfrm>
                <a:off x="6553200" y="3009904"/>
                <a:ext cx="2209800" cy="1381182"/>
                <a:chOff x="2347912" y="3771904"/>
                <a:chExt cx="2209800" cy="1381182"/>
              </a:xfrm>
            </p:grpSpPr>
            <p:grpSp>
              <p:nvGrpSpPr>
                <p:cNvPr id="54" name="Group 45"/>
                <p:cNvGrpSpPr/>
                <p:nvPr/>
              </p:nvGrpSpPr>
              <p:grpSpPr>
                <a:xfrm>
                  <a:off x="2743200" y="3771904"/>
                  <a:ext cx="1814512" cy="728718"/>
                  <a:chOff x="533400" y="3452816"/>
                  <a:chExt cx="1814512" cy="728718"/>
                </a:xfrm>
              </p:grpSpPr>
              <p:sp>
                <p:nvSpPr>
                  <p:cNvPr id="58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3624202"/>
                    <a:ext cx="1814512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[ 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8x</a:t>
                    </a:r>
                    <a:r>
                      <a:rPr lang="id-ID" sz="2000" baseline="30000" smtClean="0">
                        <a:latin typeface="Arial" charset="0"/>
                        <a:cs typeface="Times New Roman" pitchFamily="18" charset="0"/>
                      </a:rPr>
                      <a:t>2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 –    x</a:t>
                    </a:r>
                    <a:r>
                      <a:rPr lang="id-ID" sz="2000" baseline="30000" smtClean="0">
                        <a:latin typeface="Arial" charset="0"/>
                        <a:cs typeface="Times New Roman" pitchFamily="18" charset="0"/>
                      </a:rPr>
                      <a:t>4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 ] </a:t>
                    </a:r>
                    <a:endParaRPr lang="en-US" sz="2000" baseline="0">
                      <a:latin typeface="Arial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1905000" y="3452816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3</a:t>
                    </a:r>
                    <a:endParaRPr lang="en-US"/>
                  </a:p>
                </p:txBody>
              </p:sp>
              <p:sp>
                <p:nvSpPr>
                  <p:cNvPr id="60" name="Rectangle 59"/>
                  <p:cNvSpPr/>
                  <p:nvPr/>
                </p:nvSpPr>
                <p:spPr>
                  <a:xfrm>
                    <a:off x="1896754" y="3781424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1</a:t>
                    </a:r>
                    <a:endParaRPr lang="en-US"/>
                  </a:p>
                </p:txBody>
              </p:sp>
            </p:grpSp>
            <p:sp>
              <p:nvSpPr>
                <p:cNvPr id="55" name="Rectangle 13"/>
                <p:cNvSpPr>
                  <a:spLocks noChangeArrowheads="1"/>
                </p:cNvSpPr>
                <p:nvPr/>
              </p:nvSpPr>
              <p:spPr bwMode="auto">
                <a:xfrm>
                  <a:off x="2347912" y="4343400"/>
                  <a:ext cx="3810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=</a:t>
                  </a:r>
                  <a:endParaRPr lang="en-US" sz="2000" baseline="0">
                    <a:latin typeface="Arial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56" name="Straight Connector 55"/>
                <p:cNvCxnSpPr/>
                <p:nvPr/>
              </p:nvCxnSpPr>
              <p:spPr bwMode="auto">
                <a:xfrm>
                  <a:off x="2743200" y="4524376"/>
                  <a:ext cx="1764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57" name="Rectangle 56"/>
                <p:cNvSpPr/>
                <p:nvPr/>
              </p:nvSpPr>
              <p:spPr>
                <a:xfrm>
                  <a:off x="2743200" y="4752976"/>
                  <a:ext cx="173957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[ 16x –     x</a:t>
                  </a:r>
                  <a:r>
                    <a:rPr lang="id-ID" sz="2000" baseline="3000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3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] </a:t>
                  </a:r>
                  <a:endParaRPr lang="en-US"/>
                </a:p>
              </p:txBody>
            </p:sp>
          </p:grpSp>
          <p:sp>
            <p:nvSpPr>
              <p:cNvPr id="52" name="Rectangle 51"/>
              <p:cNvSpPr/>
              <p:nvPr/>
            </p:nvSpPr>
            <p:spPr>
              <a:xfrm>
                <a:off x="8421378" y="383375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3</a:t>
                </a:r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21378" y="412908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</p:grpSp>
        <p:grpSp>
          <p:nvGrpSpPr>
            <p:cNvPr id="61" name="Group 80"/>
            <p:cNvGrpSpPr/>
            <p:nvPr/>
          </p:nvGrpSpPr>
          <p:grpSpPr>
            <a:xfrm>
              <a:off x="1918161" y="4433888"/>
              <a:ext cx="339263" cy="723958"/>
              <a:chOff x="4421959" y="4552890"/>
              <a:chExt cx="339263" cy="723958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421959" y="45528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433888" y="48767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4</a:t>
                </a:r>
                <a:endParaRPr lang="en-US"/>
              </a:p>
            </p:txBody>
          </p:sp>
          <p:cxnSp>
            <p:nvCxnSpPr>
              <p:cNvPr id="64" name="Straight Connector 63"/>
              <p:cNvCxnSpPr/>
              <p:nvPr/>
            </p:nvCxnSpPr>
            <p:spPr bwMode="auto">
              <a:xfrm>
                <a:off x="4532776" y="4918076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5" name="Group 80"/>
            <p:cNvGrpSpPr/>
            <p:nvPr/>
          </p:nvGrpSpPr>
          <p:grpSpPr>
            <a:xfrm>
              <a:off x="1989601" y="5238752"/>
              <a:ext cx="339263" cy="723958"/>
              <a:chOff x="4421959" y="4552890"/>
              <a:chExt cx="339263" cy="723958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4421959" y="45528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433888" y="48767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3</a:t>
                </a:r>
                <a:endParaRPr lang="en-US"/>
              </a:p>
            </p:txBody>
          </p:sp>
          <p:cxnSp>
            <p:nvCxnSpPr>
              <p:cNvPr id="68" name="Straight Connector 67"/>
              <p:cNvCxnSpPr/>
              <p:nvPr/>
            </p:nvCxnSpPr>
            <p:spPr bwMode="auto">
              <a:xfrm>
                <a:off x="4532776" y="4918076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98" name="Group 97"/>
          <p:cNvGrpSpPr/>
          <p:nvPr/>
        </p:nvGrpSpPr>
        <p:grpSpPr>
          <a:xfrm>
            <a:off x="3367088" y="4057648"/>
            <a:ext cx="2819400" cy="1528822"/>
            <a:chOff x="3429000" y="4438648"/>
            <a:chExt cx="2819400" cy="1528822"/>
          </a:xfrm>
        </p:grpSpPr>
        <p:grpSp>
          <p:nvGrpSpPr>
            <p:cNvPr id="81" name="Group 65"/>
            <p:cNvGrpSpPr/>
            <p:nvPr/>
          </p:nvGrpSpPr>
          <p:grpSpPr>
            <a:xfrm>
              <a:off x="3429000" y="4590986"/>
              <a:ext cx="2819400" cy="1209796"/>
              <a:chOff x="2347912" y="3943290"/>
              <a:chExt cx="2819400" cy="1209796"/>
            </a:xfrm>
          </p:grpSpPr>
          <p:sp>
            <p:nvSpPr>
              <p:cNvPr id="88" name="Rectangle 13"/>
              <p:cNvSpPr>
                <a:spLocks noChangeArrowheads="1"/>
              </p:cNvSpPr>
              <p:nvPr/>
            </p:nvSpPr>
            <p:spPr bwMode="auto">
              <a:xfrm>
                <a:off x="2743200" y="3943290"/>
                <a:ext cx="242411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(72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–     ) – (8 –    )   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85" name="Rectangle 13"/>
              <p:cNvSpPr>
                <a:spLocks noChangeArrowheads="1"/>
              </p:cNvSpPr>
              <p:nvPr/>
            </p:nvSpPr>
            <p:spPr bwMode="auto">
              <a:xfrm>
                <a:off x="2347912" y="4343400"/>
                <a:ext cx="381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=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 bwMode="auto">
              <a:xfrm>
                <a:off x="2743200" y="4524376"/>
                <a:ext cx="219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" name="Rectangle 86"/>
              <p:cNvSpPr/>
              <p:nvPr/>
            </p:nvSpPr>
            <p:spPr>
              <a:xfrm>
                <a:off x="2743200" y="4752976"/>
                <a:ext cx="237116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(48 – 9) – (16 –    ) </a:t>
                </a:r>
                <a:endParaRPr lang="en-US"/>
              </a:p>
            </p:txBody>
          </p:sp>
        </p:grpSp>
        <p:grpSp>
          <p:nvGrpSpPr>
            <p:cNvPr id="73" name="Group 80"/>
            <p:cNvGrpSpPr/>
            <p:nvPr/>
          </p:nvGrpSpPr>
          <p:grpSpPr>
            <a:xfrm>
              <a:off x="4419600" y="4438648"/>
              <a:ext cx="470000" cy="723958"/>
              <a:chOff x="4393383" y="4552890"/>
              <a:chExt cx="470000" cy="723958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4393383" y="4552890"/>
                <a:ext cx="4700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81</a:t>
                </a:r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433888" y="48767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4</a:t>
                </a:r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 bwMode="auto">
              <a:xfrm>
                <a:off x="4518488" y="4918076"/>
                <a:ext cx="216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80"/>
            <p:cNvGrpSpPr/>
            <p:nvPr/>
          </p:nvGrpSpPr>
          <p:grpSpPr>
            <a:xfrm>
              <a:off x="5604337" y="5243512"/>
              <a:ext cx="339263" cy="723958"/>
              <a:chOff x="4421959" y="4552890"/>
              <a:chExt cx="339263" cy="723958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4421959" y="45528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33888" y="48767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3</a:t>
                </a:r>
                <a:endParaRPr lang="en-US"/>
              </a:p>
            </p:txBody>
          </p:sp>
          <p:cxnSp>
            <p:nvCxnSpPr>
              <p:cNvPr id="77" name="Straight Connector 76"/>
              <p:cNvCxnSpPr/>
              <p:nvPr/>
            </p:nvCxnSpPr>
            <p:spPr bwMode="auto">
              <a:xfrm>
                <a:off x="4532776" y="4918076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1" name="Group 80"/>
            <p:cNvGrpSpPr/>
            <p:nvPr/>
          </p:nvGrpSpPr>
          <p:grpSpPr>
            <a:xfrm>
              <a:off x="5604337" y="4448114"/>
              <a:ext cx="339263" cy="723958"/>
              <a:chOff x="4421959" y="4552890"/>
              <a:chExt cx="339263" cy="723958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4421959" y="45528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433888" y="48767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4</a:t>
                </a:r>
                <a:endParaRPr lang="en-US"/>
              </a:p>
            </p:txBody>
          </p:sp>
          <p:cxnSp>
            <p:nvCxnSpPr>
              <p:cNvPr id="94" name="Straight Connector 93"/>
              <p:cNvCxnSpPr/>
              <p:nvPr/>
            </p:nvCxnSpPr>
            <p:spPr bwMode="auto">
              <a:xfrm>
                <a:off x="4532776" y="4918076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07" name="Group 106"/>
          <p:cNvGrpSpPr/>
          <p:nvPr/>
        </p:nvGrpSpPr>
        <p:grpSpPr>
          <a:xfrm>
            <a:off x="6034088" y="4443354"/>
            <a:ext cx="938216" cy="1043046"/>
            <a:chOff x="6034088" y="4443354"/>
            <a:chExt cx="938216" cy="1043046"/>
          </a:xfrm>
        </p:grpSpPr>
        <p:sp>
          <p:nvSpPr>
            <p:cNvPr id="70" name="Rectangle 13"/>
            <p:cNvSpPr>
              <a:spLocks noChangeArrowheads="1"/>
            </p:cNvSpPr>
            <p:nvPr/>
          </p:nvSpPr>
          <p:spPr bwMode="auto">
            <a:xfrm>
              <a:off x="6034088" y="4629090"/>
              <a:ext cx="381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</a:t>
              </a:r>
              <a:endParaRPr lang="en-US" sz="2000" baseline="0">
                <a:latin typeface="Arial" charset="0"/>
                <a:cs typeface="Times New Roman" pitchFamily="18" charset="0"/>
              </a:endParaRP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6305552" y="4443354"/>
              <a:ext cx="666752" cy="1043046"/>
              <a:chOff x="6519864" y="4572000"/>
              <a:chExt cx="666752" cy="1043046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6553200" y="4572000"/>
                <a:ext cx="4700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44</a:t>
                </a:r>
                <a:endParaRPr lang="en-US"/>
              </a:p>
            </p:txBody>
          </p:sp>
          <p:grpSp>
            <p:nvGrpSpPr>
              <p:cNvPr id="103" name="Group 102"/>
              <p:cNvGrpSpPr/>
              <p:nvPr/>
            </p:nvGrpSpPr>
            <p:grpSpPr>
              <a:xfrm>
                <a:off x="6519864" y="4891088"/>
                <a:ext cx="666752" cy="723958"/>
                <a:chOff x="6553200" y="4905376"/>
                <a:chExt cx="666752" cy="723958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6553200" y="5086290"/>
                  <a:ext cx="47000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23</a:t>
                  </a:r>
                  <a:endParaRPr lang="en-US"/>
                </a:p>
              </p:txBody>
            </p:sp>
            <p:grpSp>
              <p:nvGrpSpPr>
                <p:cNvPr id="99" name="Group 80"/>
                <p:cNvGrpSpPr/>
                <p:nvPr/>
              </p:nvGrpSpPr>
              <p:grpSpPr>
                <a:xfrm>
                  <a:off x="6880689" y="4905376"/>
                  <a:ext cx="339263" cy="723958"/>
                  <a:chOff x="4421959" y="4552890"/>
                  <a:chExt cx="339263" cy="723958"/>
                </a:xfrm>
              </p:grpSpPr>
              <p:sp>
                <p:nvSpPr>
                  <p:cNvPr id="100" name="Rectangle 99"/>
                  <p:cNvSpPr/>
                  <p:nvPr/>
                </p:nvSpPr>
                <p:spPr>
                  <a:xfrm>
                    <a:off x="4421959" y="4552890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1</a:t>
                    </a:r>
                    <a:endParaRPr lang="en-US"/>
                  </a:p>
                </p:txBody>
              </p:sp>
              <p:sp>
                <p:nvSpPr>
                  <p:cNvPr id="101" name="Rectangle 100"/>
                  <p:cNvSpPr/>
                  <p:nvPr/>
                </p:nvSpPr>
                <p:spPr>
                  <a:xfrm>
                    <a:off x="4433888" y="4876738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3</a:t>
                    </a:r>
                    <a:endParaRPr lang="en-US"/>
                  </a:p>
                </p:txBody>
              </p:sp>
              <p:cxnSp>
                <p:nvCxnSpPr>
                  <p:cNvPr id="102" name="Straight Connector 101"/>
                  <p:cNvCxnSpPr/>
                  <p:nvPr/>
                </p:nvCxnSpPr>
                <p:spPr bwMode="auto">
                  <a:xfrm>
                    <a:off x="4532776" y="4918076"/>
                    <a:ext cx="14400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cxnSp>
            <p:nvCxnSpPr>
              <p:cNvPr id="104" name="Straight Connector 103"/>
              <p:cNvCxnSpPr/>
              <p:nvPr/>
            </p:nvCxnSpPr>
            <p:spPr bwMode="auto">
              <a:xfrm>
                <a:off x="6584664" y="4924424"/>
                <a:ext cx="468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06" name="Rectangle 13"/>
          <p:cNvSpPr>
            <a:spLocks noChangeArrowheads="1"/>
          </p:cNvSpPr>
          <p:nvPr/>
        </p:nvSpPr>
        <p:spPr bwMode="auto">
          <a:xfrm>
            <a:off x="6948488" y="4633912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=  1,89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609600" y="5638800"/>
            <a:ext cx="5859296" cy="400110"/>
            <a:chOff x="609600" y="5638800"/>
            <a:chExt cx="5859296" cy="400110"/>
          </a:xfrm>
        </p:grpSpPr>
        <p:sp>
          <p:nvSpPr>
            <p:cNvPr id="108" name="Rectangle 107"/>
            <p:cNvSpPr/>
            <p:nvPr/>
          </p:nvSpPr>
          <p:spPr>
            <a:xfrm>
              <a:off x="609600" y="5638800"/>
              <a:ext cx="58592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Jadi posisi pusat gravitasi :  x  =  1,89 dan  y  =  0 </a:t>
              </a:r>
              <a:endParaRPr lang="en-US"/>
            </a:p>
          </p:txBody>
        </p:sp>
        <p:cxnSp>
          <p:nvCxnSpPr>
            <p:cNvPr id="109" name="Straight Connector 108"/>
            <p:cNvCxnSpPr/>
            <p:nvPr/>
          </p:nvCxnSpPr>
          <p:spPr bwMode="auto">
            <a:xfrm>
              <a:off x="3857624" y="5710240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5528136" y="5715000"/>
              <a:ext cx="180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8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048000" y="376535"/>
            <a:ext cx="29718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LATIHAN</a:t>
            </a:r>
          </a:p>
        </p:txBody>
      </p:sp>
      <p:sp>
        <p:nvSpPr>
          <p:cNvPr id="6" name="Rectangle 79"/>
          <p:cNvSpPr>
            <a:spLocks noChangeArrowheads="1"/>
          </p:cNvSpPr>
          <p:nvPr/>
        </p:nvSpPr>
        <p:spPr bwMode="auto">
          <a:xfrm>
            <a:off x="685800" y="1253966"/>
            <a:ext cx="78486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Tentukan posisi sentroid dari luasan yang dibatasi y = 5 sin 2x,  sumbu x, garis x = 0 dan x = </a:t>
            </a:r>
            <a:r>
              <a:rPr lang="el-GR" sz="2000" baseline="0" smtClean="0">
                <a:latin typeface="Arial" charset="0"/>
                <a:cs typeface="Times New Roman" pitchFamily="18" charset="0"/>
              </a:rPr>
              <a:t>π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/6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Tentukan posisi sentroid dari luasan yang dibatasi y = 4 – x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,  sumbu x, dan sumbu y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Kurva y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= x(1 – x)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di antara x = 0 dan x = 1 diputar sebesar 2</a:t>
            </a:r>
            <a:r>
              <a:rPr lang="el-GR" sz="2000" baseline="0" smtClean="0">
                <a:latin typeface="Arial" charset="0"/>
                <a:cs typeface="Times New Roman" pitchFamily="18" charset="0"/>
              </a:rPr>
              <a:t>π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radian mengelilingi sumbu x. Tentukan posisi pusat gravitasi benda putar yang terbentuk.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2514600" y="224135"/>
            <a:ext cx="403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MOMEN INERSIA</a:t>
            </a: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79"/>
          <p:cNvSpPr>
            <a:spLocks noChangeArrowheads="1"/>
          </p:cNvSpPr>
          <p:nvPr/>
        </p:nvSpPr>
        <p:spPr bwMode="auto">
          <a:xfrm>
            <a:off x="914400" y="892314"/>
            <a:ext cx="541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Momen inersia diputar terhadap sumbu X :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038600" y="1578114"/>
            <a:ext cx="1771151" cy="762000"/>
            <a:chOff x="4724400" y="1143000"/>
            <a:chExt cx="1771151" cy="762000"/>
          </a:xfrm>
        </p:grpSpPr>
        <p:sp>
          <p:nvSpPr>
            <p:cNvPr id="7" name="Rectangle 6"/>
            <p:cNvSpPr/>
            <p:nvPr/>
          </p:nvSpPr>
          <p:spPr>
            <a:xfrm>
              <a:off x="4800600" y="1295400"/>
              <a:ext cx="169495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I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=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y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dA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24400" y="1143000"/>
              <a:ext cx="1676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10" name="Rectangle 79"/>
          <p:cNvSpPr>
            <a:spLocks noChangeArrowheads="1"/>
          </p:cNvSpPr>
          <p:nvPr/>
        </p:nvSpPr>
        <p:spPr bwMode="auto">
          <a:xfrm>
            <a:off x="1039186" y="3505200"/>
            <a:ext cx="49996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Momen inersia diputar terhadap sumbu Y :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010024" y="4191000"/>
            <a:ext cx="1723061" cy="762000"/>
            <a:chOff x="4724400" y="1143000"/>
            <a:chExt cx="1723061" cy="762000"/>
          </a:xfrm>
        </p:grpSpPr>
        <p:sp>
          <p:nvSpPr>
            <p:cNvPr id="12" name="Rectangle 11"/>
            <p:cNvSpPr/>
            <p:nvPr/>
          </p:nvSpPr>
          <p:spPr>
            <a:xfrm>
              <a:off x="4800600" y="1295400"/>
              <a:ext cx="164686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I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=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x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dA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724400" y="1143000"/>
              <a:ext cx="1676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25" name="Group 24"/>
          <p:cNvGrpSpPr>
            <a:grpSpLocks noChangeAspect="1"/>
          </p:cNvGrpSpPr>
          <p:nvPr/>
        </p:nvGrpSpPr>
        <p:grpSpPr>
          <a:xfrm>
            <a:off x="1295400" y="1335230"/>
            <a:ext cx="1981200" cy="1839953"/>
            <a:chOff x="685800" y="3104520"/>
            <a:chExt cx="2728822" cy="253428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1676400" y="3352800"/>
              <a:ext cx="1219200" cy="16002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rot="16200000" flipV="1">
              <a:off x="-76200" y="4418806"/>
              <a:ext cx="2438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685800" y="5410200"/>
              <a:ext cx="2628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>
              <a:off x="2166936" y="5257800"/>
              <a:ext cx="228600" cy="381000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53747" y="4928138"/>
              <a:ext cx="460875" cy="5510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5159" y="3104520"/>
              <a:ext cx="543004" cy="5510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endParaRPr lang="en-US"/>
            </a:p>
          </p:txBody>
        </p:sp>
      </p:grpSp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1281109" y="3957578"/>
            <a:ext cx="1890714" cy="1727149"/>
            <a:chOff x="4343400" y="3040959"/>
            <a:chExt cx="2760444" cy="2521641"/>
          </a:xfrm>
        </p:grpSpPr>
        <p:sp>
          <p:nvSpPr>
            <p:cNvPr id="27" name="Rectangle 26"/>
            <p:cNvSpPr/>
            <p:nvPr/>
          </p:nvSpPr>
          <p:spPr bwMode="auto">
            <a:xfrm>
              <a:off x="5334000" y="3276600"/>
              <a:ext cx="1219200" cy="16002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rot="16200000" flipV="1">
              <a:off x="3581400" y="4342606"/>
              <a:ext cx="2438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343400" y="5334000"/>
              <a:ext cx="2628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" name="Oval 29"/>
            <p:cNvSpPr/>
            <p:nvPr/>
          </p:nvSpPr>
          <p:spPr bwMode="auto">
            <a:xfrm rot="5400000">
              <a:off x="4695824" y="3886200"/>
              <a:ext cx="228600" cy="381000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569631" y="4869755"/>
              <a:ext cx="534213" cy="5841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343400" y="3040959"/>
              <a:ext cx="490396" cy="5841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endParaRPr lang="en-US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3953097" y="2492514"/>
            <a:ext cx="39340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I</a:t>
            </a:r>
            <a:r>
              <a:rPr lang="id-ID" sz="2000" baseline="-1000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x</a:t>
            </a:r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= momen inersia terhadap sb x</a:t>
            </a:r>
          </a:p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A = massa benda </a:t>
            </a: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962400" y="5105400"/>
            <a:ext cx="39340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I</a:t>
            </a:r>
            <a:r>
              <a:rPr lang="id-ID" sz="2000" baseline="-1000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y</a:t>
            </a:r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= momen inersia terhadap sb y</a:t>
            </a:r>
          </a:p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A = massa benda 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34" grpId="0" build="p"/>
      <p:bldP spid="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2514600" y="224135"/>
            <a:ext cx="403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MOMEN INERSIA</a:t>
            </a:r>
          </a:p>
        </p:txBody>
      </p:sp>
      <p:sp>
        <p:nvSpPr>
          <p:cNvPr id="60" name="Rectangle 13"/>
          <p:cNvSpPr>
            <a:spLocks noChangeArrowheads="1"/>
          </p:cNvSpPr>
          <p:nvPr/>
        </p:nvSpPr>
        <p:spPr bwMode="auto">
          <a:xfrm>
            <a:off x="3276600" y="1066800"/>
            <a:ext cx="5562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Suatu luasan</a:t>
            </a:r>
            <a:r>
              <a:rPr lang="en-US" sz="2000" baseline="0" smtClean="0">
                <a:latin typeface="Arial" charset="0"/>
                <a:cs typeface="Times New Roman" pitchFamily="18" charset="0"/>
              </a:rPr>
              <a:t> 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dibatasi kurva y = f</a:t>
            </a:r>
            <a:r>
              <a:rPr lang="id-ID" sz="2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(x), y = f</a:t>
            </a:r>
            <a:r>
              <a:rPr lang="id-ID" sz="2000" smtClean="0">
                <a:latin typeface="Arial" charset="0"/>
                <a:cs typeface="Times New Roman" pitchFamily="18" charset="0"/>
              </a:rPr>
              <a:t>1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(x), </a:t>
            </a:r>
          </a:p>
          <a:p>
            <a:pPr>
              <a:spcAft>
                <a:spcPts val="6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garis x = a dan x = b, momen inersia I</a:t>
            </a:r>
            <a:r>
              <a:rPr lang="id-ID" sz="2000" smtClean="0">
                <a:latin typeface="Arial" charset="0"/>
                <a:cs typeface="Times New Roman" pitchFamily="18" charset="0"/>
              </a:rPr>
              <a:t>x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adalah 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3444174" y="2044088"/>
            <a:ext cx="2728026" cy="1052512"/>
            <a:chOff x="1019404" y="3519488"/>
            <a:chExt cx="2728026" cy="1052512"/>
          </a:xfrm>
        </p:grpSpPr>
        <p:grpSp>
          <p:nvGrpSpPr>
            <p:cNvPr id="61" name="Group 60"/>
            <p:cNvGrpSpPr/>
            <p:nvPr/>
          </p:nvGrpSpPr>
          <p:grpSpPr>
            <a:xfrm>
              <a:off x="1019404" y="3519488"/>
              <a:ext cx="2728026" cy="1052512"/>
              <a:chOff x="4524604" y="1004888"/>
              <a:chExt cx="2728026" cy="1052512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586516" y="1295400"/>
                <a:ext cx="266611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I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= p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 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   y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dy dx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4524604" y="1004888"/>
                <a:ext cx="2652484" cy="105251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sp>
          <p:nvSpPr>
            <p:cNvPr id="64" name="Rectangle 63"/>
            <p:cNvSpPr/>
            <p:nvPr/>
          </p:nvSpPr>
          <p:spPr>
            <a:xfrm>
              <a:off x="2171466" y="353377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42866" y="40956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690688" y="408140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a</a:t>
              </a:r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900240" y="3581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57200" y="1323000"/>
            <a:ext cx="2730354" cy="2029800"/>
            <a:chOff x="607162" y="1371600"/>
            <a:chExt cx="2730354" cy="2029800"/>
          </a:xfrm>
        </p:grpSpPr>
        <p:grpSp>
          <p:nvGrpSpPr>
            <p:cNvPr id="30" name="Group 29"/>
            <p:cNvGrpSpPr/>
            <p:nvPr/>
          </p:nvGrpSpPr>
          <p:grpSpPr>
            <a:xfrm>
              <a:off x="607162" y="1371600"/>
              <a:ext cx="2730354" cy="2029800"/>
              <a:chOff x="835762" y="766465"/>
              <a:chExt cx="2730354" cy="2029800"/>
            </a:xfrm>
          </p:grpSpPr>
          <p:grpSp>
            <p:nvGrpSpPr>
              <p:cNvPr id="34" name="Group 6"/>
              <p:cNvGrpSpPr/>
              <p:nvPr/>
            </p:nvGrpSpPr>
            <p:grpSpPr>
              <a:xfrm>
                <a:off x="835762" y="766465"/>
                <a:ext cx="2730354" cy="2029800"/>
                <a:chOff x="1416786" y="1828800"/>
                <a:chExt cx="2730354" cy="20298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2090736" y="31812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a</a:t>
                  </a:r>
                  <a:endParaRPr lang="en-US"/>
                </a:p>
              </p:txBody>
            </p:sp>
            <p:cxnSp>
              <p:nvCxnSpPr>
                <p:cNvPr id="36" name="Straight Connector 35"/>
                <p:cNvCxnSpPr/>
                <p:nvPr/>
              </p:nvCxnSpPr>
              <p:spPr bwMode="auto">
                <a:xfrm>
                  <a:off x="1495424" y="3505200"/>
                  <a:ext cx="259200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" name="Straight Connector 36"/>
                <p:cNvCxnSpPr/>
                <p:nvPr/>
              </p:nvCxnSpPr>
              <p:spPr bwMode="auto">
                <a:xfrm rot="5400000" flipH="1" flipV="1">
                  <a:off x="829018" y="2885806"/>
                  <a:ext cx="194400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8" name="Freeform 37"/>
                <p:cNvSpPr/>
                <p:nvPr/>
              </p:nvSpPr>
              <p:spPr bwMode="auto">
                <a:xfrm>
                  <a:off x="2128837" y="1981200"/>
                  <a:ext cx="1285875" cy="923925"/>
                </a:xfrm>
                <a:custGeom>
                  <a:avLst/>
                  <a:gdLst>
                    <a:gd name="connsiteX0" fmla="*/ 0 w 2428875"/>
                    <a:gd name="connsiteY0" fmla="*/ 1457325 h 1457325"/>
                    <a:gd name="connsiteX1" fmla="*/ 957262 w 2428875"/>
                    <a:gd name="connsiteY1" fmla="*/ 1185863 h 1457325"/>
                    <a:gd name="connsiteX2" fmla="*/ 1871662 w 2428875"/>
                    <a:gd name="connsiteY2" fmla="*/ 542925 h 1457325"/>
                    <a:gd name="connsiteX3" fmla="*/ 2428875 w 2428875"/>
                    <a:gd name="connsiteY3" fmla="*/ 0 h 1457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428875" h="1457325">
                      <a:moveTo>
                        <a:pt x="0" y="1457325"/>
                      </a:moveTo>
                      <a:cubicBezTo>
                        <a:pt x="322659" y="1397794"/>
                        <a:pt x="645319" y="1338263"/>
                        <a:pt x="957262" y="1185863"/>
                      </a:cubicBezTo>
                      <a:cubicBezTo>
                        <a:pt x="1269205" y="1033463"/>
                        <a:pt x="1626393" y="740569"/>
                        <a:pt x="1871662" y="542925"/>
                      </a:cubicBezTo>
                      <a:cubicBezTo>
                        <a:pt x="2116931" y="345281"/>
                        <a:pt x="2272903" y="172640"/>
                        <a:pt x="2428875" y="0"/>
                      </a:cubicBezTo>
                    </a:path>
                  </a:pathLst>
                </a:cu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 bwMode="auto">
                <a:xfrm rot="5400000" flipH="1" flipV="1">
                  <a:off x="1841888" y="3201600"/>
                  <a:ext cx="6120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 rot="5400000" flipH="1" flipV="1">
                  <a:off x="2691000" y="2752536"/>
                  <a:ext cx="1476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8" name="Rectangle 47"/>
                <p:cNvSpPr/>
                <p:nvPr/>
              </p:nvSpPr>
              <p:spPr>
                <a:xfrm>
                  <a:off x="3395664" y="3186112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b</a:t>
                  </a:r>
                  <a:endParaRPr lang="en-US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2028824" y="2057400"/>
                  <a:ext cx="106631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n>
                        <a:solidFill>
                          <a:srgbClr val="FF0000"/>
                        </a:solidFill>
                      </a:ln>
                      <a:solidFill>
                        <a:srgbClr val="FF0000"/>
                      </a:solidFill>
                      <a:latin typeface="Arial" charset="0"/>
                      <a:cs typeface="Times New Roman" pitchFamily="18" charset="0"/>
                    </a:rPr>
                    <a:t>y = f</a:t>
                  </a:r>
                  <a:r>
                    <a:rPr lang="id-ID" sz="2000" smtClean="0">
                      <a:ln>
                        <a:solidFill>
                          <a:srgbClr val="FF0000"/>
                        </a:solidFill>
                      </a:ln>
                      <a:solidFill>
                        <a:srgbClr val="FF0000"/>
                      </a:solidFill>
                      <a:latin typeface="Arial" charset="0"/>
                      <a:cs typeface="Times New Roman" pitchFamily="18" charset="0"/>
                    </a:rPr>
                    <a:t>2</a:t>
                  </a:r>
                  <a:r>
                    <a:rPr lang="id-ID" sz="2000" baseline="0" smtClean="0">
                      <a:ln>
                        <a:solidFill>
                          <a:srgbClr val="FF0000"/>
                        </a:solidFill>
                      </a:ln>
                      <a:solidFill>
                        <a:srgbClr val="FF0000"/>
                      </a:solidFill>
                      <a:latin typeface="Arial" charset="0"/>
                      <a:cs typeface="Times New Roman" pitchFamily="18" charset="0"/>
                    </a:rPr>
                    <a:t>(x)</a:t>
                  </a:r>
                  <a:endParaRPr lang="en-US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3790952" y="3167002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X</a:t>
                  </a:r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1422550" y="1828800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Y</a:t>
                  </a:r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1416786" y="3457576"/>
                  <a:ext cx="38343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O</a:t>
                  </a: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1752600" y="1966555"/>
                <a:ext cx="106631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n>
                      <a:solidFill>
                        <a:schemeClr val="accent1"/>
                      </a:solidFill>
                    </a:ln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y = f</a:t>
                </a:r>
                <a:r>
                  <a:rPr lang="id-ID" sz="2000" smtClean="0">
                    <a:ln>
                      <a:solidFill>
                        <a:schemeClr val="accent1"/>
                      </a:solidFill>
                    </a:ln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r>
                  <a:rPr lang="id-ID" sz="2000" baseline="0" smtClean="0">
                    <a:ln>
                      <a:solidFill>
                        <a:schemeClr val="accent1"/>
                      </a:solidFill>
                    </a:ln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(x)</a:t>
                </a:r>
                <a:endParaRPr lang="en-US">
                  <a:ln>
                    <a:solidFill>
                      <a:schemeClr val="accent1"/>
                    </a:solidFill>
                  </a:ln>
                </a:endParaRPr>
              </a:p>
            </p:txBody>
          </p:sp>
        </p:grpSp>
        <p:sp>
          <p:nvSpPr>
            <p:cNvPr id="69" name="Freeform 68"/>
            <p:cNvSpPr/>
            <p:nvPr/>
          </p:nvSpPr>
          <p:spPr bwMode="auto">
            <a:xfrm>
              <a:off x="1314450" y="2228850"/>
              <a:ext cx="1443038" cy="571500"/>
            </a:xfrm>
            <a:custGeom>
              <a:avLst/>
              <a:gdLst>
                <a:gd name="connsiteX0" fmla="*/ 0 w 1443038"/>
                <a:gd name="connsiteY0" fmla="*/ 571500 h 571500"/>
                <a:gd name="connsiteX1" fmla="*/ 528638 w 1443038"/>
                <a:gd name="connsiteY1" fmla="*/ 300038 h 571500"/>
                <a:gd name="connsiteX2" fmla="*/ 1071563 w 1443038"/>
                <a:gd name="connsiteY2" fmla="*/ 71438 h 571500"/>
                <a:gd name="connsiteX3" fmla="*/ 1443038 w 1443038"/>
                <a:gd name="connsiteY3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3038" h="571500">
                  <a:moveTo>
                    <a:pt x="0" y="571500"/>
                  </a:moveTo>
                  <a:cubicBezTo>
                    <a:pt x="175022" y="477441"/>
                    <a:pt x="350044" y="383382"/>
                    <a:pt x="528638" y="300038"/>
                  </a:cubicBezTo>
                  <a:cubicBezTo>
                    <a:pt x="707232" y="216694"/>
                    <a:pt x="919163" y="121444"/>
                    <a:pt x="1071563" y="71438"/>
                  </a:cubicBezTo>
                  <a:cubicBezTo>
                    <a:pt x="1223963" y="21432"/>
                    <a:pt x="1333500" y="10716"/>
                    <a:pt x="1443038" y="0"/>
                  </a:cubicBezTo>
                </a:path>
              </a:pathLst>
            </a:cu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71" name="Rectangle 70"/>
          <p:cNvSpPr/>
          <p:nvPr/>
        </p:nvSpPr>
        <p:spPr>
          <a:xfrm>
            <a:off x="381000" y="762000"/>
            <a:ext cx="2877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id-ID" b="1" kern="0" baseline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DIPUTAR THD SUMBU X</a:t>
            </a:r>
            <a:endParaRPr lang="en-US" b="1" kern="0" baseline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457200" y="3810000"/>
            <a:ext cx="2590318" cy="2201310"/>
            <a:chOff x="457200" y="1442978"/>
            <a:chExt cx="2590318" cy="2201310"/>
          </a:xfrm>
        </p:grpSpPr>
        <p:sp>
          <p:nvSpPr>
            <p:cNvPr id="73" name="Freeform 72"/>
            <p:cNvSpPr/>
            <p:nvPr/>
          </p:nvSpPr>
          <p:spPr bwMode="auto">
            <a:xfrm>
              <a:off x="990600" y="1800227"/>
              <a:ext cx="1226344" cy="1257300"/>
            </a:xfrm>
            <a:custGeom>
              <a:avLst/>
              <a:gdLst>
                <a:gd name="connsiteX0" fmla="*/ 0 w 1226344"/>
                <a:gd name="connsiteY0" fmla="*/ 1257300 h 1257300"/>
                <a:gd name="connsiteX1" fmla="*/ 657225 w 1226344"/>
                <a:gd name="connsiteY1" fmla="*/ 1200150 h 1257300"/>
                <a:gd name="connsiteX2" fmla="*/ 1200150 w 1226344"/>
                <a:gd name="connsiteY2" fmla="*/ 1000125 h 1257300"/>
                <a:gd name="connsiteX3" fmla="*/ 500063 w 1226344"/>
                <a:gd name="connsiteY3" fmla="*/ 0 h 125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6344" h="1257300">
                  <a:moveTo>
                    <a:pt x="0" y="1257300"/>
                  </a:moveTo>
                  <a:cubicBezTo>
                    <a:pt x="228600" y="1250156"/>
                    <a:pt x="457200" y="1243013"/>
                    <a:pt x="657225" y="1200150"/>
                  </a:cubicBezTo>
                  <a:cubicBezTo>
                    <a:pt x="857250" y="1157288"/>
                    <a:pt x="1226344" y="1200150"/>
                    <a:pt x="1200150" y="1000125"/>
                  </a:cubicBezTo>
                  <a:cubicBezTo>
                    <a:pt x="1173956" y="800100"/>
                    <a:pt x="837009" y="400050"/>
                    <a:pt x="500063" y="0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grpSp>
          <p:nvGrpSpPr>
            <p:cNvPr id="74" name="Group 4"/>
            <p:cNvGrpSpPr/>
            <p:nvPr/>
          </p:nvGrpSpPr>
          <p:grpSpPr>
            <a:xfrm>
              <a:off x="457200" y="1442978"/>
              <a:ext cx="2590318" cy="2201310"/>
              <a:chOff x="685800" y="594955"/>
              <a:chExt cx="2590318" cy="2201310"/>
            </a:xfrm>
          </p:grpSpPr>
          <p:grpSp>
            <p:nvGrpSpPr>
              <p:cNvPr id="77" name="Group 76"/>
              <p:cNvGrpSpPr/>
              <p:nvPr/>
            </p:nvGrpSpPr>
            <p:grpSpPr>
              <a:xfrm>
                <a:off x="685800" y="594955"/>
                <a:ext cx="2261188" cy="2201310"/>
                <a:chOff x="1266824" y="1657290"/>
                <a:chExt cx="2261188" cy="2201310"/>
              </a:xfrm>
            </p:grpSpPr>
            <p:sp>
              <p:nvSpPr>
                <p:cNvPr id="79" name="Rectangle 78"/>
                <p:cNvSpPr/>
                <p:nvPr/>
              </p:nvSpPr>
              <p:spPr>
                <a:xfrm>
                  <a:off x="1334918" y="3076576"/>
                  <a:ext cx="31290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c</a:t>
                  </a:r>
                  <a:endParaRPr lang="en-US"/>
                </a:p>
              </p:txBody>
            </p: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1371600" y="3505200"/>
                  <a:ext cx="212400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1" name="Straight Connector 80"/>
                <p:cNvCxnSpPr/>
                <p:nvPr/>
              </p:nvCxnSpPr>
              <p:spPr bwMode="auto">
                <a:xfrm rot="5400000" flipH="1" flipV="1">
                  <a:off x="628200" y="2885806"/>
                  <a:ext cx="194400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H="1" flipV="1">
                  <a:off x="1619624" y="2389188"/>
                  <a:ext cx="972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83" name="Rectangle 82"/>
                <p:cNvSpPr/>
                <p:nvPr/>
              </p:nvSpPr>
              <p:spPr>
                <a:xfrm>
                  <a:off x="2334106" y="1657290"/>
                  <a:ext cx="106631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n>
                        <a:solidFill>
                          <a:srgbClr val="FF0000"/>
                        </a:solidFill>
                      </a:ln>
                      <a:solidFill>
                        <a:srgbClr val="FF0000"/>
                      </a:solidFill>
                      <a:latin typeface="Arial" charset="0"/>
                      <a:cs typeface="Times New Roman" pitchFamily="18" charset="0"/>
                    </a:rPr>
                    <a:t>x = f</a:t>
                  </a:r>
                  <a:r>
                    <a:rPr lang="id-ID" sz="2000" smtClean="0">
                      <a:ln>
                        <a:solidFill>
                          <a:srgbClr val="FF0000"/>
                        </a:solidFill>
                      </a:ln>
                      <a:solidFill>
                        <a:srgbClr val="FF0000"/>
                      </a:solidFill>
                      <a:latin typeface="Arial" charset="0"/>
                      <a:cs typeface="Times New Roman" pitchFamily="18" charset="0"/>
                    </a:rPr>
                    <a:t>2</a:t>
                  </a:r>
                  <a:r>
                    <a:rPr lang="id-ID" sz="2000" baseline="0" smtClean="0">
                      <a:ln>
                        <a:solidFill>
                          <a:srgbClr val="FF0000"/>
                        </a:solidFill>
                      </a:ln>
                      <a:solidFill>
                        <a:srgbClr val="FF0000"/>
                      </a:solidFill>
                      <a:latin typeface="Arial" charset="0"/>
                      <a:cs typeface="Times New Roman" pitchFamily="18" charset="0"/>
                    </a:rPr>
                    <a:t>(y)</a:t>
                  </a:r>
                  <a:endParaRPr lang="en-US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3171824" y="3167002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X</a:t>
                  </a:r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1272588" y="1828800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Y</a:t>
                  </a:r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1266824" y="3457576"/>
                  <a:ext cx="38343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O</a:t>
                  </a:r>
                  <a:endParaRPr lang="en-US"/>
                </a:p>
              </p:txBody>
            </p:sp>
            <p:cxnSp>
              <p:nvCxnSpPr>
                <p:cNvPr id="87" name="Straight Connector 86"/>
                <p:cNvCxnSpPr/>
                <p:nvPr/>
              </p:nvCxnSpPr>
              <p:spPr bwMode="auto">
                <a:xfrm rot="10800000" flipH="1" flipV="1">
                  <a:off x="1596824" y="3276600"/>
                  <a:ext cx="4320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78" name="Rectangle 6"/>
              <p:cNvSpPr/>
              <p:nvPr/>
            </p:nvSpPr>
            <p:spPr>
              <a:xfrm>
                <a:off x="2209800" y="1128355"/>
                <a:ext cx="106631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n>
                      <a:solidFill>
                        <a:schemeClr val="accent1"/>
                      </a:solidFill>
                    </a:ln>
                    <a:solidFill>
                      <a:schemeClr val="accent1"/>
                    </a:solidFill>
                    <a:latin typeface="Arial" charset="0"/>
                    <a:cs typeface="Times New Roman" pitchFamily="18" charset="0"/>
                  </a:rPr>
                  <a:t>x = f</a:t>
                </a:r>
                <a:r>
                  <a:rPr lang="id-ID" sz="2000" smtClean="0">
                    <a:ln>
                      <a:solidFill>
                        <a:schemeClr val="accent1"/>
                      </a:solidFill>
                    </a:ln>
                    <a:solidFill>
                      <a:schemeClr val="accent1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r>
                  <a:rPr lang="id-ID" sz="2000" baseline="0" smtClean="0">
                    <a:ln>
                      <a:solidFill>
                        <a:schemeClr val="accent1"/>
                      </a:solidFill>
                    </a:ln>
                    <a:solidFill>
                      <a:schemeClr val="accent1"/>
                    </a:solidFill>
                    <a:latin typeface="Arial" charset="0"/>
                    <a:cs typeface="Times New Roman" pitchFamily="18" charset="0"/>
                  </a:rPr>
                  <a:t>(y)</a:t>
                </a:r>
                <a:endParaRPr lang="en-US">
                  <a:ln>
                    <a:solidFill>
                      <a:schemeClr val="accent1"/>
                    </a:solidFill>
                  </a:ln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75" name="Freeform 74"/>
            <p:cNvSpPr/>
            <p:nvPr/>
          </p:nvSpPr>
          <p:spPr bwMode="auto">
            <a:xfrm>
              <a:off x="1171575" y="1919288"/>
              <a:ext cx="1371600" cy="1228725"/>
            </a:xfrm>
            <a:custGeom>
              <a:avLst/>
              <a:gdLst>
                <a:gd name="connsiteX0" fmla="*/ 0 w 1371600"/>
                <a:gd name="connsiteY0" fmla="*/ 1228725 h 1228725"/>
                <a:gd name="connsiteX1" fmla="*/ 200025 w 1371600"/>
                <a:gd name="connsiteY1" fmla="*/ 671512 h 1228725"/>
                <a:gd name="connsiteX2" fmla="*/ 657225 w 1371600"/>
                <a:gd name="connsiteY2" fmla="*/ 228600 h 1228725"/>
                <a:gd name="connsiteX3" fmla="*/ 1371600 w 1371600"/>
                <a:gd name="connsiteY3" fmla="*/ 0 h 122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1600" h="1228725">
                  <a:moveTo>
                    <a:pt x="0" y="1228725"/>
                  </a:moveTo>
                  <a:cubicBezTo>
                    <a:pt x="45244" y="1033462"/>
                    <a:pt x="90488" y="838199"/>
                    <a:pt x="200025" y="671512"/>
                  </a:cubicBezTo>
                  <a:cubicBezTo>
                    <a:pt x="309562" y="504825"/>
                    <a:pt x="461963" y="340519"/>
                    <a:pt x="657225" y="228600"/>
                  </a:cubicBezTo>
                  <a:cubicBezTo>
                    <a:pt x="852487" y="116681"/>
                    <a:pt x="1112043" y="58340"/>
                    <a:pt x="1371600" y="0"/>
                  </a:cubicBezTo>
                </a:path>
              </a:pathLst>
            </a:cu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28640" y="196691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d</a:t>
              </a:r>
              <a:endParaRPr lang="en-US"/>
            </a:p>
          </p:txBody>
        </p:sp>
      </p:grpSp>
      <p:sp>
        <p:nvSpPr>
          <p:cNvPr id="88" name="Rectangle 13"/>
          <p:cNvSpPr>
            <a:spLocks noChangeArrowheads="1"/>
          </p:cNvSpPr>
          <p:nvPr/>
        </p:nvSpPr>
        <p:spPr bwMode="auto">
          <a:xfrm>
            <a:off x="3429000" y="3829110"/>
            <a:ext cx="5410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Suatu luasan</a:t>
            </a:r>
            <a:r>
              <a:rPr lang="en-US" sz="2000" baseline="0" smtClean="0">
                <a:latin typeface="Arial" charset="0"/>
                <a:cs typeface="Times New Roman" pitchFamily="18" charset="0"/>
              </a:rPr>
              <a:t> 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dibatasi kurva x = f</a:t>
            </a:r>
            <a:r>
              <a:rPr lang="id-ID" sz="2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(y), x = f</a:t>
            </a:r>
            <a:r>
              <a:rPr lang="id-ID" sz="2000" smtClean="0">
                <a:latin typeface="Arial" charset="0"/>
                <a:cs typeface="Times New Roman" pitchFamily="18" charset="0"/>
              </a:rPr>
              <a:t>1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(y), </a:t>
            </a:r>
          </a:p>
          <a:p>
            <a:pPr>
              <a:spcAft>
                <a:spcPts val="6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garis y = c dan y = d, momen inersia I</a:t>
            </a:r>
            <a:r>
              <a:rPr lang="id-ID" sz="2000" smtClean="0">
                <a:latin typeface="Arial" charset="0"/>
                <a:cs typeface="Times New Roman" pitchFamily="18" charset="0"/>
              </a:rPr>
              <a:t>y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adalah </a:t>
            </a:r>
            <a:endParaRPr lang="id-ID" sz="200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81000" y="3429000"/>
            <a:ext cx="2877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id-ID" b="1" kern="0" baseline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DIPUTAR THD SUMBU Y</a:t>
            </a:r>
            <a:endParaRPr lang="en-US" b="1" kern="0" baseline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3602469" y="4891088"/>
            <a:ext cx="2798331" cy="1052512"/>
            <a:chOff x="1019632" y="3519488"/>
            <a:chExt cx="2798331" cy="1052512"/>
          </a:xfrm>
        </p:grpSpPr>
        <p:grpSp>
          <p:nvGrpSpPr>
            <p:cNvPr id="91" name="Group 60"/>
            <p:cNvGrpSpPr/>
            <p:nvPr/>
          </p:nvGrpSpPr>
          <p:grpSpPr>
            <a:xfrm>
              <a:off x="1019632" y="3519488"/>
              <a:ext cx="2798331" cy="1052512"/>
              <a:chOff x="4524832" y="1004888"/>
              <a:chExt cx="2798331" cy="1052512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4586516" y="1295400"/>
                <a:ext cx="27366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I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y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= p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 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   x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dx dy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4524832" y="1004888"/>
                <a:ext cx="2652484" cy="105251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sp>
          <p:nvSpPr>
            <p:cNvPr id="92" name="Rectangle 91"/>
            <p:cNvSpPr/>
            <p:nvPr/>
          </p:nvSpPr>
          <p:spPr>
            <a:xfrm>
              <a:off x="2171466" y="353377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(y)</a:t>
              </a:r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942866" y="40956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(y)</a:t>
              </a:r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90688" y="4081402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c</a:t>
              </a:r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900240" y="3581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d</a:t>
              </a:r>
              <a:endParaRPr lang="en-US"/>
            </a:p>
          </p:txBody>
        </p:sp>
      </p:grp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00800" y="1905000"/>
            <a:ext cx="21336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indent="-442913">
              <a:spcAft>
                <a:spcPts val="6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p = massa per satuan luas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jika tidak disebut, berarti p = 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0" grpId="0" build="p"/>
      <p:bldP spid="71" grpId="0"/>
      <p:bldP spid="88" grpId="0" build="p"/>
      <p:bldP spid="89" grpId="0"/>
      <p:bldP spid="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1643064" y="224135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MOMEN INERSIA UNTUK BATANG</a:t>
            </a: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33400" y="854400"/>
            <a:ext cx="2838036" cy="1660200"/>
            <a:chOff x="1129764" y="762000"/>
            <a:chExt cx="2838036" cy="1660200"/>
          </a:xfrm>
        </p:grpSpPr>
        <p:sp>
          <p:nvSpPr>
            <p:cNvPr id="7" name="Rectangle 6"/>
            <p:cNvSpPr/>
            <p:nvPr/>
          </p:nvSpPr>
          <p:spPr bwMode="auto">
            <a:xfrm>
              <a:off x="1433512" y="1905000"/>
              <a:ext cx="2448000" cy="762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rot="5400000">
              <a:off x="640717" y="1629406"/>
              <a:ext cx="1584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Oval 9"/>
            <p:cNvSpPr/>
            <p:nvPr/>
          </p:nvSpPr>
          <p:spPr bwMode="auto">
            <a:xfrm rot="5400000">
              <a:off x="1347592" y="1243208"/>
              <a:ext cx="156575" cy="260959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1447800" y="1690688"/>
              <a:ext cx="2520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3" name="Rectangle 12"/>
            <p:cNvSpPr/>
            <p:nvPr/>
          </p:nvSpPr>
          <p:spPr>
            <a:xfrm>
              <a:off x="2743200" y="1357312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a</a:t>
              </a: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29764" y="762000"/>
              <a:ext cx="39423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endParaRPr lang="en-US"/>
            </a:p>
          </p:txBody>
        </p:sp>
      </p:grpSp>
      <p:sp>
        <p:nvSpPr>
          <p:cNvPr id="16" name="Rectangle 79"/>
          <p:cNvSpPr>
            <a:spLocks noChangeArrowheads="1"/>
          </p:cNvSpPr>
          <p:nvPr/>
        </p:nvSpPr>
        <p:spPr bwMode="auto">
          <a:xfrm>
            <a:off x="3733800" y="914400"/>
            <a:ext cx="4953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Diketahui  sebuah batang kurus homogen dengan panjang a, diputar terhadap sumbu yang melalui salah satu ujungnya.</a:t>
            </a:r>
          </a:p>
          <a:p>
            <a:pPr>
              <a:spcAft>
                <a:spcPts val="12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Tentukan momen inersia batang tersebut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609600" y="268611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 </a:t>
            </a:r>
          </a:p>
        </p:txBody>
      </p:sp>
      <p:sp>
        <p:nvSpPr>
          <p:cNvPr id="18" name="Rectangle 79"/>
          <p:cNvSpPr>
            <a:spLocks noChangeArrowheads="1"/>
          </p:cNvSpPr>
          <p:nvPr/>
        </p:nvSpPr>
        <p:spPr bwMode="auto">
          <a:xfrm>
            <a:off x="1752600" y="2695576"/>
            <a:ext cx="678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Momen inersia batang kurus, diputar terhadap sumbu Y :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590800" y="3352800"/>
            <a:ext cx="1907150" cy="762000"/>
            <a:chOff x="4724400" y="1143000"/>
            <a:chExt cx="1907150" cy="762000"/>
          </a:xfrm>
        </p:grpSpPr>
        <p:sp>
          <p:nvSpPr>
            <p:cNvPr id="20" name="Rectangle 19"/>
            <p:cNvSpPr/>
            <p:nvPr/>
          </p:nvSpPr>
          <p:spPr>
            <a:xfrm>
              <a:off x="4800600" y="1295400"/>
              <a:ext cx="183095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I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=  p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x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724400" y="1143000"/>
              <a:ext cx="19050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22" name="Rectangle 79"/>
          <p:cNvSpPr>
            <a:spLocks noChangeArrowheads="1"/>
          </p:cNvSpPr>
          <p:nvPr/>
        </p:nvSpPr>
        <p:spPr bwMode="auto">
          <a:xfrm>
            <a:off x="715338" y="4324290"/>
            <a:ext cx="5228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p = massa per satuan panjang batang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685800" y="4891026"/>
            <a:ext cx="2372765" cy="952558"/>
            <a:chOff x="1867941" y="4510088"/>
            <a:chExt cx="2372765" cy="952558"/>
          </a:xfrm>
        </p:grpSpPr>
        <p:sp>
          <p:nvSpPr>
            <p:cNvPr id="25" name="Rectangle 24"/>
            <p:cNvSpPr/>
            <p:nvPr/>
          </p:nvSpPr>
          <p:spPr>
            <a:xfrm>
              <a:off x="1867941" y="4786312"/>
              <a:ext cx="23727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Jadi  I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=  p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x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dx </a:t>
              </a:r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24200" y="5062536"/>
              <a:ext cx="4683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305176" y="4510088"/>
              <a:ext cx="4683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a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031938" y="4891026"/>
            <a:ext cx="1692462" cy="976374"/>
            <a:chOff x="4327338" y="4510088"/>
            <a:chExt cx="1692462" cy="976374"/>
          </a:xfrm>
        </p:grpSpPr>
        <p:sp>
          <p:nvSpPr>
            <p:cNvPr id="28" name="Rectangle 27"/>
            <p:cNvSpPr/>
            <p:nvPr/>
          </p:nvSpPr>
          <p:spPr>
            <a:xfrm>
              <a:off x="4327338" y="4786312"/>
              <a:ext cx="147508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p [   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x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] </a:t>
              </a:r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4876800" y="4676776"/>
              <a:ext cx="457200" cy="657224"/>
              <a:chOff x="5410200" y="3200400"/>
              <a:chExt cx="457200" cy="657224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32" name="Straight Connector 31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4" name="Rectangle 33"/>
            <p:cNvSpPr/>
            <p:nvPr/>
          </p:nvSpPr>
          <p:spPr>
            <a:xfrm>
              <a:off x="5503778" y="5086352"/>
              <a:ext cx="4683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551402" y="4510088"/>
              <a:ext cx="4683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a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572000" y="5029138"/>
            <a:ext cx="1348446" cy="657224"/>
            <a:chOff x="5916316" y="4648200"/>
            <a:chExt cx="1348446" cy="657224"/>
          </a:xfrm>
        </p:grpSpPr>
        <p:sp>
          <p:nvSpPr>
            <p:cNvPr id="36" name="Rectangle 35"/>
            <p:cNvSpPr/>
            <p:nvPr/>
          </p:nvSpPr>
          <p:spPr>
            <a:xfrm>
              <a:off x="5916316" y="4800600"/>
              <a:ext cx="13484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    p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a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</a:t>
              </a:r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6124576" y="4648200"/>
              <a:ext cx="457200" cy="657224"/>
              <a:chOff x="5410200" y="3200400"/>
              <a:chExt cx="457200" cy="657224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40" name="Straight Connector 39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 build="p"/>
      <p:bldP spid="17" grpId="0"/>
      <p:bldP spid="18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2052640" y="152400"/>
            <a:ext cx="4986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MOMEN INERSIA UNTUK PERSEGI PANJANG</a:t>
            </a: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47712" y="914400"/>
            <a:ext cx="1462088" cy="2000309"/>
            <a:chOff x="1241594" y="1230868"/>
            <a:chExt cx="1462088" cy="2000309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1241594" y="1551869"/>
              <a:ext cx="1462088" cy="1679308"/>
              <a:chOff x="5043573" y="3311192"/>
              <a:chExt cx="2134639" cy="245179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5333995" y="3493009"/>
                <a:ext cx="1219199" cy="1600201"/>
              </a:xfrm>
              <a:prstGeom prst="rect">
                <a:avLst/>
              </a:prstGeom>
              <a:solidFill>
                <a:srgbClr val="C00000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 bwMode="auto">
              <a:xfrm rot="16200000" flipV="1">
                <a:off x="4767074" y="4466720"/>
                <a:ext cx="2312644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9" name="Straight Arrow Connector 8"/>
              <p:cNvCxnSpPr/>
              <p:nvPr/>
            </p:nvCxnSpPr>
            <p:spPr bwMode="auto">
              <a:xfrm>
                <a:off x="5043573" y="5088436"/>
                <a:ext cx="1997271" cy="158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0" name="Oval 9"/>
              <p:cNvSpPr/>
              <p:nvPr/>
            </p:nvSpPr>
            <p:spPr bwMode="auto">
              <a:xfrm rot="5400000">
                <a:off x="5797766" y="4102608"/>
                <a:ext cx="228600" cy="381000"/>
              </a:xfrm>
              <a:prstGeom prst="ellips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664861" y="5039676"/>
                <a:ext cx="513351" cy="584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</a:t>
                </a:r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455909" y="5178826"/>
                <a:ext cx="580787" cy="5841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Y</a:t>
                </a:r>
                <a:endParaRPr lang="en-US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1704976" y="123086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d</a:t>
              </a:r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1413824" y="1552576"/>
              <a:ext cx="900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1801282" y="2218270"/>
              <a:ext cx="1152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7" name="Rectangle 16"/>
            <p:cNvSpPr/>
            <p:nvPr/>
          </p:nvSpPr>
          <p:spPr>
            <a:xfrm>
              <a:off x="2390776" y="196376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</p:grpSp>
      <p:sp>
        <p:nvSpPr>
          <p:cNvPr id="19" name="Rectangle 79"/>
          <p:cNvSpPr>
            <a:spLocks noChangeArrowheads="1"/>
          </p:cNvSpPr>
          <p:nvPr/>
        </p:nvSpPr>
        <p:spPr bwMode="auto">
          <a:xfrm>
            <a:off x="2438400" y="1143000"/>
            <a:ext cx="6096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Diketahui  sebuah keping persegi panjang dengan panjang b dan lebar d, diputar terhadap sumbu yang melalui pusat gravitasinya.</a:t>
            </a:r>
          </a:p>
          <a:p>
            <a:pPr>
              <a:spcAft>
                <a:spcPts val="12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Tentukan momen inersia persegi panjang tersebut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838200" y="3038534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 </a:t>
            </a:r>
          </a:p>
        </p:txBody>
      </p:sp>
      <p:sp>
        <p:nvSpPr>
          <p:cNvPr id="21" name="Rectangle 79"/>
          <p:cNvSpPr>
            <a:spLocks noChangeArrowheads="1"/>
          </p:cNvSpPr>
          <p:nvPr/>
        </p:nvSpPr>
        <p:spPr bwMode="auto">
          <a:xfrm>
            <a:off x="1981200" y="3019424"/>
            <a:ext cx="2895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Momen inersia diputar 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terhadap sumbu Y :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5001510" y="2895600"/>
            <a:ext cx="2694690" cy="1052512"/>
            <a:chOff x="1066800" y="3519488"/>
            <a:chExt cx="2694690" cy="1052512"/>
          </a:xfrm>
        </p:grpSpPr>
        <p:grpSp>
          <p:nvGrpSpPr>
            <p:cNvPr id="60" name="Group 60"/>
            <p:cNvGrpSpPr/>
            <p:nvPr/>
          </p:nvGrpSpPr>
          <p:grpSpPr>
            <a:xfrm>
              <a:off x="1066800" y="3519488"/>
              <a:ext cx="2694690" cy="1052512"/>
              <a:chOff x="4572000" y="1004888"/>
              <a:chExt cx="2694690" cy="1052512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4600576" y="1295400"/>
                <a:ext cx="266611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I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y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= p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 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   x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dx dy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4572000" y="1004888"/>
                <a:ext cx="2590800" cy="105251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sp>
          <p:nvSpPr>
            <p:cNvPr id="61" name="Rectangle 60"/>
            <p:cNvSpPr/>
            <p:nvPr/>
          </p:nvSpPr>
          <p:spPr>
            <a:xfrm>
              <a:off x="2171466" y="353377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(y)</a:t>
              </a:r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942866" y="40956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(y)</a:t>
              </a:r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690688" y="4081402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c</a:t>
              </a:r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900240" y="3581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d</a:t>
              </a:r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762000" y="4191000"/>
            <a:ext cx="2409634" cy="1033464"/>
            <a:chOff x="866966" y="4419600"/>
            <a:chExt cx="2409634" cy="1033464"/>
          </a:xfrm>
        </p:grpSpPr>
        <p:grpSp>
          <p:nvGrpSpPr>
            <p:cNvPr id="29" name="Group 28"/>
            <p:cNvGrpSpPr/>
            <p:nvPr/>
          </p:nvGrpSpPr>
          <p:grpSpPr>
            <a:xfrm>
              <a:off x="866966" y="4429066"/>
              <a:ext cx="2409634" cy="1023998"/>
              <a:chOff x="2600518" y="4491040"/>
              <a:chExt cx="2409634" cy="1023998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600518" y="4786312"/>
                <a:ext cx="24096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I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y  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= p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 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x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dx dy </a:t>
                </a:r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445307" y="5114928"/>
                <a:ext cx="9076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- ½ d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634135" y="4491040"/>
                <a:ext cx="75212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½ d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</p:grpSp>
        <p:sp>
          <p:nvSpPr>
            <p:cNvPr id="67" name="Rectangle 66"/>
            <p:cNvSpPr/>
            <p:nvPr/>
          </p:nvSpPr>
          <p:spPr>
            <a:xfrm>
              <a:off x="1439694" y="502913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77666" y="44196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094284" y="4191000"/>
            <a:ext cx="2239716" cy="1038224"/>
            <a:chOff x="2971800" y="4391024"/>
            <a:chExt cx="2239716" cy="1038224"/>
          </a:xfrm>
        </p:grpSpPr>
        <p:sp>
          <p:nvSpPr>
            <p:cNvPr id="23" name="Rectangle 22"/>
            <p:cNvSpPr/>
            <p:nvPr/>
          </p:nvSpPr>
          <p:spPr>
            <a:xfrm>
              <a:off x="2971800" y="4691002"/>
              <a:ext cx="22397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= p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[     x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]  dy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grpSp>
          <p:nvGrpSpPr>
            <p:cNvPr id="69" name="Group 32"/>
            <p:cNvGrpSpPr/>
            <p:nvPr/>
          </p:nvGrpSpPr>
          <p:grpSpPr>
            <a:xfrm>
              <a:off x="3776664" y="4572000"/>
              <a:ext cx="457200" cy="657224"/>
              <a:chOff x="5410200" y="3200400"/>
              <a:chExt cx="457200" cy="657224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3  </a:t>
                </a:r>
                <a:endParaRPr lang="en-US"/>
              </a:p>
            </p:txBody>
          </p:sp>
          <p:cxnSp>
            <p:nvCxnSpPr>
              <p:cNvPr id="72" name="Straight Connector 71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Rectangle 72"/>
            <p:cNvSpPr/>
            <p:nvPr/>
          </p:nvSpPr>
          <p:spPr>
            <a:xfrm>
              <a:off x="3381376" y="502913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519348" y="44196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059667" y="5014912"/>
              <a:ext cx="9076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- ½ d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248495" y="4391024"/>
              <a:ext cx="75212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½ d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066555" y="4229104"/>
            <a:ext cx="3163045" cy="1009648"/>
            <a:chOff x="4918737" y="4429128"/>
            <a:chExt cx="3163045" cy="1009648"/>
          </a:xfrm>
        </p:grpSpPr>
        <p:grpSp>
          <p:nvGrpSpPr>
            <p:cNvPr id="78" name="Group 77"/>
            <p:cNvGrpSpPr/>
            <p:nvPr/>
          </p:nvGrpSpPr>
          <p:grpSpPr>
            <a:xfrm>
              <a:off x="4918737" y="4429128"/>
              <a:ext cx="3163045" cy="1009648"/>
              <a:chOff x="3089937" y="4419600"/>
              <a:chExt cx="3163045" cy="1009648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3089937" y="4691002"/>
                <a:ext cx="316304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=  p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    (    d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+    d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)  dy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grpSp>
            <p:nvGrpSpPr>
              <p:cNvPr id="80" name="Group 32"/>
              <p:cNvGrpSpPr/>
              <p:nvPr/>
            </p:nvGrpSpPr>
            <p:grpSpPr>
              <a:xfrm>
                <a:off x="3776664" y="4572000"/>
                <a:ext cx="457200" cy="657224"/>
                <a:chOff x="5410200" y="3200400"/>
                <a:chExt cx="457200" cy="657224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5410200" y="3200400"/>
                  <a:ext cx="457200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id-ID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1</a:t>
                  </a:r>
                  <a:r>
                    <a:rPr lang="id-ID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  </a:t>
                  </a:r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5410200" y="3488292"/>
                  <a:ext cx="457200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id-ID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3  </a:t>
                  </a:r>
                  <a:endParaRPr lang="en-US"/>
                </a:p>
              </p:txBody>
            </p:sp>
            <p:cxnSp>
              <p:nvCxnSpPr>
                <p:cNvPr id="87" name="Straight Connector 86"/>
                <p:cNvCxnSpPr/>
                <p:nvPr/>
              </p:nvCxnSpPr>
              <p:spPr bwMode="auto">
                <a:xfrm rot="5400000" flipH="1" flipV="1">
                  <a:off x="5638494" y="3434248"/>
                  <a:ext cx="1588" cy="18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81" name="Rectangle 80"/>
              <p:cNvSpPr/>
              <p:nvPr/>
            </p:nvSpPr>
            <p:spPr>
              <a:xfrm>
                <a:off x="3567607" y="50291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0</a:t>
                </a:r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705579" y="441960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b</a:t>
                </a:r>
                <a:endParaRPr lang="en-US"/>
              </a:p>
            </p:txBody>
          </p:sp>
        </p:grpSp>
        <p:grpSp>
          <p:nvGrpSpPr>
            <p:cNvPr id="88" name="Group 32"/>
            <p:cNvGrpSpPr/>
            <p:nvPr/>
          </p:nvGrpSpPr>
          <p:grpSpPr>
            <a:xfrm>
              <a:off x="5943600" y="4572000"/>
              <a:ext cx="457200" cy="657224"/>
              <a:chOff x="5410200" y="3200400"/>
              <a:chExt cx="457200" cy="657224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8  </a:t>
                </a:r>
                <a:endParaRPr lang="en-US"/>
              </a:p>
            </p:txBody>
          </p:sp>
          <p:cxnSp>
            <p:nvCxnSpPr>
              <p:cNvPr id="91" name="Straight Connector 90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2" name="Group 32"/>
            <p:cNvGrpSpPr/>
            <p:nvPr/>
          </p:nvGrpSpPr>
          <p:grpSpPr>
            <a:xfrm>
              <a:off x="6691312" y="4572000"/>
              <a:ext cx="457200" cy="657224"/>
              <a:chOff x="5410200" y="3200400"/>
              <a:chExt cx="457200" cy="657224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8  </a:t>
                </a:r>
                <a:endParaRPr lang="en-US"/>
              </a:p>
            </p:txBody>
          </p:sp>
          <p:cxnSp>
            <p:nvCxnSpPr>
              <p:cNvPr id="95" name="Straight Connector 94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98" name="Group 97"/>
          <p:cNvGrpSpPr/>
          <p:nvPr/>
        </p:nvGrpSpPr>
        <p:grpSpPr>
          <a:xfrm>
            <a:off x="1371600" y="5334000"/>
            <a:ext cx="1901483" cy="1009648"/>
            <a:chOff x="2388274" y="5391152"/>
            <a:chExt cx="1901483" cy="1009648"/>
          </a:xfrm>
        </p:grpSpPr>
        <p:sp>
          <p:nvSpPr>
            <p:cNvPr id="42" name="Rectangle 41"/>
            <p:cNvSpPr/>
            <p:nvPr/>
          </p:nvSpPr>
          <p:spPr>
            <a:xfrm>
              <a:off x="2388274" y="5667376"/>
              <a:ext cx="190148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     p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d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dy </a:t>
              </a:r>
              <a:endParaRPr lang="en-US"/>
            </a:p>
          </p:txBody>
        </p:sp>
        <p:grpSp>
          <p:nvGrpSpPr>
            <p:cNvPr id="43" name="Group 36"/>
            <p:cNvGrpSpPr/>
            <p:nvPr/>
          </p:nvGrpSpPr>
          <p:grpSpPr>
            <a:xfrm>
              <a:off x="2557464" y="5514976"/>
              <a:ext cx="603866" cy="657224"/>
              <a:chOff x="5371130" y="3200400"/>
              <a:chExt cx="603866" cy="657224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545209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71130" y="3488292"/>
                <a:ext cx="6038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12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46" name="Straight Connector 45"/>
              <p:cNvCxnSpPr/>
              <p:nvPr/>
            </p:nvCxnSpPr>
            <p:spPr bwMode="auto">
              <a:xfrm rot="5400000" flipH="1" flipV="1">
                <a:off x="5664152" y="3415454"/>
                <a:ext cx="0" cy="216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6" name="Rectangle 95"/>
            <p:cNvSpPr/>
            <p:nvPr/>
          </p:nvSpPr>
          <p:spPr>
            <a:xfrm>
              <a:off x="3156456" y="60006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294428" y="539115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3200400" y="5334000"/>
            <a:ext cx="1676400" cy="1009648"/>
            <a:chOff x="2766418" y="5395912"/>
            <a:chExt cx="1676400" cy="1009648"/>
          </a:xfrm>
        </p:grpSpPr>
        <p:grpSp>
          <p:nvGrpSpPr>
            <p:cNvPr id="51" name="Group 50"/>
            <p:cNvGrpSpPr/>
            <p:nvPr/>
          </p:nvGrpSpPr>
          <p:grpSpPr>
            <a:xfrm>
              <a:off x="2766418" y="5514976"/>
              <a:ext cx="1617751" cy="657224"/>
              <a:chOff x="5863334" y="4648200"/>
              <a:chExt cx="1617751" cy="657224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5863334" y="4800600"/>
                <a:ext cx="161775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=       p d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y] </a:t>
                </a:r>
                <a:endParaRPr lang="en-US"/>
              </a:p>
            </p:txBody>
          </p:sp>
          <p:grpSp>
            <p:nvGrpSpPr>
              <p:cNvPr id="53" name="Group 36"/>
              <p:cNvGrpSpPr/>
              <p:nvPr/>
            </p:nvGrpSpPr>
            <p:grpSpPr>
              <a:xfrm>
                <a:off x="6124576" y="4648200"/>
                <a:ext cx="457200" cy="657224"/>
                <a:chOff x="5410200" y="3200400"/>
                <a:chExt cx="457200" cy="657224"/>
              </a:xfrm>
            </p:grpSpPr>
            <p:sp>
              <p:nvSpPr>
                <p:cNvPr id="54" name="Rectangle 53"/>
                <p:cNvSpPr/>
                <p:nvPr/>
              </p:nvSpPr>
              <p:spPr>
                <a:xfrm>
                  <a:off x="5410200" y="3200400"/>
                  <a:ext cx="457200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id-ID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1</a:t>
                  </a:r>
                  <a:r>
                    <a:rPr lang="id-ID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  </a:t>
                  </a:r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5410200" y="3488292"/>
                  <a:ext cx="457200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id-ID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12</a:t>
                  </a:r>
                  <a:r>
                    <a:rPr lang="id-ID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  </a:t>
                  </a:r>
                  <a:endParaRPr lang="en-US"/>
                </a:p>
              </p:txBody>
            </p:sp>
            <p:cxnSp>
              <p:nvCxnSpPr>
                <p:cNvPr id="56" name="Straight Connector 55"/>
                <p:cNvCxnSpPr/>
                <p:nvPr/>
              </p:nvCxnSpPr>
              <p:spPr bwMode="auto">
                <a:xfrm rot="5400000" flipH="1" flipV="1">
                  <a:off x="5638494" y="3434248"/>
                  <a:ext cx="1588" cy="18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99" name="Rectangle 98"/>
            <p:cNvSpPr/>
            <p:nvPr/>
          </p:nvSpPr>
          <p:spPr>
            <a:xfrm>
              <a:off x="3977512" y="600545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115484" y="5395912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b</a:t>
              </a:r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915354" y="5453064"/>
            <a:ext cx="1561646" cy="657224"/>
            <a:chOff x="5840116" y="4648200"/>
            <a:chExt cx="1561646" cy="657224"/>
          </a:xfrm>
        </p:grpSpPr>
        <p:sp>
          <p:nvSpPr>
            <p:cNvPr id="102" name="Rectangle 101"/>
            <p:cNvSpPr/>
            <p:nvPr/>
          </p:nvSpPr>
          <p:spPr>
            <a:xfrm>
              <a:off x="5840116" y="4800600"/>
              <a:ext cx="15616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     p d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b </a:t>
              </a:r>
              <a:endParaRPr lang="en-US"/>
            </a:p>
          </p:txBody>
        </p:sp>
        <p:grpSp>
          <p:nvGrpSpPr>
            <p:cNvPr id="103" name="Group 36"/>
            <p:cNvGrpSpPr/>
            <p:nvPr/>
          </p:nvGrpSpPr>
          <p:grpSpPr>
            <a:xfrm>
              <a:off x="6124576" y="4648200"/>
              <a:ext cx="457200" cy="657224"/>
              <a:chOff x="5410200" y="3200400"/>
              <a:chExt cx="457200" cy="657224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12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106" name="Straight Connector 105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 build="p"/>
      <p:bldP spid="20" grpId="0"/>
      <p:bldP spid="2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2514600" y="224135"/>
            <a:ext cx="403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CONTOH SOAL</a:t>
            </a: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Rectangle 79"/>
          <p:cNvSpPr>
            <a:spLocks noChangeArrowheads="1"/>
          </p:cNvSpPr>
          <p:nvPr/>
        </p:nvSpPr>
        <p:spPr bwMode="auto">
          <a:xfrm>
            <a:off x="2743200" y="914400"/>
            <a:ext cx="6096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Diketahui  sebuah keping persegi panjang dengan ukuran 20 cm x 10 cm, bermassa 2 kg, diputar terhadap sumbu Y berjarak 5 cm, seperti gambar.</a:t>
            </a:r>
          </a:p>
          <a:p>
            <a:pPr>
              <a:spcAft>
                <a:spcPts val="12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Tentukan momen inersia persegi panjang tersebut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609600" y="321951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 </a:t>
            </a:r>
          </a:p>
        </p:txBody>
      </p:sp>
      <p:sp>
        <p:nvSpPr>
          <p:cNvPr id="39" name="Rectangle 79"/>
          <p:cNvSpPr>
            <a:spLocks noChangeArrowheads="1"/>
          </p:cNvSpPr>
          <p:nvPr/>
        </p:nvSpPr>
        <p:spPr bwMode="auto">
          <a:xfrm>
            <a:off x="4572000" y="3200400"/>
            <a:ext cx="38995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p = 2 kg/200 cm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 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= 0,01 kg/cm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endParaRPr lang="en-US" sz="2000" baseline="30000">
              <a:latin typeface="Arial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5800" y="4391024"/>
            <a:ext cx="7264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Jadi </a:t>
            </a:r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1753486" y="2943224"/>
            <a:ext cx="2666114" cy="962024"/>
            <a:chOff x="1095376" y="3533776"/>
            <a:chExt cx="2666114" cy="962024"/>
          </a:xfrm>
        </p:grpSpPr>
        <p:sp>
          <p:nvSpPr>
            <p:cNvPr id="77" name="Rectangle 76"/>
            <p:cNvSpPr/>
            <p:nvPr/>
          </p:nvSpPr>
          <p:spPr>
            <a:xfrm>
              <a:off x="1095376" y="3810000"/>
              <a:ext cx="26661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I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= p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   x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dx dy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171466" y="353377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(y)</a:t>
              </a:r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942866" y="40956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(y)</a:t>
              </a: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690688" y="4081402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c</a:t>
              </a: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900240" y="35814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d</a:t>
              </a:r>
              <a:endParaRPr lang="en-US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295400" y="4129150"/>
            <a:ext cx="2525050" cy="962024"/>
            <a:chOff x="1095376" y="3533776"/>
            <a:chExt cx="2525050" cy="962024"/>
          </a:xfrm>
        </p:grpSpPr>
        <p:sp>
          <p:nvSpPr>
            <p:cNvPr id="85" name="Rectangle 84"/>
            <p:cNvSpPr/>
            <p:nvPr/>
          </p:nvSpPr>
          <p:spPr>
            <a:xfrm>
              <a:off x="1095376" y="3810000"/>
              <a:ext cx="252505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I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= p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 x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dx dy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149376" y="3533776"/>
              <a:ext cx="4700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15</a:t>
              </a:r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942866" y="40956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690688" y="40956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81176" y="3533776"/>
              <a:ext cx="4700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25</a:t>
              </a:r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04801" y="685800"/>
            <a:ext cx="2514599" cy="2209800"/>
            <a:chOff x="304801" y="685800"/>
            <a:chExt cx="2514599" cy="2209800"/>
          </a:xfrm>
        </p:grpSpPr>
        <p:grpSp>
          <p:nvGrpSpPr>
            <p:cNvPr id="30" name="Group 29"/>
            <p:cNvGrpSpPr/>
            <p:nvPr/>
          </p:nvGrpSpPr>
          <p:grpSpPr>
            <a:xfrm>
              <a:off x="304801" y="685800"/>
              <a:ext cx="2514599" cy="2209800"/>
              <a:chOff x="304801" y="685800"/>
              <a:chExt cx="2514599" cy="2209800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304801" y="685800"/>
                <a:ext cx="2514599" cy="2209800"/>
                <a:chOff x="76201" y="685800"/>
                <a:chExt cx="2514599" cy="2209800"/>
              </a:xfrm>
            </p:grpSpPr>
            <p:sp>
              <p:nvSpPr>
                <p:cNvPr id="33" name="Rectangle 32"/>
                <p:cNvSpPr/>
                <p:nvPr/>
              </p:nvSpPr>
              <p:spPr>
                <a:xfrm>
                  <a:off x="333376" y="1219200"/>
                  <a:ext cx="671512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id-ID" sz="16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5 cm</a:t>
                  </a:r>
                  <a:endParaRPr lang="en-US" sz="1600"/>
                </a:p>
              </p:txBody>
            </p:sp>
            <p:grpSp>
              <p:nvGrpSpPr>
                <p:cNvPr id="6" name="Group 5"/>
                <p:cNvGrpSpPr/>
                <p:nvPr/>
              </p:nvGrpSpPr>
              <p:grpSpPr>
                <a:xfrm>
                  <a:off x="76201" y="685800"/>
                  <a:ext cx="2514599" cy="2209800"/>
                  <a:chOff x="570083" y="1230868"/>
                  <a:chExt cx="2514599" cy="2209800"/>
                </a:xfrm>
              </p:grpSpPr>
              <p:grpSp>
                <p:nvGrpSpPr>
                  <p:cNvPr id="7" name="Group 5"/>
                  <p:cNvGrpSpPr>
                    <a:grpSpLocks noChangeAspect="1"/>
                  </p:cNvGrpSpPr>
                  <p:nvPr/>
                </p:nvGrpSpPr>
                <p:grpSpPr>
                  <a:xfrm>
                    <a:off x="570083" y="1335584"/>
                    <a:ext cx="2514599" cy="2105084"/>
                    <a:chOff x="4063166" y="2995417"/>
                    <a:chExt cx="3671291" cy="3073426"/>
                  </a:xfrm>
                </p:grpSpPr>
                <p:sp>
                  <p:nvSpPr>
                    <p:cNvPr id="12" name="Rectangle 11"/>
                    <p:cNvSpPr/>
                    <p:nvPr/>
                  </p:nvSpPr>
                  <p:spPr bwMode="auto">
                    <a:xfrm>
                      <a:off x="5333995" y="3493009"/>
                      <a:ext cx="1219199" cy="1600201"/>
                    </a:xfrm>
                    <a:prstGeom prst="rect">
                      <a:avLst/>
                    </a:prstGeom>
                    <a:solidFill>
                      <a:srgbClr val="C00000"/>
                    </a:solidFill>
                    <a:ln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p:txBody>
                </p:sp>
                <p:cxnSp>
                  <p:nvCxnSpPr>
                    <p:cNvPr id="13" name="Straight Connector 12"/>
                    <p:cNvCxnSpPr/>
                    <p:nvPr/>
                  </p:nvCxnSpPr>
                  <p:spPr bwMode="auto">
                    <a:xfrm rot="16200000" flipV="1">
                      <a:off x="3114376" y="4648927"/>
                      <a:ext cx="2838244" cy="1588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14" name="Straight Arrow Connector 13"/>
                    <p:cNvCxnSpPr/>
                    <p:nvPr/>
                  </p:nvCxnSpPr>
                  <p:spPr bwMode="auto">
                    <a:xfrm>
                      <a:off x="4174416" y="5761308"/>
                      <a:ext cx="3048461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>
                    <a:effectLst/>
                  </p:spPr>
                </p:cxnSp>
                <p:sp>
                  <p:nvSpPr>
                    <p:cNvPr id="15" name="Oval 14"/>
                    <p:cNvSpPr/>
                    <p:nvPr/>
                  </p:nvSpPr>
                  <p:spPr bwMode="auto">
                    <a:xfrm rot="5400000">
                      <a:off x="4422595" y="4540269"/>
                      <a:ext cx="228600" cy="380999"/>
                    </a:xfrm>
                    <a:prstGeom prst="ellipse">
                      <a:avLst/>
                    </a:prstGeom>
                    <a:noFill/>
                    <a:ln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p:txBody>
                </p:sp>
                <p:sp>
                  <p:nvSpPr>
                    <p:cNvPr id="16" name="Rectangle 15"/>
                    <p:cNvSpPr/>
                    <p:nvPr/>
                  </p:nvSpPr>
                  <p:spPr>
                    <a:xfrm>
                      <a:off x="7221107" y="5484682"/>
                      <a:ext cx="513350" cy="584161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id-ID" sz="2000" baseline="0" smtClean="0">
                          <a:solidFill>
                            <a:srgbClr val="FFFFFF"/>
                          </a:solidFill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lang="en-US"/>
                    </a:p>
                  </p:txBody>
                </p:sp>
                <p:sp>
                  <p:nvSpPr>
                    <p:cNvPr id="17" name="Rectangle 16"/>
                    <p:cNvSpPr/>
                    <p:nvPr/>
                  </p:nvSpPr>
                  <p:spPr>
                    <a:xfrm>
                      <a:off x="4063166" y="2995417"/>
                      <a:ext cx="580788" cy="584160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id-ID" sz="2000" baseline="0" smtClean="0">
                          <a:solidFill>
                            <a:srgbClr val="FFFFFF"/>
                          </a:solidFill>
                          <a:latin typeface="Arial" charset="0"/>
                          <a:cs typeface="Times New Roman" pitchFamily="18" charset="0"/>
                        </a:rPr>
                        <a:t>Y</a:t>
                      </a:r>
                      <a:endParaRPr lang="en-US"/>
                    </a:p>
                  </p:txBody>
                </p:sp>
              </p:grpSp>
              <p:sp>
                <p:nvSpPr>
                  <p:cNvPr id="8" name="Rectangle 7"/>
                  <p:cNvSpPr/>
                  <p:nvPr/>
                </p:nvSpPr>
                <p:spPr>
                  <a:xfrm>
                    <a:off x="1484482" y="1230868"/>
                    <a:ext cx="74411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16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10 cm</a:t>
                    </a:r>
                    <a:endParaRPr lang="en-US" sz="1600"/>
                  </a:p>
                </p:txBody>
              </p:sp>
              <p:cxnSp>
                <p:nvCxnSpPr>
                  <p:cNvPr id="9" name="Straight Connector 8"/>
                  <p:cNvCxnSpPr/>
                  <p:nvPr/>
                </p:nvCxnSpPr>
                <p:spPr bwMode="auto">
                  <a:xfrm>
                    <a:off x="1413824" y="1552576"/>
                    <a:ext cx="90000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cxnSp>
                <p:nvCxnSpPr>
                  <p:cNvPr id="10" name="Straight Connector 9"/>
                  <p:cNvCxnSpPr/>
                  <p:nvPr/>
                </p:nvCxnSpPr>
                <p:spPr bwMode="auto">
                  <a:xfrm rot="5400000">
                    <a:off x="1801282" y="2218270"/>
                    <a:ext cx="115200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sp>
                <p:nvSpPr>
                  <p:cNvPr id="11" name="Rectangle 10"/>
                  <p:cNvSpPr/>
                  <p:nvPr/>
                </p:nvSpPr>
                <p:spPr>
                  <a:xfrm>
                    <a:off x="2275058" y="1902380"/>
                    <a:ext cx="693906" cy="58477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id-ID" sz="16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20 cm</a:t>
                    </a:r>
                    <a:endParaRPr lang="en-US" sz="1600"/>
                  </a:p>
                </p:txBody>
              </p:sp>
            </p:grpSp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395288" y="1217612"/>
                  <a:ext cx="5040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</p:grpSp>
          <p:cxnSp>
            <p:nvCxnSpPr>
              <p:cNvPr id="27" name="Straight Connector 26"/>
              <p:cNvCxnSpPr/>
              <p:nvPr/>
            </p:nvCxnSpPr>
            <p:spPr bwMode="auto">
              <a:xfrm>
                <a:off x="657224" y="2362200"/>
                <a:ext cx="1368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29" name="Rectangle 28"/>
              <p:cNvSpPr/>
              <p:nvPr/>
            </p:nvSpPr>
            <p:spPr>
              <a:xfrm>
                <a:off x="976312" y="2328864"/>
                <a:ext cx="7441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16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15 cm</a:t>
                </a:r>
                <a:endParaRPr lang="en-US" sz="1600"/>
              </a:p>
            </p:txBody>
          </p:sp>
        </p:grpSp>
        <p:cxnSp>
          <p:nvCxnSpPr>
            <p:cNvPr id="87" name="Straight Connector 86"/>
            <p:cNvCxnSpPr/>
            <p:nvPr/>
          </p:nvCxnSpPr>
          <p:spPr bwMode="auto">
            <a:xfrm rot="5400000">
              <a:off x="1921312" y="2461576"/>
              <a:ext cx="3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88" name="Rectangle 87"/>
            <p:cNvSpPr/>
            <p:nvPr/>
          </p:nvSpPr>
          <p:spPr>
            <a:xfrm>
              <a:off x="2071688" y="2280822"/>
              <a:ext cx="69390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d-ID" sz="16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5 cm</a:t>
              </a:r>
              <a:endParaRPr lang="en-US" sz="160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610681" y="4157664"/>
            <a:ext cx="2028119" cy="947798"/>
            <a:chOff x="3595688" y="4129026"/>
            <a:chExt cx="2028119" cy="947798"/>
          </a:xfrm>
        </p:grpSpPr>
        <p:grpSp>
          <p:nvGrpSpPr>
            <p:cNvPr id="56" name="Group 36"/>
            <p:cNvGrpSpPr/>
            <p:nvPr/>
          </p:nvGrpSpPr>
          <p:grpSpPr>
            <a:xfrm>
              <a:off x="4295776" y="4281488"/>
              <a:ext cx="457200" cy="657224"/>
              <a:chOff x="5410200" y="3200400"/>
              <a:chExt cx="457200" cy="65722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59" name="Straight Connector 58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7" name="Group 126"/>
            <p:cNvGrpSpPr/>
            <p:nvPr/>
          </p:nvGrpSpPr>
          <p:grpSpPr>
            <a:xfrm>
              <a:off x="3595688" y="4129026"/>
              <a:ext cx="2028119" cy="947798"/>
              <a:chOff x="3595688" y="4143376"/>
              <a:chExt cx="2028119" cy="947798"/>
            </a:xfrm>
          </p:grpSpPr>
          <p:grpSp>
            <p:nvGrpSpPr>
              <p:cNvPr id="90" name="Group 89"/>
              <p:cNvGrpSpPr/>
              <p:nvPr/>
            </p:nvGrpSpPr>
            <p:grpSpPr>
              <a:xfrm>
                <a:off x="3595688" y="4143376"/>
                <a:ext cx="2028119" cy="947736"/>
                <a:chOff x="2757488" y="4538726"/>
                <a:chExt cx="2028119" cy="947736"/>
              </a:xfrm>
            </p:grpSpPr>
            <p:sp>
              <p:nvSpPr>
                <p:cNvPr id="91" name="Rectangle 90"/>
                <p:cNvSpPr/>
                <p:nvPr/>
              </p:nvSpPr>
              <p:spPr>
                <a:xfrm>
                  <a:off x="2757488" y="4786312"/>
                  <a:ext cx="202811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=  p </a:t>
                  </a:r>
                  <a:r>
                    <a:rPr lang="en-US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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     x</a:t>
                  </a:r>
                  <a:r>
                    <a:rPr lang="id-ID" sz="2000" baseline="3000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3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 ]  dy </a:t>
                  </a:r>
                  <a:endParaRPr lang="en-US"/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3141578" y="5086352"/>
                  <a:ext cx="46839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5  </a:t>
                  </a:r>
                  <a:endParaRPr lang="en-US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3200400" y="4538726"/>
                  <a:ext cx="61106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25  </a:t>
                  </a:r>
                  <a:endParaRPr lang="en-US"/>
                </a:p>
              </p:txBody>
            </p:sp>
          </p:grpSp>
          <p:sp>
            <p:nvSpPr>
              <p:cNvPr id="94" name="Rectangle 93"/>
              <p:cNvSpPr/>
              <p:nvPr/>
            </p:nvSpPr>
            <p:spPr>
              <a:xfrm>
                <a:off x="4876800" y="4143376"/>
                <a:ext cx="6110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15  </a:t>
                </a:r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905376" y="4691064"/>
                <a:ext cx="4683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5  </a:t>
                </a:r>
                <a:endParaRPr lang="en-US"/>
              </a:p>
            </p:txBody>
          </p:sp>
        </p:grpSp>
      </p:grpSp>
      <p:sp>
        <p:nvSpPr>
          <p:cNvPr id="109" name="Rectangle 108"/>
          <p:cNvSpPr/>
          <p:nvPr/>
        </p:nvSpPr>
        <p:spPr>
          <a:xfrm>
            <a:off x="6202110" y="5405378"/>
            <a:ext cx="1798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=  217 kg/cm</a:t>
            </a:r>
            <a:r>
              <a:rPr lang="id-ID" sz="2000" baseline="3000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2</a:t>
            </a:r>
            <a:endParaRPr lang="en-US" baseline="30000"/>
          </a:p>
        </p:txBody>
      </p:sp>
      <p:grpSp>
        <p:nvGrpSpPr>
          <p:cNvPr id="114" name="Group 113"/>
          <p:cNvGrpSpPr/>
          <p:nvPr/>
        </p:nvGrpSpPr>
        <p:grpSpPr>
          <a:xfrm>
            <a:off x="5486400" y="4129088"/>
            <a:ext cx="2762295" cy="976374"/>
            <a:chOff x="6222034" y="4086224"/>
            <a:chExt cx="2762295" cy="976374"/>
          </a:xfrm>
        </p:grpSpPr>
        <p:grpSp>
          <p:nvGrpSpPr>
            <p:cNvPr id="96" name="Group 95"/>
            <p:cNvGrpSpPr/>
            <p:nvPr/>
          </p:nvGrpSpPr>
          <p:grpSpPr>
            <a:xfrm>
              <a:off x="6222034" y="4086224"/>
              <a:ext cx="2762295" cy="976374"/>
              <a:chOff x="5562600" y="4086224"/>
              <a:chExt cx="2762295" cy="97637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5562600" y="4367270"/>
                <a:ext cx="2762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=   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(3375 – 125) dy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</a:t>
                </a:r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997266" y="466248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5</a:t>
                </a:r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083200" y="4086224"/>
                <a:ext cx="4700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25</a:t>
                </a:r>
                <a:endParaRPr lang="en-US"/>
              </a:p>
            </p:txBody>
          </p:sp>
        </p:grpSp>
        <p:grpSp>
          <p:nvGrpSpPr>
            <p:cNvPr id="110" name="Group 36"/>
            <p:cNvGrpSpPr/>
            <p:nvPr/>
          </p:nvGrpSpPr>
          <p:grpSpPr>
            <a:xfrm>
              <a:off x="6429376" y="4205288"/>
              <a:ext cx="471488" cy="671512"/>
              <a:chOff x="5410200" y="3186112"/>
              <a:chExt cx="471488" cy="671512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5424488" y="318611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p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29" name="Group 128"/>
          <p:cNvGrpSpPr/>
          <p:nvPr/>
        </p:nvGrpSpPr>
        <p:grpSpPr>
          <a:xfrm>
            <a:off x="791910" y="5129154"/>
            <a:ext cx="2177199" cy="966846"/>
            <a:chOff x="381000" y="5072064"/>
            <a:chExt cx="2177199" cy="966846"/>
          </a:xfrm>
        </p:grpSpPr>
        <p:grpSp>
          <p:nvGrpSpPr>
            <p:cNvPr id="97" name="Group 96"/>
            <p:cNvGrpSpPr/>
            <p:nvPr/>
          </p:nvGrpSpPr>
          <p:grpSpPr>
            <a:xfrm>
              <a:off x="381000" y="5072064"/>
              <a:ext cx="2177199" cy="966846"/>
              <a:chOff x="5334000" y="4081464"/>
              <a:chExt cx="2177199" cy="966846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5334000" y="4367270"/>
                <a:ext cx="217719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I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y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=   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3520 dy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</a:t>
                </a:r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6019800" y="464820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5</a:t>
                </a:r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083200" y="4081464"/>
                <a:ext cx="4700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25</a:t>
                </a:r>
                <a:endParaRPr lang="en-US"/>
              </a:p>
            </p:txBody>
          </p:sp>
        </p:grpSp>
        <p:grpSp>
          <p:nvGrpSpPr>
            <p:cNvPr id="115" name="Group 36"/>
            <p:cNvGrpSpPr/>
            <p:nvPr/>
          </p:nvGrpSpPr>
          <p:grpSpPr>
            <a:xfrm>
              <a:off x="823912" y="5195888"/>
              <a:ext cx="457200" cy="657224"/>
              <a:chOff x="5410200" y="3200400"/>
              <a:chExt cx="457200" cy="657224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p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0" name="Group 129"/>
          <p:cNvGrpSpPr/>
          <p:nvPr/>
        </p:nvGrpSpPr>
        <p:grpSpPr>
          <a:xfrm>
            <a:off x="2773110" y="5129154"/>
            <a:ext cx="1803469" cy="966846"/>
            <a:chOff x="2362200" y="5072064"/>
            <a:chExt cx="1803469" cy="966846"/>
          </a:xfrm>
        </p:grpSpPr>
        <p:grpSp>
          <p:nvGrpSpPr>
            <p:cNvPr id="101" name="Group 100"/>
            <p:cNvGrpSpPr/>
            <p:nvPr/>
          </p:nvGrpSpPr>
          <p:grpSpPr>
            <a:xfrm>
              <a:off x="2362200" y="5072064"/>
              <a:ext cx="1803469" cy="966846"/>
              <a:chOff x="5334000" y="4081464"/>
              <a:chExt cx="1803469" cy="966846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5334000" y="4367270"/>
                <a:ext cx="16674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=     3520 y ]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</a:t>
                </a:r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6680269" y="464820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5</a:t>
                </a:r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6667469" y="4081464"/>
                <a:ext cx="4700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25</a:t>
                </a:r>
                <a:endParaRPr lang="en-US"/>
              </a:p>
            </p:txBody>
          </p:sp>
        </p:grpSp>
        <p:grpSp>
          <p:nvGrpSpPr>
            <p:cNvPr id="119" name="Group 36"/>
            <p:cNvGrpSpPr/>
            <p:nvPr/>
          </p:nvGrpSpPr>
          <p:grpSpPr>
            <a:xfrm>
              <a:off x="2543176" y="5210176"/>
              <a:ext cx="457200" cy="657224"/>
              <a:chOff x="5410200" y="3200400"/>
              <a:chExt cx="457200" cy="657224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5410200" y="32004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p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5410200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rot="5400000" flipH="1" flipV="1">
                <a:off x="5638494" y="3434248"/>
                <a:ext cx="1588" cy="18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1" name="Group 130"/>
          <p:cNvGrpSpPr/>
          <p:nvPr/>
        </p:nvGrpSpPr>
        <p:grpSpPr>
          <a:xfrm>
            <a:off x="4388907" y="5238690"/>
            <a:ext cx="1965603" cy="685800"/>
            <a:chOff x="3962400" y="5181600"/>
            <a:chExt cx="1965603" cy="685800"/>
          </a:xfrm>
        </p:grpSpPr>
        <p:sp>
          <p:nvSpPr>
            <p:cNvPr id="106" name="Rectangle 105"/>
            <p:cNvSpPr/>
            <p:nvPr/>
          </p:nvSpPr>
          <p:spPr>
            <a:xfrm>
              <a:off x="3962400" y="5353048"/>
              <a:ext cx="196560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  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3520 20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 </a:t>
              </a:r>
              <a:endParaRPr lang="en-US"/>
            </a:p>
          </p:txBody>
        </p:sp>
        <p:grpSp>
          <p:nvGrpSpPr>
            <p:cNvPr id="123" name="Group 36"/>
            <p:cNvGrpSpPr/>
            <p:nvPr/>
          </p:nvGrpSpPr>
          <p:grpSpPr>
            <a:xfrm>
              <a:off x="4191000" y="5181600"/>
              <a:ext cx="638176" cy="685800"/>
              <a:chOff x="5438776" y="3171824"/>
              <a:chExt cx="638176" cy="685800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5438776" y="3171824"/>
                <a:ext cx="63817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0,01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5500688" y="3488292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  </a:t>
                </a:r>
                <a:endParaRPr lang="en-US"/>
              </a:p>
            </p:txBody>
          </p:sp>
          <p:cxnSp>
            <p:nvCxnSpPr>
              <p:cNvPr id="126" name="Straight Connector 125"/>
              <p:cNvCxnSpPr/>
              <p:nvPr/>
            </p:nvCxnSpPr>
            <p:spPr bwMode="auto">
              <a:xfrm rot="5400000" flipH="1" flipV="1">
                <a:off x="5742600" y="3343454"/>
                <a:ext cx="0" cy="36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build="p"/>
      <p:bldP spid="35" grpId="0"/>
      <p:bldP spid="39" grpId="0"/>
      <p:bldP spid="40" grpId="0"/>
      <p:bldP spid="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79"/>
          <p:cNvSpPr>
            <a:spLocks noChangeArrowheads="1"/>
          </p:cNvSpPr>
          <p:nvPr/>
        </p:nvSpPr>
        <p:spPr bwMode="auto">
          <a:xfrm>
            <a:off x="762000" y="381000"/>
            <a:ext cx="80010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Suatu luasan dibatasi oleh kurva y = x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– 4x + 6  dan  y = x + 2 Tentukan titik berat luasan tersebut terhadap sumbu X dan Y dan momen inersia bila diputar terhadap X.  Gambarkan sketsanya</a:t>
            </a:r>
          </a:p>
          <a:p>
            <a:pPr>
              <a:spcAft>
                <a:spcPts val="0"/>
              </a:spcAft>
            </a:pPr>
            <a:r>
              <a:rPr lang="id-ID" sz="2000" baseline="0" smtClean="0">
                <a:latin typeface="Arial" charset="0"/>
                <a:cs typeface="Times New Roman" pitchFamily="18" charset="0"/>
              </a:rPr>
              <a:t>Jawab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18" name="Rectangle 79"/>
          <p:cNvSpPr>
            <a:spLocks noChangeArrowheads="1"/>
          </p:cNvSpPr>
          <p:nvPr/>
        </p:nvSpPr>
        <p:spPr bwMode="auto">
          <a:xfrm>
            <a:off x="3352800" y="1752600"/>
            <a:ext cx="4876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Menentukan titik potong kedua kurva,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x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– 4x + 6 = x + 2  →  x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 – 5x + 4 = 0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didapat  x = 1 dan x = 4 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33400" y="1981200"/>
            <a:ext cx="2514600" cy="1983820"/>
            <a:chOff x="609600" y="2057400"/>
            <a:chExt cx="2514600" cy="1983820"/>
          </a:xfrm>
        </p:grpSpPr>
        <p:grpSp>
          <p:nvGrpSpPr>
            <p:cNvPr id="20" name="Group 19"/>
            <p:cNvGrpSpPr/>
            <p:nvPr/>
          </p:nvGrpSpPr>
          <p:grpSpPr>
            <a:xfrm>
              <a:off x="609600" y="2057400"/>
              <a:ext cx="2514600" cy="1752600"/>
              <a:chOff x="609600" y="2057400"/>
              <a:chExt cx="2514600" cy="1752600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 rot="16200000" flipH="1">
                <a:off x="114300" y="2933700"/>
                <a:ext cx="17526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609600" y="36576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4" name="Group 13"/>
              <p:cNvGrpSpPr/>
              <p:nvPr/>
            </p:nvGrpSpPr>
            <p:grpSpPr>
              <a:xfrm>
                <a:off x="1004888" y="2514600"/>
                <a:ext cx="904875" cy="933448"/>
                <a:chOff x="3743325" y="1857375"/>
                <a:chExt cx="1852611" cy="1362073"/>
              </a:xfrm>
            </p:grpSpPr>
            <p:sp>
              <p:nvSpPr>
                <p:cNvPr id="12" name="Freeform 11"/>
                <p:cNvSpPr/>
                <p:nvPr/>
              </p:nvSpPr>
              <p:spPr bwMode="auto">
                <a:xfrm>
                  <a:off x="3743325" y="1857375"/>
                  <a:ext cx="928688" cy="1357313"/>
                </a:xfrm>
                <a:custGeom>
                  <a:avLst/>
                  <a:gdLst>
                    <a:gd name="connsiteX0" fmla="*/ 0 w 928688"/>
                    <a:gd name="connsiteY0" fmla="*/ 0 h 1357313"/>
                    <a:gd name="connsiteX1" fmla="*/ 385763 w 928688"/>
                    <a:gd name="connsiteY1" fmla="*/ 1057275 h 1357313"/>
                    <a:gd name="connsiteX2" fmla="*/ 928688 w 928688"/>
                    <a:gd name="connsiteY2" fmla="*/ 1357313 h 1357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28688" h="1357313">
                      <a:moveTo>
                        <a:pt x="0" y="0"/>
                      </a:moveTo>
                      <a:cubicBezTo>
                        <a:pt x="115491" y="415528"/>
                        <a:pt x="230982" y="831056"/>
                        <a:pt x="385763" y="1057275"/>
                      </a:cubicBezTo>
                      <a:cubicBezTo>
                        <a:pt x="540544" y="1283494"/>
                        <a:pt x="734616" y="1320403"/>
                        <a:pt x="928688" y="1357313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  <p:sp>
              <p:nvSpPr>
                <p:cNvPr id="13" name="Freeform 12"/>
                <p:cNvSpPr/>
                <p:nvPr/>
              </p:nvSpPr>
              <p:spPr bwMode="auto">
                <a:xfrm flipH="1">
                  <a:off x="4667248" y="1862135"/>
                  <a:ext cx="928688" cy="1357313"/>
                </a:xfrm>
                <a:custGeom>
                  <a:avLst/>
                  <a:gdLst>
                    <a:gd name="connsiteX0" fmla="*/ 0 w 928688"/>
                    <a:gd name="connsiteY0" fmla="*/ 0 h 1357313"/>
                    <a:gd name="connsiteX1" fmla="*/ 385763 w 928688"/>
                    <a:gd name="connsiteY1" fmla="*/ 1057275 h 1357313"/>
                    <a:gd name="connsiteX2" fmla="*/ 928688 w 928688"/>
                    <a:gd name="connsiteY2" fmla="*/ 1357313 h 1357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28688" h="1357313">
                      <a:moveTo>
                        <a:pt x="0" y="0"/>
                      </a:moveTo>
                      <a:cubicBezTo>
                        <a:pt x="115491" y="415528"/>
                        <a:pt x="230982" y="831056"/>
                        <a:pt x="385763" y="1057275"/>
                      </a:cubicBezTo>
                      <a:cubicBezTo>
                        <a:pt x="540544" y="1283494"/>
                        <a:pt x="734616" y="1320403"/>
                        <a:pt x="928688" y="1357313"/>
                      </a:cubicBezTo>
                    </a:path>
                  </a:pathLst>
                </a:cu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 bwMode="auto">
              <a:xfrm flipV="1">
                <a:off x="990600" y="2500312"/>
                <a:ext cx="1219200" cy="9906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7" name="Rectangle 16"/>
              <p:cNvSpPr/>
              <p:nvPr/>
            </p:nvSpPr>
            <p:spPr>
              <a:xfrm>
                <a:off x="990600" y="2057400"/>
                <a:ext cx="18838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y = x</a:t>
                </a:r>
                <a:r>
                  <a:rPr lang="id-ID" sz="2000" baseline="3000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r>
                  <a:rPr lang="id-ID" sz="2000" baseline="0" smtClean="0">
                    <a:solidFill>
                      <a:srgbClr val="FF0000"/>
                    </a:solidFill>
                    <a:latin typeface="Arial" charset="0"/>
                    <a:cs typeface="Times New Roman" pitchFamily="18" charset="0"/>
                  </a:rPr>
                  <a:t> – 4x + 6 </a:t>
                </a:r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889567" y="2647890"/>
                <a:ext cx="12346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00"/>
                    </a:solidFill>
                    <a:latin typeface="Arial" charset="0"/>
                    <a:cs typeface="Times New Roman" pitchFamily="18" charset="0"/>
                  </a:rPr>
                  <a:t>y = x + 2 </a:t>
                </a:r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cxnSp>
          <p:nvCxnSpPr>
            <p:cNvPr id="22" name="Straight Connector 21"/>
            <p:cNvCxnSpPr/>
            <p:nvPr/>
          </p:nvCxnSpPr>
          <p:spPr bwMode="auto">
            <a:xfrm rot="5400000">
              <a:off x="1039200" y="3484382"/>
              <a:ext cx="360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1406582" y="3225030"/>
              <a:ext cx="900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Rectangle 20"/>
            <p:cNvSpPr/>
            <p:nvPr/>
          </p:nvSpPr>
          <p:spPr>
            <a:xfrm>
              <a:off x="1066800" y="367188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latin typeface="Arial" charset="0"/>
                  <a:cs typeface="Times New Roman" pitchFamily="18" charset="0"/>
                </a:rPr>
                <a:t>1</a:t>
              </a:r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711158" y="36576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aseline="0" smtClean="0">
                  <a:latin typeface="Arial" charset="0"/>
                  <a:cs typeface="Times New Roman" pitchFamily="18" charset="0"/>
                </a:rPr>
                <a:t>4</a:t>
              </a:r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352800" y="2786002"/>
            <a:ext cx="4953000" cy="1023998"/>
            <a:chOff x="3124200" y="3429000"/>
            <a:chExt cx="4953000" cy="1023998"/>
          </a:xfrm>
        </p:grpSpPr>
        <p:sp>
          <p:nvSpPr>
            <p:cNvPr id="26" name="Rectangle 25"/>
            <p:cNvSpPr/>
            <p:nvPr/>
          </p:nvSpPr>
          <p:spPr>
            <a:xfrm>
              <a:off x="5957888" y="40386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124200" y="3733800"/>
              <a:ext cx="4953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Hitung luas bidang =  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A  =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149666" y="345751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400800" y="3429000"/>
              <a:ext cx="6046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x+2</a:t>
              </a:r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248400" y="4052888"/>
              <a:ext cx="11128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–4x+6</a:t>
              </a:r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14400" y="4038600"/>
            <a:ext cx="1952624" cy="995484"/>
            <a:chOff x="5514976" y="3457514"/>
            <a:chExt cx="1952624" cy="995484"/>
          </a:xfrm>
        </p:grpSpPr>
        <p:sp>
          <p:nvSpPr>
            <p:cNvPr id="33" name="Rectangle 32"/>
            <p:cNvSpPr/>
            <p:nvPr/>
          </p:nvSpPr>
          <p:spPr>
            <a:xfrm>
              <a:off x="5957888" y="40386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14976" y="3733800"/>
              <a:ext cx="195262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A  =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y ] 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149666" y="345751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477000" y="3462398"/>
              <a:ext cx="6046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x+2</a:t>
              </a: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354795" y="4052888"/>
              <a:ext cx="11128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–4x+6</a:t>
              </a:r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743200" y="4038600"/>
            <a:ext cx="3505200" cy="981196"/>
            <a:chOff x="5895976" y="3457514"/>
            <a:chExt cx="3505200" cy="981196"/>
          </a:xfrm>
        </p:grpSpPr>
        <p:sp>
          <p:nvSpPr>
            <p:cNvPr id="41" name="Rectangle 40"/>
            <p:cNvSpPr/>
            <p:nvPr/>
          </p:nvSpPr>
          <p:spPr>
            <a:xfrm>
              <a:off x="6025842" y="40386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895976" y="3733800"/>
              <a:ext cx="3505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(x + 2) – (x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– 4x + 6) dx  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149666" y="345751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9800" y="4038600"/>
            <a:ext cx="2438400" cy="981196"/>
            <a:chOff x="5895976" y="3457514"/>
            <a:chExt cx="2438400" cy="981196"/>
          </a:xfrm>
        </p:grpSpPr>
        <p:sp>
          <p:nvSpPr>
            <p:cNvPr id="47" name="Rectangle 46"/>
            <p:cNvSpPr/>
            <p:nvPr/>
          </p:nvSpPr>
          <p:spPr>
            <a:xfrm>
              <a:off x="6025842" y="403860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1</a:t>
              </a:r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895976" y="3733800"/>
              <a:ext cx="2438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– x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+ 5x – 4 dx  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149666" y="345751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4</a:t>
              </a:r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23912" y="5133976"/>
            <a:ext cx="3203886" cy="904934"/>
            <a:chOff x="823912" y="5133976"/>
            <a:chExt cx="3203886" cy="904934"/>
          </a:xfrm>
        </p:grpSpPr>
        <p:grpSp>
          <p:nvGrpSpPr>
            <p:cNvPr id="50" name="Group 49"/>
            <p:cNvGrpSpPr/>
            <p:nvPr/>
          </p:nvGrpSpPr>
          <p:grpSpPr>
            <a:xfrm>
              <a:off x="823912" y="5133976"/>
              <a:ext cx="3203886" cy="904934"/>
              <a:chOff x="5576888" y="3486090"/>
              <a:chExt cx="3203886" cy="904934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8453440" y="399091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576888" y="3733800"/>
                <a:ext cx="31242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A  =  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–     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+      x</a:t>
                </a:r>
                <a:r>
                  <a:rPr lang="id-ID" sz="2000" baseline="30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– 4x ]   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3440" y="34860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4</a:t>
                </a:r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1662112" y="5200648"/>
              <a:ext cx="312906" cy="750332"/>
              <a:chOff x="4876800" y="4953000"/>
              <a:chExt cx="312906" cy="750332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4876800" y="495300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876800" y="533400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endParaRPr lang="en-US"/>
              </a:p>
            </p:txBody>
          </p:sp>
          <p:cxnSp>
            <p:nvCxnSpPr>
              <p:cNvPr id="57" name="Straight Connector 56"/>
              <p:cNvCxnSpPr/>
              <p:nvPr/>
            </p:nvCxnSpPr>
            <p:spPr bwMode="auto">
              <a:xfrm>
                <a:off x="4922736" y="5334000"/>
                <a:ext cx="2160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9" name="Group 58"/>
            <p:cNvGrpSpPr/>
            <p:nvPr/>
          </p:nvGrpSpPr>
          <p:grpSpPr>
            <a:xfrm>
              <a:off x="2477918" y="5195888"/>
              <a:ext cx="312906" cy="750332"/>
              <a:chOff x="4876800" y="4953000"/>
              <a:chExt cx="312906" cy="750332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876800" y="495300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5</a:t>
                </a:r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876800" y="533400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endParaRPr lang="en-US"/>
              </a:p>
            </p:txBody>
          </p:sp>
          <p:cxnSp>
            <p:nvCxnSpPr>
              <p:cNvPr id="62" name="Straight Connector 61"/>
              <p:cNvCxnSpPr/>
              <p:nvPr/>
            </p:nvCxnSpPr>
            <p:spPr bwMode="auto">
              <a:xfrm>
                <a:off x="4922736" y="5334000"/>
                <a:ext cx="2160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87" name="Group 86"/>
          <p:cNvGrpSpPr/>
          <p:nvPr/>
        </p:nvGrpSpPr>
        <p:grpSpPr>
          <a:xfrm>
            <a:off x="3948112" y="5195888"/>
            <a:ext cx="4129088" cy="755092"/>
            <a:chOff x="3948112" y="5195888"/>
            <a:chExt cx="4129088" cy="755092"/>
          </a:xfrm>
        </p:grpSpPr>
        <p:sp>
          <p:nvSpPr>
            <p:cNvPr id="66" name="Rectangle 65"/>
            <p:cNvSpPr/>
            <p:nvPr/>
          </p:nvSpPr>
          <p:spPr>
            <a:xfrm>
              <a:off x="3948112" y="5381686"/>
              <a:ext cx="412908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–      + 40 – 16 – (–     +      – 4)  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4440765" y="5200648"/>
              <a:ext cx="441146" cy="750332"/>
              <a:chOff x="4821765" y="4953000"/>
              <a:chExt cx="441146" cy="750332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4821765" y="4953000"/>
                <a:ext cx="441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64</a:t>
                </a:r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876800" y="533400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endParaRPr lang="en-US"/>
              </a:p>
            </p:txBody>
          </p:sp>
          <p:cxnSp>
            <p:nvCxnSpPr>
              <p:cNvPr id="71" name="Straight Connector 70"/>
              <p:cNvCxnSpPr/>
              <p:nvPr/>
            </p:nvCxnSpPr>
            <p:spPr bwMode="auto">
              <a:xfrm>
                <a:off x="4922736" y="5334000"/>
                <a:ext cx="2520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9" name="Group 78"/>
            <p:cNvGrpSpPr/>
            <p:nvPr/>
          </p:nvGrpSpPr>
          <p:grpSpPr>
            <a:xfrm>
              <a:off x="6483182" y="5200648"/>
              <a:ext cx="312906" cy="750332"/>
              <a:chOff x="1814512" y="5353048"/>
              <a:chExt cx="312906" cy="750332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814512" y="5353048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1814512" y="5734048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3</a:t>
                </a:r>
                <a:endParaRPr lang="en-US"/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>
                <a:off x="1860448" y="5734048"/>
                <a:ext cx="2160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3" name="Group 82"/>
            <p:cNvGrpSpPr/>
            <p:nvPr/>
          </p:nvGrpSpPr>
          <p:grpSpPr>
            <a:xfrm>
              <a:off x="7030870" y="5195888"/>
              <a:ext cx="312906" cy="750332"/>
              <a:chOff x="2630318" y="5348288"/>
              <a:chExt cx="312906" cy="750332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2630318" y="5348288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5</a:t>
                </a:r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630318" y="5729288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</a:t>
                </a:r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 bwMode="auto">
              <a:xfrm>
                <a:off x="2676254" y="5729288"/>
                <a:ext cx="2160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86" name="Group 85"/>
          <p:cNvGrpSpPr/>
          <p:nvPr/>
        </p:nvGrpSpPr>
        <p:grpSpPr>
          <a:xfrm>
            <a:off x="7842489" y="5210176"/>
            <a:ext cx="691911" cy="750332"/>
            <a:chOff x="7688323" y="5210176"/>
            <a:chExt cx="691911" cy="750332"/>
          </a:xfrm>
        </p:grpSpPr>
        <p:grpSp>
          <p:nvGrpSpPr>
            <p:cNvPr id="72" name="Group 71"/>
            <p:cNvGrpSpPr/>
            <p:nvPr/>
          </p:nvGrpSpPr>
          <p:grpSpPr>
            <a:xfrm>
              <a:off x="7939088" y="5210176"/>
              <a:ext cx="441146" cy="750332"/>
              <a:chOff x="4829176" y="4953000"/>
              <a:chExt cx="441146" cy="750332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4829176" y="4953000"/>
                <a:ext cx="441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27</a:t>
                </a:r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876800" y="533400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6</a:t>
                </a:r>
                <a:endParaRPr lang="en-US"/>
              </a:p>
            </p:txBody>
          </p:sp>
          <p:cxnSp>
            <p:nvCxnSpPr>
              <p:cNvPr id="75" name="Straight Connector 74"/>
              <p:cNvCxnSpPr/>
              <p:nvPr/>
            </p:nvCxnSpPr>
            <p:spPr bwMode="auto">
              <a:xfrm>
                <a:off x="4922736" y="5334000"/>
                <a:ext cx="2160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5" name="Rectangle 84"/>
            <p:cNvSpPr/>
            <p:nvPr/>
          </p:nvSpPr>
          <p:spPr>
            <a:xfrm>
              <a:off x="7688323" y="5391090"/>
              <a:ext cx="4748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8" grpId="0" build="p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6633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990000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lobe">
  <a:themeElements>
    <a:clrScheme name="">
      <a:dk1>
        <a:srgbClr val="6633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990000"/>
      </a:hlink>
      <a:folHlink>
        <a:srgbClr val="C0C0C0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5753</TotalTime>
  <Words>1460</Words>
  <Application>Microsoft Office PowerPoint</Application>
  <PresentationFormat>On-screen Show (4:3)</PresentationFormat>
  <Paragraphs>456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1_Mountain Top</vt:lpstr>
      <vt:lpstr>Globe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490</cp:revision>
  <cp:lastPrinted>2019-06-17T07:34:05Z</cp:lastPrinted>
  <dcterms:created xsi:type="dcterms:W3CDTF">2003-09-17T10:33:32Z</dcterms:created>
  <dcterms:modified xsi:type="dcterms:W3CDTF">2023-05-15T07:29:00Z</dcterms:modified>
</cp:coreProperties>
</file>