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22" r:id="rId1"/>
  </p:sldMasterIdLst>
  <p:notesMasterIdLst>
    <p:notesMasterId r:id="rId15"/>
  </p:notesMasterIdLst>
  <p:sldIdLst>
    <p:sldId id="264" r:id="rId2"/>
    <p:sldId id="271" r:id="rId3"/>
    <p:sldId id="272" r:id="rId4"/>
    <p:sldId id="324" r:id="rId5"/>
    <p:sldId id="325" r:id="rId6"/>
    <p:sldId id="326" r:id="rId7"/>
    <p:sldId id="320" r:id="rId8"/>
    <p:sldId id="273" r:id="rId9"/>
    <p:sldId id="276" r:id="rId10"/>
    <p:sldId id="327" r:id="rId11"/>
    <p:sldId id="328" r:id="rId12"/>
    <p:sldId id="330" r:id="rId13"/>
    <p:sldId id="331" r:id="rId14"/>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66"/>
    <a:srgbClr val="FF99CC"/>
    <a:srgbClr val="006600"/>
    <a:srgbClr val="66FF33"/>
    <a:srgbClr val="CCFF33"/>
    <a:srgbClr val="FF9966"/>
    <a:srgbClr val="9999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589" autoAdjust="0"/>
    <p:restoredTop sz="86559" autoAdjust="0"/>
  </p:normalViewPr>
  <p:slideViewPr>
    <p:cSldViewPr>
      <p:cViewPr varScale="1">
        <p:scale>
          <a:sx n="74" d="100"/>
          <a:sy n="74" d="100"/>
        </p:scale>
        <p:origin x="85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10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F4738274-C6DD-4836-9194-2CFF777C1D5D}" type="datetimeFigureOut">
              <a:rPr lang="id-ID"/>
              <a:pPr>
                <a:defRPr/>
              </a:pPr>
              <a:t>07/08/2020</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d-ID"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id-ID"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88F4EED-CACD-4471-9026-75C4A892AE8A}" type="slidenum">
              <a:rPr lang="id-ID"/>
              <a:pPr>
                <a:defRPr/>
              </a:pPr>
              <a:t>‹#›</a:t>
            </a:fld>
            <a:endParaRPr lang="id-ID"/>
          </a:p>
        </p:txBody>
      </p:sp>
    </p:spTree>
    <p:extLst>
      <p:ext uri="{BB962C8B-B14F-4D97-AF65-F5344CB8AC3E}">
        <p14:creationId xmlns:p14="http://schemas.microsoft.com/office/powerpoint/2010/main" val="24205506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88F4EED-CACD-4471-9026-75C4A892AE8A}" type="slidenum">
              <a:rPr lang="id-ID" smtClean="0"/>
              <a:pPr>
                <a:defRPr/>
              </a:pPr>
              <a:t>1</a:t>
            </a:fld>
            <a:endParaRPr lang="id-ID"/>
          </a:p>
        </p:txBody>
      </p:sp>
    </p:spTree>
    <p:extLst>
      <p:ext uri="{BB962C8B-B14F-4D97-AF65-F5344CB8AC3E}">
        <p14:creationId xmlns:p14="http://schemas.microsoft.com/office/powerpoint/2010/main" val="1826007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Dr. Eka Kurniawati, M.Pd.I.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1CACDFE-8387-4D7B-9D37-11E44D4C1EE5}" type="slidenum">
              <a:rPr lang="en-US"/>
              <a:pPr>
                <a:defRPr/>
              </a:pPr>
              <a:t>‹#›</a:t>
            </a:fld>
            <a:endParaRPr lang="en-US"/>
          </a:p>
        </p:txBody>
      </p:sp>
    </p:spTree>
  </p:cSld>
  <p:clrMapOvr>
    <a:masterClrMapping/>
  </p:clrMapOvr>
  <p:transition spd="slow">
    <p:newsfla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Dr. Eka Kurniawati, M.Pd.I.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8BB257-2360-45C4-9B35-BE89F4C088CB}" type="slidenum">
              <a:rPr lang="en-US"/>
              <a:pPr>
                <a:defRPr/>
              </a:pPr>
              <a:t>‹#›</a:t>
            </a:fld>
            <a:endParaRPr lang="en-US"/>
          </a:p>
        </p:txBody>
      </p:sp>
    </p:spTree>
  </p:cSld>
  <p:clrMapOvr>
    <a:masterClrMapping/>
  </p:clrMapOvr>
  <p:transition spd="slow">
    <p:newsfla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Dr. Eka Kurniawati, M.Pd.I.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7769674-BEC3-46F4-9BEA-B889DE16AA5E}" type="slidenum">
              <a:rPr lang="en-US"/>
              <a:pPr>
                <a:defRPr/>
              </a:pPr>
              <a:t>‹#›</a:t>
            </a:fld>
            <a:endParaRPr lang="en-US"/>
          </a:p>
        </p:txBody>
      </p:sp>
    </p:spTree>
  </p:cSld>
  <p:clrMapOvr>
    <a:masterClrMapping/>
  </p:clrMapOvr>
  <p:transition spd="slow">
    <p:newsflash/>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648200" y="1600200"/>
            <a:ext cx="4038600" cy="4525963"/>
          </a:xfrm>
        </p:spPr>
        <p:txBody>
          <a:bodyPr/>
          <a:lstStyle/>
          <a:p>
            <a:pPr lvl="0"/>
            <a:endParaRPr lang="en-US"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Dr. Eka Kurniawati, M.Pd.I.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07076B3-DE9C-4F17-9D76-2291B58766BA}" type="slidenum">
              <a:rPr lang="en-US"/>
              <a:pPr>
                <a:defRPr/>
              </a:pPr>
              <a:t>‹#›</a:t>
            </a:fld>
            <a:endParaRPr lang="en-US"/>
          </a:p>
        </p:txBody>
      </p:sp>
    </p:spTree>
  </p:cSld>
  <p:clrMapOvr>
    <a:masterClrMapping/>
  </p:clrMapOvr>
  <p:transition spd="slow">
    <p:newsflash/>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Dr. Eka Kurniawati, M.Pd.I.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D48763B-C32B-4931-96B0-5456166839B0}" type="slidenum">
              <a:rPr lang="en-US"/>
              <a:pPr>
                <a:defRPr/>
              </a:pPr>
              <a:t>‹#›</a:t>
            </a:fld>
            <a:endParaRPr lang="en-US"/>
          </a:p>
        </p:txBody>
      </p:sp>
    </p:spTree>
  </p:cSld>
  <p:clrMapOvr>
    <a:masterClrMapping/>
  </p:clrMapOvr>
  <p:transition spd="slow">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Dr. Eka Kurniawati, M.Pd.I.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1D25C86-7724-413A-8566-1656D52924F1}" type="slidenum">
              <a:rPr lang="en-US"/>
              <a:pPr>
                <a:defRPr/>
              </a:pPr>
              <a:t>‹#›</a:t>
            </a:fld>
            <a:endParaRPr lang="en-US"/>
          </a:p>
        </p:txBody>
      </p:sp>
    </p:spTree>
  </p:cSld>
  <p:clrMapOvr>
    <a:masterClrMapping/>
  </p:clrMapOvr>
  <p:transition spd="slow">
    <p:newsfla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Dr. Eka Kurniawati, M.Pd.I.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E8F46A7-D54B-46EF-8747-89304407459D}" type="slidenum">
              <a:rPr lang="en-US"/>
              <a:pPr>
                <a:defRPr/>
              </a:pPr>
              <a:t>‹#›</a:t>
            </a:fld>
            <a:endParaRPr lang="en-US"/>
          </a:p>
        </p:txBody>
      </p:sp>
    </p:spTree>
  </p:cSld>
  <p:clrMapOvr>
    <a:masterClrMapping/>
  </p:clrMapOvr>
  <p:transition spd="slow">
    <p:newsfla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Dr. Eka Kurniawati, M.Pd.I.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2A38CB4-50E3-4ACD-B1D5-6913E1A59435}" type="slidenum">
              <a:rPr lang="en-US"/>
              <a:pPr>
                <a:defRPr/>
              </a:pPr>
              <a:t>‹#›</a:t>
            </a:fld>
            <a:endParaRPr lang="en-US"/>
          </a:p>
        </p:txBody>
      </p:sp>
    </p:spTree>
  </p:cSld>
  <p:clrMapOvr>
    <a:masterClrMapping/>
  </p:clrMapOvr>
  <p:transition spd="slow">
    <p:newsfla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Dr. Eka Kurniawati, M.Pd.I.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FD907E0-2805-412B-AD22-E72A1CD3D55A}" type="slidenum">
              <a:rPr lang="en-US"/>
              <a:pPr>
                <a:defRPr/>
              </a:pPr>
              <a:t>‹#›</a:t>
            </a:fld>
            <a:endParaRPr lang="en-US"/>
          </a:p>
        </p:txBody>
      </p:sp>
    </p:spTree>
  </p:cSld>
  <p:clrMapOvr>
    <a:masterClrMapping/>
  </p:clrMapOvr>
  <p:transition spd="slow">
    <p:newsfla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Dr. Eka Kurniawati, M.Pd.I.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98AEE5D-AF82-43FB-AE3E-C8015A8C65DF}" type="slidenum">
              <a:rPr lang="en-US"/>
              <a:pPr>
                <a:defRPr/>
              </a:pPr>
              <a:t>‹#›</a:t>
            </a:fld>
            <a:endParaRPr lang="en-US"/>
          </a:p>
        </p:txBody>
      </p:sp>
    </p:spTree>
  </p:cSld>
  <p:clrMapOvr>
    <a:masterClrMapping/>
  </p:clrMapOvr>
  <p:transition spd="slow">
    <p:newsfla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Dr. Eka Kurniawati, M.Pd.I.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3EC720B7-D1EF-4DE2-BEDB-C6F4C33CF6D2}" type="slidenum">
              <a:rPr lang="en-US"/>
              <a:pPr>
                <a:defRPr/>
              </a:pPr>
              <a:t>‹#›</a:t>
            </a:fld>
            <a:endParaRPr lang="en-US"/>
          </a:p>
        </p:txBody>
      </p:sp>
    </p:spTree>
  </p:cSld>
  <p:clrMapOvr>
    <a:masterClrMapping/>
  </p:clrMapOvr>
  <p:transition spd="slow">
    <p:newsfla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Dr. Eka Kurniawati, M.Pd.I.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49C0CA7-B3AC-46D9-AE25-B684401747CA}" type="slidenum">
              <a:rPr lang="en-US"/>
              <a:pPr>
                <a:defRPr/>
              </a:pPr>
              <a:t>‹#›</a:t>
            </a:fld>
            <a:endParaRPr lang="en-US"/>
          </a:p>
        </p:txBody>
      </p:sp>
    </p:spTree>
  </p:cSld>
  <p:clrMapOvr>
    <a:masterClrMapping/>
  </p:clrMapOvr>
  <p:transition spd="slow">
    <p:newsfla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Dr. Eka Kurniawati, M.Pd.I.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524D6FF-937A-4223-AEE3-776E7C501DFF}" type="slidenum">
              <a:rPr lang="en-US"/>
              <a:pPr>
                <a:defRPr/>
              </a:pPr>
              <a:t>‹#›</a:t>
            </a:fld>
            <a:endParaRPr lang="en-US"/>
          </a:p>
        </p:txBody>
      </p:sp>
    </p:spTree>
  </p:cSld>
  <p:clrMapOvr>
    <a:masterClrMapping/>
  </p:clrMapOvr>
  <p:transition spd="slow">
    <p:newsfla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4445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74445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smtClean="0"/>
              <a:t>Dr. Eka Kurniawati, M.Pd.I.</a:t>
            </a:r>
            <a:endParaRPr lang="en-US"/>
          </a:p>
        </p:txBody>
      </p:sp>
      <p:sp>
        <p:nvSpPr>
          <p:cNvPr id="74445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B00D75E-6ED8-45AB-8599-C6172B0B2F0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123" r:id="rId1"/>
    <p:sldLayoutId id="2147484124" r:id="rId2"/>
    <p:sldLayoutId id="2147484125" r:id="rId3"/>
    <p:sldLayoutId id="2147484126" r:id="rId4"/>
    <p:sldLayoutId id="2147484127" r:id="rId5"/>
    <p:sldLayoutId id="2147484128" r:id="rId6"/>
    <p:sldLayoutId id="2147484129" r:id="rId7"/>
    <p:sldLayoutId id="2147484130" r:id="rId8"/>
    <p:sldLayoutId id="2147484131" r:id="rId9"/>
    <p:sldLayoutId id="2147484132" r:id="rId10"/>
    <p:sldLayoutId id="2147484133" r:id="rId11"/>
    <p:sldLayoutId id="2147484134" r:id="rId12"/>
    <p:sldLayoutId id="2147484135" r:id="rId13"/>
  </p:sldLayoutIdLst>
  <p:transition spd="slow">
    <p:newsflash/>
  </p:transition>
  <p:timing>
    <p:tnLst>
      <p:par>
        <p:cTn id="1" dur="indefinite" restart="never" nodeType="tmRoot"/>
      </p:par>
    </p:tnLst>
  </p:timing>
  <p:hf sldNum="0"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33413" y="0"/>
            <a:ext cx="8510587" cy="1325563"/>
          </a:xfrm>
        </p:spPr>
        <p:txBody>
          <a:bodyPr/>
          <a:lstStyle/>
          <a:p>
            <a:pPr eaLnBrk="1" hangingPunct="1"/>
            <a:r>
              <a:rPr lang="en-US" sz="2400" smtClean="0">
                <a:solidFill>
                  <a:srgbClr val="000099"/>
                </a:solidFill>
                <a:latin typeface="Comic Sans MS" pitchFamily="66" charset="0"/>
              </a:rPr>
              <a:t>ASAL USUL DAN PROSES</a:t>
            </a:r>
            <a:br>
              <a:rPr lang="en-US" sz="2400" smtClean="0">
                <a:solidFill>
                  <a:srgbClr val="000099"/>
                </a:solidFill>
                <a:latin typeface="Comic Sans MS" pitchFamily="66" charset="0"/>
              </a:rPr>
            </a:br>
            <a:r>
              <a:rPr lang="en-US" sz="2400" smtClean="0">
                <a:solidFill>
                  <a:srgbClr val="000099"/>
                </a:solidFill>
                <a:latin typeface="Comic Sans MS" pitchFamily="66" charset="0"/>
              </a:rPr>
              <a:t> KEJADIAN MANUSIA</a:t>
            </a:r>
            <a:endParaRPr lang="en-GB" sz="2400" smtClean="0">
              <a:solidFill>
                <a:srgbClr val="000099"/>
              </a:solidFill>
              <a:latin typeface="Comic Sans MS" pitchFamily="66" charset="0"/>
            </a:endParaRPr>
          </a:p>
        </p:txBody>
      </p:sp>
      <p:sp>
        <p:nvSpPr>
          <p:cNvPr id="2051" name="Rectangle 11"/>
          <p:cNvSpPr>
            <a:spLocks noGrp="1" noChangeArrowheads="1"/>
          </p:cNvSpPr>
          <p:nvPr>
            <p:ph type="body" sz="half" idx="4294967295"/>
          </p:nvPr>
        </p:nvSpPr>
        <p:spPr>
          <a:xfrm>
            <a:off x="468313" y="981075"/>
            <a:ext cx="5194300" cy="4573588"/>
          </a:xfrm>
        </p:spPr>
        <p:txBody>
          <a:bodyPr/>
          <a:lstStyle/>
          <a:p>
            <a:pPr eaLnBrk="1" hangingPunct="1">
              <a:lnSpc>
                <a:spcPct val="80000"/>
              </a:lnSpc>
            </a:pPr>
            <a:r>
              <a:rPr lang="en-US" sz="1400" b="1" dirty="0" smtClean="0">
                <a:solidFill>
                  <a:srgbClr val="000066"/>
                </a:solidFill>
                <a:latin typeface="Comic Sans MS" pitchFamily="66" charset="0"/>
              </a:rPr>
              <a:t>1. </a:t>
            </a:r>
            <a:r>
              <a:rPr lang="en-US" sz="1400" b="1" dirty="0" err="1" smtClean="0">
                <a:solidFill>
                  <a:srgbClr val="000066"/>
                </a:solidFill>
                <a:latin typeface="Comic Sans MS" pitchFamily="66" charset="0"/>
              </a:rPr>
              <a:t>Pandangan</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Saintis</a:t>
            </a:r>
            <a:r>
              <a:rPr lang="en-US" sz="1400" b="1" dirty="0" smtClean="0">
                <a:solidFill>
                  <a:srgbClr val="000066"/>
                </a:solidFill>
                <a:latin typeface="Comic Sans MS" pitchFamily="66" charset="0"/>
              </a:rPr>
              <a:t>:</a:t>
            </a:r>
          </a:p>
          <a:p>
            <a:pPr eaLnBrk="1" hangingPunct="1">
              <a:lnSpc>
                <a:spcPct val="80000"/>
              </a:lnSpc>
            </a:pPr>
            <a:r>
              <a:rPr lang="en-US" sz="1400" b="1" dirty="0" err="1" smtClean="0">
                <a:solidFill>
                  <a:srgbClr val="000066"/>
                </a:solidFill>
                <a:latin typeface="Comic Sans MS" pitchFamily="66" charset="0"/>
              </a:rPr>
              <a:t>Teori</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Evolusi</a:t>
            </a:r>
            <a:r>
              <a:rPr lang="en-US" sz="1400" dirty="0" smtClean="0">
                <a:solidFill>
                  <a:srgbClr val="000066"/>
                </a:solidFill>
                <a:latin typeface="Comic Sans MS" pitchFamily="66" charset="0"/>
              </a:rPr>
              <a:t>.    </a:t>
            </a:r>
            <a:r>
              <a:rPr lang="en-US" sz="1400" b="1" dirty="0" smtClean="0">
                <a:solidFill>
                  <a:srgbClr val="000066"/>
                </a:solidFill>
                <a:latin typeface="Comic Sans MS" pitchFamily="66" charset="0"/>
              </a:rPr>
              <a:t>Charles Darwin (1809-1882) </a:t>
            </a:r>
            <a:r>
              <a:rPr lang="en-US" sz="1400" b="1" dirty="0" err="1" smtClean="0">
                <a:solidFill>
                  <a:srgbClr val="000066"/>
                </a:solidFill>
                <a:latin typeface="Comic Sans MS" pitchFamily="66" charset="0"/>
              </a:rPr>
              <a:t>sarjana</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Inggris</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melalui</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bukunya</a:t>
            </a:r>
            <a:r>
              <a:rPr lang="en-US" sz="1400" b="1" dirty="0" smtClean="0">
                <a:solidFill>
                  <a:srgbClr val="000066"/>
                </a:solidFill>
                <a:latin typeface="Comic Sans MS" pitchFamily="66" charset="0"/>
              </a:rPr>
              <a:t> The Origin of Species </a:t>
            </a:r>
            <a:r>
              <a:rPr lang="en-US" sz="1400" b="1" dirty="0" err="1" smtClean="0">
                <a:solidFill>
                  <a:srgbClr val="000066"/>
                </a:solidFill>
                <a:latin typeface="Comic Sans MS" pitchFamily="66" charset="0"/>
              </a:rPr>
              <a:t>dan</a:t>
            </a:r>
            <a:r>
              <a:rPr lang="en-US" sz="1400" b="1" dirty="0" smtClean="0">
                <a:solidFill>
                  <a:srgbClr val="000066"/>
                </a:solidFill>
                <a:latin typeface="Comic Sans MS" pitchFamily="66" charset="0"/>
              </a:rPr>
              <a:t> The Descent of Man </a:t>
            </a:r>
            <a:r>
              <a:rPr lang="en-US" sz="1400" b="1" dirty="0" err="1" smtClean="0">
                <a:solidFill>
                  <a:srgbClr val="000066"/>
                </a:solidFill>
                <a:latin typeface="Comic Sans MS" pitchFamily="66" charset="0"/>
              </a:rPr>
              <a:t>mengatakan</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bahwa</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asal</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usul</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manusia</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berasal</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dari</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binatang</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sebangsa</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kera</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atau</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sinpanse</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Mazhab</a:t>
            </a:r>
            <a:r>
              <a:rPr lang="en-US" sz="1400" b="1" dirty="0" smtClean="0">
                <a:solidFill>
                  <a:srgbClr val="000066"/>
                </a:solidFill>
                <a:latin typeface="Comic Sans MS" pitchFamily="66" charset="0"/>
              </a:rPr>
              <a:t> Darwin </a:t>
            </a:r>
            <a:r>
              <a:rPr lang="en-US" sz="1400" b="1" dirty="0" err="1" smtClean="0">
                <a:solidFill>
                  <a:srgbClr val="000066"/>
                </a:solidFill>
                <a:latin typeface="Comic Sans MS" pitchFamily="66" charset="0"/>
              </a:rPr>
              <a:t>ini</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terus</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dikembangkan</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oleh</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sarjana-sarjana</a:t>
            </a:r>
            <a:r>
              <a:rPr lang="en-US" sz="1400" b="1" dirty="0" smtClean="0">
                <a:solidFill>
                  <a:srgbClr val="000066"/>
                </a:solidFill>
                <a:latin typeface="Comic Sans MS" pitchFamily="66" charset="0"/>
              </a:rPr>
              <a:t> Barat </a:t>
            </a:r>
            <a:r>
              <a:rPr lang="en-US" sz="1400" b="1" dirty="0" err="1" smtClean="0">
                <a:solidFill>
                  <a:srgbClr val="000066"/>
                </a:solidFill>
                <a:latin typeface="Comic Sans MS" pitchFamily="66" charset="0"/>
              </a:rPr>
              <a:t>seperti</a:t>
            </a:r>
            <a:r>
              <a:rPr lang="en-US" sz="1400" b="1" dirty="0" smtClean="0">
                <a:solidFill>
                  <a:srgbClr val="000066"/>
                </a:solidFill>
                <a:latin typeface="Comic Sans MS" pitchFamily="66" charset="0"/>
              </a:rPr>
              <a:t> Karl Mark yang </a:t>
            </a:r>
            <a:r>
              <a:rPr lang="en-US" sz="1400" b="1" dirty="0" err="1" smtClean="0">
                <a:solidFill>
                  <a:srgbClr val="000066"/>
                </a:solidFill>
                <a:latin typeface="Comic Sans MS" pitchFamily="66" charset="0"/>
              </a:rPr>
              <a:t>mengatakan</a:t>
            </a:r>
            <a:r>
              <a:rPr lang="en-US" sz="1400" b="1" dirty="0" smtClean="0">
                <a:solidFill>
                  <a:srgbClr val="000066"/>
                </a:solidFill>
                <a:latin typeface="Comic Sans MS" pitchFamily="66" charset="0"/>
              </a:rPr>
              <a:t> agama </a:t>
            </a:r>
            <a:r>
              <a:rPr lang="en-US" sz="1400" b="1" dirty="0" err="1" smtClean="0">
                <a:solidFill>
                  <a:srgbClr val="000066"/>
                </a:solidFill>
                <a:latin typeface="Comic Sans MS" pitchFamily="66" charset="0"/>
              </a:rPr>
              <a:t>adalah</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candu</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masyarakat</a:t>
            </a:r>
            <a:r>
              <a:rPr lang="en-US" sz="1400" b="1" dirty="0" smtClean="0">
                <a:solidFill>
                  <a:srgbClr val="000066"/>
                </a:solidFill>
                <a:latin typeface="Comic Sans MS" pitchFamily="66" charset="0"/>
              </a:rPr>
              <a:t>; agama </a:t>
            </a:r>
            <a:r>
              <a:rPr lang="en-US" sz="1400" b="1" dirty="0" err="1" smtClean="0">
                <a:solidFill>
                  <a:srgbClr val="000066"/>
                </a:solidFill>
                <a:latin typeface="Comic Sans MS" pitchFamily="66" charset="0"/>
              </a:rPr>
              <a:t>belenggu</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pemikiran</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manusia</a:t>
            </a:r>
            <a:r>
              <a:rPr lang="en-US" sz="1400" b="1" dirty="0" smtClean="0">
                <a:solidFill>
                  <a:srgbClr val="000066"/>
                </a:solidFill>
                <a:latin typeface="Comic Sans MS" pitchFamily="66" charset="0"/>
              </a:rPr>
              <a:t>. </a:t>
            </a:r>
            <a:r>
              <a:rPr lang="en-US" sz="1400" b="1" dirty="0" err="1" smtClean="0">
                <a:solidFill>
                  <a:srgbClr val="660033"/>
                </a:solidFill>
                <a:latin typeface="Comic Sans MS" pitchFamily="66" charset="0"/>
              </a:rPr>
              <a:t>Teori</a:t>
            </a:r>
            <a:r>
              <a:rPr lang="en-US" sz="1400" b="1" dirty="0" smtClean="0">
                <a:solidFill>
                  <a:srgbClr val="660033"/>
                </a:solidFill>
                <a:latin typeface="Comic Sans MS" pitchFamily="66" charset="0"/>
              </a:rPr>
              <a:t> Darwin </a:t>
            </a:r>
            <a:r>
              <a:rPr lang="en-US" sz="1400" b="1" dirty="0" err="1" smtClean="0">
                <a:solidFill>
                  <a:srgbClr val="660033"/>
                </a:solidFill>
                <a:latin typeface="Comic Sans MS" pitchFamily="66" charset="0"/>
              </a:rPr>
              <a:t>ini</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kemudian</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dipatahkan</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oleh</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Harun</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Yahya</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di</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akhir</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abad</a:t>
            </a:r>
            <a:r>
              <a:rPr lang="en-US" sz="1400" b="1" dirty="0" smtClean="0">
                <a:solidFill>
                  <a:srgbClr val="660033"/>
                </a:solidFill>
                <a:latin typeface="Comic Sans MS" pitchFamily="66" charset="0"/>
              </a:rPr>
              <a:t> 20 </a:t>
            </a:r>
            <a:r>
              <a:rPr lang="en-US" sz="1400" b="1" dirty="0" err="1" smtClean="0">
                <a:solidFill>
                  <a:srgbClr val="660033"/>
                </a:solidFill>
                <a:latin typeface="Comic Sans MS" pitchFamily="66" charset="0"/>
              </a:rPr>
              <a:t>atau</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awal</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abad</a:t>
            </a:r>
            <a:r>
              <a:rPr lang="en-US" sz="1400" b="1" dirty="0" smtClean="0">
                <a:solidFill>
                  <a:srgbClr val="660033"/>
                </a:solidFill>
                <a:latin typeface="Comic Sans MS" pitchFamily="66" charset="0"/>
              </a:rPr>
              <a:t> 21. </a:t>
            </a:r>
            <a:r>
              <a:rPr lang="en-US" sz="1400" b="1" dirty="0" err="1" smtClean="0">
                <a:solidFill>
                  <a:srgbClr val="660033"/>
                </a:solidFill>
                <a:latin typeface="Comic Sans MS" pitchFamily="66" charset="0"/>
              </a:rPr>
              <a:t>Menurut</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Harun</a:t>
            </a:r>
            <a:r>
              <a:rPr lang="en-US" sz="1400" b="1" dirty="0" smtClean="0">
                <a:solidFill>
                  <a:srgbClr val="660033"/>
                </a:solidFill>
                <a:latin typeface="Comic Sans MS" pitchFamily="66" charset="0"/>
              </a:rPr>
              <a:t>, Darwin </a:t>
            </a:r>
            <a:r>
              <a:rPr lang="en-US" sz="1400" b="1" dirty="0" err="1" smtClean="0">
                <a:solidFill>
                  <a:srgbClr val="660033"/>
                </a:solidFill>
                <a:latin typeface="Comic Sans MS" pitchFamily="66" charset="0"/>
              </a:rPr>
              <a:t>sengaja</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membuat</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teori</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evolusi</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ini</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karena</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ada</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unsur</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politis</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untuk</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mengkaburkan</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atau</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menghilangkan</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sama</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sekali</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fitrah</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ketuhanan</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manusia</a:t>
            </a:r>
            <a:r>
              <a:rPr lang="en-US" sz="1400" b="1" dirty="0" smtClean="0">
                <a:solidFill>
                  <a:srgbClr val="660033"/>
                </a:solidFill>
                <a:latin typeface="Comic Sans MS" pitchFamily="66" charset="0"/>
              </a:rPr>
              <a:t> yang </a:t>
            </a:r>
            <a:r>
              <a:rPr lang="en-US" sz="1400" b="1" dirty="0" err="1" smtClean="0">
                <a:solidFill>
                  <a:srgbClr val="660033"/>
                </a:solidFill>
                <a:latin typeface="Comic Sans MS" pitchFamily="66" charset="0"/>
              </a:rPr>
              <a:t>dibawa</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sejak</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lahir</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Dengan</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demikian</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bagi</a:t>
            </a:r>
            <a:r>
              <a:rPr lang="en-US" sz="1400" b="1" dirty="0" smtClean="0">
                <a:solidFill>
                  <a:srgbClr val="660033"/>
                </a:solidFill>
                <a:latin typeface="Comic Sans MS" pitchFamily="66" charset="0"/>
              </a:rPr>
              <a:t> Darwin </a:t>
            </a:r>
            <a:r>
              <a:rPr lang="en-US" sz="1400" b="1" dirty="0" err="1" smtClean="0">
                <a:solidFill>
                  <a:srgbClr val="660033"/>
                </a:solidFill>
                <a:latin typeface="Comic Sans MS" pitchFamily="66" charset="0"/>
              </a:rPr>
              <a:t>manusia</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hidup</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di</a:t>
            </a:r>
            <a:r>
              <a:rPr lang="en-US" sz="1400" b="1" dirty="0" smtClean="0">
                <a:solidFill>
                  <a:srgbClr val="660033"/>
                </a:solidFill>
                <a:latin typeface="Comic Sans MS" pitchFamily="66" charset="0"/>
              </a:rPr>
              <a:t> planet </a:t>
            </a:r>
            <a:r>
              <a:rPr lang="en-US" sz="1400" b="1" dirty="0" err="1" smtClean="0">
                <a:solidFill>
                  <a:srgbClr val="660033"/>
                </a:solidFill>
                <a:latin typeface="Comic Sans MS" pitchFamily="66" charset="0"/>
              </a:rPr>
              <a:t>bumi</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ini</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akan</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hidup</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bebas</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sebagaimana</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binatang</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tanpa</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ada</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aturan</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dan</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hukum</a:t>
            </a:r>
            <a:r>
              <a:rPr lang="en-US" sz="1400" b="1" dirty="0" smtClean="0">
                <a:solidFill>
                  <a:srgbClr val="660033"/>
                </a:solidFill>
                <a:latin typeface="Comic Sans MS" pitchFamily="66" charset="0"/>
              </a:rPr>
              <a:t> yang </a:t>
            </a:r>
            <a:r>
              <a:rPr lang="en-US" sz="1400" b="1" dirty="0" err="1" smtClean="0">
                <a:solidFill>
                  <a:srgbClr val="660033"/>
                </a:solidFill>
                <a:latin typeface="Comic Sans MS" pitchFamily="66" charset="0"/>
              </a:rPr>
              <a:t>mengikat</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sama</a:t>
            </a:r>
            <a:r>
              <a:rPr lang="en-US" sz="1400" b="1" dirty="0" smtClean="0">
                <a:solidFill>
                  <a:srgbClr val="660033"/>
                </a:solidFill>
                <a:latin typeface="Comic Sans MS" pitchFamily="66" charset="0"/>
              </a:rPr>
              <a:t> </a:t>
            </a:r>
            <a:r>
              <a:rPr lang="en-US" sz="1400" b="1" dirty="0" err="1" smtClean="0">
                <a:solidFill>
                  <a:srgbClr val="660033"/>
                </a:solidFill>
                <a:latin typeface="Comic Sans MS" pitchFamily="66" charset="0"/>
              </a:rPr>
              <a:t>sekali</a:t>
            </a:r>
            <a:r>
              <a:rPr lang="en-US" sz="1400" b="1" dirty="0" smtClean="0">
                <a:solidFill>
                  <a:srgbClr val="660033"/>
                </a:solidFill>
                <a:latin typeface="Comic Sans MS" pitchFamily="66" charset="0"/>
              </a:rPr>
              <a:t>. </a:t>
            </a:r>
          </a:p>
          <a:p>
            <a:pPr eaLnBrk="1" hangingPunct="1">
              <a:lnSpc>
                <a:spcPct val="80000"/>
              </a:lnSpc>
              <a:buFontTx/>
              <a:buNone/>
            </a:pP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Perhatikan</a:t>
            </a:r>
            <a:r>
              <a:rPr lang="en-US" sz="1400" b="1" dirty="0" smtClean="0">
                <a:solidFill>
                  <a:srgbClr val="000066"/>
                </a:solidFill>
                <a:latin typeface="Comic Sans MS" pitchFamily="66" charset="0"/>
              </a:rPr>
              <a:t> Q.S Al-</a:t>
            </a:r>
            <a:r>
              <a:rPr lang="en-US" sz="1400" b="1" dirty="0" err="1" smtClean="0">
                <a:solidFill>
                  <a:srgbClr val="000066"/>
                </a:solidFill>
                <a:latin typeface="Comic Sans MS" pitchFamily="66" charset="0"/>
              </a:rPr>
              <a:t>A’raf</a:t>
            </a:r>
            <a:r>
              <a:rPr lang="en-US" sz="1400" b="1" dirty="0" smtClean="0">
                <a:solidFill>
                  <a:srgbClr val="000066"/>
                </a:solidFill>
                <a:latin typeface="Comic Sans MS" pitchFamily="66" charset="0"/>
              </a:rPr>
              <a:t>;[7]: 172:</a:t>
            </a:r>
          </a:p>
          <a:p>
            <a:pPr eaLnBrk="1" hangingPunct="1">
              <a:lnSpc>
                <a:spcPct val="80000"/>
              </a:lnSpc>
              <a:buFontTx/>
              <a:buNone/>
            </a:pPr>
            <a:r>
              <a:rPr lang="en-US" sz="1400" dirty="0" smtClean="0">
                <a:solidFill>
                  <a:srgbClr val="000066"/>
                </a:solidFill>
                <a:latin typeface="Comic Sans MS" pitchFamily="66" charset="0"/>
              </a:rPr>
              <a:t>         </a:t>
            </a:r>
            <a:r>
              <a:rPr lang="en-US" sz="1400" b="1" dirty="0" err="1" smtClean="0">
                <a:solidFill>
                  <a:srgbClr val="000066"/>
                </a:solidFill>
                <a:latin typeface="Comic Sans MS" pitchFamily="66" charset="0"/>
              </a:rPr>
              <a:t>Wa</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idz</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akhada</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rabbuka</a:t>
            </a:r>
            <a:r>
              <a:rPr lang="en-US" sz="1400" b="1" dirty="0" smtClean="0">
                <a:solidFill>
                  <a:srgbClr val="000066"/>
                </a:solidFill>
                <a:latin typeface="Comic Sans MS" pitchFamily="66" charset="0"/>
              </a:rPr>
              <a:t> min </a:t>
            </a:r>
            <a:r>
              <a:rPr lang="en-US" sz="1400" b="1" dirty="0" err="1" smtClean="0">
                <a:solidFill>
                  <a:srgbClr val="000066"/>
                </a:solidFill>
                <a:latin typeface="Comic Sans MS" pitchFamily="66" charset="0"/>
              </a:rPr>
              <a:t>bani</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aadama</a:t>
            </a:r>
            <a:r>
              <a:rPr lang="en-US" sz="1400" b="1" dirty="0" smtClean="0">
                <a:solidFill>
                  <a:srgbClr val="000066"/>
                </a:solidFill>
                <a:latin typeface="Comic Sans MS" pitchFamily="66" charset="0"/>
              </a:rPr>
              <a:t> min </a:t>
            </a:r>
            <a:r>
              <a:rPr lang="en-US" sz="1400" b="1" dirty="0" err="1" smtClean="0">
                <a:solidFill>
                  <a:srgbClr val="000066"/>
                </a:solidFill>
                <a:latin typeface="Comic Sans MS" pitchFamily="66" charset="0"/>
              </a:rPr>
              <a:t>dhuhurihim</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dzurriyyatahum</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wa</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asyhadahum</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alaa</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anfusihim</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alastu</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birabbikum</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qaaluu</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balaa</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syahidnaa</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antaquluu</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yaumal</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qiyaamati</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innaa</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kunnaa</a:t>
            </a:r>
            <a:r>
              <a:rPr lang="en-US" sz="1400" b="1" dirty="0" smtClean="0">
                <a:solidFill>
                  <a:srgbClr val="000066"/>
                </a:solidFill>
                <a:latin typeface="Comic Sans MS" pitchFamily="66" charset="0"/>
              </a:rPr>
              <a:t> ‘an </a:t>
            </a:r>
            <a:r>
              <a:rPr lang="en-US" sz="1400" b="1" dirty="0" err="1" smtClean="0">
                <a:solidFill>
                  <a:srgbClr val="000066"/>
                </a:solidFill>
                <a:latin typeface="Comic Sans MS" pitchFamily="66" charset="0"/>
              </a:rPr>
              <a:t>hadza</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ghafiliyn</a:t>
            </a:r>
            <a:r>
              <a:rPr lang="en-US" sz="1400" b="1" dirty="0" smtClean="0">
                <a:solidFill>
                  <a:srgbClr val="000066"/>
                </a:solidFill>
                <a:latin typeface="Comic Sans MS" pitchFamily="66" charset="0"/>
              </a:rPr>
              <a:t>.</a:t>
            </a:r>
          </a:p>
          <a:p>
            <a:pPr eaLnBrk="1" hangingPunct="1">
              <a:lnSpc>
                <a:spcPct val="80000"/>
              </a:lnSpc>
              <a:buFontTx/>
              <a:buNone/>
            </a:pPr>
            <a:r>
              <a:rPr lang="en-US" sz="1400" b="1" dirty="0" smtClean="0">
                <a:solidFill>
                  <a:srgbClr val="000066"/>
                </a:solidFill>
                <a:latin typeface="Comic Sans MS" pitchFamily="66" charset="0"/>
              </a:rPr>
              <a:t>       “Dan (</a:t>
            </a:r>
            <a:r>
              <a:rPr lang="en-US" sz="1400" b="1" dirty="0" err="1" smtClean="0">
                <a:solidFill>
                  <a:srgbClr val="000066"/>
                </a:solidFill>
                <a:latin typeface="Comic Sans MS" pitchFamily="66" charset="0"/>
              </a:rPr>
              <a:t>ingatlah</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ketika</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Tuhanmu</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mengeluarkan</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keturunan</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anak-anak</a:t>
            </a:r>
            <a:r>
              <a:rPr lang="en-US" sz="1400" b="1" dirty="0" smtClean="0">
                <a:solidFill>
                  <a:srgbClr val="000066"/>
                </a:solidFill>
                <a:latin typeface="Comic Sans MS" pitchFamily="66" charset="0"/>
              </a:rPr>
              <a:t> Adam </a:t>
            </a:r>
            <a:r>
              <a:rPr lang="en-US" sz="1400" b="1" dirty="0" err="1" smtClean="0">
                <a:solidFill>
                  <a:srgbClr val="000066"/>
                </a:solidFill>
                <a:latin typeface="Comic Sans MS" pitchFamily="66" charset="0"/>
              </a:rPr>
              <a:t>dari</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sulbi</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mereka</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dan</a:t>
            </a:r>
            <a:r>
              <a:rPr lang="en-US" sz="1400" b="1" dirty="0" smtClean="0">
                <a:solidFill>
                  <a:srgbClr val="000066"/>
                </a:solidFill>
                <a:latin typeface="Comic Sans MS" pitchFamily="66" charset="0"/>
              </a:rPr>
              <a:t> Allah </a:t>
            </a:r>
            <a:r>
              <a:rPr lang="en-US" sz="1400" b="1" dirty="0" err="1" smtClean="0">
                <a:solidFill>
                  <a:srgbClr val="000066"/>
                </a:solidFill>
                <a:latin typeface="Comic Sans MS" pitchFamily="66" charset="0"/>
              </a:rPr>
              <a:t>mengambil</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kesaksian</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terhadap</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jiwa</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mereka</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Seraya</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mereka</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menjawab</a:t>
            </a:r>
            <a:r>
              <a:rPr lang="en-US" sz="1400" b="1" dirty="0" smtClean="0">
                <a:solidFill>
                  <a:srgbClr val="000066"/>
                </a:solidFill>
                <a:latin typeface="Comic Sans MS" pitchFamily="66" charset="0"/>
              </a:rPr>
              <a:t> : “</a:t>
            </a:r>
            <a:r>
              <a:rPr lang="en-US" sz="1400" b="1" dirty="0" err="1" smtClean="0">
                <a:solidFill>
                  <a:srgbClr val="000066"/>
                </a:solidFill>
                <a:latin typeface="Comic Sans MS" pitchFamily="66" charset="0"/>
              </a:rPr>
              <a:t>Betul</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Engkau</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Tuhan</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kami</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kami</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menjadi</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saksi</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Kami</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jadikan</a:t>
            </a:r>
            <a:r>
              <a:rPr lang="en-US" sz="1400" b="1" dirty="0" smtClean="0">
                <a:solidFill>
                  <a:srgbClr val="000066"/>
                </a:solidFill>
                <a:latin typeface="Comic Sans MS" pitchFamily="66" charset="0"/>
              </a:rPr>
              <a:t> yang </a:t>
            </a:r>
            <a:r>
              <a:rPr lang="en-US" sz="1400" b="1" dirty="0" err="1" smtClean="0">
                <a:solidFill>
                  <a:srgbClr val="000066"/>
                </a:solidFill>
                <a:latin typeface="Comic Sans MS" pitchFamily="66" charset="0"/>
              </a:rPr>
              <a:t>demikian</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itu</a:t>
            </a:r>
            <a:r>
              <a:rPr lang="en-US" sz="1400" b="1" dirty="0" smtClean="0">
                <a:solidFill>
                  <a:srgbClr val="000066"/>
                </a:solidFill>
                <a:latin typeface="Comic Sans MS" pitchFamily="66" charset="0"/>
              </a:rPr>
              <a:t>)agar </a:t>
            </a:r>
            <a:r>
              <a:rPr lang="en-US" sz="1400" b="1" dirty="0" err="1" smtClean="0">
                <a:solidFill>
                  <a:srgbClr val="000066"/>
                </a:solidFill>
                <a:latin typeface="Comic Sans MS" pitchFamily="66" charset="0"/>
              </a:rPr>
              <a:t>di</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hari</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qiamat</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kamu</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tidak</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mengatakan</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Sesungguhnya</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kami</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bani</a:t>
            </a:r>
            <a:r>
              <a:rPr lang="en-US" sz="1400" b="1" dirty="0" smtClean="0">
                <a:solidFill>
                  <a:srgbClr val="000066"/>
                </a:solidFill>
                <a:latin typeface="Comic Sans MS" pitchFamily="66" charset="0"/>
              </a:rPr>
              <a:t> Adam) </a:t>
            </a:r>
            <a:r>
              <a:rPr lang="en-US" sz="1400" b="1" dirty="0" err="1" smtClean="0">
                <a:solidFill>
                  <a:srgbClr val="000066"/>
                </a:solidFill>
                <a:latin typeface="Comic Sans MS" pitchFamily="66" charset="0"/>
              </a:rPr>
              <a:t>adalah</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orang-orang</a:t>
            </a:r>
            <a:r>
              <a:rPr lang="en-US" sz="1400" b="1" dirty="0" smtClean="0">
                <a:solidFill>
                  <a:srgbClr val="000066"/>
                </a:solidFill>
                <a:latin typeface="Comic Sans MS" pitchFamily="66" charset="0"/>
              </a:rPr>
              <a:t> yang </a:t>
            </a:r>
            <a:r>
              <a:rPr lang="en-US" sz="1400" b="1" dirty="0" err="1" smtClean="0">
                <a:solidFill>
                  <a:srgbClr val="000066"/>
                </a:solidFill>
                <a:latin typeface="Comic Sans MS" pitchFamily="66" charset="0"/>
              </a:rPr>
              <a:t>lengah</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terhadap</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ini</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keesaan</a:t>
            </a:r>
            <a:r>
              <a:rPr lang="en-US" sz="1400" b="1" dirty="0" smtClean="0">
                <a:solidFill>
                  <a:srgbClr val="000066"/>
                </a:solidFill>
                <a:latin typeface="Comic Sans MS" pitchFamily="66" charset="0"/>
              </a:rPr>
              <a:t> </a:t>
            </a:r>
            <a:r>
              <a:rPr lang="en-US" sz="1400" b="1" dirty="0" err="1" smtClean="0">
                <a:solidFill>
                  <a:srgbClr val="000066"/>
                </a:solidFill>
                <a:latin typeface="Comic Sans MS" pitchFamily="66" charset="0"/>
              </a:rPr>
              <a:t>Tuhan</a:t>
            </a:r>
            <a:r>
              <a:rPr lang="en-US" sz="1400" b="1" dirty="0" smtClean="0">
                <a:solidFill>
                  <a:srgbClr val="000066"/>
                </a:solidFill>
                <a:latin typeface="Comic Sans MS" pitchFamily="66" charset="0"/>
              </a:rPr>
              <a:t>)”.  </a:t>
            </a:r>
          </a:p>
          <a:p>
            <a:pPr eaLnBrk="1" hangingPunct="1">
              <a:lnSpc>
                <a:spcPct val="80000"/>
              </a:lnSpc>
              <a:buFontTx/>
              <a:buNone/>
            </a:pPr>
            <a:endParaRPr lang="en-US" sz="1400" b="1" dirty="0" smtClean="0">
              <a:solidFill>
                <a:srgbClr val="000066"/>
              </a:solidFill>
              <a:latin typeface="Comic Sans MS" pitchFamily="66" charset="0"/>
            </a:endParaRPr>
          </a:p>
          <a:p>
            <a:pPr eaLnBrk="1" hangingPunct="1">
              <a:lnSpc>
                <a:spcPct val="80000"/>
              </a:lnSpc>
              <a:buFontTx/>
              <a:buNone/>
            </a:pPr>
            <a:r>
              <a:rPr lang="en-US" sz="1400" b="1" dirty="0" smtClean="0"/>
              <a:t> </a:t>
            </a:r>
            <a:endParaRPr lang="en-GB" sz="1400" b="1" dirty="0" smtClean="0"/>
          </a:p>
        </p:txBody>
      </p:sp>
      <p:pic>
        <p:nvPicPr>
          <p:cNvPr id="2052" name="Picture 19" descr="j0240719"/>
          <p:cNvPicPr>
            <a:picLocks noGrp="1" noChangeAspect="1" noChangeArrowheads="1"/>
          </p:cNvPicPr>
          <p:nvPr>
            <p:ph idx="1"/>
          </p:nvPr>
        </p:nvPicPr>
        <p:blipFill>
          <a:blip r:embed="rId3"/>
          <a:srcRect/>
          <a:stretch>
            <a:fillRect/>
          </a:stretch>
        </p:blipFill>
        <p:spPr>
          <a:xfrm>
            <a:off x="6011863" y="2060575"/>
            <a:ext cx="2797175" cy="4392613"/>
          </a:xfrm>
        </p:spPr>
      </p:pic>
      <p:sp>
        <p:nvSpPr>
          <p:cNvPr id="2" name="Footer Placeholder 1"/>
          <p:cNvSpPr>
            <a:spLocks noGrp="1"/>
          </p:cNvSpPr>
          <p:nvPr>
            <p:ph type="ftr" sz="quarter" idx="11"/>
          </p:nvPr>
        </p:nvSpPr>
        <p:spPr>
          <a:xfrm>
            <a:off x="-180528" y="-8942"/>
            <a:ext cx="2895600" cy="476250"/>
          </a:xfrm>
        </p:spPr>
        <p:txBody>
          <a:bodyPr/>
          <a:lstStyle/>
          <a:p>
            <a:pPr>
              <a:defRPr/>
            </a:pPr>
            <a:r>
              <a:rPr lang="en-US" dirty="0" smtClean="0"/>
              <a:t>Dr. </a:t>
            </a:r>
            <a:r>
              <a:rPr lang="en-US" dirty="0" err="1" smtClean="0"/>
              <a:t>Eka</a:t>
            </a:r>
            <a:r>
              <a:rPr lang="en-US" dirty="0" smtClean="0"/>
              <a:t> </a:t>
            </a:r>
            <a:r>
              <a:rPr lang="en-US" dirty="0" err="1" smtClean="0"/>
              <a:t>Kurniawati</a:t>
            </a:r>
            <a:r>
              <a:rPr lang="en-US" dirty="0" smtClean="0"/>
              <a:t>, </a:t>
            </a:r>
            <a:r>
              <a:rPr lang="en-US" dirty="0" err="1" smtClean="0"/>
              <a:t>M.Pd.I</a:t>
            </a:r>
            <a:r>
              <a:rPr lang="en-US" dirty="0" smtClean="0"/>
              <a:t>.</a:t>
            </a:r>
            <a:endParaRPr lang="en-US" dirty="0"/>
          </a:p>
        </p:txBody>
      </p:sp>
    </p:spTree>
  </p:cSld>
  <p:clrMapOvr>
    <a:masterClrMapping/>
  </p:clrMapOvr>
  <p:transition spd="slow">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428625" y="285750"/>
            <a:ext cx="7772400" cy="785813"/>
          </a:xfrm>
          <a:solidFill>
            <a:schemeClr val="accent3">
              <a:lumMod val="85000"/>
            </a:schemeClr>
          </a:solidFill>
        </p:spPr>
        <p:txBody>
          <a:bodyPr/>
          <a:lstStyle/>
          <a:p>
            <a:pPr algn="l">
              <a:defRPr/>
            </a:pPr>
            <a:r>
              <a:rPr lang="id-ID" sz="3600" dirty="0" smtClean="0">
                <a:latin typeface="Adobe Caslon Pro Bold" pitchFamily="18" charset="0"/>
              </a:rPr>
              <a:t>Mengkategorikan Manusia Beriman</a:t>
            </a:r>
            <a:endParaRPr lang="id-ID" sz="3600" dirty="0">
              <a:latin typeface="Adobe Caslon Pro Bold" pitchFamily="18" charset="0"/>
            </a:endParaRPr>
          </a:p>
        </p:txBody>
      </p:sp>
      <p:sp>
        <p:nvSpPr>
          <p:cNvPr id="12291" name="Subtitle 5"/>
          <p:cNvSpPr>
            <a:spLocks noGrp="1"/>
          </p:cNvSpPr>
          <p:nvPr>
            <p:ph type="subTitle" idx="1"/>
          </p:nvPr>
        </p:nvSpPr>
        <p:spPr>
          <a:xfrm>
            <a:off x="1214438" y="1214438"/>
            <a:ext cx="7143750" cy="4786312"/>
          </a:xfrm>
        </p:spPr>
        <p:txBody>
          <a:bodyPr/>
          <a:lstStyle/>
          <a:p>
            <a:r>
              <a:rPr lang="id-ID" sz="4000" b="1" smtClean="0">
                <a:latin typeface="Blackadder ITC" pitchFamily="82" charset="0"/>
              </a:rPr>
              <a:t>Keimanan seseorang bertingkat -tingkat dan mengalami pasang surut seperti sinyal handphone. Ada kalanya seseorang dapat mencapai tingkat keimanan yang tinggi seperti sinyal handphone yang baru di-charge  namun ada kalanya seseorang memiliki keimanan yang rendah seperti baterai handphone yang ngedrop</a:t>
            </a:r>
          </a:p>
          <a:p>
            <a:endParaRPr lang="id-ID" smtClean="0"/>
          </a:p>
        </p:txBody>
      </p:sp>
      <p:sp>
        <p:nvSpPr>
          <p:cNvPr id="2" name="Footer Placeholder 1"/>
          <p:cNvSpPr>
            <a:spLocks noGrp="1"/>
          </p:cNvSpPr>
          <p:nvPr>
            <p:ph type="ftr" sz="quarter" idx="11"/>
          </p:nvPr>
        </p:nvSpPr>
        <p:spPr/>
        <p:txBody>
          <a:bodyPr/>
          <a:lstStyle/>
          <a:p>
            <a:pPr>
              <a:defRPr/>
            </a:pPr>
            <a:r>
              <a:rPr lang="en-US" smtClean="0"/>
              <a:t>Dr. Eka Kurniawati, M.Pd.I.</a:t>
            </a:r>
            <a:endParaRPr lang="en-US"/>
          </a:p>
        </p:txBody>
      </p:sp>
    </p:spTree>
  </p:cSld>
  <p:clrMapOvr>
    <a:masterClrMapping/>
  </p:clrMapOvr>
  <p:transition spd="slow">
    <p:newsflash/>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lstStyle/>
          <a:p>
            <a:pPr>
              <a:defRPr/>
            </a:pPr>
            <a:r>
              <a:rPr lang="id-ID" sz="3200" dirty="0" smtClean="0">
                <a:latin typeface="Berlin Sans FB" pitchFamily="34" charset="0"/>
              </a:rPr>
              <a:t>Keimanan, maka ia memiliki dua aspek, yaitu keyakinan dan indikator praktis.</a:t>
            </a:r>
            <a:endParaRPr lang="id-ID" sz="3200" dirty="0">
              <a:latin typeface="Berlin Sans FB" pitchFamily="34" charset="0"/>
            </a:endParaRPr>
          </a:p>
        </p:txBody>
      </p:sp>
      <p:sp>
        <p:nvSpPr>
          <p:cNvPr id="13315" name="Subtitle 2"/>
          <p:cNvSpPr>
            <a:spLocks noGrp="1"/>
          </p:cNvSpPr>
          <p:nvPr>
            <p:ph idx="1"/>
          </p:nvPr>
        </p:nvSpPr>
        <p:spPr/>
        <p:txBody>
          <a:bodyPr/>
          <a:lstStyle/>
          <a:p>
            <a:pPr>
              <a:buFont typeface="Wingdings" pitchFamily="2" charset="2"/>
              <a:buChar char="Ø"/>
            </a:pPr>
            <a:r>
              <a:rPr lang="id-ID" sz="2800" smtClean="0">
                <a:latin typeface="Berlin Sans FB" pitchFamily="34" charset="0"/>
              </a:rPr>
              <a:t>Keyakinan dapat dimaknai sebagai pembenaran terhadap suatu konsep (dalam hal ini konsep tentang Tuhan) sehingga ia menjadi aturan dalam hati yang menunjukkan hukum sebab akibat, identitas diri, dan memengaruhi penilaian terhadap segala sesuatu, serta dijalankan dengan penuh komitmen. </a:t>
            </a:r>
          </a:p>
          <a:p>
            <a:pPr>
              <a:buFont typeface="Wingdings" pitchFamily="2" charset="2"/>
              <a:buChar char="Ø"/>
            </a:pPr>
            <a:r>
              <a:rPr lang="id-ID" sz="2800" smtClean="0">
                <a:latin typeface="Berlin Sans FB" pitchFamily="34" charset="0"/>
              </a:rPr>
              <a:t>Adapun indikator praktis keimanan dapat ditengarai dari sikap dan perilaku yang dilakukan manusia. </a:t>
            </a:r>
          </a:p>
        </p:txBody>
      </p:sp>
      <p:sp>
        <p:nvSpPr>
          <p:cNvPr id="3" name="Footer Placeholder 2"/>
          <p:cNvSpPr>
            <a:spLocks noGrp="1"/>
          </p:cNvSpPr>
          <p:nvPr>
            <p:ph type="ftr" sz="quarter" idx="11"/>
          </p:nvPr>
        </p:nvSpPr>
        <p:spPr/>
        <p:txBody>
          <a:bodyPr/>
          <a:lstStyle/>
          <a:p>
            <a:pPr>
              <a:defRPr/>
            </a:pPr>
            <a:r>
              <a:rPr lang="en-US" smtClean="0"/>
              <a:t>Dr. Eka Kurniawati, M.Pd.I.</a:t>
            </a:r>
            <a:endParaRPr lang="en-US"/>
          </a:p>
        </p:txBody>
      </p:sp>
    </p:spTree>
  </p:cSld>
  <p:clrMapOvr>
    <a:masterClrMapping/>
  </p:clrMapOvr>
  <p:transition spd="slow">
    <p:newsfla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1868487"/>
          </a:xfrm>
        </p:spPr>
        <p:txBody>
          <a:bodyPr/>
          <a:lstStyle/>
          <a:p>
            <a:pPr algn="l"/>
            <a:r>
              <a:rPr lang="id-ID" sz="2400" smtClean="0">
                <a:latin typeface="Berlin Sans FB" pitchFamily="34" charset="0"/>
              </a:rPr>
              <a:t>Imam Ghazali (w.505 H), akhlak adalah bentuk jiwa yang darinya muncul sikap dan perilaku secara spontanitas dan disertai dengan perasaan nikmat dan </a:t>
            </a:r>
            <a:r>
              <a:rPr lang="id-ID" sz="2400" i="1" smtClean="0">
                <a:latin typeface="Berlin Sans FB" pitchFamily="34" charset="0"/>
              </a:rPr>
              <a:t>enjoy</a:t>
            </a:r>
            <a:r>
              <a:rPr lang="id-ID" sz="2400" smtClean="0">
                <a:latin typeface="Berlin Sans FB" pitchFamily="34" charset="0"/>
              </a:rPr>
              <a:t>  ketika melakukannya</a:t>
            </a:r>
          </a:p>
        </p:txBody>
      </p:sp>
      <p:sp>
        <p:nvSpPr>
          <p:cNvPr id="15363" name="Content Placeholder 2"/>
          <p:cNvSpPr>
            <a:spLocks noGrp="1"/>
          </p:cNvSpPr>
          <p:nvPr>
            <p:ph idx="1"/>
          </p:nvPr>
        </p:nvSpPr>
        <p:spPr>
          <a:xfrm>
            <a:off x="457200" y="2286000"/>
            <a:ext cx="8229600" cy="3840163"/>
          </a:xfrm>
        </p:spPr>
        <p:txBody>
          <a:bodyPr/>
          <a:lstStyle/>
          <a:p>
            <a:r>
              <a:rPr lang="id-ID" sz="2800" smtClean="0">
                <a:latin typeface="Berlin Sans FB" pitchFamily="34" charset="0"/>
              </a:rPr>
              <a:t>orang beriman kepada Tuhan atau memiliki karakter bertuhan adalah seseorang yang meyakini Tuhan sebagai sumber kebenaran dan kebajikan tertinggi</a:t>
            </a:r>
          </a:p>
          <a:p>
            <a:r>
              <a:rPr lang="id-ID" sz="2800" smtClean="0">
                <a:latin typeface="Berlin Sans FB" pitchFamily="34" charset="0"/>
              </a:rPr>
              <a:t> mengidentikkan diri dengan cara banyak meniru akhlak Tuhan pada </a:t>
            </a:r>
            <a:r>
              <a:rPr lang="id-ID" sz="2800" i="1" smtClean="0">
                <a:latin typeface="Berlin Sans FB" pitchFamily="34" charset="0"/>
              </a:rPr>
              <a:t>asma`ulhusna</a:t>
            </a:r>
            <a:r>
              <a:rPr lang="id-ID" sz="2800" smtClean="0">
                <a:latin typeface="Berlin Sans FB" pitchFamily="34" charset="0"/>
              </a:rPr>
              <a:t> dalam bersikap dan berperilaku, dan memiliki komitmen kepada nilai-nilai tersebut</a:t>
            </a:r>
          </a:p>
        </p:txBody>
      </p:sp>
      <p:sp>
        <p:nvSpPr>
          <p:cNvPr id="2" name="Footer Placeholder 1"/>
          <p:cNvSpPr>
            <a:spLocks noGrp="1"/>
          </p:cNvSpPr>
          <p:nvPr>
            <p:ph type="ftr" sz="quarter" idx="11"/>
          </p:nvPr>
        </p:nvSpPr>
        <p:spPr/>
        <p:txBody>
          <a:bodyPr/>
          <a:lstStyle/>
          <a:p>
            <a:pPr>
              <a:defRPr/>
            </a:pPr>
            <a:r>
              <a:rPr lang="en-US" smtClean="0"/>
              <a:t>Dr. Eka Kurniawati, M.Pd.I.</a:t>
            </a:r>
            <a:endParaRPr lang="en-US"/>
          </a:p>
        </p:txBody>
      </p:sp>
    </p:spTree>
  </p:cSld>
  <p:clrMapOvr>
    <a:masterClrMapping/>
  </p:clrMapOvr>
  <p:transition spd="slow">
    <p:newsflash/>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3"/>
          <p:cNvSpPr>
            <a:spLocks noGrp="1"/>
          </p:cNvSpPr>
          <p:nvPr>
            <p:ph type="title"/>
          </p:nvPr>
        </p:nvSpPr>
        <p:spPr/>
        <p:txBody>
          <a:bodyPr/>
          <a:lstStyle/>
          <a:p>
            <a:r>
              <a:rPr lang="id-ID" sz="3200" smtClean="0">
                <a:latin typeface="Berlin Sans FB" pitchFamily="34" charset="0"/>
              </a:rPr>
              <a:t>Dapat disimpulkan bahwa pembentukan iman identik dengan pembentukan karakter</a:t>
            </a:r>
          </a:p>
        </p:txBody>
      </p:sp>
      <p:sp>
        <p:nvSpPr>
          <p:cNvPr id="14339" name="Subtitle 4"/>
          <p:cNvSpPr>
            <a:spLocks noGrp="1"/>
          </p:cNvSpPr>
          <p:nvPr>
            <p:ph idx="1"/>
          </p:nvPr>
        </p:nvSpPr>
        <p:spPr>
          <a:xfrm>
            <a:off x="500063" y="2332038"/>
            <a:ext cx="8229600" cy="3597275"/>
          </a:xfrm>
        </p:spPr>
        <p:txBody>
          <a:bodyPr/>
          <a:lstStyle/>
          <a:p>
            <a:pPr algn="ctr">
              <a:buFontTx/>
              <a:buNone/>
            </a:pPr>
            <a:r>
              <a:rPr lang="id-ID" sz="4000" dirty="0" smtClean="0">
                <a:latin typeface="Blackadder ITC" pitchFamily="82" charset="0"/>
              </a:rPr>
              <a:t>Orang yang beriman adalah orang yang berkarakter. Beriman kepada Allah berarti memiliki karakter bertuhan. </a:t>
            </a:r>
          </a:p>
          <a:p>
            <a:pPr algn="ctr">
              <a:buFontTx/>
              <a:buNone/>
            </a:pPr>
            <a:r>
              <a:rPr lang="id-ID" sz="4000" dirty="0" smtClean="0">
                <a:latin typeface="Blackadder ITC" pitchFamily="82" charset="0"/>
              </a:rPr>
              <a:t>Dalam bahasa agama, karakter identik dengan akhlak. </a:t>
            </a:r>
          </a:p>
        </p:txBody>
      </p:sp>
      <p:sp>
        <p:nvSpPr>
          <p:cNvPr id="2" name="Footer Placeholder 1"/>
          <p:cNvSpPr>
            <a:spLocks noGrp="1"/>
          </p:cNvSpPr>
          <p:nvPr>
            <p:ph type="ftr" sz="quarter" idx="11"/>
          </p:nvPr>
        </p:nvSpPr>
        <p:spPr/>
        <p:txBody>
          <a:bodyPr/>
          <a:lstStyle/>
          <a:p>
            <a:pPr>
              <a:defRPr/>
            </a:pPr>
            <a:r>
              <a:rPr lang="en-US" dirty="0" smtClean="0">
                <a:latin typeface="Adobe Caslon Pro Bold" panose="0205070206050A020403" pitchFamily="18" charset="0"/>
              </a:rPr>
              <a:t>Dr. </a:t>
            </a:r>
            <a:r>
              <a:rPr lang="en-US" dirty="0" err="1" smtClean="0">
                <a:latin typeface="Adobe Caslon Pro Bold" panose="0205070206050A020403" pitchFamily="18" charset="0"/>
              </a:rPr>
              <a:t>Eka</a:t>
            </a:r>
            <a:r>
              <a:rPr lang="en-US" dirty="0" smtClean="0">
                <a:latin typeface="Adobe Caslon Pro Bold" panose="0205070206050A020403" pitchFamily="18" charset="0"/>
              </a:rPr>
              <a:t> </a:t>
            </a:r>
            <a:r>
              <a:rPr lang="en-US" dirty="0" err="1" smtClean="0">
                <a:latin typeface="Adobe Caslon Pro Bold" panose="0205070206050A020403" pitchFamily="18" charset="0"/>
              </a:rPr>
              <a:t>Kurniawati</a:t>
            </a:r>
            <a:r>
              <a:rPr lang="en-US" dirty="0" smtClean="0">
                <a:latin typeface="Adobe Caslon Pro Bold" panose="0205070206050A020403" pitchFamily="18" charset="0"/>
              </a:rPr>
              <a:t>, </a:t>
            </a:r>
            <a:r>
              <a:rPr lang="en-US" dirty="0" err="1" smtClean="0">
                <a:latin typeface="Adobe Caslon Pro Bold" panose="0205070206050A020403" pitchFamily="18" charset="0"/>
              </a:rPr>
              <a:t>M.Pd.I</a:t>
            </a:r>
            <a:r>
              <a:rPr lang="en-US" dirty="0" smtClean="0"/>
              <a:t>.</a:t>
            </a:r>
            <a:endParaRPr lang="en-US" dirty="0"/>
          </a:p>
        </p:txBody>
      </p:sp>
    </p:spTree>
  </p:cSld>
  <p:clrMapOvr>
    <a:masterClrMapping/>
  </p:clrMapOvr>
  <p:transition spd="slow">
    <p:newsfla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smtClean="0">
                <a:solidFill>
                  <a:srgbClr val="000000"/>
                </a:solidFill>
              </a:rPr>
              <a:t>Asal usul kejadian manusia</a:t>
            </a:r>
            <a:endParaRPr lang="en-GB" smtClean="0">
              <a:solidFill>
                <a:srgbClr val="000000"/>
              </a:solidFill>
            </a:endParaRPr>
          </a:p>
        </p:txBody>
      </p:sp>
      <p:sp>
        <p:nvSpPr>
          <p:cNvPr id="3075" name="Rectangle 4"/>
          <p:cNvSpPr>
            <a:spLocks noGrp="1" noChangeArrowheads="1"/>
          </p:cNvSpPr>
          <p:nvPr>
            <p:ph type="body" sz="half" idx="1"/>
          </p:nvPr>
        </p:nvSpPr>
        <p:spPr>
          <a:xfrm>
            <a:off x="503238" y="1625600"/>
            <a:ext cx="5875337" cy="4503738"/>
          </a:xfrm>
        </p:spPr>
        <p:txBody>
          <a:bodyPr/>
          <a:lstStyle/>
          <a:p>
            <a:pPr eaLnBrk="1" hangingPunct="1">
              <a:lnSpc>
                <a:spcPct val="80000"/>
              </a:lnSpc>
              <a:buFontTx/>
              <a:buNone/>
            </a:pPr>
            <a:r>
              <a:rPr lang="en-US" sz="2400" smtClean="0">
                <a:solidFill>
                  <a:srgbClr val="000066"/>
                </a:solidFill>
                <a:latin typeface="Comic Sans MS" pitchFamily="66" charset="0"/>
              </a:rPr>
              <a:t>2. Pandangan Rohaniawan</a:t>
            </a:r>
          </a:p>
          <a:p>
            <a:pPr eaLnBrk="1" hangingPunct="1">
              <a:lnSpc>
                <a:spcPct val="80000"/>
              </a:lnSpc>
              <a:buFontTx/>
              <a:buNone/>
            </a:pPr>
            <a:r>
              <a:rPr lang="en-US" sz="2000" smtClean="0">
                <a:solidFill>
                  <a:srgbClr val="000066"/>
                </a:solidFill>
              </a:rPr>
              <a:t>    Teori Revolusi; Teori ini muncul diilhami oleh pemahaman teks-teks klasik secara tektual dalam kitab taurat dan injil termasuk Al-Qur`an tanpa memberikan pemahaman lebih jauh dan menghubungkan ayat  yang satu dengan yang lain. Dalam teori ini Tuhan menciptakan manusia cukup dengan sabdanya: “Jadilah maka ia jadi” atau dalam teks Al-Qur`an dengan kata-kata </a:t>
            </a:r>
            <a:r>
              <a:rPr lang="en-US" sz="2000" smtClean="0">
                <a:solidFill>
                  <a:schemeClr val="hlink"/>
                </a:solidFill>
              </a:rPr>
              <a:t>“Kun fa ya kun”.</a:t>
            </a:r>
          </a:p>
          <a:p>
            <a:pPr eaLnBrk="1" hangingPunct="1">
              <a:lnSpc>
                <a:spcPct val="80000"/>
              </a:lnSpc>
              <a:buFontTx/>
              <a:buNone/>
            </a:pPr>
            <a:endParaRPr lang="en-US" sz="2000" smtClean="0">
              <a:solidFill>
                <a:schemeClr val="hlink"/>
              </a:solidFill>
            </a:endParaRPr>
          </a:p>
          <a:p>
            <a:pPr eaLnBrk="1" hangingPunct="1">
              <a:lnSpc>
                <a:spcPct val="80000"/>
              </a:lnSpc>
              <a:buFontTx/>
              <a:buNone/>
            </a:pPr>
            <a:r>
              <a:rPr lang="en-US" sz="2000" smtClean="0">
                <a:solidFill>
                  <a:srgbClr val="000066"/>
                </a:solidFill>
              </a:rPr>
              <a:t>    Perhatikan Q.S. Yasin;[36]: 82:</a:t>
            </a:r>
          </a:p>
          <a:p>
            <a:pPr eaLnBrk="1" hangingPunct="1">
              <a:lnSpc>
                <a:spcPct val="80000"/>
              </a:lnSpc>
              <a:buFontTx/>
              <a:buNone/>
            </a:pPr>
            <a:r>
              <a:rPr lang="en-US" sz="2000" smtClean="0">
                <a:solidFill>
                  <a:srgbClr val="000066"/>
                </a:solidFill>
              </a:rPr>
              <a:t>    </a:t>
            </a:r>
            <a:r>
              <a:rPr lang="en-US" sz="2000" smtClean="0">
                <a:solidFill>
                  <a:schemeClr val="hlink"/>
                </a:solidFill>
              </a:rPr>
              <a:t>Innamaa amruhu idza araada syaiy`an anyaquula lahu kun fa yakuun</a:t>
            </a:r>
            <a:r>
              <a:rPr lang="en-US" sz="2000" smtClean="0">
                <a:solidFill>
                  <a:srgbClr val="FF0000"/>
                </a:solidFill>
              </a:rPr>
              <a:t>”.</a:t>
            </a:r>
          </a:p>
          <a:p>
            <a:pPr eaLnBrk="1" hangingPunct="1">
              <a:lnSpc>
                <a:spcPct val="80000"/>
              </a:lnSpc>
              <a:buFontTx/>
              <a:buNone/>
            </a:pPr>
            <a:r>
              <a:rPr lang="en-US" sz="2000" smtClean="0">
                <a:solidFill>
                  <a:srgbClr val="000066"/>
                </a:solidFill>
              </a:rPr>
              <a:t>     </a:t>
            </a:r>
            <a:r>
              <a:rPr lang="en-US" sz="2000" i="1" smtClean="0">
                <a:solidFill>
                  <a:srgbClr val="000066"/>
                </a:solidFill>
              </a:rPr>
              <a:t>“ Sesungguhnya perintahnya apabila Dia menghendaki sesuatu hanyalah berkata kepadanya: “ Jadilah!” maka terjadilah ia”. </a:t>
            </a:r>
          </a:p>
          <a:p>
            <a:pPr eaLnBrk="1" hangingPunct="1">
              <a:lnSpc>
                <a:spcPct val="80000"/>
              </a:lnSpc>
              <a:buFontTx/>
              <a:buNone/>
            </a:pPr>
            <a:endParaRPr lang="en-GB" sz="2000" i="1" smtClean="0">
              <a:solidFill>
                <a:srgbClr val="000066"/>
              </a:solidFill>
            </a:endParaRPr>
          </a:p>
        </p:txBody>
      </p:sp>
      <p:pic>
        <p:nvPicPr>
          <p:cNvPr id="3076" name="Picture 9" descr="j0301050"/>
          <p:cNvPicPr>
            <a:picLocks noGrp="1" noChangeAspect="1" noChangeArrowheads="1"/>
          </p:cNvPicPr>
          <p:nvPr>
            <p:ph sz="half" idx="2"/>
          </p:nvPr>
        </p:nvPicPr>
        <p:blipFill>
          <a:blip r:embed="rId2"/>
          <a:srcRect/>
          <a:stretch>
            <a:fillRect/>
          </a:stretch>
        </p:blipFill>
        <p:spPr>
          <a:xfrm>
            <a:off x="6300788" y="1700213"/>
            <a:ext cx="2843212" cy="3384550"/>
          </a:xfrm>
        </p:spPr>
      </p:pic>
      <p:sp>
        <p:nvSpPr>
          <p:cNvPr id="2" name="Footer Placeholder 1"/>
          <p:cNvSpPr>
            <a:spLocks noGrp="1"/>
          </p:cNvSpPr>
          <p:nvPr>
            <p:ph type="ftr" sz="quarter" idx="11"/>
          </p:nvPr>
        </p:nvSpPr>
        <p:spPr/>
        <p:txBody>
          <a:bodyPr/>
          <a:lstStyle/>
          <a:p>
            <a:pPr>
              <a:defRPr/>
            </a:pPr>
            <a:r>
              <a:rPr lang="en-US" smtClean="0"/>
              <a:t>Dr. Eka Kurniawati, M.Pd.I.</a:t>
            </a:r>
            <a:endParaRPr lang="en-US"/>
          </a:p>
        </p:txBody>
      </p:sp>
    </p:spTree>
  </p:cSld>
  <p:clrMapOvr>
    <a:masterClrMapping/>
  </p:clrMapOvr>
  <p:transition spd="slow">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ctrTitle"/>
          </p:nvPr>
        </p:nvSpPr>
        <p:spPr>
          <a:xfrm>
            <a:off x="611188" y="333375"/>
            <a:ext cx="7772400" cy="935038"/>
          </a:xfrm>
        </p:spPr>
        <p:txBody>
          <a:bodyPr/>
          <a:lstStyle/>
          <a:p>
            <a:pPr eaLnBrk="1" hangingPunct="1"/>
            <a:r>
              <a:rPr lang="en-US" sz="3200" smtClean="0">
                <a:solidFill>
                  <a:srgbClr val="000000"/>
                </a:solidFill>
              </a:rPr>
              <a:t>Asal Usul Kejadian Manusia</a:t>
            </a:r>
            <a:endParaRPr lang="en-GB" sz="3200" smtClean="0">
              <a:solidFill>
                <a:srgbClr val="000000"/>
              </a:solidFill>
            </a:endParaRPr>
          </a:p>
        </p:txBody>
      </p:sp>
      <p:sp>
        <p:nvSpPr>
          <p:cNvPr id="4099" name="Rectangle 14"/>
          <p:cNvSpPr>
            <a:spLocks noGrp="1" noChangeArrowheads="1"/>
          </p:cNvSpPr>
          <p:nvPr>
            <p:ph type="subTitle" idx="1"/>
          </p:nvPr>
        </p:nvSpPr>
        <p:spPr>
          <a:xfrm>
            <a:off x="430213" y="1557338"/>
            <a:ext cx="8713787" cy="4824412"/>
          </a:xfrm>
        </p:spPr>
        <p:txBody>
          <a:bodyPr/>
          <a:lstStyle/>
          <a:p>
            <a:pPr eaLnBrk="1" hangingPunct="1"/>
            <a:r>
              <a:rPr lang="en-US" sz="2400" smtClean="0">
                <a:solidFill>
                  <a:srgbClr val="000000"/>
                </a:solidFill>
              </a:rPr>
              <a:t>3. Teori Al-Qur`an</a:t>
            </a:r>
          </a:p>
          <a:p>
            <a:pPr eaLnBrk="1" hangingPunct="1"/>
            <a:endParaRPr lang="en-GB" sz="2400" smtClean="0">
              <a:solidFill>
                <a:srgbClr val="000000"/>
              </a:solidFill>
            </a:endParaRPr>
          </a:p>
        </p:txBody>
      </p:sp>
      <p:sp>
        <p:nvSpPr>
          <p:cNvPr id="4100" name="Rectangle 15"/>
          <p:cNvSpPr>
            <a:spLocks noChangeArrowheads="1"/>
          </p:cNvSpPr>
          <p:nvPr/>
        </p:nvSpPr>
        <p:spPr bwMode="auto">
          <a:xfrm>
            <a:off x="3348038" y="2205038"/>
            <a:ext cx="2232025" cy="504825"/>
          </a:xfrm>
          <a:prstGeom prst="rect">
            <a:avLst/>
          </a:prstGeom>
          <a:solidFill>
            <a:schemeClr val="accent1"/>
          </a:solidFill>
          <a:ln w="28575">
            <a:solidFill>
              <a:srgbClr val="FF0000"/>
            </a:solidFill>
            <a:miter lim="800000"/>
            <a:headEnd/>
            <a:tailEnd/>
          </a:ln>
        </p:spPr>
        <p:txBody>
          <a:bodyPr wrap="none" anchor="ctr"/>
          <a:lstStyle/>
          <a:p>
            <a:pPr algn="ctr"/>
            <a:r>
              <a:rPr lang="en-US" sz="2000">
                <a:solidFill>
                  <a:srgbClr val="FF3300"/>
                </a:solidFill>
              </a:rPr>
              <a:t>Manusia</a:t>
            </a:r>
            <a:endParaRPr lang="en-GB" sz="2000">
              <a:solidFill>
                <a:srgbClr val="FF3300"/>
              </a:solidFill>
            </a:endParaRPr>
          </a:p>
        </p:txBody>
      </p:sp>
      <p:sp>
        <p:nvSpPr>
          <p:cNvPr id="4101" name="Rectangle 16"/>
          <p:cNvSpPr>
            <a:spLocks noChangeArrowheads="1"/>
          </p:cNvSpPr>
          <p:nvPr/>
        </p:nvSpPr>
        <p:spPr bwMode="auto">
          <a:xfrm>
            <a:off x="1187450" y="2636838"/>
            <a:ext cx="1152525" cy="431800"/>
          </a:xfrm>
          <a:prstGeom prst="rect">
            <a:avLst/>
          </a:prstGeom>
          <a:solidFill>
            <a:schemeClr val="accent1"/>
          </a:solidFill>
          <a:ln w="9525">
            <a:solidFill>
              <a:schemeClr val="tx1"/>
            </a:solidFill>
            <a:miter lim="800000"/>
            <a:headEnd/>
            <a:tailEnd/>
          </a:ln>
        </p:spPr>
        <p:txBody>
          <a:bodyPr wrap="none" anchor="ctr"/>
          <a:lstStyle/>
          <a:p>
            <a:pPr algn="ctr"/>
            <a:r>
              <a:rPr lang="en-US" sz="2000">
                <a:solidFill>
                  <a:srgbClr val="000000"/>
                </a:solidFill>
              </a:rPr>
              <a:t>Adam as</a:t>
            </a:r>
            <a:endParaRPr lang="en-GB" sz="2000">
              <a:solidFill>
                <a:srgbClr val="000000"/>
              </a:solidFill>
            </a:endParaRPr>
          </a:p>
        </p:txBody>
      </p:sp>
      <p:sp>
        <p:nvSpPr>
          <p:cNvPr id="4102" name="Rectangle 17"/>
          <p:cNvSpPr>
            <a:spLocks noChangeArrowheads="1"/>
          </p:cNvSpPr>
          <p:nvPr/>
        </p:nvSpPr>
        <p:spPr bwMode="auto">
          <a:xfrm>
            <a:off x="6156325" y="2565400"/>
            <a:ext cx="2519363" cy="431800"/>
          </a:xfrm>
          <a:prstGeom prst="rect">
            <a:avLst/>
          </a:prstGeom>
          <a:solidFill>
            <a:schemeClr val="accent1"/>
          </a:solidFill>
          <a:ln w="9525">
            <a:solidFill>
              <a:schemeClr val="tx1"/>
            </a:solidFill>
            <a:miter lim="800000"/>
            <a:headEnd/>
            <a:tailEnd/>
          </a:ln>
        </p:spPr>
        <p:txBody>
          <a:bodyPr wrap="none" anchor="ctr"/>
          <a:lstStyle/>
          <a:p>
            <a:pPr algn="ctr"/>
            <a:r>
              <a:rPr lang="en-US" sz="2000">
                <a:solidFill>
                  <a:srgbClr val="000000"/>
                </a:solidFill>
              </a:rPr>
              <a:t>Keturunan Adam as</a:t>
            </a:r>
            <a:endParaRPr lang="en-GB" sz="2000">
              <a:solidFill>
                <a:srgbClr val="000000"/>
              </a:solidFill>
            </a:endParaRPr>
          </a:p>
        </p:txBody>
      </p:sp>
      <p:sp>
        <p:nvSpPr>
          <p:cNvPr id="4103" name="Rectangle 18"/>
          <p:cNvSpPr>
            <a:spLocks noChangeArrowheads="1"/>
          </p:cNvSpPr>
          <p:nvPr/>
        </p:nvSpPr>
        <p:spPr bwMode="auto">
          <a:xfrm>
            <a:off x="1042988" y="3284538"/>
            <a:ext cx="1368425" cy="431800"/>
          </a:xfrm>
          <a:prstGeom prst="rect">
            <a:avLst/>
          </a:prstGeom>
          <a:solidFill>
            <a:schemeClr val="accent1"/>
          </a:solidFill>
          <a:ln w="9525">
            <a:solidFill>
              <a:schemeClr val="tx1"/>
            </a:solidFill>
            <a:miter lim="800000"/>
            <a:headEnd/>
            <a:tailEnd/>
          </a:ln>
        </p:spPr>
        <p:txBody>
          <a:bodyPr wrap="none" anchor="ctr"/>
          <a:lstStyle/>
          <a:p>
            <a:pPr algn="ctr"/>
            <a:r>
              <a:rPr lang="en-US" sz="2000">
                <a:solidFill>
                  <a:srgbClr val="000000"/>
                </a:solidFill>
              </a:rPr>
              <a:t>Tanah</a:t>
            </a:r>
            <a:endParaRPr lang="en-GB" sz="2000">
              <a:solidFill>
                <a:srgbClr val="000000"/>
              </a:solidFill>
            </a:endParaRPr>
          </a:p>
        </p:txBody>
      </p:sp>
      <p:sp>
        <p:nvSpPr>
          <p:cNvPr id="4104" name="Rectangle 20"/>
          <p:cNvSpPr>
            <a:spLocks noChangeArrowheads="1"/>
          </p:cNvSpPr>
          <p:nvPr/>
        </p:nvSpPr>
        <p:spPr bwMode="auto">
          <a:xfrm>
            <a:off x="755650" y="4437063"/>
            <a:ext cx="2087563" cy="576262"/>
          </a:xfrm>
          <a:prstGeom prst="rect">
            <a:avLst/>
          </a:prstGeom>
          <a:solidFill>
            <a:schemeClr val="accent1"/>
          </a:solidFill>
          <a:ln w="9525">
            <a:solidFill>
              <a:schemeClr val="tx1"/>
            </a:solidFill>
            <a:miter lim="800000"/>
            <a:headEnd/>
            <a:tailEnd/>
          </a:ln>
        </p:spPr>
        <p:txBody>
          <a:bodyPr wrap="none" anchor="ctr"/>
          <a:lstStyle/>
          <a:p>
            <a:pPr algn="ctr"/>
            <a:r>
              <a:rPr lang="en-US" sz="2000">
                <a:solidFill>
                  <a:srgbClr val="000000"/>
                </a:solidFill>
              </a:rPr>
              <a:t>Disempurnakan/</a:t>
            </a:r>
          </a:p>
          <a:p>
            <a:pPr algn="ctr"/>
            <a:r>
              <a:rPr lang="en-US" sz="2000">
                <a:solidFill>
                  <a:srgbClr val="000000"/>
                </a:solidFill>
              </a:rPr>
              <a:t>Dibentuk</a:t>
            </a:r>
            <a:endParaRPr lang="en-GB" sz="2000">
              <a:solidFill>
                <a:srgbClr val="000000"/>
              </a:solidFill>
            </a:endParaRPr>
          </a:p>
        </p:txBody>
      </p:sp>
      <p:sp>
        <p:nvSpPr>
          <p:cNvPr id="4105" name="Rectangle 21"/>
          <p:cNvSpPr>
            <a:spLocks noChangeArrowheads="1"/>
          </p:cNvSpPr>
          <p:nvPr/>
        </p:nvSpPr>
        <p:spPr bwMode="auto">
          <a:xfrm>
            <a:off x="971550" y="5589588"/>
            <a:ext cx="1295400" cy="576262"/>
          </a:xfrm>
          <a:prstGeom prst="rect">
            <a:avLst/>
          </a:prstGeom>
          <a:solidFill>
            <a:schemeClr val="accent1"/>
          </a:solidFill>
          <a:ln w="9525">
            <a:solidFill>
              <a:schemeClr val="tx1"/>
            </a:solidFill>
            <a:miter lim="800000"/>
            <a:headEnd/>
            <a:tailEnd/>
          </a:ln>
        </p:spPr>
        <p:txBody>
          <a:bodyPr wrap="none" anchor="ctr"/>
          <a:lstStyle/>
          <a:p>
            <a:pPr algn="ctr"/>
            <a:r>
              <a:rPr lang="en-US">
                <a:solidFill>
                  <a:srgbClr val="000000"/>
                </a:solidFill>
              </a:rPr>
              <a:t>Ditiupkan </a:t>
            </a:r>
          </a:p>
          <a:p>
            <a:pPr algn="ctr"/>
            <a:r>
              <a:rPr lang="en-US">
                <a:solidFill>
                  <a:srgbClr val="000000"/>
                </a:solidFill>
              </a:rPr>
              <a:t>Ruh</a:t>
            </a:r>
            <a:endParaRPr lang="en-GB">
              <a:solidFill>
                <a:srgbClr val="000000"/>
              </a:solidFill>
            </a:endParaRPr>
          </a:p>
        </p:txBody>
      </p:sp>
      <p:sp>
        <p:nvSpPr>
          <p:cNvPr id="4106" name="Rectangle 22"/>
          <p:cNvSpPr>
            <a:spLocks noChangeArrowheads="1"/>
          </p:cNvSpPr>
          <p:nvPr/>
        </p:nvSpPr>
        <p:spPr bwMode="auto">
          <a:xfrm>
            <a:off x="4932363" y="3429000"/>
            <a:ext cx="1727200" cy="431800"/>
          </a:xfrm>
          <a:prstGeom prst="rect">
            <a:avLst/>
          </a:prstGeom>
          <a:solidFill>
            <a:schemeClr val="accent1"/>
          </a:solidFill>
          <a:ln w="9525">
            <a:solidFill>
              <a:schemeClr val="tx1"/>
            </a:solidFill>
            <a:miter lim="800000"/>
            <a:headEnd/>
            <a:tailEnd/>
          </a:ln>
        </p:spPr>
        <p:txBody>
          <a:bodyPr wrap="none" anchor="ctr"/>
          <a:lstStyle/>
          <a:p>
            <a:pPr algn="ctr"/>
            <a:r>
              <a:rPr lang="en-US">
                <a:solidFill>
                  <a:srgbClr val="000000"/>
                </a:solidFill>
              </a:rPr>
              <a:t>Sulalah</a:t>
            </a:r>
            <a:endParaRPr lang="en-GB">
              <a:solidFill>
                <a:srgbClr val="000000"/>
              </a:solidFill>
            </a:endParaRPr>
          </a:p>
        </p:txBody>
      </p:sp>
      <p:sp>
        <p:nvSpPr>
          <p:cNvPr id="4107" name="Rectangle 23"/>
          <p:cNvSpPr>
            <a:spLocks noChangeArrowheads="1"/>
          </p:cNvSpPr>
          <p:nvPr/>
        </p:nvSpPr>
        <p:spPr bwMode="auto">
          <a:xfrm>
            <a:off x="4932363" y="4076700"/>
            <a:ext cx="1727200" cy="431800"/>
          </a:xfrm>
          <a:prstGeom prst="rect">
            <a:avLst/>
          </a:prstGeom>
          <a:solidFill>
            <a:schemeClr val="accent1"/>
          </a:solidFill>
          <a:ln w="9525">
            <a:solidFill>
              <a:schemeClr val="tx1"/>
            </a:solidFill>
            <a:miter lim="800000"/>
            <a:headEnd/>
            <a:tailEnd/>
          </a:ln>
        </p:spPr>
        <p:txBody>
          <a:bodyPr wrap="none" anchor="ctr"/>
          <a:lstStyle/>
          <a:p>
            <a:pPr algn="ctr"/>
            <a:r>
              <a:rPr lang="en-US">
                <a:solidFill>
                  <a:srgbClr val="000000"/>
                </a:solidFill>
              </a:rPr>
              <a:t>Muthghah</a:t>
            </a:r>
            <a:endParaRPr lang="en-GB">
              <a:solidFill>
                <a:srgbClr val="000000"/>
              </a:solidFill>
            </a:endParaRPr>
          </a:p>
        </p:txBody>
      </p:sp>
      <p:sp>
        <p:nvSpPr>
          <p:cNvPr id="4108" name="Rectangle 24"/>
          <p:cNvSpPr>
            <a:spLocks noChangeArrowheads="1"/>
          </p:cNvSpPr>
          <p:nvPr/>
        </p:nvSpPr>
        <p:spPr bwMode="auto">
          <a:xfrm>
            <a:off x="4932363" y="4797425"/>
            <a:ext cx="1727200" cy="431800"/>
          </a:xfrm>
          <a:prstGeom prst="rect">
            <a:avLst/>
          </a:prstGeom>
          <a:solidFill>
            <a:schemeClr val="accent1"/>
          </a:solidFill>
          <a:ln w="9525">
            <a:solidFill>
              <a:schemeClr val="tx1"/>
            </a:solidFill>
            <a:miter lim="800000"/>
            <a:headEnd/>
            <a:tailEnd/>
          </a:ln>
        </p:spPr>
        <p:txBody>
          <a:bodyPr wrap="none" anchor="ctr"/>
          <a:lstStyle/>
          <a:p>
            <a:pPr algn="ctr"/>
            <a:r>
              <a:rPr lang="en-US"/>
              <a:t>‘</a:t>
            </a:r>
            <a:r>
              <a:rPr lang="en-US">
                <a:solidFill>
                  <a:srgbClr val="000000"/>
                </a:solidFill>
              </a:rPr>
              <a:t>Idhoman</a:t>
            </a:r>
            <a:endParaRPr lang="en-GB">
              <a:solidFill>
                <a:srgbClr val="000000"/>
              </a:solidFill>
            </a:endParaRPr>
          </a:p>
        </p:txBody>
      </p:sp>
      <p:sp>
        <p:nvSpPr>
          <p:cNvPr id="4109" name="Rectangle 25"/>
          <p:cNvSpPr>
            <a:spLocks noChangeArrowheads="1"/>
          </p:cNvSpPr>
          <p:nvPr/>
        </p:nvSpPr>
        <p:spPr bwMode="auto">
          <a:xfrm>
            <a:off x="7524750" y="3357563"/>
            <a:ext cx="1476375" cy="431800"/>
          </a:xfrm>
          <a:prstGeom prst="rect">
            <a:avLst/>
          </a:prstGeom>
          <a:solidFill>
            <a:schemeClr val="accent1"/>
          </a:solidFill>
          <a:ln w="9525">
            <a:solidFill>
              <a:schemeClr val="tx1"/>
            </a:solidFill>
            <a:miter lim="800000"/>
            <a:headEnd/>
            <a:tailEnd/>
          </a:ln>
        </p:spPr>
        <p:txBody>
          <a:bodyPr wrap="none" anchor="ctr"/>
          <a:lstStyle/>
          <a:p>
            <a:pPr algn="ctr"/>
            <a:r>
              <a:rPr lang="en-US">
                <a:solidFill>
                  <a:srgbClr val="000000"/>
                </a:solidFill>
              </a:rPr>
              <a:t>Nuthfah</a:t>
            </a:r>
            <a:endParaRPr lang="en-GB">
              <a:solidFill>
                <a:srgbClr val="000000"/>
              </a:solidFill>
            </a:endParaRPr>
          </a:p>
        </p:txBody>
      </p:sp>
      <p:sp>
        <p:nvSpPr>
          <p:cNvPr id="4110" name="Rectangle 26"/>
          <p:cNvSpPr>
            <a:spLocks noChangeArrowheads="1"/>
          </p:cNvSpPr>
          <p:nvPr/>
        </p:nvSpPr>
        <p:spPr bwMode="auto">
          <a:xfrm>
            <a:off x="7524750" y="4149725"/>
            <a:ext cx="1476375" cy="431800"/>
          </a:xfrm>
          <a:prstGeom prst="rect">
            <a:avLst/>
          </a:prstGeom>
          <a:solidFill>
            <a:schemeClr val="accent1"/>
          </a:solidFill>
          <a:ln w="9525">
            <a:solidFill>
              <a:schemeClr val="tx1"/>
            </a:solidFill>
            <a:miter lim="800000"/>
            <a:headEnd/>
            <a:tailEnd/>
          </a:ln>
        </p:spPr>
        <p:txBody>
          <a:bodyPr wrap="none" anchor="ctr"/>
          <a:lstStyle/>
          <a:p>
            <a:pPr algn="ctr"/>
            <a:r>
              <a:rPr lang="en-US">
                <a:solidFill>
                  <a:srgbClr val="000000"/>
                </a:solidFill>
              </a:rPr>
              <a:t>‘Alaqah</a:t>
            </a:r>
            <a:endParaRPr lang="en-GB">
              <a:solidFill>
                <a:srgbClr val="000000"/>
              </a:solidFill>
            </a:endParaRPr>
          </a:p>
        </p:txBody>
      </p:sp>
      <p:sp>
        <p:nvSpPr>
          <p:cNvPr id="4111" name="Rectangle 27"/>
          <p:cNvSpPr>
            <a:spLocks noChangeArrowheads="1"/>
          </p:cNvSpPr>
          <p:nvPr/>
        </p:nvSpPr>
        <p:spPr bwMode="auto">
          <a:xfrm>
            <a:off x="7524750" y="4797425"/>
            <a:ext cx="1476375" cy="431800"/>
          </a:xfrm>
          <a:prstGeom prst="rect">
            <a:avLst/>
          </a:prstGeom>
          <a:solidFill>
            <a:schemeClr val="accent1"/>
          </a:solidFill>
          <a:ln w="9525">
            <a:solidFill>
              <a:schemeClr val="tx1"/>
            </a:solidFill>
            <a:miter lim="800000"/>
            <a:headEnd/>
            <a:tailEnd/>
          </a:ln>
        </p:spPr>
        <p:txBody>
          <a:bodyPr wrap="none" anchor="ctr"/>
          <a:lstStyle/>
          <a:p>
            <a:pPr algn="ctr"/>
            <a:r>
              <a:rPr lang="en-US">
                <a:solidFill>
                  <a:srgbClr val="000000"/>
                </a:solidFill>
              </a:rPr>
              <a:t>Lahman</a:t>
            </a:r>
            <a:endParaRPr lang="en-GB">
              <a:solidFill>
                <a:srgbClr val="000000"/>
              </a:solidFill>
            </a:endParaRPr>
          </a:p>
        </p:txBody>
      </p:sp>
      <p:sp>
        <p:nvSpPr>
          <p:cNvPr id="4112" name="Rectangle 28"/>
          <p:cNvSpPr>
            <a:spLocks noChangeArrowheads="1"/>
          </p:cNvSpPr>
          <p:nvPr/>
        </p:nvSpPr>
        <p:spPr bwMode="auto">
          <a:xfrm>
            <a:off x="6443663" y="5589588"/>
            <a:ext cx="1728787" cy="431800"/>
          </a:xfrm>
          <a:prstGeom prst="rect">
            <a:avLst/>
          </a:prstGeom>
          <a:solidFill>
            <a:schemeClr val="accent1"/>
          </a:solidFill>
          <a:ln w="9525">
            <a:solidFill>
              <a:schemeClr val="tx1"/>
            </a:solidFill>
            <a:miter lim="800000"/>
            <a:headEnd/>
            <a:tailEnd/>
          </a:ln>
        </p:spPr>
        <p:txBody>
          <a:bodyPr wrap="none" anchor="ctr"/>
          <a:lstStyle/>
          <a:p>
            <a:pPr algn="ctr"/>
            <a:r>
              <a:rPr lang="en-US">
                <a:solidFill>
                  <a:srgbClr val="000000"/>
                </a:solidFill>
              </a:rPr>
              <a:t>Khalqan Akhar</a:t>
            </a:r>
            <a:endParaRPr lang="en-GB">
              <a:solidFill>
                <a:srgbClr val="000000"/>
              </a:solidFill>
            </a:endParaRPr>
          </a:p>
        </p:txBody>
      </p:sp>
      <p:sp>
        <p:nvSpPr>
          <p:cNvPr id="4113" name="Oval 29"/>
          <p:cNvSpPr>
            <a:spLocks noChangeArrowheads="1"/>
          </p:cNvSpPr>
          <p:nvPr/>
        </p:nvSpPr>
        <p:spPr bwMode="auto">
          <a:xfrm>
            <a:off x="3419475" y="6092825"/>
            <a:ext cx="2232025" cy="576263"/>
          </a:xfrm>
          <a:prstGeom prst="ellipse">
            <a:avLst/>
          </a:prstGeom>
          <a:solidFill>
            <a:schemeClr val="accent1"/>
          </a:solidFill>
          <a:ln w="9525">
            <a:solidFill>
              <a:schemeClr val="hlink"/>
            </a:solidFill>
            <a:round/>
            <a:headEnd/>
            <a:tailEnd/>
          </a:ln>
        </p:spPr>
        <p:txBody>
          <a:bodyPr wrap="none" anchor="ctr"/>
          <a:lstStyle/>
          <a:p>
            <a:pPr algn="ctr"/>
            <a:r>
              <a:rPr lang="en-US" sz="2000">
                <a:solidFill>
                  <a:srgbClr val="FF0000"/>
                </a:solidFill>
              </a:rPr>
              <a:t>Manusia</a:t>
            </a:r>
            <a:endParaRPr lang="en-GB" sz="2000">
              <a:solidFill>
                <a:srgbClr val="FF0000"/>
              </a:solidFill>
            </a:endParaRPr>
          </a:p>
        </p:txBody>
      </p:sp>
      <p:sp>
        <p:nvSpPr>
          <p:cNvPr id="4114" name="Line 30"/>
          <p:cNvSpPr>
            <a:spLocks noChangeShapeType="1"/>
          </p:cNvSpPr>
          <p:nvPr/>
        </p:nvSpPr>
        <p:spPr bwMode="auto">
          <a:xfrm flipH="1">
            <a:off x="1835150" y="2420938"/>
            <a:ext cx="1584325" cy="0"/>
          </a:xfrm>
          <a:prstGeom prst="line">
            <a:avLst/>
          </a:prstGeom>
          <a:noFill/>
          <a:ln w="9525">
            <a:solidFill>
              <a:schemeClr val="tx1"/>
            </a:solidFill>
            <a:round/>
            <a:headEnd/>
            <a:tailEnd/>
          </a:ln>
        </p:spPr>
        <p:txBody>
          <a:bodyPr/>
          <a:lstStyle/>
          <a:p>
            <a:endParaRPr lang="id-ID"/>
          </a:p>
        </p:txBody>
      </p:sp>
      <p:sp>
        <p:nvSpPr>
          <p:cNvPr id="4115" name="Line 32"/>
          <p:cNvSpPr>
            <a:spLocks noChangeShapeType="1"/>
          </p:cNvSpPr>
          <p:nvPr/>
        </p:nvSpPr>
        <p:spPr bwMode="auto">
          <a:xfrm>
            <a:off x="1835150" y="2420938"/>
            <a:ext cx="0" cy="144462"/>
          </a:xfrm>
          <a:prstGeom prst="line">
            <a:avLst/>
          </a:prstGeom>
          <a:noFill/>
          <a:ln w="9525">
            <a:solidFill>
              <a:schemeClr val="tx1"/>
            </a:solidFill>
            <a:round/>
            <a:headEnd/>
            <a:tailEnd type="triangle" w="med" len="med"/>
          </a:ln>
        </p:spPr>
        <p:txBody>
          <a:bodyPr/>
          <a:lstStyle/>
          <a:p>
            <a:endParaRPr lang="id-ID"/>
          </a:p>
        </p:txBody>
      </p:sp>
      <p:sp>
        <p:nvSpPr>
          <p:cNvPr id="4116" name="Line 33"/>
          <p:cNvSpPr>
            <a:spLocks noChangeShapeType="1"/>
          </p:cNvSpPr>
          <p:nvPr/>
        </p:nvSpPr>
        <p:spPr bwMode="auto">
          <a:xfrm>
            <a:off x="1763713" y="3068638"/>
            <a:ext cx="0" cy="144462"/>
          </a:xfrm>
          <a:prstGeom prst="line">
            <a:avLst/>
          </a:prstGeom>
          <a:noFill/>
          <a:ln w="9525">
            <a:solidFill>
              <a:schemeClr val="tx1"/>
            </a:solidFill>
            <a:round/>
            <a:headEnd/>
            <a:tailEnd type="triangle" w="med" len="med"/>
          </a:ln>
        </p:spPr>
        <p:txBody>
          <a:bodyPr/>
          <a:lstStyle/>
          <a:p>
            <a:endParaRPr lang="id-ID"/>
          </a:p>
        </p:txBody>
      </p:sp>
      <p:sp>
        <p:nvSpPr>
          <p:cNvPr id="4117" name="Line 34"/>
          <p:cNvSpPr>
            <a:spLocks noChangeShapeType="1"/>
          </p:cNvSpPr>
          <p:nvPr/>
        </p:nvSpPr>
        <p:spPr bwMode="auto">
          <a:xfrm>
            <a:off x="1763713" y="3716338"/>
            <a:ext cx="0" cy="720725"/>
          </a:xfrm>
          <a:prstGeom prst="line">
            <a:avLst/>
          </a:prstGeom>
          <a:noFill/>
          <a:ln w="9525">
            <a:solidFill>
              <a:schemeClr val="tx1"/>
            </a:solidFill>
            <a:round/>
            <a:headEnd/>
            <a:tailEnd type="triangle" w="med" len="med"/>
          </a:ln>
        </p:spPr>
        <p:txBody>
          <a:bodyPr/>
          <a:lstStyle/>
          <a:p>
            <a:endParaRPr lang="id-ID"/>
          </a:p>
        </p:txBody>
      </p:sp>
      <p:sp>
        <p:nvSpPr>
          <p:cNvPr id="4118" name="Line 36"/>
          <p:cNvSpPr>
            <a:spLocks noChangeShapeType="1"/>
          </p:cNvSpPr>
          <p:nvPr/>
        </p:nvSpPr>
        <p:spPr bwMode="auto">
          <a:xfrm>
            <a:off x="1763713" y="5013325"/>
            <a:ext cx="0" cy="576263"/>
          </a:xfrm>
          <a:prstGeom prst="line">
            <a:avLst/>
          </a:prstGeom>
          <a:noFill/>
          <a:ln w="9525">
            <a:solidFill>
              <a:schemeClr val="tx1"/>
            </a:solidFill>
            <a:round/>
            <a:headEnd/>
            <a:tailEnd type="triangle" w="med" len="med"/>
          </a:ln>
        </p:spPr>
        <p:txBody>
          <a:bodyPr/>
          <a:lstStyle/>
          <a:p>
            <a:endParaRPr lang="id-ID"/>
          </a:p>
        </p:txBody>
      </p:sp>
      <p:sp>
        <p:nvSpPr>
          <p:cNvPr id="4119" name="Line 37"/>
          <p:cNvSpPr>
            <a:spLocks noChangeShapeType="1"/>
          </p:cNvSpPr>
          <p:nvPr/>
        </p:nvSpPr>
        <p:spPr bwMode="auto">
          <a:xfrm>
            <a:off x="5651500" y="2420938"/>
            <a:ext cx="1728788" cy="0"/>
          </a:xfrm>
          <a:prstGeom prst="line">
            <a:avLst/>
          </a:prstGeom>
          <a:noFill/>
          <a:ln w="9525">
            <a:solidFill>
              <a:schemeClr val="tx1"/>
            </a:solidFill>
            <a:round/>
            <a:headEnd/>
            <a:tailEnd/>
          </a:ln>
        </p:spPr>
        <p:txBody>
          <a:bodyPr/>
          <a:lstStyle/>
          <a:p>
            <a:endParaRPr lang="id-ID"/>
          </a:p>
        </p:txBody>
      </p:sp>
      <p:sp>
        <p:nvSpPr>
          <p:cNvPr id="4120" name="Line 38"/>
          <p:cNvSpPr>
            <a:spLocks noChangeShapeType="1"/>
          </p:cNvSpPr>
          <p:nvPr/>
        </p:nvSpPr>
        <p:spPr bwMode="auto">
          <a:xfrm>
            <a:off x="7380288" y="2420938"/>
            <a:ext cx="0" cy="144462"/>
          </a:xfrm>
          <a:prstGeom prst="line">
            <a:avLst/>
          </a:prstGeom>
          <a:noFill/>
          <a:ln w="9525">
            <a:solidFill>
              <a:schemeClr val="tx1"/>
            </a:solidFill>
            <a:round/>
            <a:headEnd/>
            <a:tailEnd type="triangle" w="med" len="med"/>
          </a:ln>
        </p:spPr>
        <p:txBody>
          <a:bodyPr/>
          <a:lstStyle/>
          <a:p>
            <a:endParaRPr lang="id-ID"/>
          </a:p>
        </p:txBody>
      </p:sp>
      <p:sp>
        <p:nvSpPr>
          <p:cNvPr id="4121" name="Line 40"/>
          <p:cNvSpPr>
            <a:spLocks noChangeShapeType="1"/>
          </p:cNvSpPr>
          <p:nvPr/>
        </p:nvSpPr>
        <p:spPr bwMode="auto">
          <a:xfrm flipH="1">
            <a:off x="5724525" y="2924175"/>
            <a:ext cx="576263" cy="0"/>
          </a:xfrm>
          <a:prstGeom prst="line">
            <a:avLst/>
          </a:prstGeom>
          <a:noFill/>
          <a:ln w="9525">
            <a:solidFill>
              <a:schemeClr val="tx1"/>
            </a:solidFill>
            <a:round/>
            <a:headEnd/>
            <a:tailEnd/>
          </a:ln>
        </p:spPr>
        <p:txBody>
          <a:bodyPr/>
          <a:lstStyle/>
          <a:p>
            <a:endParaRPr lang="id-ID"/>
          </a:p>
        </p:txBody>
      </p:sp>
      <p:sp>
        <p:nvSpPr>
          <p:cNvPr id="4122" name="Line 41"/>
          <p:cNvSpPr>
            <a:spLocks noChangeShapeType="1"/>
          </p:cNvSpPr>
          <p:nvPr/>
        </p:nvSpPr>
        <p:spPr bwMode="auto">
          <a:xfrm>
            <a:off x="5724525" y="2924175"/>
            <a:ext cx="0" cy="433388"/>
          </a:xfrm>
          <a:prstGeom prst="line">
            <a:avLst/>
          </a:prstGeom>
          <a:noFill/>
          <a:ln w="9525">
            <a:solidFill>
              <a:schemeClr val="tx1"/>
            </a:solidFill>
            <a:round/>
            <a:headEnd/>
            <a:tailEnd type="triangle" w="med" len="med"/>
          </a:ln>
        </p:spPr>
        <p:txBody>
          <a:bodyPr/>
          <a:lstStyle/>
          <a:p>
            <a:endParaRPr lang="id-ID"/>
          </a:p>
        </p:txBody>
      </p:sp>
      <p:sp>
        <p:nvSpPr>
          <p:cNvPr id="4123" name="Line 42"/>
          <p:cNvSpPr>
            <a:spLocks noChangeShapeType="1"/>
          </p:cNvSpPr>
          <p:nvPr/>
        </p:nvSpPr>
        <p:spPr bwMode="auto">
          <a:xfrm>
            <a:off x="6659563" y="3644900"/>
            <a:ext cx="792162" cy="0"/>
          </a:xfrm>
          <a:prstGeom prst="line">
            <a:avLst/>
          </a:prstGeom>
          <a:noFill/>
          <a:ln w="9525">
            <a:solidFill>
              <a:schemeClr val="tx1"/>
            </a:solidFill>
            <a:round/>
            <a:headEnd/>
            <a:tailEnd type="triangle" w="med" len="med"/>
          </a:ln>
        </p:spPr>
        <p:txBody>
          <a:bodyPr/>
          <a:lstStyle/>
          <a:p>
            <a:endParaRPr lang="id-ID"/>
          </a:p>
        </p:txBody>
      </p:sp>
      <p:sp>
        <p:nvSpPr>
          <p:cNvPr id="4124" name="Line 43"/>
          <p:cNvSpPr>
            <a:spLocks noChangeShapeType="1"/>
          </p:cNvSpPr>
          <p:nvPr/>
        </p:nvSpPr>
        <p:spPr bwMode="auto">
          <a:xfrm>
            <a:off x="8316913" y="3789363"/>
            <a:ext cx="0" cy="360362"/>
          </a:xfrm>
          <a:prstGeom prst="line">
            <a:avLst/>
          </a:prstGeom>
          <a:noFill/>
          <a:ln w="9525">
            <a:solidFill>
              <a:schemeClr val="tx1"/>
            </a:solidFill>
            <a:round/>
            <a:headEnd/>
            <a:tailEnd type="triangle" w="med" len="med"/>
          </a:ln>
        </p:spPr>
        <p:txBody>
          <a:bodyPr/>
          <a:lstStyle/>
          <a:p>
            <a:endParaRPr lang="id-ID"/>
          </a:p>
        </p:txBody>
      </p:sp>
      <p:sp>
        <p:nvSpPr>
          <p:cNvPr id="4125" name="Line 45"/>
          <p:cNvSpPr>
            <a:spLocks noChangeShapeType="1"/>
          </p:cNvSpPr>
          <p:nvPr/>
        </p:nvSpPr>
        <p:spPr bwMode="auto">
          <a:xfrm flipH="1">
            <a:off x="6659563" y="4365625"/>
            <a:ext cx="865187" cy="0"/>
          </a:xfrm>
          <a:prstGeom prst="line">
            <a:avLst/>
          </a:prstGeom>
          <a:noFill/>
          <a:ln w="9525">
            <a:solidFill>
              <a:schemeClr val="tx1"/>
            </a:solidFill>
            <a:round/>
            <a:headEnd/>
            <a:tailEnd type="triangle" w="med" len="med"/>
          </a:ln>
        </p:spPr>
        <p:txBody>
          <a:bodyPr/>
          <a:lstStyle/>
          <a:p>
            <a:endParaRPr lang="id-ID"/>
          </a:p>
        </p:txBody>
      </p:sp>
      <p:sp>
        <p:nvSpPr>
          <p:cNvPr id="4126" name="Line 46"/>
          <p:cNvSpPr>
            <a:spLocks noChangeShapeType="1"/>
          </p:cNvSpPr>
          <p:nvPr/>
        </p:nvSpPr>
        <p:spPr bwMode="auto">
          <a:xfrm>
            <a:off x="5867400" y="4581525"/>
            <a:ext cx="0" cy="215900"/>
          </a:xfrm>
          <a:prstGeom prst="line">
            <a:avLst/>
          </a:prstGeom>
          <a:noFill/>
          <a:ln w="9525">
            <a:solidFill>
              <a:schemeClr val="tx1"/>
            </a:solidFill>
            <a:round/>
            <a:headEnd/>
            <a:tailEnd type="triangle" w="med" len="med"/>
          </a:ln>
        </p:spPr>
        <p:txBody>
          <a:bodyPr/>
          <a:lstStyle/>
          <a:p>
            <a:endParaRPr lang="id-ID"/>
          </a:p>
        </p:txBody>
      </p:sp>
      <p:sp>
        <p:nvSpPr>
          <p:cNvPr id="4127" name="Line 47"/>
          <p:cNvSpPr>
            <a:spLocks noChangeShapeType="1"/>
          </p:cNvSpPr>
          <p:nvPr/>
        </p:nvSpPr>
        <p:spPr bwMode="auto">
          <a:xfrm>
            <a:off x="6659563" y="5013325"/>
            <a:ext cx="865187" cy="0"/>
          </a:xfrm>
          <a:prstGeom prst="line">
            <a:avLst/>
          </a:prstGeom>
          <a:noFill/>
          <a:ln w="9525">
            <a:solidFill>
              <a:schemeClr val="tx1"/>
            </a:solidFill>
            <a:round/>
            <a:headEnd/>
            <a:tailEnd type="triangle" w="med" len="med"/>
          </a:ln>
        </p:spPr>
        <p:txBody>
          <a:bodyPr/>
          <a:lstStyle/>
          <a:p>
            <a:endParaRPr lang="id-ID"/>
          </a:p>
        </p:txBody>
      </p:sp>
      <p:sp>
        <p:nvSpPr>
          <p:cNvPr id="4128" name="Line 49"/>
          <p:cNvSpPr>
            <a:spLocks noChangeShapeType="1"/>
          </p:cNvSpPr>
          <p:nvPr/>
        </p:nvSpPr>
        <p:spPr bwMode="auto">
          <a:xfrm>
            <a:off x="8532813" y="5229225"/>
            <a:ext cx="0" cy="504825"/>
          </a:xfrm>
          <a:prstGeom prst="line">
            <a:avLst/>
          </a:prstGeom>
          <a:noFill/>
          <a:ln w="9525">
            <a:solidFill>
              <a:schemeClr val="tx1"/>
            </a:solidFill>
            <a:round/>
            <a:headEnd/>
            <a:tailEnd/>
          </a:ln>
        </p:spPr>
        <p:txBody>
          <a:bodyPr/>
          <a:lstStyle/>
          <a:p>
            <a:endParaRPr lang="id-ID"/>
          </a:p>
        </p:txBody>
      </p:sp>
      <p:sp>
        <p:nvSpPr>
          <p:cNvPr id="4129" name="Line 50"/>
          <p:cNvSpPr>
            <a:spLocks noChangeShapeType="1"/>
          </p:cNvSpPr>
          <p:nvPr/>
        </p:nvSpPr>
        <p:spPr bwMode="auto">
          <a:xfrm flipH="1">
            <a:off x="8172450" y="5734050"/>
            <a:ext cx="360363" cy="0"/>
          </a:xfrm>
          <a:prstGeom prst="line">
            <a:avLst/>
          </a:prstGeom>
          <a:noFill/>
          <a:ln w="9525">
            <a:solidFill>
              <a:schemeClr val="tx1"/>
            </a:solidFill>
            <a:round/>
            <a:headEnd/>
            <a:tailEnd type="triangle" w="med" len="med"/>
          </a:ln>
        </p:spPr>
        <p:txBody>
          <a:bodyPr/>
          <a:lstStyle/>
          <a:p>
            <a:endParaRPr lang="id-ID"/>
          </a:p>
        </p:txBody>
      </p:sp>
      <p:sp>
        <p:nvSpPr>
          <p:cNvPr id="4130" name="Line 51"/>
          <p:cNvSpPr>
            <a:spLocks noChangeShapeType="1"/>
          </p:cNvSpPr>
          <p:nvPr/>
        </p:nvSpPr>
        <p:spPr bwMode="auto">
          <a:xfrm flipH="1">
            <a:off x="4716463" y="5876925"/>
            <a:ext cx="1727200" cy="0"/>
          </a:xfrm>
          <a:prstGeom prst="line">
            <a:avLst/>
          </a:prstGeom>
          <a:noFill/>
          <a:ln w="9525">
            <a:solidFill>
              <a:schemeClr val="tx1"/>
            </a:solidFill>
            <a:round/>
            <a:headEnd/>
            <a:tailEnd/>
          </a:ln>
        </p:spPr>
        <p:txBody>
          <a:bodyPr/>
          <a:lstStyle/>
          <a:p>
            <a:endParaRPr lang="id-ID"/>
          </a:p>
        </p:txBody>
      </p:sp>
      <p:sp>
        <p:nvSpPr>
          <p:cNvPr id="4131" name="Line 52"/>
          <p:cNvSpPr>
            <a:spLocks noChangeShapeType="1"/>
          </p:cNvSpPr>
          <p:nvPr/>
        </p:nvSpPr>
        <p:spPr bwMode="auto">
          <a:xfrm>
            <a:off x="2339975" y="5876925"/>
            <a:ext cx="2087563" cy="0"/>
          </a:xfrm>
          <a:prstGeom prst="line">
            <a:avLst/>
          </a:prstGeom>
          <a:noFill/>
          <a:ln w="9525">
            <a:solidFill>
              <a:schemeClr val="tx1"/>
            </a:solidFill>
            <a:round/>
            <a:headEnd/>
            <a:tailEnd/>
          </a:ln>
        </p:spPr>
        <p:txBody>
          <a:bodyPr/>
          <a:lstStyle/>
          <a:p>
            <a:endParaRPr lang="id-ID"/>
          </a:p>
        </p:txBody>
      </p:sp>
      <p:sp>
        <p:nvSpPr>
          <p:cNvPr id="4132" name="Line 54"/>
          <p:cNvSpPr>
            <a:spLocks noChangeShapeType="1"/>
          </p:cNvSpPr>
          <p:nvPr/>
        </p:nvSpPr>
        <p:spPr bwMode="auto">
          <a:xfrm>
            <a:off x="4427538" y="5876925"/>
            <a:ext cx="0" cy="215900"/>
          </a:xfrm>
          <a:prstGeom prst="line">
            <a:avLst/>
          </a:prstGeom>
          <a:noFill/>
          <a:ln w="9525">
            <a:solidFill>
              <a:schemeClr val="tx1"/>
            </a:solidFill>
            <a:round/>
            <a:headEnd/>
            <a:tailEnd type="triangle" w="med" len="med"/>
          </a:ln>
        </p:spPr>
        <p:txBody>
          <a:bodyPr/>
          <a:lstStyle/>
          <a:p>
            <a:endParaRPr lang="id-ID"/>
          </a:p>
        </p:txBody>
      </p:sp>
      <p:sp>
        <p:nvSpPr>
          <p:cNvPr id="4133" name="Line 55"/>
          <p:cNvSpPr>
            <a:spLocks noChangeShapeType="1"/>
          </p:cNvSpPr>
          <p:nvPr/>
        </p:nvSpPr>
        <p:spPr bwMode="auto">
          <a:xfrm>
            <a:off x="4716463" y="5876925"/>
            <a:ext cx="0" cy="215900"/>
          </a:xfrm>
          <a:prstGeom prst="line">
            <a:avLst/>
          </a:prstGeom>
          <a:noFill/>
          <a:ln w="9525">
            <a:solidFill>
              <a:schemeClr val="tx1"/>
            </a:solidFill>
            <a:round/>
            <a:headEnd/>
            <a:tailEnd type="triangle" w="med" len="med"/>
          </a:ln>
        </p:spPr>
        <p:txBody>
          <a:bodyPr/>
          <a:lstStyle/>
          <a:p>
            <a:endParaRPr lang="id-ID"/>
          </a:p>
        </p:txBody>
      </p:sp>
      <p:sp>
        <p:nvSpPr>
          <p:cNvPr id="2" name="Footer Placeholder 1"/>
          <p:cNvSpPr>
            <a:spLocks noGrp="1"/>
          </p:cNvSpPr>
          <p:nvPr>
            <p:ph type="ftr" sz="quarter" idx="11"/>
          </p:nvPr>
        </p:nvSpPr>
        <p:spPr>
          <a:xfrm>
            <a:off x="0" y="36647"/>
            <a:ext cx="2895600" cy="476250"/>
          </a:xfrm>
        </p:spPr>
        <p:txBody>
          <a:bodyPr/>
          <a:lstStyle/>
          <a:p>
            <a:pPr>
              <a:defRPr/>
            </a:pPr>
            <a:r>
              <a:rPr lang="en-US" smtClean="0"/>
              <a:t>Dr. Eka Kurniawati, M.Pd.I.</a:t>
            </a:r>
            <a:endParaRPr lang="en-US"/>
          </a:p>
        </p:txBody>
      </p:sp>
    </p:spTree>
  </p:cSld>
  <p:clrMapOvr>
    <a:masterClrMapping/>
  </p:clrMapOvr>
  <p:transition spd="slow">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solidFill>
            <a:srgbClr val="92D050"/>
          </a:solidFill>
        </p:spPr>
        <p:txBody>
          <a:bodyPr/>
          <a:lstStyle/>
          <a:p>
            <a:r>
              <a:rPr lang="en-US" sz="3200" smtClean="0"/>
              <a:t>PROSES KEJADIAN MANUSIA </a:t>
            </a:r>
            <a:br>
              <a:rPr lang="en-US" sz="3200" smtClean="0"/>
            </a:br>
            <a:r>
              <a:rPr lang="en-US" sz="3200" smtClean="0"/>
              <a:t>DALAM  AL QUR’AN</a:t>
            </a:r>
          </a:p>
        </p:txBody>
      </p:sp>
      <p:sp>
        <p:nvSpPr>
          <p:cNvPr id="5123" name="Content Placeholder 2"/>
          <p:cNvSpPr>
            <a:spLocks noGrp="1"/>
          </p:cNvSpPr>
          <p:nvPr>
            <p:ph idx="1"/>
          </p:nvPr>
        </p:nvSpPr>
        <p:spPr>
          <a:solidFill>
            <a:srgbClr val="FF99CC"/>
          </a:solidFill>
        </p:spPr>
        <p:txBody>
          <a:bodyPr/>
          <a:lstStyle/>
          <a:p>
            <a:pPr marL="514350" indent="-514350">
              <a:buFontTx/>
              <a:buAutoNum type="arabicPeriod"/>
            </a:pPr>
            <a:r>
              <a:rPr lang="en-US" sz="2400" smtClean="0">
                <a:latin typeface="Comic Sans MS" pitchFamily="66" charset="0"/>
              </a:rPr>
              <a:t>Prose Kejadian Adam as</a:t>
            </a:r>
          </a:p>
          <a:p>
            <a:pPr marL="514350" indent="-514350">
              <a:buFontTx/>
              <a:buNone/>
            </a:pPr>
            <a:r>
              <a:rPr lang="en-US" sz="2400" smtClean="0">
                <a:latin typeface="Comic Sans MS" pitchFamily="66" charset="0"/>
              </a:rPr>
              <a:t>	QS. 3 (Al Imran); 59, 15 (Al Hijr) : 28 =&gt; Adam diciptakan dari </a:t>
            </a:r>
            <a:r>
              <a:rPr lang="en-US" sz="2400" i="1" smtClean="0">
                <a:latin typeface="Comic Sans MS" pitchFamily="66" charset="0"/>
              </a:rPr>
              <a:t>(turab</a:t>
            </a:r>
            <a:r>
              <a:rPr lang="en-US" sz="2400" smtClean="0">
                <a:latin typeface="Comic Sans MS" pitchFamily="66" charset="0"/>
              </a:rPr>
              <a:t>); tanah liat kering dari lumpur hitam yang diberi bentuk.</a:t>
            </a:r>
          </a:p>
          <a:p>
            <a:pPr marL="514350" indent="-514350">
              <a:buFontTx/>
              <a:buNone/>
            </a:pPr>
            <a:r>
              <a:rPr lang="en-US" sz="2400" smtClean="0">
                <a:latin typeface="Comic Sans MS" pitchFamily="66" charset="0"/>
              </a:rPr>
              <a:t>	 Qs. 55(Ar Rahman); 15, 71(Nuh);17,32(As Sajda);7 =&gt; dari tanah liat </a:t>
            </a:r>
            <a:r>
              <a:rPr lang="en-US" sz="2400" i="1" smtClean="0">
                <a:latin typeface="Comic Sans MS" pitchFamily="66" charset="0"/>
              </a:rPr>
              <a:t>(thin)</a:t>
            </a:r>
          </a:p>
          <a:p>
            <a:pPr marL="514350" indent="-514350">
              <a:buFontTx/>
              <a:buNone/>
            </a:pPr>
            <a:r>
              <a:rPr lang="en-US" sz="2400" i="1" smtClean="0">
                <a:latin typeface="Comic Sans MS" pitchFamily="66" charset="0"/>
              </a:rPr>
              <a:t>	</a:t>
            </a:r>
            <a:r>
              <a:rPr lang="en-US" sz="2400" smtClean="0">
                <a:latin typeface="Comic Sans MS" pitchFamily="66" charset="0"/>
              </a:rPr>
              <a:t>Qs.37(As Safaat);11, 15 (Al Hijr) 29, 32(As Sajda);9 =&gt; Allah menyempurnakan Kejadiannya dan meniupkan ruh(ciptaan)Nya.</a:t>
            </a:r>
          </a:p>
          <a:p>
            <a:pPr marL="514350" indent="-514350">
              <a:buFontTx/>
              <a:buNone/>
            </a:pPr>
            <a:r>
              <a:rPr lang="en-US" sz="2400" i="1" smtClean="0">
                <a:latin typeface="Comic Sans MS" pitchFamily="66" charset="0"/>
              </a:rPr>
              <a:t>	</a:t>
            </a:r>
            <a:r>
              <a:rPr lang="en-US" sz="2400" smtClean="0">
                <a:latin typeface="Comic Sans MS" pitchFamily="66" charset="0"/>
              </a:rPr>
              <a:t>Qs. 71(Nuh);18 =&gt; Allah mengembalikan Manusia ke tanah.</a:t>
            </a:r>
          </a:p>
        </p:txBody>
      </p:sp>
      <p:sp>
        <p:nvSpPr>
          <p:cNvPr id="2" name="Footer Placeholder 1"/>
          <p:cNvSpPr>
            <a:spLocks noGrp="1"/>
          </p:cNvSpPr>
          <p:nvPr>
            <p:ph type="ftr" sz="quarter" idx="11"/>
          </p:nvPr>
        </p:nvSpPr>
        <p:spPr/>
        <p:txBody>
          <a:bodyPr/>
          <a:lstStyle/>
          <a:p>
            <a:pPr>
              <a:defRPr/>
            </a:pPr>
            <a:r>
              <a:rPr lang="en-US" smtClean="0"/>
              <a:t>Dr. Eka Kurniawati, M.Pd.I.</a:t>
            </a:r>
            <a:endParaRPr lang="en-US"/>
          </a:p>
        </p:txBody>
      </p:sp>
    </p:spTree>
  </p:cSld>
  <p:clrMapOvr>
    <a:masterClrMapping/>
  </p:clrMapOvr>
  <p:transition spd="slow">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214313" y="785813"/>
            <a:ext cx="2500312" cy="1128712"/>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2"/>
                </a:solidFill>
                <a:latin typeface="Comic Sans MS" pitchFamily="66" charset="0"/>
              </a:rPr>
              <a:t>2. </a:t>
            </a:r>
            <a:r>
              <a:rPr lang="en-US" sz="2000" b="1" dirty="0" err="1">
                <a:solidFill>
                  <a:schemeClr val="tx2"/>
                </a:solidFill>
                <a:latin typeface="Comic Sans MS" pitchFamily="66" charset="0"/>
              </a:rPr>
              <a:t>Kejadian</a:t>
            </a:r>
            <a:r>
              <a:rPr lang="en-US" sz="2000" b="1" dirty="0">
                <a:solidFill>
                  <a:schemeClr val="tx2"/>
                </a:solidFill>
                <a:latin typeface="Comic Sans MS" pitchFamily="66" charset="0"/>
              </a:rPr>
              <a:t> </a:t>
            </a:r>
            <a:r>
              <a:rPr lang="en-US" sz="2000" b="1" dirty="0" err="1">
                <a:solidFill>
                  <a:schemeClr val="tx2"/>
                </a:solidFill>
                <a:latin typeface="Comic Sans MS" pitchFamily="66" charset="0"/>
              </a:rPr>
              <a:t>Hawa</a:t>
            </a:r>
            <a:endParaRPr lang="en-US" sz="2000" b="1" dirty="0">
              <a:solidFill>
                <a:schemeClr val="tx2"/>
              </a:solidFill>
              <a:latin typeface="Comic Sans MS" pitchFamily="66" charset="0"/>
            </a:endParaRPr>
          </a:p>
        </p:txBody>
      </p:sp>
      <p:sp>
        <p:nvSpPr>
          <p:cNvPr id="5" name="Rounded Rectangle 4"/>
          <p:cNvSpPr/>
          <p:nvPr/>
        </p:nvSpPr>
        <p:spPr>
          <a:xfrm>
            <a:off x="3286125" y="642938"/>
            <a:ext cx="5643563" cy="1857375"/>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b="1" dirty="0">
                <a:solidFill>
                  <a:schemeClr val="tx2"/>
                </a:solidFill>
                <a:latin typeface="Comic Sans MS" pitchFamily="66" charset="0"/>
              </a:rPr>
              <a:t>Qs. 4(An </a:t>
            </a:r>
            <a:r>
              <a:rPr lang="en-US" b="1" dirty="0" err="1">
                <a:solidFill>
                  <a:schemeClr val="tx2"/>
                </a:solidFill>
                <a:latin typeface="Comic Sans MS" pitchFamily="66" charset="0"/>
              </a:rPr>
              <a:t>Nisa</a:t>
            </a:r>
            <a:r>
              <a:rPr lang="en-US" b="1" dirty="0">
                <a:solidFill>
                  <a:schemeClr val="tx2"/>
                </a:solidFill>
                <a:latin typeface="Comic Sans MS" pitchFamily="66" charset="0"/>
              </a:rPr>
              <a:t>);1=&gt; Dari </a:t>
            </a:r>
            <a:r>
              <a:rPr lang="en-US" b="1" dirty="0" err="1">
                <a:solidFill>
                  <a:schemeClr val="tx2"/>
                </a:solidFill>
                <a:latin typeface="Comic Sans MS" pitchFamily="66" charset="0"/>
              </a:rPr>
              <a:t>diri</a:t>
            </a:r>
            <a:r>
              <a:rPr lang="en-US" b="1" dirty="0">
                <a:solidFill>
                  <a:schemeClr val="tx2"/>
                </a:solidFill>
                <a:latin typeface="Comic Sans MS" pitchFamily="66" charset="0"/>
              </a:rPr>
              <a:t> Adam </a:t>
            </a:r>
            <a:r>
              <a:rPr lang="en-US" b="1" dirty="0" err="1">
                <a:solidFill>
                  <a:schemeClr val="tx2"/>
                </a:solidFill>
                <a:latin typeface="Comic Sans MS" pitchFamily="66" charset="0"/>
              </a:rPr>
              <a:t>diciptakan</a:t>
            </a:r>
            <a:r>
              <a:rPr lang="en-US" b="1" dirty="0">
                <a:solidFill>
                  <a:schemeClr val="tx2"/>
                </a:solidFill>
                <a:latin typeface="Comic Sans MS" pitchFamily="66" charset="0"/>
              </a:rPr>
              <a:t> </a:t>
            </a:r>
            <a:r>
              <a:rPr lang="en-US" b="1" dirty="0" err="1">
                <a:solidFill>
                  <a:schemeClr val="tx2"/>
                </a:solidFill>
                <a:latin typeface="Comic Sans MS" pitchFamily="66" charset="0"/>
              </a:rPr>
              <a:t>oleh</a:t>
            </a:r>
            <a:r>
              <a:rPr lang="en-US" b="1" dirty="0">
                <a:solidFill>
                  <a:schemeClr val="tx2"/>
                </a:solidFill>
                <a:latin typeface="Comic Sans MS" pitchFamily="66" charset="0"/>
              </a:rPr>
              <a:t> Allah </a:t>
            </a:r>
            <a:r>
              <a:rPr lang="en-US" b="1" dirty="0" err="1">
                <a:solidFill>
                  <a:schemeClr val="tx2"/>
                </a:solidFill>
                <a:latin typeface="Comic Sans MS" pitchFamily="66" charset="0"/>
              </a:rPr>
              <a:t>seorang</a:t>
            </a:r>
            <a:r>
              <a:rPr lang="en-US" b="1" dirty="0">
                <a:solidFill>
                  <a:schemeClr val="tx2"/>
                </a:solidFill>
                <a:latin typeface="Comic Sans MS" pitchFamily="66" charset="0"/>
              </a:rPr>
              <a:t> </a:t>
            </a:r>
            <a:r>
              <a:rPr lang="en-US" b="1" dirty="0" err="1">
                <a:solidFill>
                  <a:schemeClr val="tx2"/>
                </a:solidFill>
                <a:latin typeface="Comic Sans MS" pitchFamily="66" charset="0"/>
              </a:rPr>
              <a:t>wanita</a:t>
            </a:r>
            <a:r>
              <a:rPr lang="en-US" b="1" dirty="0">
                <a:solidFill>
                  <a:schemeClr val="tx2"/>
                </a:solidFill>
                <a:latin typeface="Comic Sans MS" pitchFamily="66" charset="0"/>
              </a:rPr>
              <a:t> </a:t>
            </a:r>
            <a:r>
              <a:rPr lang="en-US" b="1" dirty="0" err="1">
                <a:solidFill>
                  <a:schemeClr val="tx2"/>
                </a:solidFill>
                <a:latin typeface="Comic Sans MS" pitchFamily="66" charset="0"/>
              </a:rPr>
              <a:t>Hawa</a:t>
            </a:r>
            <a:r>
              <a:rPr lang="en-US" b="1" dirty="0">
                <a:solidFill>
                  <a:schemeClr val="tx2"/>
                </a:solidFill>
                <a:latin typeface="Comic Sans MS" pitchFamily="66" charset="0"/>
              </a:rPr>
              <a:t> </a:t>
            </a:r>
            <a:r>
              <a:rPr lang="en-US" b="1" dirty="0" err="1">
                <a:solidFill>
                  <a:schemeClr val="tx2"/>
                </a:solidFill>
                <a:latin typeface="Comic Sans MS" pitchFamily="66" charset="0"/>
              </a:rPr>
              <a:t>namanya</a:t>
            </a:r>
            <a:r>
              <a:rPr lang="en-US" b="1" dirty="0">
                <a:solidFill>
                  <a:schemeClr val="tx2"/>
                </a:solidFill>
                <a:latin typeface="Comic Sans MS" pitchFamily="66" charset="0"/>
              </a:rPr>
              <a:t>.</a:t>
            </a:r>
          </a:p>
          <a:p>
            <a:pPr>
              <a:defRPr/>
            </a:pPr>
            <a:endParaRPr lang="en-US" b="1" dirty="0">
              <a:solidFill>
                <a:schemeClr val="tx2"/>
              </a:solidFill>
              <a:latin typeface="Comic Sans MS" pitchFamily="66" charset="0"/>
            </a:endParaRPr>
          </a:p>
          <a:p>
            <a:pPr>
              <a:defRPr/>
            </a:pPr>
            <a:r>
              <a:rPr lang="en-US" b="1" dirty="0">
                <a:solidFill>
                  <a:schemeClr val="tx2"/>
                </a:solidFill>
                <a:latin typeface="Comic Sans MS" pitchFamily="66" charset="0"/>
              </a:rPr>
              <a:t>Qs.39(</a:t>
            </a:r>
            <a:r>
              <a:rPr lang="en-US" b="1" dirty="0" err="1">
                <a:solidFill>
                  <a:schemeClr val="tx2"/>
                </a:solidFill>
                <a:latin typeface="Comic Sans MS" pitchFamily="66" charset="0"/>
              </a:rPr>
              <a:t>Az</a:t>
            </a:r>
            <a:r>
              <a:rPr lang="en-US" b="1" dirty="0">
                <a:solidFill>
                  <a:schemeClr val="tx2"/>
                </a:solidFill>
                <a:latin typeface="Comic Sans MS" pitchFamily="66" charset="0"/>
              </a:rPr>
              <a:t> </a:t>
            </a:r>
            <a:r>
              <a:rPr lang="en-US" b="1" dirty="0" err="1">
                <a:solidFill>
                  <a:schemeClr val="tx2"/>
                </a:solidFill>
                <a:latin typeface="Comic Sans MS" pitchFamily="66" charset="0"/>
              </a:rPr>
              <a:t>Zumar</a:t>
            </a:r>
            <a:r>
              <a:rPr lang="en-US" b="1" dirty="0">
                <a:solidFill>
                  <a:schemeClr val="tx2"/>
                </a:solidFill>
                <a:latin typeface="Comic Sans MS" pitchFamily="66" charset="0"/>
              </a:rPr>
              <a:t>);6 Adam </a:t>
            </a:r>
            <a:r>
              <a:rPr lang="en-US" b="1" dirty="0" err="1">
                <a:solidFill>
                  <a:schemeClr val="tx2"/>
                </a:solidFill>
                <a:latin typeface="Comic Sans MS" pitchFamily="66" charset="0"/>
              </a:rPr>
              <a:t>Merupakan</a:t>
            </a:r>
            <a:r>
              <a:rPr lang="en-US" b="1" dirty="0">
                <a:solidFill>
                  <a:schemeClr val="tx2"/>
                </a:solidFill>
                <a:latin typeface="Comic Sans MS" pitchFamily="66" charset="0"/>
              </a:rPr>
              <a:t> </a:t>
            </a:r>
            <a:r>
              <a:rPr lang="en-US" b="1" dirty="0" err="1">
                <a:solidFill>
                  <a:schemeClr val="tx2"/>
                </a:solidFill>
                <a:latin typeface="Comic Sans MS" pitchFamily="66" charset="0"/>
              </a:rPr>
              <a:t>nenek</a:t>
            </a:r>
            <a:r>
              <a:rPr lang="en-US" b="1" dirty="0">
                <a:solidFill>
                  <a:schemeClr val="tx2"/>
                </a:solidFill>
                <a:latin typeface="Comic Sans MS" pitchFamily="66" charset="0"/>
              </a:rPr>
              <a:t> </a:t>
            </a:r>
            <a:r>
              <a:rPr lang="en-US" b="1" dirty="0" err="1">
                <a:solidFill>
                  <a:schemeClr val="tx2"/>
                </a:solidFill>
                <a:latin typeface="Comic Sans MS" pitchFamily="66" charset="0"/>
              </a:rPr>
              <a:t>moyang</a:t>
            </a:r>
            <a:r>
              <a:rPr lang="en-US" b="1" dirty="0">
                <a:solidFill>
                  <a:schemeClr val="tx2"/>
                </a:solidFill>
                <a:latin typeface="Comic Sans MS" pitchFamily="66" charset="0"/>
              </a:rPr>
              <a:t> </a:t>
            </a:r>
            <a:r>
              <a:rPr lang="en-US" b="1" dirty="0" err="1">
                <a:solidFill>
                  <a:schemeClr val="tx2"/>
                </a:solidFill>
                <a:latin typeface="Comic Sans MS" pitchFamily="66" charset="0"/>
              </a:rPr>
              <a:t>manusia</a:t>
            </a:r>
            <a:r>
              <a:rPr lang="en-US" b="1" dirty="0">
                <a:solidFill>
                  <a:schemeClr val="tx2"/>
                </a:solidFill>
                <a:latin typeface="Comic Sans MS" pitchFamily="66" charset="0"/>
              </a:rPr>
              <a:t>.</a:t>
            </a:r>
          </a:p>
        </p:txBody>
      </p:sp>
      <p:sp>
        <p:nvSpPr>
          <p:cNvPr id="6" name="Oval 5"/>
          <p:cNvSpPr/>
          <p:nvPr/>
        </p:nvSpPr>
        <p:spPr>
          <a:xfrm>
            <a:off x="214313" y="3286125"/>
            <a:ext cx="2143125" cy="1285875"/>
          </a:xfrm>
          <a:prstGeom prst="ellipse">
            <a:avLst/>
          </a:prstGeom>
          <a:solidFill>
            <a:srgbClr val="66FF3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2"/>
                </a:solidFill>
                <a:latin typeface="Comic Sans MS" pitchFamily="66" charset="0"/>
              </a:rPr>
              <a:t>3. </a:t>
            </a:r>
            <a:r>
              <a:rPr lang="en-US" b="1" dirty="0" err="1">
                <a:solidFill>
                  <a:schemeClr val="tx2"/>
                </a:solidFill>
                <a:latin typeface="Comic Sans MS" pitchFamily="66" charset="0"/>
              </a:rPr>
              <a:t>Kejadian</a:t>
            </a:r>
            <a:r>
              <a:rPr lang="en-US" b="1" dirty="0">
                <a:solidFill>
                  <a:schemeClr val="tx2"/>
                </a:solidFill>
                <a:latin typeface="Comic Sans MS" pitchFamily="66" charset="0"/>
              </a:rPr>
              <a:t> Isa</a:t>
            </a:r>
          </a:p>
        </p:txBody>
      </p:sp>
      <p:sp>
        <p:nvSpPr>
          <p:cNvPr id="7" name="Rounded Rectangle 6"/>
          <p:cNvSpPr/>
          <p:nvPr/>
        </p:nvSpPr>
        <p:spPr>
          <a:xfrm>
            <a:off x="3393281" y="2750343"/>
            <a:ext cx="5429250" cy="3643313"/>
          </a:xfrm>
          <a:prstGeom prst="roundRect">
            <a:avLst/>
          </a:prstGeom>
          <a:solidFill>
            <a:srgbClr val="FF99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600" b="1" dirty="0">
                <a:solidFill>
                  <a:schemeClr val="tx2"/>
                </a:solidFill>
                <a:latin typeface="Comic Sans MS" pitchFamily="66" charset="0"/>
              </a:rPr>
              <a:t>Qs 66(At </a:t>
            </a:r>
            <a:r>
              <a:rPr lang="en-US" sz="1600" b="1" dirty="0" err="1">
                <a:solidFill>
                  <a:schemeClr val="tx2"/>
                </a:solidFill>
                <a:latin typeface="Comic Sans MS" pitchFamily="66" charset="0"/>
              </a:rPr>
              <a:t>Tahrim</a:t>
            </a:r>
            <a:r>
              <a:rPr lang="en-US" sz="1600" b="1" dirty="0">
                <a:solidFill>
                  <a:schemeClr val="tx2"/>
                </a:solidFill>
                <a:latin typeface="Comic Sans MS" pitchFamily="66" charset="0"/>
              </a:rPr>
              <a:t>);12 =&gt; </a:t>
            </a:r>
            <a:r>
              <a:rPr lang="en-US" sz="1600" b="1" dirty="0" err="1">
                <a:solidFill>
                  <a:schemeClr val="tx2"/>
                </a:solidFill>
                <a:latin typeface="Comic Sans MS" pitchFamily="66" charset="0"/>
              </a:rPr>
              <a:t>Maryam</a:t>
            </a:r>
            <a:r>
              <a:rPr lang="en-US" sz="1600" b="1" dirty="0">
                <a:solidFill>
                  <a:schemeClr val="tx2"/>
                </a:solidFill>
                <a:latin typeface="Comic Sans MS" pitchFamily="66" charset="0"/>
              </a:rPr>
              <a:t> </a:t>
            </a:r>
            <a:r>
              <a:rPr lang="en-US" sz="1600" b="1" dirty="0" err="1">
                <a:solidFill>
                  <a:schemeClr val="tx2"/>
                </a:solidFill>
                <a:latin typeface="Comic Sans MS" pitchFamily="66" charset="0"/>
              </a:rPr>
              <a:t>puteri</a:t>
            </a:r>
            <a:r>
              <a:rPr lang="en-US" sz="1600" b="1" dirty="0">
                <a:solidFill>
                  <a:schemeClr val="tx2"/>
                </a:solidFill>
                <a:latin typeface="Comic Sans MS" pitchFamily="66" charset="0"/>
              </a:rPr>
              <a:t> </a:t>
            </a:r>
            <a:r>
              <a:rPr lang="en-US" sz="1600" b="1" dirty="0" err="1">
                <a:solidFill>
                  <a:schemeClr val="tx2"/>
                </a:solidFill>
                <a:latin typeface="Comic Sans MS" pitchFamily="66" charset="0"/>
              </a:rPr>
              <a:t>Imran</a:t>
            </a:r>
            <a:r>
              <a:rPr lang="en-US" sz="1600" b="1" dirty="0">
                <a:solidFill>
                  <a:schemeClr val="tx2"/>
                </a:solidFill>
                <a:latin typeface="Comic Sans MS" pitchFamily="66" charset="0"/>
              </a:rPr>
              <a:t> </a:t>
            </a:r>
            <a:r>
              <a:rPr lang="en-US" sz="1600" b="1" dirty="0" err="1">
                <a:solidFill>
                  <a:schemeClr val="tx2"/>
                </a:solidFill>
                <a:latin typeface="Comic Sans MS" pitchFamily="66" charset="0"/>
              </a:rPr>
              <a:t>wanita</a:t>
            </a:r>
            <a:r>
              <a:rPr lang="en-US" sz="1600" b="1" dirty="0">
                <a:solidFill>
                  <a:schemeClr val="tx2"/>
                </a:solidFill>
                <a:latin typeface="Comic Sans MS" pitchFamily="66" charset="0"/>
              </a:rPr>
              <a:t> yang </a:t>
            </a:r>
            <a:r>
              <a:rPr lang="en-US" sz="1600" b="1" dirty="0" err="1">
                <a:solidFill>
                  <a:schemeClr val="tx2"/>
                </a:solidFill>
                <a:latin typeface="Comic Sans MS" pitchFamily="66" charset="0"/>
              </a:rPr>
              <a:t>taat</a:t>
            </a:r>
            <a:endParaRPr lang="en-US" sz="1600" b="1" dirty="0">
              <a:solidFill>
                <a:schemeClr val="tx2"/>
              </a:solidFill>
              <a:latin typeface="Comic Sans MS" pitchFamily="66" charset="0"/>
            </a:endParaRPr>
          </a:p>
          <a:p>
            <a:pPr>
              <a:defRPr/>
            </a:pPr>
            <a:endParaRPr lang="en-US" sz="1600" b="1" dirty="0">
              <a:solidFill>
                <a:schemeClr val="tx2"/>
              </a:solidFill>
              <a:latin typeface="Comic Sans MS" pitchFamily="66" charset="0"/>
            </a:endParaRPr>
          </a:p>
          <a:p>
            <a:pPr>
              <a:defRPr/>
            </a:pPr>
            <a:r>
              <a:rPr lang="en-US" sz="1600" b="1" dirty="0">
                <a:solidFill>
                  <a:schemeClr val="tx2"/>
                </a:solidFill>
                <a:latin typeface="Comic Sans MS" pitchFamily="66" charset="0"/>
              </a:rPr>
              <a:t>Qs. 4(</a:t>
            </a:r>
            <a:r>
              <a:rPr lang="en-US" sz="1600" b="1" dirty="0" err="1">
                <a:solidFill>
                  <a:schemeClr val="tx2"/>
                </a:solidFill>
                <a:latin typeface="Comic Sans MS" pitchFamily="66" charset="0"/>
              </a:rPr>
              <a:t>AnNisa</a:t>
            </a:r>
            <a:r>
              <a:rPr lang="en-US" sz="1600" b="1" dirty="0">
                <a:solidFill>
                  <a:schemeClr val="tx2"/>
                </a:solidFill>
                <a:latin typeface="Comic Sans MS" pitchFamily="66" charset="0"/>
              </a:rPr>
              <a:t>) 171=&gt; Isa </a:t>
            </a:r>
            <a:r>
              <a:rPr lang="en-US" sz="1600" b="1" dirty="0" err="1">
                <a:solidFill>
                  <a:schemeClr val="tx2"/>
                </a:solidFill>
                <a:latin typeface="Comic Sans MS" pitchFamily="66" charset="0"/>
              </a:rPr>
              <a:t>putra</a:t>
            </a:r>
            <a:r>
              <a:rPr lang="en-US" sz="1600" b="1" dirty="0">
                <a:solidFill>
                  <a:schemeClr val="tx2"/>
                </a:solidFill>
                <a:latin typeface="Comic Sans MS" pitchFamily="66" charset="0"/>
              </a:rPr>
              <a:t> </a:t>
            </a:r>
            <a:r>
              <a:rPr lang="en-US" sz="1600" b="1" dirty="0" err="1">
                <a:solidFill>
                  <a:schemeClr val="tx2"/>
                </a:solidFill>
                <a:latin typeface="Comic Sans MS" pitchFamily="66" charset="0"/>
              </a:rPr>
              <a:t>Mariam</a:t>
            </a:r>
            <a:r>
              <a:rPr lang="en-US" sz="1600" b="1" dirty="0">
                <a:solidFill>
                  <a:schemeClr val="tx2"/>
                </a:solidFill>
                <a:latin typeface="Comic Sans MS" pitchFamily="66" charset="0"/>
              </a:rPr>
              <a:t> </a:t>
            </a:r>
            <a:r>
              <a:rPr lang="en-US" sz="1600" b="1" dirty="0" err="1">
                <a:solidFill>
                  <a:schemeClr val="tx2"/>
                </a:solidFill>
                <a:latin typeface="Comic Sans MS" pitchFamily="66" charset="0"/>
              </a:rPr>
              <a:t>terjadi</a:t>
            </a:r>
            <a:r>
              <a:rPr lang="en-US" sz="1600" b="1" dirty="0">
                <a:solidFill>
                  <a:schemeClr val="tx2"/>
                </a:solidFill>
                <a:latin typeface="Comic Sans MS" pitchFamily="66" charset="0"/>
              </a:rPr>
              <a:t> dg </a:t>
            </a:r>
            <a:r>
              <a:rPr lang="en-US" sz="1600" b="1" dirty="0" err="1">
                <a:solidFill>
                  <a:schemeClr val="tx2"/>
                </a:solidFill>
                <a:latin typeface="Comic Sans MS" pitchFamily="66" charset="0"/>
              </a:rPr>
              <a:t>Kalimat-Nya</a:t>
            </a:r>
            <a:endParaRPr lang="en-US" sz="1600" b="1" dirty="0">
              <a:solidFill>
                <a:schemeClr val="tx2"/>
              </a:solidFill>
              <a:latin typeface="Comic Sans MS" pitchFamily="66" charset="0"/>
            </a:endParaRPr>
          </a:p>
          <a:p>
            <a:pPr>
              <a:defRPr/>
            </a:pPr>
            <a:endParaRPr lang="en-US" sz="1600" b="1" dirty="0">
              <a:solidFill>
                <a:schemeClr val="tx2"/>
              </a:solidFill>
              <a:latin typeface="Comic Sans MS" pitchFamily="66" charset="0"/>
            </a:endParaRPr>
          </a:p>
          <a:p>
            <a:pPr>
              <a:defRPr/>
            </a:pPr>
            <a:r>
              <a:rPr lang="en-US" sz="1600" b="1" dirty="0">
                <a:solidFill>
                  <a:schemeClr val="tx2"/>
                </a:solidFill>
                <a:latin typeface="Comic Sans MS" pitchFamily="66" charset="0"/>
              </a:rPr>
              <a:t>Qs.21(</a:t>
            </a:r>
            <a:r>
              <a:rPr lang="en-US" sz="1600" b="1" dirty="0" err="1">
                <a:solidFill>
                  <a:schemeClr val="tx2"/>
                </a:solidFill>
                <a:latin typeface="Comic Sans MS" pitchFamily="66" charset="0"/>
              </a:rPr>
              <a:t>Ar</a:t>
            </a:r>
            <a:r>
              <a:rPr lang="en-US" sz="1600" b="1" dirty="0">
                <a:solidFill>
                  <a:schemeClr val="tx2"/>
                </a:solidFill>
                <a:latin typeface="Comic Sans MS" pitchFamily="66" charset="0"/>
              </a:rPr>
              <a:t> Rum);91=&gt; Dan </a:t>
            </a:r>
            <a:r>
              <a:rPr lang="en-US" sz="1600" b="1" dirty="0" err="1">
                <a:solidFill>
                  <a:schemeClr val="tx2"/>
                </a:solidFill>
                <a:latin typeface="Comic Sans MS" pitchFamily="66" charset="0"/>
              </a:rPr>
              <a:t>ditiupkan</a:t>
            </a:r>
            <a:r>
              <a:rPr lang="en-US" sz="1600" b="1" dirty="0">
                <a:solidFill>
                  <a:schemeClr val="tx2"/>
                </a:solidFill>
                <a:latin typeface="Comic Sans MS" pitchFamily="66" charset="0"/>
              </a:rPr>
              <a:t> </a:t>
            </a:r>
            <a:r>
              <a:rPr lang="en-US" sz="1600" b="1" dirty="0" err="1">
                <a:solidFill>
                  <a:schemeClr val="tx2"/>
                </a:solidFill>
                <a:latin typeface="Comic Sans MS" pitchFamily="66" charset="0"/>
              </a:rPr>
              <a:t>ruh</a:t>
            </a:r>
            <a:r>
              <a:rPr lang="en-US" sz="1600" b="1" dirty="0">
                <a:solidFill>
                  <a:schemeClr val="tx2"/>
                </a:solidFill>
                <a:latin typeface="Comic Sans MS" pitchFamily="66" charset="0"/>
              </a:rPr>
              <a:t> </a:t>
            </a:r>
            <a:r>
              <a:rPr lang="en-US" sz="1600" b="1" dirty="0" err="1">
                <a:solidFill>
                  <a:schemeClr val="tx2"/>
                </a:solidFill>
                <a:latin typeface="Comic Sans MS" pitchFamily="66" charset="0"/>
              </a:rPr>
              <a:t>dari</a:t>
            </a:r>
            <a:r>
              <a:rPr lang="en-US" sz="1600" b="1" dirty="0">
                <a:solidFill>
                  <a:schemeClr val="tx2"/>
                </a:solidFill>
                <a:latin typeface="Comic Sans MS" pitchFamily="66" charset="0"/>
              </a:rPr>
              <a:t> </a:t>
            </a:r>
            <a:r>
              <a:rPr lang="en-US" sz="1600" b="1" dirty="0" err="1">
                <a:solidFill>
                  <a:schemeClr val="tx2"/>
                </a:solidFill>
                <a:latin typeface="Comic Sans MS" pitchFamily="66" charset="0"/>
              </a:rPr>
              <a:t>pada-Nya</a:t>
            </a:r>
            <a:r>
              <a:rPr lang="en-US" sz="1600" b="1" dirty="0">
                <a:solidFill>
                  <a:schemeClr val="tx2"/>
                </a:solidFill>
                <a:latin typeface="Comic Sans MS" pitchFamily="66" charset="0"/>
              </a:rPr>
              <a:t> </a:t>
            </a:r>
            <a:r>
              <a:rPr lang="en-US" sz="1600" b="1" dirty="0" err="1">
                <a:solidFill>
                  <a:schemeClr val="tx2"/>
                </a:solidFill>
                <a:latin typeface="Comic Sans MS" pitchFamily="66" charset="0"/>
              </a:rPr>
              <a:t>kepada</a:t>
            </a:r>
            <a:r>
              <a:rPr lang="en-US" sz="1600" b="1" dirty="0">
                <a:solidFill>
                  <a:schemeClr val="tx2"/>
                </a:solidFill>
                <a:latin typeface="Comic Sans MS" pitchFamily="66" charset="0"/>
              </a:rPr>
              <a:t> </a:t>
            </a:r>
            <a:r>
              <a:rPr lang="en-US" sz="1600" b="1" dirty="0" err="1">
                <a:solidFill>
                  <a:schemeClr val="tx2"/>
                </a:solidFill>
                <a:latin typeface="Comic Sans MS" pitchFamily="66" charset="0"/>
              </a:rPr>
              <a:t>Mariam</a:t>
            </a:r>
            <a:endParaRPr lang="en-US" sz="1600" b="1" dirty="0">
              <a:solidFill>
                <a:schemeClr val="tx2"/>
              </a:solidFill>
              <a:latin typeface="Comic Sans MS" pitchFamily="66" charset="0"/>
            </a:endParaRPr>
          </a:p>
          <a:p>
            <a:pPr>
              <a:defRPr/>
            </a:pPr>
            <a:endParaRPr lang="en-US" sz="1600" b="1" dirty="0">
              <a:solidFill>
                <a:schemeClr val="tx2"/>
              </a:solidFill>
              <a:latin typeface="Comic Sans MS" pitchFamily="66" charset="0"/>
            </a:endParaRPr>
          </a:p>
          <a:p>
            <a:pPr>
              <a:defRPr/>
            </a:pPr>
            <a:r>
              <a:rPr lang="en-US" sz="1600" b="1" dirty="0">
                <a:solidFill>
                  <a:schemeClr val="tx2"/>
                </a:solidFill>
                <a:latin typeface="Comic Sans MS" pitchFamily="66" charset="0"/>
              </a:rPr>
              <a:t>Qs. 2(Al </a:t>
            </a:r>
            <a:r>
              <a:rPr lang="en-US" sz="1600" b="1" dirty="0" err="1">
                <a:solidFill>
                  <a:schemeClr val="tx2"/>
                </a:solidFill>
                <a:latin typeface="Comic Sans MS" pitchFamily="66" charset="0"/>
              </a:rPr>
              <a:t>Baqarah</a:t>
            </a:r>
            <a:r>
              <a:rPr lang="en-US" sz="1600" b="1" dirty="0">
                <a:solidFill>
                  <a:schemeClr val="tx2"/>
                </a:solidFill>
                <a:latin typeface="Comic Sans MS" pitchFamily="66" charset="0"/>
              </a:rPr>
              <a:t>);87 =&gt; Isa </a:t>
            </a:r>
            <a:r>
              <a:rPr lang="en-US" sz="1600" b="1" dirty="0" err="1">
                <a:solidFill>
                  <a:schemeClr val="tx2"/>
                </a:solidFill>
                <a:latin typeface="Comic Sans MS" pitchFamily="66" charset="0"/>
              </a:rPr>
              <a:t>diperkuat</a:t>
            </a:r>
            <a:r>
              <a:rPr lang="en-US" sz="1600" b="1" dirty="0">
                <a:solidFill>
                  <a:schemeClr val="tx2"/>
                </a:solidFill>
                <a:latin typeface="Comic Sans MS" pitchFamily="66" charset="0"/>
              </a:rPr>
              <a:t> </a:t>
            </a:r>
            <a:r>
              <a:rPr lang="en-US" sz="1600" b="1" dirty="0" err="1">
                <a:solidFill>
                  <a:schemeClr val="tx2"/>
                </a:solidFill>
                <a:latin typeface="Comic Sans MS" pitchFamily="66" charset="0"/>
              </a:rPr>
              <a:t>dengan</a:t>
            </a:r>
            <a:r>
              <a:rPr lang="en-US" sz="1600" b="1" dirty="0">
                <a:solidFill>
                  <a:schemeClr val="tx2"/>
                </a:solidFill>
                <a:latin typeface="Comic Sans MS" pitchFamily="66" charset="0"/>
              </a:rPr>
              <a:t> </a:t>
            </a:r>
            <a:r>
              <a:rPr lang="en-US" sz="1600" b="1" dirty="0" err="1">
                <a:solidFill>
                  <a:schemeClr val="tx2"/>
                </a:solidFill>
                <a:latin typeface="Comic Sans MS" pitchFamily="66" charset="0"/>
              </a:rPr>
              <a:t>Ruhul</a:t>
            </a:r>
            <a:r>
              <a:rPr lang="en-US" sz="1600" b="1" dirty="0">
                <a:solidFill>
                  <a:schemeClr val="tx2"/>
                </a:solidFill>
                <a:latin typeface="Comic Sans MS" pitchFamily="66" charset="0"/>
              </a:rPr>
              <a:t> Kudus</a:t>
            </a:r>
          </a:p>
          <a:p>
            <a:pPr>
              <a:defRPr/>
            </a:pPr>
            <a:endParaRPr lang="en-US" sz="1600" b="1" dirty="0">
              <a:solidFill>
                <a:schemeClr val="tx2"/>
              </a:solidFill>
              <a:latin typeface="Comic Sans MS" pitchFamily="66" charset="0"/>
            </a:endParaRPr>
          </a:p>
          <a:p>
            <a:pPr>
              <a:defRPr/>
            </a:pPr>
            <a:r>
              <a:rPr lang="en-US" sz="1600" b="1" dirty="0">
                <a:solidFill>
                  <a:schemeClr val="tx2"/>
                </a:solidFill>
                <a:latin typeface="Comic Sans MS" pitchFamily="66" charset="0"/>
              </a:rPr>
              <a:t>Qs.3 (Al </a:t>
            </a:r>
            <a:r>
              <a:rPr lang="en-US" sz="1600" b="1" dirty="0" err="1">
                <a:solidFill>
                  <a:schemeClr val="tx2"/>
                </a:solidFill>
                <a:latin typeface="Comic Sans MS" pitchFamily="66" charset="0"/>
              </a:rPr>
              <a:t>Imran</a:t>
            </a:r>
            <a:r>
              <a:rPr lang="en-US" sz="1600" b="1" dirty="0">
                <a:solidFill>
                  <a:schemeClr val="tx2"/>
                </a:solidFill>
                <a:latin typeface="Comic Sans MS" pitchFamily="66" charset="0"/>
              </a:rPr>
              <a:t>);59 =&gt; </a:t>
            </a:r>
            <a:r>
              <a:rPr lang="en-US" sz="1600" b="1" dirty="0" err="1">
                <a:solidFill>
                  <a:schemeClr val="tx2"/>
                </a:solidFill>
                <a:latin typeface="Comic Sans MS" pitchFamily="66" charset="0"/>
              </a:rPr>
              <a:t>Penciptaan</a:t>
            </a:r>
            <a:r>
              <a:rPr lang="en-US" sz="1600" b="1" dirty="0">
                <a:solidFill>
                  <a:schemeClr val="tx2"/>
                </a:solidFill>
                <a:latin typeface="Comic Sans MS" pitchFamily="66" charset="0"/>
              </a:rPr>
              <a:t> Isa </a:t>
            </a:r>
            <a:r>
              <a:rPr lang="en-US" sz="1600" b="1" dirty="0" err="1">
                <a:solidFill>
                  <a:schemeClr val="tx2"/>
                </a:solidFill>
                <a:latin typeface="Comic Sans MS" pitchFamily="66" charset="0"/>
              </a:rPr>
              <a:t>seperti</a:t>
            </a:r>
            <a:r>
              <a:rPr lang="en-US" sz="1600" b="1" dirty="0">
                <a:solidFill>
                  <a:schemeClr val="tx2"/>
                </a:solidFill>
                <a:latin typeface="Comic Sans MS" pitchFamily="66" charset="0"/>
              </a:rPr>
              <a:t> </a:t>
            </a:r>
            <a:r>
              <a:rPr lang="en-US" sz="1600" b="1" dirty="0" err="1">
                <a:solidFill>
                  <a:schemeClr val="tx2"/>
                </a:solidFill>
                <a:latin typeface="Comic Sans MS" pitchFamily="66" charset="0"/>
              </a:rPr>
              <a:t>penciptaan</a:t>
            </a:r>
            <a:r>
              <a:rPr lang="en-US" sz="1600" b="1" dirty="0">
                <a:solidFill>
                  <a:schemeClr val="tx2"/>
                </a:solidFill>
                <a:latin typeface="Comic Sans MS" pitchFamily="66" charset="0"/>
              </a:rPr>
              <a:t> Adam.</a:t>
            </a:r>
          </a:p>
        </p:txBody>
      </p:sp>
      <p:cxnSp>
        <p:nvCxnSpPr>
          <p:cNvPr id="9" name="Straight Arrow Connector 8"/>
          <p:cNvCxnSpPr>
            <a:stCxn id="4" idx="6"/>
          </p:cNvCxnSpPr>
          <p:nvPr/>
        </p:nvCxnSpPr>
        <p:spPr>
          <a:xfrm>
            <a:off x="2714625" y="1349375"/>
            <a:ext cx="500063" cy="7938"/>
          </a:xfrm>
          <a:prstGeom prst="straightConnector1">
            <a:avLst/>
          </a:prstGeom>
          <a:ln>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6" idx="6"/>
          </p:cNvCxnSpPr>
          <p:nvPr/>
        </p:nvCxnSpPr>
        <p:spPr>
          <a:xfrm>
            <a:off x="2357438" y="3929063"/>
            <a:ext cx="1000125" cy="1587"/>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11"/>
          </p:nvPr>
        </p:nvSpPr>
        <p:spPr>
          <a:xfrm>
            <a:off x="69056" y="6348413"/>
            <a:ext cx="2895600" cy="476250"/>
          </a:xfrm>
        </p:spPr>
        <p:txBody>
          <a:bodyPr/>
          <a:lstStyle/>
          <a:p>
            <a:pPr>
              <a:defRPr/>
            </a:pPr>
            <a:r>
              <a:rPr lang="en-US" dirty="0" smtClean="0"/>
              <a:t>Dr. </a:t>
            </a:r>
            <a:r>
              <a:rPr lang="en-US" dirty="0" err="1" smtClean="0"/>
              <a:t>Eka</a:t>
            </a:r>
            <a:r>
              <a:rPr lang="en-US" dirty="0" smtClean="0"/>
              <a:t> </a:t>
            </a:r>
            <a:r>
              <a:rPr lang="en-US" dirty="0" err="1" smtClean="0"/>
              <a:t>Kurniawati</a:t>
            </a:r>
            <a:r>
              <a:rPr lang="en-US" dirty="0" smtClean="0"/>
              <a:t>, </a:t>
            </a:r>
            <a:r>
              <a:rPr lang="en-US" dirty="0" err="1" smtClean="0"/>
              <a:t>M.Pd.I</a:t>
            </a:r>
            <a:r>
              <a:rPr lang="en-US" dirty="0" smtClean="0"/>
              <a:t>.</a:t>
            </a:r>
            <a:endParaRPr lang="en-US" dirty="0"/>
          </a:p>
        </p:txBody>
      </p:sp>
    </p:spTree>
  </p:cSld>
  <p:clrMapOvr>
    <a:masterClrMapping/>
  </p:clrMapOvr>
  <p:transition spd="slow">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214282" y="214290"/>
            <a:ext cx="8115328" cy="868346"/>
          </a:xfrm>
        </p:spPr>
        <p:style>
          <a:lnRef idx="1">
            <a:schemeClr val="accent2"/>
          </a:lnRef>
          <a:fillRef idx="2">
            <a:schemeClr val="accent2"/>
          </a:fillRef>
          <a:effectRef idx="1">
            <a:schemeClr val="accent2"/>
          </a:effectRef>
          <a:fontRef idx="minor">
            <a:schemeClr val="dk1"/>
          </a:fontRef>
        </p:style>
        <p:txBody>
          <a:bodyPr/>
          <a:lstStyle/>
          <a:p>
            <a:r>
              <a:rPr lang="en-US" sz="2400" dirty="0" smtClean="0">
                <a:latin typeface="Comic Sans MS" pitchFamily="66" charset="0"/>
              </a:rPr>
              <a:t>4. </a:t>
            </a:r>
            <a:r>
              <a:rPr lang="en-US" sz="2400" dirty="0" err="1" smtClean="0">
                <a:latin typeface="Comic Sans MS" pitchFamily="66" charset="0"/>
              </a:rPr>
              <a:t>Kejadian</a:t>
            </a:r>
            <a:r>
              <a:rPr lang="en-US" sz="2400" dirty="0" smtClean="0">
                <a:latin typeface="Comic Sans MS" pitchFamily="66" charset="0"/>
              </a:rPr>
              <a:t> </a:t>
            </a:r>
            <a:r>
              <a:rPr lang="en-US" sz="2400" dirty="0" err="1" smtClean="0">
                <a:latin typeface="Comic Sans MS" pitchFamily="66" charset="0"/>
              </a:rPr>
              <a:t>Manusia</a:t>
            </a:r>
            <a:r>
              <a:rPr lang="en-US" sz="2400" dirty="0" smtClean="0">
                <a:latin typeface="Comic Sans MS" pitchFamily="66" charset="0"/>
              </a:rPr>
              <a:t> </a:t>
            </a:r>
            <a:r>
              <a:rPr lang="en-US" sz="2400" dirty="0" err="1" smtClean="0">
                <a:latin typeface="Comic Sans MS" pitchFamily="66" charset="0"/>
              </a:rPr>
              <a:t>Secara</a:t>
            </a:r>
            <a:r>
              <a:rPr lang="en-US" sz="2400" dirty="0" smtClean="0">
                <a:latin typeface="Comic Sans MS" pitchFamily="66" charset="0"/>
              </a:rPr>
              <a:t> </a:t>
            </a:r>
            <a:r>
              <a:rPr lang="en-US" sz="2400" dirty="0" err="1" smtClean="0">
                <a:latin typeface="Comic Sans MS" pitchFamily="66" charset="0"/>
              </a:rPr>
              <a:t>Umum</a:t>
            </a:r>
            <a:endParaRPr lang="en-US" sz="2400" dirty="0" smtClean="0">
              <a:latin typeface="Comic Sans MS" pitchFamily="66" charset="0"/>
            </a:endParaRPr>
          </a:p>
        </p:txBody>
      </p:sp>
      <p:sp>
        <p:nvSpPr>
          <p:cNvPr id="7171" name="Content Placeholder 2"/>
          <p:cNvSpPr>
            <a:spLocks noGrp="1"/>
          </p:cNvSpPr>
          <p:nvPr>
            <p:ph idx="1"/>
          </p:nvPr>
        </p:nvSpPr>
        <p:spPr>
          <a:xfrm>
            <a:off x="457200" y="1214438"/>
            <a:ext cx="8229600" cy="5429250"/>
          </a:xfrm>
          <a:solidFill>
            <a:srgbClr val="FF99CC"/>
          </a:solidFill>
        </p:spPr>
        <p:txBody>
          <a:bodyPr/>
          <a:lstStyle/>
          <a:p>
            <a:pPr>
              <a:buFontTx/>
              <a:buNone/>
            </a:pPr>
            <a:r>
              <a:rPr lang="en-US" sz="1600" b="1" smtClean="0">
                <a:latin typeface="Comic Sans MS" pitchFamily="66" charset="0"/>
              </a:rPr>
              <a:t>Qs.4((An Nisa);1=&gt; Allah menciptakan Adam, Hawa,laki-laki dan perempuan.</a:t>
            </a:r>
          </a:p>
          <a:p>
            <a:pPr>
              <a:buFontTx/>
              <a:buNone/>
            </a:pPr>
            <a:r>
              <a:rPr lang="en-US" sz="1600" b="1" smtClean="0">
                <a:latin typeface="Comic Sans MS" pitchFamily="66" charset="0"/>
              </a:rPr>
              <a:t>Qs.71(Nuh);14 Diciptakan Manusia melalui beberapa tingkatan kejadian (pembuahan=</a:t>
            </a:r>
            <a:r>
              <a:rPr lang="en-US" sz="1600" b="1" i="1" smtClean="0">
                <a:latin typeface="Comic Sans MS" pitchFamily="66" charset="0"/>
              </a:rPr>
              <a:t>fecondition</a:t>
            </a:r>
            <a:r>
              <a:rPr lang="en-US" sz="1600" b="1" smtClean="0">
                <a:latin typeface="Comic Sans MS" pitchFamily="66" charset="0"/>
              </a:rPr>
              <a:t>)</a:t>
            </a:r>
          </a:p>
          <a:p>
            <a:pPr>
              <a:buFontTx/>
              <a:buNone/>
            </a:pPr>
            <a:r>
              <a:rPr lang="en-US" sz="1600" b="1" smtClean="0">
                <a:latin typeface="Comic Sans MS" pitchFamily="66" charset="0"/>
              </a:rPr>
              <a:t>Qs.76(Al Insan);1-2 =&gt; Dari suatu waktu yang belum dapat disebut.</a:t>
            </a:r>
          </a:p>
          <a:p>
            <a:pPr>
              <a:buFontTx/>
              <a:buNone/>
            </a:pPr>
            <a:r>
              <a:rPr lang="en-US" sz="1600" b="1" smtClean="0">
                <a:latin typeface="Comic Sans MS" pitchFamily="66" charset="0"/>
              </a:rPr>
              <a:t>Qs.32(As Sajda);7-8 =&gt; Dari saripati tanah. Dari saripati air yang hina (air mani).</a:t>
            </a:r>
          </a:p>
          <a:p>
            <a:pPr>
              <a:buFontTx/>
              <a:buNone/>
            </a:pPr>
            <a:r>
              <a:rPr lang="en-US" sz="1600" b="1" smtClean="0">
                <a:latin typeface="Comic Sans MS" pitchFamily="66" charset="0"/>
              </a:rPr>
              <a:t>Qs.23(Al Mukminun);12-13 =&gt; airmani itu tersimpan dalam rahim, suatu tempat yang sangat kokoh.</a:t>
            </a:r>
          </a:p>
          <a:p>
            <a:pPr>
              <a:buFontTx/>
              <a:buNone/>
            </a:pPr>
            <a:r>
              <a:rPr lang="en-US" sz="1600" b="1" smtClean="0">
                <a:latin typeface="Comic Sans MS" pitchFamily="66" charset="0"/>
              </a:rPr>
              <a:t>Qs.86(At Taarik);5-7 =&gt; Setelah terpancar dari antara tulang sulbi laki-laki dan tulang dada wanita</a:t>
            </a:r>
          </a:p>
          <a:p>
            <a:pPr>
              <a:buFontTx/>
              <a:buNone/>
            </a:pPr>
            <a:r>
              <a:rPr lang="en-US" sz="1600" b="1" smtClean="0">
                <a:latin typeface="Comic Sans MS" pitchFamily="66" charset="0"/>
              </a:rPr>
              <a:t>Qs.23(Al Mukminun);14, 3 (Al Imran);6, =&gt; Jadilah segumpal darah, </a:t>
            </a:r>
            <a:r>
              <a:rPr lang="id-ID" sz="1600" b="1" smtClean="0">
                <a:latin typeface="Comic Sans MS" pitchFamily="66" charset="0"/>
              </a:rPr>
              <a:t>lalu segumpal darah itu Kami jadikan segumpal daging, dan segumpal daging itu Kami jadikan tulang belulang, lalu tulang belulang itu Kami bungkus dengan daging. Kemudian Kami jadikan dia makhluk yang (berbentuk) lain</a:t>
            </a:r>
            <a:r>
              <a:rPr lang="en-US" sz="1600" b="1" smtClean="0">
                <a:latin typeface="Comic Sans MS" pitchFamily="66" charset="0"/>
              </a:rPr>
              <a:t>.</a:t>
            </a:r>
          </a:p>
          <a:p>
            <a:pPr>
              <a:buFontTx/>
              <a:buNone/>
            </a:pPr>
            <a:r>
              <a:rPr lang="en-US" sz="1600" b="1" smtClean="0">
                <a:latin typeface="Comic Sans MS" pitchFamily="66" charset="0"/>
              </a:rPr>
              <a:t>Qs.82(Al Infitaar);7-8 =&gt; </a:t>
            </a:r>
            <a:r>
              <a:rPr lang="id-ID" sz="1600" b="1" smtClean="0">
                <a:latin typeface="Comic Sans MS" pitchFamily="66" charset="0"/>
              </a:rPr>
              <a:t>Yang telah menciptakan kamu lalu menyempurnakan kejadianmu dan menjadikan (susunan tubuh)mu seimbang</a:t>
            </a:r>
            <a:r>
              <a:rPr lang="en-US" sz="1600" b="1" smtClean="0">
                <a:latin typeface="Comic Sans MS" pitchFamily="66" charset="0"/>
              </a:rPr>
              <a:t>. </a:t>
            </a:r>
            <a:r>
              <a:rPr lang="id-ID" sz="1600" b="1" smtClean="0">
                <a:latin typeface="Comic Sans MS" pitchFamily="66" charset="0"/>
              </a:rPr>
              <a:t>dalam bentuk apa saja yang Dia kehendaki, Dia menyusun tubuhmu</a:t>
            </a:r>
            <a:endParaRPr lang="en-US" sz="1600" b="1" smtClean="0">
              <a:latin typeface="Comic Sans MS" pitchFamily="66" charset="0"/>
            </a:endParaRPr>
          </a:p>
          <a:p>
            <a:pPr>
              <a:buFontTx/>
              <a:buNone/>
            </a:pPr>
            <a:r>
              <a:rPr lang="en-US" sz="1600" b="1" smtClean="0">
                <a:latin typeface="Comic Sans MS" pitchFamily="66" charset="0"/>
              </a:rPr>
              <a:t>Qs.32(As Sajda);9 =&gt; </a:t>
            </a:r>
            <a:r>
              <a:rPr lang="id-ID" sz="1600" b="1" smtClean="0">
                <a:latin typeface="Comic Sans MS" pitchFamily="66" charset="0"/>
              </a:rPr>
              <a:t>Kemudian Dia menyempurnakan dan meniupkan ke dalamnya roh (ciptaan)-Nya dan Dia menjadikan bagi kamu pendengaran, penglihatan dan hati</a:t>
            </a:r>
            <a:r>
              <a:rPr lang="en-US" sz="1600" b="1" smtClean="0">
                <a:latin typeface="Comic Sans MS" pitchFamily="66" charset="0"/>
              </a:rPr>
              <a:t>.</a:t>
            </a:r>
            <a:r>
              <a:rPr lang="id-ID" sz="1600" b="1" smtClean="0">
                <a:latin typeface="Comic Sans MS" pitchFamily="66" charset="0"/>
              </a:rPr>
              <a:t> </a:t>
            </a:r>
          </a:p>
          <a:p>
            <a:pPr>
              <a:buFontTx/>
              <a:buNone/>
            </a:pPr>
            <a:endParaRPr lang="en-US" sz="1600" b="1" smtClean="0">
              <a:latin typeface="Comic Sans MS" pitchFamily="66" charset="0"/>
            </a:endParaRPr>
          </a:p>
          <a:p>
            <a:pPr>
              <a:buFontTx/>
              <a:buNone/>
            </a:pPr>
            <a:endParaRPr lang="en-US" sz="1600" b="1" smtClean="0">
              <a:latin typeface="Comic Sans MS" pitchFamily="66" charset="0"/>
            </a:endParaRPr>
          </a:p>
        </p:txBody>
      </p:sp>
      <p:sp>
        <p:nvSpPr>
          <p:cNvPr id="2" name="Footer Placeholder 1"/>
          <p:cNvSpPr>
            <a:spLocks noGrp="1"/>
          </p:cNvSpPr>
          <p:nvPr>
            <p:ph type="ftr" sz="quarter" idx="11"/>
          </p:nvPr>
        </p:nvSpPr>
        <p:spPr>
          <a:xfrm>
            <a:off x="6084168" y="6405563"/>
            <a:ext cx="2895600" cy="476250"/>
          </a:xfrm>
        </p:spPr>
        <p:txBody>
          <a:bodyPr/>
          <a:lstStyle/>
          <a:p>
            <a:pPr>
              <a:defRPr/>
            </a:pPr>
            <a:r>
              <a:rPr lang="en-US" dirty="0" smtClean="0"/>
              <a:t>Dr. </a:t>
            </a:r>
            <a:r>
              <a:rPr lang="en-US" dirty="0" err="1" smtClean="0"/>
              <a:t>Eka</a:t>
            </a:r>
            <a:r>
              <a:rPr lang="en-US" dirty="0" smtClean="0"/>
              <a:t> </a:t>
            </a:r>
            <a:r>
              <a:rPr lang="en-US" dirty="0" err="1" smtClean="0"/>
              <a:t>Kurniawati</a:t>
            </a:r>
            <a:r>
              <a:rPr lang="en-US" dirty="0" smtClean="0"/>
              <a:t>, </a:t>
            </a:r>
            <a:r>
              <a:rPr lang="en-US" dirty="0" err="1" smtClean="0"/>
              <a:t>M.Pd.I</a:t>
            </a:r>
            <a:r>
              <a:rPr lang="en-US" dirty="0" smtClean="0"/>
              <a:t>.</a:t>
            </a:r>
            <a:endParaRPr lang="en-US" dirty="0"/>
          </a:p>
        </p:txBody>
      </p:sp>
    </p:spTree>
  </p:cSld>
  <p:clrMapOvr>
    <a:masterClrMapping/>
  </p:clrMapOvr>
  <p:transition spd="slow">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solidFill>
                  <a:srgbClr val="000000"/>
                </a:solidFill>
              </a:rPr>
              <a:t>TUJUAN PENCIPTAAN MANUSIA</a:t>
            </a:r>
          </a:p>
        </p:txBody>
      </p:sp>
      <p:sp>
        <p:nvSpPr>
          <p:cNvPr id="8195" name="Rectangle 3"/>
          <p:cNvSpPr>
            <a:spLocks noGrp="1" noChangeArrowheads="1"/>
          </p:cNvSpPr>
          <p:nvPr>
            <p:ph type="body" idx="1"/>
          </p:nvPr>
        </p:nvSpPr>
        <p:spPr>
          <a:xfrm>
            <a:off x="323850" y="1628775"/>
            <a:ext cx="8229600" cy="4495800"/>
          </a:xfrm>
        </p:spPr>
        <p:txBody>
          <a:bodyPr/>
          <a:lstStyle/>
          <a:p>
            <a:pPr eaLnBrk="1" hangingPunct="1">
              <a:lnSpc>
                <a:spcPct val="90000"/>
              </a:lnSpc>
              <a:buFontTx/>
              <a:buNone/>
            </a:pPr>
            <a:r>
              <a:rPr lang="en-US" sz="2400" smtClean="0">
                <a:solidFill>
                  <a:srgbClr val="000000"/>
                </a:solidFill>
              </a:rPr>
              <a:t>Menjadi KHALIFAH FIL-ARDH:</a:t>
            </a:r>
          </a:p>
          <a:p>
            <a:pPr eaLnBrk="1" hangingPunct="1">
              <a:lnSpc>
                <a:spcPct val="90000"/>
              </a:lnSpc>
              <a:buFontTx/>
              <a:buNone/>
            </a:pPr>
            <a:r>
              <a:rPr lang="en-US" sz="2400" smtClean="0">
                <a:solidFill>
                  <a:srgbClr val="000000"/>
                </a:solidFill>
              </a:rPr>
              <a:t> * Mandataris Allah di muka </a:t>
            </a:r>
            <a:r>
              <a:rPr lang="en-US" sz="2400" b="1" smtClean="0">
                <a:solidFill>
                  <a:srgbClr val="000000"/>
                </a:solidFill>
              </a:rPr>
              <a:t>bumi</a:t>
            </a:r>
          </a:p>
          <a:p>
            <a:pPr eaLnBrk="1" hangingPunct="1">
              <a:lnSpc>
                <a:spcPct val="90000"/>
              </a:lnSpc>
              <a:buFontTx/>
              <a:buNone/>
            </a:pPr>
            <a:r>
              <a:rPr lang="en-US" sz="2400" b="1" smtClean="0">
                <a:solidFill>
                  <a:srgbClr val="000000"/>
                </a:solidFill>
              </a:rPr>
              <a:t> * Memimpin</a:t>
            </a:r>
            <a:endParaRPr lang="en-US" sz="2400" smtClean="0">
              <a:solidFill>
                <a:srgbClr val="000000"/>
              </a:solidFill>
            </a:endParaRPr>
          </a:p>
          <a:p>
            <a:pPr eaLnBrk="1" hangingPunct="1">
              <a:lnSpc>
                <a:spcPct val="90000"/>
              </a:lnSpc>
              <a:buFontTx/>
              <a:buNone/>
            </a:pPr>
            <a:r>
              <a:rPr lang="en-US" sz="2400" smtClean="0">
                <a:solidFill>
                  <a:srgbClr val="000000"/>
                </a:solidFill>
              </a:rPr>
              <a:t> * Mengayomi</a:t>
            </a:r>
          </a:p>
          <a:p>
            <a:pPr eaLnBrk="1" hangingPunct="1">
              <a:lnSpc>
                <a:spcPct val="90000"/>
              </a:lnSpc>
              <a:buFontTx/>
              <a:buNone/>
            </a:pPr>
            <a:r>
              <a:rPr lang="en-US" sz="2400" smtClean="0">
                <a:solidFill>
                  <a:srgbClr val="000000"/>
                </a:solidFill>
              </a:rPr>
              <a:t> * Menjadi Teladan</a:t>
            </a:r>
          </a:p>
          <a:p>
            <a:pPr eaLnBrk="1" hangingPunct="1">
              <a:lnSpc>
                <a:spcPct val="90000"/>
              </a:lnSpc>
              <a:buFontTx/>
              <a:buNone/>
            </a:pPr>
            <a:r>
              <a:rPr lang="en-US" sz="2400" smtClean="0">
                <a:solidFill>
                  <a:srgbClr val="000000"/>
                </a:solidFill>
              </a:rPr>
              <a:t> * Mengolah dan mendayagunakan sumber daya alam</a:t>
            </a:r>
          </a:p>
          <a:p>
            <a:pPr eaLnBrk="1" hangingPunct="1">
              <a:lnSpc>
                <a:spcPct val="90000"/>
              </a:lnSpc>
              <a:buFontTx/>
              <a:buNone/>
            </a:pPr>
            <a:endParaRPr lang="en-US" sz="2400" smtClean="0">
              <a:solidFill>
                <a:srgbClr val="000000"/>
              </a:solidFill>
            </a:endParaRPr>
          </a:p>
          <a:p>
            <a:pPr eaLnBrk="1" hangingPunct="1">
              <a:lnSpc>
                <a:spcPct val="90000"/>
              </a:lnSpc>
              <a:buFontTx/>
              <a:buNone/>
            </a:pPr>
            <a:r>
              <a:rPr lang="en-US" sz="2400" smtClean="0">
                <a:solidFill>
                  <a:srgbClr val="000000"/>
                </a:solidFill>
              </a:rPr>
              <a:t>Lihat tafsir anda!</a:t>
            </a:r>
          </a:p>
          <a:p>
            <a:pPr eaLnBrk="1" hangingPunct="1">
              <a:lnSpc>
                <a:spcPct val="90000"/>
              </a:lnSpc>
              <a:buFontTx/>
              <a:buNone/>
            </a:pPr>
            <a:r>
              <a:rPr lang="en-US" sz="2400" smtClean="0">
                <a:solidFill>
                  <a:srgbClr val="000000"/>
                </a:solidFill>
              </a:rPr>
              <a:t>Qs: Al Baqarah (2) : 30</a:t>
            </a:r>
          </a:p>
          <a:p>
            <a:pPr eaLnBrk="1" hangingPunct="1">
              <a:lnSpc>
                <a:spcPct val="90000"/>
              </a:lnSpc>
              <a:buFontTx/>
              <a:buNone/>
            </a:pPr>
            <a:r>
              <a:rPr lang="en-US" sz="2400" smtClean="0">
                <a:solidFill>
                  <a:srgbClr val="000000"/>
                </a:solidFill>
              </a:rPr>
              <a:t>Qs; Ar rum:41</a:t>
            </a:r>
          </a:p>
        </p:txBody>
      </p:sp>
      <p:sp>
        <p:nvSpPr>
          <p:cNvPr id="2" name="Footer Placeholder 1"/>
          <p:cNvSpPr>
            <a:spLocks noGrp="1"/>
          </p:cNvSpPr>
          <p:nvPr>
            <p:ph type="ftr" sz="quarter" idx="11"/>
          </p:nvPr>
        </p:nvSpPr>
        <p:spPr/>
        <p:txBody>
          <a:bodyPr/>
          <a:lstStyle/>
          <a:p>
            <a:pPr>
              <a:defRPr/>
            </a:pPr>
            <a:r>
              <a:rPr lang="en-US" smtClean="0"/>
              <a:t>Dr. Eka Kurniawati, M.Pd.I.</a:t>
            </a:r>
            <a:endParaRPr lang="en-US"/>
          </a:p>
        </p:txBody>
      </p:sp>
    </p:spTree>
  </p:cSld>
  <p:clrMapOvr>
    <a:masterClrMapping/>
  </p:clrMapOvr>
  <p:transition spd="slow">
    <p:newsfla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solidFill>
                  <a:srgbClr val="000000"/>
                </a:solidFill>
              </a:rPr>
              <a:t>FUNGSI DAN TUJUAN </a:t>
            </a:r>
            <a:br>
              <a:rPr lang="en-US" smtClean="0">
                <a:solidFill>
                  <a:srgbClr val="000000"/>
                </a:solidFill>
              </a:rPr>
            </a:br>
            <a:r>
              <a:rPr lang="en-US" smtClean="0">
                <a:solidFill>
                  <a:srgbClr val="000000"/>
                </a:solidFill>
              </a:rPr>
              <a:t>HIDUP MANUSIA</a:t>
            </a:r>
            <a:endParaRPr lang="en-GB" smtClean="0">
              <a:solidFill>
                <a:srgbClr val="000000"/>
              </a:solidFill>
            </a:endParaRPr>
          </a:p>
        </p:txBody>
      </p:sp>
      <p:sp>
        <p:nvSpPr>
          <p:cNvPr id="10243" name="Rectangle 4"/>
          <p:cNvSpPr>
            <a:spLocks noGrp="1" noChangeArrowheads="1"/>
          </p:cNvSpPr>
          <p:nvPr>
            <p:ph type="body" sz="half" idx="1"/>
          </p:nvPr>
        </p:nvSpPr>
        <p:spPr>
          <a:xfrm>
            <a:off x="539750" y="1700213"/>
            <a:ext cx="3930650" cy="4479925"/>
          </a:xfrm>
          <a:ln>
            <a:solidFill>
              <a:schemeClr val="tx1"/>
            </a:solidFill>
          </a:ln>
        </p:spPr>
        <p:txBody>
          <a:bodyPr/>
          <a:lstStyle/>
          <a:p>
            <a:pPr algn="ctr" eaLnBrk="1" hangingPunct="1">
              <a:lnSpc>
                <a:spcPct val="80000"/>
              </a:lnSpc>
              <a:buFontTx/>
              <a:buNone/>
            </a:pPr>
            <a:r>
              <a:rPr lang="en-US" sz="2000" smtClean="0">
                <a:solidFill>
                  <a:srgbClr val="FF3300"/>
                </a:solidFill>
              </a:rPr>
              <a:t>Fungsi Hidup</a:t>
            </a:r>
          </a:p>
          <a:p>
            <a:pPr eaLnBrk="1" hangingPunct="1">
              <a:lnSpc>
                <a:spcPct val="80000"/>
              </a:lnSpc>
              <a:buFontTx/>
              <a:buNone/>
            </a:pPr>
            <a:endParaRPr lang="en-US" sz="2000" smtClean="0">
              <a:solidFill>
                <a:srgbClr val="FF3300"/>
              </a:solidFill>
            </a:endParaRPr>
          </a:p>
          <a:p>
            <a:pPr eaLnBrk="1" hangingPunct="1">
              <a:lnSpc>
                <a:spcPct val="80000"/>
              </a:lnSpc>
              <a:buFontTx/>
              <a:buNone/>
            </a:pPr>
            <a:r>
              <a:rPr lang="en-US" sz="2000" smtClean="0">
                <a:solidFill>
                  <a:srgbClr val="000000"/>
                </a:solidFill>
              </a:rPr>
              <a:t>Mengabdi / beribadah kepada Allah SWT dengan segala ketundukan, kepatuhan dan ketaatan kepadaNya</a:t>
            </a:r>
          </a:p>
          <a:p>
            <a:pPr eaLnBrk="1" hangingPunct="1">
              <a:lnSpc>
                <a:spcPct val="80000"/>
              </a:lnSpc>
              <a:buFontTx/>
              <a:buNone/>
            </a:pPr>
            <a:r>
              <a:rPr lang="en-US" sz="2000" smtClean="0">
                <a:solidFill>
                  <a:srgbClr val="660033"/>
                </a:solidFill>
              </a:rPr>
              <a:t>Mengabdi / beribadah sosial sesuai dengan norma hukum agama dan norma-norma masyarakat (adat-istiadat) yang tidak bertentangan dengan nilai-nilai agama.</a:t>
            </a:r>
          </a:p>
          <a:p>
            <a:pPr eaLnBrk="1" hangingPunct="1">
              <a:lnSpc>
                <a:spcPct val="80000"/>
              </a:lnSpc>
              <a:buFontTx/>
              <a:buNone/>
            </a:pPr>
            <a:endParaRPr lang="en-US" sz="2000" smtClean="0">
              <a:solidFill>
                <a:srgbClr val="660033"/>
              </a:solidFill>
            </a:endParaRPr>
          </a:p>
          <a:p>
            <a:pPr eaLnBrk="1" hangingPunct="1">
              <a:lnSpc>
                <a:spcPct val="80000"/>
              </a:lnSpc>
              <a:buFontTx/>
              <a:buNone/>
            </a:pPr>
            <a:r>
              <a:rPr lang="en-US" sz="2000" smtClean="0">
                <a:solidFill>
                  <a:srgbClr val="000066"/>
                </a:solidFill>
              </a:rPr>
              <a:t>Lihat !: Q.S. Al- Dzariyat; [51]: 56</a:t>
            </a:r>
          </a:p>
          <a:p>
            <a:pPr eaLnBrk="1" hangingPunct="1">
              <a:lnSpc>
                <a:spcPct val="80000"/>
              </a:lnSpc>
              <a:buFontTx/>
              <a:buNone/>
            </a:pPr>
            <a:r>
              <a:rPr lang="en-US" sz="2000" smtClean="0">
                <a:solidFill>
                  <a:srgbClr val="000066"/>
                </a:solidFill>
              </a:rPr>
              <a:t>            Q.S. Ali Imran; [3]: 112 </a:t>
            </a:r>
            <a:endParaRPr lang="en-GB" sz="2000" smtClean="0">
              <a:solidFill>
                <a:srgbClr val="000066"/>
              </a:solidFill>
            </a:endParaRPr>
          </a:p>
        </p:txBody>
      </p:sp>
      <p:sp>
        <p:nvSpPr>
          <p:cNvPr id="10244" name="Rectangle 5"/>
          <p:cNvSpPr>
            <a:spLocks noGrp="1" noChangeArrowheads="1"/>
          </p:cNvSpPr>
          <p:nvPr>
            <p:ph type="body" sz="half" idx="2"/>
          </p:nvPr>
        </p:nvSpPr>
        <p:spPr>
          <a:xfrm>
            <a:off x="4643438" y="1700213"/>
            <a:ext cx="4194175" cy="4422775"/>
          </a:xfrm>
          <a:ln>
            <a:solidFill>
              <a:schemeClr val="tx1"/>
            </a:solidFill>
          </a:ln>
        </p:spPr>
        <p:txBody>
          <a:bodyPr/>
          <a:lstStyle/>
          <a:p>
            <a:pPr algn="ctr" eaLnBrk="1" hangingPunct="1">
              <a:lnSpc>
                <a:spcPct val="80000"/>
              </a:lnSpc>
              <a:buFontTx/>
              <a:buNone/>
            </a:pPr>
            <a:r>
              <a:rPr lang="en-US" sz="2000" smtClean="0">
                <a:solidFill>
                  <a:srgbClr val="FF0000"/>
                </a:solidFill>
              </a:rPr>
              <a:t>Tujuan Hidup</a:t>
            </a:r>
          </a:p>
          <a:p>
            <a:pPr algn="ctr" eaLnBrk="1" hangingPunct="1">
              <a:lnSpc>
                <a:spcPct val="80000"/>
              </a:lnSpc>
              <a:buFontTx/>
              <a:buNone/>
            </a:pPr>
            <a:endParaRPr lang="en-US" sz="2000" smtClean="0">
              <a:solidFill>
                <a:srgbClr val="FF0000"/>
              </a:solidFill>
            </a:endParaRPr>
          </a:p>
          <a:p>
            <a:pPr eaLnBrk="1" hangingPunct="1">
              <a:lnSpc>
                <a:spcPct val="80000"/>
              </a:lnSpc>
              <a:buFontTx/>
              <a:buNone/>
            </a:pPr>
            <a:r>
              <a:rPr lang="en-GB" sz="2000" smtClean="0">
                <a:solidFill>
                  <a:srgbClr val="000000"/>
                </a:solidFill>
              </a:rPr>
              <a:t>Mencari Keridhoan Allah</a:t>
            </a:r>
          </a:p>
          <a:p>
            <a:pPr eaLnBrk="1" hangingPunct="1">
              <a:lnSpc>
                <a:spcPct val="80000"/>
              </a:lnSpc>
              <a:buFontTx/>
              <a:buNone/>
            </a:pPr>
            <a:r>
              <a:rPr lang="en-GB" sz="2000" smtClean="0"/>
              <a:t>   </a:t>
            </a:r>
            <a:r>
              <a:rPr lang="en-GB" sz="2000" smtClean="0">
                <a:solidFill>
                  <a:srgbClr val="990000"/>
                </a:solidFill>
              </a:rPr>
              <a:t>Semua yang manusia lakukan ikhlas karena Allah swt </a:t>
            </a:r>
          </a:p>
        </p:txBody>
      </p:sp>
      <p:sp>
        <p:nvSpPr>
          <p:cNvPr id="2" name="Footer Placeholder 1"/>
          <p:cNvSpPr>
            <a:spLocks noGrp="1"/>
          </p:cNvSpPr>
          <p:nvPr>
            <p:ph type="ftr" sz="quarter" idx="11"/>
          </p:nvPr>
        </p:nvSpPr>
        <p:spPr/>
        <p:txBody>
          <a:bodyPr/>
          <a:lstStyle/>
          <a:p>
            <a:pPr>
              <a:defRPr/>
            </a:pPr>
            <a:r>
              <a:rPr lang="en-US" smtClean="0"/>
              <a:t>Dr. Eka Kurniawati, M.Pd.I.</a:t>
            </a:r>
            <a:endParaRPr lang="en-US"/>
          </a:p>
        </p:txBody>
      </p:sp>
    </p:spTree>
  </p:cSld>
  <p:clrMapOvr>
    <a:masterClrMapping/>
  </p:clrMapOvr>
  <p:transition spd="slow">
    <p:newsfla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132138" y="0"/>
            <a:ext cx="2659062" cy="677863"/>
          </a:xfrm>
          <a:ln>
            <a:solidFill>
              <a:schemeClr val="folHlink"/>
            </a:solidFill>
          </a:ln>
        </p:spPr>
        <p:txBody>
          <a:bodyPr/>
          <a:lstStyle/>
          <a:p>
            <a:pPr eaLnBrk="1" hangingPunct="1"/>
            <a:r>
              <a:rPr lang="en-US" sz="1600" b="1" smtClean="0">
                <a:solidFill>
                  <a:srgbClr val="660066"/>
                </a:solidFill>
              </a:rPr>
              <a:t>   HAKEKAT MANUSIA</a:t>
            </a:r>
            <a:endParaRPr lang="en-GB" sz="1600" b="1" smtClean="0">
              <a:solidFill>
                <a:srgbClr val="660066"/>
              </a:solidFill>
            </a:endParaRPr>
          </a:p>
        </p:txBody>
      </p:sp>
      <p:sp>
        <p:nvSpPr>
          <p:cNvPr id="11267" name="Rectangle 5"/>
          <p:cNvSpPr>
            <a:spLocks noChangeArrowheads="1"/>
          </p:cNvSpPr>
          <p:nvPr/>
        </p:nvSpPr>
        <p:spPr bwMode="auto">
          <a:xfrm>
            <a:off x="3635375" y="908050"/>
            <a:ext cx="1296988" cy="431800"/>
          </a:xfrm>
          <a:prstGeom prst="rect">
            <a:avLst/>
          </a:prstGeom>
          <a:solidFill>
            <a:schemeClr val="accent1"/>
          </a:solidFill>
          <a:ln w="9525">
            <a:solidFill>
              <a:schemeClr val="hlink"/>
            </a:solidFill>
            <a:miter lim="800000"/>
            <a:headEnd/>
            <a:tailEnd/>
          </a:ln>
        </p:spPr>
        <p:txBody>
          <a:bodyPr wrap="none" anchor="ctr"/>
          <a:lstStyle/>
          <a:p>
            <a:pPr algn="ctr"/>
            <a:r>
              <a:rPr lang="en-US" sz="1600">
                <a:solidFill>
                  <a:schemeClr val="bg2"/>
                </a:solidFill>
              </a:rPr>
              <a:t>ALLAH</a:t>
            </a:r>
            <a:endParaRPr lang="en-GB" sz="1600">
              <a:solidFill>
                <a:schemeClr val="bg2"/>
              </a:solidFill>
            </a:endParaRPr>
          </a:p>
        </p:txBody>
      </p:sp>
      <p:sp>
        <p:nvSpPr>
          <p:cNvPr id="11268" name="Oval 6"/>
          <p:cNvSpPr>
            <a:spLocks noChangeArrowheads="1"/>
          </p:cNvSpPr>
          <p:nvPr/>
        </p:nvSpPr>
        <p:spPr bwMode="auto">
          <a:xfrm>
            <a:off x="3348038" y="1773238"/>
            <a:ext cx="2016125" cy="431800"/>
          </a:xfrm>
          <a:prstGeom prst="ellipse">
            <a:avLst/>
          </a:prstGeom>
          <a:solidFill>
            <a:schemeClr val="accent1"/>
          </a:solidFill>
          <a:ln w="9525">
            <a:solidFill>
              <a:schemeClr val="tx1"/>
            </a:solidFill>
            <a:round/>
            <a:headEnd/>
            <a:tailEnd/>
          </a:ln>
        </p:spPr>
        <p:txBody>
          <a:bodyPr wrap="none" anchor="ctr"/>
          <a:lstStyle/>
          <a:p>
            <a:pPr algn="ctr"/>
            <a:r>
              <a:rPr lang="en-US" sz="1600">
                <a:solidFill>
                  <a:srgbClr val="000000"/>
                </a:solidFill>
              </a:rPr>
              <a:t>UNSUR MANUSIA</a:t>
            </a:r>
            <a:endParaRPr lang="en-GB" sz="1600">
              <a:solidFill>
                <a:srgbClr val="000000"/>
              </a:solidFill>
            </a:endParaRPr>
          </a:p>
        </p:txBody>
      </p:sp>
      <p:sp>
        <p:nvSpPr>
          <p:cNvPr id="11269" name="Rectangle 7"/>
          <p:cNvSpPr>
            <a:spLocks noChangeArrowheads="1"/>
          </p:cNvSpPr>
          <p:nvPr/>
        </p:nvSpPr>
        <p:spPr bwMode="auto">
          <a:xfrm>
            <a:off x="1042988" y="1557338"/>
            <a:ext cx="1728787" cy="646112"/>
          </a:xfrm>
          <a:prstGeom prst="rect">
            <a:avLst/>
          </a:prstGeom>
          <a:solidFill>
            <a:schemeClr val="accent1"/>
          </a:solidFill>
          <a:ln w="9525">
            <a:solidFill>
              <a:schemeClr val="tx1"/>
            </a:solidFill>
            <a:miter lim="800000"/>
            <a:headEnd/>
            <a:tailEnd/>
          </a:ln>
        </p:spPr>
        <p:txBody>
          <a:bodyPr wrap="none" anchor="ctr"/>
          <a:lstStyle/>
          <a:p>
            <a:pPr algn="ctr"/>
            <a:r>
              <a:rPr lang="en-US" sz="1400">
                <a:solidFill>
                  <a:srgbClr val="000000"/>
                </a:solidFill>
              </a:rPr>
              <a:t>1.</a:t>
            </a:r>
          </a:p>
          <a:p>
            <a:pPr algn="ctr"/>
            <a:r>
              <a:rPr lang="en-US" sz="1400">
                <a:solidFill>
                  <a:srgbClr val="000000"/>
                </a:solidFill>
              </a:rPr>
              <a:t>MATERI</a:t>
            </a:r>
          </a:p>
          <a:p>
            <a:pPr algn="ctr"/>
            <a:r>
              <a:rPr lang="en-US" sz="1200">
                <a:solidFill>
                  <a:srgbClr val="000000"/>
                </a:solidFill>
              </a:rPr>
              <a:t>Tanah / Sulalah</a:t>
            </a:r>
            <a:endParaRPr lang="en-GB" sz="1200">
              <a:solidFill>
                <a:srgbClr val="000000"/>
              </a:solidFill>
            </a:endParaRPr>
          </a:p>
        </p:txBody>
      </p:sp>
      <p:sp>
        <p:nvSpPr>
          <p:cNvPr id="11270" name="Rectangle 8"/>
          <p:cNvSpPr>
            <a:spLocks noChangeArrowheads="1"/>
          </p:cNvSpPr>
          <p:nvPr/>
        </p:nvSpPr>
        <p:spPr bwMode="auto">
          <a:xfrm>
            <a:off x="5724525" y="1484313"/>
            <a:ext cx="1800225" cy="719137"/>
          </a:xfrm>
          <a:prstGeom prst="rect">
            <a:avLst/>
          </a:prstGeom>
          <a:solidFill>
            <a:schemeClr val="accent1"/>
          </a:solidFill>
          <a:ln w="9525">
            <a:solidFill>
              <a:schemeClr val="tx1"/>
            </a:solidFill>
            <a:miter lim="800000"/>
            <a:headEnd/>
            <a:tailEnd/>
          </a:ln>
        </p:spPr>
        <p:txBody>
          <a:bodyPr wrap="none" anchor="ctr"/>
          <a:lstStyle/>
          <a:p>
            <a:pPr algn="ctr"/>
            <a:r>
              <a:rPr lang="en-US" sz="1400">
                <a:solidFill>
                  <a:srgbClr val="000000"/>
                </a:solidFill>
              </a:rPr>
              <a:t>2.</a:t>
            </a:r>
          </a:p>
          <a:p>
            <a:pPr algn="ctr"/>
            <a:r>
              <a:rPr lang="en-US" sz="1400">
                <a:solidFill>
                  <a:srgbClr val="000000"/>
                </a:solidFill>
              </a:rPr>
              <a:t>RUHANI</a:t>
            </a:r>
          </a:p>
          <a:p>
            <a:pPr algn="ctr"/>
            <a:r>
              <a:rPr lang="en-US" sz="1200">
                <a:solidFill>
                  <a:srgbClr val="000000"/>
                </a:solidFill>
              </a:rPr>
              <a:t>Ruh / Jiwa</a:t>
            </a:r>
            <a:endParaRPr lang="en-GB" sz="1200">
              <a:solidFill>
                <a:srgbClr val="000000"/>
              </a:solidFill>
            </a:endParaRPr>
          </a:p>
        </p:txBody>
      </p:sp>
      <p:sp>
        <p:nvSpPr>
          <p:cNvPr id="11271" name="Rectangle 9"/>
          <p:cNvSpPr>
            <a:spLocks noChangeArrowheads="1"/>
          </p:cNvSpPr>
          <p:nvPr/>
        </p:nvSpPr>
        <p:spPr bwMode="auto">
          <a:xfrm>
            <a:off x="2987675" y="2492375"/>
            <a:ext cx="2378075" cy="503238"/>
          </a:xfrm>
          <a:prstGeom prst="rect">
            <a:avLst/>
          </a:prstGeom>
          <a:solidFill>
            <a:schemeClr val="accent1"/>
          </a:solidFill>
          <a:ln w="9525">
            <a:solidFill>
              <a:schemeClr val="tx1"/>
            </a:solidFill>
            <a:miter lim="800000"/>
            <a:headEnd/>
            <a:tailEnd/>
          </a:ln>
        </p:spPr>
        <p:txBody>
          <a:bodyPr wrap="none" anchor="ctr"/>
          <a:lstStyle/>
          <a:p>
            <a:pPr algn="ctr"/>
            <a:r>
              <a:rPr lang="en-US" sz="1400">
                <a:solidFill>
                  <a:srgbClr val="000000"/>
                </a:solidFill>
              </a:rPr>
              <a:t>AKAL</a:t>
            </a:r>
          </a:p>
          <a:p>
            <a:pPr algn="ctr"/>
            <a:r>
              <a:rPr lang="en-US" sz="1200">
                <a:solidFill>
                  <a:srgbClr val="000000"/>
                </a:solidFill>
              </a:rPr>
              <a:t>Menghasilkan  Ilmu Pengetahuan</a:t>
            </a:r>
            <a:endParaRPr lang="en-GB" sz="1200">
              <a:solidFill>
                <a:srgbClr val="000000"/>
              </a:solidFill>
            </a:endParaRPr>
          </a:p>
        </p:txBody>
      </p:sp>
      <p:sp>
        <p:nvSpPr>
          <p:cNvPr id="11272" name="Oval 10"/>
          <p:cNvSpPr>
            <a:spLocks noChangeArrowheads="1"/>
          </p:cNvSpPr>
          <p:nvPr/>
        </p:nvSpPr>
        <p:spPr bwMode="auto">
          <a:xfrm>
            <a:off x="5867400" y="2492375"/>
            <a:ext cx="1366838" cy="431800"/>
          </a:xfrm>
          <a:prstGeom prst="ellipse">
            <a:avLst/>
          </a:prstGeom>
          <a:solidFill>
            <a:schemeClr val="accent1"/>
          </a:solidFill>
          <a:ln w="9525">
            <a:solidFill>
              <a:schemeClr val="tx1"/>
            </a:solidFill>
            <a:round/>
            <a:headEnd/>
            <a:tailEnd/>
          </a:ln>
        </p:spPr>
        <p:txBody>
          <a:bodyPr wrap="none" anchor="ctr"/>
          <a:lstStyle/>
          <a:p>
            <a:pPr algn="ctr"/>
            <a:r>
              <a:rPr lang="en-US" sz="1400">
                <a:solidFill>
                  <a:srgbClr val="000000"/>
                </a:solidFill>
              </a:rPr>
              <a:t>NAFSU</a:t>
            </a:r>
            <a:endParaRPr lang="en-GB" sz="1400">
              <a:solidFill>
                <a:srgbClr val="000000"/>
              </a:solidFill>
            </a:endParaRPr>
          </a:p>
        </p:txBody>
      </p:sp>
      <p:sp>
        <p:nvSpPr>
          <p:cNvPr id="11273" name="Rectangle 11"/>
          <p:cNvSpPr>
            <a:spLocks noChangeArrowheads="1"/>
          </p:cNvSpPr>
          <p:nvPr/>
        </p:nvSpPr>
        <p:spPr bwMode="auto">
          <a:xfrm>
            <a:off x="4932363" y="3357563"/>
            <a:ext cx="1655762" cy="1081087"/>
          </a:xfrm>
          <a:prstGeom prst="rect">
            <a:avLst/>
          </a:prstGeom>
          <a:solidFill>
            <a:schemeClr val="accent1"/>
          </a:solidFill>
          <a:ln w="9525">
            <a:solidFill>
              <a:schemeClr val="tx1"/>
            </a:solidFill>
            <a:miter lim="800000"/>
            <a:headEnd/>
            <a:tailEnd/>
          </a:ln>
        </p:spPr>
        <p:txBody>
          <a:bodyPr wrap="none" anchor="ctr"/>
          <a:lstStyle/>
          <a:p>
            <a:r>
              <a:rPr lang="en-US" sz="1400" dirty="0"/>
              <a:t>            </a:t>
            </a:r>
            <a:r>
              <a:rPr lang="en-US" sz="1400" dirty="0">
                <a:solidFill>
                  <a:srgbClr val="000000"/>
                </a:solidFill>
              </a:rPr>
              <a:t>BAIK:</a:t>
            </a:r>
          </a:p>
          <a:p>
            <a:pPr>
              <a:buFontTx/>
              <a:buChar char="•"/>
            </a:pPr>
            <a:r>
              <a:rPr lang="en-US" sz="1200" dirty="0" err="1">
                <a:solidFill>
                  <a:srgbClr val="000000"/>
                </a:solidFill>
              </a:rPr>
              <a:t>Perasaan</a:t>
            </a:r>
            <a:r>
              <a:rPr lang="en-US" sz="1200" dirty="0">
                <a:solidFill>
                  <a:srgbClr val="000000"/>
                </a:solidFill>
              </a:rPr>
              <a:t> </a:t>
            </a:r>
            <a:r>
              <a:rPr lang="en-US" sz="1200" dirty="0" err="1">
                <a:solidFill>
                  <a:srgbClr val="000000"/>
                </a:solidFill>
              </a:rPr>
              <a:t>cinta</a:t>
            </a:r>
            <a:r>
              <a:rPr lang="en-US" sz="1200" dirty="0">
                <a:solidFill>
                  <a:srgbClr val="000000"/>
                </a:solidFill>
              </a:rPr>
              <a:t> </a:t>
            </a:r>
            <a:r>
              <a:rPr lang="en-US" sz="1200" dirty="0" err="1">
                <a:solidFill>
                  <a:srgbClr val="000000"/>
                </a:solidFill>
              </a:rPr>
              <a:t>kasih</a:t>
            </a:r>
            <a:endParaRPr lang="en-US" sz="1200" dirty="0">
              <a:solidFill>
                <a:srgbClr val="000000"/>
              </a:solidFill>
            </a:endParaRPr>
          </a:p>
          <a:p>
            <a:pPr>
              <a:buFontTx/>
              <a:buChar char="•"/>
            </a:pPr>
            <a:r>
              <a:rPr lang="en-US" sz="1200" dirty="0" err="1">
                <a:solidFill>
                  <a:srgbClr val="000000"/>
                </a:solidFill>
              </a:rPr>
              <a:t>Empati</a:t>
            </a:r>
            <a:endParaRPr lang="en-US" sz="1200" dirty="0">
              <a:solidFill>
                <a:srgbClr val="000000"/>
              </a:solidFill>
            </a:endParaRPr>
          </a:p>
          <a:p>
            <a:pPr>
              <a:buFontTx/>
              <a:buChar char="•"/>
            </a:pPr>
            <a:r>
              <a:rPr lang="en-US" sz="1200" dirty="0" err="1">
                <a:solidFill>
                  <a:srgbClr val="000000"/>
                </a:solidFill>
              </a:rPr>
              <a:t>Muncul</a:t>
            </a:r>
            <a:r>
              <a:rPr lang="en-US" sz="1200" dirty="0">
                <a:solidFill>
                  <a:srgbClr val="000000"/>
                </a:solidFill>
              </a:rPr>
              <a:t> </a:t>
            </a:r>
            <a:r>
              <a:rPr lang="en-US" sz="1200" dirty="0" err="1">
                <a:solidFill>
                  <a:srgbClr val="000000"/>
                </a:solidFill>
              </a:rPr>
              <a:t>nilai</a:t>
            </a:r>
            <a:r>
              <a:rPr lang="en-US" sz="1200" dirty="0">
                <a:solidFill>
                  <a:srgbClr val="000000"/>
                </a:solidFill>
              </a:rPr>
              <a:t> </a:t>
            </a:r>
            <a:r>
              <a:rPr lang="en-US" sz="1200" dirty="0" err="1">
                <a:solidFill>
                  <a:srgbClr val="000000"/>
                </a:solidFill>
              </a:rPr>
              <a:t>asmaul</a:t>
            </a:r>
            <a:endParaRPr lang="en-US" sz="1200" dirty="0">
              <a:solidFill>
                <a:srgbClr val="000000"/>
              </a:solidFill>
            </a:endParaRPr>
          </a:p>
          <a:p>
            <a:r>
              <a:rPr lang="en-US" sz="1200" dirty="0">
                <a:solidFill>
                  <a:srgbClr val="000000"/>
                </a:solidFill>
              </a:rPr>
              <a:t> </a:t>
            </a:r>
            <a:r>
              <a:rPr lang="en-US" sz="1200" dirty="0" err="1">
                <a:solidFill>
                  <a:srgbClr val="000000"/>
                </a:solidFill>
              </a:rPr>
              <a:t>Husna</a:t>
            </a:r>
            <a:r>
              <a:rPr lang="en-US" sz="1200" dirty="0">
                <a:solidFill>
                  <a:srgbClr val="000000"/>
                </a:solidFill>
              </a:rPr>
              <a:t> </a:t>
            </a:r>
            <a:r>
              <a:rPr lang="en-US" sz="1200" dirty="0" err="1">
                <a:solidFill>
                  <a:srgbClr val="000000"/>
                </a:solidFill>
              </a:rPr>
              <a:t>dan</a:t>
            </a:r>
            <a:r>
              <a:rPr lang="en-US" sz="1200" dirty="0">
                <a:solidFill>
                  <a:srgbClr val="000000"/>
                </a:solidFill>
              </a:rPr>
              <a:t> </a:t>
            </a:r>
            <a:r>
              <a:rPr lang="en-US" sz="1200" dirty="0" err="1">
                <a:solidFill>
                  <a:srgbClr val="000000"/>
                </a:solidFill>
              </a:rPr>
              <a:t>sifat</a:t>
            </a:r>
            <a:r>
              <a:rPr lang="en-US" sz="1200" dirty="0">
                <a:solidFill>
                  <a:srgbClr val="000000"/>
                </a:solidFill>
              </a:rPr>
              <a:t> </a:t>
            </a:r>
            <a:r>
              <a:rPr lang="en-US" sz="1200" dirty="0" err="1">
                <a:solidFill>
                  <a:srgbClr val="000000"/>
                </a:solidFill>
              </a:rPr>
              <a:t>Rasul</a:t>
            </a:r>
            <a:endParaRPr lang="en-US" sz="1200" dirty="0">
              <a:solidFill>
                <a:srgbClr val="000000"/>
              </a:solidFill>
            </a:endParaRPr>
          </a:p>
          <a:p>
            <a:pPr>
              <a:buFontTx/>
              <a:buChar char="•"/>
            </a:pPr>
            <a:endParaRPr lang="en-GB" sz="1200" dirty="0">
              <a:solidFill>
                <a:srgbClr val="000000"/>
              </a:solidFill>
            </a:endParaRPr>
          </a:p>
        </p:txBody>
      </p:sp>
      <p:sp>
        <p:nvSpPr>
          <p:cNvPr id="11274" name="Rectangle 12"/>
          <p:cNvSpPr>
            <a:spLocks noChangeArrowheads="1"/>
          </p:cNvSpPr>
          <p:nvPr/>
        </p:nvSpPr>
        <p:spPr bwMode="auto">
          <a:xfrm>
            <a:off x="6877050" y="3357563"/>
            <a:ext cx="2016125" cy="1800225"/>
          </a:xfrm>
          <a:prstGeom prst="rect">
            <a:avLst/>
          </a:prstGeom>
          <a:solidFill>
            <a:schemeClr val="accent1"/>
          </a:solidFill>
          <a:ln w="9525">
            <a:solidFill>
              <a:schemeClr val="tx1"/>
            </a:solidFill>
            <a:miter lim="800000"/>
            <a:headEnd/>
            <a:tailEnd/>
          </a:ln>
        </p:spPr>
        <p:txBody>
          <a:bodyPr wrap="none" anchor="ctr"/>
          <a:lstStyle/>
          <a:p>
            <a:endParaRPr lang="en-US" sz="800"/>
          </a:p>
          <a:p>
            <a:endParaRPr lang="en-US" sz="800"/>
          </a:p>
          <a:p>
            <a:endParaRPr lang="en-US" sz="800"/>
          </a:p>
          <a:p>
            <a:endParaRPr lang="en-US" sz="800"/>
          </a:p>
          <a:p>
            <a:endParaRPr lang="en-US" sz="800"/>
          </a:p>
          <a:p>
            <a:r>
              <a:rPr lang="en-US" sz="1400"/>
              <a:t>             </a:t>
            </a:r>
            <a:r>
              <a:rPr lang="en-US" sz="1200" b="1">
                <a:solidFill>
                  <a:srgbClr val="000000"/>
                </a:solidFill>
              </a:rPr>
              <a:t>BURUK:</a:t>
            </a:r>
          </a:p>
          <a:p>
            <a:r>
              <a:rPr lang="en-US" sz="1200">
                <a:solidFill>
                  <a:srgbClr val="000000"/>
                </a:solidFill>
              </a:rPr>
              <a:t>Jajuh/tidak tersentuh </a:t>
            </a:r>
          </a:p>
          <a:p>
            <a:r>
              <a:rPr lang="en-US" sz="1200">
                <a:solidFill>
                  <a:srgbClr val="000000"/>
                </a:solidFill>
              </a:rPr>
              <a:t>Agama:</a:t>
            </a:r>
          </a:p>
          <a:p>
            <a:r>
              <a:rPr lang="en-US" sz="1200">
                <a:solidFill>
                  <a:srgbClr val="000000"/>
                </a:solidFill>
              </a:rPr>
              <a:t>       *Mabuk-mabukan</a:t>
            </a:r>
          </a:p>
          <a:p>
            <a:r>
              <a:rPr lang="en-US" sz="1200">
                <a:solidFill>
                  <a:srgbClr val="000000"/>
                </a:solidFill>
              </a:rPr>
              <a:t>       *Narkoba</a:t>
            </a:r>
          </a:p>
          <a:p>
            <a:r>
              <a:rPr lang="en-US" sz="1200">
                <a:solidFill>
                  <a:srgbClr val="000000"/>
                </a:solidFill>
              </a:rPr>
              <a:t>       *Dugem</a:t>
            </a:r>
            <a:br>
              <a:rPr lang="en-US" sz="1200">
                <a:solidFill>
                  <a:srgbClr val="000000"/>
                </a:solidFill>
              </a:rPr>
            </a:br>
            <a:r>
              <a:rPr lang="en-US" sz="1200">
                <a:solidFill>
                  <a:srgbClr val="000000"/>
                </a:solidFill>
              </a:rPr>
              <a:t>       *Judi</a:t>
            </a:r>
          </a:p>
          <a:p>
            <a:r>
              <a:rPr lang="en-US" sz="1200">
                <a:solidFill>
                  <a:srgbClr val="000000"/>
                </a:solidFill>
              </a:rPr>
              <a:t>       *Dan sifat-sifat </a:t>
            </a:r>
          </a:p>
          <a:p>
            <a:r>
              <a:rPr lang="en-US" sz="1200">
                <a:solidFill>
                  <a:srgbClr val="000000"/>
                </a:solidFill>
              </a:rPr>
              <a:t>        Syaithaniah lainnya</a:t>
            </a:r>
          </a:p>
          <a:p>
            <a:endParaRPr lang="en-US" sz="1200"/>
          </a:p>
          <a:p>
            <a:endParaRPr lang="en-US" sz="1200"/>
          </a:p>
          <a:p>
            <a:endParaRPr lang="en-GB" sz="1200"/>
          </a:p>
        </p:txBody>
      </p:sp>
      <p:sp>
        <p:nvSpPr>
          <p:cNvPr id="11275" name="Rectangle 14"/>
          <p:cNvSpPr>
            <a:spLocks noChangeArrowheads="1"/>
          </p:cNvSpPr>
          <p:nvPr/>
        </p:nvSpPr>
        <p:spPr bwMode="auto">
          <a:xfrm>
            <a:off x="7524750" y="2565400"/>
            <a:ext cx="1476375" cy="358775"/>
          </a:xfrm>
          <a:prstGeom prst="rect">
            <a:avLst/>
          </a:prstGeom>
          <a:solidFill>
            <a:schemeClr val="accent1"/>
          </a:solidFill>
          <a:ln w="9525">
            <a:solidFill>
              <a:schemeClr val="tx1"/>
            </a:solidFill>
            <a:miter lim="800000"/>
            <a:headEnd/>
            <a:tailEnd/>
          </a:ln>
        </p:spPr>
        <p:txBody>
          <a:bodyPr wrap="none" anchor="ctr"/>
          <a:lstStyle/>
          <a:p>
            <a:pPr algn="ctr"/>
            <a:r>
              <a:rPr lang="en-US" sz="1200">
                <a:solidFill>
                  <a:srgbClr val="000000"/>
                </a:solidFill>
              </a:rPr>
              <a:t>Q.S Asy-Syamsi: 8</a:t>
            </a:r>
            <a:endParaRPr lang="en-GB" sz="1200">
              <a:solidFill>
                <a:srgbClr val="000000"/>
              </a:solidFill>
            </a:endParaRPr>
          </a:p>
        </p:txBody>
      </p:sp>
      <p:sp>
        <p:nvSpPr>
          <p:cNvPr id="11276" name="Rectangle 15"/>
          <p:cNvSpPr>
            <a:spLocks noChangeArrowheads="1"/>
          </p:cNvSpPr>
          <p:nvPr/>
        </p:nvSpPr>
        <p:spPr bwMode="auto">
          <a:xfrm>
            <a:off x="468313" y="2636838"/>
            <a:ext cx="2087562" cy="1295400"/>
          </a:xfrm>
          <a:prstGeom prst="rect">
            <a:avLst/>
          </a:prstGeom>
          <a:solidFill>
            <a:schemeClr val="accent1"/>
          </a:solidFill>
          <a:ln w="9525">
            <a:solidFill>
              <a:schemeClr val="tx1"/>
            </a:solidFill>
            <a:miter lim="800000"/>
            <a:headEnd/>
            <a:tailEnd/>
          </a:ln>
        </p:spPr>
        <p:txBody>
          <a:bodyPr wrap="none" anchor="ctr"/>
          <a:lstStyle/>
          <a:p>
            <a:pPr marL="342900" indent="-342900"/>
            <a:r>
              <a:rPr lang="en-US" sz="1400">
                <a:solidFill>
                  <a:srgbClr val="A50021"/>
                </a:solidFill>
              </a:rPr>
              <a:t>JASAD</a:t>
            </a:r>
            <a:r>
              <a:rPr lang="en-US" sz="1400">
                <a:solidFill>
                  <a:srgbClr val="000000"/>
                </a:solidFill>
              </a:rPr>
              <a:t>:Potensi pikir dg </a:t>
            </a:r>
          </a:p>
          <a:p>
            <a:pPr marL="342900" indent="-342900"/>
            <a:r>
              <a:rPr lang="en-US" sz="1400">
                <a:solidFill>
                  <a:srgbClr val="000000"/>
                </a:solidFill>
              </a:rPr>
              <a:t>Cara </a:t>
            </a:r>
            <a:r>
              <a:rPr lang="en-US" sz="1200">
                <a:solidFill>
                  <a:srgbClr val="000000"/>
                </a:solidFill>
              </a:rPr>
              <a:t>Mendengar, Mencium,</a:t>
            </a:r>
          </a:p>
          <a:p>
            <a:pPr marL="342900" indent="-342900"/>
            <a:r>
              <a:rPr lang="en-US" sz="1200">
                <a:solidFill>
                  <a:srgbClr val="000000"/>
                </a:solidFill>
              </a:rPr>
              <a:t>Melihat, Meraba, merasakan</a:t>
            </a:r>
          </a:p>
          <a:p>
            <a:pPr marL="342900" indent="-342900"/>
            <a:r>
              <a:rPr lang="en-US" sz="1200">
                <a:solidFill>
                  <a:srgbClr val="000000"/>
                </a:solidFill>
              </a:rPr>
              <a:t>Disebut </a:t>
            </a:r>
            <a:r>
              <a:rPr lang="en-US" sz="1400">
                <a:solidFill>
                  <a:srgbClr val="A50021"/>
                </a:solidFill>
              </a:rPr>
              <a:t>PENGETAHUAN</a:t>
            </a:r>
            <a:endParaRPr lang="en-GB" sz="1400">
              <a:solidFill>
                <a:srgbClr val="A50021"/>
              </a:solidFill>
            </a:endParaRPr>
          </a:p>
        </p:txBody>
      </p:sp>
      <p:sp>
        <p:nvSpPr>
          <p:cNvPr id="11277" name="Rectangle 16"/>
          <p:cNvSpPr>
            <a:spLocks noChangeArrowheads="1"/>
          </p:cNvSpPr>
          <p:nvPr/>
        </p:nvSpPr>
        <p:spPr bwMode="auto">
          <a:xfrm>
            <a:off x="2843213" y="3357563"/>
            <a:ext cx="1800225" cy="431800"/>
          </a:xfrm>
          <a:prstGeom prst="rect">
            <a:avLst/>
          </a:prstGeom>
          <a:solidFill>
            <a:schemeClr val="accent1"/>
          </a:solidFill>
          <a:ln w="9525">
            <a:solidFill>
              <a:schemeClr val="tx1"/>
            </a:solidFill>
            <a:miter lim="800000"/>
            <a:headEnd/>
            <a:tailEnd/>
          </a:ln>
        </p:spPr>
        <p:txBody>
          <a:bodyPr wrap="none" anchor="ctr"/>
          <a:lstStyle/>
          <a:p>
            <a:pPr algn="ctr"/>
            <a:r>
              <a:rPr lang="en-US" sz="1200">
                <a:solidFill>
                  <a:srgbClr val="000000"/>
                </a:solidFill>
              </a:rPr>
              <a:t>Q.S. Al-Baqarah : 31, 32</a:t>
            </a:r>
          </a:p>
          <a:p>
            <a:pPr algn="ctr"/>
            <a:r>
              <a:rPr lang="en-US" sz="1200">
                <a:solidFill>
                  <a:srgbClr val="000000"/>
                </a:solidFill>
              </a:rPr>
              <a:t>Q.S. Al-Rahman : 33</a:t>
            </a:r>
            <a:endParaRPr lang="en-GB" sz="1200">
              <a:solidFill>
                <a:srgbClr val="000000"/>
              </a:solidFill>
            </a:endParaRPr>
          </a:p>
        </p:txBody>
      </p:sp>
      <p:sp>
        <p:nvSpPr>
          <p:cNvPr id="11278" name="Oval 17"/>
          <p:cNvSpPr>
            <a:spLocks noChangeArrowheads="1"/>
          </p:cNvSpPr>
          <p:nvPr/>
        </p:nvSpPr>
        <p:spPr bwMode="auto">
          <a:xfrm>
            <a:off x="3924300" y="4941888"/>
            <a:ext cx="1727200" cy="1008062"/>
          </a:xfrm>
          <a:prstGeom prst="ellipse">
            <a:avLst/>
          </a:prstGeom>
          <a:solidFill>
            <a:schemeClr val="accent1"/>
          </a:solidFill>
          <a:ln w="9525">
            <a:solidFill>
              <a:schemeClr val="folHlink"/>
            </a:solidFill>
            <a:round/>
            <a:headEnd/>
            <a:tailEnd/>
          </a:ln>
        </p:spPr>
        <p:txBody>
          <a:bodyPr wrap="none" anchor="ctr"/>
          <a:lstStyle/>
          <a:p>
            <a:pPr algn="ctr"/>
            <a:r>
              <a:rPr lang="en-US" sz="1400" b="1">
                <a:solidFill>
                  <a:srgbClr val="FF0000"/>
                </a:solidFill>
              </a:rPr>
              <a:t>Manusia &amp;</a:t>
            </a:r>
          </a:p>
          <a:p>
            <a:pPr algn="ctr"/>
            <a:r>
              <a:rPr lang="en-US" sz="1400" b="1">
                <a:solidFill>
                  <a:srgbClr val="FF0000"/>
                </a:solidFill>
              </a:rPr>
              <a:t>Alam Semesta</a:t>
            </a:r>
            <a:endParaRPr lang="en-GB" sz="1400" b="1">
              <a:solidFill>
                <a:srgbClr val="FF0000"/>
              </a:solidFill>
            </a:endParaRPr>
          </a:p>
        </p:txBody>
      </p:sp>
      <p:sp>
        <p:nvSpPr>
          <p:cNvPr id="11279" name="Rectangle 18"/>
          <p:cNvSpPr>
            <a:spLocks noChangeArrowheads="1"/>
          </p:cNvSpPr>
          <p:nvPr/>
        </p:nvSpPr>
        <p:spPr bwMode="auto">
          <a:xfrm>
            <a:off x="6084888" y="5516563"/>
            <a:ext cx="863600" cy="288925"/>
          </a:xfrm>
          <a:prstGeom prst="rect">
            <a:avLst/>
          </a:prstGeom>
          <a:solidFill>
            <a:schemeClr val="accent1"/>
          </a:solidFill>
          <a:ln w="9525">
            <a:solidFill>
              <a:schemeClr val="tx1"/>
            </a:solidFill>
            <a:miter lim="800000"/>
            <a:headEnd/>
            <a:tailEnd/>
          </a:ln>
        </p:spPr>
        <p:txBody>
          <a:bodyPr wrap="none" anchor="ctr"/>
          <a:lstStyle/>
          <a:p>
            <a:pPr algn="ctr"/>
            <a:r>
              <a:rPr lang="en-US" sz="1200" b="1">
                <a:solidFill>
                  <a:srgbClr val="000000"/>
                </a:solidFill>
              </a:rPr>
              <a:t>BURUK</a:t>
            </a:r>
            <a:endParaRPr lang="en-GB" sz="1200" b="1">
              <a:solidFill>
                <a:srgbClr val="000000"/>
              </a:solidFill>
            </a:endParaRPr>
          </a:p>
        </p:txBody>
      </p:sp>
      <p:sp>
        <p:nvSpPr>
          <p:cNvPr id="11280" name="Rectangle 20"/>
          <p:cNvSpPr>
            <a:spLocks noChangeArrowheads="1"/>
          </p:cNvSpPr>
          <p:nvPr/>
        </p:nvSpPr>
        <p:spPr bwMode="auto">
          <a:xfrm>
            <a:off x="2700338" y="5516563"/>
            <a:ext cx="792162" cy="287337"/>
          </a:xfrm>
          <a:prstGeom prst="rect">
            <a:avLst/>
          </a:prstGeom>
          <a:solidFill>
            <a:schemeClr val="accent1"/>
          </a:solidFill>
          <a:ln w="9525">
            <a:solidFill>
              <a:schemeClr val="tx1"/>
            </a:solidFill>
            <a:miter lim="800000"/>
            <a:headEnd/>
            <a:tailEnd/>
          </a:ln>
        </p:spPr>
        <p:txBody>
          <a:bodyPr wrap="none" anchor="ctr"/>
          <a:lstStyle/>
          <a:p>
            <a:pPr algn="ctr"/>
            <a:r>
              <a:rPr lang="en-US" sz="1200" b="1">
                <a:solidFill>
                  <a:srgbClr val="000000"/>
                </a:solidFill>
              </a:rPr>
              <a:t>BAIK</a:t>
            </a:r>
            <a:endParaRPr lang="en-GB" sz="1200" b="1">
              <a:solidFill>
                <a:srgbClr val="000000"/>
              </a:solidFill>
            </a:endParaRPr>
          </a:p>
        </p:txBody>
      </p:sp>
      <p:sp>
        <p:nvSpPr>
          <p:cNvPr id="11281" name="Rectangle 21"/>
          <p:cNvSpPr>
            <a:spLocks noChangeArrowheads="1"/>
          </p:cNvSpPr>
          <p:nvPr/>
        </p:nvSpPr>
        <p:spPr bwMode="auto">
          <a:xfrm>
            <a:off x="2627313" y="6237288"/>
            <a:ext cx="1873250" cy="360362"/>
          </a:xfrm>
          <a:prstGeom prst="rect">
            <a:avLst/>
          </a:prstGeom>
          <a:solidFill>
            <a:schemeClr val="accent1"/>
          </a:solidFill>
          <a:ln w="9525">
            <a:solidFill>
              <a:schemeClr val="folHlink"/>
            </a:solidFill>
            <a:miter lim="800000"/>
            <a:headEnd/>
            <a:tailEnd/>
          </a:ln>
        </p:spPr>
        <p:txBody>
          <a:bodyPr wrap="none" anchor="ctr"/>
          <a:lstStyle/>
          <a:p>
            <a:pPr algn="ctr"/>
            <a:r>
              <a:rPr lang="en-US" sz="1200" b="1" dirty="0">
                <a:solidFill>
                  <a:srgbClr val="FF0000"/>
                </a:solidFill>
              </a:rPr>
              <a:t>HASANAH FI AL-DUNYA</a:t>
            </a:r>
            <a:endParaRPr lang="en-GB" sz="1200" b="1" dirty="0">
              <a:solidFill>
                <a:srgbClr val="FF0000"/>
              </a:solidFill>
            </a:endParaRPr>
          </a:p>
        </p:txBody>
      </p:sp>
      <p:sp>
        <p:nvSpPr>
          <p:cNvPr id="11282" name="Rectangle 22"/>
          <p:cNvSpPr>
            <a:spLocks noChangeArrowheads="1"/>
          </p:cNvSpPr>
          <p:nvPr/>
        </p:nvSpPr>
        <p:spPr bwMode="auto">
          <a:xfrm>
            <a:off x="5148263" y="6237288"/>
            <a:ext cx="2160587" cy="360362"/>
          </a:xfrm>
          <a:prstGeom prst="rect">
            <a:avLst/>
          </a:prstGeom>
          <a:solidFill>
            <a:schemeClr val="accent1"/>
          </a:solidFill>
          <a:ln w="9525">
            <a:solidFill>
              <a:schemeClr val="folHlink"/>
            </a:solidFill>
            <a:miter lim="800000"/>
            <a:headEnd/>
            <a:tailEnd/>
          </a:ln>
        </p:spPr>
        <p:txBody>
          <a:bodyPr wrap="none" anchor="ctr"/>
          <a:lstStyle/>
          <a:p>
            <a:pPr algn="ctr"/>
            <a:r>
              <a:rPr lang="en-US" sz="1200" b="1">
                <a:solidFill>
                  <a:srgbClr val="FF3300"/>
                </a:solidFill>
              </a:rPr>
              <a:t>HASANAH FI AL- AKHIRAT</a:t>
            </a:r>
            <a:endParaRPr lang="en-GB" sz="1200" b="1">
              <a:solidFill>
                <a:srgbClr val="FF3300"/>
              </a:solidFill>
            </a:endParaRPr>
          </a:p>
        </p:txBody>
      </p:sp>
      <p:sp>
        <p:nvSpPr>
          <p:cNvPr id="11283" name="Rectangle 24"/>
          <p:cNvSpPr>
            <a:spLocks noChangeArrowheads="1"/>
          </p:cNvSpPr>
          <p:nvPr/>
        </p:nvSpPr>
        <p:spPr bwMode="auto">
          <a:xfrm>
            <a:off x="179388" y="5445125"/>
            <a:ext cx="1944687" cy="1223963"/>
          </a:xfrm>
          <a:prstGeom prst="rect">
            <a:avLst/>
          </a:prstGeom>
          <a:solidFill>
            <a:schemeClr val="accent1"/>
          </a:solidFill>
          <a:ln w="9525">
            <a:solidFill>
              <a:schemeClr val="tx1"/>
            </a:solidFill>
            <a:miter lim="800000"/>
            <a:headEnd/>
            <a:tailEnd/>
          </a:ln>
        </p:spPr>
        <p:txBody>
          <a:bodyPr wrap="none" anchor="ctr"/>
          <a:lstStyle/>
          <a:p>
            <a:pPr marL="342900" indent="-342900"/>
            <a:r>
              <a:rPr lang="en-US" sz="1200">
                <a:solidFill>
                  <a:srgbClr val="000000"/>
                </a:solidFill>
              </a:rPr>
              <a:t>* Itba` Syari’at Allah</a:t>
            </a:r>
          </a:p>
          <a:p>
            <a:pPr marL="342900" indent="-342900"/>
            <a:r>
              <a:rPr lang="en-US" sz="1200">
                <a:solidFill>
                  <a:srgbClr val="000000"/>
                </a:solidFill>
              </a:rPr>
              <a:t>* Itba` Sunnat Allah</a:t>
            </a:r>
            <a:endParaRPr lang="en-GB" sz="1200">
              <a:solidFill>
                <a:srgbClr val="000000"/>
              </a:solidFill>
            </a:endParaRPr>
          </a:p>
          <a:p>
            <a:pPr marL="342900" indent="-342900">
              <a:buFontTx/>
              <a:buAutoNum type="arabicPeriod"/>
            </a:pPr>
            <a:r>
              <a:rPr lang="en-US" sz="1200">
                <a:solidFill>
                  <a:srgbClr val="000000"/>
                </a:solidFill>
              </a:rPr>
              <a:t>Q.s. Al-Tin : 5</a:t>
            </a:r>
          </a:p>
          <a:p>
            <a:pPr marL="342900" indent="-342900">
              <a:buFontTx/>
              <a:buAutoNum type="arabicPeriod"/>
            </a:pPr>
            <a:r>
              <a:rPr lang="en-US" sz="1200">
                <a:solidFill>
                  <a:srgbClr val="000000"/>
                </a:solidFill>
              </a:rPr>
              <a:t>Q.s. Al-Baqarah : 30</a:t>
            </a:r>
          </a:p>
          <a:p>
            <a:pPr marL="342900" indent="-342900">
              <a:buFontTx/>
              <a:buAutoNum type="arabicPeriod"/>
            </a:pPr>
            <a:r>
              <a:rPr lang="en-US" sz="1200">
                <a:solidFill>
                  <a:srgbClr val="000000"/>
                </a:solidFill>
              </a:rPr>
              <a:t>Q.s. Al-Dzariyyat : 56</a:t>
            </a:r>
            <a:endParaRPr lang="en-GB" sz="1200">
              <a:solidFill>
                <a:srgbClr val="000000"/>
              </a:solidFill>
            </a:endParaRPr>
          </a:p>
        </p:txBody>
      </p:sp>
      <p:sp>
        <p:nvSpPr>
          <p:cNvPr id="11284" name="Rectangle 25"/>
          <p:cNvSpPr>
            <a:spLocks noChangeArrowheads="1"/>
          </p:cNvSpPr>
          <p:nvPr/>
        </p:nvSpPr>
        <p:spPr bwMode="auto">
          <a:xfrm>
            <a:off x="7524750" y="5516563"/>
            <a:ext cx="1619250" cy="936625"/>
          </a:xfrm>
          <a:prstGeom prst="rect">
            <a:avLst/>
          </a:prstGeom>
          <a:solidFill>
            <a:schemeClr val="accent1"/>
          </a:solidFill>
          <a:ln w="9525">
            <a:solidFill>
              <a:schemeClr val="tx1"/>
            </a:solidFill>
            <a:miter lim="800000"/>
            <a:headEnd/>
            <a:tailEnd/>
          </a:ln>
        </p:spPr>
        <p:txBody>
          <a:bodyPr wrap="none" anchor="ctr"/>
          <a:lstStyle/>
          <a:p>
            <a:endParaRPr lang="en-US" sz="1200">
              <a:solidFill>
                <a:srgbClr val="000000"/>
              </a:solidFill>
            </a:endParaRPr>
          </a:p>
          <a:p>
            <a:r>
              <a:rPr lang="en-US" sz="1200">
                <a:solidFill>
                  <a:srgbClr val="000000"/>
                </a:solidFill>
              </a:rPr>
              <a:t>* Inkar Syari’at Allah</a:t>
            </a:r>
          </a:p>
          <a:p>
            <a:r>
              <a:rPr lang="en-US" sz="1200">
                <a:solidFill>
                  <a:srgbClr val="000000"/>
                </a:solidFill>
              </a:rPr>
              <a:t>* Inkar Sunnat Allah</a:t>
            </a:r>
          </a:p>
          <a:p>
            <a:pPr>
              <a:buFontTx/>
              <a:buChar char="•"/>
            </a:pPr>
            <a:endParaRPr lang="en-US" sz="1200">
              <a:solidFill>
                <a:srgbClr val="000000"/>
              </a:solidFill>
            </a:endParaRPr>
          </a:p>
          <a:p>
            <a:pPr>
              <a:buFontTx/>
              <a:buChar char="•"/>
            </a:pPr>
            <a:r>
              <a:rPr lang="en-US" sz="1200">
                <a:solidFill>
                  <a:srgbClr val="000000"/>
                </a:solidFill>
              </a:rPr>
              <a:t>Q.s. Al-Tien : 6</a:t>
            </a:r>
          </a:p>
          <a:p>
            <a:r>
              <a:rPr lang="en-US" sz="1200">
                <a:solidFill>
                  <a:srgbClr val="000000"/>
                </a:solidFill>
              </a:rPr>
              <a:t> </a:t>
            </a:r>
            <a:endParaRPr lang="en-GB" sz="1200">
              <a:solidFill>
                <a:srgbClr val="000000"/>
              </a:solidFill>
            </a:endParaRPr>
          </a:p>
        </p:txBody>
      </p:sp>
      <p:sp>
        <p:nvSpPr>
          <p:cNvPr id="11285" name="Line 26"/>
          <p:cNvSpPr>
            <a:spLocks noChangeShapeType="1"/>
          </p:cNvSpPr>
          <p:nvPr/>
        </p:nvSpPr>
        <p:spPr bwMode="auto">
          <a:xfrm>
            <a:off x="4356100" y="1341438"/>
            <a:ext cx="0" cy="431800"/>
          </a:xfrm>
          <a:prstGeom prst="line">
            <a:avLst/>
          </a:prstGeom>
          <a:noFill/>
          <a:ln w="9525">
            <a:solidFill>
              <a:schemeClr val="tx1"/>
            </a:solidFill>
            <a:round/>
            <a:headEnd/>
            <a:tailEnd type="triangle" w="med" len="med"/>
          </a:ln>
        </p:spPr>
        <p:txBody>
          <a:bodyPr/>
          <a:lstStyle/>
          <a:p>
            <a:endParaRPr lang="id-ID"/>
          </a:p>
        </p:txBody>
      </p:sp>
      <p:sp>
        <p:nvSpPr>
          <p:cNvPr id="11286" name="Line 27"/>
          <p:cNvSpPr>
            <a:spLocks noChangeShapeType="1"/>
          </p:cNvSpPr>
          <p:nvPr/>
        </p:nvSpPr>
        <p:spPr bwMode="auto">
          <a:xfrm>
            <a:off x="5364163" y="1989138"/>
            <a:ext cx="360362" cy="0"/>
          </a:xfrm>
          <a:prstGeom prst="line">
            <a:avLst/>
          </a:prstGeom>
          <a:noFill/>
          <a:ln w="9525">
            <a:solidFill>
              <a:schemeClr val="tx1"/>
            </a:solidFill>
            <a:round/>
            <a:headEnd/>
            <a:tailEnd type="triangle" w="med" len="med"/>
          </a:ln>
        </p:spPr>
        <p:txBody>
          <a:bodyPr/>
          <a:lstStyle/>
          <a:p>
            <a:endParaRPr lang="id-ID"/>
          </a:p>
        </p:txBody>
      </p:sp>
      <p:sp>
        <p:nvSpPr>
          <p:cNvPr id="11287" name="Line 28"/>
          <p:cNvSpPr>
            <a:spLocks noChangeShapeType="1"/>
          </p:cNvSpPr>
          <p:nvPr/>
        </p:nvSpPr>
        <p:spPr bwMode="auto">
          <a:xfrm flipH="1">
            <a:off x="2771775" y="1989138"/>
            <a:ext cx="576263" cy="0"/>
          </a:xfrm>
          <a:prstGeom prst="line">
            <a:avLst/>
          </a:prstGeom>
          <a:noFill/>
          <a:ln w="9525">
            <a:solidFill>
              <a:schemeClr val="tx1"/>
            </a:solidFill>
            <a:round/>
            <a:headEnd/>
            <a:tailEnd type="triangle" w="med" len="med"/>
          </a:ln>
        </p:spPr>
        <p:txBody>
          <a:bodyPr/>
          <a:lstStyle/>
          <a:p>
            <a:endParaRPr lang="id-ID"/>
          </a:p>
        </p:txBody>
      </p:sp>
      <p:sp>
        <p:nvSpPr>
          <p:cNvPr id="11288" name="Line 29"/>
          <p:cNvSpPr>
            <a:spLocks noChangeShapeType="1"/>
          </p:cNvSpPr>
          <p:nvPr/>
        </p:nvSpPr>
        <p:spPr bwMode="auto">
          <a:xfrm>
            <a:off x="7524750" y="1916113"/>
            <a:ext cx="1619250" cy="0"/>
          </a:xfrm>
          <a:prstGeom prst="line">
            <a:avLst/>
          </a:prstGeom>
          <a:noFill/>
          <a:ln w="9525">
            <a:solidFill>
              <a:schemeClr val="tx1"/>
            </a:solidFill>
            <a:round/>
            <a:headEnd/>
            <a:tailEnd/>
          </a:ln>
        </p:spPr>
        <p:txBody>
          <a:bodyPr/>
          <a:lstStyle/>
          <a:p>
            <a:endParaRPr lang="id-ID"/>
          </a:p>
        </p:txBody>
      </p:sp>
      <p:sp>
        <p:nvSpPr>
          <p:cNvPr id="11289" name="Line 30"/>
          <p:cNvSpPr>
            <a:spLocks noChangeShapeType="1"/>
          </p:cNvSpPr>
          <p:nvPr/>
        </p:nvSpPr>
        <p:spPr bwMode="auto">
          <a:xfrm>
            <a:off x="9128125" y="1916113"/>
            <a:ext cx="0" cy="3241675"/>
          </a:xfrm>
          <a:prstGeom prst="line">
            <a:avLst/>
          </a:prstGeom>
          <a:noFill/>
          <a:ln w="9525">
            <a:solidFill>
              <a:schemeClr val="tx1"/>
            </a:solidFill>
            <a:round/>
            <a:headEnd/>
            <a:tailEnd/>
          </a:ln>
        </p:spPr>
        <p:txBody>
          <a:bodyPr/>
          <a:lstStyle/>
          <a:p>
            <a:endParaRPr lang="id-ID"/>
          </a:p>
        </p:txBody>
      </p:sp>
      <p:sp>
        <p:nvSpPr>
          <p:cNvPr id="11290" name="Line 31"/>
          <p:cNvSpPr>
            <a:spLocks noChangeShapeType="1"/>
          </p:cNvSpPr>
          <p:nvPr/>
        </p:nvSpPr>
        <p:spPr bwMode="auto">
          <a:xfrm flipH="1">
            <a:off x="5580063" y="5229225"/>
            <a:ext cx="3563937" cy="0"/>
          </a:xfrm>
          <a:prstGeom prst="line">
            <a:avLst/>
          </a:prstGeom>
          <a:noFill/>
          <a:ln w="9525">
            <a:solidFill>
              <a:schemeClr val="tx1"/>
            </a:solidFill>
            <a:round/>
            <a:headEnd/>
            <a:tailEnd type="triangle" w="med" len="med"/>
          </a:ln>
        </p:spPr>
        <p:txBody>
          <a:bodyPr/>
          <a:lstStyle/>
          <a:p>
            <a:endParaRPr lang="id-ID"/>
          </a:p>
        </p:txBody>
      </p:sp>
      <p:sp>
        <p:nvSpPr>
          <p:cNvPr id="11291" name="Line 33"/>
          <p:cNvSpPr>
            <a:spLocks noChangeShapeType="1"/>
          </p:cNvSpPr>
          <p:nvPr/>
        </p:nvSpPr>
        <p:spPr bwMode="auto">
          <a:xfrm flipH="1">
            <a:off x="179388" y="1916113"/>
            <a:ext cx="863600" cy="0"/>
          </a:xfrm>
          <a:prstGeom prst="line">
            <a:avLst/>
          </a:prstGeom>
          <a:noFill/>
          <a:ln w="9525">
            <a:solidFill>
              <a:schemeClr val="tx1"/>
            </a:solidFill>
            <a:round/>
            <a:headEnd/>
            <a:tailEnd/>
          </a:ln>
        </p:spPr>
        <p:txBody>
          <a:bodyPr/>
          <a:lstStyle/>
          <a:p>
            <a:endParaRPr lang="id-ID"/>
          </a:p>
        </p:txBody>
      </p:sp>
      <p:sp>
        <p:nvSpPr>
          <p:cNvPr id="11292" name="Line 34"/>
          <p:cNvSpPr>
            <a:spLocks noChangeShapeType="1"/>
          </p:cNvSpPr>
          <p:nvPr/>
        </p:nvSpPr>
        <p:spPr bwMode="auto">
          <a:xfrm>
            <a:off x="179388" y="1916113"/>
            <a:ext cx="0" cy="3313112"/>
          </a:xfrm>
          <a:prstGeom prst="line">
            <a:avLst/>
          </a:prstGeom>
          <a:noFill/>
          <a:ln w="9525">
            <a:solidFill>
              <a:schemeClr val="tx1"/>
            </a:solidFill>
            <a:round/>
            <a:headEnd/>
            <a:tailEnd/>
          </a:ln>
        </p:spPr>
        <p:txBody>
          <a:bodyPr/>
          <a:lstStyle/>
          <a:p>
            <a:endParaRPr lang="id-ID"/>
          </a:p>
        </p:txBody>
      </p:sp>
      <p:sp>
        <p:nvSpPr>
          <p:cNvPr id="11293" name="Line 35"/>
          <p:cNvSpPr>
            <a:spLocks noChangeShapeType="1"/>
          </p:cNvSpPr>
          <p:nvPr/>
        </p:nvSpPr>
        <p:spPr bwMode="auto">
          <a:xfrm>
            <a:off x="179388" y="5229225"/>
            <a:ext cx="3816350" cy="0"/>
          </a:xfrm>
          <a:prstGeom prst="line">
            <a:avLst/>
          </a:prstGeom>
          <a:noFill/>
          <a:ln w="9525">
            <a:solidFill>
              <a:schemeClr val="tx1"/>
            </a:solidFill>
            <a:round/>
            <a:headEnd/>
            <a:tailEnd type="triangle" w="med" len="med"/>
          </a:ln>
        </p:spPr>
        <p:txBody>
          <a:bodyPr/>
          <a:lstStyle/>
          <a:p>
            <a:endParaRPr lang="id-ID"/>
          </a:p>
        </p:txBody>
      </p:sp>
      <p:sp>
        <p:nvSpPr>
          <p:cNvPr id="11294" name="Line 36"/>
          <p:cNvSpPr>
            <a:spLocks noChangeShapeType="1"/>
          </p:cNvSpPr>
          <p:nvPr/>
        </p:nvSpPr>
        <p:spPr bwMode="auto">
          <a:xfrm>
            <a:off x="5508625" y="5734050"/>
            <a:ext cx="576263" cy="0"/>
          </a:xfrm>
          <a:prstGeom prst="line">
            <a:avLst/>
          </a:prstGeom>
          <a:noFill/>
          <a:ln w="9525">
            <a:solidFill>
              <a:schemeClr val="tx1"/>
            </a:solidFill>
            <a:round/>
            <a:headEnd/>
            <a:tailEnd type="triangle" w="med" len="med"/>
          </a:ln>
        </p:spPr>
        <p:txBody>
          <a:bodyPr/>
          <a:lstStyle/>
          <a:p>
            <a:endParaRPr lang="id-ID"/>
          </a:p>
        </p:txBody>
      </p:sp>
      <p:sp>
        <p:nvSpPr>
          <p:cNvPr id="11295" name="Line 37"/>
          <p:cNvSpPr>
            <a:spLocks noChangeShapeType="1"/>
          </p:cNvSpPr>
          <p:nvPr/>
        </p:nvSpPr>
        <p:spPr bwMode="auto">
          <a:xfrm flipH="1">
            <a:off x="3492500" y="5661025"/>
            <a:ext cx="503238" cy="0"/>
          </a:xfrm>
          <a:prstGeom prst="line">
            <a:avLst/>
          </a:prstGeom>
          <a:noFill/>
          <a:ln w="9525">
            <a:solidFill>
              <a:schemeClr val="tx1"/>
            </a:solidFill>
            <a:round/>
            <a:headEnd/>
            <a:tailEnd type="triangle" w="med" len="med"/>
          </a:ln>
        </p:spPr>
        <p:txBody>
          <a:bodyPr/>
          <a:lstStyle/>
          <a:p>
            <a:endParaRPr lang="id-ID"/>
          </a:p>
        </p:txBody>
      </p:sp>
      <p:sp>
        <p:nvSpPr>
          <p:cNvPr id="11296" name="Line 38"/>
          <p:cNvSpPr>
            <a:spLocks noChangeShapeType="1"/>
          </p:cNvSpPr>
          <p:nvPr/>
        </p:nvSpPr>
        <p:spPr bwMode="auto">
          <a:xfrm>
            <a:off x="6588125" y="2205038"/>
            <a:ext cx="0" cy="287337"/>
          </a:xfrm>
          <a:prstGeom prst="line">
            <a:avLst/>
          </a:prstGeom>
          <a:noFill/>
          <a:ln w="9525">
            <a:solidFill>
              <a:schemeClr val="tx1"/>
            </a:solidFill>
            <a:round/>
            <a:headEnd/>
            <a:tailEnd type="triangle" w="med" len="med"/>
          </a:ln>
        </p:spPr>
        <p:txBody>
          <a:bodyPr/>
          <a:lstStyle/>
          <a:p>
            <a:endParaRPr lang="id-ID"/>
          </a:p>
        </p:txBody>
      </p:sp>
      <p:sp>
        <p:nvSpPr>
          <p:cNvPr id="11297" name="Line 39"/>
          <p:cNvSpPr>
            <a:spLocks noChangeShapeType="1"/>
          </p:cNvSpPr>
          <p:nvPr/>
        </p:nvSpPr>
        <p:spPr bwMode="auto">
          <a:xfrm>
            <a:off x="7235825" y="2708275"/>
            <a:ext cx="288925" cy="0"/>
          </a:xfrm>
          <a:prstGeom prst="line">
            <a:avLst/>
          </a:prstGeom>
          <a:noFill/>
          <a:ln w="9525">
            <a:solidFill>
              <a:schemeClr val="tx1"/>
            </a:solidFill>
            <a:round/>
            <a:headEnd/>
            <a:tailEnd type="triangle" w="med" len="med"/>
          </a:ln>
        </p:spPr>
        <p:txBody>
          <a:bodyPr/>
          <a:lstStyle/>
          <a:p>
            <a:endParaRPr lang="id-ID"/>
          </a:p>
        </p:txBody>
      </p:sp>
      <p:sp>
        <p:nvSpPr>
          <p:cNvPr id="11298" name="Line 40"/>
          <p:cNvSpPr>
            <a:spLocks noChangeShapeType="1"/>
          </p:cNvSpPr>
          <p:nvPr/>
        </p:nvSpPr>
        <p:spPr bwMode="auto">
          <a:xfrm flipH="1">
            <a:off x="5364163" y="2708275"/>
            <a:ext cx="503237" cy="0"/>
          </a:xfrm>
          <a:prstGeom prst="line">
            <a:avLst/>
          </a:prstGeom>
          <a:noFill/>
          <a:ln w="9525">
            <a:solidFill>
              <a:schemeClr val="tx1"/>
            </a:solidFill>
            <a:round/>
            <a:headEnd/>
            <a:tailEnd type="triangle" w="med" len="med"/>
          </a:ln>
        </p:spPr>
        <p:txBody>
          <a:bodyPr/>
          <a:lstStyle/>
          <a:p>
            <a:endParaRPr lang="id-ID"/>
          </a:p>
        </p:txBody>
      </p:sp>
      <p:sp>
        <p:nvSpPr>
          <p:cNvPr id="11299" name="Line 41"/>
          <p:cNvSpPr>
            <a:spLocks noChangeShapeType="1"/>
          </p:cNvSpPr>
          <p:nvPr/>
        </p:nvSpPr>
        <p:spPr bwMode="auto">
          <a:xfrm>
            <a:off x="1760538" y="2214563"/>
            <a:ext cx="46037" cy="428625"/>
          </a:xfrm>
          <a:prstGeom prst="line">
            <a:avLst/>
          </a:prstGeom>
          <a:noFill/>
          <a:ln w="9525">
            <a:solidFill>
              <a:schemeClr val="tx1"/>
            </a:solidFill>
            <a:round/>
            <a:headEnd/>
            <a:tailEnd type="triangle" w="med" len="med"/>
          </a:ln>
        </p:spPr>
        <p:txBody>
          <a:bodyPr/>
          <a:lstStyle/>
          <a:p>
            <a:endParaRPr lang="id-ID"/>
          </a:p>
        </p:txBody>
      </p:sp>
      <p:sp>
        <p:nvSpPr>
          <p:cNvPr id="11300" name="Line 42"/>
          <p:cNvSpPr>
            <a:spLocks noChangeShapeType="1"/>
          </p:cNvSpPr>
          <p:nvPr/>
        </p:nvSpPr>
        <p:spPr bwMode="auto">
          <a:xfrm>
            <a:off x="4356100" y="2997200"/>
            <a:ext cx="0" cy="360363"/>
          </a:xfrm>
          <a:prstGeom prst="line">
            <a:avLst/>
          </a:prstGeom>
          <a:noFill/>
          <a:ln w="9525">
            <a:solidFill>
              <a:schemeClr val="tx1"/>
            </a:solidFill>
            <a:round/>
            <a:headEnd/>
            <a:tailEnd type="triangle" w="med" len="med"/>
          </a:ln>
        </p:spPr>
        <p:txBody>
          <a:bodyPr/>
          <a:lstStyle/>
          <a:p>
            <a:endParaRPr lang="id-ID"/>
          </a:p>
        </p:txBody>
      </p:sp>
      <p:sp>
        <p:nvSpPr>
          <p:cNvPr id="11301" name="Line 43"/>
          <p:cNvSpPr>
            <a:spLocks noChangeShapeType="1"/>
          </p:cNvSpPr>
          <p:nvPr/>
        </p:nvSpPr>
        <p:spPr bwMode="auto">
          <a:xfrm>
            <a:off x="5795963" y="3068638"/>
            <a:ext cx="2016125" cy="0"/>
          </a:xfrm>
          <a:prstGeom prst="line">
            <a:avLst/>
          </a:prstGeom>
          <a:noFill/>
          <a:ln w="9525">
            <a:solidFill>
              <a:schemeClr val="tx1"/>
            </a:solidFill>
            <a:round/>
            <a:headEnd/>
            <a:tailEnd/>
          </a:ln>
        </p:spPr>
        <p:txBody>
          <a:bodyPr/>
          <a:lstStyle/>
          <a:p>
            <a:endParaRPr lang="id-ID"/>
          </a:p>
        </p:txBody>
      </p:sp>
      <p:sp>
        <p:nvSpPr>
          <p:cNvPr id="11302" name="Line 44"/>
          <p:cNvSpPr>
            <a:spLocks noChangeShapeType="1"/>
          </p:cNvSpPr>
          <p:nvPr/>
        </p:nvSpPr>
        <p:spPr bwMode="auto">
          <a:xfrm>
            <a:off x="5795963" y="3068638"/>
            <a:ext cx="0" cy="288925"/>
          </a:xfrm>
          <a:prstGeom prst="line">
            <a:avLst/>
          </a:prstGeom>
          <a:noFill/>
          <a:ln w="9525">
            <a:solidFill>
              <a:schemeClr val="tx1"/>
            </a:solidFill>
            <a:round/>
            <a:headEnd/>
            <a:tailEnd type="triangle" w="med" len="med"/>
          </a:ln>
        </p:spPr>
        <p:txBody>
          <a:bodyPr/>
          <a:lstStyle/>
          <a:p>
            <a:endParaRPr lang="id-ID"/>
          </a:p>
        </p:txBody>
      </p:sp>
      <p:sp>
        <p:nvSpPr>
          <p:cNvPr id="11303" name="Line 45"/>
          <p:cNvSpPr>
            <a:spLocks noChangeShapeType="1"/>
          </p:cNvSpPr>
          <p:nvPr/>
        </p:nvSpPr>
        <p:spPr bwMode="auto">
          <a:xfrm>
            <a:off x="6588125" y="2924175"/>
            <a:ext cx="0" cy="144463"/>
          </a:xfrm>
          <a:prstGeom prst="line">
            <a:avLst/>
          </a:prstGeom>
          <a:noFill/>
          <a:ln w="9525">
            <a:solidFill>
              <a:schemeClr val="tx1"/>
            </a:solidFill>
            <a:round/>
            <a:headEnd/>
            <a:tailEnd/>
          </a:ln>
        </p:spPr>
        <p:txBody>
          <a:bodyPr/>
          <a:lstStyle/>
          <a:p>
            <a:endParaRPr lang="id-ID"/>
          </a:p>
        </p:txBody>
      </p:sp>
      <p:sp>
        <p:nvSpPr>
          <p:cNvPr id="11304" name="Line 46"/>
          <p:cNvSpPr>
            <a:spLocks noChangeShapeType="1"/>
          </p:cNvSpPr>
          <p:nvPr/>
        </p:nvSpPr>
        <p:spPr bwMode="auto">
          <a:xfrm>
            <a:off x="7812088" y="3068638"/>
            <a:ext cx="0" cy="288925"/>
          </a:xfrm>
          <a:prstGeom prst="line">
            <a:avLst/>
          </a:prstGeom>
          <a:noFill/>
          <a:ln w="9525">
            <a:solidFill>
              <a:schemeClr val="tx1"/>
            </a:solidFill>
            <a:round/>
            <a:headEnd/>
            <a:tailEnd type="triangle" w="med" len="med"/>
          </a:ln>
        </p:spPr>
        <p:txBody>
          <a:bodyPr/>
          <a:lstStyle/>
          <a:p>
            <a:endParaRPr lang="id-ID"/>
          </a:p>
        </p:txBody>
      </p:sp>
      <p:sp>
        <p:nvSpPr>
          <p:cNvPr id="11305" name="Line 48"/>
          <p:cNvSpPr>
            <a:spLocks noChangeShapeType="1"/>
          </p:cNvSpPr>
          <p:nvPr/>
        </p:nvSpPr>
        <p:spPr bwMode="auto">
          <a:xfrm>
            <a:off x="4787900" y="5949950"/>
            <a:ext cx="0" cy="431800"/>
          </a:xfrm>
          <a:prstGeom prst="line">
            <a:avLst/>
          </a:prstGeom>
          <a:noFill/>
          <a:ln w="9525">
            <a:solidFill>
              <a:schemeClr val="tx1"/>
            </a:solidFill>
            <a:round/>
            <a:headEnd/>
            <a:tailEnd/>
          </a:ln>
        </p:spPr>
        <p:txBody>
          <a:bodyPr/>
          <a:lstStyle/>
          <a:p>
            <a:endParaRPr lang="id-ID"/>
          </a:p>
        </p:txBody>
      </p:sp>
      <p:sp>
        <p:nvSpPr>
          <p:cNvPr id="11306" name="Line 49"/>
          <p:cNvSpPr>
            <a:spLocks noChangeShapeType="1"/>
          </p:cNvSpPr>
          <p:nvPr/>
        </p:nvSpPr>
        <p:spPr bwMode="auto">
          <a:xfrm>
            <a:off x="4500563" y="6381750"/>
            <a:ext cx="647700" cy="0"/>
          </a:xfrm>
          <a:prstGeom prst="line">
            <a:avLst/>
          </a:prstGeom>
          <a:noFill/>
          <a:ln w="9525">
            <a:solidFill>
              <a:schemeClr val="tx1"/>
            </a:solidFill>
            <a:round/>
            <a:headEnd type="triangle" w="med" len="med"/>
            <a:tailEnd type="triangle" w="med" len="med"/>
          </a:ln>
        </p:spPr>
        <p:txBody>
          <a:bodyPr/>
          <a:lstStyle/>
          <a:p>
            <a:endParaRPr lang="id-ID"/>
          </a:p>
        </p:txBody>
      </p:sp>
      <p:sp>
        <p:nvSpPr>
          <p:cNvPr id="11307" name="Line 50"/>
          <p:cNvSpPr>
            <a:spLocks noChangeShapeType="1"/>
          </p:cNvSpPr>
          <p:nvPr/>
        </p:nvSpPr>
        <p:spPr bwMode="auto">
          <a:xfrm flipH="1">
            <a:off x="2124075" y="5661025"/>
            <a:ext cx="576263" cy="0"/>
          </a:xfrm>
          <a:prstGeom prst="line">
            <a:avLst/>
          </a:prstGeom>
          <a:noFill/>
          <a:ln w="9525">
            <a:solidFill>
              <a:schemeClr val="tx1"/>
            </a:solidFill>
            <a:round/>
            <a:headEnd/>
            <a:tailEnd type="triangle" w="med" len="med"/>
          </a:ln>
        </p:spPr>
        <p:txBody>
          <a:bodyPr/>
          <a:lstStyle/>
          <a:p>
            <a:endParaRPr lang="id-ID"/>
          </a:p>
        </p:txBody>
      </p:sp>
      <p:sp>
        <p:nvSpPr>
          <p:cNvPr id="11308" name="Line 51"/>
          <p:cNvSpPr>
            <a:spLocks noChangeShapeType="1"/>
          </p:cNvSpPr>
          <p:nvPr/>
        </p:nvSpPr>
        <p:spPr bwMode="auto">
          <a:xfrm>
            <a:off x="6948488" y="5661025"/>
            <a:ext cx="576262" cy="0"/>
          </a:xfrm>
          <a:prstGeom prst="line">
            <a:avLst/>
          </a:prstGeom>
          <a:noFill/>
          <a:ln w="9525">
            <a:solidFill>
              <a:schemeClr val="tx1"/>
            </a:solidFill>
            <a:round/>
            <a:headEnd/>
            <a:tailEnd type="triangle" w="med" len="med"/>
          </a:ln>
        </p:spPr>
        <p:txBody>
          <a:bodyPr/>
          <a:lstStyle/>
          <a:p>
            <a:endParaRPr lang="id-ID"/>
          </a:p>
        </p:txBody>
      </p:sp>
      <p:sp>
        <p:nvSpPr>
          <p:cNvPr id="2" name="Footer Placeholder 1"/>
          <p:cNvSpPr>
            <a:spLocks noGrp="1"/>
          </p:cNvSpPr>
          <p:nvPr>
            <p:ph type="ftr" sz="quarter" idx="11"/>
          </p:nvPr>
        </p:nvSpPr>
        <p:spPr>
          <a:xfrm>
            <a:off x="6624637" y="22225"/>
            <a:ext cx="2895600" cy="476250"/>
          </a:xfrm>
        </p:spPr>
        <p:txBody>
          <a:bodyPr/>
          <a:lstStyle/>
          <a:p>
            <a:pPr>
              <a:defRPr/>
            </a:pPr>
            <a:r>
              <a:rPr lang="en-US" dirty="0" smtClean="0"/>
              <a:t>Dr. </a:t>
            </a:r>
            <a:r>
              <a:rPr lang="en-US" dirty="0" err="1" smtClean="0"/>
              <a:t>Eka</a:t>
            </a:r>
            <a:r>
              <a:rPr lang="en-US" dirty="0" smtClean="0"/>
              <a:t> </a:t>
            </a:r>
            <a:r>
              <a:rPr lang="en-US" dirty="0" err="1" smtClean="0"/>
              <a:t>Kurniawati</a:t>
            </a:r>
            <a:r>
              <a:rPr lang="en-US" dirty="0" smtClean="0"/>
              <a:t>, </a:t>
            </a:r>
            <a:r>
              <a:rPr lang="en-US" dirty="0" err="1" smtClean="0"/>
              <a:t>M.Pd.I</a:t>
            </a:r>
            <a:r>
              <a:rPr lang="en-US" dirty="0" smtClean="0"/>
              <a:t>.</a:t>
            </a:r>
            <a:endParaRPr lang="en-US" dirty="0"/>
          </a:p>
        </p:txBody>
      </p:sp>
    </p:spTree>
  </p:cSld>
  <p:clrMapOvr>
    <a:masterClrMapping/>
  </p:clrMapOvr>
  <p:transition spd="slow">
    <p:newsflash/>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5791</TotalTime>
  <Words>1273</Words>
  <Application>Microsoft Office PowerPoint</Application>
  <PresentationFormat>On-screen Show (4:3)</PresentationFormat>
  <Paragraphs>166</Paragraphs>
  <Slides>13</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Adobe Caslon Pro Bold</vt:lpstr>
      <vt:lpstr>Arial</vt:lpstr>
      <vt:lpstr>Berlin Sans FB</vt:lpstr>
      <vt:lpstr>Blackadder ITC</vt:lpstr>
      <vt:lpstr>Calibri</vt:lpstr>
      <vt:lpstr>Comic Sans MS</vt:lpstr>
      <vt:lpstr>Wingdings</vt:lpstr>
      <vt:lpstr>Default Design</vt:lpstr>
      <vt:lpstr>ASAL USUL DAN PROSES  KEJADIAN MANUSIA</vt:lpstr>
      <vt:lpstr>Asal usul kejadian manusia</vt:lpstr>
      <vt:lpstr>Asal Usul Kejadian Manusia</vt:lpstr>
      <vt:lpstr>PROSES KEJADIAN MANUSIA  DALAM  AL QUR’AN</vt:lpstr>
      <vt:lpstr>PowerPoint Presentation</vt:lpstr>
      <vt:lpstr>4. Kejadian Manusia Secara Umum</vt:lpstr>
      <vt:lpstr>TUJUAN PENCIPTAAN MANUSIA</vt:lpstr>
      <vt:lpstr>FUNGSI DAN TUJUAN  HIDUP MANUSIA</vt:lpstr>
      <vt:lpstr>   HAKEKAT MANUSIA</vt:lpstr>
      <vt:lpstr>Mengkategorikan Manusia Beriman</vt:lpstr>
      <vt:lpstr>Keimanan, maka ia memiliki dua aspek, yaitu keyakinan dan indikator praktis.</vt:lpstr>
      <vt:lpstr>Imam Ghazali (w.505 H), akhlak adalah bentuk jiwa yang darinya muncul sikap dan perilaku secara spontanitas dan disertai dengan perasaan nikmat dan enjoy  ketika melakukannya</vt:lpstr>
      <vt:lpstr>Dapat disimpulkan bahwa pembentukan iman identik dengan pembentukan karakter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MPK – PENDIDIKAN AGAMA ISLAM</dc:title>
  <dc:creator>Acer;DR EKA KURNIAWATI</dc:creator>
  <cp:lastModifiedBy>USER</cp:lastModifiedBy>
  <cp:revision>440</cp:revision>
  <dcterms:created xsi:type="dcterms:W3CDTF">2009-02-05T13:23:17Z</dcterms:created>
  <dcterms:modified xsi:type="dcterms:W3CDTF">2020-08-07T11:50:31Z</dcterms:modified>
</cp:coreProperties>
</file>