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  <p:embeddedFontLst>
    <p:embeddedFont>
      <p:font typeface="VRHQDK+2"/>
      <p:regular r:id="rId18"/>
    </p:embeddedFont>
    <p:embeddedFont>
      <p:font typeface="OESWNQ+ArialMT"/>
      <p:regular r:id="rId19"/>
    </p:embeddedFont>
    <p:embeddedFont>
      <p:font typeface="VRHQDK+2"/>
      <p:regular r:id="rId20"/>
    </p:embeddedFont>
    <p:embeddedFont>
      <p:font typeface="VRHQDK+2"/>
      <p:regular r:id="rId21"/>
    </p:embeddedFont>
    <p:embeddedFont>
      <p:font typeface="VRHQDK+2"/>
      <p:regular r:id="rId22"/>
    </p:embeddedFont>
    <p:embeddedFont>
      <p:font typeface="VRHQDK+2"/>
      <p:regular r:id="rId23"/>
    </p:embeddedFont>
    <p:embeddedFont>
      <p:font typeface="VRHQDK+2"/>
      <p:regular r:id="rId24"/>
    </p:embeddedFont>
    <p:embeddedFont>
      <p:font typeface="VRHQDK+2"/>
      <p:regular r:id="rId25"/>
    </p:embeddedFont>
    <p:embeddedFont>
      <p:font typeface="KLGMLK+4"/>
      <p:regular r:id="rId26"/>
    </p:embeddedFont>
    <p:embeddedFont>
      <p:font typeface="KLGMLK+4"/>
      <p:regular r:id="rId27"/>
    </p:embeddedFont>
    <p:embeddedFont>
      <p:font typeface="VRHQDK+2"/>
      <p:regular r:id="rId28"/>
    </p:embeddedFont>
    <p:embeddedFont>
      <p:font typeface="VRHQDK+2"/>
      <p:regular r:id="rId29"/>
    </p:embeddedFont>
    <p:embeddedFont>
      <p:font typeface="KLGMLK+4"/>
      <p:regular r:id="rId30"/>
    </p:embeddedFont>
    <p:embeddedFont>
      <p:font typeface="VRHQDK+2"/>
      <p:regular r:id="rId31"/>
    </p:embeddedFont>
    <p:embeddedFont>
      <p:font typeface="VRHQDK+2"/>
      <p:regular r:id="rId32"/>
    </p:embeddedFont>
    <p:embeddedFont>
      <p:font typeface="VRHQDK+2"/>
      <p:regular r:id="rId33"/>
    </p:embeddedFont>
    <p:embeddedFont>
      <p:font typeface="VRHQDK+2"/>
      <p:regular r:id="rId34"/>
    </p:embeddedFont>
    <p:embeddedFont>
      <p:font typeface="VRHQDK+2"/>
      <p:regular r:id="rId35"/>
    </p:embeddedFont>
    <p:embeddedFont>
      <p:font typeface="VRHQDK+2"/>
      <p:regular r:id="rId3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font" Target="fonts/font1.fntdata" /><Relationship Id="rId19" Type="http://schemas.openxmlformats.org/officeDocument/2006/relationships/font" Target="fonts/font2.fntdata" /><Relationship Id="rId2" Type="http://schemas.openxmlformats.org/officeDocument/2006/relationships/tableStyles" Target="tableStyles.xml" /><Relationship Id="rId20" Type="http://schemas.openxmlformats.org/officeDocument/2006/relationships/font" Target="fonts/font3.fntdata" /><Relationship Id="rId21" Type="http://schemas.openxmlformats.org/officeDocument/2006/relationships/font" Target="fonts/font4.fntdata" /><Relationship Id="rId22" Type="http://schemas.openxmlformats.org/officeDocument/2006/relationships/font" Target="fonts/font5.fntdata" /><Relationship Id="rId23" Type="http://schemas.openxmlformats.org/officeDocument/2006/relationships/font" Target="fonts/font6.fntdata" /><Relationship Id="rId24" Type="http://schemas.openxmlformats.org/officeDocument/2006/relationships/font" Target="fonts/font7.fntdata" /><Relationship Id="rId25" Type="http://schemas.openxmlformats.org/officeDocument/2006/relationships/font" Target="fonts/font8.fntdata" /><Relationship Id="rId26" Type="http://schemas.openxmlformats.org/officeDocument/2006/relationships/font" Target="fonts/font9.fntdata" /><Relationship Id="rId27" Type="http://schemas.openxmlformats.org/officeDocument/2006/relationships/font" Target="fonts/font10.fntdata" /><Relationship Id="rId28" Type="http://schemas.openxmlformats.org/officeDocument/2006/relationships/font" Target="fonts/font11.fntdata" /><Relationship Id="rId29" Type="http://schemas.openxmlformats.org/officeDocument/2006/relationships/font" Target="fonts/font12.fntdata" /><Relationship Id="rId3" Type="http://schemas.openxmlformats.org/officeDocument/2006/relationships/viewProps" Target="viewProps.xml" /><Relationship Id="rId30" Type="http://schemas.openxmlformats.org/officeDocument/2006/relationships/font" Target="fonts/font13.fntdata" /><Relationship Id="rId31" Type="http://schemas.openxmlformats.org/officeDocument/2006/relationships/font" Target="fonts/font14.fntdata" /><Relationship Id="rId32" Type="http://schemas.openxmlformats.org/officeDocument/2006/relationships/font" Target="fonts/font15.fntdata" /><Relationship Id="rId33" Type="http://schemas.openxmlformats.org/officeDocument/2006/relationships/font" Target="fonts/font16.fntdata" /><Relationship Id="rId34" Type="http://schemas.openxmlformats.org/officeDocument/2006/relationships/font" Target="fonts/font17.fntdata" /><Relationship Id="rId35" Type="http://schemas.openxmlformats.org/officeDocument/2006/relationships/font" Target="fonts/font18.fntdata" /><Relationship Id="rId36" Type="http://schemas.openxmlformats.org/officeDocument/2006/relationships/font" Target="fonts/font19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46780" y="2667499"/>
            <a:ext cx="12699998" cy="164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0" spc="-632" b="1">
                <a:solidFill>
                  <a:srgbClr val="297bbf"/>
                </a:solidFill>
                <a:latin typeface="VRHQDK+2"/>
                <a:cs typeface="VRHQDK+2"/>
              </a:rPr>
              <a:t>Konsep</a:t>
            </a:r>
            <a:r>
              <a:rPr dirty="0" sz="10000" spc="-151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10000" spc="-607" b="1">
                <a:solidFill>
                  <a:srgbClr val="297bbf"/>
                </a:solidFill>
                <a:latin typeface="VRHQDK+2"/>
                <a:cs typeface="VRHQDK+2"/>
              </a:rPr>
              <a:t>Dasar</a:t>
            </a:r>
            <a:r>
              <a:rPr dirty="0" sz="10000" spc="-151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10000" spc="-632" b="1">
                <a:solidFill>
                  <a:srgbClr val="297bbf"/>
                </a:solidFill>
                <a:latin typeface="VRHQDK+2"/>
                <a:cs typeface="VRHQDK+2"/>
              </a:rPr>
              <a:t>Faktor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06225" y="3823199"/>
            <a:ext cx="12278358" cy="164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0" spc="-676" b="1">
                <a:solidFill>
                  <a:srgbClr val="297bbf"/>
                </a:solidFill>
                <a:latin typeface="VRHQDK+2"/>
                <a:cs typeface="VRHQDK+2"/>
              </a:rPr>
              <a:t>Kognitif,</a:t>
            </a:r>
            <a:r>
              <a:rPr dirty="0" sz="10000" spc="-151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10000" spc="-665" b="1">
                <a:solidFill>
                  <a:srgbClr val="297bbf"/>
                </a:solidFill>
                <a:latin typeface="VRHQDK+2"/>
                <a:cs typeface="VRHQDK+2"/>
              </a:rPr>
              <a:t>Afektif,</a:t>
            </a:r>
            <a:r>
              <a:rPr dirty="0" sz="10000" spc="-151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10000" spc="-507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42744" y="4978899"/>
            <a:ext cx="8512809" cy="164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0" spc="-759" b="1">
                <a:solidFill>
                  <a:srgbClr val="297bbf"/>
                </a:solidFill>
                <a:latin typeface="VRHQDK+2"/>
                <a:cs typeface="VRHQDK+2"/>
              </a:rPr>
              <a:t>Psikomotorik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33950" y="7498942"/>
            <a:ext cx="7986038" cy="616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245" b="1">
                <a:solidFill>
                  <a:srgbClr val="297bbf"/>
                </a:solidFill>
                <a:latin typeface="VRHQDK+2"/>
                <a:cs typeface="VRHQDK+2"/>
              </a:rPr>
              <a:t>Psikologi</a:t>
            </a:r>
            <a:r>
              <a:rPr dirty="0" sz="3600" spc="-54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3600" spc="-248" b="1">
                <a:solidFill>
                  <a:srgbClr val="297bbf"/>
                </a:solidFill>
                <a:latin typeface="VRHQDK+2"/>
                <a:cs typeface="VRHQDK+2"/>
              </a:rPr>
              <a:t>Pendidikan</a:t>
            </a:r>
            <a:r>
              <a:rPr dirty="0" sz="3600" spc="-54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3600" spc="-184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3600" spc="-54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3600" spc="-245" b="1">
                <a:solidFill>
                  <a:srgbClr val="297bbf"/>
                </a:solidFill>
                <a:latin typeface="VRHQDK+2"/>
                <a:cs typeface="VRHQDK+2"/>
              </a:rPr>
              <a:t>Bimbingan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087292" y="9687601"/>
            <a:ext cx="1433914" cy="364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297bbf"/>
                </a:solidFill>
                <a:latin typeface="OESWNQ+ArialMT"/>
                <a:cs typeface="OESWNQ+ArialMT"/>
              </a:rPr>
              <a:t>Meeting</a:t>
            </a:r>
            <a:r>
              <a:rPr dirty="0" sz="230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300">
                <a:solidFill>
                  <a:srgbClr val="297bbf"/>
                </a:solidFill>
                <a:latin typeface="OESWNQ+ArialMT"/>
                <a:cs typeface="OESWNQ+ArialMT"/>
              </a:rPr>
              <a:t>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420" y="486515"/>
            <a:ext cx="8563164" cy="15045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spc="-274" b="1">
                <a:solidFill>
                  <a:srgbClr val="297bbf"/>
                </a:solidFill>
                <a:latin typeface="VRHQDK+2"/>
                <a:cs typeface="VRHQDK+2"/>
              </a:rPr>
              <a:t>Peran</a:t>
            </a:r>
            <a:r>
              <a:rPr dirty="0" sz="4500" spc="-68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4500" spc="-284" b="1">
                <a:solidFill>
                  <a:srgbClr val="297bbf"/>
                </a:solidFill>
                <a:latin typeface="VRHQDK+2"/>
                <a:cs typeface="VRHQDK+2"/>
              </a:rPr>
              <a:t>Revisi</a:t>
            </a:r>
            <a:r>
              <a:rPr dirty="0" sz="4500" spc="-68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4500" spc="-303" b="1">
                <a:solidFill>
                  <a:srgbClr val="297bbf"/>
                </a:solidFill>
                <a:latin typeface="VRHQDK+2"/>
                <a:cs typeface="VRHQDK+2"/>
              </a:rPr>
              <a:t>Taksonomi</a:t>
            </a:r>
            <a:r>
              <a:rPr dirty="0" sz="4500" spc="-68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4500" spc="-274" b="1">
                <a:solidFill>
                  <a:srgbClr val="297bbf"/>
                </a:solidFill>
                <a:latin typeface="VRHQDK+2"/>
                <a:cs typeface="VRHQDK+2"/>
              </a:rPr>
              <a:t>Bloom</a:t>
            </a:r>
          </a:p>
          <a:p>
            <a:pPr marL="0" marR="0">
              <a:lnSpc>
                <a:spcPts val="5697"/>
              </a:lnSpc>
              <a:spcBef>
                <a:spcPts val="103"/>
              </a:spcBef>
              <a:spcAft>
                <a:spcPts val="0"/>
              </a:spcAft>
            </a:pPr>
            <a:r>
              <a:rPr dirty="0" sz="4500" spc="-274" b="1">
                <a:solidFill>
                  <a:srgbClr val="297bbf"/>
                </a:solidFill>
                <a:latin typeface="VRHQDK+2"/>
                <a:cs typeface="VRHQDK+2"/>
              </a:rPr>
              <a:t>dalam</a:t>
            </a:r>
            <a:r>
              <a:rPr dirty="0" sz="4500" spc="-68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4500" spc="-299" b="1">
                <a:solidFill>
                  <a:srgbClr val="297bbf"/>
                </a:solidFill>
                <a:latin typeface="VRHQDK+2"/>
                <a:cs typeface="VRHQDK+2"/>
              </a:rPr>
              <a:t>Memahami</a:t>
            </a:r>
            <a:r>
              <a:rPr dirty="0" sz="4500" spc="-68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4500" spc="-284" b="1">
                <a:solidFill>
                  <a:srgbClr val="297bbf"/>
                </a:solidFill>
                <a:latin typeface="VRHQDK+2"/>
                <a:cs typeface="VRHQDK+2"/>
              </a:rPr>
              <a:t>Ketiga</a:t>
            </a:r>
            <a:r>
              <a:rPr dirty="0" sz="4500" spc="-68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4500" spc="-274" b="1">
                <a:solidFill>
                  <a:srgbClr val="297bbf"/>
                </a:solidFill>
                <a:latin typeface="VRHQDK+2"/>
                <a:cs typeface="VRHQDK+2"/>
              </a:rPr>
              <a:t>Ranah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420" y="2362497"/>
            <a:ext cx="12726144" cy="1605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Revisi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Taksonomi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Bloom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oleh</a:t>
            </a:r>
            <a:r>
              <a:rPr dirty="0" sz="2400" spc="-159" b="1">
                <a:solidFill>
                  <a:srgbClr val="000000"/>
                </a:solidFill>
                <a:latin typeface="VRHQDK+2"/>
                <a:cs typeface="VRHQDK+2"/>
              </a:rPr>
              <a:t>Anderson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21" b="1">
                <a:solidFill>
                  <a:srgbClr val="000000"/>
                </a:solidFill>
                <a:latin typeface="VRHQDK+2"/>
                <a:cs typeface="VRHQDK+2"/>
              </a:rPr>
              <a:t>dan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62" b="1">
                <a:solidFill>
                  <a:srgbClr val="000000"/>
                </a:solidFill>
                <a:latin typeface="VRHQDK+2"/>
                <a:cs typeface="VRHQDK+2"/>
              </a:rPr>
              <a:t>Krathwohl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pada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tahun</a:t>
            </a:r>
            <a:r>
              <a:rPr dirty="0" sz="2400" spc="-136" b="1">
                <a:solidFill>
                  <a:srgbClr val="000000"/>
                </a:solidFill>
                <a:latin typeface="VRHQDK+2"/>
                <a:cs typeface="VRHQDK+2"/>
              </a:rPr>
              <a:t>2001</a:t>
            </a:r>
            <a:r>
              <a:rPr dirty="0" sz="2400" spc="-182">
                <a:solidFill>
                  <a:srgbClr val="000000"/>
                </a:solidFill>
                <a:latin typeface="OESWNQ+ArialMT"/>
                <a:cs typeface="OESWNQ+ArialMT"/>
              </a:rPr>
              <a:t>memberikan</a:t>
            </a:r>
          </a:p>
          <a:p>
            <a:pPr marL="0" marR="0">
              <a:lnSpc>
                <a:spcPts val="303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pembaruan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signifikan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membantu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pendidik</a:t>
            </a:r>
            <a:r>
              <a:rPr dirty="0" sz="2400" spc="-162" b="1">
                <a:solidFill>
                  <a:srgbClr val="000000"/>
                </a:solidFill>
                <a:latin typeface="VRHQDK+2"/>
                <a:cs typeface="VRHQDK+2"/>
              </a:rPr>
              <a:t>merancang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51" b="1">
                <a:solidFill>
                  <a:srgbClr val="000000"/>
                </a:solidFill>
                <a:latin typeface="VRHQDK+2"/>
                <a:cs typeface="VRHQDK+2"/>
              </a:rPr>
              <a:t>tujuan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66" b="1">
                <a:solidFill>
                  <a:srgbClr val="000000"/>
                </a:solidFill>
                <a:latin typeface="VRHQDK+2"/>
                <a:cs typeface="VRHQDK+2"/>
              </a:rPr>
              <a:t>pembelajaran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21" b="1">
                <a:solidFill>
                  <a:srgbClr val="000000"/>
                </a:solidFill>
                <a:latin typeface="VRHQDK+2"/>
                <a:cs typeface="VRHQDK+2"/>
              </a:rPr>
              <a:t>dan</a:t>
            </a:r>
          </a:p>
          <a:p>
            <a:pPr marL="0" marR="0">
              <a:lnSpc>
                <a:spcPts val="3038"/>
              </a:lnSpc>
              <a:spcBef>
                <a:spcPts val="81"/>
              </a:spcBef>
              <a:spcAft>
                <a:spcPts val="0"/>
              </a:spcAft>
            </a:pPr>
            <a:r>
              <a:rPr dirty="0" sz="2400" spc="-162" b="1">
                <a:solidFill>
                  <a:srgbClr val="000000"/>
                </a:solidFill>
                <a:latin typeface="VRHQDK+2"/>
                <a:cs typeface="VRHQDK+2"/>
              </a:rPr>
              <a:t>penilaian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37" b="1">
                <a:solidFill>
                  <a:srgbClr val="000000"/>
                </a:solidFill>
                <a:latin typeface="VRHQDK+2"/>
                <a:cs typeface="VRHQDK+2"/>
              </a:rPr>
              <a:t>yang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46" b="1">
                <a:solidFill>
                  <a:srgbClr val="000000"/>
                </a:solidFill>
                <a:latin typeface="VRHQDK+2"/>
                <a:cs typeface="VRHQDK+2"/>
              </a:rPr>
              <a:t>lebih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55" b="1">
                <a:solidFill>
                  <a:srgbClr val="000000"/>
                </a:solidFill>
                <a:latin typeface="VRHQDK+2"/>
                <a:cs typeface="VRHQDK+2"/>
              </a:rPr>
              <a:t>efektif</a:t>
            </a:r>
            <a:r>
              <a:rPr dirty="0" sz="2400">
                <a:solidFill>
                  <a:srgbClr val="000000"/>
                </a:solidFill>
                <a:latin typeface="OESWNQ+ArialMT"/>
                <a:cs typeface="OESWNQ+ArialMT"/>
              </a:rPr>
              <a:t>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terutama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74">
                <a:solidFill>
                  <a:srgbClr val="000000"/>
                </a:solidFill>
                <a:latin typeface="OESWNQ+ArialMT"/>
                <a:cs typeface="OESWNQ+ArialMT"/>
              </a:rPr>
              <a:t>mengoperasionalisasikan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ketiga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</a:p>
          <a:p>
            <a:pPr marL="0" marR="0">
              <a:lnSpc>
                <a:spcPts val="2681"/>
              </a:lnSpc>
              <a:spcBef>
                <a:spcPts val="334"/>
              </a:spcBef>
              <a:spcAft>
                <a:spcPts val="0"/>
              </a:spcAft>
            </a:pPr>
            <a:r>
              <a:rPr dirty="0" sz="2400" spc="-167">
                <a:solidFill>
                  <a:srgbClr val="000000"/>
                </a:solidFill>
                <a:latin typeface="OESWNQ+ArialMT"/>
                <a:cs typeface="OESWNQ+ArialMT"/>
              </a:rPr>
              <a:t>pembelajaran.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Perubahan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tidak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hanya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pada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terminologi,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2">
                <a:solidFill>
                  <a:srgbClr val="000000"/>
                </a:solidFill>
                <a:latin typeface="OESWNQ+ArialMT"/>
                <a:cs typeface="OESWNQ+ArialMT"/>
              </a:rPr>
              <a:t>tetapi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juga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pada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penekanan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struktur.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420" y="4780777"/>
            <a:ext cx="3038127" cy="391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49" b="1">
                <a:solidFill>
                  <a:srgbClr val="1471b6"/>
                </a:solidFill>
                <a:latin typeface="VRHQDK+2"/>
                <a:cs typeface="VRHQDK+2"/>
              </a:rPr>
              <a:t>Perubahan</a:t>
            </a:r>
            <a:r>
              <a:rPr dirty="0" sz="2200" spc="-334" b="1">
                <a:solidFill>
                  <a:srgbClr val="1471b6"/>
                </a:solidFill>
                <a:latin typeface="VRHQDK+2"/>
                <a:cs typeface="VRHQDK+2"/>
              </a:rPr>
              <a:t> </a:t>
            </a:r>
            <a:r>
              <a:rPr dirty="0" sz="2200" spc="-125" b="1">
                <a:solidFill>
                  <a:srgbClr val="1471b6"/>
                </a:solidFill>
                <a:latin typeface="VRHQDK+2"/>
                <a:cs typeface="VRHQDK+2"/>
              </a:rPr>
              <a:t>Kata</a:t>
            </a:r>
            <a:r>
              <a:rPr dirty="0" sz="2200" spc="-334" b="1">
                <a:solidFill>
                  <a:srgbClr val="1471b6"/>
                </a:solidFill>
                <a:latin typeface="VRHQDK+2"/>
                <a:cs typeface="VRHQDK+2"/>
              </a:rPr>
              <a:t> </a:t>
            </a:r>
            <a:r>
              <a:rPr dirty="0" sz="2200" spc="-134" b="1">
                <a:solidFill>
                  <a:srgbClr val="1471b6"/>
                </a:solidFill>
                <a:latin typeface="VRHQDK+2"/>
                <a:cs typeface="VRHQDK+2"/>
              </a:rPr>
              <a:t>Kunci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56882" y="4780777"/>
            <a:ext cx="4092104" cy="391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49" b="1">
                <a:solidFill>
                  <a:srgbClr val="1471b6"/>
                </a:solidFill>
                <a:latin typeface="VRHQDK+2"/>
                <a:cs typeface="VRHQDK+2"/>
              </a:rPr>
              <a:t>Penekanan</a:t>
            </a:r>
            <a:r>
              <a:rPr dirty="0" sz="2200" spc="-334" b="1">
                <a:solidFill>
                  <a:srgbClr val="1471b6"/>
                </a:solidFill>
                <a:latin typeface="VRHQDK+2"/>
                <a:cs typeface="VRHQDK+2"/>
              </a:rPr>
              <a:t> </a:t>
            </a:r>
            <a:r>
              <a:rPr dirty="0" sz="2200" spc="-125" b="1">
                <a:solidFill>
                  <a:srgbClr val="1471b6"/>
                </a:solidFill>
                <a:latin typeface="VRHQDK+2"/>
                <a:cs typeface="VRHQDK+2"/>
              </a:rPr>
              <a:t>pada</a:t>
            </a:r>
            <a:r>
              <a:rPr dirty="0" sz="2200" spc="-334" b="1">
                <a:solidFill>
                  <a:srgbClr val="1471b6"/>
                </a:solidFill>
                <a:latin typeface="VRHQDK+2"/>
                <a:cs typeface="VRHQDK+2"/>
              </a:rPr>
              <a:t> </a:t>
            </a:r>
            <a:r>
              <a:rPr dirty="0" sz="2200" spc="-151" b="1">
                <a:solidFill>
                  <a:srgbClr val="1471b6"/>
                </a:solidFill>
                <a:latin typeface="VRHQDK+2"/>
                <a:cs typeface="VRHQDK+2"/>
              </a:rPr>
              <a:t>Subkategori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909" y="5143870"/>
            <a:ext cx="8144826" cy="391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OESWNQ+ArialMT"/>
                <a:cs typeface="OESWNQ+ArialMT"/>
              </a:rPr>
              <a:t>•</a:t>
            </a:r>
            <a:r>
              <a:rPr dirty="0" sz="2250" spc="457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 b="1">
                <a:solidFill>
                  <a:srgbClr val="000000"/>
                </a:solidFill>
                <a:latin typeface="VRHQDK+2"/>
                <a:cs typeface="VRHQDK+2"/>
              </a:rPr>
              <a:t>Dari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25" b="1">
                <a:solidFill>
                  <a:srgbClr val="000000"/>
                </a:solidFill>
                <a:latin typeface="VRHQDK+2"/>
                <a:cs typeface="VRHQDK+2"/>
              </a:rPr>
              <a:t>Kata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34" b="1">
                <a:solidFill>
                  <a:srgbClr val="000000"/>
                </a:solidFill>
                <a:latin typeface="VRHQDK+2"/>
                <a:cs typeface="VRHQDK+2"/>
              </a:rPr>
              <a:t>Benda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83" b="1">
                <a:solidFill>
                  <a:srgbClr val="000000"/>
                </a:solidFill>
                <a:latin typeface="VRHQDK+2"/>
                <a:cs typeface="VRHQDK+2"/>
              </a:rPr>
              <a:t>ke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25" b="1">
                <a:solidFill>
                  <a:srgbClr val="000000"/>
                </a:solidFill>
                <a:latin typeface="VRHQDK+2"/>
                <a:cs typeface="VRHQDK+2"/>
              </a:rPr>
              <a:t>Kata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39" b="1">
                <a:solidFill>
                  <a:srgbClr val="000000"/>
                </a:solidFill>
                <a:latin typeface="VRHQDK+2"/>
                <a:cs typeface="VRHQDK+2"/>
              </a:rPr>
              <a:t>Kerja:</a:t>
            </a: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Taksonomi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asli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menggunakan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kata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56882" y="5143870"/>
            <a:ext cx="8744330" cy="391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39" b="1">
                <a:solidFill>
                  <a:srgbClr val="000000"/>
                </a:solidFill>
                <a:latin typeface="VRHQDK+2"/>
                <a:cs typeface="VRHQDK+2"/>
              </a:rPr>
              <a:t>•Lebih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49" b="1">
                <a:solidFill>
                  <a:srgbClr val="000000"/>
                </a:solidFill>
                <a:latin typeface="VRHQDK+2"/>
                <a:cs typeface="VRHQDK+2"/>
              </a:rPr>
              <a:t>Spesifik: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Revisi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menguraikan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subkategori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setiap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0">
                <a:solidFill>
                  <a:srgbClr val="000000"/>
                </a:solidFill>
                <a:latin typeface="OESWNQ+ArialMT"/>
                <a:cs typeface="OESWNQ+ArialMT"/>
              </a:rPr>
              <a:t>tingkatan,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5399" y="5542209"/>
            <a:ext cx="7263091" cy="35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benda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(contoh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3">
                <a:solidFill>
                  <a:srgbClr val="000000"/>
                </a:solidFill>
                <a:latin typeface="OESWNQ+ArialMT"/>
                <a:cs typeface="OESWNQ+ArialMT"/>
              </a:rPr>
              <a:t>pengetahuan,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pemahaman),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sementara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revisi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56882" y="5542209"/>
            <a:ext cx="8784501" cy="35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53">
                <a:solidFill>
                  <a:srgbClr val="000000"/>
                </a:solidFill>
                <a:latin typeface="OESWNQ+ArialMT"/>
                <a:cs typeface="OESWNQ+ArialMT"/>
              </a:rPr>
              <a:t>memungkinkan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penilaian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lebih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7">
                <a:solidFill>
                  <a:srgbClr val="000000"/>
                </a:solidFill>
                <a:latin typeface="OESWNQ+ArialMT"/>
                <a:cs typeface="OESWNQ+ArialMT"/>
              </a:rPr>
              <a:t>spesifik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1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instruksi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0">
                <a:solidFill>
                  <a:srgbClr val="000000"/>
                </a:solidFill>
                <a:latin typeface="OESWNQ+ArialMT"/>
                <a:cs typeface="OESWNQ+ArialMT"/>
              </a:rPr>
              <a:t>pengajaran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5399" y="5905302"/>
            <a:ext cx="15676457" cy="35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menggunakan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kata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kerja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(contoh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0">
                <a:solidFill>
                  <a:srgbClr val="000000"/>
                </a:solidFill>
                <a:latin typeface="OESWNQ+ArialMT"/>
                <a:cs typeface="OESWNQ+ArialMT"/>
              </a:rPr>
              <a:t>mengingat,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0">
                <a:solidFill>
                  <a:srgbClr val="000000"/>
                </a:solidFill>
                <a:latin typeface="OESWNQ+ArialMT"/>
                <a:cs typeface="OESWNQ+ArialMT"/>
              </a:rPr>
              <a:t>memahami).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12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membuat</a:t>
            </a:r>
            <a:r>
              <a:rPr dirty="0" sz="2200" spc="36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lebih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7">
                <a:solidFill>
                  <a:srgbClr val="000000"/>
                </a:solidFill>
                <a:latin typeface="OESWNQ+ArialMT"/>
                <a:cs typeface="OESWNQ+ArialMT"/>
              </a:rPr>
              <a:t>terarah.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12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7">
                <a:solidFill>
                  <a:srgbClr val="000000"/>
                </a:solidFill>
                <a:latin typeface="OESWNQ+ArialMT"/>
                <a:cs typeface="OESWNQ+ArialMT"/>
              </a:rPr>
              <a:t>membantu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0">
                <a:solidFill>
                  <a:srgbClr val="000000"/>
                </a:solidFill>
                <a:latin typeface="OESWNQ+ArialMT"/>
                <a:cs typeface="OESWNQ+ArialMT"/>
              </a:rPr>
              <a:t>membedakan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nuansa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5399" y="6268396"/>
            <a:ext cx="8195000" cy="713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tujuan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3">
                <a:solidFill>
                  <a:srgbClr val="000000"/>
                </a:solidFill>
                <a:latin typeface="OESWNQ+ArialMT"/>
                <a:cs typeface="OESWNQ+ArialMT"/>
              </a:rPr>
              <a:t>pembelajaran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lebih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operasional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1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7">
                <a:solidFill>
                  <a:srgbClr val="000000"/>
                </a:solidFill>
                <a:latin typeface="OESWNQ+ArialMT"/>
                <a:cs typeface="OESWNQ+ArialMT"/>
              </a:rPr>
              <a:t>terukur,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karena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fokus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pada</a:t>
            </a:r>
          </a:p>
          <a:p>
            <a:pPr marL="0" marR="0">
              <a:lnSpc>
                <a:spcPts val="2456"/>
              </a:lnSpc>
              <a:spcBef>
                <a:spcPts val="352"/>
              </a:spcBef>
              <a:spcAft>
                <a:spcPts val="0"/>
              </a:spcAft>
            </a:pPr>
            <a:r>
              <a:rPr dirty="0" sz="2200" spc="-112">
                <a:solidFill>
                  <a:srgbClr val="000000"/>
                </a:solidFill>
                <a:latin typeface="OESWNQ+ArialMT"/>
                <a:cs typeface="OESWNQ+ArialMT"/>
              </a:rPr>
              <a:t>apa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dapat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dilakukan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didik.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56882" y="6268395"/>
            <a:ext cx="3272675" cy="35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kemampuan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didik.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0420" y="6959335"/>
            <a:ext cx="1242681" cy="391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67" b="1">
                <a:solidFill>
                  <a:srgbClr val="000000"/>
                </a:solidFill>
                <a:latin typeface="VRHQDK+2"/>
                <a:cs typeface="VRHQDK+2"/>
              </a:rPr>
              <a:t>Contoh: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56882" y="6959334"/>
            <a:ext cx="8752183" cy="220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39" b="1">
                <a:solidFill>
                  <a:srgbClr val="000000"/>
                </a:solidFill>
                <a:latin typeface="VRHQDK+2"/>
                <a:cs typeface="VRHQDK+2"/>
              </a:rPr>
              <a:t>•Fokus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25" b="1">
                <a:solidFill>
                  <a:srgbClr val="000000"/>
                </a:solidFill>
                <a:latin typeface="VRHQDK+2"/>
                <a:cs typeface="VRHQDK+2"/>
              </a:rPr>
              <a:t>pada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39" b="1">
                <a:solidFill>
                  <a:srgbClr val="000000"/>
                </a:solidFill>
                <a:latin typeface="VRHQDK+2"/>
                <a:cs typeface="VRHQDK+2"/>
              </a:rPr>
              <a:t>Proses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47" b="1">
                <a:solidFill>
                  <a:srgbClr val="000000"/>
                </a:solidFill>
                <a:latin typeface="VRHQDK+2"/>
                <a:cs typeface="VRHQDK+2"/>
              </a:rPr>
              <a:t>Kognitif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12" b="1">
                <a:solidFill>
                  <a:srgbClr val="000000"/>
                </a:solidFill>
                <a:latin typeface="VRHQDK+2"/>
                <a:cs typeface="VRHQDK+2"/>
              </a:rPr>
              <a:t>dan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44" b="1">
                <a:solidFill>
                  <a:srgbClr val="000000"/>
                </a:solidFill>
                <a:latin typeface="VRHQDK+2"/>
                <a:cs typeface="VRHQDK+2"/>
              </a:rPr>
              <a:t>Dimensi</a:t>
            </a:r>
            <a:r>
              <a:rPr dirty="0" sz="2200" spc="-33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200" spc="-153" b="1">
                <a:solidFill>
                  <a:srgbClr val="000000"/>
                </a:solidFill>
                <a:latin typeface="VRHQDK+2"/>
                <a:cs typeface="VRHQDK+2"/>
              </a:rPr>
              <a:t>Pengetahuan:</a:t>
            </a:r>
            <a:r>
              <a:rPr dirty="0" sz="2200" spc="-167">
                <a:solidFill>
                  <a:srgbClr val="000000"/>
                </a:solidFill>
                <a:latin typeface="OESWNQ+ArialMT"/>
                <a:cs typeface="OESWNQ+ArialMT"/>
              </a:rPr>
              <a:t>Taksonomi</a:t>
            </a:r>
          </a:p>
          <a:p>
            <a:pPr marL="0" marR="0">
              <a:lnSpc>
                <a:spcPts val="2456"/>
              </a:lnSpc>
              <a:spcBef>
                <a:spcPts val="302"/>
              </a:spcBef>
              <a:spcAft>
                <a:spcPts val="0"/>
              </a:spcAft>
            </a:pP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revisi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secara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eksplisit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0">
                <a:solidFill>
                  <a:srgbClr val="000000"/>
                </a:solidFill>
                <a:latin typeface="OESWNQ+ArialMT"/>
                <a:cs typeface="OESWNQ+ArialMT"/>
              </a:rPr>
              <a:t>memisahkan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dimensi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pengetahuan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(faktual,</a:t>
            </a:r>
          </a:p>
          <a:p>
            <a:pPr marL="0" marR="0">
              <a:lnSpc>
                <a:spcPts val="2456"/>
              </a:lnSpc>
              <a:spcBef>
                <a:spcPts val="402"/>
              </a:spcBef>
              <a:spcAft>
                <a:spcPts val="0"/>
              </a:spcAft>
            </a:pP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konseptual,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1">
                <a:solidFill>
                  <a:srgbClr val="000000"/>
                </a:solidFill>
                <a:latin typeface="OESWNQ+ArialMT"/>
                <a:cs typeface="OESWNQ+ArialMT"/>
              </a:rPr>
              <a:t>prosedural,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4">
                <a:solidFill>
                  <a:srgbClr val="000000"/>
                </a:solidFill>
                <a:latin typeface="OESWNQ+ArialMT"/>
                <a:cs typeface="OESWNQ+ArialMT"/>
              </a:rPr>
              <a:t>metakognitif)</a:t>
            </a:r>
            <a:r>
              <a:rPr dirty="0" sz="2200" spc="-33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dari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dimensi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proses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7">
                <a:solidFill>
                  <a:srgbClr val="000000"/>
                </a:solidFill>
                <a:latin typeface="OESWNQ+ArialMT"/>
                <a:cs typeface="OESWNQ+ArialMT"/>
              </a:rPr>
              <a:t>kognitif</a:t>
            </a:r>
          </a:p>
          <a:p>
            <a:pPr marL="0" marR="0">
              <a:lnSpc>
                <a:spcPts val="2456"/>
              </a:lnSpc>
              <a:spcBef>
                <a:spcPts val="352"/>
              </a:spcBef>
              <a:spcAft>
                <a:spcPts val="0"/>
              </a:spcAft>
            </a:pP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(mengingat,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9">
                <a:solidFill>
                  <a:srgbClr val="000000"/>
                </a:solidFill>
                <a:latin typeface="OESWNQ+ArialMT"/>
                <a:cs typeface="OESWNQ+ArialMT"/>
              </a:rPr>
              <a:t>memahami,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7">
                <a:solidFill>
                  <a:srgbClr val="000000"/>
                </a:solidFill>
                <a:latin typeface="OESWNQ+ArialMT"/>
                <a:cs typeface="OESWNQ+ArialMT"/>
              </a:rPr>
              <a:t>mengaplikasikan,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4">
                <a:solidFill>
                  <a:srgbClr val="000000"/>
                </a:solidFill>
                <a:latin typeface="OESWNQ+ArialMT"/>
                <a:cs typeface="OESWNQ+ArialMT"/>
              </a:rPr>
              <a:t>menganalisis,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4">
                <a:solidFill>
                  <a:srgbClr val="000000"/>
                </a:solidFill>
                <a:latin typeface="OESWNQ+ArialMT"/>
                <a:cs typeface="OESWNQ+ArialMT"/>
              </a:rPr>
              <a:t>mengevaluasi,</a:t>
            </a:r>
          </a:p>
          <a:p>
            <a:pPr marL="0" marR="0">
              <a:lnSpc>
                <a:spcPts val="2456"/>
              </a:lnSpc>
              <a:spcBef>
                <a:spcPts val="402"/>
              </a:spcBef>
              <a:spcAft>
                <a:spcPts val="0"/>
              </a:spcAft>
            </a:pPr>
            <a:r>
              <a:rPr dirty="0" sz="2200" spc="-150">
                <a:solidFill>
                  <a:srgbClr val="000000"/>
                </a:solidFill>
                <a:latin typeface="OESWNQ+ArialMT"/>
                <a:cs typeface="OESWNQ+ArialMT"/>
              </a:rPr>
              <a:t>mencipta),</a:t>
            </a:r>
            <a:r>
              <a:rPr dirty="0" sz="2200" spc="-33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0">
                <a:solidFill>
                  <a:srgbClr val="000000"/>
                </a:solidFill>
                <a:latin typeface="OESWNQ+ArialMT"/>
                <a:cs typeface="OESWNQ+ArialMT"/>
              </a:rPr>
              <a:t>memberikan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7">
                <a:solidFill>
                  <a:srgbClr val="000000"/>
                </a:solidFill>
                <a:latin typeface="OESWNQ+ArialMT"/>
                <a:cs typeface="OESWNQ+ArialMT"/>
              </a:rPr>
              <a:t>kerangka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4">
                <a:solidFill>
                  <a:srgbClr val="000000"/>
                </a:solidFill>
                <a:latin typeface="OESWNQ+ArialMT"/>
                <a:cs typeface="OESWNQ+ArialMT"/>
              </a:rPr>
              <a:t>lebih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kaya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35">
                <a:solidFill>
                  <a:srgbClr val="000000"/>
                </a:solidFill>
                <a:latin typeface="OESWNQ+ArialMT"/>
                <a:cs typeface="OESWNQ+ArialMT"/>
              </a:rPr>
              <a:t>untuk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5">
                <a:solidFill>
                  <a:srgbClr val="000000"/>
                </a:solidFill>
                <a:latin typeface="OESWNQ+ArialMT"/>
                <a:cs typeface="OESWNQ+ArialMT"/>
              </a:rPr>
              <a:t>mendefinisikan</a:t>
            </a:r>
          </a:p>
          <a:p>
            <a:pPr marL="0" marR="0">
              <a:lnSpc>
                <a:spcPts val="2456"/>
              </a:lnSpc>
              <a:spcBef>
                <a:spcPts val="352"/>
              </a:spcBef>
              <a:spcAft>
                <a:spcPts val="0"/>
              </a:spcAft>
            </a:pPr>
            <a:r>
              <a:rPr dirty="0" sz="2200" spc="-139">
                <a:solidFill>
                  <a:srgbClr val="000000"/>
                </a:solidFill>
                <a:latin typeface="OESWNQ+ArialMT"/>
                <a:cs typeface="OESWNQ+ArialMT"/>
              </a:rPr>
              <a:t>tujuan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4">
                <a:solidFill>
                  <a:srgbClr val="000000"/>
                </a:solidFill>
                <a:latin typeface="OESWNQ+ArialMT"/>
                <a:cs typeface="OESWNQ+ArialMT"/>
              </a:rPr>
              <a:t>pembelajaran.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0420" y="7357674"/>
            <a:ext cx="5833315" cy="713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Dari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4">
                <a:solidFill>
                  <a:srgbClr val="000000"/>
                </a:solidFill>
                <a:latin typeface="OESWNQ+ArialMT"/>
                <a:cs typeface="OESWNQ+ArialMT"/>
              </a:rPr>
              <a:t>“Pengetahuan”</a:t>
            </a:r>
            <a:r>
              <a:rPr dirty="0" sz="2200" spc="-33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menjadi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“Mengingat”</a:t>
            </a:r>
          </a:p>
          <a:p>
            <a:pPr marL="0" marR="0">
              <a:lnSpc>
                <a:spcPts val="2456"/>
              </a:lnSpc>
              <a:spcBef>
                <a:spcPts val="352"/>
              </a:spcBef>
              <a:spcAft>
                <a:spcPts val="0"/>
              </a:spcAft>
            </a:pPr>
            <a:r>
              <a:rPr dirty="0" sz="2200" spc="-125">
                <a:solidFill>
                  <a:srgbClr val="000000"/>
                </a:solidFill>
                <a:latin typeface="OESWNQ+ArialMT"/>
                <a:cs typeface="OESWNQ+ArialMT"/>
              </a:rPr>
              <a:t>Dari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“Sikap”</a:t>
            </a:r>
            <a:r>
              <a:rPr dirty="0" sz="2200" spc="-33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44">
                <a:solidFill>
                  <a:srgbClr val="000000"/>
                </a:solidFill>
                <a:latin typeface="OESWNQ+ArialMT"/>
                <a:cs typeface="OESWNQ+ArialMT"/>
              </a:rPr>
              <a:t>menjadi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3">
                <a:solidFill>
                  <a:srgbClr val="000000"/>
                </a:solidFill>
                <a:latin typeface="OESWNQ+ArialMT"/>
                <a:cs typeface="OESWNQ+ArialMT"/>
              </a:rPr>
              <a:t>“Menunjukkan</a:t>
            </a:r>
            <a:r>
              <a:rPr dirty="0" sz="2200" spc="-33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200" spc="-152">
                <a:solidFill>
                  <a:srgbClr val="000000"/>
                </a:solidFill>
                <a:latin typeface="OESWNQ+ArialMT"/>
                <a:cs typeface="OESWNQ+ArialMT"/>
              </a:rPr>
              <a:t>Antusiasme”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822" y="578420"/>
            <a:ext cx="10298202" cy="1406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17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spc="-319" b="1">
                <a:solidFill>
                  <a:srgbClr val="000000"/>
                </a:solidFill>
                <a:latin typeface="VRHQDK+2"/>
                <a:cs typeface="VRHQDK+2"/>
              </a:rPr>
              <a:t>Kesimpulan:</a:t>
            </a:r>
            <a:r>
              <a:rPr dirty="0" sz="4200" spc="43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4200" spc="-319" b="1">
                <a:solidFill>
                  <a:srgbClr val="000000"/>
                </a:solidFill>
                <a:latin typeface="VRHQDK+2"/>
                <a:cs typeface="VRHQDK+2"/>
              </a:rPr>
              <a:t>Membangun</a:t>
            </a:r>
            <a:r>
              <a:rPr dirty="0" sz="4200" spc="27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4200" spc="-319" b="1">
                <a:solidFill>
                  <a:srgbClr val="000000"/>
                </a:solidFill>
                <a:latin typeface="VRHQDK+2"/>
                <a:cs typeface="VRHQDK+2"/>
              </a:rPr>
              <a:t>Pembelajaran</a:t>
            </a:r>
          </a:p>
          <a:p>
            <a:pPr marL="0" marR="0">
              <a:lnSpc>
                <a:spcPts val="5317"/>
              </a:lnSpc>
              <a:spcBef>
                <a:spcPts val="192"/>
              </a:spcBef>
              <a:spcAft>
                <a:spcPts val="0"/>
              </a:spcAft>
            </a:pPr>
            <a:r>
              <a:rPr dirty="0" sz="4200" spc="-319" b="1">
                <a:solidFill>
                  <a:srgbClr val="000000"/>
                </a:solidFill>
                <a:latin typeface="VRHQDK+2"/>
                <a:cs typeface="VRHQDK+2"/>
              </a:rPr>
              <a:t>Holistik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226" y="2371729"/>
            <a:ext cx="9613245" cy="209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OESWNQ+ArialMT"/>
                <a:cs typeface="OESWNQ+ArialMT"/>
              </a:rPr>
              <a:t>•</a:t>
            </a:r>
            <a:r>
              <a:rPr dirty="0" sz="2450" spc="501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ffffff"/>
                </a:solidFill>
                <a:latin typeface="OESWNQ+ArialMT"/>
                <a:cs typeface="OESWNQ+ArialMT"/>
              </a:rPr>
              <a:t>Memahami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ffffff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71">
                <a:solidFill>
                  <a:srgbClr val="ffffff"/>
                </a:solidFill>
                <a:latin typeface="OESWNQ+ArialMT"/>
                <a:cs typeface="OESWNQ+ArialMT"/>
              </a:rPr>
              <a:t>mengintegrasikan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faktor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kognitif,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OESWNQ+ArialMT"/>
                <a:cs typeface="OESWNQ+ArialMT"/>
              </a:rPr>
              <a:t>afektif,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ffffff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ffffff"/>
                </a:solidFill>
                <a:latin typeface="OESWNQ+ArialMT"/>
                <a:cs typeface="OESWNQ+ArialMT"/>
              </a:rPr>
              <a:t>psikomotorik</a:t>
            </a:r>
          </a:p>
          <a:p>
            <a:pPr marL="259080" marR="0">
              <a:lnSpc>
                <a:spcPts val="2681"/>
              </a:lnSpc>
              <a:spcBef>
                <a:spcPts val="668"/>
              </a:spcBef>
              <a:spcAft>
                <a:spcPts val="0"/>
              </a:spcAft>
            </a:pP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merupakan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ffffff"/>
                </a:solidFill>
                <a:latin typeface="OESWNQ+ArialMT"/>
                <a:cs typeface="OESWNQ+ArialMT"/>
              </a:rPr>
              <a:t>esensial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untuk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OESWNQ+ArialMT"/>
                <a:cs typeface="OESWNQ+ArialMT"/>
              </a:rPr>
              <a:t>menciptakan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sistem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ffffff"/>
                </a:solidFill>
                <a:latin typeface="OESWNQ+ArialMT"/>
                <a:cs typeface="OESWNQ+ArialMT"/>
              </a:rPr>
              <a:t>pendidikan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ffffff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truly</a:t>
            </a:r>
          </a:p>
          <a:p>
            <a:pPr marL="259080" marR="0">
              <a:lnSpc>
                <a:spcPts val="3038"/>
              </a:lnSpc>
              <a:spcBef>
                <a:spcPts val="375"/>
              </a:spcBef>
              <a:spcAft>
                <a:spcPts val="0"/>
              </a:spcAft>
            </a:pPr>
            <a:r>
              <a:rPr dirty="0" sz="2400" spc="-159" b="1">
                <a:solidFill>
                  <a:srgbClr val="ffffff"/>
                </a:solidFill>
                <a:latin typeface="VRHQDK+2"/>
                <a:cs typeface="VRHQDK+2"/>
              </a:rPr>
              <a:t>holistik</a:t>
            </a:r>
            <a:r>
              <a:rPr dirty="0" sz="2400" spc="-122">
                <a:solidFill>
                  <a:srgbClr val="ffffff"/>
                </a:solidFill>
                <a:latin typeface="OESWNQ+ArialMT"/>
                <a:cs typeface="OESWNQ+ArialMT"/>
              </a:rPr>
              <a:t>dan</a:t>
            </a:r>
            <a:r>
              <a:rPr dirty="0" sz="2400" spc="-186" b="1">
                <a:solidFill>
                  <a:srgbClr val="ffffff"/>
                </a:solidFill>
                <a:latin typeface="VRHQDK+2"/>
                <a:cs typeface="VRHQDK+2"/>
              </a:rPr>
              <a:t>bermakna</a:t>
            </a:r>
            <a:r>
              <a:rPr dirty="0" sz="2400">
                <a:solidFill>
                  <a:srgbClr val="ffffff"/>
                </a:solidFill>
                <a:latin typeface="OESWNQ+ArialMT"/>
                <a:cs typeface="OESWNQ+ArialMT"/>
              </a:rPr>
              <a:t>.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2">
                <a:solidFill>
                  <a:srgbClr val="ffffff"/>
                </a:solidFill>
                <a:latin typeface="OESWNQ+ArialMT"/>
                <a:cs typeface="OESWNQ+ArialMT"/>
              </a:rPr>
              <a:t>Ketiga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ffffff"/>
                </a:solidFill>
                <a:latin typeface="OESWNQ+ArialMT"/>
                <a:cs typeface="OESWNQ+ArialMT"/>
              </a:rPr>
              <a:t>ini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adalah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OESWNQ+ArialMT"/>
                <a:cs typeface="OESWNQ+ArialMT"/>
              </a:rPr>
              <a:t>fondasi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nyata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ffffff"/>
                </a:solidFill>
                <a:latin typeface="OESWNQ+ArialMT"/>
                <a:cs typeface="OESWNQ+ArialMT"/>
              </a:rPr>
              <a:t>yang</a:t>
            </a:r>
          </a:p>
          <a:p>
            <a:pPr marL="259080" marR="0">
              <a:lnSpc>
                <a:spcPts val="2681"/>
              </a:lnSpc>
              <a:spcBef>
                <a:spcPts val="624"/>
              </a:spcBef>
              <a:spcAft>
                <a:spcPts val="0"/>
              </a:spcAft>
            </a:pP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membentuk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OESWNQ+ArialMT"/>
                <a:cs typeface="OESWNQ+ArialMT"/>
              </a:rPr>
              <a:t>menjadi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OESWNQ+ArialMT"/>
                <a:cs typeface="OESWNQ+ArialMT"/>
              </a:rPr>
              <a:t>individu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ffffff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kompeten,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ffffff"/>
                </a:solidFill>
                <a:latin typeface="OESWNQ+ArialMT"/>
                <a:cs typeface="OESWNQ+ArialMT"/>
              </a:rPr>
              <a:t>berkarakter,</a:t>
            </a:r>
          </a:p>
          <a:p>
            <a:pPr marL="259080" marR="0">
              <a:lnSpc>
                <a:spcPts val="2681"/>
              </a:lnSpc>
              <a:spcBef>
                <a:spcPts val="678"/>
              </a:spcBef>
              <a:spcAft>
                <a:spcPts val="0"/>
              </a:spcAft>
            </a:pPr>
            <a:r>
              <a:rPr dirty="0" sz="2400" spc="-122">
                <a:solidFill>
                  <a:srgbClr val="ffffff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terampil.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24076" y="3167894"/>
            <a:ext cx="2036045" cy="395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52" b="1">
                <a:solidFill>
                  <a:srgbClr val="000000"/>
                </a:solidFill>
                <a:latin typeface="VRHQDK+2"/>
                <a:cs typeface="VRHQDK+2"/>
              </a:rPr>
              <a:t>Psychomotor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74376" y="4540891"/>
            <a:ext cx="1607749" cy="359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0" b="1">
                <a:solidFill>
                  <a:srgbClr val="000000"/>
                </a:solidFill>
                <a:latin typeface="VRHQDK+2"/>
                <a:cs typeface="VRHQDK+2"/>
              </a:rPr>
              <a:t>Cog</a:t>
            </a:r>
            <a:r>
              <a:rPr dirty="0" sz="2000" spc="-301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000" b="1">
                <a:solidFill>
                  <a:srgbClr val="000000"/>
                </a:solidFill>
                <a:latin typeface="VRHQDK+2"/>
                <a:cs typeface="VRHQDK+2"/>
              </a:rPr>
              <a:t>+</a:t>
            </a:r>
            <a:r>
              <a:rPr dirty="0" sz="2000" spc="-301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000" spc="-121" b="1">
                <a:solidFill>
                  <a:srgbClr val="000000"/>
                </a:solidFill>
                <a:latin typeface="VRHQDK+2"/>
                <a:cs typeface="VRHQDK+2"/>
              </a:rPr>
              <a:t>Psych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57418" y="4540891"/>
            <a:ext cx="1450875" cy="359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0" b="1">
                <a:solidFill>
                  <a:srgbClr val="000000"/>
                </a:solidFill>
                <a:latin typeface="VRHQDK+2"/>
                <a:cs typeface="VRHQDK+2"/>
              </a:rPr>
              <a:t>Aff</a:t>
            </a:r>
            <a:r>
              <a:rPr dirty="0" sz="2000" spc="-302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000" b="1">
                <a:solidFill>
                  <a:srgbClr val="000000"/>
                </a:solidFill>
                <a:latin typeface="VRHQDK+2"/>
                <a:cs typeface="VRHQDK+2"/>
              </a:rPr>
              <a:t>+</a:t>
            </a:r>
            <a:r>
              <a:rPr dirty="0" sz="2000" spc="-301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000" spc="-121" b="1">
                <a:solidFill>
                  <a:srgbClr val="000000"/>
                </a:solidFill>
                <a:latin typeface="VRHQDK+2"/>
                <a:cs typeface="VRHQDK+2"/>
              </a:rPr>
              <a:t>Psych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225" y="4787001"/>
            <a:ext cx="9545522" cy="1605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OESWNQ+ArialMT"/>
                <a:cs typeface="OESWNQ+ArialMT"/>
              </a:rPr>
              <a:t>•</a:t>
            </a:r>
            <a:r>
              <a:rPr dirty="0" sz="2450" spc="501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6" b="1">
                <a:solidFill>
                  <a:srgbClr val="ffffff"/>
                </a:solidFill>
                <a:latin typeface="VRHQDK+2"/>
                <a:cs typeface="VRHQDK+2"/>
              </a:rPr>
              <a:t>Pembelajaran</a:t>
            </a:r>
            <a:r>
              <a:rPr dirty="0" sz="2400" spc="-364" b="1">
                <a:solidFill>
                  <a:srgbClr val="ffffff"/>
                </a:solidFill>
                <a:latin typeface="VRHQDK+2"/>
                <a:cs typeface="VRHQDK+2"/>
              </a:rPr>
              <a:t> </a:t>
            </a:r>
            <a:r>
              <a:rPr dirty="0" sz="2400" spc="-159" b="1">
                <a:solidFill>
                  <a:srgbClr val="ffffff"/>
                </a:solidFill>
                <a:latin typeface="VRHQDK+2"/>
                <a:cs typeface="VRHQDK+2"/>
              </a:rPr>
              <a:t>kognitif</a:t>
            </a:r>
            <a:r>
              <a:rPr dirty="0" sz="2400" spc="-163">
                <a:solidFill>
                  <a:srgbClr val="ffffff"/>
                </a:solidFill>
                <a:latin typeface="OESWNQ+ArialMT"/>
                <a:cs typeface="OESWNQ+ArialMT"/>
              </a:rPr>
              <a:t>memberikan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dasar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OESWNQ+ArialMT"/>
                <a:cs typeface="OESWNQ+ArialMT"/>
              </a:rPr>
              <a:t>pengetahuan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ffffff"/>
                </a:solidFill>
                <a:latin typeface="OESWNQ+ArialMT"/>
                <a:cs typeface="OESWNQ+ArialMT"/>
              </a:rPr>
              <a:t>dan</a:t>
            </a:r>
          </a:p>
          <a:p>
            <a:pPr marL="259080" marR="0">
              <a:lnSpc>
                <a:spcPts val="303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kemampuan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ffffff"/>
                </a:solidFill>
                <a:latin typeface="OESWNQ+ArialMT"/>
                <a:cs typeface="OESWNQ+ArialMT"/>
              </a:rPr>
              <a:t>berpikir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kritis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ffffff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ffffff"/>
                </a:solidFill>
                <a:latin typeface="OESWNQ+ArialMT"/>
                <a:cs typeface="OESWNQ+ArialMT"/>
              </a:rPr>
              <a:t>diperlukan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untuk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ffffff"/>
                </a:solidFill>
                <a:latin typeface="OESWNQ+ArialMT"/>
                <a:cs typeface="OESWNQ+ArialMT"/>
              </a:rPr>
              <a:t>memahami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dunia.</a:t>
            </a:r>
            <a:r>
              <a:rPr dirty="0" sz="2400" spc="-10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82" b="1">
                <a:solidFill>
                  <a:srgbClr val="ffffff"/>
                </a:solidFill>
                <a:latin typeface="VRHQDK+2"/>
                <a:cs typeface="VRHQDK+2"/>
              </a:rPr>
              <a:t>Ranah</a:t>
            </a:r>
          </a:p>
          <a:p>
            <a:pPr marL="259080" marR="0">
              <a:lnSpc>
                <a:spcPts val="3038"/>
              </a:lnSpc>
              <a:spcBef>
                <a:spcPts val="81"/>
              </a:spcBef>
              <a:spcAft>
                <a:spcPts val="0"/>
              </a:spcAft>
            </a:pPr>
            <a:r>
              <a:rPr dirty="0" sz="2400" spc="-155" b="1">
                <a:solidFill>
                  <a:srgbClr val="ffffff"/>
                </a:solidFill>
                <a:latin typeface="VRHQDK+2"/>
                <a:cs typeface="VRHQDK+2"/>
              </a:rPr>
              <a:t>afektif</a:t>
            </a:r>
            <a:r>
              <a:rPr dirty="0" sz="2400" spc="-163">
                <a:solidFill>
                  <a:srgbClr val="ffffff"/>
                </a:solidFill>
                <a:latin typeface="OESWNQ+ArialMT"/>
                <a:cs typeface="OESWNQ+ArialMT"/>
              </a:rPr>
              <a:t>menanamkan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ffffff"/>
                </a:solidFill>
                <a:latin typeface="OESWNQ+ArialMT"/>
                <a:cs typeface="OESWNQ+ArialMT"/>
              </a:rPr>
              <a:t>nilai-nilai,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membentuk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sikap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OESWNQ+ArialMT"/>
                <a:cs typeface="OESWNQ+ArialMT"/>
              </a:rPr>
              <a:t>positif,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ffffff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OESWNQ+ArialMT"/>
                <a:cs typeface="OESWNQ+ArialMT"/>
              </a:rPr>
              <a:t>memupuk</a:t>
            </a:r>
          </a:p>
          <a:p>
            <a:pPr marL="259080" marR="0">
              <a:lnSpc>
                <a:spcPts val="2681"/>
              </a:lnSpc>
              <a:spcBef>
                <a:spcPts val="334"/>
              </a:spcBef>
              <a:spcAft>
                <a:spcPts val="0"/>
              </a:spcAft>
            </a:pPr>
            <a:r>
              <a:rPr dirty="0" sz="2400" spc="-160">
                <a:solidFill>
                  <a:srgbClr val="ffffff"/>
                </a:solidFill>
                <a:latin typeface="OESWNQ+ArialMT"/>
                <a:cs typeface="OESWNQ+ArialMT"/>
              </a:rPr>
              <a:t>motivasi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intrinsik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ffffff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mendorong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untuk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OESWNQ+ArialMT"/>
                <a:cs typeface="OESWNQ+ArialMT"/>
              </a:rPr>
              <a:t>belajar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sepanjang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13012" y="5502008"/>
            <a:ext cx="938387" cy="509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909" marR="0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-111" b="1">
                <a:solidFill>
                  <a:srgbClr val="000000"/>
                </a:solidFill>
                <a:latin typeface="VRHQDK+2"/>
                <a:cs typeface="VRHQDK+2"/>
              </a:rPr>
              <a:t>Holistic</a:t>
            </a:r>
          </a:p>
          <a:p>
            <a:pPr marL="0" marR="0">
              <a:lnSpc>
                <a:spcPts val="183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450" spc="-111" b="1">
                <a:solidFill>
                  <a:srgbClr val="000000"/>
                </a:solidFill>
                <a:latin typeface="VRHQDK+2"/>
                <a:cs typeface="VRHQDK+2"/>
              </a:rPr>
              <a:t>Learning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029054" y="6346882"/>
            <a:ext cx="1495478" cy="395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55" b="1">
                <a:solidFill>
                  <a:srgbClr val="000000"/>
                </a:solidFill>
                <a:latin typeface="VRHQDK+2"/>
                <a:cs typeface="VRHQDK+2"/>
              </a:rPr>
              <a:t>Cognitive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176589" y="6346882"/>
            <a:ext cx="1433594" cy="395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157" b="1">
                <a:solidFill>
                  <a:srgbClr val="000000"/>
                </a:solidFill>
                <a:latin typeface="VRHQDK+2"/>
                <a:cs typeface="VRHQDK+2"/>
              </a:rPr>
              <a:t>Affective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6305" y="6409673"/>
            <a:ext cx="2880270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hayat.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ffffff"/>
                </a:solidFill>
                <a:latin typeface="OESWNQ+ArialMT"/>
                <a:cs typeface="OESWNQ+ArialMT"/>
              </a:rPr>
              <a:t>Sementara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ffffff"/>
                </a:solidFill>
                <a:latin typeface="OESWNQ+ArialMT"/>
                <a:cs typeface="OESWNQ+ArialMT"/>
              </a:rPr>
              <a:t>itu,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09123" y="6371962"/>
            <a:ext cx="5576063" cy="423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46" b="1">
                <a:solidFill>
                  <a:srgbClr val="ffffff"/>
                </a:solidFill>
                <a:latin typeface="VRHQDK+2"/>
                <a:cs typeface="VRHQDK+2"/>
              </a:rPr>
              <a:t>ranah</a:t>
            </a:r>
            <a:r>
              <a:rPr dirty="0" sz="2400" spc="-364" b="1">
                <a:solidFill>
                  <a:srgbClr val="ffffff"/>
                </a:solidFill>
                <a:latin typeface="VRHQDK+2"/>
                <a:cs typeface="VRHQDK+2"/>
              </a:rPr>
              <a:t> </a:t>
            </a:r>
            <a:r>
              <a:rPr dirty="0" sz="2400" spc="-166" b="1">
                <a:solidFill>
                  <a:srgbClr val="ffffff"/>
                </a:solidFill>
                <a:latin typeface="VRHQDK+2"/>
                <a:cs typeface="VRHQDK+2"/>
              </a:rPr>
              <a:t>psikomotorik</a:t>
            </a:r>
            <a:r>
              <a:rPr dirty="0" sz="2400" spc="-163">
                <a:solidFill>
                  <a:srgbClr val="ffffff"/>
                </a:solidFill>
                <a:latin typeface="OESWNQ+ArialMT"/>
                <a:cs typeface="OESWNQ+ArialMT"/>
              </a:rPr>
              <a:t>melengkapi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dengan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642082" y="6368174"/>
            <a:ext cx="1204248" cy="359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0" b="1">
                <a:solidFill>
                  <a:srgbClr val="000000"/>
                </a:solidFill>
                <a:latin typeface="VRHQDK+2"/>
                <a:cs typeface="VRHQDK+2"/>
              </a:rPr>
              <a:t>Cog</a:t>
            </a:r>
            <a:r>
              <a:rPr dirty="0" sz="2000" spc="-301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000" b="1">
                <a:solidFill>
                  <a:srgbClr val="000000"/>
                </a:solidFill>
                <a:latin typeface="VRHQDK+2"/>
                <a:cs typeface="VRHQDK+2"/>
              </a:rPr>
              <a:t>+</a:t>
            </a:r>
            <a:r>
              <a:rPr dirty="0" sz="2000" spc="-301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000" spc="-100" b="1">
                <a:solidFill>
                  <a:srgbClr val="000000"/>
                </a:solidFill>
                <a:latin typeface="VRHQDK+2"/>
                <a:cs typeface="VRHQDK+2"/>
              </a:rPr>
              <a:t>Aff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36305" y="6806669"/>
            <a:ext cx="9505801" cy="117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6">
                <a:solidFill>
                  <a:srgbClr val="ffffff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OESWNQ+ArialMT"/>
                <a:cs typeface="OESWNQ+ArialMT"/>
              </a:rPr>
              <a:t>praktis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ffffff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ffffff"/>
                </a:solidFill>
                <a:latin typeface="OESWNQ+ArialMT"/>
                <a:cs typeface="OESWNQ+ArialMT"/>
              </a:rPr>
              <a:t>memungkinkan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untuk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70">
                <a:solidFill>
                  <a:srgbClr val="ffffff"/>
                </a:solidFill>
                <a:latin typeface="OESWNQ+ArialMT"/>
                <a:cs typeface="OESWNQ+ArialMT"/>
              </a:rPr>
              <a:t>mengaplikasikan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OESWNQ+ArialMT"/>
                <a:cs typeface="OESWNQ+ArialMT"/>
              </a:rPr>
              <a:t>pengetahuan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mereka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ffffff"/>
                </a:solidFill>
                <a:latin typeface="OESWNQ+ArialMT"/>
                <a:cs typeface="OESWNQ+ArialMT"/>
              </a:rPr>
              <a:t>dalam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OESWNQ+ArialMT"/>
                <a:cs typeface="OESWNQ+ArialMT"/>
              </a:rPr>
              <a:t>tindakan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nyata,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OESWNQ+ArialMT"/>
                <a:cs typeface="OESWNQ+ArialMT"/>
              </a:rPr>
              <a:t>berinovasi,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22">
                <a:solidFill>
                  <a:srgbClr val="ffffff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7">
                <a:solidFill>
                  <a:srgbClr val="ffffff"/>
                </a:solidFill>
                <a:latin typeface="OESWNQ+ArialMT"/>
                <a:cs typeface="OESWNQ+ArialMT"/>
              </a:rPr>
              <a:t>berkontribusi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ffffff"/>
                </a:solidFill>
                <a:latin typeface="OESWNQ+ArialMT"/>
                <a:cs typeface="OESWNQ+ArialMT"/>
              </a:rPr>
              <a:t>secara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57">
                <a:solidFill>
                  <a:srgbClr val="ffffff"/>
                </a:solidFill>
                <a:latin typeface="OESWNQ+ArialMT"/>
                <a:cs typeface="OESWNQ+ArialMT"/>
              </a:rPr>
              <a:t>efektif</a:t>
            </a:r>
            <a:r>
              <a:rPr dirty="0" sz="2400" spc="-368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91">
                <a:solidFill>
                  <a:srgbClr val="ffffff"/>
                </a:solidFill>
                <a:latin typeface="OESWNQ+ArialMT"/>
                <a:cs typeface="OESWNQ+ArialMT"/>
              </a:rPr>
              <a:t>di</a:t>
            </a:r>
            <a:r>
              <a:rPr dirty="0" sz="2400" spc="-366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OESWNQ+ArialMT"/>
                <a:cs typeface="OESWNQ+ArialMT"/>
              </a:rPr>
              <a:t>masyarakat.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25618" y="3600609"/>
            <a:ext cx="6124686" cy="2060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7088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195">
                <a:solidFill>
                  <a:srgbClr val="ffffff"/>
                </a:solidFill>
                <a:latin typeface="OESWNQ+ArialMT"/>
                <a:cs typeface="OESWNQ+ArialMT"/>
              </a:rPr>
              <a:t>Belajar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99">
                <a:solidFill>
                  <a:srgbClr val="ffffff"/>
                </a:solidFill>
                <a:latin typeface="OESWNQ+ArialMT"/>
                <a:cs typeface="OESWNQ+ArialMT"/>
              </a:rPr>
              <a:t>pikiran,</a:t>
            </a:r>
            <a:r>
              <a:rPr dirty="0" sz="3000" spc="-459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99">
                <a:solidFill>
                  <a:srgbClr val="ffffff"/>
                </a:solidFill>
                <a:latin typeface="OESWNQ+ArialMT"/>
                <a:cs typeface="OESWNQ+ArialMT"/>
              </a:rPr>
              <a:t>memahami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82">
                <a:solidFill>
                  <a:srgbClr val="ffffff"/>
                </a:solidFill>
                <a:latin typeface="OESWNQ+ArialMT"/>
                <a:cs typeface="OESWNQ+ArialMT"/>
              </a:rPr>
              <a:t>rasa,</a:t>
            </a:r>
          </a:p>
          <a:p>
            <a:pPr marL="424433" marR="0">
              <a:lnSpc>
                <a:spcPts val="3351"/>
              </a:lnSpc>
              <a:spcBef>
                <a:spcPts val="774"/>
              </a:spcBef>
              <a:spcAft>
                <a:spcPts val="0"/>
              </a:spcAft>
            </a:pPr>
            <a:r>
              <a:rPr dirty="0" sz="3000" spc="-171">
                <a:solidFill>
                  <a:srgbClr val="ffffff"/>
                </a:solidFill>
                <a:latin typeface="OESWNQ+ArialMT"/>
                <a:cs typeface="OESWNQ+ArialMT"/>
              </a:rPr>
              <a:t>Ilmu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70">
                <a:solidFill>
                  <a:srgbClr val="ffffff"/>
                </a:solidFill>
                <a:latin typeface="OESWNQ+ArialMT"/>
                <a:cs typeface="OESWNQ+ArialMT"/>
              </a:rPr>
              <a:t>hari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51">
                <a:solidFill>
                  <a:srgbClr val="ffffff"/>
                </a:solidFill>
                <a:latin typeface="OESWNQ+ArialMT"/>
                <a:cs typeface="OESWNQ+ArialMT"/>
              </a:rPr>
              <a:t>ini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88">
                <a:solidFill>
                  <a:srgbClr val="ffffff"/>
                </a:solidFill>
                <a:latin typeface="OESWNQ+ArialMT"/>
                <a:cs typeface="OESWNQ+ArialMT"/>
              </a:rPr>
              <a:t>semoga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201">
                <a:solidFill>
                  <a:srgbClr val="ffffff"/>
                </a:solidFill>
                <a:latin typeface="OESWNQ+ArialMT"/>
                <a:cs typeface="OESWNQ+ArialMT"/>
              </a:rPr>
              <a:t>bermakna.</a:t>
            </a:r>
          </a:p>
          <a:p>
            <a:pPr marL="417417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 spc="-206">
                <a:solidFill>
                  <a:srgbClr val="ffffff"/>
                </a:solidFill>
                <a:latin typeface="OESWNQ+ArialMT"/>
                <a:cs typeface="OESWNQ+ArialMT"/>
              </a:rPr>
              <a:t>Perkuliahan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71">
                <a:solidFill>
                  <a:srgbClr val="ffffff"/>
                </a:solidFill>
                <a:latin typeface="OESWNQ+ArialMT"/>
                <a:cs typeface="OESWNQ+ArialMT"/>
              </a:rPr>
              <a:t>kita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83">
                <a:solidFill>
                  <a:srgbClr val="ffffff"/>
                </a:solidFill>
                <a:latin typeface="OESWNQ+ArialMT"/>
                <a:cs typeface="OESWNQ+ArialMT"/>
              </a:rPr>
              <a:t>tutup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99">
                <a:solidFill>
                  <a:srgbClr val="ffffff"/>
                </a:solidFill>
                <a:latin typeface="OESWNQ+ArialMT"/>
                <a:cs typeface="OESWNQ+ArialMT"/>
              </a:rPr>
              <a:t>bersama,</a:t>
            </a:r>
          </a:p>
          <a:p>
            <a:pPr marL="0" marR="0">
              <a:lnSpc>
                <a:spcPts val="3351"/>
              </a:lnSpc>
              <a:spcBef>
                <a:spcPts val="848"/>
              </a:spcBef>
              <a:spcAft>
                <a:spcPts val="0"/>
              </a:spcAft>
            </a:pPr>
            <a:r>
              <a:rPr dirty="0" sz="3000" spc="-189">
                <a:solidFill>
                  <a:srgbClr val="ffffff"/>
                </a:solidFill>
                <a:latin typeface="OESWNQ+ArialMT"/>
                <a:cs typeface="OESWNQ+ArialMT"/>
              </a:rPr>
              <a:t>Sampai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82">
                <a:solidFill>
                  <a:srgbClr val="ffffff"/>
                </a:solidFill>
                <a:latin typeface="OESWNQ+ArialMT"/>
                <a:cs typeface="OESWNQ+ArialMT"/>
              </a:rPr>
              <a:t>jumpa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13">
                <a:solidFill>
                  <a:srgbClr val="ffffff"/>
                </a:solidFill>
                <a:latin typeface="OESWNQ+ArialMT"/>
                <a:cs typeface="OESWNQ+ArialMT"/>
              </a:rPr>
              <a:t>di</a:t>
            </a:r>
            <a:r>
              <a:rPr dirty="0" sz="3000" spc="-457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182">
                <a:solidFill>
                  <a:srgbClr val="ffffff"/>
                </a:solidFill>
                <a:latin typeface="OESWNQ+ArialMT"/>
                <a:cs typeface="OESWNQ+ArialMT"/>
              </a:rPr>
              <a:t>kelas</a:t>
            </a:r>
            <a:r>
              <a:rPr dirty="0" sz="3000" spc="-455">
                <a:solidFill>
                  <a:srgbClr val="ffffff"/>
                </a:solidFill>
                <a:latin typeface="OESWNQ+ArialMT"/>
                <a:cs typeface="OESWNQ+ArialMT"/>
              </a:rPr>
              <a:t> </a:t>
            </a:r>
            <a:r>
              <a:rPr dirty="0" sz="3000" spc="-214">
                <a:solidFill>
                  <a:srgbClr val="ffffff"/>
                </a:solidFill>
                <a:latin typeface="OESWNQ+ArialMT"/>
                <a:cs typeface="OESWNQ+ArialMT"/>
              </a:rPr>
              <a:t>selanjutnya.....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07034" y="3513793"/>
            <a:ext cx="11267742" cy="3759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Dalam</a:t>
            </a:r>
            <a:r>
              <a:rPr dirty="0" sz="2800" spc="2247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dunia</a:t>
            </a:r>
            <a:r>
              <a:rPr dirty="0" sz="2800" spc="22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pendidikan,</a:t>
            </a:r>
            <a:r>
              <a:rPr dirty="0" sz="2800" spc="226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pemahaman</a:t>
            </a:r>
            <a:r>
              <a:rPr dirty="0" sz="2800" spc="224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mendalam</a:t>
            </a:r>
            <a:r>
              <a:rPr dirty="0" sz="2800" spc="2246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tentang</a:t>
            </a:r>
          </a:p>
          <a:p>
            <a:pPr marL="0" marR="0">
              <a:lnSpc>
                <a:spcPts val="32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bagaimana</a:t>
            </a:r>
            <a:r>
              <a:rPr dirty="0" sz="2800" spc="757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individu</a:t>
            </a:r>
            <a:r>
              <a:rPr dirty="0" sz="2800" spc="78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belajar</a:t>
            </a:r>
            <a:r>
              <a:rPr dirty="0" sz="2800" spc="773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merupakan</a:t>
            </a:r>
            <a:r>
              <a:rPr dirty="0" sz="2800" spc="78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kunci</a:t>
            </a:r>
            <a:r>
              <a:rPr dirty="0" sz="2800" spc="79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untuk</a:t>
            </a:r>
            <a:r>
              <a:rPr dirty="0" sz="2800" spc="79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merancang</a:t>
            </a:r>
          </a:p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pengalaman</a:t>
            </a:r>
            <a:r>
              <a:rPr dirty="0" sz="2800" spc="411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belajar</a:t>
            </a:r>
            <a:r>
              <a:rPr dirty="0" sz="2800" spc="41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yang</a:t>
            </a:r>
            <a:r>
              <a:rPr dirty="0" sz="2800" spc="426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efektif</a:t>
            </a:r>
            <a:r>
              <a:rPr dirty="0" sz="2800" spc="415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2800" spc="423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menyeluruh.</a:t>
            </a:r>
            <a:r>
              <a:rPr dirty="0" sz="2800" spc="44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Konsep</a:t>
            </a:r>
            <a:r>
              <a:rPr dirty="0" sz="2800" spc="423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dasar</a:t>
            </a:r>
          </a:p>
          <a:p>
            <a:pPr marL="0" marR="0">
              <a:lnSpc>
                <a:spcPts val="3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faktor</a:t>
            </a:r>
            <a:r>
              <a:rPr dirty="0" sz="2800" spc="53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kognitif,</a:t>
            </a:r>
            <a:r>
              <a:rPr dirty="0" sz="2800" spc="54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afektif,</a:t>
            </a:r>
            <a:r>
              <a:rPr dirty="0" sz="2800" spc="521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2800" spc="536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psikomotorik</a:t>
            </a:r>
            <a:r>
              <a:rPr dirty="0" sz="2800" spc="553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menyediakan</a:t>
            </a:r>
            <a:r>
              <a:rPr dirty="0" sz="2800" spc="53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kerangka</a:t>
            </a:r>
          </a:p>
          <a:p>
            <a:pPr marL="0" marR="0">
              <a:lnSpc>
                <a:spcPts val="3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kerja</a:t>
            </a:r>
            <a:r>
              <a:rPr dirty="0" sz="2800" spc="-31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yang</a:t>
            </a:r>
            <a:r>
              <a:rPr dirty="0" sz="2800" spc="-3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komprehensif</a:t>
            </a:r>
            <a:r>
              <a:rPr dirty="0" sz="2800" spc="-3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untuk</a:t>
            </a:r>
            <a:r>
              <a:rPr dirty="0" sz="2800" spc="-15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menganalisis</a:t>
            </a:r>
            <a:r>
              <a:rPr dirty="0" sz="2800" spc="-37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2800" spc="-36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mengoptimalkan</a:t>
            </a:r>
          </a:p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proses</a:t>
            </a:r>
            <a:r>
              <a:rPr dirty="0" sz="2800" spc="1523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pembelajaran.</a:t>
            </a:r>
            <a:r>
              <a:rPr dirty="0" sz="2800" spc="151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Ketiga</a:t>
            </a:r>
            <a:r>
              <a:rPr dirty="0" sz="2800" spc="1515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ranah</a:t>
            </a:r>
            <a:r>
              <a:rPr dirty="0" sz="2800" spc="1531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ini</a:t>
            </a:r>
            <a:r>
              <a:rPr dirty="0" sz="2800" spc="1535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tidak</a:t>
            </a:r>
            <a:r>
              <a:rPr dirty="0" sz="2800" spc="1531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berdiri</a:t>
            </a:r>
            <a:r>
              <a:rPr dirty="0" sz="2800" spc="1535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sendiri,</a:t>
            </a:r>
          </a:p>
          <a:p>
            <a:pPr marL="0" marR="0">
              <a:lnSpc>
                <a:spcPts val="32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melainkan</a:t>
            </a:r>
            <a:r>
              <a:rPr dirty="0" sz="2800" spc="53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saling</a:t>
            </a:r>
            <a:r>
              <a:rPr dirty="0" sz="2800" spc="536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berinteraksi</a:t>
            </a:r>
            <a:r>
              <a:rPr dirty="0" sz="2800" spc="54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2800" spc="532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memengaruhi</a:t>
            </a:r>
            <a:r>
              <a:rPr dirty="0" sz="2800" spc="53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satu</a:t>
            </a:r>
            <a:r>
              <a:rPr dirty="0" sz="2800" spc="532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sama</a:t>
            </a:r>
            <a:r>
              <a:rPr dirty="0" sz="2800" spc="51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lain,</a:t>
            </a:r>
          </a:p>
          <a:p>
            <a:pPr marL="0" marR="0">
              <a:lnSpc>
                <a:spcPts val="3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membentuk</a:t>
            </a:r>
            <a:r>
              <a:rPr dirty="0" sz="2800" spc="49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individu</a:t>
            </a:r>
            <a:r>
              <a:rPr dirty="0" sz="2800" spc="507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yang</a:t>
            </a:r>
            <a:r>
              <a:rPr dirty="0" sz="2800" spc="50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utuh</a:t>
            </a:r>
            <a:r>
              <a:rPr dirty="0" sz="2800" spc="511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2800" spc="49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siap</a:t>
            </a:r>
            <a:r>
              <a:rPr dirty="0" sz="2800" spc="49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menghadapi</a:t>
            </a:r>
            <a:r>
              <a:rPr dirty="0" sz="2800" spc="48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211" b="1">
                <a:solidFill>
                  <a:srgbClr val="297bbf"/>
                </a:solidFill>
                <a:latin typeface="VRHQDK+2"/>
                <a:cs typeface="VRHQDK+2"/>
              </a:rPr>
              <a:t>tantangan</a:t>
            </a:r>
          </a:p>
          <a:p>
            <a:pPr marL="0" marR="0">
              <a:lnSpc>
                <a:spcPts val="3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70" b="1">
                <a:solidFill>
                  <a:srgbClr val="297bbf"/>
                </a:solidFill>
                <a:latin typeface="VRHQDK+2"/>
                <a:cs typeface="VRHQDK+2"/>
              </a:rPr>
              <a:t>dunia</a:t>
            </a:r>
            <a:r>
              <a:rPr dirty="0" sz="2800" spc="-423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800" spc="-176" b="1">
                <a:solidFill>
                  <a:srgbClr val="297bbf"/>
                </a:solidFill>
                <a:latin typeface="VRHQDK+2"/>
                <a:cs typeface="VRHQDK+2"/>
              </a:rPr>
              <a:t>nyata.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826684"/>
            <a:ext cx="10321777" cy="595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 spc="-169" b="1">
                <a:solidFill>
                  <a:srgbClr val="13100f"/>
                </a:solidFill>
                <a:latin typeface="VRHQDK+2"/>
                <a:cs typeface="VRHQDK+2"/>
              </a:rPr>
              <a:t>Apa</a:t>
            </a:r>
            <a:r>
              <a:rPr dirty="0" sz="3450" spc="-513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3450" spc="-172" b="1">
                <a:solidFill>
                  <a:srgbClr val="13100f"/>
                </a:solidFill>
                <a:latin typeface="VRHQDK+2"/>
                <a:cs typeface="VRHQDK+2"/>
              </a:rPr>
              <a:t>Itu</a:t>
            </a:r>
            <a:r>
              <a:rPr dirty="0" sz="3450" spc="-513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3450" spc="-213" b="1">
                <a:solidFill>
                  <a:srgbClr val="13100f"/>
                </a:solidFill>
                <a:latin typeface="VRHQDK+2"/>
                <a:cs typeface="VRHQDK+2"/>
              </a:rPr>
              <a:t>Faktor</a:t>
            </a:r>
            <a:r>
              <a:rPr dirty="0" sz="3450" spc="-517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3450" spc="-227" b="1">
                <a:solidFill>
                  <a:srgbClr val="13100f"/>
                </a:solidFill>
                <a:latin typeface="VRHQDK+2"/>
                <a:cs typeface="VRHQDK+2"/>
              </a:rPr>
              <a:t>Kognitif,</a:t>
            </a:r>
            <a:r>
              <a:rPr dirty="0" sz="3450" spc="-517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3450" spc="-224" b="1">
                <a:solidFill>
                  <a:srgbClr val="13100f"/>
                </a:solidFill>
                <a:latin typeface="VRHQDK+2"/>
                <a:cs typeface="VRHQDK+2"/>
              </a:rPr>
              <a:t>Afektif,</a:t>
            </a:r>
            <a:r>
              <a:rPr dirty="0" sz="3450" spc="-517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3450" spc="-170" b="1">
                <a:solidFill>
                  <a:srgbClr val="13100f"/>
                </a:solidFill>
                <a:latin typeface="VRHQDK+2"/>
                <a:cs typeface="VRHQDK+2"/>
              </a:rPr>
              <a:t>dan</a:t>
            </a:r>
            <a:r>
              <a:rPr dirty="0" sz="3450" spc="-513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3450" spc="-235" b="1">
                <a:solidFill>
                  <a:srgbClr val="13100f"/>
                </a:solidFill>
                <a:latin typeface="VRHQDK+2"/>
                <a:cs typeface="VRHQDK+2"/>
              </a:rPr>
              <a:t>Psikomotorik?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96083" y="1978212"/>
            <a:ext cx="5998120" cy="1192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243" b="1">
                <a:solidFill>
                  <a:srgbClr val="297bbf"/>
                </a:solidFill>
                <a:latin typeface="VRHQDK+2"/>
                <a:cs typeface="VRHQDK+2"/>
              </a:rPr>
              <a:t>Kognitif</a:t>
            </a:r>
          </a:p>
          <a:p>
            <a:pPr marL="0" marR="0">
              <a:lnSpc>
                <a:spcPts val="3038"/>
              </a:lnSpc>
              <a:spcBef>
                <a:spcPts val="98"/>
              </a:spcBef>
              <a:spcAft>
                <a:spcPts val="0"/>
              </a:spcAft>
            </a:pPr>
            <a:r>
              <a:rPr dirty="0" sz="2400" spc="-164" b="1">
                <a:solidFill>
                  <a:srgbClr val="000000"/>
                </a:solidFill>
                <a:latin typeface="VRHQDK+2"/>
                <a:cs typeface="VRHQDK+2"/>
              </a:rPr>
              <a:t>Pengetahuan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&amp;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51" b="1">
                <a:solidFill>
                  <a:srgbClr val="000000"/>
                </a:solidFill>
                <a:latin typeface="VRHQDK+2"/>
                <a:cs typeface="VRHQDK+2"/>
              </a:rPr>
              <a:t>Proses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59" b="1">
                <a:solidFill>
                  <a:srgbClr val="000000"/>
                </a:solidFill>
                <a:latin typeface="VRHQDK+2"/>
                <a:cs typeface="VRHQDK+2"/>
              </a:rPr>
              <a:t>Berpikir</a:t>
            </a:r>
          </a:p>
          <a:p>
            <a:pPr marL="19050" marR="0">
              <a:lnSpc>
                <a:spcPts val="20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3">
                <a:solidFill>
                  <a:srgbClr val="000000"/>
                </a:solidFill>
                <a:latin typeface="OESWNQ+ArialMT"/>
                <a:cs typeface="OESWNQ+ArialMT"/>
              </a:rPr>
              <a:t>berfokus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13">
                <a:solidFill>
                  <a:srgbClr val="000000"/>
                </a:solidFill>
                <a:latin typeface="OESWNQ+ArialMT"/>
                <a:cs typeface="OESWNQ+ArialMT"/>
              </a:rPr>
              <a:t>pada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kemampuan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8">
                <a:solidFill>
                  <a:srgbClr val="000000"/>
                </a:solidFill>
                <a:latin typeface="OESWNQ+ArialMT"/>
                <a:cs typeface="OESWNQ+ArialMT"/>
              </a:rPr>
              <a:t>intelektual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0">
                <a:solidFill>
                  <a:srgbClr val="000000"/>
                </a:solidFill>
                <a:latin typeface="OESWNQ+ArialMT"/>
                <a:cs typeface="OESWNQ+ArialMT"/>
              </a:rPr>
              <a:t>seperti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3193908"/>
            <a:ext cx="7797303" cy="4058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Proses</a:t>
            </a:r>
            <a:r>
              <a:rPr dirty="0" sz="2300" spc="114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pembelajaran</a:t>
            </a:r>
            <a:r>
              <a:rPr dirty="0" sz="2300" spc="89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yang</a:t>
            </a:r>
            <a:r>
              <a:rPr dirty="0" sz="2300" spc="108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holistik</a:t>
            </a:r>
            <a:r>
              <a:rPr dirty="0" sz="2300" spc="119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melibatkan</a:t>
            </a:r>
            <a:r>
              <a:rPr dirty="0" sz="2300" spc="103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pengembangan</a:t>
            </a:r>
          </a:p>
          <a:p>
            <a:pPr marL="0" marR="0">
              <a:lnSpc>
                <a:spcPts val="2916"/>
              </a:lnSpc>
              <a:spcBef>
                <a:spcPts val="311"/>
              </a:spcBef>
              <a:spcAft>
                <a:spcPts val="0"/>
              </a:spcAft>
            </a:pP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tiga</a:t>
            </a:r>
            <a:r>
              <a:rPr dirty="0" sz="2300" spc="121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ranah</a:t>
            </a:r>
            <a:r>
              <a:rPr dirty="0" sz="2300" spc="119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utama</a:t>
            </a:r>
            <a:r>
              <a:rPr dirty="0" sz="2300" spc="135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yang</a:t>
            </a:r>
            <a:r>
              <a:rPr dirty="0" sz="2300" spc="100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saling</a:t>
            </a:r>
            <a:r>
              <a:rPr dirty="0" sz="2300" spc="103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terkait</a:t>
            </a:r>
            <a:r>
              <a:rPr dirty="0" sz="2300" spc="101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dan</a:t>
            </a:r>
            <a:r>
              <a:rPr dirty="0" sz="2300" spc="99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memengaruhi</a:t>
            </a:r>
            <a:r>
              <a:rPr dirty="0" sz="2300" spc="80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hasil</a:t>
            </a:r>
          </a:p>
          <a:p>
            <a:pPr marL="0" marR="0">
              <a:lnSpc>
                <a:spcPts val="2916"/>
              </a:lnSpc>
              <a:spcBef>
                <a:spcPts val="359"/>
              </a:spcBef>
              <a:spcAft>
                <a:spcPts val="0"/>
              </a:spcAft>
            </a:pP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belajar</a:t>
            </a:r>
            <a:r>
              <a:rPr dirty="0" sz="2300" spc="266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peserta</a:t>
            </a:r>
            <a:r>
              <a:rPr dirty="0" sz="2300" spc="263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didik.</a:t>
            </a:r>
            <a:r>
              <a:rPr dirty="0" sz="2300" spc="275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6">
                <a:solidFill>
                  <a:srgbClr val="13100f"/>
                </a:solidFill>
                <a:latin typeface="OESWNQ+ArialMT"/>
                <a:cs typeface="OESWNQ+ArialMT"/>
              </a:rPr>
              <a:t>Ketiga</a:t>
            </a:r>
            <a:r>
              <a:rPr dirty="0" sz="2300" spc="276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ranah</a:t>
            </a:r>
            <a:r>
              <a:rPr dirty="0" sz="2300" spc="260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ini,</a:t>
            </a:r>
            <a:r>
              <a:rPr dirty="0" sz="2300" spc="277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yaitu</a:t>
            </a:r>
            <a:r>
              <a:rPr dirty="0" sz="2300" spc="274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kognitif,</a:t>
            </a:r>
            <a:r>
              <a:rPr dirty="0" sz="2300" spc="306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afektif,</a:t>
            </a:r>
          </a:p>
          <a:p>
            <a:pPr marL="0" marR="0">
              <a:lnSpc>
                <a:spcPts val="2916"/>
              </a:lnSpc>
              <a:spcBef>
                <a:spcPts val="309"/>
              </a:spcBef>
              <a:spcAft>
                <a:spcPts val="0"/>
              </a:spcAft>
            </a:pP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dan</a:t>
            </a:r>
            <a:r>
              <a:rPr dirty="0" sz="2300" spc="1494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2" b="1">
                <a:solidFill>
                  <a:srgbClr val="13100f"/>
                </a:solidFill>
                <a:latin typeface="VRHQDK+2"/>
                <a:cs typeface="VRHQDK+2"/>
              </a:rPr>
              <a:t>psikomotorik</a:t>
            </a:r>
            <a:r>
              <a:rPr dirty="0" sz="2300">
                <a:solidFill>
                  <a:srgbClr val="13100f"/>
                </a:solidFill>
                <a:latin typeface="OESWNQ+ArialMT"/>
                <a:cs typeface="OESWNQ+ArialMT"/>
              </a:rPr>
              <a:t>,</a:t>
            </a:r>
            <a:r>
              <a:rPr dirty="0" sz="2300" spc="1307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pertama</a:t>
            </a:r>
            <a:r>
              <a:rPr dirty="0" sz="2300" spc="1467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kali</a:t>
            </a:r>
            <a:r>
              <a:rPr dirty="0" sz="2300" spc="1485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dipopulerkan</a:t>
            </a:r>
            <a:r>
              <a:rPr dirty="0" sz="2300" spc="1460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melalui</a:t>
            </a:r>
          </a:p>
          <a:p>
            <a:pPr marL="0" marR="0">
              <a:lnSpc>
                <a:spcPts val="2916"/>
              </a:lnSpc>
              <a:spcBef>
                <a:spcPts val="309"/>
              </a:spcBef>
              <a:spcAft>
                <a:spcPts val="0"/>
              </a:spcAft>
            </a:pPr>
            <a:r>
              <a:rPr dirty="0" sz="2300" spc="-172" b="1">
                <a:solidFill>
                  <a:srgbClr val="13100f"/>
                </a:solidFill>
                <a:latin typeface="VRHQDK+2"/>
                <a:cs typeface="VRHQDK+2"/>
              </a:rPr>
              <a:t>Taksonomi</a:t>
            </a:r>
            <a:r>
              <a:rPr dirty="0" sz="2300" spc="2068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Bloom</a:t>
            </a:r>
            <a:r>
              <a:rPr dirty="0" sz="2300">
                <a:solidFill>
                  <a:srgbClr val="13100f"/>
                </a:solidFill>
                <a:latin typeface="OESWNQ+ArialMT"/>
                <a:cs typeface="OESWNQ+ArialMT"/>
              </a:rPr>
              <a:t>,</a:t>
            </a:r>
            <a:r>
              <a:rPr dirty="0" sz="2300" spc="1895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yang</a:t>
            </a:r>
            <a:r>
              <a:rPr dirty="0" sz="2300" spc="2062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kemudian</a:t>
            </a:r>
            <a:r>
              <a:rPr dirty="0" sz="2300" spc="2055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direvisi</a:t>
            </a:r>
            <a:r>
              <a:rPr dirty="0" sz="2300" spc="2070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untuk</a:t>
            </a:r>
          </a:p>
          <a:p>
            <a:pPr marL="0" marR="0">
              <a:lnSpc>
                <a:spcPts val="2568"/>
              </a:lnSpc>
              <a:spcBef>
                <a:spcPts val="604"/>
              </a:spcBef>
              <a:spcAft>
                <a:spcPts val="0"/>
              </a:spcAft>
            </a:pP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menyesuaikan</a:t>
            </a:r>
            <a:r>
              <a:rPr dirty="0" sz="2300" spc="102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dengan</a:t>
            </a:r>
            <a:r>
              <a:rPr dirty="0" sz="2300" spc="104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perkembangan</a:t>
            </a:r>
            <a:r>
              <a:rPr dirty="0" sz="2300" spc="89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zaman</a:t>
            </a:r>
            <a:r>
              <a:rPr dirty="0" sz="2300" spc="112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dan</a:t>
            </a:r>
            <a:r>
              <a:rPr dirty="0" sz="2300" spc="114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kebutuhan</a:t>
            </a:r>
          </a:p>
          <a:p>
            <a:pPr marL="0" marR="0">
              <a:lnSpc>
                <a:spcPts val="2568"/>
              </a:lnSpc>
              <a:spcBef>
                <a:spcPts val="607"/>
              </a:spcBef>
              <a:spcAft>
                <a:spcPts val="0"/>
              </a:spcAft>
            </a:pP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pendidikan</a:t>
            </a:r>
            <a:r>
              <a:rPr dirty="0" sz="2300" spc="601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modern.</a:t>
            </a:r>
            <a:r>
              <a:rPr dirty="0" sz="2300" spc="600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Memahami</a:t>
            </a:r>
            <a:r>
              <a:rPr dirty="0" sz="2300" spc="601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perbedaan</a:t>
            </a:r>
            <a:r>
              <a:rPr dirty="0" sz="2300" spc="590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dan</a:t>
            </a:r>
            <a:r>
              <a:rPr dirty="0" sz="2300" spc="609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keterkaitan</a:t>
            </a:r>
          </a:p>
          <a:p>
            <a:pPr marL="0" marR="0">
              <a:lnSpc>
                <a:spcPts val="2568"/>
              </a:lnSpc>
              <a:spcBef>
                <a:spcPts val="657"/>
              </a:spcBef>
              <a:spcAft>
                <a:spcPts val="0"/>
              </a:spcAft>
            </a:pP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antara</a:t>
            </a:r>
            <a:r>
              <a:rPr dirty="0" sz="2300" spc="573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ketiga</a:t>
            </a:r>
            <a:r>
              <a:rPr dirty="0" sz="2300" spc="582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ranah</a:t>
            </a:r>
            <a:r>
              <a:rPr dirty="0" sz="2300" spc="571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ini</a:t>
            </a:r>
            <a:r>
              <a:rPr dirty="0" sz="2300" spc="588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sangat</a:t>
            </a:r>
            <a:r>
              <a:rPr dirty="0" sz="2300" spc="575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penting</a:t>
            </a:r>
            <a:r>
              <a:rPr dirty="0" sz="2300" spc="575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bagi</a:t>
            </a:r>
            <a:r>
              <a:rPr dirty="0" sz="2300" spc="580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pendidik</a:t>
            </a:r>
            <a:r>
              <a:rPr dirty="0" sz="2300" spc="576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untuk</a:t>
            </a:r>
          </a:p>
          <a:p>
            <a:pPr marL="0" marR="0">
              <a:lnSpc>
                <a:spcPts val="2916"/>
              </a:lnSpc>
              <a:spcBef>
                <a:spcPts val="311"/>
              </a:spcBef>
              <a:spcAft>
                <a:spcPts val="0"/>
              </a:spcAft>
            </a:pPr>
            <a:r>
              <a:rPr dirty="0" sz="2300" spc="-175">
                <a:solidFill>
                  <a:srgbClr val="13100f"/>
                </a:solidFill>
                <a:latin typeface="OESWNQ+ArialMT"/>
                <a:cs typeface="OESWNQ+ArialMT"/>
              </a:rPr>
              <a:t>merancang</a:t>
            </a:r>
            <a:r>
              <a:rPr dirty="0" sz="2300" spc="578">
                <a:solidFill>
                  <a:srgbClr val="13100f"/>
                </a:solidFill>
                <a:latin typeface="OESWNQ+ArialMT"/>
                <a:cs typeface="OESWNQ+ArialMT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tujuan</a:t>
            </a:r>
            <a:r>
              <a:rPr dirty="0" sz="2300" spc="651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pembelajaran,</a:t>
            </a:r>
            <a:r>
              <a:rPr dirty="0" sz="2300" spc="655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strategi</a:t>
            </a:r>
            <a:r>
              <a:rPr dirty="0" sz="2300" spc="642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73" b="1">
                <a:solidFill>
                  <a:srgbClr val="13100f"/>
                </a:solidFill>
                <a:latin typeface="VRHQDK+2"/>
                <a:cs typeface="VRHQDK+2"/>
              </a:rPr>
              <a:t>pengajaran,</a:t>
            </a:r>
          </a:p>
          <a:p>
            <a:pPr marL="0" marR="0">
              <a:lnSpc>
                <a:spcPts val="2916"/>
              </a:lnSpc>
              <a:spcBef>
                <a:spcPts val="359"/>
              </a:spcBef>
              <a:spcAft>
                <a:spcPts val="0"/>
              </a:spcAft>
            </a:pPr>
            <a:r>
              <a:rPr dirty="0" sz="2300" spc="-114" b="1">
                <a:solidFill>
                  <a:srgbClr val="13100f"/>
                </a:solidFill>
                <a:latin typeface="VRHQDK+2"/>
                <a:cs typeface="VRHQDK+2"/>
              </a:rPr>
              <a:t>dan</a:t>
            </a:r>
            <a:r>
              <a:rPr dirty="0" sz="2300" spc="-347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44" b="1">
                <a:solidFill>
                  <a:srgbClr val="13100f"/>
                </a:solidFill>
                <a:latin typeface="VRHQDK+2"/>
                <a:cs typeface="VRHQDK+2"/>
              </a:rPr>
              <a:t>metode</a:t>
            </a:r>
            <a:r>
              <a:rPr dirty="0" sz="2300" spc="-346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53" b="1">
                <a:solidFill>
                  <a:srgbClr val="13100f"/>
                </a:solidFill>
                <a:latin typeface="VRHQDK+2"/>
                <a:cs typeface="VRHQDK+2"/>
              </a:rPr>
              <a:t>penilaian</a:t>
            </a:r>
            <a:r>
              <a:rPr dirty="0" sz="2300" spc="-347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28" b="1">
                <a:solidFill>
                  <a:srgbClr val="13100f"/>
                </a:solidFill>
                <a:latin typeface="VRHQDK+2"/>
                <a:cs typeface="VRHQDK+2"/>
              </a:rPr>
              <a:t>yang</a:t>
            </a:r>
            <a:r>
              <a:rPr dirty="0" sz="2300" spc="-346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2300" spc="-148" b="1">
                <a:solidFill>
                  <a:srgbClr val="13100f"/>
                </a:solidFill>
                <a:latin typeface="VRHQDK+2"/>
                <a:cs typeface="VRHQDK+2"/>
              </a:rPr>
              <a:t>efektif</a:t>
            </a:r>
            <a:r>
              <a:rPr dirty="0" sz="2300">
                <a:solidFill>
                  <a:srgbClr val="13100f"/>
                </a:solidFill>
                <a:latin typeface="OESWNQ+ArialMT"/>
                <a:cs typeface="OESWNQ+Arial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5134" y="3204417"/>
            <a:ext cx="6703814" cy="1033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39">
                <a:solidFill>
                  <a:srgbClr val="000000"/>
                </a:solidFill>
                <a:latin typeface="OESWNQ+ArialMT"/>
                <a:cs typeface="OESWNQ+ArialMT"/>
              </a:rPr>
              <a:t>pengetahuan,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pemahaman,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aplikasi,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analisis,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sintesis,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</a:p>
          <a:p>
            <a:pPr marL="0" marR="0">
              <a:lnSpc>
                <a:spcPts val="223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evaluasi.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3">
                <a:solidFill>
                  <a:srgbClr val="000000"/>
                </a:solidFill>
                <a:latin typeface="OESWNQ+ArialMT"/>
                <a:cs typeface="OESWNQ+ArialMT"/>
              </a:rPr>
              <a:t>mencakup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bagaimana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0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memperoleh,</a:t>
            </a:r>
          </a:p>
          <a:p>
            <a:pPr marL="0" marR="0">
              <a:lnSpc>
                <a:spcPts val="223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memproses,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menggunakan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informasi.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24658" y="4544182"/>
            <a:ext cx="4007815" cy="912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25" marR="0">
              <a:lnSpc>
                <a:spcPts val="4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243" b="1">
                <a:solidFill>
                  <a:srgbClr val="297bbf"/>
                </a:solidFill>
                <a:latin typeface="VRHQDK+2"/>
                <a:cs typeface="VRHQDK+2"/>
              </a:rPr>
              <a:t>Afektif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2" b="1">
                <a:solidFill>
                  <a:srgbClr val="000000"/>
                </a:solidFill>
                <a:latin typeface="VRHQDK+2"/>
                <a:cs typeface="VRHQDK+2"/>
              </a:rPr>
              <a:t>Perasaan,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46" b="1">
                <a:solidFill>
                  <a:srgbClr val="000000"/>
                </a:solidFill>
                <a:latin typeface="VRHQDK+2"/>
                <a:cs typeface="VRHQDK+2"/>
              </a:rPr>
              <a:t>Sikap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&amp;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59" b="1">
                <a:solidFill>
                  <a:srgbClr val="000000"/>
                </a:solidFill>
                <a:latin typeface="VRHQDK+2"/>
                <a:cs typeface="VRHQDK+2"/>
              </a:rPr>
              <a:t>Motivasi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24659" y="5414850"/>
            <a:ext cx="684569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berkaitan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6">
                <a:solidFill>
                  <a:srgbClr val="000000"/>
                </a:solidFill>
                <a:latin typeface="OESWNQ+ArialMT"/>
                <a:cs typeface="OESWNQ+ArialMT"/>
              </a:rPr>
              <a:t>dengan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aspek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emosional,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0">
                <a:solidFill>
                  <a:srgbClr val="000000"/>
                </a:solidFill>
                <a:latin typeface="OESWNQ+ArialMT"/>
                <a:cs typeface="OESWNQ+ArialMT"/>
              </a:rPr>
              <a:t>seperti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perasaan,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24659" y="5770450"/>
            <a:ext cx="718316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6">
                <a:solidFill>
                  <a:srgbClr val="000000"/>
                </a:solidFill>
                <a:latin typeface="OESWNQ+ArialMT"/>
                <a:cs typeface="OESWNQ+ArialMT"/>
              </a:rPr>
              <a:t>sikap,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9">
                <a:solidFill>
                  <a:srgbClr val="000000"/>
                </a:solidFill>
                <a:latin typeface="OESWNQ+ArialMT"/>
                <a:cs typeface="OESWNQ+ArialMT"/>
              </a:rPr>
              <a:t>nilai-nilai,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6">
                <a:solidFill>
                  <a:srgbClr val="000000"/>
                </a:solidFill>
                <a:latin typeface="OESWNQ+ArialMT"/>
                <a:cs typeface="OESWNQ+ArialMT"/>
              </a:rPr>
              <a:t>minat,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motivasi.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8">
                <a:solidFill>
                  <a:srgbClr val="000000"/>
                </a:solidFill>
                <a:latin typeface="OESWNQ+ArialMT"/>
                <a:cs typeface="OESWNQ+ArialMT"/>
              </a:rPr>
              <a:t>mencerminkan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bagaimana</a:t>
            </a:r>
          </a:p>
          <a:p>
            <a:pPr marL="0" marR="0">
              <a:lnSpc>
                <a:spcPts val="223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000" spc="-130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3">
                <a:solidFill>
                  <a:srgbClr val="000000"/>
                </a:solidFill>
                <a:latin typeface="OESWNQ+ArialMT"/>
                <a:cs typeface="OESWNQ+ArialMT"/>
              </a:rPr>
              <a:t>bereaksi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6">
                <a:solidFill>
                  <a:srgbClr val="000000"/>
                </a:solidFill>
                <a:latin typeface="OESWNQ+ArialMT"/>
                <a:cs typeface="OESWNQ+ArialMT"/>
              </a:rPr>
              <a:t>secara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emosional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3">
                <a:solidFill>
                  <a:srgbClr val="000000"/>
                </a:solidFill>
                <a:latin typeface="OESWNQ+ArialMT"/>
                <a:cs typeface="OESWNQ+ArialMT"/>
              </a:rPr>
              <a:t>terhadap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pengalaman</a:t>
            </a:r>
          </a:p>
          <a:p>
            <a:pPr marL="0" marR="0">
              <a:lnSpc>
                <a:spcPts val="223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000" spc="-151">
                <a:solidFill>
                  <a:srgbClr val="000000"/>
                </a:solidFill>
                <a:latin typeface="OESWNQ+ArialMT"/>
                <a:cs typeface="OESWNQ+ArialMT"/>
              </a:rPr>
              <a:t>belajar.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34182" y="7005442"/>
            <a:ext cx="4272381" cy="915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4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243" b="1">
                <a:solidFill>
                  <a:srgbClr val="297bbf"/>
                </a:solidFill>
                <a:latin typeface="VRHQDK+2"/>
                <a:cs typeface="VRHQDK+2"/>
              </a:rPr>
              <a:t>Psikomotor</a:t>
            </a:r>
          </a:p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6" b="1">
                <a:solidFill>
                  <a:srgbClr val="000000"/>
                </a:solidFill>
                <a:latin typeface="VRHQDK+2"/>
                <a:cs typeface="VRHQDK+2"/>
              </a:rPr>
              <a:t>Keterampilan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46" b="1">
                <a:solidFill>
                  <a:srgbClr val="000000"/>
                </a:solidFill>
                <a:latin typeface="VRHQDK+2"/>
                <a:cs typeface="VRHQDK+2"/>
              </a:rPr>
              <a:t>Fisik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&amp;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55" b="1">
                <a:solidFill>
                  <a:srgbClr val="000000"/>
                </a:solidFill>
                <a:latin typeface="VRHQDK+2"/>
                <a:cs typeface="VRHQDK+2"/>
              </a:rPr>
              <a:t>Motorik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34184" y="7891350"/>
            <a:ext cx="664651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melibatkan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9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fisik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3">
                <a:solidFill>
                  <a:srgbClr val="000000"/>
                </a:solidFill>
                <a:latin typeface="OESWNQ+ArialMT"/>
                <a:cs typeface="OESWNQ+ArialMT"/>
              </a:rPr>
              <a:t>motorik,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3">
                <a:solidFill>
                  <a:srgbClr val="000000"/>
                </a:solidFill>
                <a:latin typeface="OESWNQ+ArialMT"/>
                <a:cs typeface="OESWNQ+ArialMT"/>
              </a:rPr>
              <a:t>termasuk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34184" y="8246950"/>
            <a:ext cx="7226572" cy="6774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koordinasi,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9">
                <a:solidFill>
                  <a:srgbClr val="000000"/>
                </a:solidFill>
                <a:latin typeface="OESWNQ+ArialMT"/>
                <a:cs typeface="OESWNQ+ArialMT"/>
              </a:rPr>
              <a:t>ketangkasan,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manipulasi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6">
                <a:solidFill>
                  <a:srgbClr val="000000"/>
                </a:solidFill>
                <a:latin typeface="OESWNQ+ArialMT"/>
                <a:cs typeface="OESWNQ+ArialMT"/>
              </a:rPr>
              <a:t>objek,</a:t>
            </a:r>
            <a:r>
              <a:rPr dirty="0" sz="2000" spc="-30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kemampuan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untuk</a:t>
            </a:r>
          </a:p>
          <a:p>
            <a:pPr marL="0" marR="0">
              <a:lnSpc>
                <a:spcPts val="223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2000" spc="-135">
                <a:solidFill>
                  <a:srgbClr val="000000"/>
                </a:solidFill>
                <a:latin typeface="OESWNQ+ArialMT"/>
                <a:cs typeface="OESWNQ+ArialMT"/>
              </a:rPr>
              <a:t>melakukan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3">
                <a:solidFill>
                  <a:srgbClr val="000000"/>
                </a:solidFill>
                <a:latin typeface="OESWNQ+ArialMT"/>
                <a:cs typeface="OESWNQ+ArialMT"/>
              </a:rPr>
              <a:t>tindakan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2">
                <a:solidFill>
                  <a:srgbClr val="000000"/>
                </a:solidFill>
                <a:latin typeface="OESWNQ+ArialMT"/>
                <a:cs typeface="OESWNQ+ArialMT"/>
              </a:rPr>
              <a:t>fisik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6">
                <a:solidFill>
                  <a:srgbClr val="000000"/>
                </a:solidFill>
                <a:latin typeface="OESWNQ+ArialMT"/>
                <a:cs typeface="OESWNQ+ArialMT"/>
              </a:rPr>
              <a:t>dengan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29">
                <a:solidFill>
                  <a:srgbClr val="000000"/>
                </a:solidFill>
                <a:latin typeface="OESWNQ+ArialMT"/>
                <a:cs typeface="OESWNQ+ArialMT"/>
              </a:rPr>
              <a:t>presisi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01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000" spc="-30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000" spc="-137">
                <a:solidFill>
                  <a:srgbClr val="000000"/>
                </a:solidFill>
                <a:latin typeface="OESWNQ+ArialMT"/>
                <a:cs typeface="OESWNQ+ArialMT"/>
              </a:rPr>
              <a:t>efisiensi.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6672" y="552736"/>
            <a:ext cx="17245333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-303" b="1">
                <a:solidFill>
                  <a:srgbClr val="297bbf"/>
                </a:solidFill>
                <a:latin typeface="VRHQDK+2"/>
                <a:cs typeface="VRHQDK+2"/>
              </a:rPr>
              <a:t>Ranah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38" b="1">
                <a:solidFill>
                  <a:srgbClr val="297bbf"/>
                </a:solidFill>
                <a:latin typeface="VRHQDK+2"/>
                <a:cs typeface="VRHQDK+2"/>
              </a:rPr>
              <a:t>Kognitif: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25" b="1">
                <a:solidFill>
                  <a:srgbClr val="297bbf"/>
                </a:solidFill>
                <a:latin typeface="VRHQDK+2"/>
                <a:cs typeface="VRHQDK+2"/>
              </a:rPr>
              <a:t>Dimensi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45" b="1">
                <a:solidFill>
                  <a:srgbClr val="297bbf"/>
                </a:solidFill>
                <a:latin typeface="VRHQDK+2"/>
                <a:cs typeface="VRHQDK+2"/>
              </a:rPr>
              <a:t>Pengetahuan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252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17" b="1">
                <a:solidFill>
                  <a:srgbClr val="297bbf"/>
                </a:solidFill>
                <a:latin typeface="VRHQDK+2"/>
                <a:cs typeface="VRHQDK+2"/>
              </a:rPr>
              <a:t>Proses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32" b="1">
                <a:solidFill>
                  <a:srgbClr val="297bbf"/>
                </a:solidFill>
                <a:latin typeface="VRHQDK+2"/>
                <a:cs typeface="VRHQDK+2"/>
              </a:rPr>
              <a:t>Berpikir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6672" y="1656194"/>
            <a:ext cx="15524050" cy="1226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 spc="-139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52">
                <a:solidFill>
                  <a:srgbClr val="000000"/>
                </a:solidFill>
                <a:latin typeface="OESWNQ+ArialMT"/>
                <a:cs typeface="OESWNQ+ArialMT"/>
              </a:rPr>
              <a:t>kognitif</a:t>
            </a:r>
            <a:r>
              <a:rPr dirty="0" sz="2300" spc="-351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54">
                <a:solidFill>
                  <a:srgbClr val="000000"/>
                </a:solidFill>
                <a:latin typeface="OESWNQ+ArialMT"/>
                <a:cs typeface="OESWNQ+ArialMT"/>
              </a:rPr>
              <a:t>merupakan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30">
                <a:solidFill>
                  <a:srgbClr val="000000"/>
                </a:solidFill>
                <a:latin typeface="OESWNQ+ArialMT"/>
                <a:cs typeface="OESWNQ+ArialMT"/>
              </a:rPr>
              <a:t>inti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60">
                <a:solidFill>
                  <a:srgbClr val="000000"/>
                </a:solidFill>
                <a:latin typeface="OESWNQ+ArialMT"/>
                <a:cs typeface="OESWNQ+ArialMT"/>
              </a:rPr>
              <a:t>pembelajaran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54">
                <a:solidFill>
                  <a:srgbClr val="000000"/>
                </a:solidFill>
                <a:latin typeface="OESWNQ+ArialMT"/>
                <a:cs typeface="OESWNQ+ArialMT"/>
              </a:rPr>
              <a:t>akademik,</a:t>
            </a:r>
            <a:r>
              <a:rPr dirty="0" sz="2300" spc="-351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52">
                <a:solidFill>
                  <a:srgbClr val="000000"/>
                </a:solidFill>
                <a:latin typeface="OESWNQ+ArialMT"/>
                <a:cs typeface="OESWNQ+ArialMT"/>
              </a:rPr>
              <a:t>berfokus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30">
                <a:solidFill>
                  <a:srgbClr val="000000"/>
                </a:solidFill>
                <a:latin typeface="OESWNQ+ArialMT"/>
                <a:cs typeface="OESWNQ+ArialMT"/>
              </a:rPr>
              <a:t>pada</a:t>
            </a:r>
            <a:r>
              <a:rPr dirty="0" sz="2300" spc="-157" b="1">
                <a:solidFill>
                  <a:srgbClr val="000000"/>
                </a:solidFill>
                <a:latin typeface="VRHQDK+2"/>
                <a:cs typeface="VRHQDK+2"/>
              </a:rPr>
              <a:t>pengembangan</a:t>
            </a:r>
            <a:r>
              <a:rPr dirty="0" sz="2300" spc="-345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300" spc="-152" b="1">
                <a:solidFill>
                  <a:srgbClr val="000000"/>
                </a:solidFill>
                <a:latin typeface="VRHQDK+2"/>
                <a:cs typeface="VRHQDK+2"/>
              </a:rPr>
              <a:t>kapasitas</a:t>
            </a:r>
            <a:r>
              <a:rPr dirty="0" sz="2300" spc="-345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300" spc="-155" b="1">
                <a:solidFill>
                  <a:srgbClr val="000000"/>
                </a:solidFill>
                <a:latin typeface="VRHQDK+2"/>
                <a:cs typeface="VRHQDK+2"/>
              </a:rPr>
              <a:t>intelektual</a:t>
            </a:r>
            <a:r>
              <a:rPr dirty="0" sz="2300" spc="-150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46">
                <a:solidFill>
                  <a:srgbClr val="000000"/>
                </a:solidFill>
                <a:latin typeface="OESWNQ+ArialMT"/>
                <a:cs typeface="OESWNQ+ArialMT"/>
              </a:rPr>
              <a:t>didik.</a:t>
            </a:r>
          </a:p>
          <a:p>
            <a:pPr marL="0" marR="0">
              <a:lnSpc>
                <a:spcPts val="2916"/>
              </a:lnSpc>
              <a:spcBef>
                <a:spcPts val="303"/>
              </a:spcBef>
              <a:spcAft>
                <a:spcPts val="0"/>
              </a:spcAft>
            </a:pPr>
            <a:r>
              <a:rPr dirty="0" sz="2300" spc="-139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16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39">
                <a:solidFill>
                  <a:srgbClr val="000000"/>
                </a:solidFill>
                <a:latin typeface="OESWNQ+ArialMT"/>
                <a:cs typeface="OESWNQ+ArialMT"/>
              </a:rPr>
              <a:t>tidak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39">
                <a:solidFill>
                  <a:srgbClr val="000000"/>
                </a:solidFill>
                <a:latin typeface="OESWNQ+ArialMT"/>
                <a:cs typeface="OESWNQ+ArialMT"/>
              </a:rPr>
              <a:t>hanya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52">
                <a:solidFill>
                  <a:srgbClr val="000000"/>
                </a:solidFill>
                <a:latin typeface="OESWNQ+ArialMT"/>
                <a:cs typeface="OESWNQ+ArialMT"/>
              </a:rPr>
              <a:t>mencakup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54">
                <a:solidFill>
                  <a:srgbClr val="000000"/>
                </a:solidFill>
                <a:latin typeface="OESWNQ+ArialMT"/>
                <a:cs typeface="OESWNQ+ArialMT"/>
              </a:rPr>
              <a:t>perolehan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46">
                <a:solidFill>
                  <a:srgbClr val="000000"/>
                </a:solidFill>
                <a:latin typeface="OESWNQ+ArialMT"/>
                <a:cs typeface="OESWNQ+ArialMT"/>
              </a:rPr>
              <a:t>fakta,</a:t>
            </a:r>
            <a:r>
              <a:rPr dirty="0" sz="2300" spc="-351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46">
                <a:solidFill>
                  <a:srgbClr val="000000"/>
                </a:solidFill>
                <a:latin typeface="OESWNQ+ArialMT"/>
                <a:cs typeface="OESWNQ+ArialMT"/>
              </a:rPr>
              <a:t>tetapi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30">
                <a:solidFill>
                  <a:srgbClr val="000000"/>
                </a:solidFill>
                <a:latin typeface="OESWNQ+ArialMT"/>
                <a:cs typeface="OESWNQ+ArialMT"/>
              </a:rPr>
              <a:t>juga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54">
                <a:solidFill>
                  <a:srgbClr val="000000"/>
                </a:solidFill>
                <a:latin typeface="OESWNQ+ArialMT"/>
                <a:cs typeface="OESWNQ+ArialMT"/>
              </a:rPr>
              <a:t>bagaimana</a:t>
            </a:r>
            <a:r>
              <a:rPr dirty="0" sz="2300" spc="-350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52">
                <a:solidFill>
                  <a:srgbClr val="000000"/>
                </a:solidFill>
                <a:latin typeface="OESWNQ+ArialMT"/>
                <a:cs typeface="OESWNQ+ArialMT"/>
              </a:rPr>
              <a:t>individu</a:t>
            </a:r>
            <a:r>
              <a:rPr dirty="0" sz="2300" spc="-151" b="1">
                <a:solidFill>
                  <a:srgbClr val="000000"/>
                </a:solidFill>
                <a:latin typeface="VRHQDK+2"/>
                <a:cs typeface="VRHQDK+2"/>
              </a:rPr>
              <a:t>memproses</a:t>
            </a:r>
            <a:r>
              <a:rPr dirty="0" sz="2300" spc="-345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300" spc="-152" b="1">
                <a:solidFill>
                  <a:srgbClr val="000000"/>
                </a:solidFill>
                <a:latin typeface="VRHQDK+2"/>
                <a:cs typeface="VRHQDK+2"/>
              </a:rPr>
              <a:t>informasi</a:t>
            </a:r>
            <a:r>
              <a:rPr dirty="0" sz="2300" spc="-152">
                <a:solidFill>
                  <a:srgbClr val="000000"/>
                </a:solidFill>
                <a:latin typeface="OESWNQ+ArialMT"/>
                <a:cs typeface="OESWNQ+ArialMT"/>
              </a:rPr>
              <a:t>tersebut</a:t>
            </a:r>
            <a:r>
              <a:rPr dirty="0" sz="2300" spc="-351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300" spc="-116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</a:p>
          <a:p>
            <a:pPr marL="0" marR="0">
              <a:lnSpc>
                <a:spcPts val="2916"/>
              </a:lnSpc>
              <a:spcBef>
                <a:spcPts val="353"/>
              </a:spcBef>
              <a:spcAft>
                <a:spcPts val="0"/>
              </a:spcAft>
            </a:pPr>
            <a:r>
              <a:rPr dirty="0" sz="2300" spc="-158" b="1">
                <a:solidFill>
                  <a:srgbClr val="000000"/>
                </a:solidFill>
                <a:latin typeface="VRHQDK+2"/>
                <a:cs typeface="VRHQDK+2"/>
              </a:rPr>
              <a:t>menerapkannya</a:t>
            </a:r>
            <a:r>
              <a:rPr dirty="0" sz="2300" spc="-345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300" spc="-137" b="1">
                <a:solidFill>
                  <a:srgbClr val="000000"/>
                </a:solidFill>
                <a:latin typeface="VRHQDK+2"/>
                <a:cs typeface="VRHQDK+2"/>
              </a:rPr>
              <a:t>dalam</a:t>
            </a:r>
            <a:r>
              <a:rPr dirty="0" sz="2300" spc="-343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300" spc="-150" b="1">
                <a:solidFill>
                  <a:srgbClr val="000000"/>
                </a:solidFill>
                <a:latin typeface="VRHQDK+2"/>
                <a:cs typeface="VRHQDK+2"/>
              </a:rPr>
              <a:t>berbagai</a:t>
            </a:r>
            <a:r>
              <a:rPr dirty="0" sz="2300" spc="-346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300" spc="-147" b="1">
                <a:solidFill>
                  <a:srgbClr val="000000"/>
                </a:solidFill>
                <a:latin typeface="VRHQDK+2"/>
                <a:cs typeface="VRHQDK+2"/>
              </a:rPr>
              <a:t>situasi</a:t>
            </a:r>
            <a:r>
              <a:rPr dirty="0" sz="2300">
                <a:solidFill>
                  <a:srgbClr val="000000"/>
                </a:solidFill>
                <a:latin typeface="OESWNQ+ArialMT"/>
                <a:cs typeface="OESWNQ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82997" y="3744243"/>
            <a:ext cx="3634028" cy="4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-169" b="1">
                <a:solidFill>
                  <a:srgbClr val="000000"/>
                </a:solidFill>
                <a:latin typeface="VRHQDK+2"/>
                <a:cs typeface="VRHQDK+2"/>
              </a:rPr>
              <a:t>Dimensi</a:t>
            </a:r>
            <a:r>
              <a:rPr dirty="0" sz="2600" spc="-39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600" spc="-178" b="1">
                <a:solidFill>
                  <a:srgbClr val="000000"/>
                </a:solidFill>
                <a:latin typeface="VRHQDK+2"/>
                <a:cs typeface="VRHQDK+2"/>
              </a:rPr>
              <a:t>Pengetahuan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85537" y="3779292"/>
            <a:ext cx="3885971" cy="4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spc="-169" b="1">
                <a:solidFill>
                  <a:srgbClr val="000000"/>
                </a:solidFill>
                <a:latin typeface="VRHQDK+2"/>
                <a:cs typeface="VRHQDK+2"/>
              </a:rPr>
              <a:t>Dimensi</a:t>
            </a:r>
            <a:r>
              <a:rPr dirty="0" sz="2600" spc="-39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600" spc="-163" b="1">
                <a:solidFill>
                  <a:srgbClr val="000000"/>
                </a:solidFill>
                <a:latin typeface="VRHQDK+2"/>
                <a:cs typeface="VRHQDK+2"/>
              </a:rPr>
              <a:t>Proses</a:t>
            </a:r>
            <a:r>
              <a:rPr dirty="0" sz="2600" spc="-39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600" spc="-172" b="1">
                <a:solidFill>
                  <a:srgbClr val="000000"/>
                </a:solidFill>
                <a:latin typeface="VRHQDK+2"/>
                <a:cs typeface="VRHQDK+2"/>
              </a:rPr>
              <a:t>Kognitif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8748" y="4121481"/>
            <a:ext cx="5832319" cy="3718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  <a:r>
              <a:rPr dirty="0" sz="2150" spc="41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70" b="1">
                <a:solidFill>
                  <a:srgbClr val="297bbf"/>
                </a:solidFill>
                <a:latin typeface="VRHQDK+2"/>
                <a:cs typeface="VRHQDK+2"/>
              </a:rPr>
              <a:t>Faktual</a:t>
            </a: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4">
                <a:solidFill>
                  <a:srgbClr val="297bbf"/>
                </a:solidFill>
                <a:latin typeface="OESWNQ+ArialMT"/>
                <a:cs typeface="OESWNQ+ArialMT"/>
              </a:rPr>
              <a:t>Pengetahuan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36">
                <a:solidFill>
                  <a:srgbClr val="297bbf"/>
                </a:solidFill>
                <a:latin typeface="OESWNQ+ArialMT"/>
                <a:cs typeface="OESWNQ+ArialMT"/>
              </a:rPr>
              <a:t>dasar</a:t>
            </a:r>
            <a:r>
              <a:rPr dirty="0" sz="2100" spc="-329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7">
                <a:solidFill>
                  <a:srgbClr val="297bbf"/>
                </a:solidFill>
                <a:latin typeface="OESWNQ+ArialMT"/>
                <a:cs typeface="OESWNQ+ArialMT"/>
              </a:rPr>
              <a:t>yang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9">
                <a:solidFill>
                  <a:srgbClr val="297bbf"/>
                </a:solidFill>
                <a:latin typeface="OESWNQ+ArialMT"/>
                <a:cs typeface="OESWNQ+ArialMT"/>
              </a:rPr>
              <a:t>spesifik,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4">
                <a:solidFill>
                  <a:srgbClr val="297bbf"/>
                </a:solidFill>
                <a:latin typeface="OESWNQ+ArialMT"/>
                <a:cs typeface="OESWNQ+ArialMT"/>
              </a:rPr>
              <a:t>seperti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07109" y="4183812"/>
            <a:ext cx="246927" cy="2557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</a:p>
          <a:p>
            <a:pPr marL="0" marR="0">
              <a:lnSpc>
                <a:spcPts val="2375"/>
              </a:lnSpc>
              <a:spcBef>
                <a:spcPts val="3446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</a:p>
          <a:p>
            <a:pPr marL="0" marR="0">
              <a:lnSpc>
                <a:spcPts val="2375"/>
              </a:lnSpc>
              <a:spcBef>
                <a:spcPts val="3446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</a:p>
          <a:p>
            <a:pPr marL="0" marR="0">
              <a:lnSpc>
                <a:spcPts val="2375"/>
              </a:lnSpc>
              <a:spcBef>
                <a:spcPts val="3446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031645" y="4156548"/>
            <a:ext cx="5273471" cy="372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53" b="1">
                <a:solidFill>
                  <a:srgbClr val="297bbf"/>
                </a:solidFill>
                <a:latin typeface="VRHQDK+2"/>
                <a:cs typeface="VRHQDK+2"/>
              </a:rPr>
              <a:t>Mengingat</a:t>
            </a:r>
            <a:r>
              <a:rPr dirty="0" sz="2100" spc="-331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(</a:t>
            </a:r>
            <a:r>
              <a:rPr dirty="0" sz="2100" spc="-172" b="1">
                <a:solidFill>
                  <a:srgbClr val="297bbf"/>
                </a:solidFill>
                <a:latin typeface="KLGMLK+4"/>
                <a:cs typeface="KLGMLK+4"/>
              </a:rPr>
              <a:t>Remembering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)</a:t>
            </a:r>
          </a:p>
          <a:p>
            <a:pPr marL="2999158" marR="0">
              <a:lnSpc>
                <a:spcPts val="2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2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1">
                <a:solidFill>
                  <a:srgbClr val="297bbf"/>
                </a:solidFill>
                <a:latin typeface="OESWNQ+ArialMT"/>
                <a:cs typeface="OESWNQ+ArialMT"/>
              </a:rPr>
              <a:t>Mengenali</a:t>
            </a:r>
            <a:r>
              <a:rPr dirty="0" sz="2100" spc="-329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13">
                <a:solidFill>
                  <a:srgbClr val="297bbf"/>
                </a:solidFill>
                <a:latin typeface="OESWNQ+ArialMT"/>
                <a:cs typeface="OESWNQ+ArialMT"/>
              </a:rPr>
              <a:t>dan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8748" y="4523995"/>
            <a:ext cx="6401689" cy="2178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19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52">
                <a:solidFill>
                  <a:srgbClr val="297bbf"/>
                </a:solidFill>
                <a:latin typeface="OESWNQ+ArialMT"/>
                <a:cs typeface="OESWNQ+ArialMT"/>
              </a:rPr>
              <a:t>terminologi</a:t>
            </a:r>
            <a:r>
              <a:rPr dirty="0" sz="2100" spc="-327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6">
                <a:solidFill>
                  <a:srgbClr val="297bbf"/>
                </a:solidFill>
                <a:latin typeface="OESWNQ+ArialMT"/>
                <a:cs typeface="OESWNQ+ArialMT"/>
              </a:rPr>
              <a:t>atau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39">
                <a:solidFill>
                  <a:srgbClr val="297bbf"/>
                </a:solidFill>
                <a:latin typeface="OESWNQ+ArialMT"/>
                <a:cs typeface="OESWNQ+ArialMT"/>
              </a:rPr>
              <a:t>detail</a:t>
            </a:r>
            <a:r>
              <a:rPr dirty="0" sz="2100" spc="-327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9">
                <a:solidFill>
                  <a:srgbClr val="297bbf"/>
                </a:solidFill>
                <a:latin typeface="OESWNQ+ArialMT"/>
                <a:cs typeface="OESWNQ+ArialMT"/>
              </a:rPr>
              <a:t>tertentu.</a:t>
            </a:r>
          </a:p>
          <a:p>
            <a:pPr marL="0" marR="0">
              <a:lnSpc>
                <a:spcPts val="2628"/>
              </a:lnSpc>
              <a:spcBef>
                <a:spcPts val="375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  <a:r>
              <a:rPr dirty="0" sz="2150" spc="41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71" b="1">
                <a:solidFill>
                  <a:srgbClr val="297bbf"/>
                </a:solidFill>
                <a:latin typeface="VRHQDK+2"/>
                <a:cs typeface="VRHQDK+2"/>
              </a:rPr>
              <a:t>Konseptual</a:t>
            </a: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3">
                <a:solidFill>
                  <a:srgbClr val="297bbf"/>
                </a:solidFill>
                <a:latin typeface="OESWNQ+ArialMT"/>
                <a:cs typeface="OESWNQ+ArialMT"/>
              </a:rPr>
              <a:t>Pemahaman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5">
                <a:solidFill>
                  <a:srgbClr val="297bbf"/>
                </a:solidFill>
                <a:latin typeface="OESWNQ+ArialMT"/>
                <a:cs typeface="OESWNQ+ArialMT"/>
              </a:rPr>
              <a:t>tentang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2">
                <a:solidFill>
                  <a:srgbClr val="297bbf"/>
                </a:solidFill>
                <a:latin typeface="OESWNQ+ArialMT"/>
                <a:cs typeface="OESWNQ+ArialMT"/>
              </a:rPr>
              <a:t>klasifikasi,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9">
                <a:solidFill>
                  <a:srgbClr val="297bbf"/>
                </a:solidFill>
                <a:latin typeface="OESWNQ+ArialMT"/>
                <a:cs typeface="OESWNQ+ArialMT"/>
              </a:rPr>
              <a:t>kategori,</a:t>
            </a:r>
          </a:p>
          <a:p>
            <a:pPr marL="224190" marR="0">
              <a:lnSpc>
                <a:spcPts val="2319"/>
              </a:lnSpc>
              <a:spcBef>
                <a:spcPts val="541"/>
              </a:spcBef>
              <a:spcAft>
                <a:spcPts val="0"/>
              </a:spcAft>
            </a:pPr>
            <a:r>
              <a:rPr dirty="0" sz="2100" spc="-146">
                <a:solidFill>
                  <a:srgbClr val="297bbf"/>
                </a:solidFill>
                <a:latin typeface="OESWNQ+ArialMT"/>
                <a:cs typeface="OESWNQ+ArialMT"/>
              </a:rPr>
              <a:t>prinsip,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13">
                <a:solidFill>
                  <a:srgbClr val="297bbf"/>
                </a:solidFill>
                <a:latin typeface="OESWNQ+ArialMT"/>
                <a:cs typeface="OESWNQ+ArialMT"/>
              </a:rPr>
              <a:t>dan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4">
                <a:solidFill>
                  <a:srgbClr val="297bbf"/>
                </a:solidFill>
                <a:latin typeface="OESWNQ+ArialMT"/>
                <a:cs typeface="OESWNQ+ArialMT"/>
              </a:rPr>
              <a:t>generalisasi.</a:t>
            </a:r>
          </a:p>
          <a:p>
            <a:pPr marL="0" marR="0">
              <a:lnSpc>
                <a:spcPts val="2628"/>
              </a:lnSpc>
              <a:spcBef>
                <a:spcPts val="375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  <a:r>
              <a:rPr dirty="0" sz="2150" spc="41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69" b="1">
                <a:solidFill>
                  <a:srgbClr val="297bbf"/>
                </a:solidFill>
                <a:latin typeface="VRHQDK+2"/>
                <a:cs typeface="VRHQDK+2"/>
              </a:rPr>
              <a:t>Prosedural</a:t>
            </a: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4">
                <a:solidFill>
                  <a:srgbClr val="297bbf"/>
                </a:solidFill>
                <a:latin typeface="OESWNQ+ArialMT"/>
                <a:cs typeface="OESWNQ+ArialMT"/>
              </a:rPr>
              <a:t>Pengetahuan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5">
                <a:solidFill>
                  <a:srgbClr val="297bbf"/>
                </a:solidFill>
                <a:latin typeface="OESWNQ+ArialMT"/>
                <a:cs typeface="OESWNQ+ArialMT"/>
              </a:rPr>
              <a:t>tentang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1">
                <a:solidFill>
                  <a:srgbClr val="297bbf"/>
                </a:solidFill>
                <a:latin typeface="OESWNQ+ArialMT"/>
                <a:cs typeface="OESWNQ+ArialMT"/>
              </a:rPr>
              <a:t>bagaimana</a:t>
            </a:r>
          </a:p>
          <a:p>
            <a:pPr marL="224190" marR="0">
              <a:lnSpc>
                <a:spcPts val="2319"/>
              </a:lnSpc>
              <a:spcBef>
                <a:spcPts val="541"/>
              </a:spcBef>
              <a:spcAft>
                <a:spcPts val="0"/>
              </a:spcAft>
            </a:pPr>
            <a:r>
              <a:rPr dirty="0" sz="2100" spc="-150">
                <a:solidFill>
                  <a:srgbClr val="297bbf"/>
                </a:solidFill>
                <a:latin typeface="OESWNQ+ArialMT"/>
                <a:cs typeface="OESWNQ+ArialMT"/>
              </a:rPr>
              <a:t>melakukan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8">
                <a:solidFill>
                  <a:srgbClr val="297bbf"/>
                </a:solidFill>
                <a:latin typeface="OESWNQ+ArialMT"/>
                <a:cs typeface="OESWNQ+ArialMT"/>
              </a:rPr>
              <a:t>sesuatu,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34">
                <a:solidFill>
                  <a:srgbClr val="297bbf"/>
                </a:solidFill>
                <a:latin typeface="OESWNQ+ArialMT"/>
                <a:cs typeface="OESWNQ+ArialMT"/>
              </a:rPr>
              <a:t>yaitu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6">
                <a:solidFill>
                  <a:srgbClr val="297bbf"/>
                </a:solidFill>
                <a:latin typeface="OESWNQ+ArialMT"/>
                <a:cs typeface="OESWNQ+ArialMT"/>
              </a:rPr>
              <a:t>metode,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1">
                <a:solidFill>
                  <a:srgbClr val="297bbf"/>
                </a:solidFill>
                <a:latin typeface="OESWNQ+ArialMT"/>
                <a:cs typeface="OESWNQ+ArialMT"/>
              </a:rPr>
              <a:t>algoritma,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6">
                <a:solidFill>
                  <a:srgbClr val="297bbf"/>
                </a:solidFill>
                <a:latin typeface="OESWNQ+ArialMT"/>
                <a:cs typeface="OESWNQ+ArialMT"/>
              </a:rPr>
              <a:t>atau</a:t>
            </a:r>
          </a:p>
          <a:p>
            <a:pPr marL="224190" marR="0">
              <a:lnSpc>
                <a:spcPts val="2319"/>
              </a:lnSpc>
              <a:spcBef>
                <a:spcPts val="637"/>
              </a:spcBef>
              <a:spcAft>
                <a:spcPts val="0"/>
              </a:spcAft>
            </a:pPr>
            <a:r>
              <a:rPr dirty="0" sz="2100" spc="-167">
                <a:solidFill>
                  <a:srgbClr val="297bbf"/>
                </a:solidFill>
                <a:latin typeface="OESWNQ+ArialMT"/>
                <a:cs typeface="OESWNQ+ArialMT"/>
              </a:rPr>
              <a:t>teknik.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31645" y="4559963"/>
            <a:ext cx="3962866" cy="332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51">
                <a:solidFill>
                  <a:srgbClr val="297bbf"/>
                </a:solidFill>
                <a:latin typeface="OESWNQ+ArialMT"/>
                <a:cs typeface="OESWNQ+ArialMT"/>
              </a:rPr>
              <a:t>mengingat</a:t>
            </a:r>
            <a:r>
              <a:rPr dirty="0" sz="2100" spc="-332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0">
                <a:solidFill>
                  <a:srgbClr val="297bbf"/>
                </a:solidFill>
                <a:latin typeface="OESWNQ+ArialMT"/>
                <a:cs typeface="OESWNQ+ArialMT"/>
              </a:rPr>
              <a:t>informasi</a:t>
            </a:r>
            <a:r>
              <a:rPr dirty="0" sz="2100" spc="-329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7">
                <a:solidFill>
                  <a:srgbClr val="297bbf"/>
                </a:solidFill>
                <a:latin typeface="OESWNQ+ArialMT"/>
                <a:cs typeface="OESWNQ+ArialMT"/>
              </a:rPr>
              <a:t>yang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8">
                <a:solidFill>
                  <a:srgbClr val="297bbf"/>
                </a:solidFill>
                <a:latin typeface="OESWNQ+ArialMT"/>
                <a:cs typeface="OESWNQ+ArialMT"/>
              </a:rPr>
              <a:t>relevan.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031645" y="4895942"/>
            <a:ext cx="6002299" cy="736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53" b="1">
                <a:solidFill>
                  <a:srgbClr val="297bbf"/>
                </a:solidFill>
                <a:latin typeface="VRHQDK+2"/>
                <a:cs typeface="VRHQDK+2"/>
              </a:rPr>
              <a:t>Memahami</a:t>
            </a:r>
            <a:r>
              <a:rPr dirty="0" sz="2100" spc="-32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(</a:t>
            </a:r>
            <a:r>
              <a:rPr dirty="0" sz="2100" spc="-169" b="1">
                <a:solidFill>
                  <a:srgbClr val="297bbf"/>
                </a:solidFill>
                <a:latin typeface="KLGMLK+4"/>
                <a:cs typeface="KLGMLK+4"/>
              </a:rPr>
              <a:t>Understanding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)</a:t>
            </a:r>
          </a:p>
          <a:p>
            <a:pPr marL="3110698" marR="0">
              <a:lnSpc>
                <a:spcPts val="2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2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3">
                <a:solidFill>
                  <a:srgbClr val="297bbf"/>
                </a:solidFill>
                <a:latin typeface="OESWNQ+ArialMT"/>
                <a:cs typeface="OESWNQ+ArialMT"/>
              </a:rPr>
              <a:t>Membangun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37">
                <a:solidFill>
                  <a:srgbClr val="297bbf"/>
                </a:solidFill>
                <a:latin typeface="OESWNQ+ArialMT"/>
                <a:cs typeface="OESWNQ+ArialMT"/>
              </a:rPr>
              <a:t>makna</a:t>
            </a:r>
          </a:p>
          <a:p>
            <a:pPr marL="0" marR="0">
              <a:lnSpc>
                <a:spcPts val="2319"/>
              </a:lnSpc>
              <a:spcBef>
                <a:spcPts val="597"/>
              </a:spcBef>
              <a:spcAft>
                <a:spcPts val="0"/>
              </a:spcAft>
            </a:pPr>
            <a:r>
              <a:rPr dirty="0" sz="2100" spc="-126">
                <a:solidFill>
                  <a:srgbClr val="297bbf"/>
                </a:solidFill>
                <a:latin typeface="OESWNQ+ArialMT"/>
                <a:cs typeface="OESWNQ+ArialMT"/>
              </a:rPr>
              <a:t>dari</a:t>
            </a:r>
            <a:r>
              <a:rPr dirty="0" sz="2100" spc="-329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1">
                <a:solidFill>
                  <a:srgbClr val="297bbf"/>
                </a:solidFill>
                <a:latin typeface="OESWNQ+ArialMT"/>
                <a:cs typeface="OESWNQ+ArialMT"/>
              </a:rPr>
              <a:t>materi</a:t>
            </a:r>
            <a:r>
              <a:rPr dirty="0" sz="2100" spc="-329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7">
                <a:solidFill>
                  <a:srgbClr val="297bbf"/>
                </a:solidFill>
                <a:latin typeface="OESWNQ+ArialMT"/>
                <a:cs typeface="OESWNQ+ArialMT"/>
              </a:rPr>
              <a:t>instruksional.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031645" y="5635336"/>
            <a:ext cx="6470108" cy="372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60" b="1">
                <a:solidFill>
                  <a:srgbClr val="297bbf"/>
                </a:solidFill>
                <a:latin typeface="VRHQDK+2"/>
                <a:cs typeface="VRHQDK+2"/>
              </a:rPr>
              <a:t>Mengaplikasikan</a:t>
            </a:r>
            <a:r>
              <a:rPr dirty="0" sz="2100" spc="-336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(</a:t>
            </a:r>
            <a:r>
              <a:rPr dirty="0" sz="2100" spc="-169" b="1">
                <a:solidFill>
                  <a:srgbClr val="297bbf"/>
                </a:solidFill>
                <a:latin typeface="KLGMLK+4"/>
                <a:cs typeface="KLGMLK+4"/>
              </a:rPr>
              <a:t>Applying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)</a:t>
            </a:r>
          </a:p>
          <a:p>
            <a:pPr marL="3081731" marR="0">
              <a:lnSpc>
                <a:spcPts val="2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2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5">
                <a:solidFill>
                  <a:srgbClr val="297bbf"/>
                </a:solidFill>
                <a:latin typeface="OESWNQ+ArialMT"/>
                <a:cs typeface="OESWNQ+ArialMT"/>
              </a:rPr>
              <a:t>Menggunakan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9">
                <a:solidFill>
                  <a:srgbClr val="297bbf"/>
                </a:solidFill>
                <a:latin typeface="OESWNQ+ArialMT"/>
                <a:cs typeface="OESWNQ+ArialMT"/>
              </a:rPr>
              <a:t>prosedur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031645" y="6038751"/>
            <a:ext cx="4842521" cy="70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36">
                <a:solidFill>
                  <a:srgbClr val="297bbf"/>
                </a:solidFill>
                <a:latin typeface="OESWNQ+ArialMT"/>
                <a:cs typeface="OESWNQ+ArialMT"/>
              </a:rPr>
              <a:t>untuk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7">
                <a:solidFill>
                  <a:srgbClr val="297bbf"/>
                </a:solidFill>
                <a:latin typeface="OESWNQ+ArialMT"/>
                <a:cs typeface="OESWNQ+ArialMT"/>
              </a:rPr>
              <a:t>melaksanakan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6">
                <a:solidFill>
                  <a:srgbClr val="297bbf"/>
                </a:solidFill>
                <a:latin typeface="OESWNQ+ArialMT"/>
                <a:cs typeface="OESWNQ+ArialMT"/>
              </a:rPr>
              <a:t>atau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8">
                <a:solidFill>
                  <a:srgbClr val="297bbf"/>
                </a:solidFill>
                <a:latin typeface="OESWNQ+ArialMT"/>
                <a:cs typeface="OESWNQ+ArialMT"/>
              </a:rPr>
              <a:t>menyelesaikan.</a:t>
            </a:r>
          </a:p>
          <a:p>
            <a:pPr marL="0" marR="0">
              <a:lnSpc>
                <a:spcPts val="2632"/>
              </a:lnSpc>
              <a:spcBef>
                <a:spcPts val="376"/>
              </a:spcBef>
              <a:spcAft>
                <a:spcPts val="0"/>
              </a:spcAft>
            </a:pPr>
            <a:r>
              <a:rPr dirty="0" sz="2100" spc="-154" b="1">
                <a:solidFill>
                  <a:srgbClr val="297bbf"/>
                </a:solidFill>
                <a:latin typeface="KLGMLK+4"/>
                <a:cs typeface="KLGMLK+4"/>
              </a:rPr>
              <a:t>Menganalisis</a:t>
            </a:r>
            <a:r>
              <a:rPr dirty="0" sz="2100" spc="-333" b="1">
                <a:solidFill>
                  <a:srgbClr val="297bbf"/>
                </a:solidFill>
                <a:latin typeface="KLGMLK+4"/>
                <a:cs typeface="KLGMLK+4"/>
              </a:rPr>
              <a:t> </a:t>
            </a:r>
            <a:r>
              <a:rPr dirty="0" sz="2100" spc="-152" b="1">
                <a:solidFill>
                  <a:srgbClr val="297bbf"/>
                </a:solidFill>
                <a:latin typeface="KLGMLK+4"/>
                <a:cs typeface="KLGMLK+4"/>
              </a:rPr>
              <a:t>(Analyzing)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793033" y="6407743"/>
            <a:ext cx="3039054" cy="332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2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9">
                <a:solidFill>
                  <a:srgbClr val="297bbf"/>
                </a:solidFill>
                <a:latin typeface="OESWNQ+ArialMT"/>
                <a:cs typeface="OESWNQ+ArialMT"/>
              </a:rPr>
              <a:t>Memecah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1">
                <a:solidFill>
                  <a:srgbClr val="297bbf"/>
                </a:solidFill>
                <a:latin typeface="OESWNQ+ArialMT"/>
                <a:cs typeface="OESWNQ+ArialMT"/>
              </a:rPr>
              <a:t>materi</a:t>
            </a:r>
            <a:r>
              <a:rPr dirty="0" sz="2100" spc="-329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7">
                <a:solidFill>
                  <a:srgbClr val="297bbf"/>
                </a:solidFill>
                <a:latin typeface="OESWNQ+ArialMT"/>
                <a:cs typeface="OESWNQ+ArialMT"/>
              </a:rPr>
              <a:t>menjadi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98748" y="6705804"/>
            <a:ext cx="5165005" cy="1104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  <a:r>
              <a:rPr dirty="0" sz="2150" spc="41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71" b="1">
                <a:solidFill>
                  <a:srgbClr val="297bbf"/>
                </a:solidFill>
                <a:latin typeface="VRHQDK+2"/>
                <a:cs typeface="VRHQDK+2"/>
              </a:rPr>
              <a:t>Metakognisi</a:t>
            </a: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0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0">
                <a:solidFill>
                  <a:srgbClr val="297bbf"/>
                </a:solidFill>
                <a:latin typeface="OESWNQ+ArialMT"/>
                <a:cs typeface="OESWNQ+ArialMT"/>
              </a:rPr>
              <a:t>Kesadaran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13">
                <a:solidFill>
                  <a:srgbClr val="297bbf"/>
                </a:solidFill>
                <a:latin typeface="OESWNQ+ArialMT"/>
                <a:cs typeface="OESWNQ+ArialMT"/>
              </a:rPr>
              <a:t>dan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2">
                <a:solidFill>
                  <a:srgbClr val="297bbf"/>
                </a:solidFill>
                <a:latin typeface="OESWNQ+ArialMT"/>
                <a:cs typeface="OESWNQ+ArialMT"/>
              </a:rPr>
              <a:t>pemahaman</a:t>
            </a:r>
          </a:p>
          <a:p>
            <a:pPr marL="224190" marR="0">
              <a:lnSpc>
                <a:spcPts val="2319"/>
              </a:lnSpc>
              <a:spcBef>
                <a:spcPts val="591"/>
              </a:spcBef>
              <a:spcAft>
                <a:spcPts val="0"/>
              </a:spcAft>
            </a:pPr>
            <a:r>
              <a:rPr dirty="0" sz="2100" spc="-150">
                <a:solidFill>
                  <a:srgbClr val="297bbf"/>
                </a:solidFill>
                <a:latin typeface="OESWNQ+ArialMT"/>
                <a:cs typeface="OESWNQ+ArialMT"/>
              </a:rPr>
              <a:t>seseorang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5">
                <a:solidFill>
                  <a:srgbClr val="297bbf"/>
                </a:solidFill>
                <a:latin typeface="OESWNQ+ArialMT"/>
                <a:cs typeface="OESWNQ+ArialMT"/>
              </a:rPr>
              <a:t>tentang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0">
                <a:solidFill>
                  <a:srgbClr val="297bbf"/>
                </a:solidFill>
                <a:latin typeface="OESWNQ+ArialMT"/>
                <a:cs typeface="OESWNQ+ArialMT"/>
              </a:rPr>
              <a:t>proses</a:t>
            </a:r>
            <a:r>
              <a:rPr dirty="0" sz="2100" spc="-333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1">
                <a:solidFill>
                  <a:srgbClr val="297bbf"/>
                </a:solidFill>
                <a:latin typeface="OESWNQ+ArialMT"/>
                <a:cs typeface="OESWNQ+ArialMT"/>
              </a:rPr>
              <a:t>kognitifnya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6">
                <a:solidFill>
                  <a:srgbClr val="297bbf"/>
                </a:solidFill>
                <a:latin typeface="OESWNQ+ArialMT"/>
                <a:cs typeface="OESWNQ+ArialMT"/>
              </a:rPr>
              <a:t>sendiri;</a:t>
            </a:r>
          </a:p>
          <a:p>
            <a:pPr marL="224190" marR="0">
              <a:lnSpc>
                <a:spcPts val="2319"/>
              </a:lnSpc>
              <a:spcBef>
                <a:spcPts val="587"/>
              </a:spcBef>
              <a:spcAft>
                <a:spcPts val="0"/>
              </a:spcAft>
            </a:pPr>
            <a:r>
              <a:rPr dirty="0" sz="2100" spc="-152">
                <a:solidFill>
                  <a:srgbClr val="297bbf"/>
                </a:solidFill>
                <a:latin typeface="OESWNQ+ArialMT"/>
                <a:cs typeface="OESWNQ+ArialMT"/>
              </a:rPr>
              <a:t>kemampuan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35">
                <a:solidFill>
                  <a:srgbClr val="297bbf"/>
                </a:solidFill>
                <a:latin typeface="OESWNQ+ArialMT"/>
                <a:cs typeface="OESWNQ+ArialMT"/>
              </a:rPr>
              <a:t>untuk</a:t>
            </a:r>
            <a:r>
              <a:rPr dirty="0" sz="2100" spc="-333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6">
                <a:solidFill>
                  <a:srgbClr val="297bbf"/>
                </a:solidFill>
                <a:latin typeface="OESWNQ+ArialMT"/>
                <a:cs typeface="OESWNQ+ArialMT"/>
              </a:rPr>
              <a:t>berpikir</a:t>
            </a:r>
            <a:r>
              <a:rPr dirty="0" sz="2100" spc="-329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5">
                <a:solidFill>
                  <a:srgbClr val="297bbf"/>
                </a:solidFill>
                <a:latin typeface="OESWNQ+ArialMT"/>
                <a:cs typeface="OESWNQ+ArialMT"/>
              </a:rPr>
              <a:t>tentang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8">
                <a:solidFill>
                  <a:srgbClr val="297bbf"/>
                </a:solidFill>
                <a:latin typeface="OESWNQ+ArialMT"/>
                <a:cs typeface="OESWNQ+ArialMT"/>
              </a:rPr>
              <a:t>berpikir.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031645" y="6778145"/>
            <a:ext cx="6221157" cy="1078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57">
                <a:solidFill>
                  <a:srgbClr val="297bbf"/>
                </a:solidFill>
                <a:latin typeface="OESWNQ+ArialMT"/>
                <a:cs typeface="OESWNQ+ArialMT"/>
              </a:rPr>
              <a:t>bagian-bagian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1">
                <a:solidFill>
                  <a:srgbClr val="297bbf"/>
                </a:solidFill>
                <a:latin typeface="OESWNQ+ArialMT"/>
                <a:cs typeface="OESWNQ+ArialMT"/>
              </a:rPr>
              <a:t>konstituen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13">
                <a:solidFill>
                  <a:srgbClr val="297bbf"/>
                </a:solidFill>
                <a:latin typeface="OESWNQ+ArialMT"/>
                <a:cs typeface="OESWNQ+ArialMT"/>
              </a:rPr>
              <a:t>dan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3">
                <a:solidFill>
                  <a:srgbClr val="297bbf"/>
                </a:solidFill>
                <a:latin typeface="OESWNQ+ArialMT"/>
                <a:cs typeface="OESWNQ+ArialMT"/>
              </a:rPr>
              <a:t>menentukan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1">
                <a:solidFill>
                  <a:srgbClr val="297bbf"/>
                </a:solidFill>
                <a:latin typeface="OESWNQ+ArialMT"/>
                <a:cs typeface="OESWNQ+ArialMT"/>
              </a:rPr>
              <a:t>bagaimana</a:t>
            </a:r>
          </a:p>
          <a:p>
            <a:pPr marL="0" marR="0">
              <a:lnSpc>
                <a:spcPts val="2319"/>
              </a:lnSpc>
              <a:spcBef>
                <a:spcPts val="591"/>
              </a:spcBef>
              <a:spcAft>
                <a:spcPts val="0"/>
              </a:spcAft>
            </a:pPr>
            <a:r>
              <a:rPr dirty="0" sz="2100" spc="-157">
                <a:solidFill>
                  <a:srgbClr val="297bbf"/>
                </a:solidFill>
                <a:latin typeface="OESWNQ+ArialMT"/>
                <a:cs typeface="OESWNQ+ArialMT"/>
              </a:rPr>
              <a:t>bagian-bagian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10">
                <a:solidFill>
                  <a:srgbClr val="297bbf"/>
                </a:solidFill>
                <a:latin typeface="OESWNQ+ArialMT"/>
                <a:cs typeface="OESWNQ+ArialMT"/>
              </a:rPr>
              <a:t>itu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7">
                <a:solidFill>
                  <a:srgbClr val="297bbf"/>
                </a:solidFill>
                <a:latin typeface="OESWNQ+ArialMT"/>
                <a:cs typeface="OESWNQ+ArialMT"/>
              </a:rPr>
              <a:t>berhubungan.</a:t>
            </a:r>
          </a:p>
          <a:p>
            <a:pPr marL="0" marR="0">
              <a:lnSpc>
                <a:spcPts val="2632"/>
              </a:lnSpc>
              <a:spcBef>
                <a:spcPts val="376"/>
              </a:spcBef>
              <a:spcAft>
                <a:spcPts val="0"/>
              </a:spcAft>
            </a:pPr>
            <a:r>
              <a:rPr dirty="0" sz="2100" spc="-158" b="1">
                <a:solidFill>
                  <a:srgbClr val="297bbf"/>
                </a:solidFill>
                <a:latin typeface="VRHQDK+2"/>
                <a:cs typeface="VRHQDK+2"/>
              </a:rPr>
              <a:t>Mengevaluasi</a:t>
            </a:r>
            <a:r>
              <a:rPr dirty="0" sz="2100" spc="-328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(</a:t>
            </a:r>
            <a:r>
              <a:rPr dirty="0" sz="2100" spc="-169" b="1">
                <a:solidFill>
                  <a:srgbClr val="297bbf"/>
                </a:solidFill>
                <a:latin typeface="KLGMLK+4"/>
                <a:cs typeface="KLGMLK+4"/>
              </a:rPr>
              <a:t>Evaluating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)</a:t>
            </a:r>
          </a:p>
          <a:p>
            <a:pPr marL="2912699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2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9">
                <a:solidFill>
                  <a:srgbClr val="297bbf"/>
                </a:solidFill>
                <a:latin typeface="OESWNQ+ArialMT"/>
                <a:cs typeface="OESWNQ+ArialMT"/>
              </a:rPr>
              <a:t>Membuat</a:t>
            </a:r>
            <a:r>
              <a:rPr dirty="0" sz="2100" spc="-332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0">
                <a:solidFill>
                  <a:srgbClr val="297bbf"/>
                </a:solidFill>
                <a:latin typeface="OESWNQ+ArialMT"/>
                <a:cs typeface="OESWNQ+ArialMT"/>
              </a:rPr>
              <a:t>penilaian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807109" y="7511085"/>
            <a:ext cx="246927" cy="339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031645" y="7887236"/>
            <a:ext cx="3801688" cy="332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-154">
                <a:solidFill>
                  <a:srgbClr val="297bbf"/>
                </a:solidFill>
                <a:latin typeface="OESWNQ+ArialMT"/>
                <a:cs typeface="OESWNQ+ArialMT"/>
              </a:rPr>
              <a:t>berdasarkan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6">
                <a:solidFill>
                  <a:srgbClr val="297bbf"/>
                </a:solidFill>
                <a:latin typeface="OESWNQ+ArialMT"/>
                <a:cs typeface="OESWNQ+ArialMT"/>
              </a:rPr>
              <a:t>kriteria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13">
                <a:solidFill>
                  <a:srgbClr val="297bbf"/>
                </a:solidFill>
                <a:latin typeface="OESWNQ+ArialMT"/>
                <a:cs typeface="OESWNQ+ArialMT"/>
              </a:rPr>
              <a:t>dan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9">
                <a:solidFill>
                  <a:srgbClr val="297bbf"/>
                </a:solidFill>
                <a:latin typeface="OESWNQ+ArialMT"/>
                <a:cs typeface="OESWNQ+ArialMT"/>
              </a:rPr>
              <a:t>standar.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807109" y="8223215"/>
            <a:ext cx="6279217" cy="110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297bbf"/>
                </a:solidFill>
                <a:latin typeface="OESWNQ+ArialMT"/>
                <a:cs typeface="OESWNQ+ArialMT"/>
              </a:rPr>
              <a:t>•</a:t>
            </a:r>
            <a:r>
              <a:rPr dirty="0" sz="2150" spc="417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0" b="1">
                <a:solidFill>
                  <a:srgbClr val="297bbf"/>
                </a:solidFill>
                <a:latin typeface="VRHQDK+2"/>
                <a:cs typeface="VRHQDK+2"/>
              </a:rPr>
              <a:t>Mencipta</a:t>
            </a:r>
            <a:r>
              <a:rPr dirty="0" sz="2100" spc="-336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100" b="1">
                <a:solidFill>
                  <a:srgbClr val="297bbf"/>
                </a:solidFill>
                <a:latin typeface="VRHQDK+2"/>
                <a:cs typeface="VRHQDK+2"/>
              </a:rPr>
              <a:t>(</a:t>
            </a:r>
            <a:r>
              <a:rPr dirty="0" sz="2100" spc="-169" b="1">
                <a:solidFill>
                  <a:srgbClr val="297bbf"/>
                </a:solidFill>
                <a:latin typeface="KLGMLK+4"/>
                <a:cs typeface="KLGMLK+4"/>
              </a:rPr>
              <a:t>Creating</a:t>
            </a:r>
            <a:r>
              <a:rPr dirty="0" sz="2100" spc="-161" b="1">
                <a:solidFill>
                  <a:srgbClr val="297bbf"/>
                </a:solidFill>
                <a:latin typeface="VRHQDK+2"/>
                <a:cs typeface="VRHQDK+2"/>
              </a:rPr>
              <a:t>)</a:t>
            </a:r>
            <a:r>
              <a:rPr dirty="0" sz="2100">
                <a:solidFill>
                  <a:srgbClr val="297bbf"/>
                </a:solidFill>
                <a:latin typeface="OESWNQ+ArialMT"/>
                <a:cs typeface="OESWNQ+ArialMT"/>
              </a:rPr>
              <a:t>:</a:t>
            </a:r>
            <a:r>
              <a:rPr dirty="0" sz="2100" spc="-332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3">
                <a:solidFill>
                  <a:srgbClr val="297bbf"/>
                </a:solidFill>
                <a:latin typeface="OESWNQ+ArialMT"/>
                <a:cs typeface="OESWNQ+ArialMT"/>
              </a:rPr>
              <a:t>Menyatukan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2">
                <a:solidFill>
                  <a:srgbClr val="297bbf"/>
                </a:solidFill>
                <a:latin typeface="OESWNQ+ArialMT"/>
                <a:cs typeface="OESWNQ+ArialMT"/>
              </a:rPr>
              <a:t>elemen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36">
                <a:solidFill>
                  <a:srgbClr val="297bbf"/>
                </a:solidFill>
                <a:latin typeface="OESWNQ+ArialMT"/>
                <a:cs typeface="OESWNQ+ArialMT"/>
              </a:rPr>
              <a:t>untuk</a:t>
            </a:r>
          </a:p>
          <a:p>
            <a:pPr marL="224535" marR="0">
              <a:lnSpc>
                <a:spcPts val="2319"/>
              </a:lnSpc>
              <a:spcBef>
                <a:spcPts val="594"/>
              </a:spcBef>
              <a:spcAft>
                <a:spcPts val="0"/>
              </a:spcAft>
            </a:pPr>
            <a:r>
              <a:rPr dirty="0" sz="2100" spc="-152">
                <a:solidFill>
                  <a:srgbClr val="297bbf"/>
                </a:solidFill>
                <a:latin typeface="OESWNQ+ArialMT"/>
                <a:cs typeface="OESWNQ+ArialMT"/>
              </a:rPr>
              <a:t>membentuk</a:t>
            </a:r>
            <a:r>
              <a:rPr dirty="0" sz="2100" spc="-335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4">
                <a:solidFill>
                  <a:srgbClr val="297bbf"/>
                </a:solidFill>
                <a:latin typeface="OESWNQ+ArialMT"/>
                <a:cs typeface="OESWNQ+ArialMT"/>
              </a:rPr>
              <a:t>keseluruhan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7">
                <a:solidFill>
                  <a:srgbClr val="297bbf"/>
                </a:solidFill>
                <a:latin typeface="OESWNQ+ArialMT"/>
                <a:cs typeface="OESWNQ+ArialMT"/>
              </a:rPr>
              <a:t>yang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6">
                <a:solidFill>
                  <a:srgbClr val="297bbf"/>
                </a:solidFill>
                <a:latin typeface="OESWNQ+ArialMT"/>
                <a:cs typeface="OESWNQ+ArialMT"/>
              </a:rPr>
              <a:t>koheren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6">
                <a:solidFill>
                  <a:srgbClr val="297bbf"/>
                </a:solidFill>
                <a:latin typeface="OESWNQ+ArialMT"/>
                <a:cs typeface="OESWNQ+ArialMT"/>
              </a:rPr>
              <a:t>atau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53">
                <a:solidFill>
                  <a:srgbClr val="297bbf"/>
                </a:solidFill>
                <a:latin typeface="OESWNQ+ArialMT"/>
                <a:cs typeface="OESWNQ+ArialMT"/>
              </a:rPr>
              <a:t>fungsional;</a:t>
            </a:r>
          </a:p>
          <a:p>
            <a:pPr marL="224535" marR="0">
              <a:lnSpc>
                <a:spcPts val="2319"/>
              </a:lnSpc>
              <a:spcBef>
                <a:spcPts val="591"/>
              </a:spcBef>
              <a:spcAft>
                <a:spcPts val="0"/>
              </a:spcAft>
            </a:pPr>
            <a:r>
              <a:rPr dirty="0" sz="2100" spc="-142">
                <a:solidFill>
                  <a:srgbClr val="297bbf"/>
                </a:solidFill>
                <a:latin typeface="OESWNQ+ArialMT"/>
                <a:cs typeface="OESWNQ+ArialMT"/>
              </a:rPr>
              <a:t>menata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36">
                <a:solidFill>
                  <a:srgbClr val="297bbf"/>
                </a:solidFill>
                <a:latin typeface="OESWNQ+ArialMT"/>
                <a:cs typeface="OESWNQ+ArialMT"/>
              </a:rPr>
              <a:t>ulang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2">
                <a:solidFill>
                  <a:srgbClr val="297bbf"/>
                </a:solidFill>
                <a:latin typeface="OESWNQ+ArialMT"/>
                <a:cs typeface="OESWNQ+ArialMT"/>
              </a:rPr>
              <a:t>elemen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7">
                <a:solidFill>
                  <a:srgbClr val="297bbf"/>
                </a:solidFill>
                <a:latin typeface="OESWNQ+ArialMT"/>
                <a:cs typeface="OESWNQ+ArialMT"/>
              </a:rPr>
              <a:t>menjadi</a:t>
            </a:r>
            <a:r>
              <a:rPr dirty="0" sz="2100" spc="-329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6">
                <a:solidFill>
                  <a:srgbClr val="297bbf"/>
                </a:solidFill>
                <a:latin typeface="OESWNQ+ArialMT"/>
                <a:cs typeface="OESWNQ+ArialMT"/>
              </a:rPr>
              <a:t>pola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26">
                <a:solidFill>
                  <a:srgbClr val="297bbf"/>
                </a:solidFill>
                <a:latin typeface="OESWNQ+ArialMT"/>
                <a:cs typeface="OESWNQ+ArialMT"/>
              </a:rPr>
              <a:t>atau</a:t>
            </a:r>
            <a:r>
              <a:rPr dirty="0" sz="2100" spc="-338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48">
                <a:solidFill>
                  <a:srgbClr val="297bbf"/>
                </a:solidFill>
                <a:latin typeface="OESWNQ+ArialMT"/>
                <a:cs typeface="OESWNQ+ArialMT"/>
              </a:rPr>
              <a:t>struktur</a:t>
            </a:r>
            <a:r>
              <a:rPr dirty="0" sz="2100" spc="-331">
                <a:solidFill>
                  <a:srgbClr val="297bbf"/>
                </a:solidFill>
                <a:latin typeface="OESWNQ+ArialMT"/>
                <a:cs typeface="OESWNQ+ArialMT"/>
              </a:rPr>
              <a:t> </a:t>
            </a:r>
            <a:r>
              <a:rPr dirty="0" sz="2100" spc="-136">
                <a:solidFill>
                  <a:srgbClr val="297bbf"/>
                </a:solidFill>
                <a:latin typeface="OESWNQ+ArialMT"/>
                <a:cs typeface="OESWNQ+ArialMT"/>
              </a:rPr>
              <a:t>baru.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6672" y="552736"/>
            <a:ext cx="17245333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-303" b="1">
                <a:solidFill>
                  <a:srgbClr val="297bbf"/>
                </a:solidFill>
                <a:latin typeface="VRHQDK+2"/>
                <a:cs typeface="VRHQDK+2"/>
              </a:rPr>
              <a:t>Ranah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38" b="1">
                <a:solidFill>
                  <a:srgbClr val="297bbf"/>
                </a:solidFill>
                <a:latin typeface="VRHQDK+2"/>
                <a:cs typeface="VRHQDK+2"/>
              </a:rPr>
              <a:t>Kognitif: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25" b="1">
                <a:solidFill>
                  <a:srgbClr val="297bbf"/>
                </a:solidFill>
                <a:latin typeface="VRHQDK+2"/>
                <a:cs typeface="VRHQDK+2"/>
              </a:rPr>
              <a:t>Dimensi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45" b="1">
                <a:solidFill>
                  <a:srgbClr val="297bbf"/>
                </a:solidFill>
                <a:latin typeface="VRHQDK+2"/>
                <a:cs typeface="VRHQDK+2"/>
              </a:rPr>
              <a:t>Pengetahuan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252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17" b="1">
                <a:solidFill>
                  <a:srgbClr val="297bbf"/>
                </a:solidFill>
                <a:latin typeface="VRHQDK+2"/>
                <a:cs typeface="VRHQDK+2"/>
              </a:rPr>
              <a:t>Proses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32" b="1">
                <a:solidFill>
                  <a:srgbClr val="297bbf"/>
                </a:solidFill>
                <a:latin typeface="VRHQDK+2"/>
                <a:cs typeface="VRHQDK+2"/>
              </a:rPr>
              <a:t>Berpikir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2224" y="671194"/>
            <a:ext cx="11691619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-303" b="1">
                <a:solidFill>
                  <a:srgbClr val="297bbf"/>
                </a:solidFill>
                <a:latin typeface="VRHQDK+2"/>
                <a:cs typeface="VRHQDK+2"/>
              </a:rPr>
              <a:t>Ranah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31" b="1">
                <a:solidFill>
                  <a:srgbClr val="297bbf"/>
                </a:solidFill>
                <a:latin typeface="VRHQDK+2"/>
                <a:cs typeface="VRHQDK+2"/>
              </a:rPr>
              <a:t>Afektif: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17" b="1">
                <a:solidFill>
                  <a:srgbClr val="297bbf"/>
                </a:solidFill>
                <a:latin typeface="VRHQDK+2"/>
                <a:cs typeface="VRHQDK+2"/>
              </a:rPr>
              <a:t>Sikap,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38" b="1">
                <a:solidFill>
                  <a:srgbClr val="297bbf"/>
                </a:solidFill>
                <a:latin typeface="VRHQDK+2"/>
                <a:cs typeface="VRHQDK+2"/>
              </a:rPr>
              <a:t>Motivasi,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252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03" b="1">
                <a:solidFill>
                  <a:srgbClr val="297bbf"/>
                </a:solidFill>
                <a:latin typeface="VRHQDK+2"/>
                <a:cs typeface="VRHQDK+2"/>
              </a:rPr>
              <a:t>Nilai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31460" y="2420370"/>
            <a:ext cx="2151360" cy="27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4" b="1">
                <a:solidFill>
                  <a:srgbClr val="13100f"/>
                </a:solidFill>
                <a:latin typeface="VRHQDK+2"/>
                <a:cs typeface="VRHQDK+2"/>
              </a:rPr>
              <a:t>Menerima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-11" b="1">
                <a:solidFill>
                  <a:srgbClr val="13100f"/>
                </a:solidFill>
                <a:latin typeface="VRHQDK+2"/>
                <a:cs typeface="VRHQDK+2"/>
              </a:rPr>
              <a:t>(</a:t>
            </a:r>
            <a:r>
              <a:rPr dirty="0" sz="1450" b="1">
                <a:solidFill>
                  <a:srgbClr val="13100f"/>
                </a:solidFill>
                <a:latin typeface="KLGMLK+4"/>
                <a:cs typeface="KLGMLK+4"/>
              </a:rPr>
              <a:t>Receiving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2224" y="2605769"/>
            <a:ext cx="5218955" cy="379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afektif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merujuk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pada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domain</a:t>
            </a:r>
          </a:p>
          <a:p>
            <a:pPr marL="0" marR="0">
              <a:lnSpc>
                <a:spcPts val="2681"/>
              </a:lnSpc>
              <a:spcBef>
                <a:spcPts val="628"/>
              </a:spcBef>
              <a:spcAft>
                <a:spcPts val="0"/>
              </a:spcAft>
            </a:pP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pembelajaran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berkaitan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dengan</a:t>
            </a:r>
          </a:p>
          <a:p>
            <a:pPr marL="0" marR="0">
              <a:lnSpc>
                <a:spcPts val="3038"/>
              </a:lnSpc>
              <a:spcBef>
                <a:spcPts val="425"/>
              </a:spcBef>
              <a:spcAft>
                <a:spcPts val="0"/>
              </a:spcAft>
            </a:pPr>
            <a:r>
              <a:rPr dirty="0" sz="2400" spc="-151" b="1">
                <a:solidFill>
                  <a:srgbClr val="000000"/>
                </a:solidFill>
                <a:latin typeface="VRHQDK+2"/>
                <a:cs typeface="VRHQDK+2"/>
              </a:rPr>
              <a:t>emosi,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62" b="1">
                <a:solidFill>
                  <a:srgbClr val="000000"/>
                </a:solidFill>
                <a:latin typeface="VRHQDK+2"/>
                <a:cs typeface="VRHQDK+2"/>
              </a:rPr>
              <a:t>perasaan,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51" b="1">
                <a:solidFill>
                  <a:srgbClr val="000000"/>
                </a:solidFill>
                <a:latin typeface="VRHQDK+2"/>
                <a:cs typeface="VRHQDK+2"/>
              </a:rPr>
              <a:t>nilai,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63" b="1">
                <a:solidFill>
                  <a:srgbClr val="000000"/>
                </a:solidFill>
                <a:latin typeface="VRHQDK+2"/>
                <a:cs typeface="VRHQDK+2"/>
              </a:rPr>
              <a:t>apresiasi,</a:t>
            </a:r>
          </a:p>
          <a:p>
            <a:pPr marL="0" marR="0">
              <a:lnSpc>
                <a:spcPts val="3038"/>
              </a:lnSpc>
              <a:spcBef>
                <a:spcPts val="321"/>
              </a:spcBef>
              <a:spcAft>
                <a:spcPts val="0"/>
              </a:spcAft>
            </a:pPr>
            <a:r>
              <a:rPr dirty="0" sz="2400" spc="-164" b="1">
                <a:solidFill>
                  <a:srgbClr val="000000"/>
                </a:solidFill>
                <a:latin typeface="VRHQDK+2"/>
                <a:cs typeface="VRHQDK+2"/>
              </a:rPr>
              <a:t>antusiasme,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62" b="1">
                <a:solidFill>
                  <a:srgbClr val="000000"/>
                </a:solidFill>
                <a:latin typeface="VRHQDK+2"/>
                <a:cs typeface="VRHQDK+2"/>
              </a:rPr>
              <a:t>motivasi,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21" b="1">
                <a:solidFill>
                  <a:srgbClr val="000000"/>
                </a:solidFill>
                <a:latin typeface="VRHQDK+2"/>
                <a:cs typeface="VRHQDK+2"/>
              </a:rPr>
              <a:t>dan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46" b="1">
                <a:solidFill>
                  <a:srgbClr val="000000"/>
                </a:solidFill>
                <a:latin typeface="VRHQDK+2"/>
                <a:cs typeface="VRHQDK+2"/>
              </a:rPr>
              <a:t>sikap</a:t>
            </a:r>
            <a:r>
              <a:rPr dirty="0" sz="2400">
                <a:solidFill>
                  <a:srgbClr val="000000"/>
                </a:solidFill>
                <a:latin typeface="OESWNQ+ArialMT"/>
                <a:cs typeface="OESWNQ+ArialMT"/>
              </a:rPr>
              <a:t>.</a:t>
            </a:r>
          </a:p>
          <a:p>
            <a:pPr marL="0" marR="0">
              <a:lnSpc>
                <a:spcPts val="2681"/>
              </a:lnSpc>
              <a:spcBef>
                <a:spcPts val="624"/>
              </a:spcBef>
              <a:spcAft>
                <a:spcPts val="0"/>
              </a:spcAft>
            </a:pP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sangat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penting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karena</a:t>
            </a:r>
          </a:p>
          <a:p>
            <a:pPr marL="0" marR="0">
              <a:lnSpc>
                <a:spcPts val="2681"/>
              </a:lnSpc>
              <a:spcBef>
                <a:spcPts val="678"/>
              </a:spcBef>
              <a:spcAft>
                <a:spcPts val="0"/>
              </a:spcAft>
            </a:pP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memengaruhi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bagaimana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</a:p>
          <a:p>
            <a:pPr marL="0" marR="0">
              <a:lnSpc>
                <a:spcPts val="2681"/>
              </a:lnSpc>
              <a:spcBef>
                <a:spcPts val="628"/>
              </a:spcBef>
              <a:spcAft>
                <a:spcPts val="0"/>
              </a:spcAft>
            </a:pP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mendekati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7">
                <a:solidFill>
                  <a:srgbClr val="000000"/>
                </a:solidFill>
                <a:latin typeface="OESWNQ+ArialMT"/>
                <a:cs typeface="OESWNQ+ArialMT"/>
              </a:rPr>
              <a:t>pembelajaran,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berinteraksi</a:t>
            </a:r>
          </a:p>
          <a:p>
            <a:pPr marL="0" marR="0">
              <a:lnSpc>
                <a:spcPts val="2681"/>
              </a:lnSpc>
              <a:spcBef>
                <a:spcPts val="678"/>
              </a:spcBef>
              <a:spcAft>
                <a:spcPts val="0"/>
              </a:spcAft>
            </a:pP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dengan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materi,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guru,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teman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sebaya,</a:t>
            </a:r>
          </a:p>
          <a:p>
            <a:pPr marL="0" marR="0">
              <a:lnSpc>
                <a:spcPts val="2681"/>
              </a:lnSpc>
              <a:spcBef>
                <a:spcPts val="678"/>
              </a:spcBef>
              <a:spcAft>
                <a:spcPts val="0"/>
              </a:spcAft>
            </a:pP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bagaimana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mereka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31460" y="2682118"/>
            <a:ext cx="4469498" cy="1583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2" b="1">
                <a:solidFill>
                  <a:srgbClr val="13100f"/>
                </a:solidFill>
                <a:latin typeface="VRHQDK+2"/>
                <a:cs typeface="VRHQDK+2"/>
              </a:rPr>
              <a:t>Kesediaan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13100f"/>
                </a:solidFill>
                <a:latin typeface="VRHQDK+2"/>
                <a:cs typeface="VRHQDK+2"/>
              </a:rPr>
              <a:t>peserta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didik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13100f"/>
                </a:solidFill>
                <a:latin typeface="VRHQDK+2"/>
                <a:cs typeface="VRHQDK+2"/>
              </a:rPr>
              <a:t>untuk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13100f"/>
                </a:solidFill>
                <a:latin typeface="VRHQDK+2"/>
                <a:cs typeface="VRHQDK+2"/>
              </a:rPr>
              <a:t>memperhatikan</a:t>
            </a:r>
          </a:p>
          <a:p>
            <a:pPr marL="0" marR="0">
              <a:lnSpc>
                <a:spcPts val="1863"/>
              </a:lnSpc>
              <a:spcBef>
                <a:spcPts val="147"/>
              </a:spcBef>
              <a:spcAft>
                <a:spcPts val="0"/>
              </a:spcAft>
            </a:pPr>
            <a:r>
              <a:rPr dirty="0" sz="1450" spc="14" b="1">
                <a:solidFill>
                  <a:srgbClr val="13100f"/>
                </a:solidFill>
                <a:latin typeface="VRHQDK+2"/>
                <a:cs typeface="VRHQDK+2"/>
              </a:rPr>
              <a:t>fenomena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atau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stimuli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tertentu,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13100f"/>
                </a:solidFill>
                <a:latin typeface="VRHQDK+2"/>
                <a:cs typeface="VRHQDK+2"/>
              </a:rPr>
              <a:t>seperti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13100f"/>
                </a:solidFill>
                <a:latin typeface="VRHQDK+2"/>
                <a:cs typeface="VRHQDK+2"/>
              </a:rPr>
              <a:t>materi</a:t>
            </a:r>
          </a:p>
          <a:p>
            <a:pPr marL="0" marR="0">
              <a:lnSpc>
                <a:spcPts val="1863"/>
              </a:lnSpc>
              <a:spcBef>
                <a:spcPts val="197"/>
              </a:spcBef>
              <a:spcAft>
                <a:spcPts val="0"/>
              </a:spcAft>
            </a:pP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pelajaran.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Ini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13100f"/>
                </a:solidFill>
                <a:latin typeface="VRHQDK+2"/>
                <a:cs typeface="VRHQDK+2"/>
              </a:rPr>
              <a:t>adalah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tingkat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paling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13100f"/>
                </a:solidFill>
                <a:latin typeface="VRHQDK+2"/>
                <a:cs typeface="VRHQDK+2"/>
              </a:rPr>
              <a:t>rendah</a:t>
            </a:r>
          </a:p>
          <a:p>
            <a:pPr marL="0" marR="0">
              <a:lnSpc>
                <a:spcPts val="1863"/>
              </a:lnSpc>
              <a:spcBef>
                <a:spcPts val="147"/>
              </a:spcBef>
              <a:spcAft>
                <a:spcPts val="0"/>
              </a:spcAft>
            </a:pPr>
            <a:r>
              <a:rPr dirty="0" sz="1450" spc="11" b="1">
                <a:solidFill>
                  <a:srgbClr val="13100f"/>
                </a:solidFill>
                <a:latin typeface="VRHQDK+2"/>
                <a:cs typeface="VRHQDK+2"/>
              </a:rPr>
              <a:t>dalam</a:t>
            </a:r>
            <a:r>
              <a:rPr dirty="0" sz="1450" spc="14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13100f"/>
                </a:solidFill>
                <a:latin typeface="VRHQDK+2"/>
                <a:cs typeface="VRHQDK+2"/>
              </a:rPr>
              <a:t>ranah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afektif,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13100f"/>
                </a:solidFill>
                <a:latin typeface="VRHQDK+2"/>
                <a:cs typeface="VRHQDK+2"/>
              </a:rPr>
              <a:t>di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5" b="1">
                <a:solidFill>
                  <a:srgbClr val="13100f"/>
                </a:solidFill>
                <a:latin typeface="VRHQDK+2"/>
                <a:cs typeface="VRHQDK+2"/>
              </a:rPr>
              <a:t>mana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13100f"/>
                </a:solidFill>
                <a:latin typeface="VRHQDK+2"/>
                <a:cs typeface="VRHQDK+2"/>
              </a:rPr>
              <a:t>peserta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13100f"/>
                </a:solidFill>
                <a:latin typeface="VRHQDK+2"/>
                <a:cs typeface="VRHQDK+2"/>
              </a:rPr>
              <a:t>didik</a:t>
            </a:r>
          </a:p>
          <a:p>
            <a:pPr marL="0" marR="0">
              <a:lnSpc>
                <a:spcPts val="1863"/>
              </a:lnSpc>
              <a:spcBef>
                <a:spcPts val="197"/>
              </a:spcBef>
              <a:spcAft>
                <a:spcPts val="0"/>
              </a:spcAft>
            </a:pPr>
            <a:r>
              <a:rPr dirty="0" sz="1450" spc="12" b="1">
                <a:solidFill>
                  <a:srgbClr val="13100f"/>
                </a:solidFill>
                <a:latin typeface="VRHQDK+2"/>
                <a:cs typeface="VRHQDK+2"/>
              </a:rPr>
              <a:t>hanya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13100f"/>
                </a:solidFill>
                <a:latin typeface="VRHQDK+2"/>
                <a:cs typeface="VRHQDK+2"/>
              </a:rPr>
              <a:t>menyadari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13100f"/>
                </a:solidFill>
                <a:latin typeface="VRHQDK+2"/>
                <a:cs typeface="VRHQDK+2"/>
              </a:rPr>
              <a:t>dan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13100f"/>
                </a:solidFill>
                <a:latin typeface="VRHQDK+2"/>
                <a:cs typeface="VRHQDK+2"/>
              </a:rPr>
              <a:t>memperhatikan</a:t>
            </a:r>
            <a:r>
              <a:rPr dirty="0" sz="1450" b="1">
                <a:solidFill>
                  <a:srgbClr val="13100f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13100f"/>
                </a:solidFill>
                <a:latin typeface="VRHQDK+2"/>
                <a:cs typeface="VRHQDK+2"/>
              </a:rPr>
              <a:t>adanya</a:t>
            </a:r>
          </a:p>
          <a:p>
            <a:pPr marL="0" marR="0">
              <a:lnSpc>
                <a:spcPts val="1863"/>
              </a:lnSpc>
              <a:spcBef>
                <a:spcPts val="197"/>
              </a:spcBef>
              <a:spcAft>
                <a:spcPts val="0"/>
              </a:spcAft>
            </a:pPr>
            <a:r>
              <a:rPr dirty="0" sz="1450" spc="12" b="1">
                <a:solidFill>
                  <a:srgbClr val="13100f"/>
                </a:solidFill>
                <a:latin typeface="VRHQDK+2"/>
                <a:cs typeface="VRHQDK+2"/>
              </a:rPr>
              <a:t>sesuatu.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07817" y="3700824"/>
            <a:ext cx="2806444" cy="27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Mengorganisasi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(Organizing)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07817" y="3962190"/>
            <a:ext cx="4050555" cy="1320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5" b="1">
                <a:solidFill>
                  <a:srgbClr val="000000"/>
                </a:solidFill>
                <a:latin typeface="VRHQDK+2"/>
                <a:cs typeface="VRHQDK+2"/>
              </a:rPr>
              <a:t>Membangun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sistem</a:t>
            </a:r>
            <a:r>
              <a:rPr dirty="0" sz="1450" spc="15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nilai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dengan</a:t>
            </a:r>
          </a:p>
          <a:p>
            <a:pPr marL="0" marR="0">
              <a:lnSpc>
                <a:spcPts val="1863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menempatkan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nilai-nilai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yang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berbeda</a:t>
            </a:r>
          </a:p>
          <a:p>
            <a:pPr marL="0" marR="0">
              <a:lnSpc>
                <a:spcPts val="186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secara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hierarkis,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menyelesaikan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konflik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di</a:t>
            </a:r>
          </a:p>
          <a:p>
            <a:pPr marL="0" marR="0">
              <a:lnSpc>
                <a:spcPts val="1863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antaranya,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dan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5" b="1">
                <a:solidFill>
                  <a:srgbClr val="000000"/>
                </a:solidFill>
                <a:latin typeface="VRHQDK+2"/>
                <a:cs typeface="VRHQDK+2"/>
              </a:rPr>
              <a:t>membangun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sistem</a:t>
            </a:r>
            <a:r>
              <a:rPr dirty="0" sz="1450" spc="15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nilai</a:t>
            </a:r>
          </a:p>
          <a:p>
            <a:pPr marL="0" marR="0">
              <a:lnSpc>
                <a:spcPts val="186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internal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yang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konsisten.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31460" y="5137918"/>
            <a:ext cx="2576808" cy="27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Menanggapi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(</a:t>
            </a:r>
            <a:r>
              <a:rPr dirty="0" sz="1450" spc="12" b="1">
                <a:solidFill>
                  <a:srgbClr val="000000"/>
                </a:solidFill>
                <a:latin typeface="KLGMLK+4"/>
                <a:cs typeface="KLGMLK+4"/>
              </a:rPr>
              <a:t>Responding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31460" y="5399284"/>
            <a:ext cx="4318821" cy="1320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Keterlibatan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aktif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peserta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didik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dalam</a:t>
            </a:r>
          </a:p>
          <a:p>
            <a:pPr marL="0" marR="0">
              <a:lnSpc>
                <a:spcPts val="1863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fenomena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tersebut.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Mereka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tidak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hanya</a:t>
            </a:r>
          </a:p>
          <a:p>
            <a:pPr marL="0" marR="0">
              <a:lnSpc>
                <a:spcPts val="186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memperhatikan,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tetapi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juga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bereaksi</a:t>
            </a:r>
          </a:p>
          <a:p>
            <a:pPr marL="0" marR="0">
              <a:lnSpc>
                <a:spcPts val="1863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terhadapnya,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misalnya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dengan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berpartisipasi</a:t>
            </a:r>
          </a:p>
          <a:p>
            <a:pPr marL="0" marR="0">
              <a:lnSpc>
                <a:spcPts val="186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dalam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diskusi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atau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menyelesaikan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tugas.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2224" y="6446249"/>
            <a:ext cx="5219104" cy="20854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72">
                <a:solidFill>
                  <a:srgbClr val="000000"/>
                </a:solidFill>
                <a:latin typeface="OESWNQ+ArialMT"/>
                <a:cs typeface="OESWNQ+ArialMT"/>
              </a:rPr>
              <a:t>menginternalisasi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nilai-nilai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</a:p>
          <a:p>
            <a:pPr marL="0" marR="0">
              <a:lnSpc>
                <a:spcPts val="2681"/>
              </a:lnSpc>
              <a:spcBef>
                <a:spcPts val="628"/>
              </a:spcBef>
              <a:spcAft>
                <a:spcPts val="0"/>
              </a:spcAft>
            </a:pP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diajarkan.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Pengembangan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afektif</a:t>
            </a:r>
          </a:p>
          <a:p>
            <a:pPr marL="0" marR="0">
              <a:lnSpc>
                <a:spcPts val="2681"/>
              </a:lnSpc>
              <a:spcBef>
                <a:spcPts val="678"/>
              </a:spcBef>
              <a:spcAft>
                <a:spcPts val="0"/>
              </a:spcAft>
            </a:pP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membantu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membentuk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karakter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</a:p>
          <a:p>
            <a:pPr marL="0" marR="0">
              <a:lnSpc>
                <a:spcPts val="2681"/>
              </a:lnSpc>
              <a:spcBef>
                <a:spcPts val="678"/>
              </a:spcBef>
              <a:spcAft>
                <a:spcPts val="0"/>
              </a:spcAft>
            </a:pP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kepribadian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secara</a:t>
            </a:r>
          </a:p>
          <a:p>
            <a:pPr marL="0" marR="0">
              <a:lnSpc>
                <a:spcPts val="2681"/>
              </a:lnSpc>
              <a:spcBef>
                <a:spcPts val="628"/>
              </a:spcBef>
              <a:spcAft>
                <a:spcPts val="0"/>
              </a:spcAft>
            </a:pPr>
            <a:r>
              <a:rPr dirty="0" sz="2400" spc="-182">
                <a:solidFill>
                  <a:srgbClr val="000000"/>
                </a:solidFill>
                <a:latin typeface="OESWNQ+ArialMT"/>
                <a:cs typeface="OESWNQ+ArialMT"/>
              </a:rPr>
              <a:t>menyeluruh.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05394" y="6435921"/>
            <a:ext cx="2894235" cy="27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Karakterisasi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(</a:t>
            </a:r>
            <a:r>
              <a:rPr dirty="0" sz="1450" spc="10" b="1">
                <a:solidFill>
                  <a:srgbClr val="000000"/>
                </a:solidFill>
                <a:latin typeface="KLGMLK+4"/>
                <a:cs typeface="KLGMLK+4"/>
              </a:rPr>
              <a:t>Characterizing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605394" y="6697288"/>
            <a:ext cx="4009801" cy="1320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Internalisasi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nilai-nilai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menjadi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bagian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dari</a:t>
            </a:r>
          </a:p>
          <a:p>
            <a:pPr marL="0" marR="0">
              <a:lnSpc>
                <a:spcPts val="1863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gaya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hidup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peserta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didik.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Nilai-nilai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ini</a:t>
            </a:r>
          </a:p>
          <a:p>
            <a:pPr marL="0" marR="0">
              <a:lnSpc>
                <a:spcPts val="186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menjadi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panduan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perilaku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yang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konsisten</a:t>
            </a:r>
          </a:p>
          <a:p>
            <a:pPr marL="0" marR="0">
              <a:lnSpc>
                <a:spcPts val="1863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dan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dapat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diprediksi,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5" b="1">
                <a:solidFill>
                  <a:srgbClr val="000000"/>
                </a:solidFill>
                <a:latin typeface="VRHQDK+2"/>
                <a:cs typeface="VRHQDK+2"/>
              </a:rPr>
              <a:t>membentuk</a:t>
            </a:r>
          </a:p>
          <a:p>
            <a:pPr marL="0" marR="0">
              <a:lnSpc>
                <a:spcPts val="186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karakter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mereka.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28311" y="7647006"/>
            <a:ext cx="1676534" cy="27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Menilai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(</a:t>
            </a:r>
            <a:r>
              <a:rPr dirty="0" sz="1450" spc="11" b="1">
                <a:solidFill>
                  <a:srgbClr val="000000"/>
                </a:solidFill>
                <a:latin typeface="KLGMLK+4"/>
                <a:cs typeface="KLGMLK+4"/>
              </a:rPr>
              <a:t>Valuing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28311" y="7908373"/>
            <a:ext cx="3745650" cy="1320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Pemberian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nilai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atau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harga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pada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suatu</a:t>
            </a:r>
          </a:p>
          <a:p>
            <a:pPr marL="0" marR="0">
              <a:lnSpc>
                <a:spcPts val="1863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fenomena.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Peserta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didik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mulai</a:t>
            </a:r>
          </a:p>
          <a:p>
            <a:pPr marL="0" marR="0">
              <a:lnSpc>
                <a:spcPts val="186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450" spc="15" b="1">
                <a:solidFill>
                  <a:srgbClr val="000000"/>
                </a:solidFill>
                <a:latin typeface="VRHQDK+2"/>
                <a:cs typeface="VRHQDK+2"/>
              </a:rPr>
              <a:t>mengembangkan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preferensi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dan</a:t>
            </a:r>
          </a:p>
          <a:p>
            <a:pPr marL="0" marR="0">
              <a:lnSpc>
                <a:spcPts val="1863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menunjukkan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4" b="1">
                <a:solidFill>
                  <a:srgbClr val="000000"/>
                </a:solidFill>
                <a:latin typeface="VRHQDK+2"/>
                <a:cs typeface="VRHQDK+2"/>
              </a:rPr>
              <a:t>komitmen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terhadap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nilai-</a:t>
            </a:r>
          </a:p>
          <a:p>
            <a:pPr marL="0" marR="0">
              <a:lnSpc>
                <a:spcPts val="1863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nilai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0" b="1">
                <a:solidFill>
                  <a:srgbClr val="000000"/>
                </a:solidFill>
                <a:latin typeface="VRHQDK+2"/>
                <a:cs typeface="VRHQDK+2"/>
              </a:rPr>
              <a:t>tertentu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2" b="1">
                <a:solidFill>
                  <a:srgbClr val="000000"/>
                </a:solidFill>
                <a:latin typeface="VRHQDK+2"/>
                <a:cs typeface="VRHQDK+2"/>
              </a:rPr>
              <a:t>yang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dianggap</a:t>
            </a:r>
            <a:r>
              <a:rPr dirty="0" sz="1450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1450" spc="11" b="1">
                <a:solidFill>
                  <a:srgbClr val="000000"/>
                </a:solidFill>
                <a:latin typeface="VRHQDK+2"/>
                <a:cs typeface="VRHQDK+2"/>
              </a:rPr>
              <a:t>penting.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913201"/>
            <a:ext cx="16460474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-303" b="1">
                <a:solidFill>
                  <a:srgbClr val="297bbf"/>
                </a:solidFill>
                <a:latin typeface="VRHQDK+2"/>
                <a:cs typeface="VRHQDK+2"/>
              </a:rPr>
              <a:t>Ranah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50" b="1">
                <a:solidFill>
                  <a:srgbClr val="297bbf"/>
                </a:solidFill>
                <a:latin typeface="VRHQDK+2"/>
                <a:cs typeface="VRHQDK+2"/>
              </a:rPr>
              <a:t>Psikomotorik: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48" b="1">
                <a:solidFill>
                  <a:srgbClr val="297bbf"/>
                </a:solidFill>
                <a:latin typeface="VRHQDK+2"/>
                <a:cs typeface="VRHQDK+2"/>
              </a:rPr>
              <a:t>Keterampilan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25" b="1">
                <a:solidFill>
                  <a:srgbClr val="297bbf"/>
                </a:solidFill>
                <a:latin typeface="VRHQDK+2"/>
                <a:cs typeface="VRHQDK+2"/>
              </a:rPr>
              <a:t>Motorik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252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25" b="1">
                <a:solidFill>
                  <a:srgbClr val="297bbf"/>
                </a:solidFill>
                <a:latin typeface="VRHQDK+2"/>
                <a:cs typeface="VRHQDK+2"/>
              </a:rPr>
              <a:t>Praktis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176856"/>
            <a:ext cx="16063168" cy="16587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psikomotorik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berkaitan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dengan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kemampuan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untuk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melakukan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tindakan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fisik,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menggunakan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alat,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7">
                <a:solidFill>
                  <a:srgbClr val="000000"/>
                </a:solidFill>
                <a:latin typeface="OESWNQ+ArialMT"/>
                <a:cs typeface="OESWNQ+ArialMT"/>
              </a:rPr>
              <a:t>mengembangkan</a:t>
            </a:r>
          </a:p>
          <a:p>
            <a:pPr marL="0" marR="0">
              <a:lnSpc>
                <a:spcPts val="2681"/>
              </a:lnSpc>
              <a:spcBef>
                <a:spcPts val="628"/>
              </a:spcBef>
              <a:spcAft>
                <a:spcPts val="0"/>
              </a:spcAft>
            </a:pP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koordinasi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ketangkasan.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adalah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91">
                <a:solidFill>
                  <a:srgbClr val="000000"/>
                </a:solidFill>
                <a:latin typeface="OESWNQ+ArialMT"/>
                <a:cs typeface="OESWNQ+ArialMT"/>
              </a:rPr>
              <a:t>di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mana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pembelajaran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menjadi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nyata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melalui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praktik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000000"/>
                </a:solidFill>
                <a:latin typeface="OESWNQ+ArialMT"/>
                <a:cs typeface="OESWNQ+ArialMT"/>
              </a:rPr>
              <a:t>aplikasi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langsung.</a:t>
            </a:r>
          </a:p>
          <a:p>
            <a:pPr marL="0" marR="0">
              <a:lnSpc>
                <a:spcPts val="2681"/>
              </a:lnSpc>
              <a:spcBef>
                <a:spcPts val="678"/>
              </a:spcBef>
              <a:spcAft>
                <a:spcPts val="0"/>
              </a:spcAft>
            </a:pP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psikomotorik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sangat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penting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banyak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bidang,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mulai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dari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seni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olahraga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hingga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ilmu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pengetahuan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</a:p>
          <a:p>
            <a:pPr marL="0" marR="0">
              <a:lnSpc>
                <a:spcPts val="2681"/>
              </a:lnSpc>
              <a:spcBef>
                <a:spcPts val="678"/>
              </a:spcBef>
              <a:spcAft>
                <a:spcPts val="0"/>
              </a:spcAft>
            </a:pPr>
            <a:r>
              <a:rPr dirty="0" sz="2400" spc="-183">
                <a:solidFill>
                  <a:srgbClr val="000000"/>
                </a:solidFill>
                <a:latin typeface="OESWNQ+ArialMT"/>
                <a:cs typeface="OESWNQ+ArialMT"/>
              </a:rPr>
              <a:t>teknologi.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6665" y="4242051"/>
            <a:ext cx="2978810" cy="423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9" b="1">
                <a:solidFill>
                  <a:srgbClr val="000000"/>
                </a:solidFill>
                <a:latin typeface="VRHQDK+2"/>
                <a:cs typeface="VRHQDK+2"/>
              </a:rPr>
              <a:t>Peniruan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(</a:t>
            </a:r>
            <a:r>
              <a:rPr dirty="0" sz="2400" spc="-180" b="1">
                <a:solidFill>
                  <a:srgbClr val="000000"/>
                </a:solidFill>
                <a:latin typeface="KLGMLK+4"/>
                <a:cs typeface="KLGMLK+4"/>
              </a:rPr>
              <a:t>Imitation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64630" y="4242051"/>
            <a:ext cx="3514039" cy="423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3" b="1">
                <a:solidFill>
                  <a:srgbClr val="000000"/>
                </a:solidFill>
                <a:latin typeface="VRHQDK+2"/>
                <a:cs typeface="VRHQDK+2"/>
              </a:rPr>
              <a:t>Artikulasi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(</a:t>
            </a:r>
            <a:r>
              <a:rPr dirty="0" sz="2400" spc="-182" b="1">
                <a:solidFill>
                  <a:srgbClr val="000000"/>
                </a:solidFill>
                <a:latin typeface="KLGMLK+4"/>
                <a:cs typeface="KLGMLK+4"/>
              </a:rPr>
              <a:t>Articulation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6665" y="4708191"/>
            <a:ext cx="6845498" cy="11710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mengamati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meniru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tindakan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orang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lain.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adalah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tahap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awal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91">
                <a:solidFill>
                  <a:srgbClr val="000000"/>
                </a:solidFill>
                <a:latin typeface="OESWNQ+ArialMT"/>
                <a:cs typeface="OESWNQ+ArialMT"/>
              </a:rPr>
              <a:t>di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mana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dasar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diperoleh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melalui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observasi.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67719" y="4707239"/>
            <a:ext cx="8947100" cy="11710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dapat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mengadaptasi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72">
                <a:solidFill>
                  <a:srgbClr val="000000"/>
                </a:solidFill>
                <a:latin typeface="OESWNQ+ArialMT"/>
                <a:cs typeface="OESWNQ+ArialMT"/>
              </a:rPr>
              <a:t>mengkoordinasikan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beberapa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secara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efektif,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bahkan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situasi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berbeda.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Mereka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menjadi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fleksibel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7">
                <a:solidFill>
                  <a:srgbClr val="000000"/>
                </a:solidFill>
                <a:latin typeface="OESWNQ+ArialMT"/>
                <a:cs typeface="OESWNQ+ArialMT"/>
              </a:rPr>
              <a:t>penerapannya.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19139" y="6128632"/>
            <a:ext cx="3925824" cy="423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3" b="1">
                <a:solidFill>
                  <a:srgbClr val="000000"/>
                </a:solidFill>
                <a:latin typeface="VRHQDK+2"/>
                <a:cs typeface="VRHQDK+2"/>
              </a:rPr>
              <a:t>Manipulasi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(</a:t>
            </a:r>
            <a:r>
              <a:rPr dirty="0" sz="2400" spc="-183" b="1">
                <a:solidFill>
                  <a:srgbClr val="000000"/>
                </a:solidFill>
                <a:latin typeface="KLGMLK+4"/>
                <a:cs typeface="KLGMLK+4"/>
              </a:rPr>
              <a:t>Manipulation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64668" y="6147682"/>
            <a:ext cx="4235805" cy="423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6" b="1">
                <a:solidFill>
                  <a:srgbClr val="000000"/>
                </a:solidFill>
                <a:latin typeface="VRHQDK+2"/>
                <a:cs typeface="VRHQDK+2"/>
              </a:rPr>
              <a:t>Naturalisasi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(</a:t>
            </a:r>
            <a:r>
              <a:rPr dirty="0" sz="2400" spc="-182" b="1">
                <a:solidFill>
                  <a:srgbClr val="000000"/>
                </a:solidFill>
                <a:latin typeface="KLGMLK+4"/>
                <a:cs typeface="KLGMLK+4"/>
              </a:rPr>
              <a:t>Naturalization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16665" y="6593819"/>
            <a:ext cx="7268021" cy="117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melakukan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dari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instruksi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atau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memori,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tanpa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perlu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demonstrasi.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Mereka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mulai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menerapkan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aturan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atau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petunjuk.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67719" y="6593819"/>
            <a:ext cx="8947100" cy="117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dapat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mengadaptasi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72">
                <a:solidFill>
                  <a:srgbClr val="000000"/>
                </a:solidFill>
                <a:latin typeface="OESWNQ+ArialMT"/>
                <a:cs typeface="OESWNQ+ArialMT"/>
              </a:rPr>
              <a:t>mengkoordinasikan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beberapa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secara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efektif,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bahkan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situasi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berbeda.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Mereka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menjadi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fleksibel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7">
                <a:solidFill>
                  <a:srgbClr val="000000"/>
                </a:solidFill>
                <a:latin typeface="OESWNQ+ArialMT"/>
                <a:cs typeface="OESWNQ+ArialMT"/>
              </a:rPr>
              <a:t>penerapannya.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16665" y="8086972"/>
            <a:ext cx="2782824" cy="423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5" b="1">
                <a:solidFill>
                  <a:srgbClr val="000000"/>
                </a:solidFill>
                <a:latin typeface="VRHQDK+2"/>
                <a:cs typeface="VRHQDK+2"/>
              </a:rPr>
              <a:t>Presisi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(</a:t>
            </a:r>
            <a:r>
              <a:rPr dirty="0" sz="2400" spc="-180" b="1">
                <a:solidFill>
                  <a:srgbClr val="000000"/>
                </a:solidFill>
                <a:latin typeface="KLGMLK+4"/>
                <a:cs typeface="KLGMLK+4"/>
              </a:rPr>
              <a:t>Precision</a:t>
            </a:r>
            <a:r>
              <a:rPr dirty="0" sz="2400" b="1">
                <a:solidFill>
                  <a:srgbClr val="000000"/>
                </a:solidFill>
                <a:latin typeface="VRHQDK+2"/>
                <a:cs typeface="VRHQDK+2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16665" y="8553112"/>
            <a:ext cx="7268021" cy="117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melakukan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dari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instruksi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atau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memori,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tanpa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perlu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demonstrasi.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Mereka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mulai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menerapkan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aturan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atau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petunjuk.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913201"/>
            <a:ext cx="16460474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-303" b="1">
                <a:solidFill>
                  <a:srgbClr val="297bbf"/>
                </a:solidFill>
                <a:latin typeface="VRHQDK+2"/>
                <a:cs typeface="VRHQDK+2"/>
              </a:rPr>
              <a:t>Ranah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50" b="1">
                <a:solidFill>
                  <a:srgbClr val="297bbf"/>
                </a:solidFill>
                <a:latin typeface="VRHQDK+2"/>
                <a:cs typeface="VRHQDK+2"/>
              </a:rPr>
              <a:t>Psikomotorik: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48" b="1">
                <a:solidFill>
                  <a:srgbClr val="297bbf"/>
                </a:solidFill>
                <a:latin typeface="VRHQDK+2"/>
                <a:cs typeface="VRHQDK+2"/>
              </a:rPr>
              <a:t>Keterampilan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25" b="1">
                <a:solidFill>
                  <a:srgbClr val="297bbf"/>
                </a:solidFill>
                <a:latin typeface="VRHQDK+2"/>
                <a:cs typeface="VRHQDK+2"/>
              </a:rPr>
              <a:t>Motorik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252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5000" spc="-759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5000" spc="-325" b="1">
                <a:solidFill>
                  <a:srgbClr val="297bbf"/>
                </a:solidFill>
                <a:latin typeface="VRHQDK+2"/>
                <a:cs typeface="VRHQDK+2"/>
              </a:rPr>
              <a:t>Praktis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906460"/>
            <a:ext cx="16672560" cy="100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spc="-409" b="1">
                <a:solidFill>
                  <a:srgbClr val="297bbf"/>
                </a:solidFill>
                <a:latin typeface="VRHQDK+2"/>
                <a:cs typeface="VRHQDK+2"/>
              </a:rPr>
              <a:t>Pentingnya</a:t>
            </a:r>
            <a:r>
              <a:rPr dirty="0" sz="6000" spc="-91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6000" spc="-378" b="1">
                <a:solidFill>
                  <a:srgbClr val="297bbf"/>
                </a:solidFill>
                <a:latin typeface="VRHQDK+2"/>
                <a:cs typeface="VRHQDK+2"/>
              </a:rPr>
              <a:t>Ketiga</a:t>
            </a:r>
            <a:r>
              <a:rPr dirty="0" sz="6000" spc="-91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6000" spc="-364" b="1">
                <a:solidFill>
                  <a:srgbClr val="297bbf"/>
                </a:solidFill>
                <a:latin typeface="VRHQDK+2"/>
                <a:cs typeface="VRHQDK+2"/>
              </a:rPr>
              <a:t>Ranah</a:t>
            </a:r>
            <a:r>
              <a:rPr dirty="0" sz="6000" spc="-91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6000" spc="-364" b="1">
                <a:solidFill>
                  <a:srgbClr val="297bbf"/>
                </a:solidFill>
                <a:latin typeface="VRHQDK+2"/>
                <a:cs typeface="VRHQDK+2"/>
              </a:rPr>
              <a:t>dalam</a:t>
            </a:r>
            <a:r>
              <a:rPr dirty="0" sz="6000" spc="-910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6000" spc="-417" b="1">
                <a:solidFill>
                  <a:srgbClr val="297bbf"/>
                </a:solidFill>
                <a:latin typeface="VRHQDK+2"/>
                <a:cs typeface="VRHQDK+2"/>
              </a:rPr>
              <a:t>Pembelajaran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6081" y="3119894"/>
            <a:ext cx="4459528" cy="8202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9" b="1">
                <a:solidFill>
                  <a:srgbClr val="297bbf"/>
                </a:solidFill>
                <a:latin typeface="VRHQDK+2"/>
                <a:cs typeface="VRHQDK+2"/>
              </a:rPr>
              <a:t>Afektif: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62" b="1">
                <a:solidFill>
                  <a:srgbClr val="297bbf"/>
                </a:solidFill>
                <a:latin typeface="VRHQDK+2"/>
                <a:cs typeface="VRHQDK+2"/>
              </a:rPr>
              <a:t>Membentuk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46" b="1">
                <a:solidFill>
                  <a:srgbClr val="297bbf"/>
                </a:solidFill>
                <a:latin typeface="VRHQDK+2"/>
                <a:cs typeface="VRHQDK+2"/>
              </a:rPr>
              <a:t>Sikap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21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</a:p>
          <a:p>
            <a:pPr marL="0" marR="0">
              <a:lnSpc>
                <a:spcPts val="303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00" spc="-182" b="1">
                <a:solidFill>
                  <a:srgbClr val="297bbf"/>
                </a:solidFill>
                <a:latin typeface="VRHQDK+2"/>
                <a:cs typeface="VRHQDK+2"/>
              </a:rPr>
              <a:t>Motivasi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92185" y="3104654"/>
            <a:ext cx="4864302" cy="8202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7" b="1">
                <a:solidFill>
                  <a:srgbClr val="297bbf"/>
                </a:solidFill>
                <a:latin typeface="VRHQDK+2"/>
                <a:cs typeface="VRHQDK+2"/>
              </a:rPr>
              <a:t>Psikomotorik: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67" b="1">
                <a:solidFill>
                  <a:srgbClr val="297bbf"/>
                </a:solidFill>
                <a:latin typeface="VRHQDK+2"/>
                <a:cs typeface="VRHQDK+2"/>
              </a:rPr>
              <a:t>Mengembangkan</a:t>
            </a:r>
          </a:p>
          <a:p>
            <a:pPr marL="0" marR="0">
              <a:lnSpc>
                <a:spcPts val="303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00" spc="-166" b="1">
                <a:solidFill>
                  <a:srgbClr val="297bbf"/>
                </a:solidFill>
                <a:latin typeface="VRHQDK+2"/>
                <a:cs typeface="VRHQDK+2"/>
              </a:rPr>
              <a:t>Keterampilan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55" b="1">
                <a:solidFill>
                  <a:srgbClr val="297bbf"/>
                </a:solidFill>
                <a:latin typeface="VRHQDK+2"/>
                <a:cs typeface="VRHQDK+2"/>
              </a:rPr>
              <a:t>Praktis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3160132"/>
            <a:ext cx="6357822" cy="8202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2" b="1">
                <a:solidFill>
                  <a:srgbClr val="297bbf"/>
                </a:solidFill>
                <a:latin typeface="VRHQDK+2"/>
                <a:cs typeface="VRHQDK+2"/>
              </a:rPr>
              <a:t>Kognitif: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55" b="1">
                <a:solidFill>
                  <a:srgbClr val="297bbf"/>
                </a:solidFill>
                <a:latin typeface="VRHQDK+2"/>
                <a:cs typeface="VRHQDK+2"/>
              </a:rPr>
              <a:t>Pondasi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64" b="1">
                <a:solidFill>
                  <a:srgbClr val="297bbf"/>
                </a:solidFill>
                <a:latin typeface="VRHQDK+2"/>
                <a:cs typeface="VRHQDK+2"/>
              </a:rPr>
              <a:t>Pengetahuan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21" b="1">
                <a:solidFill>
                  <a:srgbClr val="297bbf"/>
                </a:solidFill>
                <a:latin typeface="VRHQDK+2"/>
                <a:cs typeface="VRHQDK+2"/>
              </a:rPr>
              <a:t>dan</a:t>
            </a:r>
            <a:r>
              <a:rPr dirty="0" sz="2400" spc="-364" b="1">
                <a:solidFill>
                  <a:srgbClr val="297bbf"/>
                </a:solidFill>
                <a:latin typeface="VRHQDK+2"/>
                <a:cs typeface="VRHQDK+2"/>
              </a:rPr>
              <a:t> </a:t>
            </a:r>
            <a:r>
              <a:rPr dirty="0" sz="2400" spc="-159" b="1">
                <a:solidFill>
                  <a:srgbClr val="297bbf"/>
                </a:solidFill>
                <a:latin typeface="VRHQDK+2"/>
                <a:cs typeface="VRHQDK+2"/>
              </a:rPr>
              <a:t>Berpikir</a:t>
            </a:r>
          </a:p>
          <a:p>
            <a:pPr marL="0" marR="0">
              <a:lnSpc>
                <a:spcPts val="3038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00" spc="-182" b="1">
                <a:solidFill>
                  <a:srgbClr val="297bbf"/>
                </a:solidFill>
                <a:latin typeface="VRHQDK+2"/>
                <a:cs typeface="VRHQDK+2"/>
              </a:rPr>
              <a:t>Kritis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" y="4029747"/>
            <a:ext cx="17181314" cy="11710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kognitif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membangun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pemahaman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konsep,</a:t>
            </a:r>
            <a:r>
              <a:rPr dirty="0" sz="2400" spc="4913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afektif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menumbuhkan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minat,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motivasi,</a:t>
            </a:r>
            <a:r>
              <a:rPr dirty="0" sz="2400" spc="3577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psikomotorik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memastikan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kemampuan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memecahkan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000000"/>
                </a:solidFill>
                <a:latin typeface="OESWNQ+ArialMT"/>
                <a:cs typeface="OESWNQ+ArialMT"/>
              </a:rPr>
              <a:t>masalah,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12309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sikap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positif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terhadap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7">
                <a:solidFill>
                  <a:srgbClr val="000000"/>
                </a:solidFill>
                <a:latin typeface="OESWNQ+ArialMT"/>
                <a:cs typeface="OESWNQ+ArialMT"/>
              </a:rPr>
              <a:t>pembelajaran.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Sikap</a:t>
            </a:r>
            <a:r>
              <a:rPr dirty="0" sz="2400" spc="2417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dapat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menerapkan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000000"/>
                </a:solidFill>
                <a:latin typeface="OESWNQ+ArialMT"/>
                <a:cs typeface="OESWNQ+ArialMT"/>
              </a:rPr>
              <a:t>berpikir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kritis.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Tanpa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dasar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kognitif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2879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baik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terhadap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belajar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akan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mendorong</a:t>
            </a:r>
            <a:r>
              <a:rPr dirty="0" sz="2400" spc="4445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pengetahuan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mereka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dalam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0">
                <a:solidFill>
                  <a:srgbClr val="000000"/>
                </a:solidFill>
                <a:latin typeface="OESWNQ+ArialMT"/>
                <a:cs typeface="OESWNQ+ArialMT"/>
              </a:rPr>
              <a:t>tindakan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700" y="5218467"/>
            <a:ext cx="6133653" cy="7748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kuat,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mungkin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hanya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meniru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tanpa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59">
                <a:solidFill>
                  <a:srgbClr val="000000"/>
                </a:solidFill>
                <a:latin typeface="OESWNQ+ArialMT"/>
                <a:cs typeface="OESWNQ+ArialMT"/>
              </a:rPr>
              <a:t>memahami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esensi.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26080" y="5218467"/>
            <a:ext cx="977681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untuk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terus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mencari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pengetahuan</a:t>
            </a:r>
            <a:r>
              <a:rPr dirty="0" sz="2400" spc="211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nyata.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Ini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sangat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krusial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untuk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26080" y="5614707"/>
            <a:ext cx="350743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7">
                <a:solidFill>
                  <a:srgbClr val="000000"/>
                </a:solidFill>
                <a:latin typeface="OESWNQ+ArialMT"/>
                <a:cs typeface="OESWNQ+ArialMT"/>
              </a:rPr>
              <a:t>mengembangkan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diri.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092185" y="5614707"/>
            <a:ext cx="384616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keterampilan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vokasional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092185" y="6010947"/>
            <a:ext cx="4845992" cy="7748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pengembangan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kemampuan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praktis</a:t>
            </a:r>
          </a:p>
          <a:p>
            <a:pPr marL="0" marR="0">
              <a:lnSpc>
                <a:spcPts val="2681"/>
              </a:lnSpc>
              <a:spcBef>
                <a:spcPts val="438"/>
              </a:spcBef>
              <a:spcAft>
                <a:spcPts val="0"/>
              </a:spcAft>
            </a:pP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dibutuhkan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91">
                <a:solidFill>
                  <a:srgbClr val="000000"/>
                </a:solidFill>
                <a:latin typeface="OESWNQ+ArialMT"/>
                <a:cs typeface="OESWNQ+ArialMT"/>
              </a:rPr>
              <a:t>di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dunia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kerja.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28700" y="7635897"/>
            <a:ext cx="14609233" cy="1270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Pembelajaran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7">
                <a:solidFill>
                  <a:srgbClr val="000000"/>
                </a:solidFill>
                <a:latin typeface="OESWNQ+ArialMT"/>
                <a:cs typeface="OESWNQ+ArialMT"/>
              </a:rPr>
              <a:t>efektif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71">
                <a:solidFill>
                  <a:srgbClr val="000000"/>
                </a:solidFill>
                <a:latin typeface="OESWNQ+ArialMT"/>
                <a:cs typeface="OESWNQ+ArialMT"/>
              </a:rPr>
              <a:t>berkesinambungan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memerlukan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>
                <a:solidFill>
                  <a:srgbClr val="000000"/>
                </a:solidFill>
                <a:latin typeface="OESWNQ+ArialMT"/>
                <a:cs typeface="OESWNQ+ArialMT"/>
              </a:rPr>
              <a:t>integrasi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kuat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antara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2" b="1">
                <a:solidFill>
                  <a:srgbClr val="000000"/>
                </a:solidFill>
                <a:latin typeface="VRHQDK+2"/>
                <a:cs typeface="VRHQDK+2"/>
              </a:rPr>
              <a:t>kognitif,</a:t>
            </a:r>
            <a:r>
              <a:rPr dirty="0" sz="2400" spc="-364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59" b="1">
                <a:solidFill>
                  <a:srgbClr val="000000"/>
                </a:solidFill>
                <a:latin typeface="VRHQDK+2"/>
                <a:cs typeface="VRHQDK+2"/>
              </a:rPr>
              <a:t>afektif,</a:t>
            </a:r>
          </a:p>
          <a:p>
            <a:pPr marL="0" marR="0">
              <a:lnSpc>
                <a:spcPts val="3038"/>
              </a:lnSpc>
              <a:spcBef>
                <a:spcPts val="371"/>
              </a:spcBef>
              <a:spcAft>
                <a:spcPts val="0"/>
              </a:spcAft>
            </a:pPr>
            <a:r>
              <a:rPr dirty="0" sz="2400" spc="-121" b="1">
                <a:solidFill>
                  <a:srgbClr val="000000"/>
                </a:solidFill>
                <a:latin typeface="VRHQDK+2"/>
                <a:cs typeface="VRHQDK+2"/>
              </a:rPr>
              <a:t>dan</a:t>
            </a:r>
            <a:r>
              <a:rPr dirty="0" sz="2400" spc="-358" b="1">
                <a:solidFill>
                  <a:srgbClr val="000000"/>
                </a:solidFill>
                <a:latin typeface="VRHQDK+2"/>
                <a:cs typeface="VRHQDK+2"/>
              </a:rPr>
              <a:t> </a:t>
            </a:r>
            <a:r>
              <a:rPr dirty="0" sz="2400" spc="-166" b="1">
                <a:solidFill>
                  <a:srgbClr val="000000"/>
                </a:solidFill>
                <a:latin typeface="VRHQDK+2"/>
                <a:cs typeface="VRHQDK+2"/>
              </a:rPr>
              <a:t>psikomotorik</a:t>
            </a:r>
            <a:r>
              <a:rPr dirty="0" sz="2400">
                <a:solidFill>
                  <a:srgbClr val="000000"/>
                </a:solidFill>
                <a:latin typeface="OESWNQ+ArialMT"/>
                <a:cs typeface="OESWNQ+ArialMT"/>
              </a:rPr>
              <a:t>.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5">
                <a:solidFill>
                  <a:srgbClr val="000000"/>
                </a:solidFill>
                <a:latin typeface="OESWNQ+ArialMT"/>
                <a:cs typeface="OESWNQ+ArialMT"/>
              </a:rPr>
              <a:t>Mengabaikan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salah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satu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ranah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dapat</a:t>
            </a:r>
            <a:r>
              <a:rPr dirty="0" sz="2400" spc="-368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6">
                <a:solidFill>
                  <a:srgbClr val="000000"/>
                </a:solidFill>
                <a:latin typeface="OESWNQ+ArialMT"/>
                <a:cs typeface="OESWNQ+ArialMT"/>
              </a:rPr>
              <a:t>menghasilkan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1">
                <a:solidFill>
                  <a:srgbClr val="000000"/>
                </a:solidFill>
                <a:latin typeface="OESWNQ+ArialMT"/>
                <a:cs typeface="OESWNQ+ArialMT"/>
              </a:rPr>
              <a:t>proses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belajar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tidak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000000"/>
                </a:solidFill>
                <a:latin typeface="OESWNQ+ArialMT"/>
                <a:cs typeface="OESWNQ+ArialMT"/>
              </a:rPr>
              <a:t>seimbang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22">
                <a:solidFill>
                  <a:srgbClr val="000000"/>
                </a:solidFill>
                <a:latin typeface="OESWNQ+ArialMT"/>
                <a:cs typeface="OESWNQ+ArialMT"/>
              </a:rPr>
              <a:t>dan</a:t>
            </a:r>
          </a:p>
          <a:p>
            <a:pPr marL="0" marR="0">
              <a:lnSpc>
                <a:spcPts val="2681"/>
              </a:lnSpc>
              <a:spcBef>
                <a:spcPts val="624"/>
              </a:spcBef>
              <a:spcAft>
                <a:spcPts val="0"/>
              </a:spcAft>
            </a:pPr>
            <a:r>
              <a:rPr dirty="0" sz="2400" spc="-155">
                <a:solidFill>
                  <a:srgbClr val="000000"/>
                </a:solidFill>
                <a:latin typeface="OESWNQ+ArialMT"/>
                <a:cs typeface="OESWNQ+ArialMT"/>
              </a:rPr>
              <a:t>peserta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didik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37">
                <a:solidFill>
                  <a:srgbClr val="000000"/>
                </a:solidFill>
                <a:latin typeface="OESWNQ+ArialMT"/>
                <a:cs typeface="OESWNQ+ArialMT"/>
              </a:rPr>
              <a:t>yang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tidak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59">
                <a:solidFill>
                  <a:srgbClr val="000000"/>
                </a:solidFill>
                <a:latin typeface="OESWNQ+ArialMT"/>
                <a:cs typeface="OESWNQ+ArialMT"/>
              </a:rPr>
              <a:t>memiliki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63">
                <a:solidFill>
                  <a:srgbClr val="000000"/>
                </a:solidFill>
                <a:latin typeface="OESWNQ+ArialMT"/>
                <a:cs typeface="OESWNQ+ArialMT"/>
              </a:rPr>
              <a:t>kompetensi</a:t>
            </a:r>
            <a:r>
              <a:rPr dirty="0" sz="2400" spc="-366">
                <a:solidFill>
                  <a:srgbClr val="000000"/>
                </a:solidFill>
                <a:latin typeface="OESWNQ+ArialMT"/>
                <a:cs typeface="OESWNQ+ArialMT"/>
              </a:rPr>
              <a:t> </a:t>
            </a:r>
            <a:r>
              <a:rPr dirty="0" sz="2400" spc="-146">
                <a:solidFill>
                  <a:srgbClr val="000000"/>
                </a:solidFill>
                <a:latin typeface="OESWNQ+ArialMT"/>
                <a:cs typeface="OESWNQ+ArialMT"/>
              </a:rPr>
              <a:t>utuh.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2026-02-09T22:33:16-06:00</dcterms:modified>
</cp:coreProperties>
</file>