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8830FB7-CD04-4008-A793-0AA89F985FB7}"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7EF19-EB17-4C3F-9EB4-6D80A07F2AE2}" type="slidenum">
              <a:rPr lang="en-US" smtClean="0"/>
              <a:t>‹#›</a:t>
            </a:fld>
            <a:endParaRPr lang="en-US"/>
          </a:p>
        </p:txBody>
      </p:sp>
    </p:spTree>
    <p:extLst>
      <p:ext uri="{BB962C8B-B14F-4D97-AF65-F5344CB8AC3E}">
        <p14:creationId xmlns:p14="http://schemas.microsoft.com/office/powerpoint/2010/main" val="2170702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830FB7-CD04-4008-A793-0AA89F985FB7}"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7EF19-EB17-4C3F-9EB4-6D80A07F2AE2}" type="slidenum">
              <a:rPr lang="en-US" smtClean="0"/>
              <a:t>‹#›</a:t>
            </a:fld>
            <a:endParaRPr lang="en-US"/>
          </a:p>
        </p:txBody>
      </p:sp>
    </p:spTree>
    <p:extLst>
      <p:ext uri="{BB962C8B-B14F-4D97-AF65-F5344CB8AC3E}">
        <p14:creationId xmlns:p14="http://schemas.microsoft.com/office/powerpoint/2010/main" val="3660559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830FB7-CD04-4008-A793-0AA89F985FB7}"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7EF19-EB17-4C3F-9EB4-6D80A07F2AE2}" type="slidenum">
              <a:rPr lang="en-US" smtClean="0"/>
              <a:t>‹#›</a:t>
            </a:fld>
            <a:endParaRPr lang="en-US"/>
          </a:p>
        </p:txBody>
      </p:sp>
    </p:spTree>
    <p:extLst>
      <p:ext uri="{BB962C8B-B14F-4D97-AF65-F5344CB8AC3E}">
        <p14:creationId xmlns:p14="http://schemas.microsoft.com/office/powerpoint/2010/main" val="3441676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830FB7-CD04-4008-A793-0AA89F985FB7}"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7EF19-EB17-4C3F-9EB4-6D80A07F2AE2}" type="slidenum">
              <a:rPr lang="en-US" smtClean="0"/>
              <a:t>‹#›</a:t>
            </a:fld>
            <a:endParaRPr lang="en-US"/>
          </a:p>
        </p:txBody>
      </p:sp>
    </p:spTree>
    <p:extLst>
      <p:ext uri="{BB962C8B-B14F-4D97-AF65-F5344CB8AC3E}">
        <p14:creationId xmlns:p14="http://schemas.microsoft.com/office/powerpoint/2010/main" val="2023863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830FB7-CD04-4008-A793-0AA89F985FB7}"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7EF19-EB17-4C3F-9EB4-6D80A07F2AE2}" type="slidenum">
              <a:rPr lang="en-US" smtClean="0"/>
              <a:t>‹#›</a:t>
            </a:fld>
            <a:endParaRPr lang="en-US"/>
          </a:p>
        </p:txBody>
      </p:sp>
    </p:spTree>
    <p:extLst>
      <p:ext uri="{BB962C8B-B14F-4D97-AF65-F5344CB8AC3E}">
        <p14:creationId xmlns:p14="http://schemas.microsoft.com/office/powerpoint/2010/main" val="1102907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830FB7-CD04-4008-A793-0AA89F985FB7}" type="datetimeFigureOut">
              <a:rPr lang="en-US" smtClean="0"/>
              <a:t>5/12/2026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7EF19-EB17-4C3F-9EB4-6D80A07F2AE2}" type="slidenum">
              <a:rPr lang="en-US" smtClean="0"/>
              <a:t>‹#›</a:t>
            </a:fld>
            <a:endParaRPr lang="en-US"/>
          </a:p>
        </p:txBody>
      </p:sp>
    </p:spTree>
    <p:extLst>
      <p:ext uri="{BB962C8B-B14F-4D97-AF65-F5344CB8AC3E}">
        <p14:creationId xmlns:p14="http://schemas.microsoft.com/office/powerpoint/2010/main" val="201895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830FB7-CD04-4008-A793-0AA89F985FB7}" type="datetimeFigureOut">
              <a:rPr lang="en-US" smtClean="0"/>
              <a:t>5/12/2026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A7EF19-EB17-4C3F-9EB4-6D80A07F2AE2}" type="slidenum">
              <a:rPr lang="en-US" smtClean="0"/>
              <a:t>‹#›</a:t>
            </a:fld>
            <a:endParaRPr lang="en-US"/>
          </a:p>
        </p:txBody>
      </p:sp>
    </p:spTree>
    <p:extLst>
      <p:ext uri="{BB962C8B-B14F-4D97-AF65-F5344CB8AC3E}">
        <p14:creationId xmlns:p14="http://schemas.microsoft.com/office/powerpoint/2010/main" val="3013842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830FB7-CD04-4008-A793-0AA89F985FB7}" type="datetimeFigureOut">
              <a:rPr lang="en-US" smtClean="0"/>
              <a:t>5/12/2026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A7EF19-EB17-4C3F-9EB4-6D80A07F2AE2}" type="slidenum">
              <a:rPr lang="en-US" smtClean="0"/>
              <a:t>‹#›</a:t>
            </a:fld>
            <a:endParaRPr lang="en-US"/>
          </a:p>
        </p:txBody>
      </p:sp>
    </p:spTree>
    <p:extLst>
      <p:ext uri="{BB962C8B-B14F-4D97-AF65-F5344CB8AC3E}">
        <p14:creationId xmlns:p14="http://schemas.microsoft.com/office/powerpoint/2010/main" val="3382854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830FB7-CD04-4008-A793-0AA89F985FB7}" type="datetimeFigureOut">
              <a:rPr lang="en-US" smtClean="0"/>
              <a:t>5/12/2026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A7EF19-EB17-4C3F-9EB4-6D80A07F2AE2}" type="slidenum">
              <a:rPr lang="en-US" smtClean="0"/>
              <a:t>‹#›</a:t>
            </a:fld>
            <a:endParaRPr lang="en-US"/>
          </a:p>
        </p:txBody>
      </p:sp>
    </p:spTree>
    <p:extLst>
      <p:ext uri="{BB962C8B-B14F-4D97-AF65-F5344CB8AC3E}">
        <p14:creationId xmlns:p14="http://schemas.microsoft.com/office/powerpoint/2010/main" val="1078043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8830FB7-CD04-4008-A793-0AA89F985FB7}" type="datetimeFigureOut">
              <a:rPr lang="en-US" smtClean="0"/>
              <a:t>5/12/2026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7EF19-EB17-4C3F-9EB4-6D80A07F2AE2}" type="slidenum">
              <a:rPr lang="en-US" smtClean="0"/>
              <a:t>‹#›</a:t>
            </a:fld>
            <a:endParaRPr lang="en-US"/>
          </a:p>
        </p:txBody>
      </p:sp>
    </p:spTree>
    <p:extLst>
      <p:ext uri="{BB962C8B-B14F-4D97-AF65-F5344CB8AC3E}">
        <p14:creationId xmlns:p14="http://schemas.microsoft.com/office/powerpoint/2010/main" val="2445679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8830FB7-CD04-4008-A793-0AA89F985FB7}" type="datetimeFigureOut">
              <a:rPr lang="en-US" smtClean="0"/>
              <a:t>5/12/2026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7EF19-EB17-4C3F-9EB4-6D80A07F2AE2}" type="slidenum">
              <a:rPr lang="en-US" smtClean="0"/>
              <a:t>‹#›</a:t>
            </a:fld>
            <a:endParaRPr lang="en-US"/>
          </a:p>
        </p:txBody>
      </p:sp>
    </p:spTree>
    <p:extLst>
      <p:ext uri="{BB962C8B-B14F-4D97-AF65-F5344CB8AC3E}">
        <p14:creationId xmlns:p14="http://schemas.microsoft.com/office/powerpoint/2010/main" val="2811457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830FB7-CD04-4008-A793-0AA89F985FB7}" type="datetimeFigureOut">
              <a:rPr lang="en-US" smtClean="0"/>
              <a:t>5/12/2026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A7EF19-EB17-4C3F-9EB4-6D80A07F2AE2}" type="slidenum">
              <a:rPr lang="en-US" smtClean="0"/>
              <a:t>‹#›</a:t>
            </a:fld>
            <a:endParaRPr lang="en-US"/>
          </a:p>
        </p:txBody>
      </p:sp>
    </p:spTree>
    <p:extLst>
      <p:ext uri="{BB962C8B-B14F-4D97-AF65-F5344CB8AC3E}">
        <p14:creationId xmlns:p14="http://schemas.microsoft.com/office/powerpoint/2010/main" val="309809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ojk.go.id/id/kanal/perbankan/regulasi/peraturan-ojk/Documents/Pages/POJK-Nomor-18.POJK.03.2016/SAL%20-%20POJK%20Manajemen%20Risiko%20.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RISK MANAGEMENT IN BANKING</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47185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Market Risk</a:t>
            </a:r>
            <a:endParaRPr lang="en-US" dirty="0"/>
          </a:p>
        </p:txBody>
      </p:sp>
      <p:sp>
        <p:nvSpPr>
          <p:cNvPr id="3" name="Content Placeholder 2"/>
          <p:cNvSpPr>
            <a:spLocks noGrp="1"/>
          </p:cNvSpPr>
          <p:nvPr>
            <p:ph idx="1"/>
          </p:nvPr>
        </p:nvSpPr>
        <p:spPr/>
        <p:txBody>
          <a:bodyPr/>
          <a:lstStyle/>
          <a:p>
            <a:r>
              <a:rPr lang="en-US" dirty="0" smtClean="0"/>
              <a:t>Interest rate risk</a:t>
            </a:r>
          </a:p>
          <a:p>
            <a:r>
              <a:rPr lang="en-US" dirty="0" smtClean="0"/>
              <a:t>Foreign exchange risk</a:t>
            </a:r>
          </a:p>
          <a:p>
            <a:r>
              <a:rPr lang="en-US" dirty="0" err="1" smtClean="0"/>
              <a:t>quity</a:t>
            </a:r>
            <a:r>
              <a:rPr lang="en-US" dirty="0" smtClean="0"/>
              <a:t> price risk</a:t>
            </a:r>
          </a:p>
          <a:p>
            <a:r>
              <a:rPr lang="en-US" dirty="0" smtClean="0"/>
              <a:t>Commodity price risk</a:t>
            </a:r>
          </a:p>
          <a:p>
            <a:endParaRPr lang="en-US" dirty="0"/>
          </a:p>
        </p:txBody>
      </p:sp>
    </p:spTree>
    <p:extLst>
      <p:ext uri="{BB962C8B-B14F-4D97-AF65-F5344CB8AC3E}">
        <p14:creationId xmlns:p14="http://schemas.microsoft.com/office/powerpoint/2010/main" val="23680506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Banks Manage Market Risk</a:t>
            </a:r>
            <a:endParaRPr lang="en-US" dirty="0"/>
          </a:p>
        </p:txBody>
      </p:sp>
      <p:sp>
        <p:nvSpPr>
          <p:cNvPr id="3" name="Content Placeholder 2"/>
          <p:cNvSpPr>
            <a:spLocks noGrp="1"/>
          </p:cNvSpPr>
          <p:nvPr>
            <p:ph idx="1"/>
          </p:nvPr>
        </p:nvSpPr>
        <p:spPr/>
        <p:txBody>
          <a:bodyPr/>
          <a:lstStyle/>
          <a:p>
            <a:pPr marL="0" indent="0">
              <a:buNone/>
            </a:pPr>
            <a:r>
              <a:rPr lang="en-US" dirty="0" smtClean="0"/>
              <a:t>Banks manage market risk through:</a:t>
            </a:r>
          </a:p>
          <a:p>
            <a:r>
              <a:rPr lang="en-US" dirty="0" smtClean="0"/>
              <a:t>Setting trading limits. </a:t>
            </a:r>
          </a:p>
          <a:p>
            <a:r>
              <a:rPr lang="en-US" dirty="0" smtClean="0"/>
              <a:t>Using Value at Risk or </a:t>
            </a:r>
            <a:r>
              <a:rPr lang="en-US" dirty="0" err="1" smtClean="0"/>
              <a:t>VaR.</a:t>
            </a:r>
            <a:r>
              <a:rPr lang="en-US" dirty="0" smtClean="0"/>
              <a:t> </a:t>
            </a:r>
          </a:p>
          <a:p>
            <a:r>
              <a:rPr lang="en-US" dirty="0" smtClean="0"/>
              <a:t>Stress testing. </a:t>
            </a:r>
          </a:p>
          <a:p>
            <a:r>
              <a:rPr lang="en-US" dirty="0" smtClean="0"/>
              <a:t>Asset-liability management. </a:t>
            </a:r>
          </a:p>
          <a:p>
            <a:r>
              <a:rPr lang="en-US" dirty="0" smtClean="0"/>
              <a:t>Hedging using derivatives. </a:t>
            </a:r>
          </a:p>
          <a:p>
            <a:r>
              <a:rPr lang="en-US" dirty="0" smtClean="0"/>
              <a:t>Monitoring interest rate gaps and foreign exchange positions.</a:t>
            </a:r>
          </a:p>
          <a:p>
            <a:endParaRPr lang="en-US" dirty="0"/>
          </a:p>
        </p:txBody>
      </p:sp>
    </p:spTree>
    <p:extLst>
      <p:ext uri="{BB962C8B-B14F-4D97-AF65-F5344CB8AC3E}">
        <p14:creationId xmlns:p14="http://schemas.microsoft.com/office/powerpoint/2010/main" val="2300225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Liquidity Risk</a:t>
            </a:r>
            <a:endParaRPr lang="en-US" dirty="0"/>
          </a:p>
        </p:txBody>
      </p:sp>
      <p:sp>
        <p:nvSpPr>
          <p:cNvPr id="3" name="Content Placeholder 2"/>
          <p:cNvSpPr>
            <a:spLocks noGrp="1"/>
          </p:cNvSpPr>
          <p:nvPr>
            <p:ph idx="1"/>
          </p:nvPr>
        </p:nvSpPr>
        <p:spPr/>
        <p:txBody>
          <a:bodyPr/>
          <a:lstStyle/>
          <a:p>
            <a:r>
              <a:rPr lang="en-US" dirty="0" smtClean="0"/>
              <a:t>Liquidity risk is the risk that a bank cannot meet its financial obligations when they fall due without incurring unacceptable losses.</a:t>
            </a:r>
          </a:p>
          <a:p>
            <a:r>
              <a:rPr lang="en-US" dirty="0" smtClean="0"/>
              <a:t>Liquidity is crucial because banks must always be ready to serve customer withdrawals. Even a profitable bank can fail if it does not have enough liquid assets.</a:t>
            </a:r>
          </a:p>
          <a:p>
            <a:pPr marL="0" indent="0">
              <a:buNone/>
            </a:pPr>
            <a:r>
              <a:rPr lang="en-US" b="1" dirty="0" smtClean="0"/>
              <a:t>Example</a:t>
            </a:r>
          </a:p>
          <a:p>
            <a:r>
              <a:rPr lang="en-US" dirty="0" smtClean="0"/>
              <a:t>Many depositors suddenly withdraw their money due to negative rumors about a bank. The bank has many loans, but loans cannot be quickly converted into cash. If the bank cannot provide enough cash, it faces liquidity risk.</a:t>
            </a:r>
          </a:p>
          <a:p>
            <a:endParaRPr lang="en-US" dirty="0" smtClean="0"/>
          </a:p>
          <a:p>
            <a:pPr marL="0" indent="0">
              <a:buNone/>
            </a:pPr>
            <a:endParaRPr lang="en-US" dirty="0"/>
          </a:p>
        </p:txBody>
      </p:sp>
    </p:spTree>
    <p:extLst>
      <p:ext uri="{BB962C8B-B14F-4D97-AF65-F5344CB8AC3E}">
        <p14:creationId xmlns:p14="http://schemas.microsoft.com/office/powerpoint/2010/main" val="37262310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Liquidity Risk</a:t>
            </a:r>
            <a:endParaRPr lang="en-US" dirty="0"/>
          </a:p>
        </p:txBody>
      </p:sp>
      <p:sp>
        <p:nvSpPr>
          <p:cNvPr id="3" name="Content Placeholder 2"/>
          <p:cNvSpPr>
            <a:spLocks noGrp="1"/>
          </p:cNvSpPr>
          <p:nvPr>
            <p:ph idx="1"/>
          </p:nvPr>
        </p:nvSpPr>
        <p:spPr/>
        <p:txBody>
          <a:bodyPr/>
          <a:lstStyle/>
          <a:p>
            <a:r>
              <a:rPr lang="en-US" dirty="0" smtClean="0"/>
              <a:t>Sudden deposit withdrawals.</a:t>
            </a:r>
          </a:p>
          <a:p>
            <a:r>
              <a:rPr lang="en-US" dirty="0" smtClean="0"/>
              <a:t>Overreliance on short-term funding.</a:t>
            </a:r>
          </a:p>
          <a:p>
            <a:r>
              <a:rPr lang="en-US" dirty="0" smtClean="0"/>
              <a:t>Poor asset-liability matching.</a:t>
            </a:r>
          </a:p>
          <a:p>
            <a:r>
              <a:rPr lang="en-US" dirty="0" smtClean="0"/>
              <a:t>Declining market confidence.</a:t>
            </a:r>
          </a:p>
          <a:p>
            <a:r>
              <a:rPr lang="en-US" dirty="0" smtClean="0"/>
              <a:t>Difficulty selling assets quickly.</a:t>
            </a:r>
          </a:p>
          <a:p>
            <a:r>
              <a:rPr lang="en-US" dirty="0" smtClean="0"/>
              <a:t>Crisis or panic in financial markets.</a:t>
            </a:r>
            <a:endParaRPr lang="en-US" dirty="0"/>
          </a:p>
        </p:txBody>
      </p:sp>
    </p:spTree>
    <p:extLst>
      <p:ext uri="{BB962C8B-B14F-4D97-AF65-F5344CB8AC3E}">
        <p14:creationId xmlns:p14="http://schemas.microsoft.com/office/powerpoint/2010/main" val="116584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Banks Manage Liquidity Risk</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t>1. Maintaining liquid assets</a:t>
            </a:r>
            <a:endParaRPr lang="en-US" dirty="0" smtClean="0"/>
          </a:p>
          <a:p>
            <a:pPr marL="0" indent="0">
              <a:buNone/>
            </a:pPr>
            <a:r>
              <a:rPr lang="en-US" dirty="0" smtClean="0"/>
              <a:t>Banks hold cash, reserves at the central bank, and marketable securities.</a:t>
            </a:r>
          </a:p>
          <a:p>
            <a:r>
              <a:rPr lang="en-US" b="1" dirty="0" smtClean="0"/>
              <a:t>2. Monitoring maturity mismatch</a:t>
            </a:r>
            <a:endParaRPr lang="en-US" dirty="0" smtClean="0"/>
          </a:p>
          <a:p>
            <a:pPr marL="0" indent="0">
              <a:buNone/>
            </a:pPr>
            <a:r>
              <a:rPr lang="en-US" dirty="0" smtClean="0"/>
              <a:t>Banks compare the maturity of assets and liabilities.</a:t>
            </a:r>
          </a:p>
          <a:p>
            <a:r>
              <a:rPr lang="en-US" b="1" dirty="0" smtClean="0"/>
              <a:t>3. Diversifying funding sources</a:t>
            </a:r>
            <a:endParaRPr lang="en-US" dirty="0" smtClean="0"/>
          </a:p>
          <a:p>
            <a:pPr marL="0" indent="0">
              <a:buNone/>
            </a:pPr>
            <a:r>
              <a:rPr lang="en-US" dirty="0" smtClean="0"/>
              <a:t>Banks should not depend only on one type of depositor or funding source.</a:t>
            </a:r>
          </a:p>
          <a:p>
            <a:r>
              <a:rPr lang="en-US" b="1" dirty="0" smtClean="0"/>
              <a:t>4. Preparing a contingency funding plan</a:t>
            </a:r>
            <a:endParaRPr lang="en-US" dirty="0" smtClean="0"/>
          </a:p>
          <a:p>
            <a:pPr marL="0" indent="0">
              <a:buNone/>
            </a:pPr>
            <a:r>
              <a:rPr lang="en-US" dirty="0" smtClean="0"/>
              <a:t>This is a plan for obtaining emergency liquidity during crisis conditions.</a:t>
            </a:r>
          </a:p>
          <a:p>
            <a:r>
              <a:rPr lang="en-US" b="1" dirty="0" smtClean="0"/>
              <a:t>5. Stress testing</a:t>
            </a:r>
            <a:endParaRPr lang="en-US" dirty="0" smtClean="0"/>
          </a:p>
          <a:p>
            <a:pPr marL="0" indent="0">
              <a:buNone/>
            </a:pPr>
            <a:r>
              <a:rPr lang="en-US" dirty="0" smtClean="0"/>
              <a:t>Banks simulate extreme scenarios, such as mass withdrawals or market crisis.</a:t>
            </a:r>
          </a:p>
          <a:p>
            <a:pPr marL="0" indent="0">
              <a:buNone/>
            </a:pPr>
            <a:endParaRPr lang="en-US" dirty="0"/>
          </a:p>
        </p:txBody>
      </p:sp>
    </p:spTree>
    <p:extLst>
      <p:ext uri="{BB962C8B-B14F-4D97-AF65-F5344CB8AC3E}">
        <p14:creationId xmlns:p14="http://schemas.microsoft.com/office/powerpoint/2010/main" val="13216133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Operational Risk</a:t>
            </a:r>
            <a:endParaRPr lang="en-US" dirty="0"/>
          </a:p>
        </p:txBody>
      </p:sp>
      <p:sp>
        <p:nvSpPr>
          <p:cNvPr id="3" name="Content Placeholder 2"/>
          <p:cNvSpPr>
            <a:spLocks noGrp="1"/>
          </p:cNvSpPr>
          <p:nvPr>
            <p:ph idx="1"/>
          </p:nvPr>
        </p:nvSpPr>
        <p:spPr/>
        <p:txBody>
          <a:bodyPr/>
          <a:lstStyle/>
          <a:p>
            <a:r>
              <a:rPr lang="en-US" dirty="0" smtClean="0"/>
              <a:t>Operational risk is the risk of loss resulting from inadequate or failed internal processes, people, systems, or external events.</a:t>
            </a:r>
          </a:p>
          <a:p>
            <a:r>
              <a:rPr lang="en-US" dirty="0" smtClean="0"/>
              <a:t>Operational risk is increasingly important because modern banking depends heavily on technology, digital platforms, mobile banking, internet banking, and third-party service providers.</a:t>
            </a:r>
          </a:p>
          <a:p>
            <a:endParaRPr lang="en-US" dirty="0"/>
          </a:p>
        </p:txBody>
      </p:sp>
    </p:spTree>
    <p:extLst>
      <p:ext uri="{BB962C8B-B14F-4D97-AF65-F5344CB8AC3E}">
        <p14:creationId xmlns:p14="http://schemas.microsoft.com/office/powerpoint/2010/main" val="5182142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Operational Risk</a:t>
            </a:r>
            <a:endParaRPr lang="en-US" dirty="0"/>
          </a:p>
        </p:txBody>
      </p:sp>
      <p:sp>
        <p:nvSpPr>
          <p:cNvPr id="3" name="Content Placeholder 2"/>
          <p:cNvSpPr>
            <a:spLocks noGrp="1"/>
          </p:cNvSpPr>
          <p:nvPr>
            <p:ph idx="1"/>
          </p:nvPr>
        </p:nvSpPr>
        <p:spPr/>
        <p:txBody>
          <a:bodyPr/>
          <a:lstStyle/>
          <a:p>
            <a:r>
              <a:rPr lang="en-US" dirty="0" smtClean="0"/>
              <a:t>ATM system failure.</a:t>
            </a:r>
          </a:p>
          <a:p>
            <a:r>
              <a:rPr lang="en-US" dirty="0" smtClean="0"/>
              <a:t>Mobile banking downtime.</a:t>
            </a:r>
          </a:p>
          <a:p>
            <a:r>
              <a:rPr lang="en-US" dirty="0" smtClean="0"/>
              <a:t>Employee fraud.</a:t>
            </a:r>
          </a:p>
          <a:p>
            <a:r>
              <a:rPr lang="en-US" dirty="0" smtClean="0"/>
              <a:t>Incorrect transaction processing.</a:t>
            </a:r>
          </a:p>
          <a:p>
            <a:r>
              <a:rPr lang="en-US" dirty="0" smtClean="0"/>
              <a:t>Cyberattack.</a:t>
            </a:r>
          </a:p>
          <a:p>
            <a:r>
              <a:rPr lang="en-US" dirty="0" smtClean="0"/>
              <a:t>Data breach.</a:t>
            </a:r>
          </a:p>
          <a:p>
            <a:r>
              <a:rPr lang="en-US" dirty="0" smtClean="0"/>
              <a:t>Weak internal control.</a:t>
            </a:r>
          </a:p>
          <a:p>
            <a:r>
              <a:rPr lang="en-US" dirty="0" smtClean="0"/>
              <a:t>Natural disaster affecting bank operations.</a:t>
            </a:r>
            <a:endParaRPr lang="en-US" dirty="0"/>
          </a:p>
        </p:txBody>
      </p:sp>
    </p:spTree>
    <p:extLst>
      <p:ext uri="{BB962C8B-B14F-4D97-AF65-F5344CB8AC3E}">
        <p14:creationId xmlns:p14="http://schemas.microsoft.com/office/powerpoint/2010/main" val="16040526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Banks Manage Operational Risk</a:t>
            </a:r>
            <a:endParaRPr lang="en-US" dirty="0"/>
          </a:p>
        </p:txBody>
      </p:sp>
      <p:sp>
        <p:nvSpPr>
          <p:cNvPr id="3" name="Content Placeholder 2"/>
          <p:cNvSpPr>
            <a:spLocks noGrp="1"/>
          </p:cNvSpPr>
          <p:nvPr>
            <p:ph idx="1"/>
          </p:nvPr>
        </p:nvSpPr>
        <p:spPr/>
        <p:txBody>
          <a:bodyPr>
            <a:normAutofit fontScale="70000" lnSpcReduction="20000"/>
          </a:bodyPr>
          <a:lstStyle/>
          <a:p>
            <a:r>
              <a:rPr lang="en-US" b="1" dirty="0" smtClean="0"/>
              <a:t>1. Strong internal control</a:t>
            </a:r>
            <a:endParaRPr lang="en-US" dirty="0" smtClean="0"/>
          </a:p>
          <a:p>
            <a:pPr marL="0" indent="0">
              <a:buNone/>
            </a:pPr>
            <a:r>
              <a:rPr lang="en-US" dirty="0" smtClean="0"/>
              <a:t>Clear procedures, segregation of duties, and approval mechanisms.</a:t>
            </a:r>
          </a:p>
          <a:p>
            <a:r>
              <a:rPr lang="en-US" b="1" dirty="0" smtClean="0"/>
              <a:t>2. Business continuity plan</a:t>
            </a:r>
            <a:endParaRPr lang="en-US" dirty="0" smtClean="0"/>
          </a:p>
          <a:p>
            <a:pPr marL="0" indent="0">
              <a:buNone/>
            </a:pPr>
            <a:r>
              <a:rPr lang="en-US" dirty="0" smtClean="0"/>
              <a:t>Banks must prepare backup systems and recovery plans.</a:t>
            </a:r>
          </a:p>
          <a:p>
            <a:r>
              <a:rPr lang="en-US" b="1" dirty="0" smtClean="0"/>
              <a:t>3. Cybersecurity management</a:t>
            </a:r>
            <a:endParaRPr lang="en-US" dirty="0" smtClean="0"/>
          </a:p>
          <a:p>
            <a:pPr marL="0" indent="0">
              <a:buNone/>
            </a:pPr>
            <a:r>
              <a:rPr lang="en-US" dirty="0" smtClean="0"/>
              <a:t>Banks need firewalls, encryption, access control, security monitoring, and incident response systems.</a:t>
            </a:r>
          </a:p>
          <a:p>
            <a:r>
              <a:rPr lang="en-US" b="1" dirty="0" smtClean="0"/>
              <a:t>4. Employee training</a:t>
            </a:r>
            <a:endParaRPr lang="en-US" dirty="0" smtClean="0"/>
          </a:p>
          <a:p>
            <a:pPr marL="0" indent="0">
              <a:buNone/>
            </a:pPr>
            <a:r>
              <a:rPr lang="en-US" dirty="0" smtClean="0"/>
              <a:t>Human error is a major source of operational risk. Employees must understand procedures and ethical standards.</a:t>
            </a:r>
          </a:p>
          <a:p>
            <a:r>
              <a:rPr lang="en-US" b="1" dirty="0" smtClean="0"/>
              <a:t>5. Incident reporting</a:t>
            </a:r>
            <a:endParaRPr lang="en-US" dirty="0" smtClean="0"/>
          </a:p>
          <a:p>
            <a:pPr marL="0" indent="0">
              <a:buNone/>
            </a:pPr>
            <a:r>
              <a:rPr lang="en-US" dirty="0" smtClean="0"/>
              <a:t>Operational loss events must be recorded and analyzed.</a:t>
            </a:r>
          </a:p>
          <a:p>
            <a:r>
              <a:rPr lang="en-US" b="1" dirty="0" smtClean="0"/>
              <a:t>6. Third-party risk management</a:t>
            </a:r>
            <a:endParaRPr lang="en-US" dirty="0" smtClean="0"/>
          </a:p>
          <a:p>
            <a:endParaRPr lang="en-US" dirty="0"/>
          </a:p>
        </p:txBody>
      </p:sp>
    </p:spTree>
    <p:extLst>
      <p:ext uri="{BB962C8B-B14F-4D97-AF65-F5344CB8AC3E}">
        <p14:creationId xmlns:p14="http://schemas.microsoft.com/office/powerpoint/2010/main" val="31429003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Risk</a:t>
            </a:r>
            <a:endParaRPr lang="en-US" dirty="0"/>
          </a:p>
        </p:txBody>
      </p:sp>
      <p:sp>
        <p:nvSpPr>
          <p:cNvPr id="3" name="Content Placeholder 2"/>
          <p:cNvSpPr>
            <a:spLocks noGrp="1"/>
          </p:cNvSpPr>
          <p:nvPr>
            <p:ph idx="1"/>
          </p:nvPr>
        </p:nvSpPr>
        <p:spPr/>
        <p:txBody>
          <a:bodyPr/>
          <a:lstStyle/>
          <a:p>
            <a:r>
              <a:rPr lang="en-US" dirty="0" smtClean="0"/>
              <a:t>Legal risk is the risk caused by lawsuits, weak contracts, legal uncertainty, or failure to comply with legal requirements.</a:t>
            </a:r>
          </a:p>
          <a:p>
            <a:pPr marL="0" indent="0">
              <a:buNone/>
            </a:pPr>
            <a:r>
              <a:rPr lang="en-US" dirty="0" smtClean="0"/>
              <a:t>Example</a:t>
            </a:r>
          </a:p>
          <a:p>
            <a:r>
              <a:rPr lang="en-US" dirty="0" smtClean="0"/>
              <a:t>A bank provides a loan with incomplete collateral documents. When the borrower defaults, the bank cannot legally execute the collateral. This creates legal risk.</a:t>
            </a:r>
          </a:p>
          <a:p>
            <a:endParaRPr lang="en-US" dirty="0"/>
          </a:p>
        </p:txBody>
      </p:sp>
    </p:spTree>
    <p:extLst>
      <p:ext uri="{BB962C8B-B14F-4D97-AF65-F5344CB8AC3E}">
        <p14:creationId xmlns:p14="http://schemas.microsoft.com/office/powerpoint/2010/main" val="20238381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Legal Risk</a:t>
            </a:r>
            <a:endParaRPr lang="en-US" dirty="0"/>
          </a:p>
        </p:txBody>
      </p:sp>
      <p:sp>
        <p:nvSpPr>
          <p:cNvPr id="3" name="Content Placeholder 2"/>
          <p:cNvSpPr>
            <a:spLocks noGrp="1"/>
          </p:cNvSpPr>
          <p:nvPr>
            <p:ph idx="1"/>
          </p:nvPr>
        </p:nvSpPr>
        <p:spPr/>
        <p:txBody>
          <a:bodyPr/>
          <a:lstStyle/>
          <a:p>
            <a:r>
              <a:rPr lang="en-US" dirty="0" smtClean="0"/>
              <a:t>Weak loan agreements.</a:t>
            </a:r>
          </a:p>
          <a:p>
            <a:r>
              <a:rPr lang="en-US" dirty="0" smtClean="0"/>
              <a:t>Invalid collateral documentation.</a:t>
            </a:r>
          </a:p>
          <a:p>
            <a:r>
              <a:rPr lang="en-US" dirty="0" smtClean="0"/>
              <a:t>Lawsuits from customers.</a:t>
            </a:r>
          </a:p>
          <a:p>
            <a:r>
              <a:rPr lang="en-US" dirty="0" err="1" smtClean="0"/>
              <a:t>Mis</a:t>
            </a:r>
            <a:r>
              <a:rPr lang="en-US" dirty="0" smtClean="0"/>
              <a:t>-selling of financial products.</a:t>
            </a:r>
          </a:p>
          <a:p>
            <a:r>
              <a:rPr lang="en-US" dirty="0" smtClean="0"/>
              <a:t>Violation of consumer protection rules.</a:t>
            </a:r>
          </a:p>
          <a:p>
            <a:r>
              <a:rPr lang="en-US" dirty="0" smtClean="0"/>
              <a:t>Ambiguous contract clauses</a:t>
            </a:r>
            <a:endParaRPr lang="en-US" dirty="0"/>
          </a:p>
        </p:txBody>
      </p:sp>
    </p:spTree>
    <p:extLst>
      <p:ext uri="{BB962C8B-B14F-4D97-AF65-F5344CB8AC3E}">
        <p14:creationId xmlns:p14="http://schemas.microsoft.com/office/powerpoint/2010/main" val="29242915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Meaning of Risk Management in Banking</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Risk management in banking is the process of identifying, measuring, monitoring, and controlling risks that may affect a bank’s ability to achieve its objectives, maintain profitability, protect depositors, and preserve financial stability.</a:t>
            </a:r>
          </a:p>
          <a:p>
            <a:pPr marL="0" indent="0">
              <a:buNone/>
            </a:pPr>
            <a:endParaRPr lang="en-US" dirty="0"/>
          </a:p>
          <a:p>
            <a:pPr marL="0" indent="0">
              <a:buNone/>
            </a:pPr>
            <a:r>
              <a:rPr lang="en-US" dirty="0" smtClean="0"/>
              <a:t>A bank is different from an ordinary business because it operates mainly by managing other people’s money. Banks collect deposits from customers and distribute them as loans or investments. Because of this, banks are highly exposed to uncertainty. If risks are not managed properly, the bank may suffer losses, lose public trust, face liquidity problems, or even fail.</a:t>
            </a:r>
            <a:endParaRPr lang="en-US" dirty="0"/>
          </a:p>
        </p:txBody>
      </p:sp>
    </p:spTree>
    <p:extLst>
      <p:ext uri="{BB962C8B-B14F-4D97-AF65-F5344CB8AC3E}">
        <p14:creationId xmlns:p14="http://schemas.microsoft.com/office/powerpoint/2010/main" val="462699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Banks Manage Legal Risk</a:t>
            </a:r>
            <a:endParaRPr lang="en-US" dirty="0"/>
          </a:p>
        </p:txBody>
      </p:sp>
      <p:sp>
        <p:nvSpPr>
          <p:cNvPr id="3" name="Content Placeholder 2"/>
          <p:cNvSpPr>
            <a:spLocks noGrp="1"/>
          </p:cNvSpPr>
          <p:nvPr>
            <p:ph idx="1"/>
          </p:nvPr>
        </p:nvSpPr>
        <p:spPr/>
        <p:txBody>
          <a:bodyPr/>
          <a:lstStyle/>
          <a:p>
            <a:r>
              <a:rPr lang="en-US" dirty="0" smtClean="0"/>
              <a:t>Legal review of contracts.</a:t>
            </a:r>
          </a:p>
          <a:p>
            <a:r>
              <a:rPr lang="en-US" dirty="0" smtClean="0"/>
              <a:t>Proper documentation.</a:t>
            </a:r>
          </a:p>
          <a:p>
            <a:r>
              <a:rPr lang="en-US" dirty="0" smtClean="0"/>
              <a:t>Compliance with banking laws.</a:t>
            </a:r>
          </a:p>
          <a:p>
            <a:r>
              <a:rPr lang="en-US" dirty="0" smtClean="0"/>
              <a:t>Strong consumer protection procedures.</a:t>
            </a:r>
          </a:p>
          <a:p>
            <a:r>
              <a:rPr lang="en-US" dirty="0" smtClean="0"/>
              <a:t>Legal due diligence.</a:t>
            </a:r>
          </a:p>
          <a:p>
            <a:r>
              <a:rPr lang="en-US" dirty="0" smtClean="0"/>
              <a:t>Clear standard operating procedures.</a:t>
            </a:r>
            <a:endParaRPr lang="en-US" dirty="0"/>
          </a:p>
        </p:txBody>
      </p:sp>
    </p:spTree>
    <p:extLst>
      <p:ext uri="{BB962C8B-B14F-4D97-AF65-F5344CB8AC3E}">
        <p14:creationId xmlns:p14="http://schemas.microsoft.com/office/powerpoint/2010/main" val="35575071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Reputation Risk</a:t>
            </a:r>
            <a:endParaRPr lang="en-US" dirty="0"/>
          </a:p>
        </p:txBody>
      </p:sp>
      <p:sp>
        <p:nvSpPr>
          <p:cNvPr id="3" name="Content Placeholder 2"/>
          <p:cNvSpPr>
            <a:spLocks noGrp="1"/>
          </p:cNvSpPr>
          <p:nvPr>
            <p:ph idx="1"/>
          </p:nvPr>
        </p:nvSpPr>
        <p:spPr/>
        <p:txBody>
          <a:bodyPr/>
          <a:lstStyle/>
          <a:p>
            <a:r>
              <a:rPr lang="en-US" dirty="0" smtClean="0"/>
              <a:t>Reputation risk is the risk that negative public opinion damages the bank’s image, customer trust, and business performance.</a:t>
            </a:r>
          </a:p>
          <a:p>
            <a:r>
              <a:rPr lang="en-US" dirty="0" smtClean="0"/>
              <a:t>In banking, reputation is extremely valuable. Once public trust is damaged, customers may withdraw deposits, investors may sell shares, and regulators may increase supervision.</a:t>
            </a:r>
          </a:p>
          <a:p>
            <a:endParaRPr lang="en-US" dirty="0"/>
          </a:p>
        </p:txBody>
      </p:sp>
    </p:spTree>
    <p:extLst>
      <p:ext uri="{BB962C8B-B14F-4D97-AF65-F5344CB8AC3E}">
        <p14:creationId xmlns:p14="http://schemas.microsoft.com/office/powerpoint/2010/main" val="15244813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of Reputation Risk</a:t>
            </a:r>
            <a:endParaRPr lang="en-US" dirty="0"/>
          </a:p>
        </p:txBody>
      </p:sp>
      <p:sp>
        <p:nvSpPr>
          <p:cNvPr id="3" name="Content Placeholder 2"/>
          <p:cNvSpPr>
            <a:spLocks noGrp="1"/>
          </p:cNvSpPr>
          <p:nvPr>
            <p:ph idx="1"/>
          </p:nvPr>
        </p:nvSpPr>
        <p:spPr/>
        <p:txBody>
          <a:bodyPr/>
          <a:lstStyle/>
          <a:p>
            <a:r>
              <a:rPr lang="en-US" dirty="0" smtClean="0"/>
              <a:t>Poor customer service.</a:t>
            </a:r>
          </a:p>
          <a:p>
            <a:r>
              <a:rPr lang="en-US" dirty="0" smtClean="0"/>
              <a:t>Fraud cases.</a:t>
            </a:r>
          </a:p>
          <a:p>
            <a:r>
              <a:rPr lang="en-US" dirty="0" smtClean="0"/>
              <a:t>Cybersecurity incidents.</a:t>
            </a:r>
          </a:p>
          <a:p>
            <a:r>
              <a:rPr lang="en-US" dirty="0" smtClean="0"/>
              <a:t>Unethical employee behavior.</a:t>
            </a:r>
          </a:p>
          <a:p>
            <a:r>
              <a:rPr lang="en-US" dirty="0" smtClean="0"/>
              <a:t>Misleading product information.</a:t>
            </a:r>
          </a:p>
          <a:p>
            <a:r>
              <a:rPr lang="en-US" dirty="0" smtClean="0"/>
              <a:t>Service </a:t>
            </a:r>
            <a:r>
              <a:rPr lang="en-US" dirty="0" err="1" smtClean="0"/>
              <a:t>disruption.Negative</a:t>
            </a:r>
            <a:r>
              <a:rPr lang="en-US" dirty="0" smtClean="0"/>
              <a:t> media coverage</a:t>
            </a:r>
            <a:endParaRPr lang="en-US" dirty="0"/>
          </a:p>
        </p:txBody>
      </p:sp>
    </p:spTree>
    <p:extLst>
      <p:ext uri="{BB962C8B-B14F-4D97-AF65-F5344CB8AC3E}">
        <p14:creationId xmlns:p14="http://schemas.microsoft.com/office/powerpoint/2010/main" val="20365577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Banks Manage Reputation Risk</a:t>
            </a:r>
            <a:endParaRPr lang="en-US" dirty="0"/>
          </a:p>
        </p:txBody>
      </p:sp>
      <p:sp>
        <p:nvSpPr>
          <p:cNvPr id="3" name="Content Placeholder 2"/>
          <p:cNvSpPr>
            <a:spLocks noGrp="1"/>
          </p:cNvSpPr>
          <p:nvPr>
            <p:ph idx="1"/>
          </p:nvPr>
        </p:nvSpPr>
        <p:spPr/>
        <p:txBody>
          <a:bodyPr/>
          <a:lstStyle/>
          <a:p>
            <a:r>
              <a:rPr lang="en-US" dirty="0" smtClean="0"/>
              <a:t>Transparent communication.</a:t>
            </a:r>
          </a:p>
          <a:p>
            <a:r>
              <a:rPr lang="en-US" dirty="0" smtClean="0"/>
              <a:t>Fast complaint handling.</a:t>
            </a:r>
          </a:p>
          <a:p>
            <a:r>
              <a:rPr lang="en-US" dirty="0" smtClean="0"/>
              <a:t>Strong service quality.</a:t>
            </a:r>
          </a:p>
          <a:p>
            <a:r>
              <a:rPr lang="en-US" dirty="0" smtClean="0"/>
              <a:t>Ethical culture.</a:t>
            </a:r>
          </a:p>
          <a:p>
            <a:r>
              <a:rPr lang="en-US" dirty="0" smtClean="0"/>
              <a:t>Crisis communication plan.</a:t>
            </a:r>
          </a:p>
          <a:p>
            <a:r>
              <a:rPr lang="en-US" dirty="0" smtClean="0"/>
              <a:t>Social media monitoring.</a:t>
            </a:r>
          </a:p>
          <a:p>
            <a:r>
              <a:rPr lang="en-US" dirty="0" smtClean="0"/>
              <a:t>Responsible marketing.</a:t>
            </a:r>
            <a:endParaRPr lang="en-US" dirty="0"/>
          </a:p>
        </p:txBody>
      </p:sp>
    </p:spTree>
    <p:extLst>
      <p:ext uri="{BB962C8B-B14F-4D97-AF65-F5344CB8AC3E}">
        <p14:creationId xmlns:p14="http://schemas.microsoft.com/office/powerpoint/2010/main" val="15812264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Strategic Risk</a:t>
            </a:r>
            <a:endParaRPr lang="en-US" dirty="0"/>
          </a:p>
        </p:txBody>
      </p:sp>
      <p:sp>
        <p:nvSpPr>
          <p:cNvPr id="3" name="Content Placeholder 2"/>
          <p:cNvSpPr>
            <a:spLocks noGrp="1"/>
          </p:cNvSpPr>
          <p:nvPr>
            <p:ph idx="1"/>
          </p:nvPr>
        </p:nvSpPr>
        <p:spPr/>
        <p:txBody>
          <a:bodyPr/>
          <a:lstStyle/>
          <a:p>
            <a:r>
              <a:rPr lang="en-US" dirty="0" smtClean="0"/>
              <a:t>Strategic risk is the risk caused by poor business decisions, failure to respond to market changes, or inappropriate business strategies.</a:t>
            </a:r>
          </a:p>
          <a:p>
            <a:pPr marL="0" indent="0">
              <a:buNone/>
            </a:pPr>
            <a:r>
              <a:rPr lang="en-US" dirty="0" smtClean="0"/>
              <a:t>Example</a:t>
            </a:r>
          </a:p>
          <a:p>
            <a:r>
              <a:rPr lang="en-US" dirty="0" smtClean="0"/>
              <a:t>A traditional bank ignores digital banking trends. Meanwhile, customers shift to mobile banking, </a:t>
            </a:r>
            <a:r>
              <a:rPr lang="en-US" dirty="0" err="1" smtClean="0"/>
              <a:t>fintech</a:t>
            </a:r>
            <a:r>
              <a:rPr lang="en-US" dirty="0" smtClean="0"/>
              <a:t> platforms, and digital wallets. The bank loses young customers and market share.</a:t>
            </a:r>
          </a:p>
          <a:p>
            <a:endParaRPr lang="en-US" dirty="0"/>
          </a:p>
        </p:txBody>
      </p:sp>
    </p:spTree>
    <p:extLst>
      <p:ext uri="{BB962C8B-B14F-4D97-AF65-F5344CB8AC3E}">
        <p14:creationId xmlns:p14="http://schemas.microsoft.com/office/powerpoint/2010/main" val="31998807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Strategic Risk</a:t>
            </a:r>
            <a:endParaRPr lang="en-US" dirty="0"/>
          </a:p>
        </p:txBody>
      </p:sp>
      <p:sp>
        <p:nvSpPr>
          <p:cNvPr id="3" name="Content Placeholder 2"/>
          <p:cNvSpPr>
            <a:spLocks noGrp="1"/>
          </p:cNvSpPr>
          <p:nvPr>
            <p:ph idx="1"/>
          </p:nvPr>
        </p:nvSpPr>
        <p:spPr/>
        <p:txBody>
          <a:bodyPr/>
          <a:lstStyle/>
          <a:p>
            <a:r>
              <a:rPr lang="en-US" dirty="0" smtClean="0"/>
              <a:t>Wrong business expansion.</a:t>
            </a:r>
          </a:p>
          <a:p>
            <a:r>
              <a:rPr lang="en-US" dirty="0" smtClean="0"/>
              <a:t>Poor digital transformation strategy.</a:t>
            </a:r>
          </a:p>
          <a:p>
            <a:r>
              <a:rPr lang="en-US" dirty="0" smtClean="0"/>
              <a:t>Failure to understand customer behavior.</a:t>
            </a:r>
          </a:p>
          <a:p>
            <a:r>
              <a:rPr lang="en-US" dirty="0" smtClean="0"/>
              <a:t>Weak competition analysis.</a:t>
            </a:r>
          </a:p>
          <a:p>
            <a:r>
              <a:rPr lang="en-US" dirty="0" smtClean="0"/>
              <a:t>Ineffective merger or acquisition.</a:t>
            </a:r>
          </a:p>
          <a:p>
            <a:r>
              <a:rPr lang="en-US" dirty="0" smtClean="0"/>
              <a:t>Entering a risky market without proper preparation.</a:t>
            </a:r>
            <a:endParaRPr lang="en-US" dirty="0"/>
          </a:p>
        </p:txBody>
      </p:sp>
    </p:spTree>
    <p:extLst>
      <p:ext uri="{BB962C8B-B14F-4D97-AF65-F5344CB8AC3E}">
        <p14:creationId xmlns:p14="http://schemas.microsoft.com/office/powerpoint/2010/main" val="39967736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Compliance Risk</a:t>
            </a:r>
            <a:endParaRPr lang="en-US" dirty="0"/>
          </a:p>
        </p:txBody>
      </p:sp>
      <p:sp>
        <p:nvSpPr>
          <p:cNvPr id="3" name="Content Placeholder 2"/>
          <p:cNvSpPr>
            <a:spLocks noGrp="1"/>
          </p:cNvSpPr>
          <p:nvPr>
            <p:ph idx="1"/>
          </p:nvPr>
        </p:nvSpPr>
        <p:spPr/>
        <p:txBody>
          <a:bodyPr/>
          <a:lstStyle/>
          <a:p>
            <a:r>
              <a:rPr lang="en-US" dirty="0" smtClean="0"/>
              <a:t>Compliance risk is the risk caused by failure to comply with laws, regulations, internal policies, or ethical standards.</a:t>
            </a:r>
          </a:p>
          <a:p>
            <a:r>
              <a:rPr lang="en-US" dirty="0" smtClean="0"/>
              <a:t>Banks are heavily regulated institutions. Failure to comply may result in fines, sanctions, restrictions, or reputational damage.</a:t>
            </a:r>
          </a:p>
          <a:p>
            <a:pPr marL="0" indent="0">
              <a:buNone/>
            </a:pPr>
            <a:r>
              <a:rPr lang="en-US" dirty="0" smtClean="0"/>
              <a:t>Example</a:t>
            </a:r>
          </a:p>
          <a:p>
            <a:r>
              <a:rPr lang="en-US" dirty="0" smtClean="0"/>
              <a:t>A bank fails to follow anti-money laundering procedures. As a result, suspicious transactions are not reported. The bank may face regulatory sanctions.</a:t>
            </a:r>
          </a:p>
          <a:p>
            <a:endParaRPr lang="en-US" dirty="0"/>
          </a:p>
        </p:txBody>
      </p:sp>
    </p:spTree>
    <p:extLst>
      <p:ext uri="{BB962C8B-B14F-4D97-AF65-F5344CB8AC3E}">
        <p14:creationId xmlns:p14="http://schemas.microsoft.com/office/powerpoint/2010/main" val="34373867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Compliance Risk</a:t>
            </a:r>
            <a:endParaRPr lang="en-US" dirty="0"/>
          </a:p>
        </p:txBody>
      </p:sp>
      <p:sp>
        <p:nvSpPr>
          <p:cNvPr id="3" name="Content Placeholder 2"/>
          <p:cNvSpPr>
            <a:spLocks noGrp="1"/>
          </p:cNvSpPr>
          <p:nvPr>
            <p:ph idx="1"/>
          </p:nvPr>
        </p:nvSpPr>
        <p:spPr/>
        <p:txBody>
          <a:bodyPr/>
          <a:lstStyle/>
          <a:p>
            <a:r>
              <a:rPr lang="en-US" dirty="0" smtClean="0"/>
              <a:t>Violation of banking regulations.</a:t>
            </a:r>
          </a:p>
          <a:p>
            <a:r>
              <a:rPr lang="en-US" dirty="0" smtClean="0"/>
              <a:t>Weak anti-money laundering control.</a:t>
            </a:r>
          </a:p>
          <a:p>
            <a:r>
              <a:rPr lang="en-US" dirty="0" smtClean="0"/>
              <a:t>Failure to protect customer data.</a:t>
            </a:r>
          </a:p>
          <a:p>
            <a:r>
              <a:rPr lang="en-US" dirty="0" smtClean="0"/>
              <a:t>Misreporting to regulators.</a:t>
            </a:r>
          </a:p>
          <a:p>
            <a:r>
              <a:rPr lang="en-US" dirty="0" smtClean="0"/>
              <a:t>Non-compliance with consumer protection rules.</a:t>
            </a:r>
          </a:p>
          <a:p>
            <a:r>
              <a:rPr lang="en-US" dirty="0" smtClean="0"/>
              <a:t>Violation of internal policies.</a:t>
            </a:r>
            <a:endParaRPr lang="en-US" dirty="0"/>
          </a:p>
        </p:txBody>
      </p:sp>
    </p:spTree>
    <p:extLst>
      <p:ext uri="{BB962C8B-B14F-4D97-AF65-F5344CB8AC3E}">
        <p14:creationId xmlns:p14="http://schemas.microsoft.com/office/powerpoint/2010/main" val="31749524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Basel Accords in Banking Risk Management</a:t>
            </a:r>
            <a:endParaRPr lang="en-US" dirty="0"/>
          </a:p>
        </p:txBody>
      </p:sp>
      <p:sp>
        <p:nvSpPr>
          <p:cNvPr id="3" name="Content Placeholder 2"/>
          <p:cNvSpPr>
            <a:spLocks noGrp="1"/>
          </p:cNvSpPr>
          <p:nvPr>
            <p:ph idx="1"/>
          </p:nvPr>
        </p:nvSpPr>
        <p:spPr/>
        <p:txBody>
          <a:bodyPr/>
          <a:lstStyle/>
          <a:p>
            <a:r>
              <a:rPr lang="en-US" dirty="0" smtClean="0"/>
              <a:t>What Are the Basel Accords?</a:t>
            </a:r>
          </a:p>
          <a:p>
            <a:r>
              <a:rPr lang="en-US" dirty="0" smtClean="0"/>
              <a:t>The Basel Accords are a set of international banking regulatory standards developed by the Basel Committee on Banking Supervision / BCBS.</a:t>
            </a:r>
          </a:p>
          <a:p>
            <a:r>
              <a:rPr lang="en-US" dirty="0" smtClean="0"/>
              <a:t>The Basel Committee was established in 1974 and is hosted by the Bank for International Settlements / BIS in Basel, Switzerland. Its purpose is to improve banking supervision and strengthen global financial stability</a:t>
            </a:r>
          </a:p>
          <a:p>
            <a:pPr marL="0" indent="0">
              <a:buNone/>
            </a:pPr>
            <a:endParaRPr lang="en-US" dirty="0"/>
          </a:p>
        </p:txBody>
      </p:sp>
    </p:spTree>
    <p:extLst>
      <p:ext uri="{BB962C8B-B14F-4D97-AF65-F5344CB8AC3E}">
        <p14:creationId xmlns:p14="http://schemas.microsoft.com/office/powerpoint/2010/main" val="3076656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Banks face many risks: credit risk, market risk, operational risk, liquidity risk, and systemic risk. The Basel Accords were created to make sure banks do not take excessive risks without having enough capital and risk controls.</a:t>
            </a:r>
            <a:endParaRPr lang="en-US" dirty="0"/>
          </a:p>
        </p:txBody>
      </p:sp>
    </p:spTree>
    <p:extLst>
      <p:ext uri="{BB962C8B-B14F-4D97-AF65-F5344CB8AC3E}">
        <p14:creationId xmlns:p14="http://schemas.microsoft.com/office/powerpoint/2010/main" val="28022296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Risk Management Is Important in Banking</a:t>
            </a:r>
            <a:endParaRPr lang="en-US" dirty="0"/>
          </a:p>
        </p:txBody>
      </p:sp>
      <p:sp>
        <p:nvSpPr>
          <p:cNvPr id="3" name="Content Placeholder 2"/>
          <p:cNvSpPr>
            <a:spLocks noGrp="1"/>
          </p:cNvSpPr>
          <p:nvPr>
            <p:ph idx="1"/>
          </p:nvPr>
        </p:nvSpPr>
        <p:spPr/>
        <p:txBody>
          <a:bodyPr/>
          <a:lstStyle/>
          <a:p>
            <a:pPr marL="0" indent="0">
              <a:buNone/>
            </a:pPr>
            <a:r>
              <a:rPr lang="en-US" dirty="0" smtClean="0"/>
              <a:t>Risk management is important because banking is built on </a:t>
            </a:r>
            <a:r>
              <a:rPr lang="en-US" b="1" dirty="0" smtClean="0"/>
              <a:t>trust</a:t>
            </a:r>
            <a:r>
              <a:rPr lang="en-US" dirty="0" smtClean="0"/>
              <a:t>. Customers deposit their money because they believe the bank is safe. Investors buy bank shares because they believe the bank is financially sound. Regulators supervise banks because problems in one bank may affect the whole financial system.</a:t>
            </a:r>
            <a:endParaRPr lang="en-US" dirty="0"/>
          </a:p>
        </p:txBody>
      </p:sp>
    </p:spTree>
    <p:extLst>
      <p:ext uri="{BB962C8B-B14F-4D97-AF65-F5344CB8AC3E}">
        <p14:creationId xmlns:p14="http://schemas.microsoft.com/office/powerpoint/2010/main" val="1583807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Basel Accords Are Important</a:t>
            </a:r>
            <a:endParaRPr lang="en-US" dirty="0"/>
          </a:p>
        </p:txBody>
      </p:sp>
      <p:sp>
        <p:nvSpPr>
          <p:cNvPr id="3" name="Content Placeholder 2"/>
          <p:cNvSpPr>
            <a:spLocks noGrp="1"/>
          </p:cNvSpPr>
          <p:nvPr>
            <p:ph idx="1"/>
          </p:nvPr>
        </p:nvSpPr>
        <p:spPr/>
        <p:txBody>
          <a:bodyPr/>
          <a:lstStyle/>
          <a:p>
            <a:r>
              <a:rPr lang="en-US" dirty="0" smtClean="0"/>
              <a:t>Maintain adequate capital.</a:t>
            </a:r>
          </a:p>
          <a:p>
            <a:r>
              <a:rPr lang="en-US" dirty="0" smtClean="0"/>
              <a:t>Manage credit, market, operational, and liquidity risks.</a:t>
            </a:r>
          </a:p>
          <a:p>
            <a:r>
              <a:rPr lang="en-US" dirty="0" smtClean="0"/>
              <a:t>Improve internal risk management systems.</a:t>
            </a:r>
          </a:p>
          <a:p>
            <a:r>
              <a:rPr lang="en-US" dirty="0" smtClean="0"/>
              <a:t>Strengthen transparency and disclosure.</a:t>
            </a:r>
          </a:p>
          <a:p>
            <a:r>
              <a:rPr lang="en-US" dirty="0" smtClean="0"/>
              <a:t>Reduce the possibility of bank failure.</a:t>
            </a:r>
          </a:p>
          <a:p>
            <a:r>
              <a:rPr lang="en-US" dirty="0" smtClean="0"/>
              <a:t>Support financial system stability.</a:t>
            </a:r>
          </a:p>
          <a:p>
            <a:pPr marL="0" indent="0">
              <a:buNone/>
            </a:pPr>
            <a:r>
              <a:rPr lang="en-US" dirty="0" smtClean="0"/>
              <a:t>Basel is not only about regulation. It is also about </a:t>
            </a:r>
            <a:r>
              <a:rPr lang="en-US" b="1" dirty="0" smtClean="0"/>
              <a:t>trust, prudence, and financial stability</a:t>
            </a:r>
            <a:r>
              <a:rPr lang="en-US" dirty="0" smtClean="0"/>
              <a:t>.</a:t>
            </a:r>
            <a:endParaRPr lang="en-US" dirty="0"/>
          </a:p>
        </p:txBody>
      </p:sp>
    </p:spTree>
    <p:extLst>
      <p:ext uri="{BB962C8B-B14F-4D97-AF65-F5344CB8AC3E}">
        <p14:creationId xmlns:p14="http://schemas.microsoft.com/office/powerpoint/2010/main" val="3505894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Basel I</a:t>
            </a:r>
            <a:endParaRPr lang="en-US" dirty="0"/>
          </a:p>
        </p:txBody>
      </p:sp>
      <p:sp>
        <p:nvSpPr>
          <p:cNvPr id="3" name="Content Placeholder 2"/>
          <p:cNvSpPr>
            <a:spLocks noGrp="1"/>
          </p:cNvSpPr>
          <p:nvPr>
            <p:ph idx="1"/>
          </p:nvPr>
        </p:nvSpPr>
        <p:spPr/>
        <p:txBody>
          <a:bodyPr/>
          <a:lstStyle/>
          <a:p>
            <a:r>
              <a:rPr lang="en-US" dirty="0" smtClean="0"/>
              <a:t>Basel I was introduced in 1988. Its main focus was credit risk, especially the risk that borrowers fail to repay loans.</a:t>
            </a:r>
          </a:p>
          <a:p>
            <a:r>
              <a:rPr lang="en-US" dirty="0" smtClean="0"/>
              <a:t>Basel I required internationally active banks to maintain a minimum capital ratio of:</a:t>
            </a:r>
          </a:p>
          <a:p>
            <a:r>
              <a:rPr lang="en-US" dirty="0" smtClean="0"/>
              <a:t>Capital Adequacy Ratio / CAR = 8% of Risk-Weighted Assets</a:t>
            </a:r>
          </a:p>
          <a:p>
            <a:endParaRPr lang="en-US" dirty="0" smtClean="0"/>
          </a:p>
          <a:p>
            <a:r>
              <a:rPr lang="en-US" dirty="0" smtClean="0"/>
              <a:t>CAR = Bank Capital / Risk-Weighted Assets × 100%</a:t>
            </a:r>
          </a:p>
          <a:p>
            <a:endParaRPr lang="en-US" dirty="0" smtClean="0"/>
          </a:p>
          <a:p>
            <a:endParaRPr lang="en-US" dirty="0"/>
          </a:p>
        </p:txBody>
      </p:sp>
    </p:spTree>
    <p:extLst>
      <p:ext uri="{BB962C8B-B14F-4D97-AF65-F5344CB8AC3E}">
        <p14:creationId xmlns:p14="http://schemas.microsoft.com/office/powerpoint/2010/main" val="30920956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05577" y="1844876"/>
            <a:ext cx="10515600" cy="4351338"/>
          </a:xfrm>
        </p:spPr>
        <p:txBody>
          <a:bodyPr/>
          <a:lstStyle/>
          <a:p>
            <a:r>
              <a:rPr lang="en-US" dirty="0" smtClean="0"/>
              <a:t>Basel I introduced the idea of </a:t>
            </a:r>
            <a:r>
              <a:rPr lang="en-US" b="1" dirty="0" smtClean="0"/>
              <a:t>risk-weighted assets / RWA</a:t>
            </a:r>
            <a:r>
              <a:rPr lang="en-US" dirty="0" smtClean="0"/>
              <a:t>.</a:t>
            </a:r>
          </a:p>
          <a:p>
            <a:endParaRPr lang="en-US" dirty="0" smtClean="0"/>
          </a:p>
          <a:p>
            <a:endParaRPr lang="en-US" dirty="0"/>
          </a:p>
          <a:p>
            <a:endParaRPr lang="en-US" dirty="0" smtClean="0"/>
          </a:p>
          <a:p>
            <a:endParaRPr lang="en-US" dirty="0"/>
          </a:p>
          <a:p>
            <a:endParaRPr lang="en-US" dirty="0" smtClean="0"/>
          </a:p>
          <a:p>
            <a:r>
              <a:rPr lang="en-US" dirty="0" smtClean="0"/>
              <a:t>The riskier the asset, the more capital the bank must hold.</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593426585"/>
              </p:ext>
            </p:extLst>
          </p:nvPr>
        </p:nvGraphicFramePr>
        <p:xfrm>
          <a:off x="905577" y="2538254"/>
          <a:ext cx="10515600" cy="1828800"/>
        </p:xfrm>
        <a:graphic>
          <a:graphicData uri="http://schemas.openxmlformats.org/drawingml/2006/table">
            <a:tbl>
              <a:tblPr/>
              <a:tblGrid>
                <a:gridCol w="5257800">
                  <a:extLst>
                    <a:ext uri="{9D8B030D-6E8A-4147-A177-3AD203B41FA5}">
                      <a16:colId xmlns:a16="http://schemas.microsoft.com/office/drawing/2014/main" val="4174669325"/>
                    </a:ext>
                  </a:extLst>
                </a:gridCol>
                <a:gridCol w="5257800">
                  <a:extLst>
                    <a:ext uri="{9D8B030D-6E8A-4147-A177-3AD203B41FA5}">
                      <a16:colId xmlns:a16="http://schemas.microsoft.com/office/drawing/2014/main" val="1605151999"/>
                    </a:ext>
                  </a:extLst>
                </a:gridCol>
              </a:tblGrid>
              <a:tr h="0">
                <a:tc>
                  <a:txBody>
                    <a:bodyPr/>
                    <a:lstStyle/>
                    <a:p>
                      <a:r>
                        <a:rPr lang="en-US" b="1" dirty="0"/>
                        <a:t>Asset Type</a:t>
                      </a:r>
                    </a:p>
                  </a:txBody>
                  <a:tcPr anchor="ctr">
                    <a:lnL>
                      <a:noFill/>
                    </a:lnL>
                    <a:lnR>
                      <a:noFill/>
                    </a:lnR>
                    <a:lnT>
                      <a:noFill/>
                    </a:lnT>
                    <a:lnB>
                      <a:noFill/>
                    </a:lnB>
                  </a:tcPr>
                </a:tc>
                <a:tc>
                  <a:txBody>
                    <a:bodyPr/>
                    <a:lstStyle/>
                    <a:p>
                      <a:r>
                        <a:rPr lang="en-US" b="1" dirty="0"/>
                        <a:t>Risk Level</a:t>
                      </a:r>
                    </a:p>
                  </a:txBody>
                  <a:tcPr anchor="ctr">
                    <a:lnL>
                      <a:noFill/>
                    </a:lnL>
                    <a:lnR>
                      <a:noFill/>
                    </a:lnR>
                    <a:lnT>
                      <a:noFill/>
                    </a:lnT>
                    <a:lnB>
                      <a:noFill/>
                    </a:lnB>
                  </a:tcPr>
                </a:tc>
                <a:extLst>
                  <a:ext uri="{0D108BD9-81ED-4DB2-BD59-A6C34878D82A}">
                    <a16:rowId xmlns:a16="http://schemas.microsoft.com/office/drawing/2014/main" val="617942744"/>
                  </a:ext>
                </a:extLst>
              </a:tr>
              <a:tr h="0">
                <a:tc>
                  <a:txBody>
                    <a:bodyPr/>
                    <a:lstStyle/>
                    <a:p>
                      <a:r>
                        <a:rPr lang="en-US"/>
                        <a:t>Cash</a:t>
                      </a:r>
                    </a:p>
                  </a:txBody>
                  <a:tcPr anchor="ctr">
                    <a:lnL>
                      <a:noFill/>
                    </a:lnL>
                    <a:lnR>
                      <a:noFill/>
                    </a:lnR>
                    <a:lnT>
                      <a:noFill/>
                    </a:lnT>
                    <a:lnB>
                      <a:noFill/>
                    </a:lnB>
                  </a:tcPr>
                </a:tc>
                <a:tc>
                  <a:txBody>
                    <a:bodyPr/>
                    <a:lstStyle/>
                    <a:p>
                      <a:r>
                        <a:rPr lang="en-US"/>
                        <a:t>Very low risk</a:t>
                      </a:r>
                    </a:p>
                  </a:txBody>
                  <a:tcPr anchor="ctr">
                    <a:lnL>
                      <a:noFill/>
                    </a:lnL>
                    <a:lnR>
                      <a:noFill/>
                    </a:lnR>
                    <a:lnT>
                      <a:noFill/>
                    </a:lnT>
                    <a:lnB>
                      <a:noFill/>
                    </a:lnB>
                  </a:tcPr>
                </a:tc>
                <a:extLst>
                  <a:ext uri="{0D108BD9-81ED-4DB2-BD59-A6C34878D82A}">
                    <a16:rowId xmlns:a16="http://schemas.microsoft.com/office/drawing/2014/main" val="300359406"/>
                  </a:ext>
                </a:extLst>
              </a:tr>
              <a:tr h="0">
                <a:tc>
                  <a:txBody>
                    <a:bodyPr/>
                    <a:lstStyle/>
                    <a:p>
                      <a:r>
                        <a:rPr lang="en-US"/>
                        <a:t>Government securities</a:t>
                      </a:r>
                    </a:p>
                  </a:txBody>
                  <a:tcPr anchor="ctr">
                    <a:lnL>
                      <a:noFill/>
                    </a:lnL>
                    <a:lnR>
                      <a:noFill/>
                    </a:lnR>
                    <a:lnT>
                      <a:noFill/>
                    </a:lnT>
                    <a:lnB>
                      <a:noFill/>
                    </a:lnB>
                  </a:tcPr>
                </a:tc>
                <a:tc>
                  <a:txBody>
                    <a:bodyPr/>
                    <a:lstStyle/>
                    <a:p>
                      <a:r>
                        <a:rPr lang="en-US"/>
                        <a:t>Low risk</a:t>
                      </a:r>
                    </a:p>
                  </a:txBody>
                  <a:tcPr anchor="ctr">
                    <a:lnL>
                      <a:noFill/>
                    </a:lnL>
                    <a:lnR>
                      <a:noFill/>
                    </a:lnR>
                    <a:lnT>
                      <a:noFill/>
                    </a:lnT>
                    <a:lnB>
                      <a:noFill/>
                    </a:lnB>
                  </a:tcPr>
                </a:tc>
                <a:extLst>
                  <a:ext uri="{0D108BD9-81ED-4DB2-BD59-A6C34878D82A}">
                    <a16:rowId xmlns:a16="http://schemas.microsoft.com/office/drawing/2014/main" val="3634821514"/>
                  </a:ext>
                </a:extLst>
              </a:tr>
              <a:tr h="0">
                <a:tc>
                  <a:txBody>
                    <a:bodyPr/>
                    <a:lstStyle/>
                    <a:p>
                      <a:r>
                        <a:rPr lang="en-US"/>
                        <a:t>Housing loans</a:t>
                      </a:r>
                    </a:p>
                  </a:txBody>
                  <a:tcPr anchor="ctr">
                    <a:lnL>
                      <a:noFill/>
                    </a:lnL>
                    <a:lnR>
                      <a:noFill/>
                    </a:lnR>
                    <a:lnT>
                      <a:noFill/>
                    </a:lnT>
                    <a:lnB>
                      <a:noFill/>
                    </a:lnB>
                  </a:tcPr>
                </a:tc>
                <a:tc>
                  <a:txBody>
                    <a:bodyPr/>
                    <a:lstStyle/>
                    <a:p>
                      <a:r>
                        <a:rPr lang="en-US"/>
                        <a:t>Medium risk</a:t>
                      </a:r>
                    </a:p>
                  </a:txBody>
                  <a:tcPr anchor="ctr">
                    <a:lnL>
                      <a:noFill/>
                    </a:lnL>
                    <a:lnR>
                      <a:noFill/>
                    </a:lnR>
                    <a:lnT>
                      <a:noFill/>
                    </a:lnT>
                    <a:lnB>
                      <a:noFill/>
                    </a:lnB>
                  </a:tcPr>
                </a:tc>
                <a:extLst>
                  <a:ext uri="{0D108BD9-81ED-4DB2-BD59-A6C34878D82A}">
                    <a16:rowId xmlns:a16="http://schemas.microsoft.com/office/drawing/2014/main" val="587762556"/>
                  </a:ext>
                </a:extLst>
              </a:tr>
              <a:tr h="0">
                <a:tc>
                  <a:txBody>
                    <a:bodyPr/>
                    <a:lstStyle/>
                    <a:p>
                      <a:r>
                        <a:rPr lang="en-US" dirty="0"/>
                        <a:t>Corporate loans</a:t>
                      </a:r>
                    </a:p>
                  </a:txBody>
                  <a:tcPr anchor="ctr">
                    <a:lnL>
                      <a:noFill/>
                    </a:lnL>
                    <a:lnR>
                      <a:noFill/>
                    </a:lnR>
                    <a:lnT>
                      <a:noFill/>
                    </a:lnT>
                    <a:lnB>
                      <a:noFill/>
                    </a:lnB>
                  </a:tcPr>
                </a:tc>
                <a:tc>
                  <a:txBody>
                    <a:bodyPr/>
                    <a:lstStyle/>
                    <a:p>
                      <a:r>
                        <a:rPr lang="en-US" dirty="0"/>
                        <a:t>Higher risk</a:t>
                      </a:r>
                    </a:p>
                  </a:txBody>
                  <a:tcPr anchor="ctr">
                    <a:lnL>
                      <a:noFill/>
                    </a:lnL>
                    <a:lnR>
                      <a:noFill/>
                    </a:lnR>
                    <a:lnT>
                      <a:noFill/>
                    </a:lnT>
                    <a:lnB>
                      <a:noFill/>
                    </a:lnB>
                  </a:tcPr>
                </a:tc>
                <a:extLst>
                  <a:ext uri="{0D108BD9-81ED-4DB2-BD59-A6C34878D82A}">
                    <a16:rowId xmlns:a16="http://schemas.microsoft.com/office/drawing/2014/main" val="3027719711"/>
                  </a:ext>
                </a:extLst>
              </a:tr>
            </a:tbl>
          </a:graphicData>
        </a:graphic>
      </p:graphicFrame>
    </p:spTree>
    <p:extLst>
      <p:ext uri="{BB962C8B-B14F-4D97-AF65-F5344CB8AC3E}">
        <p14:creationId xmlns:p14="http://schemas.microsoft.com/office/powerpoint/2010/main" val="25443976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smtClean="0"/>
              <a:t>Suppose a bank has:</a:t>
            </a:r>
          </a:p>
          <a:p>
            <a:r>
              <a:rPr lang="en-US" dirty="0" smtClean="0"/>
              <a:t>Capital: $10 million </a:t>
            </a:r>
          </a:p>
          <a:p>
            <a:r>
              <a:rPr lang="en-US" dirty="0" smtClean="0"/>
              <a:t>Risk-weighted assets: $100 million</a:t>
            </a:r>
          </a:p>
          <a:p>
            <a:endParaRPr lang="en-US" dirty="0" smtClean="0"/>
          </a:p>
          <a:p>
            <a:pPr marL="0" indent="0">
              <a:buNone/>
            </a:pPr>
            <a:r>
              <a:rPr lang="fr-FR" dirty="0" smtClean="0"/>
              <a:t>CAR = $10 million / $100 million × 100%</a:t>
            </a:r>
            <a:br>
              <a:rPr lang="fr-FR" dirty="0" smtClean="0"/>
            </a:br>
            <a:r>
              <a:rPr lang="fr-FR" dirty="0" smtClean="0"/>
              <a:t>CAR = 10%</a:t>
            </a:r>
            <a:endParaRPr lang="en-US" dirty="0"/>
          </a:p>
        </p:txBody>
      </p:sp>
    </p:spTree>
    <p:extLst>
      <p:ext uri="{BB962C8B-B14F-4D97-AF65-F5344CB8AC3E}">
        <p14:creationId xmlns:p14="http://schemas.microsoft.com/office/powerpoint/2010/main" val="8278972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smtClean="0"/>
              <a:t>Basel I was simple and useful, but it had weaknesses:</a:t>
            </a:r>
          </a:p>
          <a:p>
            <a:r>
              <a:rPr lang="en-US" dirty="0" smtClean="0"/>
              <a:t>It focused mainly on credit risk. </a:t>
            </a:r>
          </a:p>
          <a:p>
            <a:r>
              <a:rPr lang="en-US" dirty="0" smtClean="0"/>
              <a:t>It did not properly capture market risk and operational risk. </a:t>
            </a:r>
          </a:p>
          <a:p>
            <a:r>
              <a:rPr lang="en-US" dirty="0" smtClean="0"/>
              <a:t>It used broad risk categories, so it was not very sensitive to actual borrower quality. </a:t>
            </a:r>
          </a:p>
          <a:p>
            <a:r>
              <a:rPr lang="en-US" dirty="0" smtClean="0"/>
              <a:t>It encouraged regulatory arbitrage, where banks structured assets to reduce capital requirements without truly reducing risk.</a:t>
            </a:r>
          </a:p>
          <a:p>
            <a:pPr marL="0" indent="0">
              <a:buNone/>
            </a:pPr>
            <a:endParaRPr lang="en-US" dirty="0"/>
          </a:p>
        </p:txBody>
      </p:sp>
    </p:spTree>
    <p:extLst>
      <p:ext uri="{BB962C8B-B14F-4D97-AF65-F5344CB8AC3E}">
        <p14:creationId xmlns:p14="http://schemas.microsoft.com/office/powerpoint/2010/main" val="26530927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Basel II</a:t>
            </a:r>
            <a:endParaRPr lang="en-US" dirty="0"/>
          </a:p>
        </p:txBody>
      </p:sp>
      <p:sp>
        <p:nvSpPr>
          <p:cNvPr id="3" name="Content Placeholder 2"/>
          <p:cNvSpPr>
            <a:spLocks noGrp="1"/>
          </p:cNvSpPr>
          <p:nvPr>
            <p:ph idx="1"/>
          </p:nvPr>
        </p:nvSpPr>
        <p:spPr/>
        <p:txBody>
          <a:bodyPr/>
          <a:lstStyle/>
          <a:p>
            <a:r>
              <a:rPr lang="en-US" dirty="0" smtClean="0"/>
              <a:t>Basel II was issued in 2004. It improved Basel I by making bank regulation more risk-sensitive.</a:t>
            </a:r>
          </a:p>
          <a:p>
            <a:pPr marL="0" indent="0">
              <a:buNone/>
            </a:pPr>
            <a:r>
              <a:rPr lang="en-US" dirty="0" smtClean="0"/>
              <a:t>Basel II introduced the famous Three Pillars Framework:</a:t>
            </a:r>
          </a:p>
          <a:p>
            <a:r>
              <a:rPr lang="en-US" dirty="0" smtClean="0"/>
              <a:t>Minimum Capital Requirements </a:t>
            </a:r>
          </a:p>
          <a:p>
            <a:r>
              <a:rPr lang="en-US" dirty="0" smtClean="0"/>
              <a:t>Supervisory Review </a:t>
            </a:r>
          </a:p>
          <a:p>
            <a:r>
              <a:rPr lang="en-US" dirty="0" smtClean="0"/>
              <a:t>Market Discipline</a:t>
            </a:r>
          </a:p>
          <a:p>
            <a:pPr marL="0" indent="0">
              <a:buNone/>
            </a:pPr>
            <a:endParaRPr lang="en-US" dirty="0"/>
          </a:p>
        </p:txBody>
      </p:sp>
    </p:spTree>
    <p:extLst>
      <p:ext uri="{BB962C8B-B14F-4D97-AF65-F5344CB8AC3E}">
        <p14:creationId xmlns:p14="http://schemas.microsoft.com/office/powerpoint/2010/main" val="7562248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Pillar 1: Minimum Capital Requirements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Pillar 1 requires banks to hold capital for three main types of risk:</a:t>
            </a:r>
          </a:p>
          <a:p>
            <a:r>
              <a:rPr lang="en-US" b="1" dirty="0" smtClean="0"/>
              <a:t>1. Credit Risk</a:t>
            </a:r>
          </a:p>
          <a:p>
            <a:pPr marL="0" indent="0">
              <a:buNone/>
            </a:pPr>
            <a:r>
              <a:rPr lang="en-US" dirty="0" smtClean="0"/>
              <a:t>This is the risk that borrowers fail to repay loans.</a:t>
            </a:r>
          </a:p>
          <a:p>
            <a:pPr marL="0" indent="0">
              <a:buNone/>
            </a:pPr>
            <a:r>
              <a:rPr lang="en-US" dirty="0" smtClean="0"/>
              <a:t>Example: A company receives a loan from the bank but later defaults.</a:t>
            </a:r>
          </a:p>
          <a:p>
            <a:r>
              <a:rPr lang="en-US" b="1" dirty="0" smtClean="0"/>
              <a:t>2. Market Risk</a:t>
            </a:r>
          </a:p>
          <a:p>
            <a:pPr marL="0" indent="0">
              <a:buNone/>
            </a:pPr>
            <a:r>
              <a:rPr lang="en-US" dirty="0" smtClean="0"/>
              <a:t>This is the risk of loss due to changes in interest rates, exchange rates, stock prices, or bond prices.</a:t>
            </a:r>
          </a:p>
          <a:p>
            <a:pPr marL="0" indent="0">
              <a:buNone/>
            </a:pPr>
            <a:r>
              <a:rPr lang="en-US" dirty="0" smtClean="0"/>
              <a:t>Example: A bank holds bonds, but bond prices fall because interest rates increase.</a:t>
            </a:r>
          </a:p>
          <a:p>
            <a:r>
              <a:rPr lang="en-US" b="1" dirty="0" smtClean="0"/>
              <a:t>3. Operational Risk</a:t>
            </a:r>
          </a:p>
          <a:p>
            <a:pPr marL="0" indent="0">
              <a:buNone/>
            </a:pPr>
            <a:r>
              <a:rPr lang="en-US" dirty="0" smtClean="0"/>
              <a:t>This is the risk of loss caused by system failure, fraud, human error, cyberattack, or failed internal processes.</a:t>
            </a:r>
          </a:p>
          <a:p>
            <a:pPr marL="0" indent="0">
              <a:buNone/>
            </a:pPr>
            <a:r>
              <a:rPr lang="en-US" dirty="0" smtClean="0"/>
              <a:t>Example: A bank suffers losses because of employee fraud or mobile banking system failure.</a:t>
            </a:r>
          </a:p>
          <a:p>
            <a:pPr marL="0" indent="0">
              <a:buNone/>
            </a:pPr>
            <a:endParaRPr lang="en-US" dirty="0"/>
          </a:p>
        </p:txBody>
      </p:sp>
    </p:spTree>
    <p:extLst>
      <p:ext uri="{BB962C8B-B14F-4D97-AF65-F5344CB8AC3E}">
        <p14:creationId xmlns:p14="http://schemas.microsoft.com/office/powerpoint/2010/main" val="38081731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Pillar 2: Supervisory Review</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Pillar 2 gives banking regulators the responsibility to evaluate whether each bank has a sound risk management system.</a:t>
            </a:r>
          </a:p>
          <a:p>
            <a:pPr marL="0" indent="0">
              <a:buNone/>
            </a:pPr>
            <a:r>
              <a:rPr lang="en-US" dirty="0" smtClean="0"/>
              <a:t>This means regulators do not only check the bank’s capital ratio. They also check:</a:t>
            </a:r>
          </a:p>
          <a:p>
            <a:r>
              <a:rPr lang="en-US" dirty="0" smtClean="0"/>
              <a:t>Governance. </a:t>
            </a:r>
          </a:p>
          <a:p>
            <a:r>
              <a:rPr lang="en-US" dirty="0" smtClean="0"/>
              <a:t>Internal control. </a:t>
            </a:r>
          </a:p>
          <a:p>
            <a:r>
              <a:rPr lang="en-US" dirty="0" smtClean="0"/>
              <a:t>Risk appetite. </a:t>
            </a:r>
          </a:p>
          <a:p>
            <a:r>
              <a:rPr lang="en-US" dirty="0" smtClean="0"/>
              <a:t>Stress testing. </a:t>
            </a:r>
          </a:p>
          <a:p>
            <a:r>
              <a:rPr lang="en-US" dirty="0" smtClean="0"/>
              <a:t>Risk management quality. </a:t>
            </a:r>
          </a:p>
          <a:p>
            <a:r>
              <a:rPr lang="en-US" dirty="0" smtClean="0"/>
              <a:t>Internal capital adequacy assessment. </a:t>
            </a:r>
          </a:p>
          <a:p>
            <a:pPr marL="0" indent="0">
              <a:buNone/>
            </a:pPr>
            <a:r>
              <a:rPr lang="en-US" dirty="0" smtClean="0"/>
              <a:t>In practice, two banks may have the same CAR, but the regulator may still judge them differently if one bank has weaker governance or poor risk controls.</a:t>
            </a:r>
          </a:p>
          <a:p>
            <a:pPr marL="0" indent="0">
              <a:buNone/>
            </a:pPr>
            <a:endParaRPr lang="en-US" dirty="0"/>
          </a:p>
        </p:txBody>
      </p:sp>
    </p:spTree>
    <p:extLst>
      <p:ext uri="{BB962C8B-B14F-4D97-AF65-F5344CB8AC3E}">
        <p14:creationId xmlns:p14="http://schemas.microsoft.com/office/powerpoint/2010/main" val="41663608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illar</a:t>
            </a:r>
            <a:r>
              <a:rPr lang="en-US" dirty="0" smtClean="0"/>
              <a:t> 3: Market Discipline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Pillar 3 requires banks to disclose important information to the public.</a:t>
            </a:r>
          </a:p>
          <a:p>
            <a:pPr marL="0" indent="0">
              <a:buNone/>
            </a:pPr>
            <a:r>
              <a:rPr lang="en-US" dirty="0" smtClean="0"/>
              <a:t>The goal is to improve transparency so that investors, depositors, analysts, and stakeholders can assess the bank’s risk condition.</a:t>
            </a:r>
          </a:p>
          <a:p>
            <a:r>
              <a:rPr lang="en-US" dirty="0" smtClean="0"/>
              <a:t>Banks usually disclose information about:</a:t>
            </a:r>
          </a:p>
          <a:p>
            <a:r>
              <a:rPr lang="en-US" dirty="0" smtClean="0"/>
              <a:t>Capital adequacy. </a:t>
            </a:r>
          </a:p>
          <a:p>
            <a:r>
              <a:rPr lang="en-US" dirty="0" smtClean="0"/>
              <a:t>Risk exposure. </a:t>
            </a:r>
          </a:p>
          <a:p>
            <a:r>
              <a:rPr lang="en-US" dirty="0" smtClean="0"/>
              <a:t>Credit risk. </a:t>
            </a:r>
          </a:p>
          <a:p>
            <a:r>
              <a:rPr lang="en-US" dirty="0" smtClean="0"/>
              <a:t>Market risk. </a:t>
            </a:r>
          </a:p>
          <a:p>
            <a:r>
              <a:rPr lang="en-US" dirty="0" smtClean="0"/>
              <a:t>Operational risk. </a:t>
            </a:r>
          </a:p>
          <a:p>
            <a:r>
              <a:rPr lang="en-US" dirty="0" smtClean="0"/>
              <a:t>Risk management policies.</a:t>
            </a:r>
          </a:p>
          <a:p>
            <a:pPr marL="0" indent="0">
              <a:buNone/>
            </a:pPr>
            <a:endParaRPr lang="en-US" dirty="0"/>
          </a:p>
        </p:txBody>
      </p:sp>
    </p:spTree>
    <p:extLst>
      <p:ext uri="{BB962C8B-B14F-4D97-AF65-F5344CB8AC3E}">
        <p14:creationId xmlns:p14="http://schemas.microsoft.com/office/powerpoint/2010/main" val="16996497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Weaknesses of Basel II</a:t>
            </a:r>
            <a:endParaRPr lang="en-US" dirty="0"/>
          </a:p>
        </p:txBody>
      </p:sp>
      <p:sp>
        <p:nvSpPr>
          <p:cNvPr id="3" name="Content Placeholder 2"/>
          <p:cNvSpPr>
            <a:spLocks noGrp="1"/>
          </p:cNvSpPr>
          <p:nvPr>
            <p:ph idx="1"/>
          </p:nvPr>
        </p:nvSpPr>
        <p:spPr/>
        <p:txBody>
          <a:bodyPr/>
          <a:lstStyle/>
          <a:p>
            <a:pPr marL="0" indent="0">
              <a:buNone/>
            </a:pPr>
            <a:r>
              <a:rPr lang="en-US" dirty="0" smtClean="0"/>
              <a:t>Basel II improved risk sensitivity, but it was criticized after the 2008 global financial crisis.</a:t>
            </a:r>
          </a:p>
          <a:p>
            <a:r>
              <a:rPr lang="en-US" dirty="0" smtClean="0"/>
              <a:t>Its weaknesses included:</a:t>
            </a:r>
          </a:p>
          <a:p>
            <a:r>
              <a:rPr lang="en-US" dirty="0" smtClean="0"/>
              <a:t>It did not adequately prevent excessive leverage. </a:t>
            </a:r>
          </a:p>
          <a:p>
            <a:r>
              <a:rPr lang="en-US" dirty="0" smtClean="0"/>
              <a:t>It relied heavily on internal risk models. </a:t>
            </a:r>
          </a:p>
          <a:p>
            <a:r>
              <a:rPr lang="en-US" dirty="0" smtClean="0"/>
              <a:t>It underestimated systemic risk. </a:t>
            </a:r>
          </a:p>
          <a:p>
            <a:r>
              <a:rPr lang="en-US" dirty="0" smtClean="0"/>
              <a:t>It did not sufficiently address liquidity risk. </a:t>
            </a:r>
          </a:p>
          <a:p>
            <a:r>
              <a:rPr lang="en-US" dirty="0" smtClean="0"/>
              <a:t>Some banks appeared well-capitalized before the crisis but still experienced severe distress.</a:t>
            </a:r>
          </a:p>
          <a:p>
            <a:pPr marL="0" indent="0">
              <a:buNone/>
            </a:pPr>
            <a:endParaRPr lang="en-US" dirty="0"/>
          </a:p>
        </p:txBody>
      </p:sp>
    </p:spTree>
    <p:extLst>
      <p:ext uri="{BB962C8B-B14F-4D97-AF65-F5344CB8AC3E}">
        <p14:creationId xmlns:p14="http://schemas.microsoft.com/office/powerpoint/2010/main" val="2599017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management helps banks to:</a:t>
            </a:r>
            <a:endParaRPr lang="en-US" dirty="0"/>
          </a:p>
        </p:txBody>
      </p:sp>
      <p:sp>
        <p:nvSpPr>
          <p:cNvPr id="3" name="Content Placeholder 2"/>
          <p:cNvSpPr>
            <a:spLocks noGrp="1"/>
          </p:cNvSpPr>
          <p:nvPr>
            <p:ph idx="1"/>
          </p:nvPr>
        </p:nvSpPr>
        <p:spPr/>
        <p:txBody>
          <a:bodyPr/>
          <a:lstStyle/>
          <a:p>
            <a:r>
              <a:rPr lang="en-US" dirty="0" smtClean="0"/>
              <a:t>Protect depositors and customers. </a:t>
            </a:r>
          </a:p>
          <a:p>
            <a:r>
              <a:rPr lang="en-US" dirty="0" smtClean="0"/>
              <a:t>Maintain profitability and business continuity. </a:t>
            </a:r>
          </a:p>
          <a:p>
            <a:r>
              <a:rPr lang="en-US" dirty="0" smtClean="0"/>
              <a:t>Prevent excessive losses. </a:t>
            </a:r>
          </a:p>
          <a:p>
            <a:r>
              <a:rPr lang="en-US" dirty="0" smtClean="0"/>
              <a:t>Support regulatory compliance. </a:t>
            </a:r>
          </a:p>
          <a:p>
            <a:r>
              <a:rPr lang="en-US" dirty="0" smtClean="0"/>
              <a:t>Maintain public trust. </a:t>
            </a:r>
          </a:p>
          <a:p>
            <a:r>
              <a:rPr lang="en-US" dirty="0" smtClean="0"/>
              <a:t>Strengthen financial system stability.</a:t>
            </a:r>
          </a:p>
          <a:p>
            <a:endParaRPr lang="en-US" dirty="0"/>
          </a:p>
        </p:txBody>
      </p:sp>
    </p:spTree>
    <p:extLst>
      <p:ext uri="{BB962C8B-B14F-4D97-AF65-F5344CB8AC3E}">
        <p14:creationId xmlns:p14="http://schemas.microsoft.com/office/powerpoint/2010/main" val="11873705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Basel III</a:t>
            </a:r>
            <a:endParaRPr lang="en-US" dirty="0"/>
          </a:p>
        </p:txBody>
      </p:sp>
      <p:sp>
        <p:nvSpPr>
          <p:cNvPr id="3" name="Content Placeholder 2"/>
          <p:cNvSpPr>
            <a:spLocks noGrp="1"/>
          </p:cNvSpPr>
          <p:nvPr>
            <p:ph idx="1"/>
          </p:nvPr>
        </p:nvSpPr>
        <p:spPr/>
        <p:txBody>
          <a:bodyPr/>
          <a:lstStyle/>
          <a:p>
            <a:pPr marL="0" indent="0">
              <a:buNone/>
            </a:pPr>
            <a:r>
              <a:rPr lang="en-US" b="1" dirty="0" smtClean="0"/>
              <a:t>Basel III</a:t>
            </a:r>
            <a:r>
              <a:rPr lang="en-US" dirty="0" smtClean="0"/>
              <a:t> was developed after the 2008 global financial crisis. Its main objective is to strengthen bank capital, liquidity, and resilience.</a:t>
            </a:r>
          </a:p>
          <a:p>
            <a:pPr marL="0" indent="0">
              <a:buNone/>
            </a:pPr>
            <a:r>
              <a:rPr lang="en-US" dirty="0" smtClean="0"/>
              <a:t>Basel III does not replace Basel II completely. Instead, it strengthens and improves the previous framework.</a:t>
            </a:r>
            <a:endParaRPr lang="en-US" dirty="0"/>
          </a:p>
        </p:txBody>
      </p:sp>
    </p:spTree>
    <p:extLst>
      <p:ext uri="{BB962C8B-B14F-4D97-AF65-F5344CB8AC3E}">
        <p14:creationId xmlns:p14="http://schemas.microsoft.com/office/powerpoint/2010/main" val="7325461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41173688"/>
              </p:ext>
            </p:extLst>
          </p:nvPr>
        </p:nvGraphicFramePr>
        <p:xfrm>
          <a:off x="838200" y="1989614"/>
          <a:ext cx="10515600" cy="4023360"/>
        </p:xfrm>
        <a:graphic>
          <a:graphicData uri="http://schemas.openxmlformats.org/drawingml/2006/table">
            <a:tbl>
              <a:tblPr/>
              <a:tblGrid>
                <a:gridCol w="2628900">
                  <a:extLst>
                    <a:ext uri="{9D8B030D-6E8A-4147-A177-3AD203B41FA5}">
                      <a16:colId xmlns:a16="http://schemas.microsoft.com/office/drawing/2014/main" val="2259468876"/>
                    </a:ext>
                  </a:extLst>
                </a:gridCol>
                <a:gridCol w="2628900">
                  <a:extLst>
                    <a:ext uri="{9D8B030D-6E8A-4147-A177-3AD203B41FA5}">
                      <a16:colId xmlns:a16="http://schemas.microsoft.com/office/drawing/2014/main" val="719925480"/>
                    </a:ext>
                  </a:extLst>
                </a:gridCol>
                <a:gridCol w="2628900">
                  <a:extLst>
                    <a:ext uri="{9D8B030D-6E8A-4147-A177-3AD203B41FA5}">
                      <a16:colId xmlns:a16="http://schemas.microsoft.com/office/drawing/2014/main" val="1519506785"/>
                    </a:ext>
                  </a:extLst>
                </a:gridCol>
                <a:gridCol w="2628900">
                  <a:extLst>
                    <a:ext uri="{9D8B030D-6E8A-4147-A177-3AD203B41FA5}">
                      <a16:colId xmlns:a16="http://schemas.microsoft.com/office/drawing/2014/main" val="348858309"/>
                    </a:ext>
                  </a:extLst>
                </a:gridCol>
              </a:tblGrid>
              <a:tr h="0">
                <a:tc>
                  <a:txBody>
                    <a:bodyPr/>
                    <a:lstStyle/>
                    <a:p>
                      <a:r>
                        <a:rPr lang="en-US" b="1" dirty="0"/>
                        <a:t>Aspect</a:t>
                      </a:r>
                    </a:p>
                  </a:txBody>
                  <a:tcPr anchor="ctr">
                    <a:lnL>
                      <a:noFill/>
                    </a:lnL>
                    <a:lnR>
                      <a:noFill/>
                    </a:lnR>
                    <a:lnT>
                      <a:noFill/>
                    </a:lnT>
                    <a:lnB>
                      <a:noFill/>
                    </a:lnB>
                  </a:tcPr>
                </a:tc>
                <a:tc>
                  <a:txBody>
                    <a:bodyPr/>
                    <a:lstStyle/>
                    <a:p>
                      <a:r>
                        <a:rPr lang="en-US" b="1" dirty="0"/>
                        <a:t>Basel I</a:t>
                      </a:r>
                    </a:p>
                  </a:txBody>
                  <a:tcPr anchor="ctr">
                    <a:lnL>
                      <a:noFill/>
                    </a:lnL>
                    <a:lnR>
                      <a:noFill/>
                    </a:lnR>
                    <a:lnT>
                      <a:noFill/>
                    </a:lnT>
                    <a:lnB>
                      <a:noFill/>
                    </a:lnB>
                  </a:tcPr>
                </a:tc>
                <a:tc>
                  <a:txBody>
                    <a:bodyPr/>
                    <a:lstStyle/>
                    <a:p>
                      <a:r>
                        <a:rPr lang="en-US" b="1" dirty="0"/>
                        <a:t>Basel II</a:t>
                      </a:r>
                    </a:p>
                  </a:txBody>
                  <a:tcPr anchor="ctr">
                    <a:lnL>
                      <a:noFill/>
                    </a:lnL>
                    <a:lnR>
                      <a:noFill/>
                    </a:lnR>
                    <a:lnT>
                      <a:noFill/>
                    </a:lnT>
                    <a:lnB>
                      <a:noFill/>
                    </a:lnB>
                  </a:tcPr>
                </a:tc>
                <a:tc>
                  <a:txBody>
                    <a:bodyPr/>
                    <a:lstStyle/>
                    <a:p>
                      <a:r>
                        <a:rPr lang="en-US" b="1" dirty="0"/>
                        <a:t>Basel III</a:t>
                      </a:r>
                    </a:p>
                  </a:txBody>
                  <a:tcPr anchor="ctr">
                    <a:lnL>
                      <a:noFill/>
                    </a:lnL>
                    <a:lnR>
                      <a:noFill/>
                    </a:lnR>
                    <a:lnT>
                      <a:noFill/>
                    </a:lnT>
                    <a:lnB>
                      <a:noFill/>
                    </a:lnB>
                  </a:tcPr>
                </a:tc>
                <a:extLst>
                  <a:ext uri="{0D108BD9-81ED-4DB2-BD59-A6C34878D82A}">
                    <a16:rowId xmlns:a16="http://schemas.microsoft.com/office/drawing/2014/main" val="1620704074"/>
                  </a:ext>
                </a:extLst>
              </a:tr>
              <a:tr h="0">
                <a:tc>
                  <a:txBody>
                    <a:bodyPr/>
                    <a:lstStyle/>
                    <a:p>
                      <a:r>
                        <a:rPr lang="en-US"/>
                        <a:t>Introduced</a:t>
                      </a:r>
                    </a:p>
                  </a:txBody>
                  <a:tcPr anchor="ctr">
                    <a:lnL>
                      <a:noFill/>
                    </a:lnL>
                    <a:lnR>
                      <a:noFill/>
                    </a:lnR>
                    <a:lnT>
                      <a:noFill/>
                    </a:lnT>
                    <a:lnB>
                      <a:noFill/>
                    </a:lnB>
                  </a:tcPr>
                </a:tc>
                <a:tc>
                  <a:txBody>
                    <a:bodyPr/>
                    <a:lstStyle/>
                    <a:p>
                      <a:r>
                        <a:rPr lang="en-US"/>
                        <a:t>1988</a:t>
                      </a:r>
                    </a:p>
                  </a:txBody>
                  <a:tcPr anchor="ctr">
                    <a:lnL>
                      <a:noFill/>
                    </a:lnL>
                    <a:lnR>
                      <a:noFill/>
                    </a:lnR>
                    <a:lnT>
                      <a:noFill/>
                    </a:lnT>
                    <a:lnB>
                      <a:noFill/>
                    </a:lnB>
                  </a:tcPr>
                </a:tc>
                <a:tc>
                  <a:txBody>
                    <a:bodyPr/>
                    <a:lstStyle/>
                    <a:p>
                      <a:r>
                        <a:rPr lang="en-US"/>
                        <a:t>2004</a:t>
                      </a:r>
                    </a:p>
                  </a:txBody>
                  <a:tcPr anchor="ctr">
                    <a:lnL>
                      <a:noFill/>
                    </a:lnL>
                    <a:lnR>
                      <a:noFill/>
                    </a:lnR>
                    <a:lnT>
                      <a:noFill/>
                    </a:lnT>
                    <a:lnB>
                      <a:noFill/>
                    </a:lnB>
                  </a:tcPr>
                </a:tc>
                <a:tc>
                  <a:txBody>
                    <a:bodyPr/>
                    <a:lstStyle/>
                    <a:p>
                      <a:r>
                        <a:rPr lang="en-US"/>
                        <a:t>After 2008 crisis</a:t>
                      </a:r>
                    </a:p>
                  </a:txBody>
                  <a:tcPr anchor="ctr">
                    <a:lnL>
                      <a:noFill/>
                    </a:lnL>
                    <a:lnR>
                      <a:noFill/>
                    </a:lnR>
                    <a:lnT>
                      <a:noFill/>
                    </a:lnT>
                    <a:lnB>
                      <a:noFill/>
                    </a:lnB>
                  </a:tcPr>
                </a:tc>
                <a:extLst>
                  <a:ext uri="{0D108BD9-81ED-4DB2-BD59-A6C34878D82A}">
                    <a16:rowId xmlns:a16="http://schemas.microsoft.com/office/drawing/2014/main" val="3232925107"/>
                  </a:ext>
                </a:extLst>
              </a:tr>
              <a:tr h="0">
                <a:tc>
                  <a:txBody>
                    <a:bodyPr/>
                    <a:lstStyle/>
                    <a:p>
                      <a:r>
                        <a:rPr lang="en-US"/>
                        <a:t>Main Focus</a:t>
                      </a:r>
                    </a:p>
                  </a:txBody>
                  <a:tcPr anchor="ctr">
                    <a:lnL>
                      <a:noFill/>
                    </a:lnL>
                    <a:lnR>
                      <a:noFill/>
                    </a:lnR>
                    <a:lnT>
                      <a:noFill/>
                    </a:lnT>
                    <a:lnB>
                      <a:noFill/>
                    </a:lnB>
                  </a:tcPr>
                </a:tc>
                <a:tc>
                  <a:txBody>
                    <a:bodyPr/>
                    <a:lstStyle/>
                    <a:p>
                      <a:r>
                        <a:rPr lang="en-US"/>
                        <a:t>Credit risk</a:t>
                      </a:r>
                    </a:p>
                  </a:txBody>
                  <a:tcPr anchor="ctr">
                    <a:lnL>
                      <a:noFill/>
                    </a:lnL>
                    <a:lnR>
                      <a:noFill/>
                    </a:lnR>
                    <a:lnT>
                      <a:noFill/>
                    </a:lnT>
                    <a:lnB>
                      <a:noFill/>
                    </a:lnB>
                  </a:tcPr>
                </a:tc>
                <a:tc>
                  <a:txBody>
                    <a:bodyPr/>
                    <a:lstStyle/>
                    <a:p>
                      <a:r>
                        <a:rPr lang="en-US"/>
                        <a:t>More risk-sensitive framework</a:t>
                      </a:r>
                    </a:p>
                  </a:txBody>
                  <a:tcPr anchor="ctr">
                    <a:lnL>
                      <a:noFill/>
                    </a:lnL>
                    <a:lnR>
                      <a:noFill/>
                    </a:lnR>
                    <a:lnT>
                      <a:noFill/>
                    </a:lnT>
                    <a:lnB>
                      <a:noFill/>
                    </a:lnB>
                  </a:tcPr>
                </a:tc>
                <a:tc>
                  <a:txBody>
                    <a:bodyPr/>
                    <a:lstStyle/>
                    <a:p>
                      <a:r>
                        <a:rPr lang="en-US"/>
                        <a:t>Capital, liquidity, leverage, resilience</a:t>
                      </a:r>
                    </a:p>
                  </a:txBody>
                  <a:tcPr anchor="ctr">
                    <a:lnL>
                      <a:noFill/>
                    </a:lnL>
                    <a:lnR>
                      <a:noFill/>
                    </a:lnR>
                    <a:lnT>
                      <a:noFill/>
                    </a:lnT>
                    <a:lnB>
                      <a:noFill/>
                    </a:lnB>
                  </a:tcPr>
                </a:tc>
                <a:extLst>
                  <a:ext uri="{0D108BD9-81ED-4DB2-BD59-A6C34878D82A}">
                    <a16:rowId xmlns:a16="http://schemas.microsoft.com/office/drawing/2014/main" val="1090297004"/>
                  </a:ext>
                </a:extLst>
              </a:tr>
              <a:tr h="0">
                <a:tc>
                  <a:txBody>
                    <a:bodyPr/>
                    <a:lstStyle/>
                    <a:p>
                      <a:r>
                        <a:rPr lang="en-US"/>
                        <a:t>Risk Coverage</a:t>
                      </a:r>
                    </a:p>
                  </a:txBody>
                  <a:tcPr anchor="ctr">
                    <a:lnL>
                      <a:noFill/>
                    </a:lnL>
                    <a:lnR>
                      <a:noFill/>
                    </a:lnR>
                    <a:lnT>
                      <a:noFill/>
                    </a:lnT>
                    <a:lnB>
                      <a:noFill/>
                    </a:lnB>
                  </a:tcPr>
                </a:tc>
                <a:tc>
                  <a:txBody>
                    <a:bodyPr/>
                    <a:lstStyle/>
                    <a:p>
                      <a:r>
                        <a:rPr lang="en-US"/>
                        <a:t>Mainly credit risk</a:t>
                      </a:r>
                    </a:p>
                  </a:txBody>
                  <a:tcPr anchor="ctr">
                    <a:lnL>
                      <a:noFill/>
                    </a:lnL>
                    <a:lnR>
                      <a:noFill/>
                    </a:lnR>
                    <a:lnT>
                      <a:noFill/>
                    </a:lnT>
                    <a:lnB>
                      <a:noFill/>
                    </a:lnB>
                  </a:tcPr>
                </a:tc>
                <a:tc>
                  <a:txBody>
                    <a:bodyPr/>
                    <a:lstStyle/>
                    <a:p>
                      <a:r>
                        <a:rPr lang="en-US"/>
                        <a:t>Credit, market, operational risk</a:t>
                      </a:r>
                    </a:p>
                  </a:txBody>
                  <a:tcPr anchor="ctr">
                    <a:lnL>
                      <a:noFill/>
                    </a:lnL>
                    <a:lnR>
                      <a:noFill/>
                    </a:lnR>
                    <a:lnT>
                      <a:noFill/>
                    </a:lnT>
                    <a:lnB>
                      <a:noFill/>
                    </a:lnB>
                  </a:tcPr>
                </a:tc>
                <a:tc>
                  <a:txBody>
                    <a:bodyPr/>
                    <a:lstStyle/>
                    <a:p>
                      <a:r>
                        <a:rPr lang="en-US"/>
                        <a:t>Credit, market, operational, liquidity, systemic risk</a:t>
                      </a:r>
                    </a:p>
                  </a:txBody>
                  <a:tcPr anchor="ctr">
                    <a:lnL>
                      <a:noFill/>
                    </a:lnL>
                    <a:lnR>
                      <a:noFill/>
                    </a:lnR>
                    <a:lnT>
                      <a:noFill/>
                    </a:lnT>
                    <a:lnB>
                      <a:noFill/>
                    </a:lnB>
                  </a:tcPr>
                </a:tc>
                <a:extLst>
                  <a:ext uri="{0D108BD9-81ED-4DB2-BD59-A6C34878D82A}">
                    <a16:rowId xmlns:a16="http://schemas.microsoft.com/office/drawing/2014/main" val="3341160523"/>
                  </a:ext>
                </a:extLst>
              </a:tr>
              <a:tr h="0">
                <a:tc>
                  <a:txBody>
                    <a:bodyPr/>
                    <a:lstStyle/>
                    <a:p>
                      <a:r>
                        <a:rPr lang="en-US"/>
                        <a:t>Main Concept</a:t>
                      </a:r>
                    </a:p>
                  </a:txBody>
                  <a:tcPr anchor="ctr">
                    <a:lnL>
                      <a:noFill/>
                    </a:lnL>
                    <a:lnR>
                      <a:noFill/>
                    </a:lnR>
                    <a:lnT>
                      <a:noFill/>
                    </a:lnT>
                    <a:lnB>
                      <a:noFill/>
                    </a:lnB>
                  </a:tcPr>
                </a:tc>
                <a:tc>
                  <a:txBody>
                    <a:bodyPr/>
                    <a:lstStyle/>
                    <a:p>
                      <a:r>
                        <a:rPr lang="en-US"/>
                        <a:t>8% capital ratio</a:t>
                      </a:r>
                    </a:p>
                  </a:txBody>
                  <a:tcPr anchor="ctr">
                    <a:lnL>
                      <a:noFill/>
                    </a:lnL>
                    <a:lnR>
                      <a:noFill/>
                    </a:lnR>
                    <a:lnT>
                      <a:noFill/>
                    </a:lnT>
                    <a:lnB>
                      <a:noFill/>
                    </a:lnB>
                  </a:tcPr>
                </a:tc>
                <a:tc>
                  <a:txBody>
                    <a:bodyPr/>
                    <a:lstStyle/>
                    <a:p>
                      <a:r>
                        <a:rPr lang="en-US"/>
                        <a:t>Three pillars</a:t>
                      </a:r>
                    </a:p>
                  </a:txBody>
                  <a:tcPr anchor="ctr">
                    <a:lnL>
                      <a:noFill/>
                    </a:lnL>
                    <a:lnR>
                      <a:noFill/>
                    </a:lnR>
                    <a:lnT>
                      <a:noFill/>
                    </a:lnT>
                    <a:lnB>
                      <a:noFill/>
                    </a:lnB>
                  </a:tcPr>
                </a:tc>
                <a:tc>
                  <a:txBody>
                    <a:bodyPr/>
                    <a:lstStyle/>
                    <a:p>
                      <a:r>
                        <a:rPr lang="en-US"/>
                        <a:t>Higher-quality capital and liquidity standards</a:t>
                      </a:r>
                    </a:p>
                  </a:txBody>
                  <a:tcPr anchor="ctr">
                    <a:lnL>
                      <a:noFill/>
                    </a:lnL>
                    <a:lnR>
                      <a:noFill/>
                    </a:lnR>
                    <a:lnT>
                      <a:noFill/>
                    </a:lnT>
                    <a:lnB>
                      <a:noFill/>
                    </a:lnB>
                  </a:tcPr>
                </a:tc>
                <a:extLst>
                  <a:ext uri="{0D108BD9-81ED-4DB2-BD59-A6C34878D82A}">
                    <a16:rowId xmlns:a16="http://schemas.microsoft.com/office/drawing/2014/main" val="2846308855"/>
                  </a:ext>
                </a:extLst>
              </a:tr>
              <a:tr h="0">
                <a:tc>
                  <a:txBody>
                    <a:bodyPr/>
                    <a:lstStyle/>
                    <a:p>
                      <a:r>
                        <a:rPr lang="en-US"/>
                        <a:t>Liquidity Standard</a:t>
                      </a:r>
                    </a:p>
                  </a:txBody>
                  <a:tcPr anchor="ctr">
                    <a:lnL>
                      <a:noFill/>
                    </a:lnL>
                    <a:lnR>
                      <a:noFill/>
                    </a:lnR>
                    <a:lnT>
                      <a:noFill/>
                    </a:lnT>
                    <a:lnB>
                      <a:noFill/>
                    </a:lnB>
                  </a:tcPr>
                </a:tc>
                <a:tc>
                  <a:txBody>
                    <a:bodyPr/>
                    <a:lstStyle/>
                    <a:p>
                      <a:r>
                        <a:rPr lang="en-US"/>
                        <a:t>Not central</a:t>
                      </a:r>
                    </a:p>
                  </a:txBody>
                  <a:tcPr anchor="ctr">
                    <a:lnL>
                      <a:noFill/>
                    </a:lnL>
                    <a:lnR>
                      <a:noFill/>
                    </a:lnR>
                    <a:lnT>
                      <a:noFill/>
                    </a:lnT>
                    <a:lnB>
                      <a:noFill/>
                    </a:lnB>
                  </a:tcPr>
                </a:tc>
                <a:tc>
                  <a:txBody>
                    <a:bodyPr/>
                    <a:lstStyle/>
                    <a:p>
                      <a:r>
                        <a:rPr lang="en-US"/>
                        <a:t>Limited</a:t>
                      </a:r>
                    </a:p>
                  </a:txBody>
                  <a:tcPr anchor="ctr">
                    <a:lnL>
                      <a:noFill/>
                    </a:lnL>
                    <a:lnR>
                      <a:noFill/>
                    </a:lnR>
                    <a:lnT>
                      <a:noFill/>
                    </a:lnT>
                    <a:lnB>
                      <a:noFill/>
                    </a:lnB>
                  </a:tcPr>
                </a:tc>
                <a:tc>
                  <a:txBody>
                    <a:bodyPr/>
                    <a:lstStyle/>
                    <a:p>
                      <a:r>
                        <a:rPr lang="en-US"/>
                        <a:t>LCR and NSFR</a:t>
                      </a:r>
                    </a:p>
                  </a:txBody>
                  <a:tcPr anchor="ctr">
                    <a:lnL>
                      <a:noFill/>
                    </a:lnL>
                    <a:lnR>
                      <a:noFill/>
                    </a:lnR>
                    <a:lnT>
                      <a:noFill/>
                    </a:lnT>
                    <a:lnB>
                      <a:noFill/>
                    </a:lnB>
                  </a:tcPr>
                </a:tc>
                <a:extLst>
                  <a:ext uri="{0D108BD9-81ED-4DB2-BD59-A6C34878D82A}">
                    <a16:rowId xmlns:a16="http://schemas.microsoft.com/office/drawing/2014/main" val="2940318374"/>
                  </a:ext>
                </a:extLst>
              </a:tr>
              <a:tr h="0">
                <a:tc>
                  <a:txBody>
                    <a:bodyPr/>
                    <a:lstStyle/>
                    <a:p>
                      <a:r>
                        <a:rPr lang="en-US"/>
                        <a:t>Leverage Control</a:t>
                      </a:r>
                    </a:p>
                  </a:txBody>
                  <a:tcPr anchor="ctr">
                    <a:lnL>
                      <a:noFill/>
                    </a:lnL>
                    <a:lnR>
                      <a:noFill/>
                    </a:lnR>
                    <a:lnT>
                      <a:noFill/>
                    </a:lnT>
                    <a:lnB>
                      <a:noFill/>
                    </a:lnB>
                  </a:tcPr>
                </a:tc>
                <a:tc>
                  <a:txBody>
                    <a:bodyPr/>
                    <a:lstStyle/>
                    <a:p>
                      <a:r>
                        <a:rPr lang="en-US"/>
                        <a:t>Limited</a:t>
                      </a:r>
                    </a:p>
                  </a:txBody>
                  <a:tcPr anchor="ctr">
                    <a:lnL>
                      <a:noFill/>
                    </a:lnL>
                    <a:lnR>
                      <a:noFill/>
                    </a:lnR>
                    <a:lnT>
                      <a:noFill/>
                    </a:lnT>
                    <a:lnB>
                      <a:noFill/>
                    </a:lnB>
                  </a:tcPr>
                </a:tc>
                <a:tc>
                  <a:txBody>
                    <a:bodyPr/>
                    <a:lstStyle/>
                    <a:p>
                      <a:r>
                        <a:rPr lang="en-US"/>
                        <a:t>Limited</a:t>
                      </a:r>
                    </a:p>
                  </a:txBody>
                  <a:tcPr anchor="ctr">
                    <a:lnL>
                      <a:noFill/>
                    </a:lnL>
                    <a:lnR>
                      <a:noFill/>
                    </a:lnR>
                    <a:lnT>
                      <a:noFill/>
                    </a:lnT>
                    <a:lnB>
                      <a:noFill/>
                    </a:lnB>
                  </a:tcPr>
                </a:tc>
                <a:tc>
                  <a:txBody>
                    <a:bodyPr/>
                    <a:lstStyle/>
                    <a:p>
                      <a:r>
                        <a:rPr lang="en-US"/>
                        <a:t>Leverage ratio</a:t>
                      </a:r>
                    </a:p>
                  </a:txBody>
                  <a:tcPr anchor="ctr">
                    <a:lnL>
                      <a:noFill/>
                    </a:lnL>
                    <a:lnR>
                      <a:noFill/>
                    </a:lnR>
                    <a:lnT>
                      <a:noFill/>
                    </a:lnT>
                    <a:lnB>
                      <a:noFill/>
                    </a:lnB>
                  </a:tcPr>
                </a:tc>
                <a:extLst>
                  <a:ext uri="{0D108BD9-81ED-4DB2-BD59-A6C34878D82A}">
                    <a16:rowId xmlns:a16="http://schemas.microsoft.com/office/drawing/2014/main" val="168286666"/>
                  </a:ext>
                </a:extLst>
              </a:tr>
              <a:tr h="0">
                <a:tc>
                  <a:txBody>
                    <a:bodyPr/>
                    <a:lstStyle/>
                    <a:p>
                      <a:r>
                        <a:rPr lang="en-US"/>
                        <a:t>Crisis Response</a:t>
                      </a:r>
                    </a:p>
                  </a:txBody>
                  <a:tcPr anchor="ctr">
                    <a:lnL>
                      <a:noFill/>
                    </a:lnL>
                    <a:lnR>
                      <a:noFill/>
                    </a:lnR>
                    <a:lnT>
                      <a:noFill/>
                    </a:lnT>
                    <a:lnB>
                      <a:noFill/>
                    </a:lnB>
                  </a:tcPr>
                </a:tc>
                <a:tc>
                  <a:txBody>
                    <a:bodyPr/>
                    <a:lstStyle/>
                    <a:p>
                      <a:r>
                        <a:rPr lang="en-US"/>
                        <a:t>Pre-globalization banking</a:t>
                      </a:r>
                    </a:p>
                  </a:txBody>
                  <a:tcPr anchor="ctr">
                    <a:lnL>
                      <a:noFill/>
                    </a:lnL>
                    <a:lnR>
                      <a:noFill/>
                    </a:lnR>
                    <a:lnT>
                      <a:noFill/>
                    </a:lnT>
                    <a:lnB>
                      <a:noFill/>
                    </a:lnB>
                  </a:tcPr>
                </a:tc>
                <a:tc>
                  <a:txBody>
                    <a:bodyPr/>
                    <a:lstStyle/>
                    <a:p>
                      <a:r>
                        <a:rPr lang="en-US"/>
                        <a:t>Pre-2008 crisis</a:t>
                      </a:r>
                    </a:p>
                  </a:txBody>
                  <a:tcPr anchor="ctr">
                    <a:lnL>
                      <a:noFill/>
                    </a:lnL>
                    <a:lnR>
                      <a:noFill/>
                    </a:lnR>
                    <a:lnT>
                      <a:noFill/>
                    </a:lnT>
                    <a:lnB>
                      <a:noFill/>
                    </a:lnB>
                  </a:tcPr>
                </a:tc>
                <a:tc>
                  <a:txBody>
                    <a:bodyPr/>
                    <a:lstStyle/>
                    <a:p>
                      <a:r>
                        <a:rPr lang="en-US" dirty="0"/>
                        <a:t>Post-2008 crisis reform</a:t>
                      </a:r>
                    </a:p>
                  </a:txBody>
                  <a:tcPr anchor="ctr">
                    <a:lnL>
                      <a:noFill/>
                    </a:lnL>
                    <a:lnR>
                      <a:noFill/>
                    </a:lnR>
                    <a:lnT>
                      <a:noFill/>
                    </a:lnT>
                    <a:lnB>
                      <a:noFill/>
                    </a:lnB>
                  </a:tcPr>
                </a:tc>
                <a:extLst>
                  <a:ext uri="{0D108BD9-81ED-4DB2-BD59-A6C34878D82A}">
                    <a16:rowId xmlns:a16="http://schemas.microsoft.com/office/drawing/2014/main" val="3509832326"/>
                  </a:ext>
                </a:extLst>
              </a:tr>
            </a:tbl>
          </a:graphicData>
        </a:graphic>
      </p:graphicFrame>
    </p:spTree>
    <p:extLst>
      <p:ext uri="{BB962C8B-B14F-4D97-AF65-F5344CB8AC3E}">
        <p14:creationId xmlns:p14="http://schemas.microsoft.com/office/powerpoint/2010/main" val="13805077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Main Types of Risk in Banking</a:t>
            </a:r>
            <a:endParaRPr lang="en-US" dirty="0"/>
          </a:p>
        </p:txBody>
      </p:sp>
      <p:sp>
        <p:nvSpPr>
          <p:cNvPr id="3" name="Content Placeholder 2"/>
          <p:cNvSpPr>
            <a:spLocks noGrp="1"/>
          </p:cNvSpPr>
          <p:nvPr>
            <p:ph idx="1"/>
          </p:nvPr>
        </p:nvSpPr>
        <p:spPr/>
        <p:txBody>
          <a:bodyPr/>
          <a:lstStyle/>
          <a:p>
            <a:r>
              <a:rPr lang="en-US" dirty="0" smtClean="0"/>
              <a:t>For Indonesian commercial banks, POJK No. 18/POJK.03/2016 recognizes major banking risks such as credit risk, market risk, liquidity risk, operational risk, legal risk, reputation risk, strategic risk, and compliance risk.</a:t>
            </a:r>
            <a:endParaRPr lang="en-US" dirty="0"/>
          </a:p>
        </p:txBody>
      </p:sp>
    </p:spTree>
    <p:extLst>
      <p:ext uri="{BB962C8B-B14F-4D97-AF65-F5344CB8AC3E}">
        <p14:creationId xmlns:p14="http://schemas.microsoft.com/office/powerpoint/2010/main" val="37949306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Credit Risk</a:t>
            </a:r>
            <a:br>
              <a:rPr lang="en-US" b="1" dirty="0" smtClean="0"/>
            </a:br>
            <a:endParaRPr lang="en-US" dirty="0"/>
          </a:p>
        </p:txBody>
      </p:sp>
      <p:sp>
        <p:nvSpPr>
          <p:cNvPr id="3" name="Content Placeholder 2"/>
          <p:cNvSpPr>
            <a:spLocks noGrp="1"/>
          </p:cNvSpPr>
          <p:nvPr>
            <p:ph idx="1"/>
          </p:nvPr>
        </p:nvSpPr>
        <p:spPr/>
        <p:txBody>
          <a:bodyPr/>
          <a:lstStyle/>
          <a:p>
            <a:r>
              <a:rPr lang="en-US" dirty="0" smtClean="0"/>
              <a:t>Credit risk is the risk that a borrower or counterparty fails to fulfill their financial obligations to the bank</a:t>
            </a:r>
          </a:p>
          <a:p>
            <a:pPr marL="0" indent="0">
              <a:buNone/>
            </a:pPr>
            <a:r>
              <a:rPr lang="en-US" b="1" dirty="0" smtClean="0"/>
              <a:t>Example</a:t>
            </a:r>
          </a:p>
          <a:p>
            <a:r>
              <a:rPr lang="en-US" dirty="0" smtClean="0"/>
              <a:t>A bank gives a loan to an SME. At first, the business looks profitable. However, due to declining sales, poor cash flow, or economic slowdown, the SME cannot pay the loan installment. The loan becomes a non-performing loan.</a:t>
            </a:r>
          </a:p>
          <a:p>
            <a:pPr marL="0" indent="0">
              <a:buNone/>
            </a:pPr>
            <a:endParaRPr lang="en-US" dirty="0"/>
          </a:p>
        </p:txBody>
      </p:sp>
    </p:spTree>
    <p:extLst>
      <p:ext uri="{BB962C8B-B14F-4D97-AF65-F5344CB8AC3E}">
        <p14:creationId xmlns:p14="http://schemas.microsoft.com/office/powerpoint/2010/main" val="22912018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smtClean="0"/>
              <a:t>Credit risk may arise from:</a:t>
            </a:r>
          </a:p>
          <a:p>
            <a:r>
              <a:rPr lang="en-US" dirty="0" smtClean="0"/>
              <a:t>Poor credit analysis. </a:t>
            </a:r>
          </a:p>
          <a:p>
            <a:r>
              <a:rPr lang="en-US" dirty="0" smtClean="0"/>
              <a:t>Weak borrower capacity. </a:t>
            </a:r>
          </a:p>
          <a:p>
            <a:r>
              <a:rPr lang="en-US" dirty="0" smtClean="0"/>
              <a:t>Economic downturn. </a:t>
            </a:r>
          </a:p>
          <a:p>
            <a:r>
              <a:rPr lang="en-US" dirty="0" smtClean="0"/>
              <a:t>Industry decline. </a:t>
            </a:r>
          </a:p>
          <a:p>
            <a:r>
              <a:rPr lang="en-US" dirty="0" smtClean="0"/>
              <a:t>Weak collateral. </a:t>
            </a:r>
          </a:p>
          <a:p>
            <a:r>
              <a:rPr lang="en-US" dirty="0" smtClean="0"/>
              <a:t>Fraudulent financial statements. </a:t>
            </a:r>
          </a:p>
          <a:p>
            <a:r>
              <a:rPr lang="en-US" dirty="0" smtClean="0"/>
              <a:t>Overconcentration in one sector.</a:t>
            </a:r>
          </a:p>
          <a:p>
            <a:endParaRPr lang="en-US" dirty="0"/>
          </a:p>
        </p:txBody>
      </p:sp>
    </p:spTree>
    <p:extLst>
      <p:ext uri="{BB962C8B-B14F-4D97-AF65-F5344CB8AC3E}">
        <p14:creationId xmlns:p14="http://schemas.microsoft.com/office/powerpoint/2010/main" val="15955577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Banks Manage Credit Risk</a:t>
            </a:r>
            <a:endParaRPr lang="en-US" dirty="0"/>
          </a:p>
        </p:txBody>
      </p:sp>
      <p:sp>
        <p:nvSpPr>
          <p:cNvPr id="3" name="Content Placeholder 2"/>
          <p:cNvSpPr>
            <a:spLocks noGrp="1"/>
          </p:cNvSpPr>
          <p:nvPr>
            <p:ph idx="1"/>
          </p:nvPr>
        </p:nvSpPr>
        <p:spPr/>
        <p:txBody>
          <a:bodyPr/>
          <a:lstStyle/>
          <a:p>
            <a:r>
              <a:rPr lang="en-US" dirty="0" smtClean="0"/>
              <a:t>Credit analysis (5C)</a:t>
            </a:r>
          </a:p>
          <a:p>
            <a:r>
              <a:rPr lang="en-US" dirty="0" smtClean="0"/>
              <a:t>Loan approval procedures</a:t>
            </a:r>
          </a:p>
          <a:p>
            <a:r>
              <a:rPr lang="en-US" dirty="0" smtClean="0"/>
              <a:t>Credit scoring (</a:t>
            </a:r>
            <a:r>
              <a:rPr lang="en-US" dirty="0" err="1" smtClean="0"/>
              <a:t>redit</a:t>
            </a:r>
            <a:r>
              <a:rPr lang="en-US" dirty="0" smtClean="0"/>
              <a:t> scoring models based on income, repayment history, age, employment status, and previous borrowing behavior)</a:t>
            </a:r>
          </a:p>
          <a:p>
            <a:r>
              <a:rPr lang="en-US" dirty="0" smtClean="0"/>
              <a:t>Collateral management</a:t>
            </a:r>
          </a:p>
          <a:p>
            <a:r>
              <a:rPr lang="en-US" dirty="0" smtClean="0"/>
              <a:t>Loan monitoring</a:t>
            </a:r>
            <a:endParaRPr lang="en-US" dirty="0"/>
          </a:p>
        </p:txBody>
      </p:sp>
    </p:spTree>
    <p:extLst>
      <p:ext uri="{BB962C8B-B14F-4D97-AF65-F5344CB8AC3E}">
        <p14:creationId xmlns:p14="http://schemas.microsoft.com/office/powerpoint/2010/main" val="16009716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Market Risk</a:t>
            </a:r>
            <a:endParaRPr lang="en-US" dirty="0"/>
          </a:p>
        </p:txBody>
      </p:sp>
      <p:sp>
        <p:nvSpPr>
          <p:cNvPr id="3" name="Content Placeholder 2"/>
          <p:cNvSpPr>
            <a:spLocks noGrp="1"/>
          </p:cNvSpPr>
          <p:nvPr>
            <p:ph idx="1"/>
          </p:nvPr>
        </p:nvSpPr>
        <p:spPr/>
        <p:txBody>
          <a:bodyPr/>
          <a:lstStyle/>
          <a:p>
            <a:pPr marL="0" indent="0">
              <a:buNone/>
            </a:pPr>
            <a:r>
              <a:rPr lang="en-US" dirty="0" smtClean="0"/>
              <a:t>Market risk is the risk of loss caused by changes in market prices, such as interest rates, exchange rates, stock prices, or bond prices.</a:t>
            </a:r>
          </a:p>
          <a:p>
            <a:pPr marL="0" indent="0">
              <a:buNone/>
            </a:pPr>
            <a:endParaRPr lang="en-US" dirty="0"/>
          </a:p>
          <a:p>
            <a:pPr marL="0" indent="0">
              <a:buNone/>
            </a:pPr>
            <a:r>
              <a:rPr lang="en-US" b="1" dirty="0" smtClean="0"/>
              <a:t>Example</a:t>
            </a:r>
          </a:p>
          <a:p>
            <a:r>
              <a:rPr lang="en-US" dirty="0" smtClean="0"/>
              <a:t>A bank holds government bonds. If market interest rates increase, the price of existing bonds may decline. As a result, the bank may suffer a loss if it sells the bonds before maturity.</a:t>
            </a:r>
          </a:p>
          <a:p>
            <a:pPr marL="0" indent="0">
              <a:buNone/>
            </a:pPr>
            <a:endParaRPr lang="en-US" dirty="0"/>
          </a:p>
        </p:txBody>
      </p:sp>
    </p:spTree>
    <p:extLst>
      <p:ext uri="{BB962C8B-B14F-4D97-AF65-F5344CB8AC3E}">
        <p14:creationId xmlns:p14="http://schemas.microsoft.com/office/powerpoint/2010/main" val="18389946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2248</Words>
  <Application>Microsoft Office PowerPoint</Application>
  <PresentationFormat>Widescreen</PresentationFormat>
  <Paragraphs>284</Paragraphs>
  <Slides>41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Calibri Light</vt:lpstr>
      <vt:lpstr>Office Theme</vt:lpstr>
      <vt:lpstr>RISK MANAGEMENT IN BANKING</vt:lpstr>
      <vt:lpstr>Meaning of Risk Management in Banking</vt:lpstr>
      <vt:lpstr>Why Risk Management Is Important in Banking</vt:lpstr>
      <vt:lpstr>risk management helps banks to:</vt:lpstr>
      <vt:lpstr>Main Types of Risk in Banking</vt:lpstr>
      <vt:lpstr>Credit Risk </vt:lpstr>
      <vt:lpstr>PowerPoint Presentation</vt:lpstr>
      <vt:lpstr>How Banks Manage Credit Risk</vt:lpstr>
      <vt:lpstr>Market Risk</vt:lpstr>
      <vt:lpstr>Types of Market Risk</vt:lpstr>
      <vt:lpstr>How Banks Manage Market Risk</vt:lpstr>
      <vt:lpstr>Liquidity Risk</vt:lpstr>
      <vt:lpstr>Sources of Liquidity Risk</vt:lpstr>
      <vt:lpstr>How Banks Manage Liquidity Risk</vt:lpstr>
      <vt:lpstr>Operational Risk</vt:lpstr>
      <vt:lpstr>Examples of Operational Risk</vt:lpstr>
      <vt:lpstr>How Banks Manage Operational Risk</vt:lpstr>
      <vt:lpstr>Legal Risk</vt:lpstr>
      <vt:lpstr>Sources of Legal Risk</vt:lpstr>
      <vt:lpstr>How Banks Manage Legal Risk</vt:lpstr>
      <vt:lpstr>Reputation Risk</vt:lpstr>
      <vt:lpstr>Causes of Reputation Risk</vt:lpstr>
      <vt:lpstr>How Banks Manage Reputation Risk</vt:lpstr>
      <vt:lpstr>Strategic Risk</vt:lpstr>
      <vt:lpstr>Sources of Strategic Risk</vt:lpstr>
      <vt:lpstr>Compliance Risk</vt:lpstr>
      <vt:lpstr>Sources of Compliance Risk</vt:lpstr>
      <vt:lpstr>Basel Accords in Banking Risk Management</vt:lpstr>
      <vt:lpstr>PowerPoint Presentation</vt:lpstr>
      <vt:lpstr>Why Basel Accords Are Important</vt:lpstr>
      <vt:lpstr>Basel I</vt:lpstr>
      <vt:lpstr>PowerPoint Presentation</vt:lpstr>
      <vt:lpstr>PowerPoint Presentation</vt:lpstr>
      <vt:lpstr>PowerPoint Presentation</vt:lpstr>
      <vt:lpstr>Basel II</vt:lpstr>
      <vt:lpstr>Pillar 1: Minimum Capital Requirements</vt:lpstr>
      <vt:lpstr>Pillar 2: Supervisory Review</vt:lpstr>
      <vt:lpstr>illar 3: Market Discipline</vt:lpstr>
      <vt:lpstr>Weaknesses of Basel II</vt:lpstr>
      <vt:lpstr>Basel III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MANAGEMENT IN BANKING</dc:title>
  <dc:creator>MyBook PRO K7</dc:creator>
  <cp:lastModifiedBy>MyBook PRO K7</cp:lastModifiedBy>
  <cp:revision>13</cp:revision>
  <dcterms:created xsi:type="dcterms:W3CDTF">2026-05-11T23:56:10Z</dcterms:created>
  <dcterms:modified xsi:type="dcterms:W3CDTF">2026-05-12T00:35:34Z</dcterms:modified>
</cp:coreProperties>
</file>