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1" r:id="rId3"/>
    <p:sldId id="256" r:id="rId4"/>
    <p:sldId id="257" r:id="rId5"/>
    <p:sldId id="259" r:id="rId6"/>
    <p:sldId id="260" r:id="rId7"/>
    <p:sldId id="261" r:id="rId8"/>
    <p:sldId id="262" r:id="rId9"/>
    <p:sldId id="269" r:id="rId10"/>
    <p:sldId id="263" r:id="rId11"/>
    <p:sldId id="268" r:id="rId12"/>
    <p:sldId id="265" r:id="rId13"/>
    <p:sldId id="267" r:id="rId14"/>
    <p:sldId id="264" r:id="rId15"/>
    <p:sldId id="266" r:id="rId16"/>
    <p:sldId id="270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0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KARYA TULIS ILMIAH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3200400"/>
            <a:ext cx="8229600" cy="3600400"/>
          </a:xfrm>
        </p:spPr>
        <p:txBody>
          <a:bodyPr/>
          <a:lstStyle/>
          <a:p>
            <a:pPr algn="ctr"/>
            <a:endParaRPr lang="id-ID" sz="4400" dirty="0" smtClean="0"/>
          </a:p>
          <a:p>
            <a:pPr algn="ctr"/>
            <a:endParaRPr lang="id-ID" sz="4400" dirty="0" smtClean="0"/>
          </a:p>
          <a:p>
            <a:pPr algn="ctr"/>
            <a:r>
              <a:rPr lang="id-ID" sz="4400" dirty="0" smtClean="0"/>
              <a:t>Mata Kuliah Umum</a:t>
            </a:r>
          </a:p>
          <a:p>
            <a:pPr algn="ctr"/>
            <a:r>
              <a:rPr lang="id-ID" sz="4400" dirty="0" smtClean="0"/>
              <a:t>Pendidikan Bahasa Indonesia</a:t>
            </a:r>
            <a:endParaRPr lang="en-US" sz="4400" dirty="0"/>
          </a:p>
        </p:txBody>
      </p:sp>
      <p:pic>
        <p:nvPicPr>
          <p:cNvPr id="7" name="Picture 6" descr="F:\logo unil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667000"/>
            <a:ext cx="1691640" cy="158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17013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427" y="-22963"/>
            <a:ext cx="5029199" cy="667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80376"/>
            <a:ext cx="5791200" cy="860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914400"/>
          </a:xfrm>
        </p:spPr>
        <p:txBody>
          <a:bodyPr/>
          <a:lstStyle/>
          <a:p>
            <a:r>
              <a:rPr lang="id-ID" sz="3600" dirty="0" smtClean="0"/>
              <a:t>Kata pengantar atau  sanwacana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28" y="838200"/>
            <a:ext cx="6563072" cy="533400"/>
          </a:xfrm>
        </p:spPr>
        <p:txBody>
          <a:bodyPr/>
          <a:lstStyle/>
          <a:p>
            <a:r>
              <a:rPr lang="id-ID" dirty="0" smtClean="0"/>
              <a:t>Kata pengantar atau sanwacana berisi ucapan terima </a:t>
            </a:r>
            <a:endParaRPr lang="en-US" dirty="0" smtClean="0"/>
          </a:p>
          <a:p>
            <a:r>
              <a:rPr lang="id-ID" dirty="0" smtClean="0"/>
              <a:t>kasih atas terselesaikannya penulisan karya tulis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371600" y="1447800"/>
            <a:ext cx="7325072" cy="5410200"/>
          </a:xfrm>
        </p:spPr>
        <p:txBody>
          <a:bodyPr/>
          <a:lstStyle/>
          <a:p>
            <a:pPr lvl="0"/>
            <a:r>
              <a:rPr lang="id-ID" dirty="0" smtClean="0"/>
              <a:t>Secara umum, ketentuan dalam menyusun kata pengantar atau sanwacana yaitu :</a:t>
            </a:r>
            <a:endParaRPr lang="en-US" dirty="0" smtClean="0"/>
          </a:p>
          <a:p>
            <a:pPr lvl="0"/>
            <a:r>
              <a:rPr lang="id-ID" dirty="0" smtClean="0"/>
              <a:t>Pengetikan </a:t>
            </a:r>
            <a:endParaRPr lang="en-US" dirty="0" smtClean="0"/>
          </a:p>
          <a:p>
            <a:pPr lvl="0"/>
            <a:r>
              <a:rPr lang="id-ID" dirty="0" smtClean="0"/>
              <a:t>“PRAKATA” atau “SANWACANA” diketik di tengah-tengah kertas berjarak 6 spasi dari pinggir atas kertas tanpa tanda petik.</a:t>
            </a:r>
            <a:endParaRPr lang="en-US" dirty="0" smtClean="0"/>
          </a:p>
          <a:p>
            <a:pPr lvl="0"/>
            <a:r>
              <a:rPr lang="id-ID" dirty="0" smtClean="0"/>
              <a:t>“PRAKATA” atau “SANWACANA” seluruhnya diketik dalam huruf besar.</a:t>
            </a:r>
            <a:endParaRPr lang="en-US" dirty="0" smtClean="0"/>
          </a:p>
          <a:p>
            <a:pPr lvl="0"/>
            <a:r>
              <a:rPr lang="id-ID" dirty="0" smtClean="0"/>
              <a:t>Isi </a:t>
            </a:r>
            <a:endParaRPr lang="en-US" dirty="0" smtClean="0"/>
          </a:p>
          <a:p>
            <a:pPr lvl="0"/>
            <a:r>
              <a:rPr lang="id-ID" dirty="0" smtClean="0"/>
              <a:t>Gambaran umum tugas, ketentuan pengarahan, dan pegangan kerja peneliti</a:t>
            </a:r>
            <a:endParaRPr lang="en-US" dirty="0" smtClean="0"/>
          </a:p>
          <a:p>
            <a:pPr lvl="0"/>
            <a:r>
              <a:rPr lang="id-ID" dirty="0" smtClean="0"/>
              <a:t>Gambaran umum pelaksanaan tugas dan hasil yang dicapai</a:t>
            </a:r>
            <a:endParaRPr lang="en-US" dirty="0" smtClean="0"/>
          </a:p>
          <a:p>
            <a:pPr lvl="0"/>
            <a:r>
              <a:rPr lang="id-ID" dirty="0" smtClean="0"/>
              <a:t>Ucapan terima kasih kepada semua pihak yang telah membantu</a:t>
            </a:r>
            <a:endParaRPr lang="en-US" dirty="0" smtClean="0"/>
          </a:p>
          <a:p>
            <a:pPr lvl="0"/>
            <a:r>
              <a:rPr lang="id-ID" dirty="0" smtClean="0"/>
              <a:t>Tempat, tanggal, bulan, dan tahun penyusunan tulisan</a:t>
            </a:r>
            <a:endParaRPr lang="en-US" dirty="0" smtClean="0"/>
          </a:p>
          <a:p>
            <a:pPr lvl="0"/>
            <a:r>
              <a:rPr lang="id-ID" dirty="0" smtClean="0"/>
              <a:t>Nama penulis/penanggung jawab</a:t>
            </a:r>
            <a:endParaRPr lang="en-US" dirty="0" smtClean="0"/>
          </a:p>
          <a:p>
            <a:pPr lvl="0"/>
            <a:r>
              <a:rPr lang="id-ID" dirty="0" smtClean="0"/>
              <a:t>Tidak ada duplikasi isi dengan bagian skripsi/tesis/laporan yang lain.</a:t>
            </a:r>
            <a:endParaRPr lang="en-US" dirty="0" smtClean="0"/>
          </a:p>
          <a:p>
            <a:pPr lvl="0"/>
            <a:r>
              <a:rPr lang="id-ID" dirty="0" smtClean="0"/>
              <a:t>“SANWACANA” berisi hal-hal seperti yang tersebut pada (3), (4), (5), dan (5) pada (b) di atas.</a:t>
            </a:r>
            <a:endParaRPr lang="en-US" dirty="0" smtClean="0"/>
          </a:p>
          <a:p>
            <a:pPr lvl="0"/>
            <a:r>
              <a:rPr lang="id-ID" dirty="0" smtClean="0"/>
              <a:t>Naskah kata pengantar/ucapan terima kasih diketik empat spasi dibawah “PRAKATA” atau “SANWACANA”.</a:t>
            </a:r>
            <a:endParaRPr lang="en-US" dirty="0" smtClean="0"/>
          </a:p>
          <a:p>
            <a:pPr lvl="0"/>
            <a:r>
              <a:rPr lang="id-ID" dirty="0" smtClean="0"/>
              <a:t>Penomoran </a:t>
            </a:r>
            <a:endParaRPr lang="en-US" dirty="0" smtClean="0"/>
          </a:p>
          <a:p>
            <a:pPr lvl="0"/>
            <a:r>
              <a:rPr lang="id-ID" dirty="0" smtClean="0"/>
              <a:t>Halaman ini dinomori dengan angka romawi i di samping kanan, satu spasi dari batas bawah sembir berjarak 3 cm dari pinggir kanan kertas.</a:t>
            </a:r>
            <a:endParaRPr lang="en-US" dirty="0" smtClean="0"/>
          </a:p>
          <a:p>
            <a:pPr lvl="0"/>
            <a:r>
              <a:rPr lang="id-ID" dirty="0" smtClean="0"/>
              <a:t>Jika ada halaman persembahan, halaman ini dinomori ii.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57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524328" cy="1069514"/>
          </a:xfrm>
        </p:spPr>
        <p:txBody>
          <a:bodyPr/>
          <a:lstStyle/>
          <a:p>
            <a:r>
              <a:rPr lang="en-US" sz="3600" dirty="0" err="1" smtClean="0">
                <a:latin typeface="High Tower Text" pitchFamily="18" charset="0"/>
              </a:rPr>
              <a:t>Persembahan</a:t>
            </a:r>
            <a:endParaRPr lang="en-US" sz="3600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487816" cy="1066800"/>
          </a:xfrm>
        </p:spPr>
        <p:txBody>
          <a:bodyPr/>
          <a:lstStyle/>
          <a:p>
            <a:r>
              <a:rPr lang="id-ID" dirty="0" smtClean="0"/>
              <a:t>Lembar persembahan bertujuan untuk menunjukkan rasa terimakasih dan kagum terhadap orang yang kita persembahkan untuk mengenang perilakunya kepada kita.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33400" y="2895600"/>
            <a:ext cx="6563072" cy="3505201"/>
          </a:xfrm>
        </p:spPr>
        <p:txBody>
          <a:bodyPr/>
          <a:lstStyle/>
          <a:p>
            <a:r>
              <a:rPr lang="id-ID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Secara umum, ketentuan dalam menyusun 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d-ID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lembar persembahan yaitu : </a:t>
            </a:r>
            <a:endParaRPr lang="en-US" sz="20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id-ID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Hanya untuk skripsi/tesis/disertasi.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id-ID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Bukan keharusan (optional)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/>
            <a:r>
              <a:rPr lang="id-ID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Jika diketik, harus singkat dan ditempatkan di tengah-tengah halaman</a:t>
            </a:r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id-ID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Dianggap sebagai halaman pertama halaman pemula</a:t>
            </a:r>
            <a:endParaRPr lang="en-US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121" y="-304800"/>
            <a:ext cx="54102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200400"/>
            <a:ext cx="3200400" cy="460648"/>
          </a:xfrm>
        </p:spPr>
        <p:txBody>
          <a:bodyPr/>
          <a:lstStyle/>
          <a:p>
            <a:r>
              <a:rPr lang="en-US" sz="2800" b="1" dirty="0" smtClean="0">
                <a:latin typeface="Arial Black" pitchFamily="34" charset="0"/>
              </a:rPr>
              <a:t>TERIMA KASIH</a:t>
            </a:r>
            <a:endParaRPr lang="en-US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504652"/>
            <a:ext cx="77724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d-ID" sz="2800" dirty="0" smtClean="0">
                <a:latin typeface="Calisto MT" pitchFamily="18" charset="0"/>
              </a:rPr>
              <a:t>Karya tulis ilmiah adalah tulisan tentang ilmu </a:t>
            </a:r>
            <a:endParaRPr lang="en-US" sz="2800" dirty="0" smtClean="0">
              <a:latin typeface="Calisto MT" pitchFamily="18" charset="0"/>
            </a:endParaRPr>
          </a:p>
          <a:p>
            <a:pPr>
              <a:defRPr/>
            </a:pPr>
            <a:r>
              <a:rPr lang="id-ID" sz="2800" dirty="0" smtClean="0">
                <a:latin typeface="Calisto MT" pitchFamily="18" charset="0"/>
              </a:rPr>
              <a:t>pengetahuan yang menyampaikan fakta dan</a:t>
            </a:r>
            <a:endParaRPr lang="en-US" sz="2800" dirty="0" smtClean="0">
              <a:latin typeface="Calisto MT" pitchFamily="18" charset="0"/>
            </a:endParaRPr>
          </a:p>
          <a:p>
            <a:pPr>
              <a:defRPr/>
            </a:pPr>
            <a:r>
              <a:rPr lang="id-ID" sz="2800" dirty="0" smtClean="0">
                <a:latin typeface="Calisto MT" pitchFamily="18" charset="0"/>
              </a:rPr>
              <a:t>ditulis menurut metodologi penulisan yang baik </a:t>
            </a:r>
            <a:endParaRPr lang="en-US" sz="2800" dirty="0" smtClean="0">
              <a:latin typeface="Calisto MT" pitchFamily="18" charset="0"/>
            </a:endParaRPr>
          </a:p>
          <a:p>
            <a:pPr>
              <a:defRPr/>
            </a:pPr>
            <a:r>
              <a:rPr lang="id-ID" sz="2800" dirty="0" smtClean="0">
                <a:latin typeface="Calisto MT" pitchFamily="18" charset="0"/>
              </a:rPr>
              <a:t>dan benar</a:t>
            </a:r>
            <a:endParaRPr lang="en-US" sz="2800" dirty="0" smtClean="0">
              <a:latin typeface="Calisto MT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152128" y="663079"/>
            <a:ext cx="4788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914400" y="381000"/>
            <a:ext cx="7382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latin typeface="Baskerville Old Face" pitchFamily="18" charset="0"/>
              </a:rPr>
              <a:t>Pengertian Karya Tulis Ilmiah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Baskerville Old Fac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Tujuan Karya Tulis Ilmiah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52400" y="1371600"/>
            <a:ext cx="8839200" cy="5257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id-ID" sz="2400" dirty="0" smtClean="0"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id-ID" sz="2400" dirty="0" smtClean="0">
                <a:latin typeface="Aharoni" pitchFamily="2" charset="-79"/>
                <a:cs typeface="Aharoni" pitchFamily="2" charset="-79"/>
              </a:rPr>
              <a:t>Sebagai wahana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latihan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dalam</a:t>
            </a:r>
            <a:r>
              <a:rPr lang="id-ID" sz="2400" dirty="0" smtClean="0">
                <a:latin typeface="Aharoni" pitchFamily="2" charset="-79"/>
                <a:cs typeface="Aharoni" pitchFamily="2" charset="-79"/>
              </a:rPr>
              <a:t> mengungkapkan             pemikiran atau hasil penelitian dalam bentuk tulisan        ilmiah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d-ID" sz="2400" dirty="0" smtClean="0">
                <a:latin typeface="Aharoni" pitchFamily="2" charset="-79"/>
                <a:cs typeface="Aharoni" pitchFamily="2" charset="-79"/>
              </a:rPr>
              <a:t>yang sistematis dan metodologis.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lvl="0"/>
            <a:endParaRPr lang="en-US" sz="2000" dirty="0" smtClean="0"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id-ID" sz="2400" dirty="0" smtClean="0">
                <a:latin typeface="Aharoni" pitchFamily="2" charset="-79"/>
                <a:cs typeface="Aharoni" pitchFamily="2" charset="-79"/>
              </a:rPr>
              <a:t>Menumbuhkan etos ilmiah pada seseorang.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lvl="0"/>
            <a:endParaRPr lang="id-ID" sz="2000" dirty="0" smtClean="0"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id-ID" sz="2400" dirty="0" smtClean="0">
                <a:latin typeface="Aharoni" pitchFamily="2" charset="-79"/>
                <a:cs typeface="Aharoni" pitchFamily="2" charset="-79"/>
              </a:rPr>
              <a:t>Sebagai wahana transformasi pengetahuan antara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        </a:t>
            </a:r>
            <a:r>
              <a:rPr lang="id-ID" sz="2400" dirty="0" smtClean="0">
                <a:latin typeface="Aharoni" pitchFamily="2" charset="-79"/>
                <a:cs typeface="Aharoni" pitchFamily="2" charset="-79"/>
              </a:rPr>
              <a:t>sekolah dengan masyarakat, atau orang-orang yang </a:t>
            </a:r>
          </a:p>
          <a:p>
            <a:pPr lvl="0"/>
            <a:r>
              <a:rPr lang="id-ID" sz="2400" dirty="0" smtClean="0">
                <a:latin typeface="Aharoni" pitchFamily="2" charset="-79"/>
                <a:cs typeface="Aharoni" pitchFamily="2" charset="-79"/>
              </a:rPr>
              <a:t>berminat membacanya.</a:t>
            </a:r>
            <a:endParaRPr lang="en-US" sz="2400" dirty="0" smtClean="0">
              <a:latin typeface="Aharoni" pitchFamily="2" charset="-79"/>
              <a:cs typeface="Aharoni" pitchFamily="2" charset="-79"/>
            </a:endParaRPr>
          </a:p>
          <a:p>
            <a:pPr lvl="0"/>
            <a:endParaRPr lang="en-US" sz="2000" dirty="0" smtClean="0">
              <a:latin typeface="Aharoni" pitchFamily="2" charset="-79"/>
              <a:cs typeface="Aharoni" pitchFamily="2" charset="-79"/>
            </a:endParaRPr>
          </a:p>
          <a:p>
            <a:pPr lvl="0"/>
            <a:r>
              <a:rPr lang="id-ID" sz="2400" dirty="0" smtClean="0">
                <a:latin typeface="Aharoni" pitchFamily="2" charset="-79"/>
                <a:cs typeface="Aharoni" pitchFamily="2" charset="-79"/>
              </a:rPr>
              <a:t>Melatih keterampilan dasar untuk melakukan penelitian.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Manfaat Karya Tulis Ilmiah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524000" y="1295400"/>
            <a:ext cx="7315200" cy="4800600"/>
          </a:xfrm>
        </p:spPr>
        <p:txBody>
          <a:bodyPr/>
          <a:lstStyle/>
          <a:p>
            <a:pPr marL="342900" lvl="0" indent="-342900">
              <a:buFont typeface="Wingdings" pitchFamily="2" charset="2"/>
              <a:buChar char="Ø"/>
            </a:pPr>
            <a:r>
              <a:rPr lang="id-ID" sz="2000" b="1" dirty="0" smtClean="0"/>
              <a:t>Melatih untuk mengembangkan keterampilan </a:t>
            </a:r>
            <a:r>
              <a:rPr lang="en-US" sz="2000" b="1" dirty="0"/>
              <a:t> </a:t>
            </a:r>
            <a:r>
              <a:rPr lang="en-US" sz="2000" b="1" dirty="0" smtClean="0"/>
              <a:t>       </a:t>
            </a:r>
            <a:r>
              <a:rPr lang="id-ID" sz="2000" b="1" dirty="0" smtClean="0"/>
              <a:t>membaca yang efektif;</a:t>
            </a:r>
            <a:endParaRPr lang="en-US" sz="2000" b="1" dirty="0" smtClean="0"/>
          </a:p>
          <a:p>
            <a:pPr lvl="0"/>
            <a:endParaRPr lang="en-US" sz="900" b="1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id-ID" sz="2000" b="1" dirty="0" smtClean="0"/>
              <a:t>Melatih untuk menggabungkan hasil bacaan dari </a:t>
            </a:r>
            <a:r>
              <a:rPr lang="en-US" sz="2000" b="1" dirty="0" smtClean="0"/>
              <a:t>       </a:t>
            </a:r>
            <a:r>
              <a:rPr lang="id-ID" sz="2000" b="1" dirty="0" smtClean="0"/>
              <a:t>berbagai sumber;</a:t>
            </a:r>
            <a:endParaRPr lang="en-US" sz="2000" b="1" dirty="0" smtClean="0"/>
          </a:p>
          <a:p>
            <a:pPr lvl="0"/>
            <a:endParaRPr lang="en-US" sz="900" b="1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id-ID" sz="2000" b="1" dirty="0" smtClean="0"/>
              <a:t>Mengenalkan dengan kegiatan kepustakaan ;</a:t>
            </a:r>
            <a:endParaRPr lang="en-US" sz="2000" b="1" dirty="0" smtClean="0"/>
          </a:p>
          <a:p>
            <a:pPr lvl="0"/>
            <a:endParaRPr lang="en-US" sz="900" b="1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id-ID" sz="2000" b="1" dirty="0" smtClean="0"/>
              <a:t>Meningkatkan pengorganisasian fakta / data secara</a:t>
            </a:r>
            <a:r>
              <a:rPr lang="en-US" sz="2000" b="1" dirty="0" smtClean="0"/>
              <a:t> </a:t>
            </a:r>
            <a:r>
              <a:rPr lang="id-ID" sz="2000" b="1" dirty="0" smtClean="0"/>
              <a:t> jelas dan sistematis;</a:t>
            </a:r>
            <a:endParaRPr lang="en-US" sz="2000" b="1" dirty="0" smtClean="0"/>
          </a:p>
          <a:p>
            <a:pPr lvl="0"/>
            <a:endParaRPr lang="en-US" sz="900" b="1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id-ID" sz="2000" b="1" dirty="0" smtClean="0"/>
              <a:t>Memperoleh kepuasaan intelektual ;</a:t>
            </a:r>
            <a:endParaRPr lang="en-US" sz="2000" b="1" dirty="0" smtClean="0"/>
          </a:p>
          <a:p>
            <a:pPr lvl="0"/>
            <a:endParaRPr lang="en-US" sz="900" b="1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id-ID" sz="2000" b="1" dirty="0" smtClean="0"/>
              <a:t>Merperluas cakrawala ilmu pengetahuan;</a:t>
            </a:r>
            <a:endParaRPr lang="en-US" sz="2000" b="1" dirty="0" smtClean="0"/>
          </a:p>
          <a:p>
            <a:pPr lvl="0"/>
            <a:endParaRPr lang="en-US" sz="900" b="1" dirty="0" smtClean="0"/>
          </a:p>
          <a:p>
            <a:pPr marL="342900" lvl="0" indent="-342900">
              <a:buFont typeface="Wingdings" pitchFamily="2" charset="2"/>
              <a:buChar char="Ø"/>
            </a:pPr>
            <a:r>
              <a:rPr lang="id-ID" sz="2000" b="1" dirty="0" smtClean="0"/>
              <a:t>Sebagai bahan acuan/penelitian pendahuluan untuk penelitian selanjutnya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1952"/>
            <a:ext cx="6563072" cy="460648"/>
          </a:xfrm>
        </p:spPr>
        <p:txBody>
          <a:bodyPr/>
          <a:lstStyle/>
          <a:p>
            <a:pPr algn="ctr"/>
            <a:r>
              <a:rPr lang="id-ID" sz="3600" b="1" dirty="0" smtClean="0">
                <a:latin typeface="High Tower Text" pitchFamily="18" charset="0"/>
              </a:rPr>
              <a:t>Jenis Karya Tulis Ilmiah</a:t>
            </a:r>
            <a:endParaRPr lang="en-US" sz="3600" b="1" dirty="0" smtClean="0">
              <a:latin typeface="High Tower Text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2057400"/>
            <a:ext cx="8001000" cy="457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dirty="0" smtClean="0">
                <a:latin typeface="Bodoni MT" pitchFamily="18" charset="0"/>
              </a:rPr>
              <a:t>Secara garis besar, karya tulis ilmiah diklasifikasikan menjadi dua</a:t>
            </a:r>
            <a:endParaRPr lang="en-US" sz="2000" dirty="0">
              <a:latin typeface="Bodoni MT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24200" y="2667000"/>
            <a:ext cx="2590800" cy="2362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000" b="1" dirty="0" smtClean="0"/>
              <a:t>Karya tulis </a:t>
            </a:r>
            <a:endParaRPr lang="en-US" sz="2000" b="1" dirty="0" smtClean="0"/>
          </a:p>
          <a:p>
            <a:pPr lvl="0" algn="ctr"/>
            <a:r>
              <a:rPr lang="id-ID" sz="2000" b="1" dirty="0" smtClean="0"/>
              <a:t>ilmiah </a:t>
            </a:r>
            <a:endParaRPr lang="en-US" sz="2000" b="1" dirty="0" smtClean="0"/>
          </a:p>
          <a:p>
            <a:pPr lvl="0" algn="ctr"/>
            <a:r>
              <a:rPr lang="id-ID" sz="2000" b="1" dirty="0" smtClean="0"/>
              <a:t>pendidikan</a:t>
            </a:r>
            <a:endParaRPr lang="en-US" sz="2000" b="1" dirty="0"/>
          </a:p>
        </p:txBody>
      </p:sp>
      <p:sp>
        <p:nvSpPr>
          <p:cNvPr id="7" name="Oval 6"/>
          <p:cNvSpPr/>
          <p:nvPr/>
        </p:nvSpPr>
        <p:spPr>
          <a:xfrm>
            <a:off x="3352800" y="2743200"/>
            <a:ext cx="2209800" cy="19812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000" b="1" dirty="0" smtClean="0"/>
              <a:t>Karya tulis </a:t>
            </a:r>
            <a:endParaRPr lang="en-US" sz="2000" b="1" dirty="0" smtClean="0"/>
          </a:p>
          <a:p>
            <a:pPr lvl="0" algn="ctr"/>
            <a:r>
              <a:rPr lang="id-ID" sz="2000" b="1" dirty="0" smtClean="0"/>
              <a:t>ilmiah </a:t>
            </a:r>
            <a:endParaRPr lang="en-US" sz="2000" b="1" dirty="0" smtClean="0"/>
          </a:p>
          <a:p>
            <a:pPr lvl="0" algn="ctr"/>
            <a:r>
              <a:rPr lang="en-US" sz="2000" b="1" dirty="0" err="1" smtClean="0"/>
              <a:t>penelitian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762000" y="3124200"/>
            <a:ext cx="1905000" cy="1676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000" b="1" dirty="0" smtClean="0"/>
              <a:t>Paper</a:t>
            </a:r>
            <a:endParaRPr lang="en-US" sz="2000" b="1" dirty="0" smtClean="0"/>
          </a:p>
          <a:p>
            <a:pPr lvl="0" algn="ctr"/>
            <a:r>
              <a:rPr lang="id-ID" sz="2000" b="1" dirty="0" smtClean="0"/>
              <a:t> (Karya </a:t>
            </a:r>
            <a:endParaRPr lang="en-US" sz="2000" b="1" dirty="0" smtClean="0"/>
          </a:p>
          <a:p>
            <a:pPr lvl="0" algn="ctr"/>
            <a:r>
              <a:rPr lang="id-ID" sz="2000" b="1" dirty="0" smtClean="0"/>
              <a:t>Tul</a:t>
            </a:r>
            <a:r>
              <a:rPr lang="en-US" sz="2000" b="1" dirty="0" err="1" smtClean="0"/>
              <a:t>i</a:t>
            </a:r>
            <a:r>
              <a:rPr lang="id-ID" sz="2000" b="1" dirty="0" smtClean="0"/>
              <a:t>s)</a:t>
            </a:r>
            <a:endParaRPr lang="en-US" sz="2000" b="1" dirty="0"/>
          </a:p>
        </p:txBody>
      </p:sp>
      <p:sp>
        <p:nvSpPr>
          <p:cNvPr id="9" name="Oval 8"/>
          <p:cNvSpPr/>
          <p:nvPr/>
        </p:nvSpPr>
        <p:spPr>
          <a:xfrm>
            <a:off x="1600200" y="4953000"/>
            <a:ext cx="1524000" cy="1447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000" b="1" dirty="0" smtClean="0"/>
              <a:t>Pra</a:t>
            </a:r>
            <a:endParaRPr lang="en-US" sz="2000" b="1" dirty="0" smtClean="0"/>
          </a:p>
          <a:p>
            <a:pPr lvl="0" algn="ctr"/>
            <a:r>
              <a:rPr lang="id-ID" sz="2000" b="1" dirty="0" smtClean="0"/>
              <a:t>skripsi </a:t>
            </a:r>
            <a:endParaRPr lang="en-US" sz="2000" b="1" dirty="0"/>
          </a:p>
        </p:txBody>
      </p:sp>
      <p:sp>
        <p:nvSpPr>
          <p:cNvPr id="10" name="Oval 9"/>
          <p:cNvSpPr/>
          <p:nvPr/>
        </p:nvSpPr>
        <p:spPr>
          <a:xfrm>
            <a:off x="3581400" y="5257800"/>
            <a:ext cx="1524000" cy="1447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000" b="1" dirty="0" smtClean="0"/>
              <a:t>Skripsi</a:t>
            </a:r>
            <a:endParaRPr lang="en-US" sz="2000" b="1" dirty="0"/>
          </a:p>
        </p:txBody>
      </p:sp>
      <p:sp>
        <p:nvSpPr>
          <p:cNvPr id="11" name="Oval 10"/>
          <p:cNvSpPr/>
          <p:nvPr/>
        </p:nvSpPr>
        <p:spPr>
          <a:xfrm>
            <a:off x="5410200" y="4953000"/>
            <a:ext cx="1447800" cy="1371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 smtClean="0"/>
              <a:t>Tesis</a:t>
            </a:r>
            <a:endParaRPr lang="en-US" sz="2800" b="1" dirty="0"/>
          </a:p>
        </p:txBody>
      </p:sp>
      <p:sp>
        <p:nvSpPr>
          <p:cNvPr id="12" name="Oval 11"/>
          <p:cNvSpPr/>
          <p:nvPr/>
        </p:nvSpPr>
        <p:spPr>
          <a:xfrm>
            <a:off x="6019800" y="3200400"/>
            <a:ext cx="1828800" cy="1752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err="1" smtClean="0"/>
              <a:t>Disertasi</a:t>
            </a:r>
            <a:endParaRPr lang="en-US" sz="2000" b="1" dirty="0"/>
          </a:p>
        </p:txBody>
      </p:sp>
      <p:sp>
        <p:nvSpPr>
          <p:cNvPr id="13" name="Oval 12"/>
          <p:cNvSpPr/>
          <p:nvPr/>
        </p:nvSpPr>
        <p:spPr>
          <a:xfrm>
            <a:off x="762000" y="3276600"/>
            <a:ext cx="2057400" cy="1676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000" b="1" dirty="0" smtClean="0"/>
              <a:t>Makalah </a:t>
            </a:r>
            <a:endParaRPr lang="en-US" sz="2000" b="1" dirty="0" smtClean="0"/>
          </a:p>
          <a:p>
            <a:pPr lvl="0" algn="ctr"/>
            <a:r>
              <a:rPr lang="id-ID" sz="2000" b="1" dirty="0" smtClean="0"/>
              <a:t>seminar</a:t>
            </a:r>
            <a:endParaRPr lang="en-US" sz="2000" b="1" dirty="0"/>
          </a:p>
        </p:txBody>
      </p:sp>
      <p:sp>
        <p:nvSpPr>
          <p:cNvPr id="14" name="Oval 13"/>
          <p:cNvSpPr/>
          <p:nvPr/>
        </p:nvSpPr>
        <p:spPr>
          <a:xfrm>
            <a:off x="6324600" y="3276600"/>
            <a:ext cx="2133600" cy="1676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err="1" smtClean="0"/>
              <a:t>Jurnal</a:t>
            </a:r>
            <a:r>
              <a:rPr lang="en-US" sz="2000" b="1" dirty="0" smtClean="0"/>
              <a:t> </a:t>
            </a:r>
          </a:p>
          <a:p>
            <a:pPr lvl="0" algn="ctr"/>
            <a:r>
              <a:rPr lang="en-US" sz="2000" b="1" dirty="0" err="1" smtClean="0"/>
              <a:t>penelitian</a:t>
            </a:r>
            <a:endParaRPr lang="en-US" sz="2000" b="1" dirty="0"/>
          </a:p>
        </p:txBody>
      </p:sp>
      <p:sp>
        <p:nvSpPr>
          <p:cNvPr id="15" name="Oval 14"/>
          <p:cNvSpPr/>
          <p:nvPr/>
        </p:nvSpPr>
        <p:spPr>
          <a:xfrm>
            <a:off x="3505200" y="5181600"/>
            <a:ext cx="2057400" cy="1676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 err="1" smtClean="0"/>
              <a:t>Laporan</a:t>
            </a:r>
            <a:endParaRPr lang="en-US" sz="2000" b="1" dirty="0" smtClean="0"/>
          </a:p>
          <a:p>
            <a:pPr lvl="0" algn="ctr"/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</a:p>
          <a:p>
            <a:pPr lvl="0" algn="ctr"/>
            <a:r>
              <a:rPr lang="en-US" sz="2000" b="1" dirty="0" err="1" smtClean="0"/>
              <a:t>penelitian</a:t>
            </a:r>
            <a:endParaRPr lang="en-US" sz="20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77200" cy="460648"/>
          </a:xfrm>
        </p:spPr>
        <p:txBody>
          <a:bodyPr/>
          <a:lstStyle/>
          <a:p>
            <a:r>
              <a:rPr lang="id-ID" sz="2400" b="1" dirty="0" smtClean="0"/>
              <a:t>Sistematika Penulisan Karya Tulis Ilmiah (KTI)</a:t>
            </a:r>
            <a:endParaRPr lang="en-US" sz="24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81000" y="1844824"/>
            <a:ext cx="8316144" cy="4147865"/>
          </a:xfrm>
        </p:spPr>
        <p:txBody>
          <a:bodyPr/>
          <a:lstStyle/>
          <a:p>
            <a:r>
              <a:rPr lang="id-ID" sz="2400" b="1" dirty="0" smtClean="0">
                <a:latin typeface="High Tower Text" pitchFamily="18" charset="0"/>
              </a:rPr>
              <a:t>Sistematika penulisan karya tulis ilmiah terdiri dari tiga </a:t>
            </a:r>
            <a:endParaRPr lang="en-US" sz="2400" b="1" dirty="0" smtClean="0">
              <a:latin typeface="High Tower Text" pitchFamily="18" charset="0"/>
            </a:endParaRPr>
          </a:p>
          <a:p>
            <a:r>
              <a:rPr lang="id-ID" sz="2400" b="1" dirty="0" smtClean="0">
                <a:latin typeface="High Tower Text" pitchFamily="18" charset="0"/>
              </a:rPr>
              <a:t>bagian, antara lain </a:t>
            </a:r>
            <a:r>
              <a:rPr lang="en-US" sz="2400" b="1" dirty="0" smtClean="0">
                <a:latin typeface="High Tower Text" pitchFamily="18" charset="0"/>
              </a:rPr>
              <a:t>:</a:t>
            </a:r>
          </a:p>
          <a:p>
            <a:endParaRPr lang="en-US" sz="2400" dirty="0" smtClean="0">
              <a:latin typeface="High Tower Text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3048000"/>
            <a:ext cx="22860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Bagian awal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4267200"/>
            <a:ext cx="22860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Bagian </a:t>
            </a:r>
            <a:r>
              <a:rPr lang="en-US" b="1" dirty="0" err="1" smtClean="0"/>
              <a:t>tengah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838200" y="5562600"/>
            <a:ext cx="2286000" cy="381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Bagian </a:t>
            </a:r>
            <a:r>
              <a:rPr lang="en-US" b="1" dirty="0" err="1" smtClean="0"/>
              <a:t>akhir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572000" y="3048000"/>
            <a:ext cx="2895600" cy="274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cover, </a:t>
            </a:r>
            <a:endParaRPr lang="en-US" b="1" dirty="0" smtClean="0"/>
          </a:p>
          <a:p>
            <a:pPr algn="ctr"/>
            <a:r>
              <a:rPr lang="id-ID" b="1" dirty="0" smtClean="0"/>
              <a:t>lembar pernyataan, </a:t>
            </a:r>
            <a:endParaRPr lang="en-US" b="1" dirty="0" smtClean="0"/>
          </a:p>
          <a:p>
            <a:pPr algn="ctr"/>
            <a:r>
              <a:rPr lang="id-ID" b="1" dirty="0" smtClean="0"/>
              <a:t>lembar pengesahan, </a:t>
            </a:r>
            <a:endParaRPr lang="en-US" b="1" dirty="0" smtClean="0"/>
          </a:p>
          <a:p>
            <a:pPr algn="ctr"/>
            <a:r>
              <a:rPr lang="id-ID" b="1" dirty="0" smtClean="0"/>
              <a:t>abstraksi, </a:t>
            </a:r>
            <a:endParaRPr lang="en-US" b="1" dirty="0" smtClean="0"/>
          </a:p>
          <a:p>
            <a:pPr algn="ctr"/>
            <a:r>
              <a:rPr lang="id-ID" b="1" dirty="0" smtClean="0"/>
              <a:t>kata pengantar, </a:t>
            </a:r>
            <a:endParaRPr lang="en-US" b="1" dirty="0" smtClean="0"/>
          </a:p>
          <a:p>
            <a:pPr algn="ctr"/>
            <a:r>
              <a:rPr lang="id-ID" b="1" dirty="0" smtClean="0"/>
              <a:t>daftar isi, </a:t>
            </a:r>
            <a:endParaRPr lang="en-US" b="1" dirty="0" smtClean="0"/>
          </a:p>
          <a:p>
            <a:pPr algn="ctr"/>
            <a:r>
              <a:rPr lang="id-ID" b="1" dirty="0" smtClean="0"/>
              <a:t>daftar tabel,</a:t>
            </a:r>
            <a:endParaRPr lang="en-US" b="1" dirty="0" smtClean="0"/>
          </a:p>
          <a:p>
            <a:pPr algn="ctr"/>
            <a:r>
              <a:rPr lang="id-ID" b="1" dirty="0" smtClean="0"/>
              <a:t> dan daftar gambar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724400" y="3048000"/>
            <a:ext cx="2895600" cy="2743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id-ID" b="1" dirty="0" smtClean="0"/>
              <a:t>pendahuluan,</a:t>
            </a:r>
            <a:endParaRPr lang="en-US" b="1" dirty="0" smtClean="0"/>
          </a:p>
          <a:p>
            <a:pPr lvl="0"/>
            <a:r>
              <a:rPr lang="id-ID" b="1" dirty="0" smtClean="0"/>
              <a:t>landasan teori atau</a:t>
            </a:r>
            <a:endParaRPr lang="en-US" b="1" dirty="0" smtClean="0"/>
          </a:p>
          <a:p>
            <a:pPr lvl="0"/>
            <a:r>
              <a:rPr lang="id-ID" b="1" dirty="0" smtClean="0"/>
              <a:t>tinjauan pustaka, </a:t>
            </a:r>
            <a:endParaRPr lang="en-US" b="1" dirty="0" smtClean="0"/>
          </a:p>
          <a:p>
            <a:pPr lvl="0"/>
            <a:r>
              <a:rPr lang="id-ID" b="1" dirty="0" smtClean="0"/>
              <a:t>metode penelitian, </a:t>
            </a:r>
            <a:endParaRPr lang="en-US" b="1" dirty="0" smtClean="0"/>
          </a:p>
          <a:p>
            <a:pPr lvl="0"/>
            <a:r>
              <a:rPr lang="id-ID" b="1" dirty="0" smtClean="0"/>
              <a:t>analisis data dan</a:t>
            </a:r>
            <a:endParaRPr lang="en-US" b="1" dirty="0" smtClean="0"/>
          </a:p>
          <a:p>
            <a:pPr lvl="0"/>
            <a:r>
              <a:rPr lang="id-ID" b="1" dirty="0" smtClean="0"/>
              <a:t>pembahasan, </a:t>
            </a:r>
            <a:endParaRPr lang="en-US" b="1" dirty="0" smtClean="0"/>
          </a:p>
          <a:p>
            <a:pPr lvl="0"/>
            <a:r>
              <a:rPr lang="id-ID" b="1" dirty="0" smtClean="0"/>
              <a:t>kesimpulan dan saran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876800" y="3733800"/>
            <a:ext cx="2895600" cy="15240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 dirty="0" err="1" smtClean="0"/>
              <a:t>Daftar</a:t>
            </a:r>
            <a:r>
              <a:rPr lang="en-US" b="1" dirty="0" smtClean="0"/>
              <a:t> </a:t>
            </a:r>
            <a:r>
              <a:rPr lang="en-US" b="1" dirty="0" err="1" smtClean="0"/>
              <a:t>pustaka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endParaRPr lang="en-US" b="1" dirty="0" smtClean="0"/>
          </a:p>
          <a:p>
            <a:pPr lvl="0"/>
            <a:r>
              <a:rPr lang="en-US" b="1" dirty="0" err="1" smtClean="0"/>
              <a:t>Lampiran</a:t>
            </a:r>
            <a:endParaRPr lang="en-US" b="1" dirty="0"/>
          </a:p>
        </p:txBody>
      </p:sp>
      <p:sp>
        <p:nvSpPr>
          <p:cNvPr id="11" name="Right Arrow 10"/>
          <p:cNvSpPr/>
          <p:nvPr/>
        </p:nvSpPr>
        <p:spPr>
          <a:xfrm rot="1546098">
            <a:off x="3429000" y="3470206"/>
            <a:ext cx="914400" cy="2286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442386">
            <a:off x="3408989" y="5466379"/>
            <a:ext cx="914400" cy="2286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52800" y="4392813"/>
            <a:ext cx="914400" cy="2286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68760"/>
            <a:ext cx="7162800" cy="460648"/>
          </a:xfrm>
        </p:spPr>
        <p:txBody>
          <a:bodyPr/>
          <a:lstStyle/>
          <a:p>
            <a:r>
              <a:rPr lang="id-ID" dirty="0" smtClean="0"/>
              <a:t>Cover berisi halaman judul dan keterangan data diri penulis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28800" y="1905000"/>
            <a:ext cx="6868344" cy="4087689"/>
          </a:xfrm>
        </p:spPr>
        <p:txBody>
          <a:bodyPr/>
          <a:lstStyle/>
          <a:p>
            <a:r>
              <a:rPr lang="id-ID" sz="1600" dirty="0" smtClean="0"/>
              <a:t>Secara umum,</a:t>
            </a:r>
            <a:r>
              <a:rPr lang="en-US" sz="1600" dirty="0" smtClean="0"/>
              <a:t> </a:t>
            </a:r>
            <a:r>
              <a:rPr lang="id-ID" sz="1600" dirty="0" smtClean="0"/>
              <a:t>ketentuan dalam menyusun cover yaitu :</a:t>
            </a:r>
            <a:endParaRPr lang="en-US" sz="1600" dirty="0" smtClean="0"/>
          </a:p>
          <a:p>
            <a:endParaRPr lang="en-US" sz="1600" dirty="0" smtClean="0"/>
          </a:p>
          <a:p>
            <a:pPr lvl="0"/>
            <a:r>
              <a:rPr lang="id-ID" sz="1600" dirty="0" smtClean="0"/>
              <a:t>Judul diketik seluruhnya dalam huruf besar.</a:t>
            </a:r>
            <a:endParaRPr lang="en-US" sz="1600" dirty="0" smtClean="0"/>
          </a:p>
          <a:p>
            <a:pPr lvl="0"/>
            <a:r>
              <a:rPr lang="id-ID" sz="1600" dirty="0" smtClean="0"/>
              <a:t>Jika lebih dari satu baris, judul disusun secara simetris dan diketik </a:t>
            </a:r>
            <a:endParaRPr lang="en-US" sz="1600" dirty="0" smtClean="0"/>
          </a:p>
          <a:p>
            <a:pPr lvl="0"/>
            <a:r>
              <a:rPr lang="id-ID" sz="1600" dirty="0" smtClean="0"/>
              <a:t>dalam spasi tunggal.</a:t>
            </a:r>
            <a:endParaRPr lang="en-US" sz="1600" dirty="0" smtClean="0"/>
          </a:p>
          <a:p>
            <a:pPr lvl="0"/>
            <a:r>
              <a:rPr lang="id-ID" sz="1600" dirty="0" smtClean="0"/>
              <a:t>Nama penulis diketik lengkap.</a:t>
            </a:r>
            <a:endParaRPr lang="en-US" sz="1600" dirty="0" smtClean="0"/>
          </a:p>
          <a:p>
            <a:pPr lvl="0"/>
            <a:r>
              <a:rPr lang="id-ID" sz="1600" dirty="0" smtClean="0"/>
              <a:t>Halaman judul-luar (kulit) hanya memuat judul, nama penulis, nama universitas, dan tahun penulisan.</a:t>
            </a:r>
            <a:endParaRPr lang="en-US" sz="1600" dirty="0" smtClean="0"/>
          </a:p>
          <a:p>
            <a:pPr lvl="0"/>
            <a:r>
              <a:rPr lang="id-ID" sz="1600" dirty="0" smtClean="0"/>
              <a:t>Gelar yang bersangkutan dengan skripsi atau tesis diketik </a:t>
            </a:r>
            <a:endParaRPr lang="en-US" sz="1600" dirty="0" smtClean="0"/>
          </a:p>
          <a:p>
            <a:pPr lvl="0"/>
            <a:r>
              <a:rPr lang="id-ID" sz="1600" dirty="0" smtClean="0"/>
              <a:t>seluruhnya dalam huruf besar dan dicantumkan kepada halaman </a:t>
            </a:r>
            <a:endParaRPr lang="en-US" sz="1600" dirty="0" smtClean="0"/>
          </a:p>
          <a:p>
            <a:pPr lvl="0"/>
            <a:r>
              <a:rPr lang="id-ID" sz="1600" dirty="0" smtClean="0"/>
              <a:t>judul-dalam.</a:t>
            </a:r>
            <a:endParaRPr lang="en-US" sz="1600" dirty="0" smtClean="0"/>
          </a:p>
          <a:p>
            <a:pPr lvl="0"/>
            <a:r>
              <a:rPr lang="id-ID" sz="1600" dirty="0" smtClean="0"/>
              <a:t>Nama jurusan, fakultas, dan tahun penulisan harus dicantumkan </a:t>
            </a:r>
            <a:endParaRPr lang="en-US" sz="1600" dirty="0" smtClean="0"/>
          </a:p>
          <a:p>
            <a:pPr lvl="0"/>
            <a:r>
              <a:rPr lang="id-ID" sz="1600" dirty="0" smtClean="0"/>
              <a:t>pada halaman judul-dalam.</a:t>
            </a: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1" y="0"/>
            <a:ext cx="5333999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148"/>
            <a:ext cx="556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914728" cy="838200"/>
          </a:xfrm>
        </p:spPr>
        <p:txBody>
          <a:bodyPr/>
          <a:lstStyle/>
          <a:p>
            <a:r>
              <a:rPr lang="id-ID" dirty="0" smtClean="0"/>
              <a:t>Daftar 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57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/>
              <a:t>Daftar isi merupakan lembaran berisi nomor halaman setiap bagian.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600200"/>
            <a:ext cx="8915400" cy="5257800"/>
          </a:xfrm>
        </p:spPr>
        <p:txBody>
          <a:bodyPr/>
          <a:lstStyle/>
          <a:p>
            <a:r>
              <a:rPr lang="id-ID" dirty="0" smtClean="0"/>
              <a:t>Secara umum, ketentuan dalam menyusun daftar isi yaitu :</a:t>
            </a:r>
            <a:endParaRPr lang="en-US" dirty="0" smtClean="0"/>
          </a:p>
          <a:p>
            <a:pPr lvl="0"/>
            <a:r>
              <a:rPr lang="id-ID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Pengetikan</a:t>
            </a:r>
            <a:endParaRPr lang="en-US" sz="15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id-ID" dirty="0" smtClean="0"/>
              <a:t>Judul “DAFTAR ISI” diketik tanpa tanda petik ditengah-tengah kertas, 6 spasi dari pinggir atas kertas.</a:t>
            </a:r>
            <a:endParaRPr lang="en-US" dirty="0" smtClean="0"/>
          </a:p>
          <a:p>
            <a:pPr lvl="0"/>
            <a:r>
              <a:rPr lang="id-ID" dirty="0" smtClean="0"/>
              <a:t>Judul-judul diketik mulai dari batas kiri berjarak 4 spasi dibawah “DAFTAR ISI”.</a:t>
            </a:r>
            <a:endParaRPr lang="en-US" dirty="0" smtClean="0"/>
          </a:p>
          <a:p>
            <a:pPr lvl="0"/>
            <a:r>
              <a:rPr lang="id-ID" dirty="0" smtClean="0"/>
              <a:t>Kata “Halaman” diketik 3 spasi dibawah “DAFTAR ISI” dengan huruf “n” terletak pada sembir kanan.</a:t>
            </a:r>
            <a:endParaRPr lang="en-US" dirty="0" smtClean="0"/>
          </a:p>
          <a:p>
            <a:pPr lvl="0"/>
            <a:r>
              <a:rPr lang="id-ID" dirty="0" smtClean="0"/>
              <a:t>Nomor halaman entri pada daftar isi diketik di bawah kata halaman dengan angka terakhir pada batas sembir kanan.</a:t>
            </a:r>
            <a:endParaRPr lang="en-US" dirty="0"/>
          </a:p>
          <a:p>
            <a:pPr lvl="0"/>
            <a:r>
              <a:rPr lang="id-ID" dirty="0" smtClean="0"/>
              <a:t> 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id-ID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Materi </a:t>
            </a:r>
            <a:endParaRPr lang="en-US" sz="15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id-ID" dirty="0" smtClean="0"/>
              <a:t>Hanya materi sesudah daftar isi dimasukkan ke dalam daftar.</a:t>
            </a:r>
            <a:endParaRPr lang="en-US" dirty="0" smtClean="0"/>
          </a:p>
          <a:p>
            <a:pPr lvl="0"/>
            <a:r>
              <a:rPr lang="id-ID" dirty="0" smtClean="0"/>
              <a:t>Bahan-bahan pada halaman-halaman sebelum daftar isi tidak dicantumkan.</a:t>
            </a:r>
            <a:endParaRPr lang="en-US" dirty="0" smtClean="0"/>
          </a:p>
          <a:p>
            <a:pPr lvl="0"/>
            <a:r>
              <a:rPr lang="id-ID" dirty="0" smtClean="0"/>
              <a:t>Di bawah kata “LAMPIRAN” dicantumkan hal-hal yang ada dalam lampiran (antara lain tabel dan gambar).</a:t>
            </a:r>
            <a:endParaRPr lang="en-US" dirty="0" smtClean="0"/>
          </a:p>
          <a:p>
            <a:r>
              <a:rPr lang="id-ID" dirty="0" smtClean="0"/>
              <a:t> Judul-judul bab ditulis dalam daftar isi dengan susunan kata-kata yang persis sama dengan yang tertulis dalam isi tulisan.</a:t>
            </a:r>
            <a:endParaRPr lang="en-US" dirty="0" smtClean="0"/>
          </a:p>
          <a:p>
            <a:pPr lvl="0"/>
            <a:endParaRPr lang="en-US" sz="15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id-ID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Penomoran halaman </a:t>
            </a:r>
            <a:endParaRPr lang="en-US" sz="15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id-ID" dirty="0" smtClean="0"/>
              <a:t>Daftar isi diberi nomor halaman dalam huruf romawi kecil, di samping kanan (mengikuti nomor halaman SANWACANA).</a:t>
            </a:r>
            <a:endParaRPr lang="en-US" dirty="0" smtClean="0"/>
          </a:p>
          <a:p>
            <a:r>
              <a:rPr lang="id-ID" dirty="0" smtClean="0"/>
              <a:t>Nomor diketik satu spasi dari batas bawah sembir, berjarak 3 cm dari pinggir kanan kertas.</a:t>
            </a:r>
            <a:endParaRPr lang="en-US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704</Words>
  <Application>Microsoft Office PowerPoint</Application>
  <PresentationFormat>On-screen Show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KARYA TULIS ILMIAH</vt:lpstr>
      <vt:lpstr>Slide 2</vt:lpstr>
      <vt:lpstr>Tujuan Karya Tulis Ilmiah</vt:lpstr>
      <vt:lpstr>Manfaat Karya Tulis Ilmiah</vt:lpstr>
      <vt:lpstr>Slide 5</vt:lpstr>
      <vt:lpstr>Slide 6</vt:lpstr>
      <vt:lpstr>Cover</vt:lpstr>
      <vt:lpstr>Slide 8</vt:lpstr>
      <vt:lpstr>Daftar isi</vt:lpstr>
      <vt:lpstr>Slide 10</vt:lpstr>
      <vt:lpstr>Kata pengantar atau  sanwacana </vt:lpstr>
      <vt:lpstr>Slide 12</vt:lpstr>
      <vt:lpstr>Persembahan</vt:lpstr>
      <vt:lpstr>Slide 14</vt:lpstr>
      <vt:lpstr>Slide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55</cp:revision>
  <dcterms:created xsi:type="dcterms:W3CDTF">2014-04-01T16:35:38Z</dcterms:created>
  <dcterms:modified xsi:type="dcterms:W3CDTF">2019-10-28T01:25:14Z</dcterms:modified>
</cp:coreProperties>
</file>