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sldIdLst>
    <p:sldId id="256" r:id="rId2"/>
    <p:sldId id="260" r:id="rId3"/>
    <p:sldId id="261" r:id="rId4"/>
    <p:sldId id="257" r:id="rId5"/>
    <p:sldId id="258" r:id="rId6"/>
    <p:sldId id="259"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55D2954-28C0-4E18-B7D3-FFB8B12ECC71}" type="datetimeFigureOut">
              <a:rPr lang="id-ID" smtClean="0"/>
              <a:t>14/03/2022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9255346" y="2750337"/>
            <a:ext cx="1171888" cy="1356442"/>
          </a:xfrm>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337234129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5D2954-28C0-4E18-B7D3-FFB8B12ECC71}" type="datetimeFigureOut">
              <a:rPr lang="id-ID" smtClean="0"/>
              <a:t>14/03/2022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10729455" y="4711309"/>
            <a:ext cx="1154151" cy="1090789"/>
          </a:xfrm>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454444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5D2954-28C0-4E18-B7D3-FFB8B12ECC71}" type="datetimeFigureOut">
              <a:rPr lang="id-ID" smtClean="0"/>
              <a:t>14/03/2022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10729455" y="4711615"/>
            <a:ext cx="1154151" cy="1090789"/>
          </a:xfrm>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3125055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5D2954-28C0-4E18-B7D3-FFB8B12ECC71}" type="datetimeFigureOut">
              <a:rPr lang="id-ID" smtClean="0"/>
              <a:t>14/03/2022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10729455" y="4709925"/>
            <a:ext cx="1154151" cy="1090789"/>
          </a:xfrm>
        </p:spPr>
        <p:txBody>
          <a:bodyPr/>
          <a:lstStyle/>
          <a:p>
            <a:fld id="{3EB879DE-82A5-43D2-9263-E7C483635079}" type="slidenum">
              <a:rPr lang="id-ID" smtClean="0"/>
              <a:t>‹#›</a:t>
            </a:fld>
            <a:endParaRPr lang="id-ID"/>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801515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5D2954-28C0-4E18-B7D3-FFB8B12ECC71}" type="datetimeFigureOut">
              <a:rPr lang="id-ID" smtClean="0"/>
              <a:t>14/03/2022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10729455" y="4709925"/>
            <a:ext cx="1154151" cy="1090789"/>
          </a:xfrm>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879851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55D2954-28C0-4E18-B7D3-FFB8B12ECC71}" type="datetimeFigureOut">
              <a:rPr lang="id-ID" smtClean="0"/>
              <a:t>14/03/2022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1325283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55D2954-28C0-4E18-B7D3-FFB8B12ECC71}" type="datetimeFigureOut">
              <a:rPr lang="id-ID" smtClean="0"/>
              <a:t>14/03/2022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175631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D2954-28C0-4E18-B7D3-FFB8B12ECC71}" type="datetimeFigureOut">
              <a:rPr lang="id-ID" smtClean="0"/>
              <a:t>14/03/2022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27405848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D55D2954-28C0-4E18-B7D3-FFB8B12ECC71}" type="datetimeFigureOut">
              <a:rPr lang="id-ID" smtClean="0"/>
              <a:t>14/03/2022</a:t>
            </a:fld>
            <a:endParaRPr lang="id-ID"/>
          </a:p>
        </p:txBody>
      </p:sp>
      <p:sp>
        <p:nvSpPr>
          <p:cNvPr id="5" name="Footer Placeholder 4"/>
          <p:cNvSpPr>
            <a:spLocks noGrp="1"/>
          </p:cNvSpPr>
          <p:nvPr>
            <p:ph type="ftr" sz="quarter" idx="11"/>
          </p:nvPr>
        </p:nvSpPr>
        <p:spPr>
          <a:xfrm>
            <a:off x="680321" y="5936188"/>
            <a:ext cx="6126805" cy="365125"/>
          </a:xfrm>
        </p:spPr>
        <p:txBody>
          <a:bodyPr/>
          <a:lstStyle/>
          <a:p>
            <a:endParaRPr lang="id-ID"/>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3EB879DE-82A5-43D2-9263-E7C483635079}" type="slidenum">
              <a:rPr lang="id-ID" smtClean="0"/>
              <a:t>‹#›</a:t>
            </a:fld>
            <a:endParaRPr lang="id-ID"/>
          </a:p>
        </p:txBody>
      </p:sp>
    </p:spTree>
    <p:extLst>
      <p:ext uri="{BB962C8B-B14F-4D97-AF65-F5344CB8AC3E}">
        <p14:creationId xmlns:p14="http://schemas.microsoft.com/office/powerpoint/2010/main" val="30421849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D2954-28C0-4E18-B7D3-FFB8B12ECC71}" type="datetimeFigureOut">
              <a:rPr lang="id-ID" smtClean="0"/>
              <a:t>14/03/2022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3924072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5D2954-28C0-4E18-B7D3-FFB8B12ECC71}" type="datetimeFigureOut">
              <a:rPr lang="id-ID" smtClean="0"/>
              <a:t>14/03/2022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4065003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5D2954-28C0-4E18-B7D3-FFB8B12ECC71}" type="datetimeFigureOut">
              <a:rPr lang="id-ID" smtClean="0"/>
              <a:t>14/03/2022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10729455" y="2869895"/>
            <a:ext cx="1154151" cy="1090789"/>
          </a:xfrm>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2865680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5D2954-28C0-4E18-B7D3-FFB8B12ECC71}" type="datetimeFigureOut">
              <a:rPr lang="id-ID" smtClean="0"/>
              <a:t>14/03/2022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3544804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5D2954-28C0-4E18-B7D3-FFB8B12ECC71}" type="datetimeFigureOut">
              <a:rPr lang="id-ID" smtClean="0"/>
              <a:t>14/03/2022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3610419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5D2954-28C0-4E18-B7D3-FFB8B12ECC71}" type="datetimeFigureOut">
              <a:rPr lang="id-ID" smtClean="0"/>
              <a:t>14/03/2022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872655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D55D2954-28C0-4E18-B7D3-FFB8B12ECC71}" type="datetimeFigureOut">
              <a:rPr lang="id-ID" smtClean="0"/>
              <a:t>14/03/2022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2630745847"/>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5D2954-28C0-4E18-B7D3-FFB8B12ECC71}" type="datetimeFigureOut">
              <a:rPr lang="id-ID" smtClean="0"/>
              <a:t>14/03/2022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3579201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55D2954-28C0-4E18-B7D3-FFB8B12ECC71}" type="datetimeFigureOut">
              <a:rPr lang="id-ID" smtClean="0"/>
              <a:t>14/03/2022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B879DE-82A5-43D2-9263-E7C483635079}" type="slidenum">
              <a:rPr lang="id-ID" smtClean="0"/>
              <a:t>‹#›</a:t>
            </a:fld>
            <a:endParaRPr lang="id-ID"/>
          </a:p>
        </p:txBody>
      </p:sp>
    </p:spTree>
    <p:extLst>
      <p:ext uri="{BB962C8B-B14F-4D97-AF65-F5344CB8AC3E}">
        <p14:creationId xmlns:p14="http://schemas.microsoft.com/office/powerpoint/2010/main" val="24242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0">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55D2954-28C0-4E18-B7D3-FFB8B12ECC71}" type="datetimeFigureOut">
              <a:rPr lang="id-ID" smtClean="0"/>
              <a:t>14/03/2022</a:t>
            </a:fld>
            <a:endParaRPr lang="id-ID"/>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EB879DE-82A5-43D2-9263-E7C483635079}" type="slidenum">
              <a:rPr lang="id-ID" smtClean="0"/>
              <a:t>‹#›</a:t>
            </a:fld>
            <a:endParaRPr lang="id-ID"/>
          </a:p>
        </p:txBody>
      </p:sp>
    </p:spTree>
    <p:extLst>
      <p:ext uri="{BB962C8B-B14F-4D97-AF65-F5344CB8AC3E}">
        <p14:creationId xmlns:p14="http://schemas.microsoft.com/office/powerpoint/2010/main" val="504697132"/>
      </p:ext>
    </p:extLst>
  </p:cSld>
  <p:clrMap bg1="dk1" tx1="lt1" bg2="dk2"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 id="2147483752" r:id="rId13"/>
    <p:sldLayoutId id="2147483753" r:id="rId14"/>
    <p:sldLayoutId id="2147483754" r:id="rId15"/>
    <p:sldLayoutId id="2147483755" r:id="rId16"/>
    <p:sldLayoutId id="2147483756" r:id="rId17"/>
    <p:sldLayoutId id="2147483757" r:id="rId18"/>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0322" y="2742465"/>
            <a:ext cx="8144134" cy="1373070"/>
          </a:xfrm>
        </p:spPr>
        <p:txBody>
          <a:bodyPr/>
          <a:lstStyle/>
          <a:p>
            <a:r>
              <a:rPr lang="id-ID" dirty="0"/>
              <a:t>Bacillus thuringiensis Sebagai Biopestisida</a:t>
            </a:r>
          </a:p>
        </p:txBody>
      </p:sp>
      <p:sp>
        <p:nvSpPr>
          <p:cNvPr id="3" name="Subtitle 2"/>
          <p:cNvSpPr>
            <a:spLocks noGrp="1"/>
          </p:cNvSpPr>
          <p:nvPr>
            <p:ph type="subTitle" idx="1"/>
          </p:nvPr>
        </p:nvSpPr>
        <p:spPr>
          <a:xfrm>
            <a:off x="680322" y="4394039"/>
            <a:ext cx="3998210" cy="1117687"/>
          </a:xfrm>
        </p:spPr>
        <p:txBody>
          <a:bodyPr/>
          <a:lstStyle/>
          <a:p>
            <a:r>
              <a:rPr lang="id-ID" dirty="0">
                <a:solidFill>
                  <a:schemeClr val="tx1">
                    <a:lumMod val="95000"/>
                  </a:schemeClr>
                </a:solidFill>
                <a:latin typeface="Helvetica" panose="020B0604020202020204" pitchFamily="34" charset="0"/>
              </a:rPr>
              <a:t>Kusuma handayani</a:t>
            </a:r>
            <a:endParaRPr lang="en-US" dirty="0">
              <a:solidFill>
                <a:schemeClr val="tx1">
                  <a:lumMod val="95000"/>
                </a:schemeClr>
              </a:solidFill>
              <a:latin typeface="Helvetica" panose="020B0604020202020204" pitchFamily="34" charset="0"/>
            </a:endParaRPr>
          </a:p>
          <a:p>
            <a:r>
              <a:rPr lang="en-US" dirty="0" err="1">
                <a:solidFill>
                  <a:schemeClr val="tx1">
                    <a:lumMod val="95000"/>
                  </a:schemeClr>
                </a:solidFill>
                <a:latin typeface="Helvetica" panose="020B0604020202020204" pitchFamily="34" charset="0"/>
              </a:rPr>
              <a:t>Biologi</a:t>
            </a:r>
            <a:r>
              <a:rPr lang="en-US" dirty="0">
                <a:solidFill>
                  <a:schemeClr val="tx1">
                    <a:lumMod val="95000"/>
                  </a:schemeClr>
                </a:solidFill>
                <a:latin typeface="Helvetica" panose="020B0604020202020204" pitchFamily="34" charset="0"/>
              </a:rPr>
              <a:t> FMIPA </a:t>
            </a:r>
            <a:r>
              <a:rPr lang="en-US" dirty="0" err="1">
                <a:solidFill>
                  <a:schemeClr val="tx1">
                    <a:lumMod val="95000"/>
                  </a:schemeClr>
                </a:solidFill>
                <a:latin typeface="Helvetica" panose="020B0604020202020204" pitchFamily="34" charset="0"/>
              </a:rPr>
              <a:t>Unila</a:t>
            </a:r>
            <a:endParaRPr lang="id-ID" dirty="0">
              <a:solidFill>
                <a:schemeClr val="tx1">
                  <a:lumMod val="95000"/>
                </a:schemeClr>
              </a:solidFill>
            </a:endParaRPr>
          </a:p>
        </p:txBody>
      </p:sp>
    </p:spTree>
    <p:extLst>
      <p:ext uri="{BB962C8B-B14F-4D97-AF65-F5344CB8AC3E}">
        <p14:creationId xmlns:p14="http://schemas.microsoft.com/office/powerpoint/2010/main" val="1046480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076" y="318222"/>
            <a:ext cx="9613861" cy="1080938"/>
          </a:xfrm>
        </p:spPr>
        <p:txBody>
          <a:bodyPr/>
          <a:lstStyle/>
          <a:p>
            <a:r>
              <a:rPr lang="id-ID" dirty="0"/>
              <a:t>Pengertian Biopestisida</a:t>
            </a:r>
          </a:p>
        </p:txBody>
      </p:sp>
      <p:sp>
        <p:nvSpPr>
          <p:cNvPr id="3" name="Content Placeholder 2"/>
          <p:cNvSpPr>
            <a:spLocks noGrp="1"/>
          </p:cNvSpPr>
          <p:nvPr>
            <p:ph sz="quarter" idx="13"/>
          </p:nvPr>
        </p:nvSpPr>
        <p:spPr>
          <a:xfrm>
            <a:off x="913774" y="1615736"/>
            <a:ext cx="10363826" cy="4687410"/>
          </a:xfrm>
        </p:spPr>
        <p:txBody>
          <a:bodyPr>
            <a:normAutofit fontScale="62500" lnSpcReduction="20000"/>
          </a:bodyPr>
          <a:lstStyle/>
          <a:p>
            <a:pPr marL="0" indent="0">
              <a:buNone/>
            </a:pPr>
            <a:endParaRPr lang="en-US" dirty="0"/>
          </a:p>
          <a:p>
            <a:r>
              <a:rPr lang="en-US" dirty="0"/>
              <a:t> </a:t>
            </a:r>
          </a:p>
          <a:p>
            <a:r>
              <a:rPr lang="en-US" sz="4000" dirty="0" err="1"/>
              <a:t>Terdapat</a:t>
            </a:r>
            <a:r>
              <a:rPr lang="en-US" sz="4000" dirty="0"/>
              <a:t> </a:t>
            </a:r>
            <a:r>
              <a:rPr lang="en-US" sz="4000" dirty="0" err="1"/>
              <a:t>banyak</a:t>
            </a:r>
            <a:r>
              <a:rPr lang="en-US" sz="4000" dirty="0"/>
              <a:t> </a:t>
            </a:r>
            <a:r>
              <a:rPr lang="en-US" sz="4000" dirty="0" err="1"/>
              <a:t>definisi</a:t>
            </a:r>
            <a:r>
              <a:rPr lang="en-US" sz="4000" dirty="0"/>
              <a:t> </a:t>
            </a:r>
            <a:r>
              <a:rPr lang="en-US" sz="4000" dirty="0" err="1"/>
              <a:t>biopestisida</a:t>
            </a:r>
            <a:r>
              <a:rPr lang="en-US" sz="4000" dirty="0"/>
              <a:t> yang </a:t>
            </a:r>
            <a:r>
              <a:rPr lang="en-US" sz="4000" dirty="0" err="1"/>
              <a:t>dapat</a:t>
            </a:r>
            <a:r>
              <a:rPr lang="en-US" sz="4000" dirty="0"/>
              <a:t> </a:t>
            </a:r>
            <a:r>
              <a:rPr lang="en-US" sz="4000" dirty="0" err="1"/>
              <a:t>ditemukan</a:t>
            </a:r>
            <a:r>
              <a:rPr lang="en-US" sz="4000" dirty="0"/>
              <a:t> </a:t>
            </a:r>
            <a:r>
              <a:rPr lang="en-US" sz="4000" dirty="0" err="1"/>
              <a:t>dalam</a:t>
            </a:r>
            <a:r>
              <a:rPr lang="en-US" sz="4000" dirty="0"/>
              <a:t> </a:t>
            </a:r>
            <a:r>
              <a:rPr lang="en-US" sz="4000" dirty="0" err="1"/>
              <a:t>berbagai</a:t>
            </a:r>
            <a:r>
              <a:rPr lang="en-US" sz="4000" dirty="0"/>
              <a:t> </a:t>
            </a:r>
            <a:r>
              <a:rPr lang="en-US" sz="4000" dirty="0" err="1"/>
              <a:t>literatur</a:t>
            </a:r>
            <a:r>
              <a:rPr lang="en-US" sz="4000" dirty="0"/>
              <a:t>. </a:t>
            </a:r>
            <a:r>
              <a:rPr lang="en-US" sz="4000" dirty="0" err="1"/>
              <a:t>Mazid</a:t>
            </a:r>
            <a:r>
              <a:rPr lang="en-US" sz="4000" dirty="0"/>
              <a:t> </a:t>
            </a:r>
            <a:r>
              <a:rPr lang="en-US" sz="4000" dirty="0" err="1"/>
              <a:t>dkk</a:t>
            </a:r>
            <a:r>
              <a:rPr lang="en-US" sz="4000" dirty="0"/>
              <a:t>. (2011) </a:t>
            </a:r>
            <a:r>
              <a:rPr lang="en-US" sz="4000" dirty="0" err="1"/>
              <a:t>mendefinisikan</a:t>
            </a:r>
            <a:r>
              <a:rPr lang="en-US" sz="4000" dirty="0"/>
              <a:t> </a:t>
            </a:r>
            <a:r>
              <a:rPr lang="en-US" sz="4000" dirty="0" err="1"/>
              <a:t>biopestisida</a:t>
            </a:r>
            <a:r>
              <a:rPr lang="en-US" sz="4000" dirty="0"/>
              <a:t> </a:t>
            </a:r>
            <a:r>
              <a:rPr lang="en-US" sz="4000" dirty="0" err="1"/>
              <a:t>sebagai</a:t>
            </a:r>
            <a:r>
              <a:rPr lang="en-US" sz="4000" dirty="0"/>
              <a:t> </a:t>
            </a:r>
            <a:r>
              <a:rPr lang="en-US" sz="4000" dirty="0" err="1"/>
              <a:t>pestisida</a:t>
            </a:r>
            <a:r>
              <a:rPr lang="en-US" sz="4000" dirty="0"/>
              <a:t> </a:t>
            </a:r>
            <a:r>
              <a:rPr lang="en-US" sz="4000" dirty="0" err="1"/>
              <a:t>biokimia</a:t>
            </a:r>
            <a:r>
              <a:rPr lang="en-US" sz="4000" dirty="0"/>
              <a:t> yang </a:t>
            </a:r>
            <a:r>
              <a:rPr lang="en-US" sz="4000" dirty="0" err="1"/>
              <a:t>tersusun</a:t>
            </a:r>
            <a:r>
              <a:rPr lang="en-US" sz="4000" dirty="0"/>
              <a:t> </a:t>
            </a:r>
            <a:r>
              <a:rPr lang="en-US" sz="4000" dirty="0" err="1"/>
              <a:t>dari</a:t>
            </a:r>
            <a:r>
              <a:rPr lang="en-US" sz="4000" dirty="0"/>
              <a:t> </a:t>
            </a:r>
            <a:r>
              <a:rPr lang="en-US" sz="4000" dirty="0" err="1"/>
              <a:t>senyawa-senyawa</a:t>
            </a:r>
            <a:r>
              <a:rPr lang="en-US" sz="4000" dirty="0"/>
              <a:t> </a:t>
            </a:r>
            <a:r>
              <a:rPr lang="en-US" sz="4000" dirty="0" err="1"/>
              <a:t>alami</a:t>
            </a:r>
            <a:r>
              <a:rPr lang="en-US" sz="4000" dirty="0"/>
              <a:t> </a:t>
            </a:r>
            <a:r>
              <a:rPr lang="en-US" sz="4000" dirty="0" err="1"/>
              <a:t>dan</a:t>
            </a:r>
            <a:r>
              <a:rPr lang="en-US" sz="4000" dirty="0"/>
              <a:t> </a:t>
            </a:r>
            <a:r>
              <a:rPr lang="en-US" sz="4000" dirty="0" err="1"/>
              <a:t>bersifat</a:t>
            </a:r>
            <a:r>
              <a:rPr lang="en-US" sz="4000" dirty="0"/>
              <a:t> </a:t>
            </a:r>
            <a:r>
              <a:rPr lang="en-US" sz="4000" dirty="0" err="1"/>
              <a:t>tidak</a:t>
            </a:r>
            <a:r>
              <a:rPr lang="en-US" sz="4000" dirty="0"/>
              <a:t> </a:t>
            </a:r>
            <a:r>
              <a:rPr lang="en-US" sz="4000" dirty="0" err="1"/>
              <a:t>meracuni</a:t>
            </a:r>
            <a:r>
              <a:rPr lang="en-US" sz="4000" dirty="0"/>
              <a:t> yang </a:t>
            </a:r>
            <a:r>
              <a:rPr lang="en-US" sz="4000" dirty="0" err="1"/>
              <a:t>digunakan</a:t>
            </a:r>
            <a:r>
              <a:rPr lang="en-US" sz="4000" dirty="0"/>
              <a:t> </a:t>
            </a:r>
            <a:r>
              <a:rPr lang="en-US" sz="4000" dirty="0" err="1"/>
              <a:t>untuk</a:t>
            </a:r>
            <a:r>
              <a:rPr lang="en-US" sz="4000" dirty="0"/>
              <a:t> </a:t>
            </a:r>
            <a:r>
              <a:rPr lang="en-US" sz="4000" dirty="0" err="1"/>
              <a:t>mengendalikan</a:t>
            </a:r>
            <a:r>
              <a:rPr lang="en-US" sz="4000" dirty="0"/>
              <a:t> OPT. Mathew (2016) </a:t>
            </a:r>
            <a:r>
              <a:rPr lang="en-US" sz="4000" dirty="0" err="1"/>
              <a:t>dan</a:t>
            </a:r>
            <a:r>
              <a:rPr lang="en-US" sz="4000" dirty="0"/>
              <a:t> Kumar (2015) </a:t>
            </a:r>
            <a:r>
              <a:rPr lang="en-US" sz="4000" dirty="0" err="1"/>
              <a:t>menambahkan</a:t>
            </a:r>
            <a:r>
              <a:rPr lang="en-US" sz="4000" dirty="0"/>
              <a:t> </a:t>
            </a:r>
            <a:r>
              <a:rPr lang="en-US" sz="4000" dirty="0" err="1"/>
              <a:t>bahwa</a:t>
            </a:r>
            <a:r>
              <a:rPr lang="en-US" sz="4000" dirty="0"/>
              <a:t> </a:t>
            </a:r>
            <a:r>
              <a:rPr lang="en-US" sz="4000" dirty="0" err="1"/>
              <a:t>selain</a:t>
            </a:r>
            <a:r>
              <a:rPr lang="en-US" sz="4000" dirty="0"/>
              <a:t> </a:t>
            </a:r>
            <a:r>
              <a:rPr lang="en-US" sz="4000" dirty="0" err="1"/>
              <a:t>bersifat</a:t>
            </a:r>
            <a:r>
              <a:rPr lang="en-US" sz="4000" dirty="0"/>
              <a:t> </a:t>
            </a:r>
            <a:r>
              <a:rPr lang="en-US" sz="4000" dirty="0" err="1"/>
              <a:t>tak-racun</a:t>
            </a:r>
            <a:r>
              <a:rPr lang="en-US" sz="4000" dirty="0"/>
              <a:t>, </a:t>
            </a:r>
            <a:r>
              <a:rPr lang="en-US" sz="4000" dirty="0" err="1"/>
              <a:t>biopestisida</a:t>
            </a:r>
            <a:r>
              <a:rPr lang="en-US" sz="4000" dirty="0"/>
              <a:t> </a:t>
            </a:r>
            <a:r>
              <a:rPr lang="en-US" sz="4000" dirty="0" err="1"/>
              <a:t>adalah</a:t>
            </a:r>
            <a:r>
              <a:rPr lang="en-US" sz="4000" dirty="0"/>
              <a:t> </a:t>
            </a:r>
            <a:r>
              <a:rPr lang="en-US" sz="4000" dirty="0" err="1"/>
              <a:t>pestisida</a:t>
            </a:r>
            <a:r>
              <a:rPr lang="en-US" sz="4000" dirty="0"/>
              <a:t> </a:t>
            </a:r>
            <a:r>
              <a:rPr lang="en-US" sz="4000" dirty="0" err="1"/>
              <a:t>alami</a:t>
            </a:r>
            <a:r>
              <a:rPr lang="en-US" sz="4000" dirty="0"/>
              <a:t> yang </a:t>
            </a:r>
            <a:r>
              <a:rPr lang="en-US" sz="4000" dirty="0" err="1"/>
              <a:t>juga</a:t>
            </a:r>
            <a:r>
              <a:rPr lang="en-US" sz="4000" dirty="0"/>
              <a:t> </a:t>
            </a:r>
            <a:r>
              <a:rPr lang="en-US" sz="4000" dirty="0" err="1"/>
              <a:t>bersifat</a:t>
            </a:r>
            <a:r>
              <a:rPr lang="en-US" sz="4000" dirty="0"/>
              <a:t> </a:t>
            </a:r>
            <a:r>
              <a:rPr lang="en-US" sz="4000" dirty="0" err="1"/>
              <a:t>ramah</a:t>
            </a:r>
            <a:r>
              <a:rPr lang="en-US" sz="4000" dirty="0"/>
              <a:t> </a:t>
            </a:r>
            <a:r>
              <a:rPr lang="en-US" sz="4000" dirty="0" err="1"/>
              <a:t>atau</a:t>
            </a:r>
            <a:r>
              <a:rPr lang="en-US" sz="4000" dirty="0"/>
              <a:t> </a:t>
            </a:r>
            <a:r>
              <a:rPr lang="en-US" sz="4000" dirty="0" err="1"/>
              <a:t>aman</a:t>
            </a:r>
            <a:r>
              <a:rPr lang="en-US" sz="4000" dirty="0"/>
              <a:t> </a:t>
            </a:r>
            <a:r>
              <a:rPr lang="en-US" sz="4000" dirty="0" err="1"/>
              <a:t>terhadap</a:t>
            </a:r>
            <a:r>
              <a:rPr lang="en-US" sz="4000" dirty="0"/>
              <a:t> </a:t>
            </a:r>
            <a:r>
              <a:rPr lang="en-US" sz="4000" dirty="0" err="1"/>
              <a:t>lingkungan</a:t>
            </a:r>
            <a:r>
              <a:rPr lang="en-US" sz="4000" dirty="0"/>
              <a:t>. </a:t>
            </a:r>
            <a:r>
              <a:rPr lang="en-US" sz="4000" dirty="0" err="1"/>
              <a:t>Menurut</a:t>
            </a:r>
            <a:r>
              <a:rPr lang="en-US" sz="4000" dirty="0"/>
              <a:t> Mishra </a:t>
            </a:r>
            <a:r>
              <a:rPr lang="en-US" sz="4000" dirty="0" err="1"/>
              <a:t>dkk</a:t>
            </a:r>
            <a:r>
              <a:rPr lang="en-US" sz="4000" dirty="0"/>
              <a:t>. (2015) </a:t>
            </a:r>
            <a:r>
              <a:rPr lang="en-US" sz="4000" dirty="0" err="1"/>
              <a:t>definisi</a:t>
            </a:r>
            <a:r>
              <a:rPr lang="en-US" sz="4000" dirty="0"/>
              <a:t> </a:t>
            </a:r>
            <a:r>
              <a:rPr lang="en-US" sz="4000" dirty="0" err="1"/>
              <a:t>biopestisida</a:t>
            </a:r>
            <a:r>
              <a:rPr lang="en-US" sz="4000" dirty="0"/>
              <a:t> yang </a:t>
            </a:r>
            <a:r>
              <a:rPr lang="en-US" sz="4000" dirty="0" err="1"/>
              <a:t>umum</a:t>
            </a:r>
            <a:r>
              <a:rPr lang="en-US" sz="4000" dirty="0"/>
              <a:t> </a:t>
            </a:r>
            <a:r>
              <a:rPr lang="en-US" sz="4000" dirty="0" err="1"/>
              <a:t>digunakan</a:t>
            </a:r>
            <a:r>
              <a:rPr lang="en-US" sz="4000" dirty="0"/>
              <a:t> </a:t>
            </a:r>
            <a:r>
              <a:rPr lang="en-US" sz="4000" dirty="0" err="1"/>
              <a:t>adalah</a:t>
            </a:r>
            <a:r>
              <a:rPr lang="en-US" sz="4000" dirty="0"/>
              <a:t> yang </a:t>
            </a:r>
            <a:r>
              <a:rPr lang="en-US" sz="4000" dirty="0" err="1"/>
              <a:t>berasal</a:t>
            </a:r>
            <a:r>
              <a:rPr lang="en-US" sz="4000" dirty="0"/>
              <a:t> </a:t>
            </a:r>
            <a:r>
              <a:rPr lang="en-US" sz="4000" dirty="0" err="1"/>
              <a:t>dari</a:t>
            </a:r>
            <a:r>
              <a:rPr lang="en-US" sz="4000" dirty="0"/>
              <a:t> US Environmental Protection Agency (USEPA). </a:t>
            </a:r>
            <a:r>
              <a:rPr lang="en-US" sz="4000" dirty="0" err="1"/>
              <a:t>Biopestisida</a:t>
            </a:r>
            <a:r>
              <a:rPr lang="en-US" sz="4000" dirty="0"/>
              <a:t> </a:t>
            </a:r>
            <a:r>
              <a:rPr lang="en-US" sz="4000" dirty="0" err="1"/>
              <a:t>didefinisikan</a:t>
            </a:r>
            <a:r>
              <a:rPr lang="en-US" sz="4000" dirty="0"/>
              <a:t> </a:t>
            </a:r>
            <a:r>
              <a:rPr lang="en-US" sz="4000" dirty="0" err="1"/>
              <a:t>sebagai</a:t>
            </a:r>
            <a:r>
              <a:rPr lang="en-US" sz="4000" dirty="0"/>
              <a:t> </a:t>
            </a:r>
            <a:r>
              <a:rPr lang="en-US" sz="4000" dirty="0" err="1"/>
              <a:t>pestisida</a:t>
            </a:r>
            <a:r>
              <a:rPr lang="en-US" sz="4000" dirty="0"/>
              <a:t> </a:t>
            </a:r>
            <a:r>
              <a:rPr lang="en-US" sz="4000" dirty="0" err="1"/>
              <a:t>berasal</a:t>
            </a:r>
            <a:r>
              <a:rPr lang="en-US" sz="4000" dirty="0"/>
              <a:t> </a:t>
            </a:r>
            <a:r>
              <a:rPr lang="en-US" sz="4000" dirty="0" err="1"/>
              <a:t>dari</a:t>
            </a:r>
            <a:r>
              <a:rPr lang="en-US" sz="4000" dirty="0"/>
              <a:t> </a:t>
            </a:r>
            <a:r>
              <a:rPr lang="en-US" sz="4000" dirty="0" err="1"/>
              <a:t>alam</a:t>
            </a:r>
            <a:r>
              <a:rPr lang="en-US" sz="4000" dirty="0"/>
              <a:t> yang </a:t>
            </a:r>
            <a:r>
              <a:rPr lang="en-US" sz="4000" dirty="0" err="1"/>
              <a:t>tersusun</a:t>
            </a:r>
            <a:r>
              <a:rPr lang="en-US" sz="4000" dirty="0"/>
              <a:t> </a:t>
            </a:r>
            <a:r>
              <a:rPr lang="en-US" sz="4000" dirty="0" err="1"/>
              <a:t>dari</a:t>
            </a:r>
            <a:r>
              <a:rPr lang="en-US" sz="4000" dirty="0"/>
              <a:t> </a:t>
            </a:r>
            <a:r>
              <a:rPr lang="en-US" sz="4000" dirty="0" err="1"/>
              <a:t>hewan</a:t>
            </a:r>
            <a:r>
              <a:rPr lang="en-US" sz="4000" dirty="0"/>
              <a:t>, </a:t>
            </a:r>
            <a:r>
              <a:rPr lang="en-US" sz="4000" dirty="0" err="1"/>
              <a:t>tumbuhan</a:t>
            </a:r>
            <a:r>
              <a:rPr lang="en-US" sz="4000" dirty="0"/>
              <a:t>, </a:t>
            </a:r>
            <a:r>
              <a:rPr lang="en-US" sz="4000" dirty="0" err="1"/>
              <a:t>bakteri</a:t>
            </a:r>
            <a:r>
              <a:rPr lang="en-US" sz="4000" dirty="0"/>
              <a:t>, </a:t>
            </a:r>
            <a:r>
              <a:rPr lang="en-US" sz="4000" dirty="0" err="1"/>
              <a:t>dan</a:t>
            </a:r>
            <a:r>
              <a:rPr lang="en-US" sz="4000" dirty="0"/>
              <a:t> mineral. </a:t>
            </a:r>
            <a:r>
              <a:rPr lang="en-US" sz="4000" dirty="0" err="1"/>
              <a:t>Biopestisida</a:t>
            </a:r>
            <a:r>
              <a:rPr lang="en-US" sz="4000" dirty="0"/>
              <a:t> </a:t>
            </a:r>
            <a:r>
              <a:rPr lang="en-US" sz="4000" dirty="0" err="1"/>
              <a:t>juga</a:t>
            </a:r>
            <a:r>
              <a:rPr lang="en-US" sz="4000" dirty="0"/>
              <a:t> </a:t>
            </a:r>
            <a:r>
              <a:rPr lang="en-US" sz="4000" dirty="0" err="1"/>
              <a:t>mencakup</a:t>
            </a:r>
            <a:r>
              <a:rPr lang="en-US" sz="4000" dirty="0"/>
              <a:t> </a:t>
            </a:r>
            <a:r>
              <a:rPr lang="en-US" sz="4000" dirty="0" err="1"/>
              <a:t>organisme</a:t>
            </a:r>
            <a:r>
              <a:rPr lang="en-US" sz="4000" dirty="0"/>
              <a:t> </a:t>
            </a:r>
            <a:r>
              <a:rPr lang="en-US" sz="4000" dirty="0" err="1"/>
              <a:t>hidup</a:t>
            </a:r>
            <a:r>
              <a:rPr lang="en-US" sz="4000" dirty="0"/>
              <a:t> yang </a:t>
            </a:r>
            <a:r>
              <a:rPr lang="en-US" sz="4000" dirty="0" err="1"/>
              <a:t>dapat</a:t>
            </a:r>
            <a:r>
              <a:rPr lang="en-US" sz="4000" dirty="0"/>
              <a:t> </a:t>
            </a:r>
            <a:r>
              <a:rPr lang="en-US" sz="4000" dirty="0" err="1"/>
              <a:t>mengendalikan</a:t>
            </a:r>
            <a:r>
              <a:rPr lang="en-US" sz="4000" dirty="0"/>
              <a:t> OPT </a:t>
            </a:r>
            <a:r>
              <a:rPr lang="en-US" sz="4000" dirty="0" err="1"/>
              <a:t>pertanian</a:t>
            </a:r>
            <a:r>
              <a:rPr lang="en-US" sz="4000" dirty="0"/>
              <a:t>.</a:t>
            </a:r>
          </a:p>
          <a:p>
            <a:r>
              <a:rPr lang="en-US" sz="4000" dirty="0"/>
              <a:t> </a:t>
            </a:r>
          </a:p>
          <a:p>
            <a:endParaRPr lang="id-ID" dirty="0"/>
          </a:p>
        </p:txBody>
      </p:sp>
    </p:spTree>
    <p:extLst>
      <p:ext uri="{BB962C8B-B14F-4D97-AF65-F5344CB8AC3E}">
        <p14:creationId xmlns:p14="http://schemas.microsoft.com/office/powerpoint/2010/main" val="1290765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Biopestisida sebagai pilihan pengendali OPT</a:t>
            </a:r>
          </a:p>
        </p:txBody>
      </p:sp>
      <p:sp>
        <p:nvSpPr>
          <p:cNvPr id="3" name="Content Placeholder 2"/>
          <p:cNvSpPr>
            <a:spLocks noGrp="1"/>
          </p:cNvSpPr>
          <p:nvPr>
            <p:ph sz="quarter" idx="13"/>
          </p:nvPr>
        </p:nvSpPr>
        <p:spPr>
          <a:xfrm>
            <a:off x="913774" y="1834166"/>
            <a:ext cx="10363826" cy="3957033"/>
          </a:xfrm>
        </p:spPr>
        <p:txBody>
          <a:bodyPr>
            <a:normAutofit/>
          </a:bodyPr>
          <a:lstStyle/>
          <a:p>
            <a:pPr marL="0" indent="0">
              <a:buNone/>
            </a:pPr>
            <a:endParaRPr lang="en-US" dirty="0"/>
          </a:p>
          <a:p>
            <a:pPr marL="0" indent="0">
              <a:buNone/>
            </a:pPr>
            <a:r>
              <a:rPr lang="en-US" dirty="0"/>
              <a:t> </a:t>
            </a:r>
          </a:p>
          <a:p>
            <a:r>
              <a:rPr lang="en-US" dirty="0" err="1"/>
              <a:t>Penggunaan</a:t>
            </a:r>
            <a:r>
              <a:rPr lang="en-US" dirty="0"/>
              <a:t> </a:t>
            </a:r>
            <a:r>
              <a:rPr lang="en-US" dirty="0" err="1"/>
              <a:t>biopestisida</a:t>
            </a:r>
            <a:r>
              <a:rPr lang="en-US" dirty="0"/>
              <a:t> </a:t>
            </a:r>
            <a:r>
              <a:rPr lang="en-US" dirty="0" err="1"/>
              <a:t>ini</a:t>
            </a:r>
            <a:r>
              <a:rPr lang="en-US" dirty="0"/>
              <a:t> </a:t>
            </a:r>
            <a:r>
              <a:rPr lang="en-US" dirty="0" err="1"/>
              <a:t>berpotensi</a:t>
            </a:r>
            <a:r>
              <a:rPr lang="en-US" dirty="0"/>
              <a:t> </a:t>
            </a:r>
            <a:r>
              <a:rPr lang="en-US" dirty="0" err="1"/>
              <a:t>memberikan</a:t>
            </a:r>
            <a:r>
              <a:rPr lang="en-US" dirty="0"/>
              <a:t> </a:t>
            </a:r>
            <a:r>
              <a:rPr lang="en-US" dirty="0" err="1"/>
              <a:t>manfaat</a:t>
            </a:r>
            <a:r>
              <a:rPr lang="en-US" dirty="0"/>
              <a:t> yang </a:t>
            </a:r>
            <a:r>
              <a:rPr lang="en-US" dirty="0" err="1"/>
              <a:t>besar</a:t>
            </a:r>
            <a:r>
              <a:rPr lang="en-US" dirty="0"/>
              <a:t> </a:t>
            </a:r>
            <a:r>
              <a:rPr lang="en-US" dirty="0" err="1"/>
              <a:t>bagi</a:t>
            </a:r>
            <a:r>
              <a:rPr lang="en-US" dirty="0"/>
              <a:t> </a:t>
            </a:r>
            <a:r>
              <a:rPr lang="en-US" dirty="0" err="1"/>
              <a:t>pertanian</a:t>
            </a:r>
            <a:r>
              <a:rPr lang="en-US" dirty="0"/>
              <a:t> </a:t>
            </a:r>
            <a:r>
              <a:rPr lang="en-US" dirty="0" err="1"/>
              <a:t>dan</a:t>
            </a:r>
            <a:r>
              <a:rPr lang="en-US" dirty="0"/>
              <a:t> </a:t>
            </a:r>
            <a:r>
              <a:rPr lang="en-US" dirty="0" err="1"/>
              <a:t>kesehatan</a:t>
            </a:r>
            <a:r>
              <a:rPr lang="en-US" dirty="0"/>
              <a:t> </a:t>
            </a:r>
            <a:r>
              <a:rPr lang="en-US" dirty="0" err="1"/>
              <a:t>masyarakat</a:t>
            </a:r>
            <a:r>
              <a:rPr lang="en-US" dirty="0"/>
              <a:t>. </a:t>
            </a:r>
            <a:r>
              <a:rPr lang="en-US" dirty="0" err="1"/>
              <a:t>Pentingnya</a:t>
            </a:r>
            <a:r>
              <a:rPr lang="en-US" dirty="0"/>
              <a:t> </a:t>
            </a:r>
            <a:r>
              <a:rPr lang="en-US" dirty="0" err="1"/>
              <a:t>biopestisida</a:t>
            </a:r>
            <a:r>
              <a:rPr lang="en-US" dirty="0"/>
              <a:t> </a:t>
            </a:r>
            <a:r>
              <a:rPr lang="en-US" dirty="0" err="1"/>
              <a:t>ini</a:t>
            </a:r>
            <a:r>
              <a:rPr lang="en-US" dirty="0"/>
              <a:t> </a:t>
            </a:r>
            <a:r>
              <a:rPr lang="en-US" dirty="0" err="1"/>
              <a:t>didasarkan</a:t>
            </a:r>
            <a:r>
              <a:rPr lang="en-US" dirty="0"/>
              <a:t> pada </a:t>
            </a:r>
            <a:r>
              <a:rPr lang="en-US" dirty="0" err="1"/>
              <a:t>berbagai</a:t>
            </a:r>
            <a:r>
              <a:rPr lang="en-US" dirty="0"/>
              <a:t> </a:t>
            </a:r>
            <a:r>
              <a:rPr lang="en-US" dirty="0" err="1"/>
              <a:t>keuntungan</a:t>
            </a:r>
            <a:r>
              <a:rPr lang="en-US" dirty="0"/>
              <a:t> </a:t>
            </a:r>
            <a:r>
              <a:rPr lang="en-US" dirty="0" err="1"/>
              <a:t>dari</a:t>
            </a:r>
            <a:r>
              <a:rPr lang="en-US" dirty="0"/>
              <a:t> </a:t>
            </a:r>
            <a:r>
              <a:rPr lang="en-US" dirty="0" err="1"/>
              <a:t>biopestisida</a:t>
            </a:r>
            <a:r>
              <a:rPr lang="en-US" dirty="0"/>
              <a:t> </a:t>
            </a:r>
            <a:r>
              <a:rPr lang="en-US" dirty="0" err="1"/>
              <a:t>itu</a:t>
            </a:r>
            <a:r>
              <a:rPr lang="en-US" dirty="0"/>
              <a:t> </a:t>
            </a:r>
            <a:r>
              <a:rPr lang="en-US" dirty="0" err="1"/>
              <a:t>sendiri</a:t>
            </a:r>
            <a:r>
              <a:rPr lang="en-US" dirty="0"/>
              <a:t>, </a:t>
            </a:r>
            <a:r>
              <a:rPr lang="en-US" dirty="0" err="1"/>
              <a:t>yaitu</a:t>
            </a:r>
            <a:r>
              <a:rPr lang="en-US" dirty="0"/>
              <a:t>: </a:t>
            </a:r>
            <a:r>
              <a:rPr lang="en-US" dirty="0" err="1"/>
              <a:t>bersifat</a:t>
            </a:r>
            <a:r>
              <a:rPr lang="en-US" dirty="0"/>
              <a:t> </a:t>
            </a:r>
            <a:r>
              <a:rPr lang="en-US" dirty="0" err="1"/>
              <a:t>kurang</a:t>
            </a:r>
            <a:r>
              <a:rPr lang="en-US" dirty="0"/>
              <a:t> </a:t>
            </a:r>
            <a:r>
              <a:rPr lang="en-US" dirty="0" err="1"/>
              <a:t>berbahaya</a:t>
            </a:r>
            <a:r>
              <a:rPr lang="en-US" dirty="0"/>
              <a:t> dan </a:t>
            </a:r>
            <a:r>
              <a:rPr lang="en-US" dirty="0" err="1"/>
              <a:t>tidak</a:t>
            </a:r>
            <a:r>
              <a:rPr lang="en-US" dirty="0"/>
              <a:t> </a:t>
            </a:r>
            <a:r>
              <a:rPr lang="en-US" dirty="0" err="1"/>
              <a:t>mencemari</a:t>
            </a:r>
            <a:r>
              <a:rPr lang="en-US" dirty="0"/>
              <a:t> </a:t>
            </a:r>
            <a:r>
              <a:rPr lang="en-US" dirty="0" err="1"/>
              <a:t>lingkungan</a:t>
            </a:r>
            <a:r>
              <a:rPr lang="en-US" dirty="0"/>
              <a:t>, </a:t>
            </a:r>
            <a:r>
              <a:rPr lang="en-US" dirty="0" err="1"/>
              <a:t>hanya</a:t>
            </a:r>
            <a:r>
              <a:rPr lang="en-US" dirty="0"/>
              <a:t> </a:t>
            </a:r>
            <a:r>
              <a:rPr lang="en-US" dirty="0" err="1"/>
              <a:t>mempengaruhi</a:t>
            </a:r>
            <a:r>
              <a:rPr lang="en-US" dirty="0"/>
              <a:t> </a:t>
            </a:r>
            <a:r>
              <a:rPr lang="en-US" dirty="0" err="1"/>
              <a:t>satu</a:t>
            </a:r>
            <a:r>
              <a:rPr lang="en-US" dirty="0"/>
              <a:t> </a:t>
            </a:r>
            <a:r>
              <a:rPr lang="en-US" dirty="0" err="1"/>
              <a:t>atau</a:t>
            </a:r>
            <a:r>
              <a:rPr lang="en-US" dirty="0"/>
              <a:t> </a:t>
            </a:r>
            <a:r>
              <a:rPr lang="en-US" dirty="0" err="1"/>
              <a:t>beberapa</a:t>
            </a:r>
            <a:r>
              <a:rPr lang="en-US" dirty="0"/>
              <a:t> </a:t>
            </a:r>
            <a:r>
              <a:rPr lang="en-US" dirty="0" err="1"/>
              <a:t>jenis</a:t>
            </a:r>
            <a:r>
              <a:rPr lang="en-US" dirty="0"/>
              <a:t> OPT </a:t>
            </a:r>
            <a:r>
              <a:rPr lang="en-US" dirty="0" err="1"/>
              <a:t>sasaran</a:t>
            </a:r>
            <a:r>
              <a:rPr lang="en-US" dirty="0"/>
              <a:t> </a:t>
            </a:r>
            <a:r>
              <a:rPr lang="en-US" dirty="0" err="1"/>
              <a:t>tertentu</a:t>
            </a:r>
            <a:r>
              <a:rPr lang="en-US" dirty="0"/>
              <a:t>, </a:t>
            </a:r>
            <a:r>
              <a:rPr lang="en-US" dirty="0" err="1"/>
              <a:t>umumnya</a:t>
            </a:r>
            <a:r>
              <a:rPr lang="en-US" dirty="0"/>
              <a:t> </a:t>
            </a:r>
            <a:r>
              <a:rPr lang="en-US" dirty="0" err="1"/>
              <a:t>efektif</a:t>
            </a:r>
            <a:r>
              <a:rPr lang="en-US" dirty="0"/>
              <a:t> </a:t>
            </a:r>
            <a:r>
              <a:rPr lang="en-US" dirty="0" err="1"/>
              <a:t>dalam</a:t>
            </a:r>
            <a:r>
              <a:rPr lang="en-US" dirty="0"/>
              <a:t> </a:t>
            </a:r>
            <a:r>
              <a:rPr lang="en-US" dirty="0" err="1"/>
              <a:t>jumlah</a:t>
            </a:r>
            <a:r>
              <a:rPr lang="en-US" dirty="0"/>
              <a:t> yang sangat </a:t>
            </a:r>
            <a:r>
              <a:rPr lang="en-US" dirty="0" err="1"/>
              <a:t>kecil</a:t>
            </a:r>
            <a:r>
              <a:rPr lang="en-US" dirty="0"/>
              <a:t> dan </a:t>
            </a:r>
            <a:r>
              <a:rPr lang="en-US" dirty="0" err="1"/>
              <a:t>mudah</a:t>
            </a:r>
            <a:r>
              <a:rPr lang="en-US" dirty="0"/>
              <a:t> </a:t>
            </a:r>
            <a:r>
              <a:rPr lang="en-US" dirty="0" err="1"/>
              <a:t>terdekomposisi</a:t>
            </a:r>
            <a:r>
              <a:rPr lang="en-US" dirty="0"/>
              <a:t> </a:t>
            </a:r>
            <a:r>
              <a:rPr lang="en-US" dirty="0" err="1"/>
              <a:t>dengan</a:t>
            </a:r>
            <a:r>
              <a:rPr lang="en-US" dirty="0"/>
              <a:t> </a:t>
            </a:r>
            <a:r>
              <a:rPr lang="en-US" dirty="0" err="1"/>
              <a:t>cepat</a:t>
            </a:r>
            <a:r>
              <a:rPr lang="en-US" dirty="0"/>
              <a:t>, </a:t>
            </a:r>
            <a:r>
              <a:rPr lang="en-US" dirty="0" err="1"/>
              <a:t>sehingga</a:t>
            </a:r>
            <a:r>
              <a:rPr lang="en-US" dirty="0"/>
              <a:t> </a:t>
            </a:r>
            <a:r>
              <a:rPr lang="en-US" dirty="0" err="1"/>
              <a:t>mengakibatkan</a:t>
            </a:r>
            <a:r>
              <a:rPr lang="en-US" dirty="0"/>
              <a:t> </a:t>
            </a:r>
            <a:r>
              <a:rPr lang="en-US" dirty="0" err="1"/>
              <a:t>akibat</a:t>
            </a:r>
            <a:r>
              <a:rPr lang="en-US" dirty="0"/>
              <a:t> yang </a:t>
            </a:r>
            <a:r>
              <a:rPr lang="en-US" dirty="0" err="1"/>
              <a:t>lebih</a:t>
            </a:r>
            <a:r>
              <a:rPr lang="en-US" dirty="0"/>
              <a:t> </a:t>
            </a:r>
            <a:r>
              <a:rPr lang="en-US" dirty="0" err="1"/>
              <a:t>rendah</a:t>
            </a:r>
            <a:r>
              <a:rPr lang="en-US" dirty="0"/>
              <a:t> </a:t>
            </a:r>
            <a:r>
              <a:rPr lang="en-US" dirty="0" err="1"/>
              <a:t>terhadap</a:t>
            </a:r>
            <a:r>
              <a:rPr lang="en-US" dirty="0"/>
              <a:t> </a:t>
            </a:r>
            <a:r>
              <a:rPr lang="en-US" dirty="0" err="1"/>
              <a:t>masalah</a:t>
            </a:r>
            <a:r>
              <a:rPr lang="en-US" dirty="0"/>
              <a:t> </a:t>
            </a:r>
            <a:r>
              <a:rPr lang="en-US" dirty="0" err="1"/>
              <a:t>pencemaran</a:t>
            </a:r>
            <a:r>
              <a:rPr lang="en-US" dirty="0"/>
              <a:t> </a:t>
            </a:r>
            <a:r>
              <a:rPr lang="en-US" dirty="0" err="1"/>
              <a:t>lingkungan</a:t>
            </a:r>
            <a:r>
              <a:rPr lang="en-US" dirty="0"/>
              <a:t>. </a:t>
            </a:r>
          </a:p>
        </p:txBody>
      </p:sp>
    </p:spTree>
    <p:extLst>
      <p:ext uri="{BB962C8B-B14F-4D97-AF65-F5344CB8AC3E}">
        <p14:creationId xmlns:p14="http://schemas.microsoft.com/office/powerpoint/2010/main" val="3812029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14087" y="1523713"/>
            <a:ext cx="10363826" cy="3953809"/>
          </a:xfrm>
        </p:spPr>
        <p:txBody>
          <a:bodyPr>
            <a:normAutofit/>
          </a:bodyPr>
          <a:lstStyle/>
          <a:p>
            <a:r>
              <a:rPr lang="en-US" dirty="0"/>
              <a:t>B. </a:t>
            </a:r>
            <a:r>
              <a:rPr lang="en-US" dirty="0" err="1"/>
              <a:t>thuringiensis</a:t>
            </a:r>
            <a:r>
              <a:rPr lang="en-US" dirty="0"/>
              <a:t> </a:t>
            </a:r>
            <a:r>
              <a:rPr lang="en-US" dirty="0" err="1"/>
              <a:t>merupakan</a:t>
            </a:r>
            <a:r>
              <a:rPr lang="en-US" dirty="0"/>
              <a:t> </a:t>
            </a:r>
            <a:r>
              <a:rPr lang="en-US" dirty="0" err="1"/>
              <a:t>bakteri</a:t>
            </a:r>
            <a:r>
              <a:rPr lang="en-US" dirty="0"/>
              <a:t> gram-</a:t>
            </a:r>
            <a:r>
              <a:rPr lang="en-US" dirty="0" err="1"/>
              <a:t>positif</a:t>
            </a:r>
            <a:r>
              <a:rPr lang="en-US" dirty="0"/>
              <a:t> </a:t>
            </a:r>
            <a:r>
              <a:rPr lang="en-US" dirty="0" err="1"/>
              <a:t>berbentuk</a:t>
            </a:r>
            <a:r>
              <a:rPr lang="en-US" dirty="0"/>
              <a:t> </a:t>
            </a:r>
            <a:r>
              <a:rPr lang="en-US" dirty="0" err="1"/>
              <a:t>batang</a:t>
            </a:r>
            <a:r>
              <a:rPr lang="en-US" dirty="0"/>
              <a:t>. Jika </a:t>
            </a:r>
            <a:r>
              <a:rPr lang="en-US" dirty="0" err="1"/>
              <a:t>nutrien</a:t>
            </a:r>
            <a:r>
              <a:rPr lang="en-US" dirty="0"/>
              <a:t> di mana </a:t>
            </a:r>
            <a:r>
              <a:rPr lang="en-US" dirty="0" err="1"/>
              <a:t>dia</a:t>
            </a:r>
            <a:r>
              <a:rPr lang="en-US" dirty="0"/>
              <a:t> </a:t>
            </a:r>
            <a:r>
              <a:rPr lang="en-US" dirty="0" err="1"/>
              <a:t>hidup</a:t>
            </a:r>
            <a:r>
              <a:rPr lang="en-US" dirty="0"/>
              <a:t> sangat kaya, </a:t>
            </a:r>
            <a:r>
              <a:rPr lang="en-US" dirty="0" err="1"/>
              <a:t>maka</a:t>
            </a:r>
            <a:r>
              <a:rPr lang="en-US" dirty="0"/>
              <a:t> </a:t>
            </a:r>
            <a:r>
              <a:rPr lang="en-US" dirty="0" err="1"/>
              <a:t>bakteri</a:t>
            </a:r>
            <a:r>
              <a:rPr lang="en-US" dirty="0"/>
              <a:t> </a:t>
            </a:r>
            <a:r>
              <a:rPr lang="en-US" dirty="0" err="1"/>
              <a:t>ini</a:t>
            </a:r>
            <a:r>
              <a:rPr lang="en-US" dirty="0"/>
              <a:t> </a:t>
            </a:r>
            <a:r>
              <a:rPr lang="en-US" dirty="0" err="1"/>
              <a:t>hanya</a:t>
            </a:r>
            <a:r>
              <a:rPr lang="en-US" dirty="0"/>
              <a:t> </a:t>
            </a:r>
            <a:r>
              <a:rPr lang="en-US" dirty="0" err="1"/>
              <a:t>tumbuh</a:t>
            </a:r>
            <a:r>
              <a:rPr lang="en-US" dirty="0"/>
              <a:t> pada </a:t>
            </a:r>
            <a:r>
              <a:rPr lang="en-US" dirty="0" err="1"/>
              <a:t>fase</a:t>
            </a:r>
            <a:r>
              <a:rPr lang="en-US" dirty="0"/>
              <a:t> </a:t>
            </a:r>
            <a:r>
              <a:rPr lang="en-US" dirty="0" err="1"/>
              <a:t>vegetatif</a:t>
            </a:r>
            <a:r>
              <a:rPr lang="en-US" dirty="0"/>
              <a:t>, </a:t>
            </a:r>
            <a:r>
              <a:rPr lang="en-US" dirty="0" err="1"/>
              <a:t>namun</a:t>
            </a:r>
            <a:r>
              <a:rPr lang="en-US" dirty="0"/>
              <a:t> </a:t>
            </a:r>
            <a:r>
              <a:rPr lang="en-US" dirty="0" err="1"/>
              <a:t>bila</a:t>
            </a:r>
            <a:r>
              <a:rPr lang="en-US" dirty="0"/>
              <a:t> </a:t>
            </a:r>
            <a:r>
              <a:rPr lang="en-US" dirty="0" err="1"/>
              <a:t>suplai</a:t>
            </a:r>
            <a:r>
              <a:rPr lang="en-US" dirty="0"/>
              <a:t> </a:t>
            </a:r>
            <a:r>
              <a:rPr lang="en-US" dirty="0" err="1"/>
              <a:t>makanannya</a:t>
            </a:r>
            <a:r>
              <a:rPr lang="en-US" dirty="0"/>
              <a:t> </a:t>
            </a:r>
            <a:r>
              <a:rPr lang="en-US" dirty="0" err="1"/>
              <a:t>menurun</a:t>
            </a:r>
            <a:r>
              <a:rPr lang="en-US" dirty="0"/>
              <a:t> </a:t>
            </a:r>
            <a:r>
              <a:rPr lang="en-US" dirty="0" err="1"/>
              <a:t>maka</a:t>
            </a:r>
            <a:r>
              <a:rPr lang="en-US" dirty="0"/>
              <a:t> </a:t>
            </a:r>
            <a:r>
              <a:rPr lang="en-US" dirty="0" err="1"/>
              <a:t>akan</a:t>
            </a:r>
            <a:r>
              <a:rPr lang="en-US" dirty="0"/>
              <a:t> </a:t>
            </a:r>
            <a:r>
              <a:rPr lang="en-US" dirty="0" err="1"/>
              <a:t>membentuk</a:t>
            </a:r>
            <a:r>
              <a:rPr lang="en-US" dirty="0"/>
              <a:t> </a:t>
            </a:r>
            <a:r>
              <a:rPr lang="en-US" dirty="0" err="1"/>
              <a:t>spora</a:t>
            </a:r>
            <a:r>
              <a:rPr lang="en-US" dirty="0"/>
              <a:t> </a:t>
            </a:r>
            <a:r>
              <a:rPr lang="en-US" dirty="0" err="1"/>
              <a:t>dorman</a:t>
            </a:r>
            <a:r>
              <a:rPr lang="en-US" dirty="0"/>
              <a:t> yang </a:t>
            </a:r>
            <a:r>
              <a:rPr lang="en-US" dirty="0" err="1"/>
              <a:t>mengandung</a:t>
            </a:r>
            <a:r>
              <a:rPr lang="en-US" dirty="0"/>
              <a:t> </a:t>
            </a:r>
            <a:r>
              <a:rPr lang="en-US" dirty="0" err="1"/>
              <a:t>satu</a:t>
            </a:r>
            <a:r>
              <a:rPr lang="en-US" dirty="0"/>
              <a:t> </a:t>
            </a:r>
            <a:r>
              <a:rPr lang="en-US" dirty="0" err="1"/>
              <a:t>atau</a:t>
            </a:r>
            <a:r>
              <a:rPr lang="en-US" dirty="0"/>
              <a:t> </a:t>
            </a:r>
            <a:r>
              <a:rPr lang="en-US" dirty="0" err="1"/>
              <a:t>lebih</a:t>
            </a:r>
            <a:r>
              <a:rPr lang="en-US" dirty="0"/>
              <a:t> </a:t>
            </a:r>
            <a:r>
              <a:rPr lang="en-US" dirty="0" err="1"/>
              <a:t>jenis</a:t>
            </a:r>
            <a:r>
              <a:rPr lang="en-US" dirty="0"/>
              <a:t> </a:t>
            </a:r>
            <a:r>
              <a:rPr lang="en-US" dirty="0" err="1"/>
              <a:t>kristal</a:t>
            </a:r>
            <a:r>
              <a:rPr lang="en-US" dirty="0"/>
              <a:t> protein. Kristal </a:t>
            </a:r>
            <a:r>
              <a:rPr lang="en-US" dirty="0" err="1"/>
              <a:t>ini</a:t>
            </a:r>
            <a:r>
              <a:rPr lang="en-US" dirty="0"/>
              <a:t> </a:t>
            </a:r>
            <a:r>
              <a:rPr lang="en-US" dirty="0" err="1"/>
              <a:t>mengandung</a:t>
            </a:r>
            <a:r>
              <a:rPr lang="en-US" dirty="0"/>
              <a:t> protein yang </a:t>
            </a:r>
            <a:r>
              <a:rPr lang="en-US" dirty="0" err="1"/>
              <a:t>disebut</a:t>
            </a:r>
            <a:r>
              <a:rPr lang="en-US" dirty="0"/>
              <a:t> </a:t>
            </a:r>
            <a:r>
              <a:rPr lang="el-GR" dirty="0"/>
              <a:t>δ-</a:t>
            </a:r>
            <a:r>
              <a:rPr lang="en-US" dirty="0" err="1"/>
              <a:t>endotoksin</a:t>
            </a:r>
            <a:r>
              <a:rPr lang="en-US" dirty="0"/>
              <a:t>, yang </a:t>
            </a:r>
            <a:r>
              <a:rPr lang="en-US" dirty="0" err="1"/>
              <a:t>bersifat</a:t>
            </a:r>
            <a:r>
              <a:rPr lang="en-US" dirty="0"/>
              <a:t> lethal </a:t>
            </a:r>
            <a:r>
              <a:rPr lang="en-US" dirty="0" err="1"/>
              <a:t>jika</a:t>
            </a:r>
            <a:r>
              <a:rPr lang="en-US" dirty="0"/>
              <a:t> </a:t>
            </a:r>
            <a:r>
              <a:rPr lang="en-US" dirty="0" err="1"/>
              <a:t>dimakan</a:t>
            </a:r>
            <a:r>
              <a:rPr lang="en-US" dirty="0"/>
              <a:t> </a:t>
            </a:r>
            <a:r>
              <a:rPr lang="en-US" dirty="0" err="1"/>
              <a:t>oleh</a:t>
            </a:r>
            <a:r>
              <a:rPr lang="en-US" dirty="0"/>
              <a:t> </a:t>
            </a:r>
            <a:r>
              <a:rPr lang="en-US" dirty="0" err="1"/>
              <a:t>serangga</a:t>
            </a:r>
            <a:r>
              <a:rPr lang="en-US" dirty="0"/>
              <a:t> yang </a:t>
            </a:r>
            <a:r>
              <a:rPr lang="en-US" dirty="0" err="1"/>
              <a:t>peka</a:t>
            </a:r>
            <a:r>
              <a:rPr lang="en-US" dirty="0"/>
              <a:t>. B. </a:t>
            </a:r>
            <a:r>
              <a:rPr lang="en-US" dirty="0" err="1"/>
              <a:t>thuringiensis</a:t>
            </a:r>
            <a:r>
              <a:rPr lang="en-US" dirty="0"/>
              <a:t> </a:t>
            </a:r>
            <a:r>
              <a:rPr lang="en-US" dirty="0" err="1"/>
              <a:t>adalah</a:t>
            </a:r>
            <a:r>
              <a:rPr lang="en-US" dirty="0"/>
              <a:t> </a:t>
            </a:r>
            <a:r>
              <a:rPr lang="en-US" dirty="0" err="1"/>
              <a:t>bakteri</a:t>
            </a:r>
            <a:r>
              <a:rPr lang="en-US" dirty="0"/>
              <a:t> yang </a:t>
            </a:r>
            <a:r>
              <a:rPr lang="en-US" dirty="0" err="1"/>
              <a:t>menghasilkan</a:t>
            </a:r>
            <a:r>
              <a:rPr lang="en-US" dirty="0"/>
              <a:t> </a:t>
            </a:r>
            <a:r>
              <a:rPr lang="en-US" dirty="0" err="1"/>
              <a:t>kristal</a:t>
            </a:r>
            <a:r>
              <a:rPr lang="en-US" dirty="0"/>
              <a:t> protein yang </a:t>
            </a:r>
            <a:r>
              <a:rPr lang="en-US" dirty="0" err="1"/>
              <a:t>bersifat</a:t>
            </a:r>
            <a:r>
              <a:rPr lang="en-US" dirty="0"/>
              <a:t> </a:t>
            </a:r>
            <a:r>
              <a:rPr lang="en-US" dirty="0" err="1"/>
              <a:t>membunuh</a:t>
            </a:r>
            <a:r>
              <a:rPr lang="en-US" dirty="0"/>
              <a:t> </a:t>
            </a:r>
            <a:r>
              <a:rPr lang="en-US" dirty="0" err="1"/>
              <a:t>serangga</a:t>
            </a:r>
            <a:r>
              <a:rPr lang="en-US" dirty="0"/>
              <a:t> (</a:t>
            </a:r>
            <a:r>
              <a:rPr lang="en-US" dirty="0" err="1"/>
              <a:t>insektisidal</a:t>
            </a:r>
            <a:r>
              <a:rPr lang="en-US" dirty="0"/>
              <a:t>) </a:t>
            </a:r>
            <a:r>
              <a:rPr lang="en-US" dirty="0" err="1"/>
              <a:t>sewaktu</a:t>
            </a:r>
            <a:r>
              <a:rPr lang="en-US" dirty="0"/>
              <a:t> </a:t>
            </a:r>
            <a:r>
              <a:rPr lang="en-US" dirty="0" err="1"/>
              <a:t>mengalami</a:t>
            </a:r>
            <a:r>
              <a:rPr lang="en-US" dirty="0"/>
              <a:t> proses </a:t>
            </a:r>
            <a:r>
              <a:rPr lang="en-US" dirty="0" err="1"/>
              <a:t>sporulasinya</a:t>
            </a:r>
            <a:r>
              <a:rPr lang="en-US" dirty="0"/>
              <a:t> (</a:t>
            </a:r>
            <a:r>
              <a:rPr lang="en-US" dirty="0" err="1"/>
              <a:t>Hofte</a:t>
            </a:r>
            <a:r>
              <a:rPr lang="en-US" dirty="0"/>
              <a:t> </a:t>
            </a:r>
            <a:r>
              <a:rPr lang="en-US" dirty="0" err="1"/>
              <a:t>dan</a:t>
            </a:r>
            <a:r>
              <a:rPr lang="en-US" dirty="0"/>
              <a:t> </a:t>
            </a:r>
            <a:r>
              <a:rPr lang="en-US" dirty="0" err="1"/>
              <a:t>Whiteley</a:t>
            </a:r>
            <a:r>
              <a:rPr lang="en-US" dirty="0"/>
              <a:t>, 1989 </a:t>
            </a:r>
            <a:r>
              <a:rPr lang="en-US" dirty="0" err="1"/>
              <a:t>dalam</a:t>
            </a:r>
            <a:r>
              <a:rPr lang="en-US" dirty="0"/>
              <a:t> </a:t>
            </a:r>
            <a:r>
              <a:rPr lang="en-US" dirty="0" err="1"/>
              <a:t>Bahagiawati</a:t>
            </a:r>
            <a:r>
              <a:rPr lang="en-US" dirty="0"/>
              <a:t>, 2002).</a:t>
            </a:r>
          </a:p>
          <a:p>
            <a:r>
              <a:rPr lang="en-US" dirty="0"/>
              <a:t> </a:t>
            </a:r>
          </a:p>
        </p:txBody>
      </p:sp>
    </p:spTree>
    <p:extLst>
      <p:ext uri="{BB962C8B-B14F-4D97-AF65-F5344CB8AC3E}">
        <p14:creationId xmlns:p14="http://schemas.microsoft.com/office/powerpoint/2010/main" val="3622904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913774" y="850006"/>
            <a:ext cx="10363826" cy="4941193"/>
          </a:xfrm>
        </p:spPr>
        <p:txBody>
          <a:bodyPr>
            <a:normAutofit fontScale="92500" lnSpcReduction="10000"/>
          </a:bodyPr>
          <a:lstStyle/>
          <a:p>
            <a:r>
              <a:rPr lang="id-ID" dirty="0"/>
              <a:t>Kristal protein yang bersifat insektisidal ini sering disebut dengan </a:t>
            </a:r>
            <a:r>
              <a:rPr lang="el-GR" dirty="0"/>
              <a:t>δ-</a:t>
            </a:r>
            <a:r>
              <a:rPr lang="id-ID" dirty="0"/>
              <a:t>endotoksin. Kristal ini sebenarnya hanya merupakan pro-toksin yang jika larut dalam usus se-rangga akan berubah menjadi polipeptida yang lebih pendek (27-149 kd) serta mempunyai sifat insektisi-dal. Pada umumnya kristal Bt di alam bersifat protoksin, karena ada-nya aktivitas proteolisis dalam sistem pencernaan serangga dapat mengubah Bt-protoksin menjadi polipeptida yang lebih pendek dan bersifat toksin. Toksin yang telah aktif berinteraksi dengan sel-sel epithelium di midgut serangga. Bukti-bukti telah menunjukkan bahwa toksin Bt ini menyebabkan terbentuknya pori-pori (lubang yang sangat kecil) di sel membran di saluran pencernaan dan mengganggu keseimbangan osmotik dari sel-sel tersebut. Karena keseimbangan osmotik terganggu, sel menjadi bengkak dan pecah dan menyebabkan matinya serangga (Hofte dan Whiteley, 1989 dalam Bahagiawati, 2002). Lebih lanjut dikatakan Keuntungan pemakaian Bt jika dibandingkan dengan pestisida kimiawi adalah Bt bersifat toksin terhadap hama dari spesies tertentu sehingga tidak membunuh serangga dan hewan bukan sasaran. Namun demikian, setelah pemakai-an pestisida mikrobial ini selama bertahun-tahun di lapang, ada indikasi hama menjadi resisten terhadap Bt</a:t>
            </a:r>
          </a:p>
        </p:txBody>
      </p:sp>
    </p:spTree>
    <p:extLst>
      <p:ext uri="{BB962C8B-B14F-4D97-AF65-F5344CB8AC3E}">
        <p14:creationId xmlns:p14="http://schemas.microsoft.com/office/powerpoint/2010/main" val="1089478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Daur</a:t>
            </a:r>
            <a:r>
              <a:rPr lang="en-US" dirty="0"/>
              <a:t> </a:t>
            </a:r>
            <a:r>
              <a:rPr lang="en-US" dirty="0" err="1"/>
              <a:t>Hidup</a:t>
            </a:r>
            <a:r>
              <a:rPr lang="en-US" dirty="0"/>
              <a:t> bacillus </a:t>
            </a:r>
            <a:r>
              <a:rPr lang="en-US" dirty="0" err="1"/>
              <a:t>thuringensies</a:t>
            </a:r>
            <a:endParaRPr lang="id-ID" dirty="0"/>
          </a:p>
        </p:txBody>
      </p:sp>
      <p:sp>
        <p:nvSpPr>
          <p:cNvPr id="3" name="Content Placeholder 2"/>
          <p:cNvSpPr>
            <a:spLocks noGrp="1"/>
          </p:cNvSpPr>
          <p:nvPr>
            <p:ph sz="quarter" idx="13"/>
          </p:nvPr>
        </p:nvSpPr>
        <p:spPr/>
        <p:txBody>
          <a:bodyPr>
            <a:normAutofit fontScale="92500"/>
          </a:bodyPr>
          <a:lstStyle/>
          <a:p>
            <a:pPr marL="0" indent="0">
              <a:buNone/>
            </a:pPr>
            <a:r>
              <a:rPr lang="en-ID" dirty="0"/>
              <a:t>Bacillus thuringiensis </a:t>
            </a:r>
            <a:r>
              <a:rPr lang="en-ID" dirty="0" err="1"/>
              <a:t>mempunyai</a:t>
            </a:r>
            <a:r>
              <a:rPr lang="en-ID" dirty="0"/>
              <a:t> </a:t>
            </a:r>
            <a:r>
              <a:rPr lang="en-ID" dirty="0" err="1"/>
              <a:t>dua</a:t>
            </a:r>
            <a:r>
              <a:rPr lang="en-ID" dirty="0"/>
              <a:t> </a:t>
            </a:r>
            <a:r>
              <a:rPr lang="en-ID" dirty="0" err="1"/>
              <a:t>fase</a:t>
            </a:r>
            <a:r>
              <a:rPr lang="en-ID" dirty="0"/>
              <a:t> </a:t>
            </a:r>
            <a:r>
              <a:rPr lang="en-ID" dirty="0" err="1"/>
              <a:t>pertumbuhan</a:t>
            </a:r>
            <a:r>
              <a:rPr lang="en-ID" dirty="0"/>
              <a:t>, </a:t>
            </a:r>
            <a:r>
              <a:rPr lang="en-ID" dirty="0" err="1"/>
              <a:t>yaitu</a:t>
            </a:r>
            <a:r>
              <a:rPr lang="en-ID" dirty="0"/>
              <a:t> </a:t>
            </a:r>
            <a:r>
              <a:rPr lang="en-ID" dirty="0" err="1"/>
              <a:t>fase</a:t>
            </a:r>
            <a:r>
              <a:rPr lang="en-ID" dirty="0"/>
              <a:t> </a:t>
            </a:r>
            <a:r>
              <a:rPr lang="en-ID" dirty="0" err="1"/>
              <a:t>germinasi</a:t>
            </a:r>
            <a:r>
              <a:rPr lang="en-ID" dirty="0"/>
              <a:t> (</a:t>
            </a:r>
            <a:r>
              <a:rPr lang="en-ID" dirty="0" err="1"/>
              <a:t>pertumbuhan</a:t>
            </a:r>
            <a:r>
              <a:rPr lang="en-ID" dirty="0"/>
              <a:t> </a:t>
            </a:r>
            <a:r>
              <a:rPr lang="en-ID" dirty="0" err="1"/>
              <a:t>vegetatif</a:t>
            </a:r>
            <a:r>
              <a:rPr lang="en-ID" dirty="0"/>
              <a:t>) dan </a:t>
            </a:r>
            <a:r>
              <a:rPr lang="en-ID" dirty="0" err="1"/>
              <a:t>fase</a:t>
            </a:r>
            <a:r>
              <a:rPr lang="en-ID" dirty="0"/>
              <a:t> </a:t>
            </a:r>
            <a:r>
              <a:rPr lang="en-ID" dirty="0" err="1"/>
              <a:t>sporulasi</a:t>
            </a:r>
            <a:r>
              <a:rPr lang="en-ID" dirty="0"/>
              <a:t>. </a:t>
            </a:r>
            <a:r>
              <a:rPr lang="en-ID" dirty="0" err="1"/>
              <a:t>Fase</a:t>
            </a:r>
            <a:r>
              <a:rPr lang="en-ID" dirty="0"/>
              <a:t> </a:t>
            </a:r>
            <a:r>
              <a:rPr lang="en-ID" dirty="0" err="1"/>
              <a:t>germinasi</a:t>
            </a:r>
            <a:r>
              <a:rPr lang="en-ID" dirty="0"/>
              <a:t> </a:t>
            </a:r>
            <a:r>
              <a:rPr lang="en-ID" dirty="0" err="1"/>
              <a:t>terjadi</a:t>
            </a:r>
            <a:r>
              <a:rPr lang="en-ID" dirty="0"/>
              <a:t> pada </a:t>
            </a:r>
            <a:r>
              <a:rPr lang="en-ID" dirty="0" err="1"/>
              <a:t>saat</a:t>
            </a:r>
            <a:r>
              <a:rPr lang="en-ID" dirty="0"/>
              <a:t> </a:t>
            </a:r>
            <a:r>
              <a:rPr lang="en-ID" dirty="0" err="1"/>
              <a:t>bakteri</a:t>
            </a:r>
            <a:r>
              <a:rPr lang="en-ID" dirty="0"/>
              <a:t> </a:t>
            </a:r>
            <a:r>
              <a:rPr lang="en-ID" dirty="0" err="1"/>
              <a:t>berada</a:t>
            </a:r>
            <a:r>
              <a:rPr lang="en-ID" dirty="0"/>
              <a:t> pada </a:t>
            </a:r>
            <a:r>
              <a:rPr lang="en-ID" dirty="0" err="1"/>
              <a:t>lingkungan</a:t>
            </a:r>
            <a:r>
              <a:rPr lang="en-ID" dirty="0"/>
              <a:t> yang kaya </a:t>
            </a:r>
            <a:r>
              <a:rPr lang="en-ID" dirty="0" err="1"/>
              <a:t>nutrien</a:t>
            </a:r>
            <a:r>
              <a:rPr lang="en-ID" dirty="0"/>
              <a:t>. Pada </a:t>
            </a:r>
            <a:r>
              <a:rPr lang="en-ID" dirty="0" err="1"/>
              <a:t>fase</a:t>
            </a:r>
            <a:r>
              <a:rPr lang="en-ID" dirty="0"/>
              <a:t> </a:t>
            </a:r>
            <a:r>
              <a:rPr lang="en-ID" dirty="0" err="1"/>
              <a:t>ini</a:t>
            </a:r>
            <a:r>
              <a:rPr lang="en-ID" dirty="0"/>
              <a:t>, </a:t>
            </a:r>
            <a:r>
              <a:rPr lang="en-ID" dirty="0" err="1"/>
              <a:t>sel</a:t>
            </a:r>
            <a:r>
              <a:rPr lang="en-ID" dirty="0"/>
              <a:t> </a:t>
            </a:r>
            <a:r>
              <a:rPr lang="en-ID" dirty="0" err="1"/>
              <a:t>akan</a:t>
            </a:r>
            <a:r>
              <a:rPr lang="en-ID" dirty="0"/>
              <a:t> </a:t>
            </a:r>
            <a:r>
              <a:rPr lang="en-ID" dirty="0" err="1"/>
              <a:t>memperbanyak</a:t>
            </a:r>
            <a:r>
              <a:rPr lang="en-ID" dirty="0"/>
              <a:t> </a:t>
            </a:r>
            <a:r>
              <a:rPr lang="en-ID" dirty="0" err="1"/>
              <a:t>diri</a:t>
            </a:r>
            <a:r>
              <a:rPr lang="en-ID" dirty="0"/>
              <a:t> </a:t>
            </a:r>
            <a:r>
              <a:rPr lang="en-ID" dirty="0" err="1"/>
              <a:t>dengan</a:t>
            </a:r>
            <a:r>
              <a:rPr lang="en-ID" dirty="0"/>
              <a:t> </a:t>
            </a:r>
            <a:r>
              <a:rPr lang="en-ID" dirty="0" err="1"/>
              <a:t>cara</a:t>
            </a:r>
            <a:r>
              <a:rPr lang="en-ID" dirty="0"/>
              <a:t> </a:t>
            </a:r>
            <a:r>
              <a:rPr lang="en-ID" dirty="0" err="1"/>
              <a:t>membelah</a:t>
            </a:r>
            <a:r>
              <a:rPr lang="en-ID" dirty="0"/>
              <a:t> </a:t>
            </a:r>
            <a:r>
              <a:rPr lang="en-ID" dirty="0" err="1"/>
              <a:t>diri</a:t>
            </a:r>
            <a:r>
              <a:rPr lang="en-ID" dirty="0"/>
              <a:t>. </a:t>
            </a:r>
            <a:r>
              <a:rPr lang="en-ID" dirty="0" err="1"/>
              <a:t>Fase</a:t>
            </a:r>
            <a:r>
              <a:rPr lang="en-ID" dirty="0"/>
              <a:t> </a:t>
            </a:r>
            <a:r>
              <a:rPr lang="en-ID" dirty="0" err="1"/>
              <a:t>sporulasi</a:t>
            </a:r>
            <a:r>
              <a:rPr lang="en-ID" dirty="0"/>
              <a:t> </a:t>
            </a:r>
            <a:r>
              <a:rPr lang="en-ID" dirty="0" err="1"/>
              <a:t>terjadi</a:t>
            </a:r>
            <a:r>
              <a:rPr lang="en-ID" dirty="0"/>
              <a:t> </a:t>
            </a:r>
            <a:r>
              <a:rPr lang="en-ID" dirty="0" err="1"/>
              <a:t>apabila</a:t>
            </a:r>
            <a:r>
              <a:rPr lang="en-ID" dirty="0"/>
              <a:t> </a:t>
            </a:r>
            <a:r>
              <a:rPr lang="en-ID" dirty="0" err="1"/>
              <a:t>nutrien</a:t>
            </a:r>
            <a:r>
              <a:rPr lang="en-ID" dirty="0"/>
              <a:t> yang </a:t>
            </a:r>
            <a:r>
              <a:rPr lang="en-ID" dirty="0" err="1"/>
              <a:t>ada</a:t>
            </a:r>
            <a:r>
              <a:rPr lang="en-ID" dirty="0"/>
              <a:t> di </a:t>
            </a:r>
            <a:r>
              <a:rPr lang="en-ID" dirty="0" err="1"/>
              <a:t>lingkungan</a:t>
            </a:r>
            <a:r>
              <a:rPr lang="en-ID" dirty="0"/>
              <a:t> </a:t>
            </a:r>
            <a:r>
              <a:rPr lang="en-ID" dirty="0" err="1"/>
              <a:t>habis</a:t>
            </a:r>
            <a:r>
              <a:rPr lang="en-ID" dirty="0"/>
              <a:t> </a:t>
            </a:r>
            <a:r>
              <a:rPr lang="en-ID" dirty="0" err="1"/>
              <a:t>atau</a:t>
            </a:r>
            <a:r>
              <a:rPr lang="en-ID" dirty="0"/>
              <a:t> </a:t>
            </a:r>
            <a:r>
              <a:rPr lang="en-ID" dirty="0" err="1"/>
              <a:t>adanya</a:t>
            </a:r>
            <a:r>
              <a:rPr lang="en-ID" dirty="0"/>
              <a:t> </a:t>
            </a:r>
            <a:r>
              <a:rPr lang="en-ID" dirty="0" err="1"/>
              <a:t>tekanan</a:t>
            </a:r>
            <a:r>
              <a:rPr lang="en-ID" dirty="0"/>
              <a:t> </a:t>
            </a:r>
            <a:r>
              <a:rPr lang="en-ID" dirty="0" err="1"/>
              <a:t>kondisi</a:t>
            </a:r>
            <a:r>
              <a:rPr lang="en-ID" dirty="0"/>
              <a:t> </a:t>
            </a:r>
            <a:r>
              <a:rPr lang="en-ID" dirty="0" err="1"/>
              <a:t>lingkungan</a:t>
            </a:r>
            <a:r>
              <a:rPr lang="en-ID" dirty="0"/>
              <a:t> </a:t>
            </a:r>
            <a:r>
              <a:rPr lang="en-ID" dirty="0" err="1"/>
              <a:t>terhadap</a:t>
            </a:r>
            <a:r>
              <a:rPr lang="en-ID" dirty="0"/>
              <a:t> </a:t>
            </a:r>
            <a:r>
              <a:rPr lang="en-ID" dirty="0" err="1"/>
              <a:t>pertumbuhan</a:t>
            </a:r>
            <a:r>
              <a:rPr lang="en-ID" dirty="0"/>
              <a:t> Bacillus thuringiensis (</a:t>
            </a:r>
            <a:r>
              <a:rPr lang="en-ID" dirty="0" err="1"/>
              <a:t>Khetan</a:t>
            </a:r>
            <a:r>
              <a:rPr lang="en-ID" dirty="0"/>
              <a:t>, 2001). Pada </a:t>
            </a:r>
            <a:r>
              <a:rPr lang="en-ID" dirty="0" err="1"/>
              <a:t>fase</a:t>
            </a:r>
            <a:r>
              <a:rPr lang="en-ID" dirty="0"/>
              <a:t> </a:t>
            </a:r>
            <a:r>
              <a:rPr lang="en-ID" dirty="0" err="1"/>
              <a:t>ini</a:t>
            </a:r>
            <a:r>
              <a:rPr lang="en-ID" dirty="0"/>
              <a:t>, Bacillus thuringiensis </a:t>
            </a:r>
            <a:r>
              <a:rPr lang="en-ID" dirty="0" err="1"/>
              <a:t>akan</a:t>
            </a:r>
            <a:r>
              <a:rPr lang="en-ID" dirty="0"/>
              <a:t> </a:t>
            </a:r>
            <a:r>
              <a:rPr lang="en-ID" dirty="0" err="1"/>
              <a:t>membentuk</a:t>
            </a:r>
            <a:r>
              <a:rPr lang="en-ID" dirty="0"/>
              <a:t> </a:t>
            </a:r>
            <a:r>
              <a:rPr lang="en-ID" dirty="0" err="1"/>
              <a:t>endospora</a:t>
            </a:r>
            <a:r>
              <a:rPr lang="en-ID" dirty="0"/>
              <a:t> yang </a:t>
            </a:r>
            <a:r>
              <a:rPr lang="en-ID" dirty="0" err="1"/>
              <a:t>resisten</a:t>
            </a:r>
            <a:r>
              <a:rPr lang="en-ID" dirty="0"/>
              <a:t> </a:t>
            </a:r>
            <a:r>
              <a:rPr lang="en-ID" dirty="0" err="1"/>
              <a:t>terhadap</a:t>
            </a:r>
            <a:r>
              <a:rPr lang="en-ID" dirty="0"/>
              <a:t> </a:t>
            </a:r>
            <a:r>
              <a:rPr lang="en-ID" dirty="0" err="1"/>
              <a:t>kondisi</a:t>
            </a:r>
            <a:r>
              <a:rPr lang="en-ID" dirty="0"/>
              <a:t> </a:t>
            </a:r>
            <a:r>
              <a:rPr lang="en-ID" dirty="0" err="1"/>
              <a:t>lingkungan</a:t>
            </a:r>
            <a:r>
              <a:rPr lang="en-ID" dirty="0"/>
              <a:t> yang </a:t>
            </a:r>
            <a:r>
              <a:rPr lang="en-ID" dirty="0" err="1"/>
              <a:t>buruk</a:t>
            </a:r>
            <a:r>
              <a:rPr lang="en-ID" dirty="0"/>
              <a:t>, </a:t>
            </a:r>
            <a:r>
              <a:rPr lang="en-ID" dirty="0" err="1"/>
              <a:t>seperti</a:t>
            </a:r>
            <a:r>
              <a:rPr lang="en-ID" dirty="0"/>
              <a:t> </a:t>
            </a:r>
            <a:r>
              <a:rPr lang="en-ID" dirty="0" err="1"/>
              <a:t>kekeringan</a:t>
            </a:r>
            <a:r>
              <a:rPr lang="en-ID" dirty="0"/>
              <a:t> dan </a:t>
            </a:r>
            <a:r>
              <a:rPr lang="en-ID" dirty="0" err="1"/>
              <a:t>suhu</a:t>
            </a:r>
            <a:r>
              <a:rPr lang="en-ID" dirty="0"/>
              <a:t> </a:t>
            </a:r>
            <a:r>
              <a:rPr lang="en-ID" dirty="0" err="1"/>
              <a:t>tinggi</a:t>
            </a:r>
            <a:r>
              <a:rPr lang="en-ID" dirty="0"/>
              <a:t> </a:t>
            </a:r>
            <a:r>
              <a:rPr lang="en-ID" dirty="0" err="1"/>
              <a:t>hingga</a:t>
            </a:r>
            <a:r>
              <a:rPr lang="en-ID" dirty="0"/>
              <a:t> 80o C (Dini, 2005). </a:t>
            </a:r>
            <a:r>
              <a:rPr lang="en-ID" dirty="0" err="1"/>
              <a:t>Spora</a:t>
            </a:r>
            <a:r>
              <a:rPr lang="en-ID" dirty="0"/>
              <a:t> </a:t>
            </a:r>
            <a:r>
              <a:rPr lang="en-ID" dirty="0" err="1"/>
              <a:t>akan</a:t>
            </a:r>
            <a:r>
              <a:rPr lang="en-ID" dirty="0"/>
              <a:t> </a:t>
            </a:r>
            <a:r>
              <a:rPr lang="en-ID" dirty="0" err="1"/>
              <a:t>mengalami</a:t>
            </a:r>
            <a:r>
              <a:rPr lang="en-ID" dirty="0"/>
              <a:t> </a:t>
            </a:r>
            <a:r>
              <a:rPr lang="en-ID" dirty="0" err="1"/>
              <a:t>fase</a:t>
            </a:r>
            <a:r>
              <a:rPr lang="en-ID" dirty="0"/>
              <a:t> </a:t>
            </a:r>
            <a:r>
              <a:rPr lang="en-ID" dirty="0" err="1"/>
              <a:t>germinasi</a:t>
            </a:r>
            <a:r>
              <a:rPr lang="en-ID" dirty="0"/>
              <a:t> </a:t>
            </a:r>
            <a:r>
              <a:rPr lang="en-ID" dirty="0" err="1"/>
              <a:t>lagi</a:t>
            </a:r>
            <a:r>
              <a:rPr lang="en-ID" dirty="0"/>
              <a:t> </a:t>
            </a:r>
            <a:r>
              <a:rPr lang="en-ID" dirty="0" err="1"/>
              <a:t>apabila</a:t>
            </a:r>
            <a:r>
              <a:rPr lang="en-ID" dirty="0"/>
              <a:t> </a:t>
            </a:r>
            <a:r>
              <a:rPr lang="en-ID" dirty="0" err="1"/>
              <a:t>berada</a:t>
            </a:r>
            <a:r>
              <a:rPr lang="en-ID" dirty="0"/>
              <a:t> pada </a:t>
            </a:r>
            <a:r>
              <a:rPr lang="en-ID" dirty="0" err="1"/>
              <a:t>lingkungan</a:t>
            </a:r>
            <a:r>
              <a:rPr lang="en-ID" dirty="0"/>
              <a:t> yang </a:t>
            </a:r>
            <a:r>
              <a:rPr lang="en-ID" dirty="0" err="1"/>
              <a:t>mendukung</a:t>
            </a:r>
            <a:r>
              <a:rPr lang="en-ID" dirty="0"/>
              <a:t>, </a:t>
            </a:r>
            <a:r>
              <a:rPr lang="en-ID" dirty="0" err="1"/>
              <a:t>seperti</a:t>
            </a:r>
            <a:r>
              <a:rPr lang="en-ID" dirty="0"/>
              <a:t> </a:t>
            </a:r>
            <a:r>
              <a:rPr lang="en-ID" dirty="0" err="1"/>
              <a:t>suhu</a:t>
            </a:r>
            <a:r>
              <a:rPr lang="en-ID" dirty="0"/>
              <a:t> yang optimal </a:t>
            </a:r>
            <a:r>
              <a:rPr lang="en-ID" dirty="0" err="1"/>
              <a:t>dalam</a:t>
            </a:r>
            <a:r>
              <a:rPr lang="en-ID" dirty="0"/>
              <a:t> </a:t>
            </a:r>
            <a:r>
              <a:rPr lang="en-ID" dirty="0" err="1"/>
              <a:t>perkembangan</a:t>
            </a:r>
            <a:r>
              <a:rPr lang="en-ID" dirty="0"/>
              <a:t> Bacillus thuringiensis</a:t>
            </a:r>
            <a:endParaRPr lang="id-ID" dirty="0"/>
          </a:p>
        </p:txBody>
      </p:sp>
    </p:spTree>
    <p:extLst>
      <p:ext uri="{BB962C8B-B14F-4D97-AF65-F5344CB8AC3E}">
        <p14:creationId xmlns:p14="http://schemas.microsoft.com/office/powerpoint/2010/main" val="2541441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55698-7618-4FCE-807F-C490BB5167BE}"/>
              </a:ext>
            </a:extLst>
          </p:cNvPr>
          <p:cNvSpPr>
            <a:spLocks noGrp="1"/>
          </p:cNvSpPr>
          <p:nvPr>
            <p:ph type="title"/>
          </p:nvPr>
        </p:nvSpPr>
        <p:spPr/>
        <p:txBody>
          <a:bodyPr/>
          <a:lstStyle/>
          <a:p>
            <a:r>
              <a:rPr lang="en-ID" dirty="0" err="1"/>
              <a:t>Toksin</a:t>
            </a:r>
            <a:r>
              <a:rPr lang="en-ID" dirty="0"/>
              <a:t> Bacillus thuringiensis</a:t>
            </a:r>
          </a:p>
        </p:txBody>
      </p:sp>
      <p:sp>
        <p:nvSpPr>
          <p:cNvPr id="3" name="Content Placeholder 2">
            <a:extLst>
              <a:ext uri="{FF2B5EF4-FFF2-40B4-BE49-F238E27FC236}">
                <a16:creationId xmlns:a16="http://schemas.microsoft.com/office/drawing/2014/main" id="{D45D4E23-0D04-4499-A761-CA1F12A2D2E6}"/>
              </a:ext>
            </a:extLst>
          </p:cNvPr>
          <p:cNvSpPr>
            <a:spLocks noGrp="1"/>
          </p:cNvSpPr>
          <p:nvPr>
            <p:ph sz="quarter" idx="13"/>
          </p:nvPr>
        </p:nvSpPr>
        <p:spPr/>
        <p:txBody>
          <a:bodyPr/>
          <a:lstStyle/>
          <a:p>
            <a:r>
              <a:rPr lang="en-ID" dirty="0"/>
              <a:t>Kristal protein </a:t>
            </a:r>
            <a:r>
              <a:rPr lang="en-ID" dirty="0" err="1"/>
              <a:t>merupakan</a:t>
            </a:r>
            <a:r>
              <a:rPr lang="en-ID" dirty="0"/>
              <a:t> </a:t>
            </a:r>
            <a:r>
              <a:rPr lang="en-ID" dirty="0" err="1"/>
              <a:t>toksin</a:t>
            </a:r>
            <a:r>
              <a:rPr lang="en-ID" dirty="0"/>
              <a:t> </a:t>
            </a:r>
            <a:r>
              <a:rPr lang="en-ID" dirty="0" err="1"/>
              <a:t>utama</a:t>
            </a:r>
            <a:r>
              <a:rPr lang="en-ID" dirty="0"/>
              <a:t> </a:t>
            </a:r>
            <a:r>
              <a:rPr lang="en-ID" dirty="0" err="1"/>
              <a:t>penyebab</a:t>
            </a:r>
            <a:r>
              <a:rPr lang="en-ID" dirty="0"/>
              <a:t> </a:t>
            </a:r>
            <a:r>
              <a:rPr lang="en-ID" dirty="0" err="1"/>
              <a:t>kematian</a:t>
            </a:r>
            <a:r>
              <a:rPr lang="en-ID" dirty="0"/>
              <a:t> larva Lepidoptera yang </a:t>
            </a:r>
            <a:r>
              <a:rPr lang="en-ID" dirty="0" err="1"/>
              <a:t>rentan</a:t>
            </a:r>
            <a:r>
              <a:rPr lang="en-ID" dirty="0"/>
              <a:t> dan </a:t>
            </a:r>
            <a:r>
              <a:rPr lang="en-ID" dirty="0" err="1"/>
              <a:t>serangga</a:t>
            </a:r>
            <a:r>
              <a:rPr lang="en-ID" dirty="0"/>
              <a:t> </a:t>
            </a:r>
            <a:r>
              <a:rPr lang="en-ID" dirty="0" err="1"/>
              <a:t>lainnya</a:t>
            </a:r>
            <a:r>
              <a:rPr lang="en-ID" dirty="0"/>
              <a:t>, </a:t>
            </a:r>
            <a:r>
              <a:rPr lang="en-ID" dirty="0" err="1"/>
              <a:t>seperti</a:t>
            </a:r>
            <a:r>
              <a:rPr lang="en-ID" dirty="0"/>
              <a:t> ordo Diptera dan Coleoptera, </a:t>
            </a:r>
            <a:r>
              <a:rPr lang="en-ID" dirty="0" err="1"/>
              <a:t>karena</a:t>
            </a:r>
            <a:r>
              <a:rPr lang="en-ID" dirty="0"/>
              <a:t> </a:t>
            </a:r>
            <a:r>
              <a:rPr lang="en-ID" dirty="0" err="1"/>
              <a:t>dapat</a:t>
            </a:r>
            <a:r>
              <a:rPr lang="en-ID" dirty="0"/>
              <a:t> </a:t>
            </a:r>
            <a:r>
              <a:rPr lang="en-ID" dirty="0" err="1"/>
              <a:t>menimbulkan</a:t>
            </a:r>
            <a:r>
              <a:rPr lang="en-ID" dirty="0"/>
              <a:t> </a:t>
            </a:r>
            <a:r>
              <a:rPr lang="en-ID" dirty="0" err="1"/>
              <a:t>kerusakan</a:t>
            </a:r>
            <a:r>
              <a:rPr lang="en-ID" dirty="0"/>
              <a:t> pada </a:t>
            </a:r>
            <a:r>
              <a:rPr lang="en-ID" dirty="0" err="1"/>
              <a:t>sel</a:t>
            </a:r>
            <a:r>
              <a:rPr lang="en-ID" dirty="0"/>
              <a:t> epithelium </a:t>
            </a:r>
            <a:r>
              <a:rPr lang="en-ID" dirty="0" err="1"/>
              <a:t>dinding</a:t>
            </a:r>
            <a:r>
              <a:rPr lang="en-ID" dirty="0"/>
              <a:t> usus </a:t>
            </a:r>
            <a:r>
              <a:rPr lang="en-ID" dirty="0" err="1"/>
              <a:t>sehingga</a:t>
            </a:r>
            <a:r>
              <a:rPr lang="en-ID" dirty="0"/>
              <a:t> </a:t>
            </a:r>
            <a:r>
              <a:rPr lang="en-ID" dirty="0" err="1"/>
              <a:t>menyebabkan</a:t>
            </a:r>
            <a:r>
              <a:rPr lang="en-ID" dirty="0"/>
              <a:t> </a:t>
            </a:r>
            <a:r>
              <a:rPr lang="en-ID" dirty="0" err="1"/>
              <a:t>terjadinya</a:t>
            </a:r>
            <a:r>
              <a:rPr lang="en-ID" dirty="0"/>
              <a:t> </a:t>
            </a:r>
            <a:r>
              <a:rPr lang="en-ID" dirty="0" err="1"/>
              <a:t>paralisis</a:t>
            </a:r>
            <a:r>
              <a:rPr lang="en-ID" dirty="0"/>
              <a:t> </a:t>
            </a:r>
            <a:r>
              <a:rPr lang="en-ID" dirty="0" err="1"/>
              <a:t>sistem</a:t>
            </a:r>
            <a:r>
              <a:rPr lang="en-ID" dirty="0"/>
              <a:t> </a:t>
            </a:r>
            <a:r>
              <a:rPr lang="en-ID" dirty="0" err="1"/>
              <a:t>pencernaan</a:t>
            </a:r>
            <a:r>
              <a:rPr lang="en-ID" dirty="0"/>
              <a:t> </a:t>
            </a:r>
            <a:r>
              <a:rPr lang="en-ID" dirty="0" err="1"/>
              <a:t>serangga</a:t>
            </a:r>
            <a:r>
              <a:rPr lang="en-ID" dirty="0"/>
              <a:t>. </a:t>
            </a:r>
            <a:r>
              <a:rPr lang="en-ID" dirty="0" err="1"/>
              <a:t>Selain</a:t>
            </a:r>
            <a:r>
              <a:rPr lang="en-ID" dirty="0"/>
              <a:t> </a:t>
            </a:r>
            <a:r>
              <a:rPr lang="en-ID" dirty="0" err="1"/>
              <a:t>kristal</a:t>
            </a:r>
            <a:r>
              <a:rPr lang="en-ID" dirty="0"/>
              <a:t> </a:t>
            </a:r>
            <a:r>
              <a:rPr lang="en-ID" dirty="0" err="1"/>
              <a:t>tersebut</a:t>
            </a:r>
            <a:r>
              <a:rPr lang="en-ID" dirty="0"/>
              <a:t> Bacillus thuringiensis juga </a:t>
            </a:r>
            <a:r>
              <a:rPr lang="en-ID" dirty="0" err="1"/>
              <a:t>menghasilkan</a:t>
            </a:r>
            <a:r>
              <a:rPr lang="en-ID" dirty="0"/>
              <a:t> </a:t>
            </a:r>
            <a:r>
              <a:rPr lang="en-ID" dirty="0" err="1"/>
              <a:t>eksotoksin</a:t>
            </a:r>
            <a:r>
              <a:rPr lang="en-ID" dirty="0"/>
              <a:t> yang </a:t>
            </a:r>
            <a:r>
              <a:rPr lang="en-ID" dirty="0" err="1"/>
              <a:t>merupakan</a:t>
            </a:r>
            <a:r>
              <a:rPr lang="en-ID" dirty="0"/>
              <a:t> </a:t>
            </a:r>
            <a:r>
              <a:rPr lang="en-ID" dirty="0" err="1"/>
              <a:t>suatu</a:t>
            </a:r>
            <a:r>
              <a:rPr lang="en-ID" dirty="0"/>
              <a:t> </a:t>
            </a:r>
            <a:r>
              <a:rPr lang="en-ID" dirty="0" err="1"/>
              <a:t>enzim</a:t>
            </a:r>
            <a:r>
              <a:rPr lang="en-ID" dirty="0"/>
              <a:t> yang </a:t>
            </a:r>
            <a:r>
              <a:rPr lang="en-ID" dirty="0" err="1"/>
              <a:t>dihasilkan</a:t>
            </a:r>
            <a:r>
              <a:rPr lang="en-ID" dirty="0"/>
              <a:t> oleh </a:t>
            </a:r>
            <a:r>
              <a:rPr lang="en-ID" dirty="0" err="1"/>
              <a:t>bakteri</a:t>
            </a:r>
            <a:r>
              <a:rPr lang="en-ID" dirty="0"/>
              <a:t> yang </a:t>
            </a:r>
            <a:r>
              <a:rPr lang="en-ID" dirty="0" err="1"/>
              <a:t>sedang</a:t>
            </a:r>
            <a:r>
              <a:rPr lang="en-ID" dirty="0"/>
              <a:t> </a:t>
            </a:r>
            <a:r>
              <a:rPr lang="en-ID" dirty="0" err="1"/>
              <a:t>berkembang</a:t>
            </a:r>
            <a:r>
              <a:rPr lang="en-ID" dirty="0"/>
              <a:t> </a:t>
            </a:r>
            <a:r>
              <a:rPr lang="en-ID" dirty="0" err="1"/>
              <a:t>berupa</a:t>
            </a:r>
            <a:r>
              <a:rPr lang="en-ID" dirty="0"/>
              <a:t> </a:t>
            </a:r>
            <a:r>
              <a:rPr lang="en-ID" dirty="0" err="1"/>
              <a:t>fosfolipase</a:t>
            </a:r>
            <a:r>
              <a:rPr lang="en-ID" dirty="0"/>
              <a:t> C </a:t>
            </a:r>
            <a:r>
              <a:rPr lang="en-ID" dirty="0" err="1"/>
              <a:t>atau</a:t>
            </a:r>
            <a:r>
              <a:rPr lang="en-ID" dirty="0"/>
              <a:t> </a:t>
            </a:r>
            <a:r>
              <a:rPr lang="en-ID" dirty="0" err="1"/>
              <a:t>lecitinase</a:t>
            </a:r>
            <a:r>
              <a:rPr lang="en-ID" dirty="0"/>
              <a:t> C (Johnson, 1978). </a:t>
            </a:r>
            <a:r>
              <a:rPr lang="en-ID" dirty="0" err="1"/>
              <a:t>Substansi</a:t>
            </a:r>
            <a:r>
              <a:rPr lang="en-ID" dirty="0"/>
              <a:t> </a:t>
            </a:r>
            <a:r>
              <a:rPr lang="en-ID" dirty="0" err="1"/>
              <a:t>ini</a:t>
            </a:r>
            <a:r>
              <a:rPr lang="en-ID" dirty="0"/>
              <a:t> </a:t>
            </a:r>
            <a:r>
              <a:rPr lang="en-ID" dirty="0" err="1"/>
              <a:t>berfungsi</a:t>
            </a:r>
            <a:r>
              <a:rPr lang="en-ID" dirty="0"/>
              <a:t> </a:t>
            </a:r>
            <a:r>
              <a:rPr lang="en-ID" dirty="0" err="1"/>
              <a:t>memecah</a:t>
            </a:r>
            <a:r>
              <a:rPr lang="en-ID" dirty="0"/>
              <a:t> </a:t>
            </a:r>
            <a:r>
              <a:rPr lang="en-ID" dirty="0" err="1"/>
              <a:t>fosfolipida</a:t>
            </a:r>
            <a:r>
              <a:rPr lang="en-ID" dirty="0"/>
              <a:t> </a:t>
            </a:r>
            <a:r>
              <a:rPr lang="en-ID" dirty="0" err="1"/>
              <a:t>essensial</a:t>
            </a:r>
            <a:r>
              <a:rPr lang="en-ID" dirty="0"/>
              <a:t> </a:t>
            </a:r>
            <a:r>
              <a:rPr lang="en-ID" dirty="0" err="1"/>
              <a:t>dalam</a:t>
            </a:r>
            <a:r>
              <a:rPr lang="en-ID" dirty="0"/>
              <a:t> </a:t>
            </a:r>
            <a:r>
              <a:rPr lang="en-ID" dirty="0" err="1"/>
              <a:t>jaringan</a:t>
            </a:r>
            <a:r>
              <a:rPr lang="en-ID" dirty="0"/>
              <a:t> </a:t>
            </a:r>
            <a:r>
              <a:rPr lang="en-ID" dirty="0" err="1"/>
              <a:t>tubuh</a:t>
            </a:r>
            <a:r>
              <a:rPr lang="en-ID" dirty="0"/>
              <a:t> </a:t>
            </a:r>
          </a:p>
        </p:txBody>
      </p:sp>
    </p:spTree>
    <p:extLst>
      <p:ext uri="{BB962C8B-B14F-4D97-AF65-F5344CB8AC3E}">
        <p14:creationId xmlns:p14="http://schemas.microsoft.com/office/powerpoint/2010/main" val="2205435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BDEC2D-E25D-4B4F-8EB1-FA2A95FE7285}"/>
              </a:ext>
            </a:extLst>
          </p:cNvPr>
          <p:cNvSpPr>
            <a:spLocks noGrp="1"/>
          </p:cNvSpPr>
          <p:nvPr>
            <p:ph sz="quarter" idx="13"/>
          </p:nvPr>
        </p:nvSpPr>
        <p:spPr>
          <a:xfrm>
            <a:off x="913774" y="825624"/>
            <a:ext cx="10363826" cy="4965576"/>
          </a:xfrm>
        </p:spPr>
        <p:txBody>
          <a:bodyPr>
            <a:normAutofit/>
          </a:bodyPr>
          <a:lstStyle/>
          <a:p>
            <a:pPr marL="0" indent="0">
              <a:buNone/>
            </a:pPr>
            <a:r>
              <a:rPr lang="en-ID" dirty="0" err="1"/>
              <a:t>eksotoksin</a:t>
            </a:r>
            <a:r>
              <a:rPr lang="en-ID" dirty="0"/>
              <a:t> (fly-factor </a:t>
            </a:r>
            <a:r>
              <a:rPr lang="en-ID" dirty="0" err="1"/>
              <a:t>atau</a:t>
            </a:r>
            <a:r>
              <a:rPr lang="en-ID" dirty="0"/>
              <a:t> </a:t>
            </a:r>
            <a:r>
              <a:rPr lang="en-ID" dirty="0" err="1"/>
              <a:t>heatstable</a:t>
            </a:r>
            <a:r>
              <a:rPr lang="en-ID" dirty="0"/>
              <a:t> exotoxin) yang </a:t>
            </a:r>
            <a:r>
              <a:rPr lang="en-ID" dirty="0" err="1"/>
              <a:t>merupakan</a:t>
            </a:r>
            <a:r>
              <a:rPr lang="en-ID" dirty="0"/>
              <a:t> </a:t>
            </a:r>
            <a:r>
              <a:rPr lang="en-ID" dirty="0" err="1"/>
              <a:t>sekresi</a:t>
            </a:r>
            <a:r>
              <a:rPr lang="en-ID" dirty="0"/>
              <a:t> </a:t>
            </a:r>
            <a:r>
              <a:rPr lang="en-ID" dirty="0" err="1"/>
              <a:t>sel</a:t>
            </a:r>
            <a:r>
              <a:rPr lang="en-ID" dirty="0"/>
              <a:t> </a:t>
            </a:r>
            <a:r>
              <a:rPr lang="en-ID" dirty="0" err="1"/>
              <a:t>bakteri</a:t>
            </a:r>
            <a:r>
              <a:rPr lang="en-ID" dirty="0"/>
              <a:t> pada medium </a:t>
            </a:r>
            <a:r>
              <a:rPr lang="en-ID" dirty="0" err="1"/>
              <a:t>sekitarnya</a:t>
            </a:r>
            <a:r>
              <a:rPr lang="en-ID" dirty="0"/>
              <a:t> yang </a:t>
            </a:r>
            <a:r>
              <a:rPr lang="en-ID" dirty="0" err="1"/>
              <a:t>bersifat</a:t>
            </a:r>
            <a:r>
              <a:rPr lang="en-ID" dirty="0"/>
              <a:t> </a:t>
            </a:r>
            <a:r>
              <a:rPr lang="en-ID" dirty="0" err="1"/>
              <a:t>larut</a:t>
            </a:r>
            <a:r>
              <a:rPr lang="en-ID" dirty="0"/>
              <a:t> </a:t>
            </a:r>
            <a:r>
              <a:rPr lang="en-ID" dirty="0" err="1"/>
              <a:t>dalam</a:t>
            </a:r>
            <a:r>
              <a:rPr lang="en-ID" dirty="0"/>
              <a:t> air, </a:t>
            </a:r>
            <a:r>
              <a:rPr lang="en-ID" dirty="0" err="1"/>
              <a:t>tahan</a:t>
            </a:r>
            <a:r>
              <a:rPr lang="en-ID" dirty="0"/>
              <a:t> </a:t>
            </a:r>
            <a:r>
              <a:rPr lang="en-ID" dirty="0" err="1"/>
              <a:t>panas</a:t>
            </a:r>
            <a:r>
              <a:rPr lang="en-ID" dirty="0"/>
              <a:t>, dan </a:t>
            </a:r>
            <a:r>
              <a:rPr lang="en-ID" dirty="0" err="1"/>
              <a:t>dapat</a:t>
            </a:r>
            <a:r>
              <a:rPr lang="en-ID" dirty="0"/>
              <a:t> </a:t>
            </a:r>
            <a:r>
              <a:rPr lang="en-ID" dirty="0" err="1"/>
              <a:t>menyebabkan</a:t>
            </a:r>
            <a:r>
              <a:rPr lang="en-ID" dirty="0"/>
              <a:t> </a:t>
            </a:r>
            <a:r>
              <a:rPr lang="en-ID" dirty="0" err="1"/>
              <a:t>kematian</a:t>
            </a:r>
            <a:r>
              <a:rPr lang="en-ID" dirty="0"/>
              <a:t> </a:t>
            </a:r>
            <a:r>
              <a:rPr lang="en-ID" dirty="0" err="1"/>
              <a:t>serangga</a:t>
            </a:r>
            <a:r>
              <a:rPr lang="en-ID" dirty="0"/>
              <a:t> </a:t>
            </a:r>
            <a:r>
              <a:rPr lang="en-ID" dirty="0" err="1"/>
              <a:t>karena</a:t>
            </a:r>
            <a:r>
              <a:rPr lang="en-ID" dirty="0"/>
              <a:t> </a:t>
            </a:r>
            <a:r>
              <a:rPr lang="en-ID" dirty="0" err="1"/>
              <a:t>menghambat</a:t>
            </a:r>
            <a:r>
              <a:rPr lang="en-ID" dirty="0"/>
              <a:t> </a:t>
            </a:r>
            <a:r>
              <a:rPr lang="en-ID" dirty="0" err="1"/>
              <a:t>sintesis</a:t>
            </a:r>
            <a:r>
              <a:rPr lang="en-ID" dirty="0"/>
              <a:t> </a:t>
            </a:r>
            <a:r>
              <a:rPr lang="en-ID" dirty="0" err="1"/>
              <a:t>eksotoksin</a:t>
            </a:r>
            <a:r>
              <a:rPr lang="en-ID" dirty="0"/>
              <a:t>. </a:t>
            </a:r>
            <a:r>
              <a:rPr lang="en-ID" dirty="0" err="1"/>
              <a:t>merupakan</a:t>
            </a:r>
            <a:r>
              <a:rPr lang="en-ID" dirty="0"/>
              <a:t> </a:t>
            </a:r>
            <a:r>
              <a:rPr lang="en-ID" dirty="0" err="1"/>
              <a:t>toksin</a:t>
            </a:r>
            <a:r>
              <a:rPr lang="en-ID" dirty="0"/>
              <a:t> yang </a:t>
            </a:r>
            <a:r>
              <a:rPr lang="en-ID" dirty="0" err="1"/>
              <a:t>belum</a:t>
            </a:r>
            <a:r>
              <a:rPr lang="en-ID" dirty="0"/>
              <a:t> </a:t>
            </a:r>
            <a:r>
              <a:rPr lang="en-ID" dirty="0" err="1"/>
              <a:t>jelas</a:t>
            </a:r>
            <a:r>
              <a:rPr lang="en-ID" dirty="0"/>
              <a:t> </a:t>
            </a:r>
            <a:r>
              <a:rPr lang="en-ID" dirty="0" err="1"/>
              <a:t>diketahui</a:t>
            </a:r>
            <a:r>
              <a:rPr lang="en-ID" dirty="0"/>
              <a:t> </a:t>
            </a:r>
            <a:r>
              <a:rPr lang="en-ID" dirty="0" err="1"/>
              <a:t>identifikasinya</a:t>
            </a:r>
            <a:r>
              <a:rPr lang="en-ID" dirty="0"/>
              <a:t>, </a:t>
            </a:r>
            <a:r>
              <a:rPr lang="en-ID" dirty="0" err="1"/>
              <a:t>namun</a:t>
            </a:r>
            <a:r>
              <a:rPr lang="en-ID" dirty="0"/>
              <a:t> </a:t>
            </a:r>
            <a:r>
              <a:rPr lang="en-ID" dirty="0" err="1"/>
              <a:t>demikian</a:t>
            </a:r>
            <a:r>
              <a:rPr lang="en-ID" dirty="0"/>
              <a:t> </a:t>
            </a:r>
            <a:r>
              <a:rPr lang="en-ID" dirty="0" err="1"/>
              <a:t>diduga</a:t>
            </a:r>
            <a:r>
              <a:rPr lang="en-ID" dirty="0"/>
              <a:t> </a:t>
            </a:r>
            <a:r>
              <a:rPr lang="en-ID" dirty="0" err="1"/>
              <a:t>berfungsi</a:t>
            </a:r>
            <a:r>
              <a:rPr lang="en-ID" dirty="0"/>
              <a:t> </a:t>
            </a:r>
            <a:r>
              <a:rPr lang="en-ID" dirty="0" err="1"/>
              <a:t>memecah</a:t>
            </a:r>
            <a:r>
              <a:rPr lang="en-ID" dirty="0"/>
              <a:t> </a:t>
            </a:r>
            <a:r>
              <a:rPr lang="en-ID" dirty="0" err="1"/>
              <a:t>fosfolipid</a:t>
            </a:r>
            <a:r>
              <a:rPr lang="en-ID" dirty="0"/>
              <a:t> </a:t>
            </a:r>
            <a:r>
              <a:rPr lang="en-ID" dirty="0" err="1"/>
              <a:t>menjadi</a:t>
            </a:r>
            <a:r>
              <a:rPr lang="en-ID" dirty="0"/>
              <a:t> </a:t>
            </a:r>
            <a:r>
              <a:rPr lang="en-ID" dirty="0" err="1"/>
              <a:t>asam</a:t>
            </a:r>
            <a:r>
              <a:rPr lang="en-ID" dirty="0"/>
              <a:t> lemak (Johnson, 1978). Bacillus thuringiensis </a:t>
            </a:r>
            <a:r>
              <a:rPr lang="en-ID" dirty="0" err="1"/>
              <a:t>termasuk</a:t>
            </a:r>
            <a:r>
              <a:rPr lang="en-ID" dirty="0"/>
              <a:t> </a:t>
            </a:r>
            <a:r>
              <a:rPr lang="en-ID" dirty="0" err="1"/>
              <a:t>bakteri</a:t>
            </a:r>
            <a:r>
              <a:rPr lang="en-ID" dirty="0"/>
              <a:t> yang </a:t>
            </a:r>
            <a:r>
              <a:rPr lang="en-ID" dirty="0" err="1"/>
              <a:t>dapat</a:t>
            </a:r>
            <a:r>
              <a:rPr lang="en-ID" dirty="0"/>
              <a:t> </a:t>
            </a:r>
            <a:r>
              <a:rPr lang="en-ID" dirty="0" err="1"/>
              <a:t>bersifat</a:t>
            </a:r>
            <a:r>
              <a:rPr lang="en-ID" dirty="0"/>
              <a:t> </a:t>
            </a:r>
            <a:r>
              <a:rPr lang="en-ID" dirty="0" err="1"/>
              <a:t>racun</a:t>
            </a:r>
            <a:r>
              <a:rPr lang="en-ID" dirty="0"/>
              <a:t>. Kristal protein </a:t>
            </a:r>
            <a:r>
              <a:rPr lang="en-ID" dirty="0" err="1"/>
              <a:t>toksin</a:t>
            </a:r>
            <a:r>
              <a:rPr lang="en-ID" dirty="0"/>
              <a:t> cry </a:t>
            </a:r>
            <a:r>
              <a:rPr lang="en-ID" dirty="0" err="1"/>
              <a:t>tersebut</a:t>
            </a:r>
            <a:r>
              <a:rPr lang="en-ID" dirty="0"/>
              <a:t> </a:t>
            </a:r>
            <a:r>
              <a:rPr lang="en-ID" dirty="0" err="1"/>
              <a:t>merupakan</a:t>
            </a:r>
            <a:r>
              <a:rPr lang="en-ID" dirty="0"/>
              <a:t> </a:t>
            </a:r>
            <a:r>
              <a:rPr lang="en-ID" dirty="0" err="1"/>
              <a:t>glikoprotein</a:t>
            </a:r>
            <a:r>
              <a:rPr lang="en-ID" dirty="0"/>
              <a:t> yang </a:t>
            </a:r>
            <a:r>
              <a:rPr lang="en-ID" dirty="0" err="1"/>
              <a:t>larut</a:t>
            </a:r>
            <a:r>
              <a:rPr lang="en-ID" dirty="0"/>
              <a:t> </a:t>
            </a:r>
            <a:r>
              <a:rPr lang="en-ID" dirty="0" err="1"/>
              <a:t>dalam</a:t>
            </a:r>
            <a:r>
              <a:rPr lang="en-ID" dirty="0"/>
              <a:t> air dan </a:t>
            </a:r>
            <a:r>
              <a:rPr lang="en-ID" dirty="0" err="1"/>
              <a:t>tidak</a:t>
            </a:r>
            <a:r>
              <a:rPr lang="en-ID" dirty="0"/>
              <a:t> </a:t>
            </a:r>
            <a:r>
              <a:rPr lang="en-ID" dirty="0" err="1"/>
              <a:t>stabil</a:t>
            </a:r>
            <a:r>
              <a:rPr lang="en-ID" dirty="0"/>
              <a:t> </a:t>
            </a:r>
            <a:r>
              <a:rPr lang="en-ID" dirty="0" err="1"/>
              <a:t>dalam</a:t>
            </a:r>
            <a:r>
              <a:rPr lang="en-ID" dirty="0"/>
              <a:t> medium alkali. </a:t>
            </a:r>
            <a:r>
              <a:rPr lang="en-ID" dirty="0" err="1"/>
              <a:t>Bagi</a:t>
            </a:r>
            <a:r>
              <a:rPr lang="en-ID" dirty="0"/>
              <a:t> larva Lepidoptera yang </a:t>
            </a:r>
            <a:r>
              <a:rPr lang="en-ID" dirty="0" err="1"/>
              <a:t>memiliki</a:t>
            </a:r>
            <a:r>
              <a:rPr lang="en-ID" dirty="0"/>
              <a:t> pH usus alkali </a:t>
            </a:r>
            <a:r>
              <a:rPr lang="en-ID" dirty="0" err="1"/>
              <a:t>akan</a:t>
            </a:r>
            <a:r>
              <a:rPr lang="en-ID" dirty="0"/>
              <a:t> sangat </a:t>
            </a:r>
            <a:r>
              <a:rPr lang="en-ID" dirty="0" err="1"/>
              <a:t>rentan</a:t>
            </a:r>
            <a:r>
              <a:rPr lang="en-ID" dirty="0"/>
              <a:t> </a:t>
            </a:r>
            <a:r>
              <a:rPr lang="en-ID" dirty="0" err="1"/>
              <a:t>terhadap</a:t>
            </a:r>
            <a:r>
              <a:rPr lang="en-ID" dirty="0"/>
              <a:t> </a:t>
            </a:r>
            <a:r>
              <a:rPr lang="en-ID" dirty="0" err="1"/>
              <a:t>toksin</a:t>
            </a:r>
            <a:r>
              <a:rPr lang="en-ID" dirty="0"/>
              <a:t> </a:t>
            </a:r>
            <a:r>
              <a:rPr lang="en-ID" dirty="0" err="1"/>
              <a:t>tersebut</a:t>
            </a:r>
            <a:r>
              <a:rPr lang="en-ID" dirty="0"/>
              <a:t> </a:t>
            </a:r>
          </a:p>
        </p:txBody>
      </p:sp>
    </p:spTree>
    <p:extLst>
      <p:ext uri="{BB962C8B-B14F-4D97-AF65-F5344CB8AC3E}">
        <p14:creationId xmlns:p14="http://schemas.microsoft.com/office/powerpoint/2010/main" val="2674486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B13D9A-0C59-4C33-A8B2-951732D09036}"/>
              </a:ext>
            </a:extLst>
          </p:cNvPr>
          <p:cNvSpPr>
            <a:spLocks noGrp="1"/>
          </p:cNvSpPr>
          <p:nvPr>
            <p:ph sz="quarter" idx="13"/>
          </p:nvPr>
        </p:nvSpPr>
        <p:spPr>
          <a:xfrm>
            <a:off x="913774" y="843380"/>
            <a:ext cx="10363826" cy="4947820"/>
          </a:xfrm>
        </p:spPr>
        <p:txBody>
          <a:bodyPr/>
          <a:lstStyle/>
          <a:p>
            <a:r>
              <a:rPr lang="en-ID" dirty="0"/>
              <a:t>Di </a:t>
            </a:r>
            <a:r>
              <a:rPr lang="en-ID" dirty="0" err="1"/>
              <a:t>antara</a:t>
            </a:r>
            <a:r>
              <a:rPr lang="en-ID" dirty="0"/>
              <a:t> </a:t>
            </a:r>
            <a:r>
              <a:rPr lang="en-ID" dirty="0" err="1"/>
              <a:t>toksin</a:t>
            </a:r>
            <a:r>
              <a:rPr lang="en-ID" dirty="0"/>
              <a:t> yang </a:t>
            </a:r>
            <a:r>
              <a:rPr lang="en-ID" dirty="0" err="1"/>
              <a:t>dihasilkan</a:t>
            </a:r>
            <a:r>
              <a:rPr lang="en-ID" dirty="0"/>
              <a:t> oleh Bacillus thuringiensis </a:t>
            </a:r>
            <a:r>
              <a:rPr lang="en-ID" dirty="0" err="1"/>
              <a:t>tersebut</a:t>
            </a:r>
            <a:r>
              <a:rPr lang="en-ID" dirty="0"/>
              <a:t>, yang paling </a:t>
            </a:r>
            <a:r>
              <a:rPr lang="en-ID" dirty="0" err="1"/>
              <a:t>umum</a:t>
            </a:r>
            <a:r>
              <a:rPr lang="en-ID" dirty="0"/>
              <a:t> dan </a:t>
            </a:r>
            <a:r>
              <a:rPr lang="en-ID" dirty="0" err="1"/>
              <a:t>nyata</a:t>
            </a:r>
            <a:r>
              <a:rPr lang="en-ID" dirty="0"/>
              <a:t> </a:t>
            </a:r>
            <a:r>
              <a:rPr lang="en-ID" dirty="0" err="1"/>
              <a:t>efek</a:t>
            </a:r>
            <a:r>
              <a:rPr lang="en-ID" dirty="0"/>
              <a:t> </a:t>
            </a:r>
            <a:r>
              <a:rPr lang="en-ID" dirty="0" err="1"/>
              <a:t>toksisitasnya</a:t>
            </a:r>
            <a:r>
              <a:rPr lang="en-ID" dirty="0"/>
              <a:t> </a:t>
            </a:r>
            <a:r>
              <a:rPr lang="en-ID" dirty="0" err="1"/>
              <a:t>terhadap</a:t>
            </a:r>
            <a:r>
              <a:rPr lang="en-ID" dirty="0"/>
              <a:t> </a:t>
            </a:r>
            <a:r>
              <a:rPr lang="en-ID" dirty="0" err="1"/>
              <a:t>serangga</a:t>
            </a:r>
            <a:r>
              <a:rPr lang="en-ID" dirty="0"/>
              <a:t> pada </a:t>
            </a:r>
            <a:r>
              <a:rPr lang="en-ID" dirty="0" err="1"/>
              <a:t>umumny</a:t>
            </a:r>
            <a:r>
              <a:rPr lang="en-ID"/>
              <a:t> dalam</a:t>
            </a:r>
            <a:r>
              <a:rPr lang="en-ID" dirty="0"/>
              <a:t> </a:t>
            </a:r>
            <a:r>
              <a:rPr lang="en-ID" dirty="0" err="1"/>
              <a:t>tubuh</a:t>
            </a:r>
            <a:r>
              <a:rPr lang="en-ID" dirty="0"/>
              <a:t> </a:t>
            </a:r>
            <a:r>
              <a:rPr lang="en-ID" dirty="0" err="1"/>
              <a:t>serangga</a:t>
            </a:r>
            <a:r>
              <a:rPr lang="en-ID" dirty="0"/>
              <a:t> </a:t>
            </a:r>
            <a:r>
              <a:rPr lang="en-ID" dirty="0" err="1"/>
              <a:t>akan</a:t>
            </a:r>
            <a:r>
              <a:rPr lang="en-ID" dirty="0"/>
              <a:t> </a:t>
            </a:r>
            <a:r>
              <a:rPr lang="en-ID" dirty="0" err="1"/>
              <a:t>menghambat</a:t>
            </a:r>
            <a:r>
              <a:rPr lang="en-ID" dirty="0"/>
              <a:t> </a:t>
            </a:r>
            <a:r>
              <a:rPr lang="en-ID" dirty="0" err="1"/>
              <a:t>sintesis</a:t>
            </a:r>
            <a:r>
              <a:rPr lang="en-ID" dirty="0"/>
              <a:t> protein </a:t>
            </a:r>
            <a:r>
              <a:rPr lang="en-ID" dirty="0" err="1"/>
              <a:t>sehingga</a:t>
            </a:r>
            <a:r>
              <a:rPr lang="en-ID" dirty="0"/>
              <a:t> </a:t>
            </a:r>
            <a:r>
              <a:rPr lang="en-ID" dirty="0" err="1"/>
              <a:t>menyebabkan</a:t>
            </a:r>
            <a:r>
              <a:rPr lang="en-ID" dirty="0"/>
              <a:t> </a:t>
            </a:r>
            <a:r>
              <a:rPr lang="en-ID" dirty="0" err="1"/>
              <a:t>terganggunya</a:t>
            </a:r>
            <a:r>
              <a:rPr lang="en-ID" dirty="0"/>
              <a:t> proses moulting. </a:t>
            </a:r>
            <a:r>
              <a:rPr lang="en-ID" dirty="0" err="1"/>
              <a:t>Ketidaknormalan</a:t>
            </a:r>
            <a:r>
              <a:rPr lang="en-ID" dirty="0"/>
              <a:t> </a:t>
            </a:r>
            <a:r>
              <a:rPr lang="en-ID" dirty="0" err="1"/>
              <a:t>secara</a:t>
            </a:r>
            <a:r>
              <a:rPr lang="en-ID" dirty="0"/>
              <a:t> </a:t>
            </a:r>
            <a:r>
              <a:rPr lang="en-ID" dirty="0" err="1"/>
              <a:t>teratologis</a:t>
            </a:r>
            <a:r>
              <a:rPr lang="en-ID" dirty="0"/>
              <a:t> </a:t>
            </a:r>
            <a:r>
              <a:rPr lang="en-ID" dirty="0" err="1"/>
              <a:t>mengurang</a:t>
            </a:r>
            <a:r>
              <a:rPr lang="en-ID" dirty="0"/>
              <a:t> </a:t>
            </a:r>
            <a:r>
              <a:rPr lang="en-ID" dirty="0" err="1"/>
              <a:t>fekunditas</a:t>
            </a:r>
            <a:r>
              <a:rPr lang="en-ID" dirty="0"/>
              <a:t> dan </a:t>
            </a:r>
            <a:r>
              <a:rPr lang="en-ID" dirty="0" err="1"/>
              <a:t>umur</a:t>
            </a:r>
            <a:r>
              <a:rPr lang="en-ID" dirty="0"/>
              <a:t> imago </a:t>
            </a:r>
            <a:r>
              <a:rPr lang="en-ID" dirty="0" err="1"/>
              <a:t>serta</a:t>
            </a:r>
            <a:r>
              <a:rPr lang="en-ID" dirty="0"/>
              <a:t> </a:t>
            </a:r>
            <a:r>
              <a:rPr lang="en-ID" dirty="0" err="1"/>
              <a:t>terjadinya</a:t>
            </a:r>
            <a:r>
              <a:rPr lang="en-ID" dirty="0"/>
              <a:t> </a:t>
            </a:r>
            <a:r>
              <a:rPr lang="en-ID" dirty="0" err="1"/>
              <a:t>kematian</a:t>
            </a:r>
            <a:endParaRPr lang="en-ID" dirty="0"/>
          </a:p>
        </p:txBody>
      </p:sp>
    </p:spTree>
    <p:extLst>
      <p:ext uri="{BB962C8B-B14F-4D97-AF65-F5344CB8AC3E}">
        <p14:creationId xmlns:p14="http://schemas.microsoft.com/office/powerpoint/2010/main" val="3003421681"/>
      </p:ext>
    </p:extLst>
  </p:cSld>
  <p:clrMapOvr>
    <a:masterClrMapping/>
  </p:clrMapOvr>
</p:sld>
</file>

<file path=ppt/theme/theme1.xml><?xml version="1.0" encoding="utf-8"?>
<a:theme xmlns:a="http://schemas.openxmlformats.org/drawingml/2006/main" name="Berli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TM04033917[[fn=Berlin]]</Template>
  <TotalTime>119</TotalTime>
  <Words>834</Words>
  <Application>Microsoft Office PowerPoint</Application>
  <PresentationFormat>Widescreen</PresentationFormat>
  <Paragraphs>21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Helvetica</vt:lpstr>
      <vt:lpstr>Trebuchet MS</vt:lpstr>
      <vt:lpstr>Berlin</vt:lpstr>
      <vt:lpstr>Bacillus thuringiensis Sebagai Biopestisida</vt:lpstr>
      <vt:lpstr>Pengertian Biopestisida</vt:lpstr>
      <vt:lpstr>Biopestisida sebagai pilihan pengendali OPT</vt:lpstr>
      <vt:lpstr>PowerPoint Presentation</vt:lpstr>
      <vt:lpstr>PowerPoint Presentation</vt:lpstr>
      <vt:lpstr>Daur Hidup bacillus thuringensies</vt:lpstr>
      <vt:lpstr>Toksin Bacillus thuringiensis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Bacillus thuringiensis Sebagai Biopestisida</dc:title>
  <dc:creator>User</dc:creator>
  <cp:lastModifiedBy>Kusuma Handayani</cp:lastModifiedBy>
  <cp:revision>10</cp:revision>
  <dcterms:created xsi:type="dcterms:W3CDTF">2021-06-03T04:17:07Z</dcterms:created>
  <dcterms:modified xsi:type="dcterms:W3CDTF">2022-03-14T01:30:34Z</dcterms:modified>
</cp:coreProperties>
</file>