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BM Hanna" charset="1" panose="02000503000000020003"/>
      <p:regular r:id="rId15"/>
    </p:embeddedFont>
    <p:embeddedFont>
      <p:font typeface="Arimo" charset="1" panose="020B0604020202020204"/>
      <p:regular r:id="rId16"/>
    </p:embeddedFont>
    <p:embeddedFont>
      <p:font typeface="Alice" charset="1" panose="00000500000000000000"/>
      <p:regular r:id="rId17"/>
    </p:embeddedFont>
    <p:embeddedFont>
      <p:font typeface="Canva Sans Bold" charset="1" panose="020B08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2" Target="../media/image17.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2" Target="../media/image17.pn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2" Target="../media/image1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3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media/image17.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2" Target="../media/image17.png" Type="http://schemas.openxmlformats.org/officeDocument/2006/relationships/image"/><Relationship Id="rId3" Target="../media/image44.png" Type="http://schemas.openxmlformats.org/officeDocument/2006/relationships/image"/><Relationship Id="rId4" Target="../media/image45.svg" Type="http://schemas.openxmlformats.org/officeDocument/2006/relationships/image"/><Relationship Id="rId5" Target="../media/image46.png" Type="http://schemas.openxmlformats.org/officeDocument/2006/relationships/image"/><Relationship Id="rId6" Target="../media/image47.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C45B9"/>
        </a:solidFill>
      </p:bgPr>
    </p:bg>
    <p:spTree>
      <p:nvGrpSpPr>
        <p:cNvPr id="1" name=""/>
        <p:cNvGrpSpPr/>
        <p:nvPr/>
      </p:nvGrpSpPr>
      <p:grpSpPr>
        <a:xfrm>
          <a:off x="0" y="0"/>
          <a:ext cx="0" cy="0"/>
          <a:chOff x="0" y="0"/>
          <a:chExt cx="0" cy="0"/>
        </a:xfrm>
      </p:grpSpPr>
      <p:sp>
        <p:nvSpPr>
          <p:cNvPr name="TextBox 2" id="2"/>
          <p:cNvSpPr txBox="true"/>
          <p:nvPr/>
        </p:nvSpPr>
        <p:spPr>
          <a:xfrm rot="0">
            <a:off x="1888299" y="3134186"/>
            <a:ext cx="14511402" cy="2771699"/>
          </a:xfrm>
          <a:prstGeom prst="rect">
            <a:avLst/>
          </a:prstGeom>
        </p:spPr>
        <p:txBody>
          <a:bodyPr anchor="t" rtlCol="false" tIns="0" lIns="0" bIns="0" rIns="0">
            <a:spAutoFit/>
          </a:bodyPr>
          <a:lstStyle/>
          <a:p>
            <a:pPr algn="ctr">
              <a:lnSpc>
                <a:spcPts val="7128"/>
              </a:lnSpc>
            </a:pPr>
            <a:r>
              <a:rPr lang="en-US" sz="7348">
                <a:solidFill>
                  <a:srgbClr val="FFFFFF"/>
                </a:solidFill>
                <a:latin typeface="BM Hanna"/>
                <a:ea typeface="BM Hanna"/>
                <a:cs typeface="BM Hanna"/>
                <a:sym typeface="BM Hanna"/>
              </a:rPr>
              <a:t>PERENCANAAN STRATEGIS</a:t>
            </a:r>
          </a:p>
          <a:p>
            <a:pPr algn="ctr" marL="0" indent="0" lvl="0">
              <a:lnSpc>
                <a:spcPts val="7128"/>
              </a:lnSpc>
              <a:spcBef>
                <a:spcPct val="0"/>
              </a:spcBef>
            </a:pPr>
            <a:r>
              <a:rPr lang="en-US" sz="7348">
                <a:solidFill>
                  <a:srgbClr val="FFFFFF"/>
                </a:solidFill>
                <a:latin typeface="BM Hanna"/>
                <a:ea typeface="BM Hanna"/>
                <a:cs typeface="BM Hanna"/>
                <a:sym typeface="BM Hanna"/>
              </a:rPr>
              <a:t>FUNGSI DAN UNSUR UNSUR MANAJEMEN</a:t>
            </a:r>
          </a:p>
        </p:txBody>
      </p:sp>
      <p:sp>
        <p:nvSpPr>
          <p:cNvPr name="Freeform 3" id="3"/>
          <p:cNvSpPr/>
          <p:nvPr/>
        </p:nvSpPr>
        <p:spPr>
          <a:xfrm flipH="false" flipV="false" rot="0">
            <a:off x="14273916" y="4131436"/>
            <a:ext cx="5605846" cy="6462070"/>
          </a:xfrm>
          <a:custGeom>
            <a:avLst/>
            <a:gdLst/>
            <a:ahLst/>
            <a:cxnLst/>
            <a:rect r="r" b="b" t="t" l="l"/>
            <a:pathLst>
              <a:path h="6462070" w="5605846">
                <a:moveTo>
                  <a:pt x="0" y="0"/>
                </a:moveTo>
                <a:lnTo>
                  <a:pt x="5605846" y="0"/>
                </a:lnTo>
                <a:lnTo>
                  <a:pt x="5605846" y="6462071"/>
                </a:lnTo>
                <a:lnTo>
                  <a:pt x="0" y="64620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833448" y="-1279629"/>
            <a:ext cx="5817841" cy="4114800"/>
          </a:xfrm>
          <a:custGeom>
            <a:avLst/>
            <a:gdLst/>
            <a:ahLst/>
            <a:cxnLst/>
            <a:rect r="r" b="b" t="t" l="l"/>
            <a:pathLst>
              <a:path h="4114800" w="5817841">
                <a:moveTo>
                  <a:pt x="0" y="0"/>
                </a:moveTo>
                <a:lnTo>
                  <a:pt x="5817841" y="0"/>
                </a:lnTo>
                <a:lnTo>
                  <a:pt x="58178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48908" y="-1279629"/>
            <a:ext cx="5155216" cy="4114800"/>
          </a:xfrm>
          <a:custGeom>
            <a:avLst/>
            <a:gdLst/>
            <a:ahLst/>
            <a:cxnLst/>
            <a:rect r="r" b="b" t="t" l="l"/>
            <a:pathLst>
              <a:path h="4114800" w="5155216">
                <a:moveTo>
                  <a:pt x="0" y="0"/>
                </a:moveTo>
                <a:lnTo>
                  <a:pt x="5155216" y="0"/>
                </a:lnTo>
                <a:lnTo>
                  <a:pt x="515521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26312">
            <a:off x="-730801" y="5903628"/>
            <a:ext cx="6710463" cy="6112622"/>
          </a:xfrm>
          <a:custGeom>
            <a:avLst/>
            <a:gdLst/>
            <a:ahLst/>
            <a:cxnLst/>
            <a:rect r="r" b="b" t="t" l="l"/>
            <a:pathLst>
              <a:path h="6112622" w="6710463">
                <a:moveTo>
                  <a:pt x="0" y="0"/>
                </a:moveTo>
                <a:lnTo>
                  <a:pt x="6710463" y="0"/>
                </a:lnTo>
                <a:lnTo>
                  <a:pt x="6710463" y="6112622"/>
                </a:lnTo>
                <a:lnTo>
                  <a:pt x="0" y="61126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5897114" y="6004875"/>
            <a:ext cx="6493772" cy="1357597"/>
          </a:xfrm>
          <a:prstGeom prst="rect">
            <a:avLst/>
          </a:prstGeom>
        </p:spPr>
        <p:txBody>
          <a:bodyPr anchor="t" rtlCol="false" tIns="0" lIns="0" bIns="0" rIns="0">
            <a:spAutoFit/>
          </a:bodyPr>
          <a:lstStyle/>
          <a:p>
            <a:pPr algn="ctr">
              <a:lnSpc>
                <a:spcPts val="5330"/>
              </a:lnSpc>
            </a:pPr>
            <a:r>
              <a:rPr lang="en-US" sz="4100">
                <a:solidFill>
                  <a:srgbClr val="FFFFFF"/>
                </a:solidFill>
                <a:latin typeface="Arimo"/>
                <a:ea typeface="Arimo"/>
                <a:cs typeface="Arimo"/>
                <a:sym typeface="Arimo"/>
              </a:rPr>
              <a:t>Dosen Pengampu :</a:t>
            </a:r>
          </a:p>
          <a:p>
            <a:pPr algn="ctr" marL="0" indent="0" lvl="0">
              <a:lnSpc>
                <a:spcPts val="5330"/>
              </a:lnSpc>
            </a:pPr>
            <a:r>
              <a:rPr lang="en-US" sz="4100">
                <a:solidFill>
                  <a:srgbClr val="FFFFFF"/>
                </a:solidFill>
                <a:latin typeface="Arimo"/>
                <a:ea typeface="Arimo"/>
                <a:cs typeface="Arimo"/>
                <a:sym typeface="Arimo"/>
              </a:rPr>
              <a:t>Drs. Yon Rizal, M.si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C45B9"/>
        </a:solidFill>
      </p:bgPr>
    </p:bg>
    <p:spTree>
      <p:nvGrpSpPr>
        <p:cNvPr id="1" name=""/>
        <p:cNvGrpSpPr/>
        <p:nvPr/>
      </p:nvGrpSpPr>
      <p:grpSpPr>
        <a:xfrm>
          <a:off x="0" y="0"/>
          <a:ext cx="0" cy="0"/>
          <a:chOff x="0" y="0"/>
          <a:chExt cx="0" cy="0"/>
        </a:xfrm>
      </p:grpSpPr>
      <p:sp>
        <p:nvSpPr>
          <p:cNvPr name="Freeform 2" id="2"/>
          <p:cNvSpPr/>
          <p:nvPr/>
        </p:nvSpPr>
        <p:spPr>
          <a:xfrm flipH="false" flipV="false" rot="0">
            <a:off x="-1286819" y="3101817"/>
            <a:ext cx="4631037" cy="7560877"/>
          </a:xfrm>
          <a:custGeom>
            <a:avLst/>
            <a:gdLst/>
            <a:ahLst/>
            <a:cxnLst/>
            <a:rect r="r" b="b" t="t" l="l"/>
            <a:pathLst>
              <a:path h="7560877" w="4631037">
                <a:moveTo>
                  <a:pt x="0" y="0"/>
                </a:moveTo>
                <a:lnTo>
                  <a:pt x="4631038" y="0"/>
                </a:lnTo>
                <a:lnTo>
                  <a:pt x="4631038" y="7560877"/>
                </a:lnTo>
                <a:lnTo>
                  <a:pt x="0" y="7560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988398" y="3337249"/>
            <a:ext cx="5165428" cy="12637133"/>
          </a:xfrm>
          <a:custGeom>
            <a:avLst/>
            <a:gdLst/>
            <a:ahLst/>
            <a:cxnLst/>
            <a:rect r="r" b="b" t="t" l="l"/>
            <a:pathLst>
              <a:path h="12637133" w="5165428">
                <a:moveTo>
                  <a:pt x="0" y="0"/>
                </a:moveTo>
                <a:lnTo>
                  <a:pt x="5165428" y="0"/>
                </a:lnTo>
                <a:lnTo>
                  <a:pt x="5165428" y="12637133"/>
                </a:lnTo>
                <a:lnTo>
                  <a:pt x="0" y="126371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028700" y="6423349"/>
            <a:ext cx="3434079" cy="3831608"/>
          </a:xfrm>
          <a:custGeom>
            <a:avLst/>
            <a:gdLst/>
            <a:ahLst/>
            <a:cxnLst/>
            <a:rect r="r" b="b" t="t" l="l"/>
            <a:pathLst>
              <a:path h="3831608" w="3434079">
                <a:moveTo>
                  <a:pt x="3434079" y="0"/>
                </a:moveTo>
                <a:lnTo>
                  <a:pt x="0" y="0"/>
                </a:lnTo>
                <a:lnTo>
                  <a:pt x="0" y="3831609"/>
                </a:lnTo>
                <a:lnTo>
                  <a:pt x="3434079" y="3831609"/>
                </a:lnTo>
                <a:lnTo>
                  <a:pt x="343407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1967690" y="5645798"/>
            <a:ext cx="4852249" cy="5708528"/>
          </a:xfrm>
          <a:custGeom>
            <a:avLst/>
            <a:gdLst/>
            <a:ahLst/>
            <a:cxnLst/>
            <a:rect r="r" b="b" t="t" l="l"/>
            <a:pathLst>
              <a:path h="5708528" w="4852249">
                <a:moveTo>
                  <a:pt x="4852249" y="0"/>
                </a:moveTo>
                <a:lnTo>
                  <a:pt x="0" y="0"/>
                </a:lnTo>
                <a:lnTo>
                  <a:pt x="0" y="5708528"/>
                </a:lnTo>
                <a:lnTo>
                  <a:pt x="4852249" y="5708528"/>
                </a:lnTo>
                <a:lnTo>
                  <a:pt x="485224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1286819" y="1888445"/>
            <a:ext cx="19992804" cy="769493"/>
          </a:xfrm>
          <a:prstGeom prst="rect">
            <a:avLst/>
          </a:prstGeom>
        </p:spPr>
        <p:txBody>
          <a:bodyPr anchor="t" rtlCol="false" tIns="0" lIns="0" bIns="0" rIns="0">
            <a:spAutoFit/>
          </a:bodyPr>
          <a:lstStyle/>
          <a:p>
            <a:pPr algn="ctr" marL="0" indent="0" lvl="0">
              <a:lnSpc>
                <a:spcPts val="5625"/>
              </a:lnSpc>
              <a:spcBef>
                <a:spcPct val="0"/>
              </a:spcBef>
            </a:pPr>
            <a:r>
              <a:rPr lang="en-US" sz="5799">
                <a:solidFill>
                  <a:srgbClr val="FFFFFF"/>
                </a:solidFill>
                <a:latin typeface="BM Hanna"/>
                <a:ea typeface="BM Hanna"/>
                <a:cs typeface="BM Hanna"/>
                <a:sym typeface="BM Hanna"/>
              </a:rPr>
              <a:t>ANGGOTA KELOMPOK 3 :</a:t>
            </a:r>
          </a:p>
        </p:txBody>
      </p:sp>
      <p:sp>
        <p:nvSpPr>
          <p:cNvPr name="TextBox 7" id="7"/>
          <p:cNvSpPr txBox="true"/>
          <p:nvPr/>
        </p:nvSpPr>
        <p:spPr>
          <a:xfrm rot="0">
            <a:off x="3800263" y="3911431"/>
            <a:ext cx="19992804" cy="1734367"/>
          </a:xfrm>
          <a:prstGeom prst="rect">
            <a:avLst/>
          </a:prstGeom>
        </p:spPr>
        <p:txBody>
          <a:bodyPr anchor="t" rtlCol="false" tIns="0" lIns="0" bIns="0" rIns="0">
            <a:spAutoFit/>
          </a:bodyPr>
          <a:lstStyle/>
          <a:p>
            <a:pPr algn="l">
              <a:lnSpc>
                <a:spcPts val="4461"/>
              </a:lnSpc>
            </a:pPr>
            <a:r>
              <a:rPr lang="en-US" sz="4599">
                <a:solidFill>
                  <a:srgbClr val="FFFFFF"/>
                </a:solidFill>
                <a:latin typeface="Alice"/>
                <a:ea typeface="Alice"/>
                <a:cs typeface="Alice"/>
                <a:sym typeface="Alice"/>
              </a:rPr>
              <a:t>MEGA MARSANDA PUTRI     2413031054</a:t>
            </a:r>
          </a:p>
          <a:p>
            <a:pPr algn="just">
              <a:lnSpc>
                <a:spcPts val="4461"/>
              </a:lnSpc>
            </a:pPr>
            <a:r>
              <a:rPr lang="en-US" sz="4599">
                <a:solidFill>
                  <a:srgbClr val="FFFFFF"/>
                </a:solidFill>
                <a:latin typeface="Alice"/>
                <a:ea typeface="Alice"/>
                <a:cs typeface="Alice"/>
                <a:sym typeface="Alice"/>
              </a:rPr>
              <a:t>NAJWA DENITA SYAFITRI     2413031064</a:t>
            </a:r>
          </a:p>
          <a:p>
            <a:pPr algn="just" marL="0" indent="0" lvl="0">
              <a:lnSpc>
                <a:spcPts val="4461"/>
              </a:lnSpc>
              <a:spcBef>
                <a:spcPct val="0"/>
              </a:spcBef>
            </a:pPr>
            <a:r>
              <a:rPr lang="en-US" sz="4599">
                <a:solidFill>
                  <a:srgbClr val="FFFFFF"/>
                </a:solidFill>
                <a:latin typeface="Alice"/>
                <a:ea typeface="Alice"/>
                <a:cs typeface="Alice"/>
                <a:sym typeface="Alice"/>
              </a:rPr>
              <a:t>FADHILAH IZDIHAR               2413031068</a:t>
            </a:r>
          </a:p>
        </p:txBody>
      </p:sp>
    </p:spTree>
  </p:cSld>
  <p:clrMapOvr>
    <a:masterClrMapping/>
  </p:clrMapOvr>
  <p:transition spd="fast">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8024" r="0" b="-108024"/>
            </a:stretch>
          </a:blipFill>
        </p:spPr>
      </p:sp>
      <p:grpSp>
        <p:nvGrpSpPr>
          <p:cNvPr name="Group 3" id="3"/>
          <p:cNvGrpSpPr/>
          <p:nvPr/>
        </p:nvGrpSpPr>
        <p:grpSpPr>
          <a:xfrm rot="0">
            <a:off x="3924861" y="1028700"/>
            <a:ext cx="13619056" cy="9865952"/>
            <a:chOff x="0" y="0"/>
            <a:chExt cx="3586912" cy="2598440"/>
          </a:xfrm>
        </p:grpSpPr>
        <p:sp>
          <p:nvSpPr>
            <p:cNvPr name="Freeform 4" id="4"/>
            <p:cNvSpPr/>
            <p:nvPr/>
          </p:nvSpPr>
          <p:spPr>
            <a:xfrm flipH="false" flipV="false" rot="0">
              <a:off x="0" y="0"/>
              <a:ext cx="3586912" cy="2598440"/>
            </a:xfrm>
            <a:custGeom>
              <a:avLst/>
              <a:gdLst/>
              <a:ahLst/>
              <a:cxnLst/>
              <a:rect r="r" b="b" t="t" l="l"/>
              <a:pathLst>
                <a:path h="2598440" w="3586912">
                  <a:moveTo>
                    <a:pt x="23875" y="0"/>
                  </a:moveTo>
                  <a:lnTo>
                    <a:pt x="3563036" y="0"/>
                  </a:lnTo>
                  <a:cubicBezTo>
                    <a:pt x="3576222" y="0"/>
                    <a:pt x="3586912" y="10689"/>
                    <a:pt x="3586912" y="23875"/>
                  </a:cubicBezTo>
                  <a:lnTo>
                    <a:pt x="3586912" y="2574565"/>
                  </a:lnTo>
                  <a:cubicBezTo>
                    <a:pt x="3586912" y="2587751"/>
                    <a:pt x="3576222" y="2598440"/>
                    <a:pt x="3563036" y="2598440"/>
                  </a:cubicBezTo>
                  <a:lnTo>
                    <a:pt x="23875" y="2598440"/>
                  </a:lnTo>
                  <a:cubicBezTo>
                    <a:pt x="10689" y="2598440"/>
                    <a:pt x="0" y="2587751"/>
                    <a:pt x="0" y="2574565"/>
                  </a:cubicBezTo>
                  <a:lnTo>
                    <a:pt x="0" y="23875"/>
                  </a:lnTo>
                  <a:cubicBezTo>
                    <a:pt x="0" y="10689"/>
                    <a:pt x="10689" y="0"/>
                    <a:pt x="23875" y="0"/>
                  </a:cubicBezTo>
                  <a:close/>
                </a:path>
              </a:pathLst>
            </a:custGeom>
            <a:solidFill>
              <a:srgbClr val="FFCE32"/>
            </a:solidFill>
          </p:spPr>
        </p:sp>
        <p:sp>
          <p:nvSpPr>
            <p:cNvPr name="TextBox 5" id="5"/>
            <p:cNvSpPr txBox="true"/>
            <p:nvPr/>
          </p:nvSpPr>
          <p:spPr>
            <a:xfrm>
              <a:off x="0" y="-57150"/>
              <a:ext cx="3586912" cy="2655590"/>
            </a:xfrm>
            <a:prstGeom prst="rect">
              <a:avLst/>
            </a:prstGeom>
          </p:spPr>
          <p:txBody>
            <a:bodyPr anchor="ctr" rtlCol="false" tIns="50800" lIns="50800" bIns="50800" rIns="50800"/>
            <a:lstStyle/>
            <a:p>
              <a:pPr algn="ctr">
                <a:lnSpc>
                  <a:spcPts val="3499"/>
                </a:lnSpc>
              </a:pPr>
            </a:p>
          </p:txBody>
        </p:sp>
      </p:grpSp>
      <p:sp>
        <p:nvSpPr>
          <p:cNvPr name="Freeform 6" id="6"/>
          <p:cNvSpPr/>
          <p:nvPr/>
        </p:nvSpPr>
        <p:spPr>
          <a:xfrm flipH="false" flipV="false" rot="0">
            <a:off x="8905129" y="9040148"/>
            <a:ext cx="7315200" cy="1981754"/>
          </a:xfrm>
          <a:custGeom>
            <a:avLst/>
            <a:gdLst/>
            <a:ahLst/>
            <a:cxnLst/>
            <a:rect r="r" b="b" t="t" l="l"/>
            <a:pathLst>
              <a:path h="1981754" w="7315200">
                <a:moveTo>
                  <a:pt x="0" y="0"/>
                </a:moveTo>
                <a:lnTo>
                  <a:pt x="7315200" y="0"/>
                </a:lnTo>
                <a:lnTo>
                  <a:pt x="7315200" y="1981754"/>
                </a:lnTo>
                <a:lnTo>
                  <a:pt x="0" y="1981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5130811" y="-476841"/>
            <a:ext cx="4826211" cy="4220741"/>
          </a:xfrm>
          <a:custGeom>
            <a:avLst/>
            <a:gdLst/>
            <a:ahLst/>
            <a:cxnLst/>
            <a:rect r="r" b="b" t="t" l="l"/>
            <a:pathLst>
              <a:path h="4220741" w="4826211">
                <a:moveTo>
                  <a:pt x="0" y="0"/>
                </a:moveTo>
                <a:lnTo>
                  <a:pt x="4826211" y="0"/>
                </a:lnTo>
                <a:lnTo>
                  <a:pt x="4826211" y="4220741"/>
                </a:lnTo>
                <a:lnTo>
                  <a:pt x="0" y="42207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true" flipV="false" rot="0">
            <a:off x="-205204" y="5961676"/>
            <a:ext cx="5281144" cy="5892489"/>
          </a:xfrm>
          <a:custGeom>
            <a:avLst/>
            <a:gdLst/>
            <a:ahLst/>
            <a:cxnLst/>
            <a:rect r="r" b="b" t="t" l="l"/>
            <a:pathLst>
              <a:path h="5892489" w="5281144">
                <a:moveTo>
                  <a:pt x="5281144" y="0"/>
                </a:moveTo>
                <a:lnTo>
                  <a:pt x="0" y="0"/>
                </a:lnTo>
                <a:lnTo>
                  <a:pt x="0" y="5892490"/>
                </a:lnTo>
                <a:lnTo>
                  <a:pt x="5281144" y="5892490"/>
                </a:lnTo>
                <a:lnTo>
                  <a:pt x="5281144"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4981117" y="1209675"/>
            <a:ext cx="7280629" cy="2271899"/>
          </a:xfrm>
          <a:prstGeom prst="rect">
            <a:avLst/>
          </a:prstGeom>
        </p:spPr>
        <p:txBody>
          <a:bodyPr anchor="t" rtlCol="false" tIns="0" lIns="0" bIns="0" rIns="0">
            <a:spAutoFit/>
          </a:bodyPr>
          <a:lstStyle/>
          <a:p>
            <a:pPr algn="l">
              <a:lnSpc>
                <a:spcPts val="8653"/>
              </a:lnSpc>
            </a:pPr>
            <a:r>
              <a:rPr lang="en-US" sz="8921">
                <a:solidFill>
                  <a:srgbClr val="000000"/>
                </a:solidFill>
                <a:latin typeface="BM Hanna"/>
                <a:ea typeface="BM Hanna"/>
                <a:cs typeface="BM Hanna"/>
                <a:sym typeface="BM Hanna"/>
              </a:rPr>
              <a:t>PENGERTIAN MANAJEMEN</a:t>
            </a:r>
          </a:p>
        </p:txBody>
      </p:sp>
      <p:sp>
        <p:nvSpPr>
          <p:cNvPr name="TextBox 10" id="10"/>
          <p:cNvSpPr txBox="true"/>
          <p:nvPr/>
        </p:nvSpPr>
        <p:spPr>
          <a:xfrm rot="0">
            <a:off x="4981117" y="3405374"/>
            <a:ext cx="10149694" cy="6141775"/>
          </a:xfrm>
          <a:prstGeom prst="rect">
            <a:avLst/>
          </a:prstGeom>
        </p:spPr>
        <p:txBody>
          <a:bodyPr anchor="t" rtlCol="false" tIns="0" lIns="0" bIns="0" rIns="0">
            <a:spAutoFit/>
          </a:bodyPr>
          <a:lstStyle/>
          <a:p>
            <a:pPr algn="just">
              <a:lnSpc>
                <a:spcPts val="5483"/>
              </a:lnSpc>
            </a:pPr>
            <a:r>
              <a:rPr lang="en-US" sz="3916" b="true">
                <a:solidFill>
                  <a:srgbClr val="000000"/>
                </a:solidFill>
                <a:latin typeface="Canva Sans Bold"/>
                <a:ea typeface="Canva Sans Bold"/>
                <a:cs typeface="Canva Sans Bold"/>
                <a:sym typeface="Canva Sans Bold"/>
              </a:rPr>
              <a:t>Manajemen adalah suatu proses yang terdiri dari rangkaian kegiatan, seperti Planning, Organizing,Actuating,Coordinating dan Controlling yang dilakukan oleh para anggota organisasi dengan menggunakan seluruh sumber daya organisasi untuk menentukan dan mencapai tujuan yang telah ditetapkan.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8024" r="0" b="-108024"/>
            </a:stretch>
          </a:blipFill>
        </p:spPr>
      </p:sp>
      <p:sp>
        <p:nvSpPr>
          <p:cNvPr name="Freeform 3" id="3"/>
          <p:cNvSpPr/>
          <p:nvPr/>
        </p:nvSpPr>
        <p:spPr>
          <a:xfrm flipH="false" flipV="false" rot="867707">
            <a:off x="-1222503" y="-339746"/>
            <a:ext cx="3978551" cy="4438545"/>
          </a:xfrm>
          <a:custGeom>
            <a:avLst/>
            <a:gdLst/>
            <a:ahLst/>
            <a:cxnLst/>
            <a:rect r="r" b="b" t="t" l="l"/>
            <a:pathLst>
              <a:path h="4438545" w="3978551">
                <a:moveTo>
                  <a:pt x="0" y="0"/>
                </a:moveTo>
                <a:lnTo>
                  <a:pt x="3978551" y="0"/>
                </a:lnTo>
                <a:lnTo>
                  <a:pt x="3978551" y="4438546"/>
                </a:lnTo>
                <a:lnTo>
                  <a:pt x="0" y="44385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515924" y="-305796"/>
            <a:ext cx="5081512" cy="4444014"/>
          </a:xfrm>
          <a:custGeom>
            <a:avLst/>
            <a:gdLst/>
            <a:ahLst/>
            <a:cxnLst/>
            <a:rect r="r" b="b" t="t" l="l"/>
            <a:pathLst>
              <a:path h="4444014" w="5081512">
                <a:moveTo>
                  <a:pt x="0" y="0"/>
                </a:moveTo>
                <a:lnTo>
                  <a:pt x="5081512" y="0"/>
                </a:lnTo>
                <a:lnTo>
                  <a:pt x="5081512" y="4444014"/>
                </a:lnTo>
                <a:lnTo>
                  <a:pt x="0" y="44440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392416" y="1273993"/>
            <a:ext cx="13503168" cy="781923"/>
          </a:xfrm>
          <a:prstGeom prst="rect">
            <a:avLst/>
          </a:prstGeom>
        </p:spPr>
        <p:txBody>
          <a:bodyPr anchor="t" rtlCol="false" tIns="0" lIns="0" bIns="0" rIns="0">
            <a:spAutoFit/>
          </a:bodyPr>
          <a:lstStyle/>
          <a:p>
            <a:pPr algn="ctr">
              <a:lnSpc>
                <a:spcPts val="5723"/>
              </a:lnSpc>
            </a:pPr>
            <a:r>
              <a:rPr lang="en-US" sz="5900">
                <a:solidFill>
                  <a:srgbClr val="FFFFFF"/>
                </a:solidFill>
                <a:latin typeface="BM Hanna"/>
                <a:ea typeface="BM Hanna"/>
                <a:cs typeface="BM Hanna"/>
                <a:sym typeface="BM Hanna"/>
              </a:rPr>
              <a:t>FUNGSI MANAJEMEN PENDIDIKAN</a:t>
            </a:r>
          </a:p>
        </p:txBody>
      </p:sp>
      <p:sp>
        <p:nvSpPr>
          <p:cNvPr name="Freeform 6" id="6"/>
          <p:cNvSpPr/>
          <p:nvPr/>
        </p:nvSpPr>
        <p:spPr>
          <a:xfrm flipH="false" flipV="false" rot="0">
            <a:off x="1893236" y="2640233"/>
            <a:ext cx="6909487" cy="3366805"/>
          </a:xfrm>
          <a:custGeom>
            <a:avLst/>
            <a:gdLst/>
            <a:ahLst/>
            <a:cxnLst/>
            <a:rect r="r" b="b" t="t" l="l"/>
            <a:pathLst>
              <a:path h="3366805" w="6909487">
                <a:moveTo>
                  <a:pt x="0" y="0"/>
                </a:moveTo>
                <a:lnTo>
                  <a:pt x="6909487" y="0"/>
                </a:lnTo>
                <a:lnTo>
                  <a:pt x="6909487" y="3366804"/>
                </a:lnTo>
                <a:lnTo>
                  <a:pt x="0" y="336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9485277" y="2640233"/>
            <a:ext cx="6909487" cy="3366805"/>
          </a:xfrm>
          <a:custGeom>
            <a:avLst/>
            <a:gdLst/>
            <a:ahLst/>
            <a:cxnLst/>
            <a:rect r="r" b="b" t="t" l="l"/>
            <a:pathLst>
              <a:path h="3366805" w="6909487">
                <a:moveTo>
                  <a:pt x="0" y="0"/>
                </a:moveTo>
                <a:lnTo>
                  <a:pt x="6909487" y="0"/>
                </a:lnTo>
                <a:lnTo>
                  <a:pt x="6909487" y="3366804"/>
                </a:lnTo>
                <a:lnTo>
                  <a:pt x="0" y="336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2905969" y="3729352"/>
            <a:ext cx="4884022" cy="1293285"/>
          </a:xfrm>
          <a:prstGeom prst="rect">
            <a:avLst/>
          </a:prstGeom>
        </p:spPr>
        <p:txBody>
          <a:bodyPr anchor="t" rtlCol="false" tIns="0" lIns="0" bIns="0" rIns="0">
            <a:spAutoFit/>
          </a:bodyPr>
          <a:lstStyle/>
          <a:p>
            <a:pPr algn="ctr">
              <a:lnSpc>
                <a:spcPts val="4955"/>
              </a:lnSpc>
            </a:pPr>
            <a:r>
              <a:rPr lang="en-US" sz="5108">
                <a:solidFill>
                  <a:srgbClr val="000000"/>
                </a:solidFill>
                <a:latin typeface="BM Hanna"/>
                <a:ea typeface="BM Hanna"/>
                <a:cs typeface="BM Hanna"/>
                <a:sym typeface="BM Hanna"/>
              </a:rPr>
              <a:t>PERENCANAAN</a:t>
            </a:r>
          </a:p>
          <a:p>
            <a:pPr algn="ctr">
              <a:lnSpc>
                <a:spcPts val="4955"/>
              </a:lnSpc>
            </a:pPr>
            <a:r>
              <a:rPr lang="en-US" sz="5108">
                <a:solidFill>
                  <a:srgbClr val="000000"/>
                </a:solidFill>
                <a:latin typeface="BM Hanna"/>
                <a:ea typeface="BM Hanna"/>
                <a:cs typeface="BM Hanna"/>
                <a:sym typeface="BM Hanna"/>
              </a:rPr>
              <a:t>(PLANNING)</a:t>
            </a:r>
          </a:p>
        </p:txBody>
      </p:sp>
      <p:sp>
        <p:nvSpPr>
          <p:cNvPr name="Freeform 9" id="9"/>
          <p:cNvSpPr/>
          <p:nvPr/>
        </p:nvSpPr>
        <p:spPr>
          <a:xfrm flipH="false" flipV="false" rot="0">
            <a:off x="1893236" y="6542162"/>
            <a:ext cx="6909487" cy="3366805"/>
          </a:xfrm>
          <a:custGeom>
            <a:avLst/>
            <a:gdLst/>
            <a:ahLst/>
            <a:cxnLst/>
            <a:rect r="r" b="b" t="t" l="l"/>
            <a:pathLst>
              <a:path h="3366805" w="6909487">
                <a:moveTo>
                  <a:pt x="0" y="0"/>
                </a:moveTo>
                <a:lnTo>
                  <a:pt x="6909487" y="0"/>
                </a:lnTo>
                <a:lnTo>
                  <a:pt x="6909487" y="3366804"/>
                </a:lnTo>
                <a:lnTo>
                  <a:pt x="0" y="336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2905969" y="7631309"/>
            <a:ext cx="4884022" cy="1293285"/>
          </a:xfrm>
          <a:prstGeom prst="rect">
            <a:avLst/>
          </a:prstGeom>
        </p:spPr>
        <p:txBody>
          <a:bodyPr anchor="t" rtlCol="false" tIns="0" lIns="0" bIns="0" rIns="0">
            <a:spAutoFit/>
          </a:bodyPr>
          <a:lstStyle/>
          <a:p>
            <a:pPr algn="ctr">
              <a:lnSpc>
                <a:spcPts val="4955"/>
              </a:lnSpc>
            </a:pPr>
            <a:r>
              <a:rPr lang="en-US" sz="5108">
                <a:solidFill>
                  <a:srgbClr val="000000"/>
                </a:solidFill>
                <a:latin typeface="BM Hanna"/>
                <a:ea typeface="BM Hanna"/>
                <a:cs typeface="BM Hanna"/>
                <a:sym typeface="BM Hanna"/>
              </a:rPr>
              <a:t>PENGGERAKAN</a:t>
            </a:r>
          </a:p>
          <a:p>
            <a:pPr algn="ctr">
              <a:lnSpc>
                <a:spcPts val="4955"/>
              </a:lnSpc>
            </a:pPr>
            <a:r>
              <a:rPr lang="en-US" sz="5108">
                <a:solidFill>
                  <a:srgbClr val="000000"/>
                </a:solidFill>
                <a:latin typeface="BM Hanna"/>
                <a:ea typeface="BM Hanna"/>
                <a:cs typeface="BM Hanna"/>
                <a:sym typeface="BM Hanna"/>
              </a:rPr>
              <a:t>(ACTUATING)</a:t>
            </a:r>
          </a:p>
        </p:txBody>
      </p:sp>
      <p:sp>
        <p:nvSpPr>
          <p:cNvPr name="TextBox 11" id="11"/>
          <p:cNvSpPr txBox="true"/>
          <p:nvPr/>
        </p:nvSpPr>
        <p:spPr>
          <a:xfrm rot="0">
            <a:off x="9485277" y="3719827"/>
            <a:ext cx="6909487" cy="1162934"/>
          </a:xfrm>
          <a:prstGeom prst="rect">
            <a:avLst/>
          </a:prstGeom>
        </p:spPr>
        <p:txBody>
          <a:bodyPr anchor="t" rtlCol="false" tIns="0" lIns="0" bIns="0" rIns="0">
            <a:spAutoFit/>
          </a:bodyPr>
          <a:lstStyle/>
          <a:p>
            <a:pPr algn="ctr">
              <a:lnSpc>
                <a:spcPts val="4461"/>
              </a:lnSpc>
            </a:pPr>
            <a:r>
              <a:rPr lang="en-US" sz="4599">
                <a:solidFill>
                  <a:srgbClr val="000000"/>
                </a:solidFill>
                <a:latin typeface="BM Hanna"/>
                <a:ea typeface="BM Hanna"/>
                <a:cs typeface="BM Hanna"/>
                <a:sym typeface="BM Hanna"/>
              </a:rPr>
              <a:t>PENGORGANISASIAN</a:t>
            </a:r>
          </a:p>
          <a:p>
            <a:pPr algn="ctr">
              <a:lnSpc>
                <a:spcPts val="4461"/>
              </a:lnSpc>
            </a:pPr>
            <a:r>
              <a:rPr lang="en-US" sz="4599">
                <a:solidFill>
                  <a:srgbClr val="000000"/>
                </a:solidFill>
                <a:latin typeface="BM Hanna"/>
                <a:ea typeface="BM Hanna"/>
                <a:cs typeface="BM Hanna"/>
                <a:sym typeface="BM Hanna"/>
              </a:rPr>
              <a:t>(ORGANIZING)</a:t>
            </a:r>
          </a:p>
        </p:txBody>
      </p:sp>
      <p:sp>
        <p:nvSpPr>
          <p:cNvPr name="Freeform 12" id="12"/>
          <p:cNvSpPr/>
          <p:nvPr/>
        </p:nvSpPr>
        <p:spPr>
          <a:xfrm flipH="false" flipV="false" rot="0">
            <a:off x="7384839" y="2214551"/>
            <a:ext cx="810304" cy="1314652"/>
          </a:xfrm>
          <a:custGeom>
            <a:avLst/>
            <a:gdLst/>
            <a:ahLst/>
            <a:cxnLst/>
            <a:rect r="r" b="b" t="t" l="l"/>
            <a:pathLst>
              <a:path h="1314652" w="810304">
                <a:moveTo>
                  <a:pt x="0" y="0"/>
                </a:moveTo>
                <a:lnTo>
                  <a:pt x="810304" y="0"/>
                </a:lnTo>
                <a:lnTo>
                  <a:pt x="810304" y="1314652"/>
                </a:lnTo>
                <a:lnTo>
                  <a:pt x="0" y="13146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5085280" y="2214551"/>
            <a:ext cx="810304" cy="1314652"/>
          </a:xfrm>
          <a:custGeom>
            <a:avLst/>
            <a:gdLst/>
            <a:ahLst/>
            <a:cxnLst/>
            <a:rect r="r" b="b" t="t" l="l"/>
            <a:pathLst>
              <a:path h="1314652" w="810304">
                <a:moveTo>
                  <a:pt x="0" y="0"/>
                </a:moveTo>
                <a:lnTo>
                  <a:pt x="810304" y="0"/>
                </a:lnTo>
                <a:lnTo>
                  <a:pt x="810304" y="1314652"/>
                </a:lnTo>
                <a:lnTo>
                  <a:pt x="0" y="13146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11044866" y="5884835"/>
            <a:ext cx="810304" cy="1314652"/>
          </a:xfrm>
          <a:custGeom>
            <a:avLst/>
            <a:gdLst/>
            <a:ahLst/>
            <a:cxnLst/>
            <a:rect r="r" b="b" t="t" l="l"/>
            <a:pathLst>
              <a:path h="1314652" w="810304">
                <a:moveTo>
                  <a:pt x="0" y="0"/>
                </a:moveTo>
                <a:lnTo>
                  <a:pt x="810304" y="0"/>
                </a:lnTo>
                <a:lnTo>
                  <a:pt x="810304" y="1314653"/>
                </a:lnTo>
                <a:lnTo>
                  <a:pt x="0" y="13146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485277" y="6542162"/>
            <a:ext cx="6909487" cy="3366805"/>
          </a:xfrm>
          <a:custGeom>
            <a:avLst/>
            <a:gdLst/>
            <a:ahLst/>
            <a:cxnLst/>
            <a:rect r="r" b="b" t="t" l="l"/>
            <a:pathLst>
              <a:path h="3366805" w="6909487">
                <a:moveTo>
                  <a:pt x="0" y="0"/>
                </a:moveTo>
                <a:lnTo>
                  <a:pt x="6909487" y="0"/>
                </a:lnTo>
                <a:lnTo>
                  <a:pt x="6909487" y="3366804"/>
                </a:lnTo>
                <a:lnTo>
                  <a:pt x="0" y="336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498009" y="7631309"/>
            <a:ext cx="4884022" cy="1293285"/>
          </a:xfrm>
          <a:prstGeom prst="rect">
            <a:avLst/>
          </a:prstGeom>
        </p:spPr>
        <p:txBody>
          <a:bodyPr anchor="t" rtlCol="false" tIns="0" lIns="0" bIns="0" rIns="0">
            <a:spAutoFit/>
          </a:bodyPr>
          <a:lstStyle/>
          <a:p>
            <a:pPr algn="ctr">
              <a:lnSpc>
                <a:spcPts val="4955"/>
              </a:lnSpc>
            </a:pPr>
            <a:r>
              <a:rPr lang="en-US" sz="5108">
                <a:solidFill>
                  <a:srgbClr val="000000"/>
                </a:solidFill>
                <a:latin typeface="BM Hanna"/>
                <a:ea typeface="BM Hanna"/>
                <a:cs typeface="BM Hanna"/>
                <a:sym typeface="BM Hanna"/>
              </a:rPr>
              <a:t>PENGAWASAN</a:t>
            </a:r>
          </a:p>
          <a:p>
            <a:pPr algn="ctr">
              <a:lnSpc>
                <a:spcPts val="4955"/>
              </a:lnSpc>
            </a:pPr>
            <a:r>
              <a:rPr lang="en-US" sz="5108">
                <a:solidFill>
                  <a:srgbClr val="000000"/>
                </a:solidFill>
                <a:latin typeface="BM Hanna"/>
                <a:ea typeface="BM Hanna"/>
                <a:cs typeface="BM Hanna"/>
                <a:sym typeface="BM Hanna"/>
              </a:rPr>
              <a:t>(CONTROLING)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8024" r="0" b="-108024"/>
            </a:stretch>
          </a:blipFill>
        </p:spPr>
      </p:sp>
      <p:sp>
        <p:nvSpPr>
          <p:cNvPr name="TextBox 3" id="3"/>
          <p:cNvSpPr txBox="true"/>
          <p:nvPr/>
        </p:nvSpPr>
        <p:spPr>
          <a:xfrm rot="0">
            <a:off x="4280129" y="1492514"/>
            <a:ext cx="9727741" cy="1873504"/>
          </a:xfrm>
          <a:prstGeom prst="rect">
            <a:avLst/>
          </a:prstGeom>
        </p:spPr>
        <p:txBody>
          <a:bodyPr anchor="t" rtlCol="false" tIns="0" lIns="0" bIns="0" rIns="0">
            <a:spAutoFit/>
          </a:bodyPr>
          <a:lstStyle/>
          <a:p>
            <a:pPr algn="ctr">
              <a:lnSpc>
                <a:spcPts val="7178"/>
              </a:lnSpc>
            </a:pPr>
            <a:r>
              <a:rPr lang="en-US" sz="7400">
                <a:solidFill>
                  <a:srgbClr val="FFFFFF"/>
                </a:solidFill>
                <a:latin typeface="BM Hanna"/>
                <a:ea typeface="BM Hanna"/>
                <a:cs typeface="BM Hanna"/>
                <a:sym typeface="BM Hanna"/>
              </a:rPr>
              <a:t>FUNGSI MANAJEMEN STRATEGIS</a:t>
            </a:r>
          </a:p>
        </p:txBody>
      </p:sp>
      <p:grpSp>
        <p:nvGrpSpPr>
          <p:cNvPr name="Group 4" id="4"/>
          <p:cNvGrpSpPr/>
          <p:nvPr/>
        </p:nvGrpSpPr>
        <p:grpSpPr>
          <a:xfrm rot="0">
            <a:off x="3022868" y="4359630"/>
            <a:ext cx="5850282" cy="1670752"/>
            <a:chOff x="0" y="0"/>
            <a:chExt cx="1540815" cy="440034"/>
          </a:xfrm>
        </p:grpSpPr>
        <p:sp>
          <p:nvSpPr>
            <p:cNvPr name="Freeform 5" id="5"/>
            <p:cNvSpPr/>
            <p:nvPr/>
          </p:nvSpPr>
          <p:spPr>
            <a:xfrm flipH="false" flipV="false" rot="0">
              <a:off x="0" y="0"/>
              <a:ext cx="1540815" cy="440034"/>
            </a:xfrm>
            <a:custGeom>
              <a:avLst/>
              <a:gdLst/>
              <a:ahLst/>
              <a:cxnLst/>
              <a:rect r="r" b="b" t="t" l="l"/>
              <a:pathLst>
                <a:path h="440034" w="1540815">
                  <a:moveTo>
                    <a:pt x="55580" y="0"/>
                  </a:moveTo>
                  <a:lnTo>
                    <a:pt x="1485235" y="0"/>
                  </a:lnTo>
                  <a:cubicBezTo>
                    <a:pt x="1499976" y="0"/>
                    <a:pt x="1514113" y="5856"/>
                    <a:pt x="1524536" y="16279"/>
                  </a:cubicBezTo>
                  <a:cubicBezTo>
                    <a:pt x="1534959" y="26702"/>
                    <a:pt x="1540815" y="40840"/>
                    <a:pt x="1540815" y="55580"/>
                  </a:cubicBezTo>
                  <a:lnTo>
                    <a:pt x="1540815" y="384453"/>
                  </a:lnTo>
                  <a:cubicBezTo>
                    <a:pt x="1540815" y="399194"/>
                    <a:pt x="1534959" y="413331"/>
                    <a:pt x="1524536" y="423754"/>
                  </a:cubicBezTo>
                  <a:cubicBezTo>
                    <a:pt x="1514113" y="434178"/>
                    <a:pt x="1499976" y="440034"/>
                    <a:pt x="1485235" y="440034"/>
                  </a:cubicBezTo>
                  <a:lnTo>
                    <a:pt x="55580" y="440034"/>
                  </a:lnTo>
                  <a:cubicBezTo>
                    <a:pt x="40840" y="440034"/>
                    <a:pt x="26702" y="434178"/>
                    <a:pt x="16279" y="423754"/>
                  </a:cubicBezTo>
                  <a:cubicBezTo>
                    <a:pt x="5856" y="413331"/>
                    <a:pt x="0" y="399194"/>
                    <a:pt x="0" y="384453"/>
                  </a:cubicBezTo>
                  <a:lnTo>
                    <a:pt x="0" y="55580"/>
                  </a:lnTo>
                  <a:cubicBezTo>
                    <a:pt x="0" y="40840"/>
                    <a:pt x="5856" y="26702"/>
                    <a:pt x="16279" y="16279"/>
                  </a:cubicBezTo>
                  <a:cubicBezTo>
                    <a:pt x="26702" y="5856"/>
                    <a:pt x="40840" y="0"/>
                    <a:pt x="55580" y="0"/>
                  </a:cubicBezTo>
                  <a:close/>
                </a:path>
              </a:pathLst>
            </a:custGeom>
            <a:solidFill>
              <a:srgbClr val="FFCE32"/>
            </a:solidFill>
          </p:spPr>
        </p:sp>
        <p:sp>
          <p:nvSpPr>
            <p:cNvPr name="TextBox 6" id="6"/>
            <p:cNvSpPr txBox="true"/>
            <p:nvPr/>
          </p:nvSpPr>
          <p:spPr>
            <a:xfrm>
              <a:off x="0" y="-76200"/>
              <a:ext cx="1540815" cy="516234"/>
            </a:xfrm>
            <a:prstGeom prst="rect">
              <a:avLst/>
            </a:prstGeom>
          </p:spPr>
          <p:txBody>
            <a:bodyPr anchor="ctr" rtlCol="false" tIns="50800" lIns="50800" bIns="50800" rIns="50800"/>
            <a:lstStyle/>
            <a:p>
              <a:pPr algn="ctr">
                <a:lnSpc>
                  <a:spcPts val="5179"/>
                </a:lnSpc>
              </a:pPr>
              <a:r>
                <a:rPr lang="en-US" sz="3699">
                  <a:solidFill>
                    <a:srgbClr val="000001"/>
                  </a:solidFill>
                  <a:latin typeface="BM Hanna"/>
                  <a:ea typeface="BM Hanna"/>
                  <a:cs typeface="BM Hanna"/>
                  <a:sym typeface="BM Hanna"/>
                </a:rPr>
                <a:t>MENENTUKAN ARAH DAN TUJUAN</a:t>
              </a:r>
            </a:p>
          </p:txBody>
        </p:sp>
      </p:grpSp>
      <p:sp>
        <p:nvSpPr>
          <p:cNvPr name="Freeform 7" id="7"/>
          <p:cNvSpPr/>
          <p:nvPr/>
        </p:nvSpPr>
        <p:spPr>
          <a:xfrm flipH="true" flipV="false" rot="0">
            <a:off x="-703516" y="799557"/>
            <a:ext cx="3300490" cy="2978692"/>
          </a:xfrm>
          <a:custGeom>
            <a:avLst/>
            <a:gdLst/>
            <a:ahLst/>
            <a:cxnLst/>
            <a:rect r="r" b="b" t="t" l="l"/>
            <a:pathLst>
              <a:path h="2978692" w="3300490">
                <a:moveTo>
                  <a:pt x="3300490" y="0"/>
                </a:moveTo>
                <a:lnTo>
                  <a:pt x="0" y="0"/>
                </a:lnTo>
                <a:lnTo>
                  <a:pt x="0" y="2978692"/>
                </a:lnTo>
                <a:lnTo>
                  <a:pt x="3300490" y="2978692"/>
                </a:lnTo>
                <a:lnTo>
                  <a:pt x="330049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true" flipV="false" rot="0">
            <a:off x="15693757" y="799557"/>
            <a:ext cx="3256708" cy="3323172"/>
          </a:xfrm>
          <a:custGeom>
            <a:avLst/>
            <a:gdLst/>
            <a:ahLst/>
            <a:cxnLst/>
            <a:rect r="r" b="b" t="t" l="l"/>
            <a:pathLst>
              <a:path h="3323172" w="3256708">
                <a:moveTo>
                  <a:pt x="3256708" y="0"/>
                </a:moveTo>
                <a:lnTo>
                  <a:pt x="0" y="0"/>
                </a:lnTo>
                <a:lnTo>
                  <a:pt x="0" y="3323171"/>
                </a:lnTo>
                <a:lnTo>
                  <a:pt x="3256708" y="3323171"/>
                </a:lnTo>
                <a:lnTo>
                  <a:pt x="325670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6304667" y="7203891"/>
            <a:ext cx="2858302" cy="3017402"/>
          </a:xfrm>
          <a:custGeom>
            <a:avLst/>
            <a:gdLst/>
            <a:ahLst/>
            <a:cxnLst/>
            <a:rect r="r" b="b" t="t" l="l"/>
            <a:pathLst>
              <a:path h="3017402" w="2858302">
                <a:moveTo>
                  <a:pt x="0" y="0"/>
                </a:moveTo>
                <a:lnTo>
                  <a:pt x="2858302" y="0"/>
                </a:lnTo>
                <a:lnTo>
                  <a:pt x="2858302" y="3017402"/>
                </a:lnTo>
                <a:lnTo>
                  <a:pt x="0" y="30174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229923" y="7649827"/>
            <a:ext cx="3826897" cy="3485955"/>
          </a:xfrm>
          <a:custGeom>
            <a:avLst/>
            <a:gdLst/>
            <a:ahLst/>
            <a:cxnLst/>
            <a:rect r="r" b="b" t="t" l="l"/>
            <a:pathLst>
              <a:path h="3485955" w="3826897">
                <a:moveTo>
                  <a:pt x="0" y="0"/>
                </a:moveTo>
                <a:lnTo>
                  <a:pt x="3826897" y="0"/>
                </a:lnTo>
                <a:lnTo>
                  <a:pt x="3826897" y="3485955"/>
                </a:lnTo>
                <a:lnTo>
                  <a:pt x="0" y="34859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3022868" y="6826801"/>
            <a:ext cx="5652231" cy="1885791"/>
            <a:chOff x="0" y="0"/>
            <a:chExt cx="1488653" cy="496669"/>
          </a:xfrm>
        </p:grpSpPr>
        <p:sp>
          <p:nvSpPr>
            <p:cNvPr name="Freeform 12" id="12"/>
            <p:cNvSpPr/>
            <p:nvPr/>
          </p:nvSpPr>
          <p:spPr>
            <a:xfrm flipH="false" flipV="false" rot="0">
              <a:off x="0" y="0"/>
              <a:ext cx="1488654" cy="496669"/>
            </a:xfrm>
            <a:custGeom>
              <a:avLst/>
              <a:gdLst/>
              <a:ahLst/>
              <a:cxnLst/>
              <a:rect r="r" b="b" t="t" l="l"/>
              <a:pathLst>
                <a:path h="496669" w="1488654">
                  <a:moveTo>
                    <a:pt x="57528" y="0"/>
                  </a:moveTo>
                  <a:lnTo>
                    <a:pt x="1431126" y="0"/>
                  </a:lnTo>
                  <a:cubicBezTo>
                    <a:pt x="1462897" y="0"/>
                    <a:pt x="1488654" y="25756"/>
                    <a:pt x="1488654" y="57528"/>
                  </a:cubicBezTo>
                  <a:lnTo>
                    <a:pt x="1488654" y="439141"/>
                  </a:lnTo>
                  <a:cubicBezTo>
                    <a:pt x="1488654" y="454399"/>
                    <a:pt x="1482593" y="469031"/>
                    <a:pt x="1471804" y="479820"/>
                  </a:cubicBezTo>
                  <a:cubicBezTo>
                    <a:pt x="1461015" y="490608"/>
                    <a:pt x="1446383" y="496669"/>
                    <a:pt x="1431126" y="496669"/>
                  </a:cubicBezTo>
                  <a:lnTo>
                    <a:pt x="57528" y="496669"/>
                  </a:lnTo>
                  <a:cubicBezTo>
                    <a:pt x="42271" y="496669"/>
                    <a:pt x="27638" y="490608"/>
                    <a:pt x="16850" y="479820"/>
                  </a:cubicBezTo>
                  <a:cubicBezTo>
                    <a:pt x="6061" y="469031"/>
                    <a:pt x="0" y="454399"/>
                    <a:pt x="0" y="439141"/>
                  </a:cubicBezTo>
                  <a:lnTo>
                    <a:pt x="0" y="57528"/>
                  </a:lnTo>
                  <a:cubicBezTo>
                    <a:pt x="0" y="42271"/>
                    <a:pt x="6061" y="27638"/>
                    <a:pt x="16850" y="16850"/>
                  </a:cubicBezTo>
                  <a:cubicBezTo>
                    <a:pt x="27638" y="6061"/>
                    <a:pt x="42271" y="0"/>
                    <a:pt x="57528" y="0"/>
                  </a:cubicBezTo>
                  <a:close/>
                </a:path>
              </a:pathLst>
            </a:custGeom>
            <a:solidFill>
              <a:srgbClr val="FFCE32"/>
            </a:solidFill>
          </p:spPr>
        </p:sp>
        <p:sp>
          <p:nvSpPr>
            <p:cNvPr name="TextBox 13" id="13"/>
            <p:cNvSpPr txBox="true"/>
            <p:nvPr/>
          </p:nvSpPr>
          <p:spPr>
            <a:xfrm>
              <a:off x="0" y="-85725"/>
              <a:ext cx="1488653" cy="582394"/>
            </a:xfrm>
            <a:prstGeom prst="rect">
              <a:avLst/>
            </a:prstGeom>
          </p:spPr>
          <p:txBody>
            <a:bodyPr anchor="ctr" rtlCol="false" tIns="50800" lIns="50800" bIns="50800" rIns="50800"/>
            <a:lstStyle/>
            <a:p>
              <a:pPr algn="ctr">
                <a:lnSpc>
                  <a:spcPts val="5740"/>
                </a:lnSpc>
              </a:pPr>
              <a:r>
                <a:rPr lang="en-US" sz="4100">
                  <a:solidFill>
                    <a:srgbClr val="000001"/>
                  </a:solidFill>
                  <a:latin typeface="BM Hanna"/>
                  <a:ea typeface="BM Hanna"/>
                  <a:cs typeface="BM Hanna"/>
                  <a:sym typeface="BM Hanna"/>
                </a:rPr>
                <a:t>ALOKASI SUMBER DAYA </a:t>
              </a:r>
            </a:p>
          </p:txBody>
        </p:sp>
      </p:grpSp>
      <p:grpSp>
        <p:nvGrpSpPr>
          <p:cNvPr name="Group 14" id="14"/>
          <p:cNvGrpSpPr/>
          <p:nvPr/>
        </p:nvGrpSpPr>
        <p:grpSpPr>
          <a:xfrm rot="0">
            <a:off x="10041525" y="4489685"/>
            <a:ext cx="5652231" cy="1885791"/>
            <a:chOff x="0" y="0"/>
            <a:chExt cx="1488653" cy="496669"/>
          </a:xfrm>
        </p:grpSpPr>
        <p:sp>
          <p:nvSpPr>
            <p:cNvPr name="Freeform 15" id="15"/>
            <p:cNvSpPr/>
            <p:nvPr/>
          </p:nvSpPr>
          <p:spPr>
            <a:xfrm flipH="false" flipV="false" rot="0">
              <a:off x="0" y="0"/>
              <a:ext cx="1488654" cy="496669"/>
            </a:xfrm>
            <a:custGeom>
              <a:avLst/>
              <a:gdLst/>
              <a:ahLst/>
              <a:cxnLst/>
              <a:rect r="r" b="b" t="t" l="l"/>
              <a:pathLst>
                <a:path h="496669" w="1488654">
                  <a:moveTo>
                    <a:pt x="57528" y="0"/>
                  </a:moveTo>
                  <a:lnTo>
                    <a:pt x="1431126" y="0"/>
                  </a:lnTo>
                  <a:cubicBezTo>
                    <a:pt x="1462897" y="0"/>
                    <a:pt x="1488654" y="25756"/>
                    <a:pt x="1488654" y="57528"/>
                  </a:cubicBezTo>
                  <a:lnTo>
                    <a:pt x="1488654" y="439141"/>
                  </a:lnTo>
                  <a:cubicBezTo>
                    <a:pt x="1488654" y="454399"/>
                    <a:pt x="1482593" y="469031"/>
                    <a:pt x="1471804" y="479820"/>
                  </a:cubicBezTo>
                  <a:cubicBezTo>
                    <a:pt x="1461015" y="490608"/>
                    <a:pt x="1446383" y="496669"/>
                    <a:pt x="1431126" y="496669"/>
                  </a:cubicBezTo>
                  <a:lnTo>
                    <a:pt x="57528" y="496669"/>
                  </a:lnTo>
                  <a:cubicBezTo>
                    <a:pt x="42271" y="496669"/>
                    <a:pt x="27638" y="490608"/>
                    <a:pt x="16850" y="479820"/>
                  </a:cubicBezTo>
                  <a:cubicBezTo>
                    <a:pt x="6061" y="469031"/>
                    <a:pt x="0" y="454399"/>
                    <a:pt x="0" y="439141"/>
                  </a:cubicBezTo>
                  <a:lnTo>
                    <a:pt x="0" y="57528"/>
                  </a:lnTo>
                  <a:cubicBezTo>
                    <a:pt x="0" y="42271"/>
                    <a:pt x="6061" y="27638"/>
                    <a:pt x="16850" y="16850"/>
                  </a:cubicBezTo>
                  <a:cubicBezTo>
                    <a:pt x="27638" y="6061"/>
                    <a:pt x="42271" y="0"/>
                    <a:pt x="57528" y="0"/>
                  </a:cubicBezTo>
                  <a:close/>
                </a:path>
              </a:pathLst>
            </a:custGeom>
            <a:solidFill>
              <a:srgbClr val="FFCE32"/>
            </a:solidFill>
          </p:spPr>
        </p:sp>
        <p:sp>
          <p:nvSpPr>
            <p:cNvPr name="TextBox 16" id="16"/>
            <p:cNvSpPr txBox="true"/>
            <p:nvPr/>
          </p:nvSpPr>
          <p:spPr>
            <a:xfrm>
              <a:off x="0" y="-76200"/>
              <a:ext cx="1488653" cy="572869"/>
            </a:xfrm>
            <a:prstGeom prst="rect">
              <a:avLst/>
            </a:prstGeom>
          </p:spPr>
          <p:txBody>
            <a:bodyPr anchor="ctr" rtlCol="false" tIns="50800" lIns="50800" bIns="50800" rIns="50800"/>
            <a:lstStyle/>
            <a:p>
              <a:pPr algn="ctr">
                <a:lnSpc>
                  <a:spcPts val="4620"/>
                </a:lnSpc>
              </a:pPr>
              <a:r>
                <a:rPr lang="en-US" sz="3300">
                  <a:solidFill>
                    <a:srgbClr val="000001"/>
                  </a:solidFill>
                  <a:latin typeface="BM Hanna"/>
                  <a:ea typeface="BM Hanna"/>
                  <a:cs typeface="BM Hanna"/>
                  <a:sym typeface="BM Hanna"/>
                </a:rPr>
                <a:t>ANALISIS DAN PENGAMBILAN KEPUTUSAN </a:t>
              </a:r>
            </a:p>
          </p:txBody>
        </p:sp>
      </p:grpSp>
      <p:grpSp>
        <p:nvGrpSpPr>
          <p:cNvPr name="Group 17" id="17"/>
          <p:cNvGrpSpPr/>
          <p:nvPr/>
        </p:nvGrpSpPr>
        <p:grpSpPr>
          <a:xfrm rot="0">
            <a:off x="10041525" y="6826801"/>
            <a:ext cx="5652231" cy="1885791"/>
            <a:chOff x="0" y="0"/>
            <a:chExt cx="1488653" cy="496669"/>
          </a:xfrm>
        </p:grpSpPr>
        <p:sp>
          <p:nvSpPr>
            <p:cNvPr name="Freeform 18" id="18"/>
            <p:cNvSpPr/>
            <p:nvPr/>
          </p:nvSpPr>
          <p:spPr>
            <a:xfrm flipH="false" flipV="false" rot="0">
              <a:off x="0" y="0"/>
              <a:ext cx="1488654" cy="496669"/>
            </a:xfrm>
            <a:custGeom>
              <a:avLst/>
              <a:gdLst/>
              <a:ahLst/>
              <a:cxnLst/>
              <a:rect r="r" b="b" t="t" l="l"/>
              <a:pathLst>
                <a:path h="496669" w="1488654">
                  <a:moveTo>
                    <a:pt x="57528" y="0"/>
                  </a:moveTo>
                  <a:lnTo>
                    <a:pt x="1431126" y="0"/>
                  </a:lnTo>
                  <a:cubicBezTo>
                    <a:pt x="1462897" y="0"/>
                    <a:pt x="1488654" y="25756"/>
                    <a:pt x="1488654" y="57528"/>
                  </a:cubicBezTo>
                  <a:lnTo>
                    <a:pt x="1488654" y="439141"/>
                  </a:lnTo>
                  <a:cubicBezTo>
                    <a:pt x="1488654" y="454399"/>
                    <a:pt x="1482593" y="469031"/>
                    <a:pt x="1471804" y="479820"/>
                  </a:cubicBezTo>
                  <a:cubicBezTo>
                    <a:pt x="1461015" y="490608"/>
                    <a:pt x="1446383" y="496669"/>
                    <a:pt x="1431126" y="496669"/>
                  </a:cubicBezTo>
                  <a:lnTo>
                    <a:pt x="57528" y="496669"/>
                  </a:lnTo>
                  <a:cubicBezTo>
                    <a:pt x="42271" y="496669"/>
                    <a:pt x="27638" y="490608"/>
                    <a:pt x="16850" y="479820"/>
                  </a:cubicBezTo>
                  <a:cubicBezTo>
                    <a:pt x="6061" y="469031"/>
                    <a:pt x="0" y="454399"/>
                    <a:pt x="0" y="439141"/>
                  </a:cubicBezTo>
                  <a:lnTo>
                    <a:pt x="0" y="57528"/>
                  </a:lnTo>
                  <a:cubicBezTo>
                    <a:pt x="0" y="42271"/>
                    <a:pt x="6061" y="27638"/>
                    <a:pt x="16850" y="16850"/>
                  </a:cubicBezTo>
                  <a:cubicBezTo>
                    <a:pt x="27638" y="6061"/>
                    <a:pt x="42271" y="0"/>
                    <a:pt x="57528" y="0"/>
                  </a:cubicBezTo>
                  <a:close/>
                </a:path>
              </a:pathLst>
            </a:custGeom>
            <a:solidFill>
              <a:srgbClr val="FFCE32"/>
            </a:solidFill>
          </p:spPr>
        </p:sp>
        <p:sp>
          <p:nvSpPr>
            <p:cNvPr name="TextBox 19" id="19"/>
            <p:cNvSpPr txBox="true"/>
            <p:nvPr/>
          </p:nvSpPr>
          <p:spPr>
            <a:xfrm>
              <a:off x="0" y="-76200"/>
              <a:ext cx="1488653" cy="572869"/>
            </a:xfrm>
            <a:prstGeom prst="rect">
              <a:avLst/>
            </a:prstGeom>
          </p:spPr>
          <p:txBody>
            <a:bodyPr anchor="ctr" rtlCol="false" tIns="50800" lIns="50800" bIns="50800" rIns="50800"/>
            <a:lstStyle/>
            <a:p>
              <a:pPr algn="ctr">
                <a:lnSpc>
                  <a:spcPts val="5040"/>
                </a:lnSpc>
              </a:pPr>
              <a:r>
                <a:rPr lang="en-US" sz="3600">
                  <a:solidFill>
                    <a:srgbClr val="000001"/>
                  </a:solidFill>
                  <a:latin typeface="BM Hanna"/>
                  <a:ea typeface="BM Hanna"/>
                  <a:cs typeface="BM Hanna"/>
                  <a:sym typeface="BM Hanna"/>
                </a:rPr>
                <a:t>PENGEMBANGAN DAN IMPLEMENTASI STRATEGI </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8024" r="0" b="-108024"/>
            </a:stretch>
          </a:blipFill>
        </p:spPr>
      </p:sp>
      <p:sp>
        <p:nvSpPr>
          <p:cNvPr name="Freeform 3" id="3"/>
          <p:cNvSpPr/>
          <p:nvPr/>
        </p:nvSpPr>
        <p:spPr>
          <a:xfrm flipH="false" flipV="false" rot="0">
            <a:off x="14918748" y="-626708"/>
            <a:ext cx="4681103" cy="3310817"/>
          </a:xfrm>
          <a:custGeom>
            <a:avLst/>
            <a:gdLst/>
            <a:ahLst/>
            <a:cxnLst/>
            <a:rect r="r" b="b" t="t" l="l"/>
            <a:pathLst>
              <a:path h="3310817" w="4681103">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11286914" y="2018689"/>
            <a:ext cx="7978637" cy="9386632"/>
          </a:xfrm>
          <a:custGeom>
            <a:avLst/>
            <a:gdLst/>
            <a:ahLst/>
            <a:cxnLst/>
            <a:rect r="r" b="b" t="t" l="l"/>
            <a:pathLst>
              <a:path h="9386632" w="7978637">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28700" y="3069909"/>
            <a:ext cx="9393142" cy="7653268"/>
            <a:chOff x="0" y="0"/>
            <a:chExt cx="2473914" cy="2015676"/>
          </a:xfrm>
        </p:grpSpPr>
        <p:sp>
          <p:nvSpPr>
            <p:cNvPr name="Freeform 6" id="6"/>
            <p:cNvSpPr/>
            <p:nvPr/>
          </p:nvSpPr>
          <p:spPr>
            <a:xfrm flipH="false" flipV="false" rot="0">
              <a:off x="0" y="0"/>
              <a:ext cx="2473914" cy="2015676"/>
            </a:xfrm>
            <a:custGeom>
              <a:avLst/>
              <a:gdLst/>
              <a:ahLst/>
              <a:cxnLst/>
              <a:rect r="r" b="b" t="t" l="l"/>
              <a:pathLst>
                <a:path h="2015676" w="2473914">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solidFill>
              <a:srgbClr val="FFCE32"/>
            </a:solidFill>
          </p:spPr>
        </p:sp>
        <p:sp>
          <p:nvSpPr>
            <p:cNvPr name="TextBox 7" id="7"/>
            <p:cNvSpPr txBox="true"/>
            <p:nvPr/>
          </p:nvSpPr>
          <p:spPr>
            <a:xfrm>
              <a:off x="0" y="-57150"/>
              <a:ext cx="2473914" cy="2072826"/>
            </a:xfrm>
            <a:prstGeom prst="rect">
              <a:avLst/>
            </a:prstGeom>
          </p:spPr>
          <p:txBody>
            <a:bodyPr anchor="ctr" rtlCol="false" tIns="50800" lIns="50800" bIns="50800" rIns="50800"/>
            <a:lstStyle/>
            <a:p>
              <a:pPr algn="ctr">
                <a:lnSpc>
                  <a:spcPts val="3499"/>
                </a:lnSpc>
              </a:pPr>
            </a:p>
          </p:txBody>
        </p:sp>
      </p:grpSp>
      <p:sp>
        <p:nvSpPr>
          <p:cNvPr name="Freeform 8" id="8"/>
          <p:cNvSpPr/>
          <p:nvPr/>
        </p:nvSpPr>
        <p:spPr>
          <a:xfrm flipH="true" flipV="false" rot="0">
            <a:off x="-1286629" y="-431434"/>
            <a:ext cx="5603193" cy="4900247"/>
          </a:xfrm>
          <a:custGeom>
            <a:avLst/>
            <a:gdLst/>
            <a:ahLst/>
            <a:cxnLst/>
            <a:rect r="r" b="b" t="t" l="l"/>
            <a:pathLst>
              <a:path h="4900247" w="5603193">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753695">
            <a:off x="8607328" y="732714"/>
            <a:ext cx="3629027" cy="4674391"/>
          </a:xfrm>
          <a:custGeom>
            <a:avLst/>
            <a:gdLst/>
            <a:ahLst/>
            <a:cxnLst/>
            <a:rect r="r" b="b" t="t" l="l"/>
            <a:pathLst>
              <a:path h="4674391" w="3629027">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925338" y="4237500"/>
            <a:ext cx="6933352" cy="1973924"/>
          </a:xfrm>
          <a:prstGeom prst="rect">
            <a:avLst/>
          </a:prstGeom>
        </p:spPr>
        <p:txBody>
          <a:bodyPr anchor="t" rtlCol="false" tIns="0" lIns="0" bIns="0" rIns="0">
            <a:spAutoFit/>
          </a:bodyPr>
          <a:lstStyle/>
          <a:p>
            <a:pPr algn="l">
              <a:lnSpc>
                <a:spcPts val="7535"/>
              </a:lnSpc>
            </a:pPr>
            <a:r>
              <a:rPr lang="en-US" sz="7768">
                <a:solidFill>
                  <a:srgbClr val="000000"/>
                </a:solidFill>
                <a:latin typeface="BM Hanna"/>
                <a:ea typeface="BM Hanna"/>
                <a:cs typeface="BM Hanna"/>
                <a:sym typeface="BM Hanna"/>
              </a:rPr>
              <a:t>UNSUR UNSUR MANAJEMEN</a:t>
            </a:r>
          </a:p>
        </p:txBody>
      </p:sp>
      <p:sp>
        <p:nvSpPr>
          <p:cNvPr name="TextBox 11" id="11"/>
          <p:cNvSpPr txBox="true"/>
          <p:nvPr/>
        </p:nvSpPr>
        <p:spPr>
          <a:xfrm rot="0">
            <a:off x="1925338" y="6645330"/>
            <a:ext cx="6153134" cy="3258489"/>
          </a:xfrm>
          <a:prstGeom prst="rect">
            <a:avLst/>
          </a:prstGeom>
        </p:spPr>
        <p:txBody>
          <a:bodyPr anchor="t" rtlCol="false" tIns="0" lIns="0" bIns="0" rIns="0">
            <a:spAutoFit/>
          </a:bodyPr>
          <a:lstStyle/>
          <a:p>
            <a:pPr algn="just">
              <a:lnSpc>
                <a:spcPts val="5179"/>
              </a:lnSpc>
            </a:pPr>
            <a:r>
              <a:rPr lang="en-US" sz="3699" b="true">
                <a:solidFill>
                  <a:srgbClr val="000000"/>
                </a:solidFill>
                <a:latin typeface="Canva Sans Bold"/>
                <a:ea typeface="Canva Sans Bold"/>
                <a:cs typeface="Canva Sans Bold"/>
                <a:sym typeface="Canva Sans Bold"/>
              </a:rPr>
              <a:t>Menurut Usman (2009) dan Henry Fayol, Unsur manajemen terdiri dari “7M+1I’’ yaitu sebagai berikut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8024" r="0" b="-108024"/>
            </a:stretch>
          </a:blipFill>
        </p:spPr>
      </p:sp>
      <p:sp>
        <p:nvSpPr>
          <p:cNvPr name="Freeform 3" id="3"/>
          <p:cNvSpPr/>
          <p:nvPr/>
        </p:nvSpPr>
        <p:spPr>
          <a:xfrm flipH="false" flipV="false" rot="0">
            <a:off x="-571592" y="-85725"/>
            <a:ext cx="4910563" cy="4437363"/>
          </a:xfrm>
          <a:custGeom>
            <a:avLst/>
            <a:gdLst/>
            <a:ahLst/>
            <a:cxnLst/>
            <a:rect r="r" b="b" t="t" l="l"/>
            <a:pathLst>
              <a:path h="4437363" w="4910563">
                <a:moveTo>
                  <a:pt x="0" y="0"/>
                </a:moveTo>
                <a:lnTo>
                  <a:pt x="4910562" y="0"/>
                </a:lnTo>
                <a:lnTo>
                  <a:pt x="4910562" y="4437363"/>
                </a:lnTo>
                <a:lnTo>
                  <a:pt x="0" y="44373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13949030" y="-85725"/>
            <a:ext cx="4910563" cy="4437363"/>
          </a:xfrm>
          <a:custGeom>
            <a:avLst/>
            <a:gdLst/>
            <a:ahLst/>
            <a:cxnLst/>
            <a:rect r="r" b="b" t="t" l="l"/>
            <a:pathLst>
              <a:path h="4437363" w="4910563">
                <a:moveTo>
                  <a:pt x="4910562" y="0"/>
                </a:moveTo>
                <a:lnTo>
                  <a:pt x="0" y="0"/>
                </a:lnTo>
                <a:lnTo>
                  <a:pt x="0" y="4437363"/>
                </a:lnTo>
                <a:lnTo>
                  <a:pt x="4910562" y="4437363"/>
                </a:lnTo>
                <a:lnTo>
                  <a:pt x="491056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41981" y="4471827"/>
            <a:ext cx="3928419" cy="1914212"/>
          </a:xfrm>
          <a:custGeom>
            <a:avLst/>
            <a:gdLst/>
            <a:ahLst/>
            <a:cxnLst/>
            <a:rect r="r" b="b" t="t" l="l"/>
            <a:pathLst>
              <a:path h="1914212" w="3928419">
                <a:moveTo>
                  <a:pt x="0" y="0"/>
                </a:moveTo>
                <a:lnTo>
                  <a:pt x="3928419" y="0"/>
                </a:lnTo>
                <a:lnTo>
                  <a:pt x="3928419" y="1914211"/>
                </a:lnTo>
                <a:lnTo>
                  <a:pt x="0" y="19142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826891" y="4534838"/>
            <a:ext cx="3664591" cy="1785655"/>
          </a:xfrm>
          <a:custGeom>
            <a:avLst/>
            <a:gdLst/>
            <a:ahLst/>
            <a:cxnLst/>
            <a:rect r="r" b="b" t="t" l="l"/>
            <a:pathLst>
              <a:path h="1785655" w="3664591">
                <a:moveTo>
                  <a:pt x="0" y="0"/>
                </a:moveTo>
                <a:lnTo>
                  <a:pt x="3664591" y="0"/>
                </a:lnTo>
                <a:lnTo>
                  <a:pt x="3664591" y="1785656"/>
                </a:lnTo>
                <a:lnTo>
                  <a:pt x="0" y="17856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2101039" y="3690136"/>
            <a:ext cx="810304" cy="1314652"/>
          </a:xfrm>
          <a:custGeom>
            <a:avLst/>
            <a:gdLst/>
            <a:ahLst/>
            <a:cxnLst/>
            <a:rect r="r" b="b" t="t" l="l"/>
            <a:pathLst>
              <a:path h="1314652" w="810304">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6254034" y="3690136"/>
            <a:ext cx="810304" cy="1314652"/>
          </a:xfrm>
          <a:custGeom>
            <a:avLst/>
            <a:gdLst/>
            <a:ahLst/>
            <a:cxnLst/>
            <a:rect r="r" b="b" t="t" l="l"/>
            <a:pathLst>
              <a:path h="1314652" w="810304">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5417310" y="856579"/>
            <a:ext cx="7453380" cy="2113200"/>
          </a:xfrm>
          <a:prstGeom prst="rect">
            <a:avLst/>
          </a:prstGeom>
        </p:spPr>
        <p:txBody>
          <a:bodyPr anchor="t" rtlCol="false" tIns="0" lIns="0" bIns="0" rIns="0">
            <a:spAutoFit/>
          </a:bodyPr>
          <a:lstStyle/>
          <a:p>
            <a:pPr algn="ctr" marL="0" indent="0" lvl="0">
              <a:lnSpc>
                <a:spcPts val="8060"/>
              </a:lnSpc>
              <a:spcBef>
                <a:spcPct val="0"/>
              </a:spcBef>
            </a:pPr>
            <a:r>
              <a:rPr lang="en-US" sz="8309">
                <a:solidFill>
                  <a:srgbClr val="FFFFFF"/>
                </a:solidFill>
                <a:latin typeface="BM Hanna"/>
                <a:ea typeface="BM Hanna"/>
                <a:cs typeface="BM Hanna"/>
                <a:sym typeface="BM Hanna"/>
              </a:rPr>
              <a:t>UNSUR UNSUR MANAJEMEN</a:t>
            </a:r>
          </a:p>
        </p:txBody>
      </p:sp>
      <p:sp>
        <p:nvSpPr>
          <p:cNvPr name="TextBox 10" id="10"/>
          <p:cNvSpPr txBox="true"/>
          <p:nvPr/>
        </p:nvSpPr>
        <p:spPr>
          <a:xfrm rot="0">
            <a:off x="331177" y="5147949"/>
            <a:ext cx="4350028" cy="521335"/>
          </a:xfrm>
          <a:prstGeom prst="rect">
            <a:avLst/>
          </a:prstGeom>
        </p:spPr>
        <p:txBody>
          <a:bodyPr anchor="t" rtlCol="false" tIns="0" lIns="0" bIns="0" rIns="0">
            <a:spAutoFit/>
          </a:bodyPr>
          <a:lstStyle/>
          <a:p>
            <a:pPr algn="ctr" marL="0" indent="0" lvl="0">
              <a:lnSpc>
                <a:spcPts val="4160"/>
              </a:lnSpc>
            </a:pPr>
            <a:r>
              <a:rPr lang="en-US" sz="3200">
                <a:solidFill>
                  <a:srgbClr val="000000"/>
                </a:solidFill>
                <a:latin typeface="BM Hanna"/>
                <a:ea typeface="BM Hanna"/>
                <a:cs typeface="BM Hanna"/>
                <a:sym typeface="BM Hanna"/>
              </a:rPr>
              <a:t>Man (Manusia)</a:t>
            </a:r>
          </a:p>
        </p:txBody>
      </p:sp>
      <p:sp>
        <p:nvSpPr>
          <p:cNvPr name="TextBox 11" id="11"/>
          <p:cNvSpPr txBox="true"/>
          <p:nvPr/>
        </p:nvSpPr>
        <p:spPr>
          <a:xfrm rot="0">
            <a:off x="4681205" y="5202555"/>
            <a:ext cx="4350028" cy="424180"/>
          </a:xfrm>
          <a:prstGeom prst="rect">
            <a:avLst/>
          </a:prstGeom>
        </p:spPr>
        <p:txBody>
          <a:bodyPr anchor="t" rtlCol="false" tIns="0" lIns="0" bIns="0" rIns="0">
            <a:spAutoFit/>
          </a:bodyPr>
          <a:lstStyle/>
          <a:p>
            <a:pPr algn="ctr" marL="0" indent="0" lvl="0">
              <a:lnSpc>
                <a:spcPts val="3380"/>
              </a:lnSpc>
            </a:pPr>
            <a:r>
              <a:rPr lang="en-US" sz="2600">
                <a:solidFill>
                  <a:srgbClr val="000000"/>
                </a:solidFill>
                <a:latin typeface="BM Hanna"/>
                <a:ea typeface="BM Hanna"/>
                <a:cs typeface="BM Hanna"/>
                <a:sym typeface="BM Hanna"/>
              </a:rPr>
              <a:t>Material (Barang)</a:t>
            </a:r>
          </a:p>
        </p:txBody>
      </p:sp>
      <p:sp>
        <p:nvSpPr>
          <p:cNvPr name="Freeform 12" id="12"/>
          <p:cNvSpPr/>
          <p:nvPr/>
        </p:nvSpPr>
        <p:spPr>
          <a:xfrm flipH="false" flipV="false" rot="0">
            <a:off x="9144000" y="4600383"/>
            <a:ext cx="3664591" cy="1785655"/>
          </a:xfrm>
          <a:custGeom>
            <a:avLst/>
            <a:gdLst/>
            <a:ahLst/>
            <a:cxnLst/>
            <a:rect r="r" b="b" t="t" l="l"/>
            <a:pathLst>
              <a:path h="1785655" w="3664591">
                <a:moveTo>
                  <a:pt x="0" y="0"/>
                </a:moveTo>
                <a:lnTo>
                  <a:pt x="3664591" y="0"/>
                </a:lnTo>
                <a:lnTo>
                  <a:pt x="3664591" y="1785655"/>
                </a:lnTo>
                <a:lnTo>
                  <a:pt x="0" y="17856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0637944" y="3814501"/>
            <a:ext cx="810304" cy="1314652"/>
          </a:xfrm>
          <a:custGeom>
            <a:avLst/>
            <a:gdLst/>
            <a:ahLst/>
            <a:cxnLst/>
            <a:rect r="r" b="b" t="t" l="l"/>
            <a:pathLst>
              <a:path h="1314652" w="810304">
                <a:moveTo>
                  <a:pt x="0" y="0"/>
                </a:moveTo>
                <a:lnTo>
                  <a:pt x="810303" y="0"/>
                </a:lnTo>
                <a:lnTo>
                  <a:pt x="810303"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8634357" y="5266833"/>
            <a:ext cx="4350028" cy="424180"/>
          </a:xfrm>
          <a:prstGeom prst="rect">
            <a:avLst/>
          </a:prstGeom>
        </p:spPr>
        <p:txBody>
          <a:bodyPr anchor="t" rtlCol="false" tIns="0" lIns="0" bIns="0" rIns="0">
            <a:spAutoFit/>
          </a:bodyPr>
          <a:lstStyle/>
          <a:p>
            <a:pPr algn="ctr" marL="0" indent="0" lvl="0">
              <a:lnSpc>
                <a:spcPts val="3380"/>
              </a:lnSpc>
            </a:pPr>
            <a:r>
              <a:rPr lang="en-US" sz="2600">
                <a:solidFill>
                  <a:srgbClr val="000000"/>
                </a:solidFill>
                <a:latin typeface="BM Hanna"/>
                <a:ea typeface="BM Hanna"/>
                <a:cs typeface="BM Hanna"/>
                <a:sym typeface="BM Hanna"/>
              </a:rPr>
              <a:t>Machine (Mesin)</a:t>
            </a:r>
          </a:p>
        </p:txBody>
      </p:sp>
      <p:sp>
        <p:nvSpPr>
          <p:cNvPr name="Freeform 15" id="15"/>
          <p:cNvSpPr/>
          <p:nvPr/>
        </p:nvSpPr>
        <p:spPr>
          <a:xfrm flipH="false" flipV="false" rot="0">
            <a:off x="13594709" y="4600383"/>
            <a:ext cx="3664591" cy="1785655"/>
          </a:xfrm>
          <a:custGeom>
            <a:avLst/>
            <a:gdLst/>
            <a:ahLst/>
            <a:cxnLst/>
            <a:rect r="r" b="b" t="t" l="l"/>
            <a:pathLst>
              <a:path h="1785655" w="3664591">
                <a:moveTo>
                  <a:pt x="0" y="0"/>
                </a:moveTo>
                <a:lnTo>
                  <a:pt x="3664591" y="0"/>
                </a:lnTo>
                <a:lnTo>
                  <a:pt x="3664591" y="1785655"/>
                </a:lnTo>
                <a:lnTo>
                  <a:pt x="0" y="17856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5021853" y="3814501"/>
            <a:ext cx="810304" cy="1314652"/>
          </a:xfrm>
          <a:custGeom>
            <a:avLst/>
            <a:gdLst/>
            <a:ahLst/>
            <a:cxnLst/>
            <a:rect r="r" b="b" t="t" l="l"/>
            <a:pathLst>
              <a:path h="1314652" w="810304">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13251991" y="5266833"/>
            <a:ext cx="4350028" cy="424180"/>
          </a:xfrm>
          <a:prstGeom prst="rect">
            <a:avLst/>
          </a:prstGeom>
        </p:spPr>
        <p:txBody>
          <a:bodyPr anchor="t" rtlCol="false" tIns="0" lIns="0" bIns="0" rIns="0">
            <a:spAutoFit/>
          </a:bodyPr>
          <a:lstStyle/>
          <a:p>
            <a:pPr algn="ctr" marL="0" indent="0" lvl="0">
              <a:lnSpc>
                <a:spcPts val="3380"/>
              </a:lnSpc>
            </a:pPr>
            <a:r>
              <a:rPr lang="en-US" sz="2600">
                <a:solidFill>
                  <a:srgbClr val="000000"/>
                </a:solidFill>
                <a:latin typeface="BM Hanna"/>
                <a:ea typeface="BM Hanna"/>
                <a:cs typeface="BM Hanna"/>
                <a:sym typeface="BM Hanna"/>
              </a:rPr>
              <a:t>Money (Barang)</a:t>
            </a:r>
          </a:p>
        </p:txBody>
      </p:sp>
      <p:sp>
        <p:nvSpPr>
          <p:cNvPr name="Freeform 18" id="18"/>
          <p:cNvSpPr/>
          <p:nvPr/>
        </p:nvSpPr>
        <p:spPr>
          <a:xfrm flipH="false" flipV="false" rot="0">
            <a:off x="541981" y="7344088"/>
            <a:ext cx="3928419" cy="1914212"/>
          </a:xfrm>
          <a:custGeom>
            <a:avLst/>
            <a:gdLst/>
            <a:ahLst/>
            <a:cxnLst/>
            <a:rect r="r" b="b" t="t" l="l"/>
            <a:pathLst>
              <a:path h="1914212" w="3928419">
                <a:moveTo>
                  <a:pt x="0" y="0"/>
                </a:moveTo>
                <a:lnTo>
                  <a:pt x="3928419" y="0"/>
                </a:lnTo>
                <a:lnTo>
                  <a:pt x="3928419" y="1914212"/>
                </a:lnTo>
                <a:lnTo>
                  <a:pt x="0" y="19142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2101039" y="6567013"/>
            <a:ext cx="810304" cy="1314652"/>
          </a:xfrm>
          <a:custGeom>
            <a:avLst/>
            <a:gdLst/>
            <a:ahLst/>
            <a:cxnLst/>
            <a:rect r="r" b="b" t="t" l="l"/>
            <a:pathLst>
              <a:path h="1314652" w="810304">
                <a:moveTo>
                  <a:pt x="0" y="0"/>
                </a:moveTo>
                <a:lnTo>
                  <a:pt x="810304" y="0"/>
                </a:lnTo>
                <a:lnTo>
                  <a:pt x="810304" y="1314653"/>
                </a:lnTo>
                <a:lnTo>
                  <a:pt x="0" y="131465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0" id="20"/>
          <p:cNvSpPr txBox="true"/>
          <p:nvPr/>
        </p:nvSpPr>
        <p:spPr>
          <a:xfrm rot="0">
            <a:off x="476863" y="8072166"/>
            <a:ext cx="4350028" cy="521335"/>
          </a:xfrm>
          <a:prstGeom prst="rect">
            <a:avLst/>
          </a:prstGeom>
        </p:spPr>
        <p:txBody>
          <a:bodyPr anchor="t" rtlCol="false" tIns="0" lIns="0" bIns="0" rIns="0">
            <a:spAutoFit/>
          </a:bodyPr>
          <a:lstStyle/>
          <a:p>
            <a:pPr algn="ctr" marL="0" indent="0" lvl="0">
              <a:lnSpc>
                <a:spcPts val="4160"/>
              </a:lnSpc>
            </a:pPr>
            <a:r>
              <a:rPr lang="en-US" sz="3200">
                <a:solidFill>
                  <a:srgbClr val="000000"/>
                </a:solidFill>
                <a:latin typeface="BM Hanna"/>
                <a:ea typeface="BM Hanna"/>
                <a:cs typeface="BM Hanna"/>
                <a:sym typeface="BM Hanna"/>
              </a:rPr>
              <a:t>Market (Pasar)</a:t>
            </a:r>
          </a:p>
        </p:txBody>
      </p:sp>
      <p:sp>
        <p:nvSpPr>
          <p:cNvPr name="Freeform 21" id="21"/>
          <p:cNvSpPr/>
          <p:nvPr/>
        </p:nvSpPr>
        <p:spPr>
          <a:xfrm flipH="false" flipV="false" rot="0">
            <a:off x="4826891" y="7472645"/>
            <a:ext cx="3664591" cy="1785655"/>
          </a:xfrm>
          <a:custGeom>
            <a:avLst/>
            <a:gdLst/>
            <a:ahLst/>
            <a:cxnLst/>
            <a:rect r="r" b="b" t="t" l="l"/>
            <a:pathLst>
              <a:path h="1785655" w="3664591">
                <a:moveTo>
                  <a:pt x="0" y="0"/>
                </a:moveTo>
                <a:lnTo>
                  <a:pt x="3664591" y="0"/>
                </a:lnTo>
                <a:lnTo>
                  <a:pt x="3664591" y="1785655"/>
                </a:lnTo>
                <a:lnTo>
                  <a:pt x="0" y="17856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0">
            <a:off x="6254034" y="6686762"/>
            <a:ext cx="810304" cy="1314652"/>
          </a:xfrm>
          <a:custGeom>
            <a:avLst/>
            <a:gdLst/>
            <a:ahLst/>
            <a:cxnLst/>
            <a:rect r="r" b="b" t="t" l="l"/>
            <a:pathLst>
              <a:path h="1314652" w="810304">
                <a:moveTo>
                  <a:pt x="0" y="0"/>
                </a:moveTo>
                <a:lnTo>
                  <a:pt x="810304" y="0"/>
                </a:lnTo>
                <a:lnTo>
                  <a:pt x="810304" y="1314653"/>
                </a:lnTo>
                <a:lnTo>
                  <a:pt x="0" y="131465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3" id="23"/>
          <p:cNvSpPr txBox="true"/>
          <p:nvPr/>
        </p:nvSpPr>
        <p:spPr>
          <a:xfrm rot="0">
            <a:off x="4470400" y="8144290"/>
            <a:ext cx="4350028" cy="521335"/>
          </a:xfrm>
          <a:prstGeom prst="rect">
            <a:avLst/>
          </a:prstGeom>
        </p:spPr>
        <p:txBody>
          <a:bodyPr anchor="t" rtlCol="false" tIns="0" lIns="0" bIns="0" rIns="0">
            <a:spAutoFit/>
          </a:bodyPr>
          <a:lstStyle/>
          <a:p>
            <a:pPr algn="ctr" marL="0" indent="0" lvl="0">
              <a:lnSpc>
                <a:spcPts val="4160"/>
              </a:lnSpc>
            </a:pPr>
            <a:r>
              <a:rPr lang="en-US" sz="3200">
                <a:solidFill>
                  <a:srgbClr val="000000"/>
                </a:solidFill>
                <a:latin typeface="BM Hanna"/>
                <a:ea typeface="BM Hanna"/>
                <a:cs typeface="BM Hanna"/>
                <a:sym typeface="BM Hanna"/>
              </a:rPr>
              <a:t>Minute (waktu)</a:t>
            </a:r>
          </a:p>
        </p:txBody>
      </p:sp>
      <p:sp>
        <p:nvSpPr>
          <p:cNvPr name="Freeform 24" id="24"/>
          <p:cNvSpPr/>
          <p:nvPr/>
        </p:nvSpPr>
        <p:spPr>
          <a:xfrm flipH="false" flipV="false" rot="0">
            <a:off x="9210800" y="7459055"/>
            <a:ext cx="3664591" cy="1785655"/>
          </a:xfrm>
          <a:custGeom>
            <a:avLst/>
            <a:gdLst/>
            <a:ahLst/>
            <a:cxnLst/>
            <a:rect r="r" b="b" t="t" l="l"/>
            <a:pathLst>
              <a:path h="1785655" w="3664591">
                <a:moveTo>
                  <a:pt x="0" y="0"/>
                </a:moveTo>
                <a:lnTo>
                  <a:pt x="3664591" y="0"/>
                </a:lnTo>
                <a:lnTo>
                  <a:pt x="3664591" y="1785656"/>
                </a:lnTo>
                <a:lnTo>
                  <a:pt x="0" y="17856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10637944" y="6686762"/>
            <a:ext cx="810304" cy="1314652"/>
          </a:xfrm>
          <a:custGeom>
            <a:avLst/>
            <a:gdLst/>
            <a:ahLst/>
            <a:cxnLst/>
            <a:rect r="r" b="b" t="t" l="l"/>
            <a:pathLst>
              <a:path h="1314652" w="810304">
                <a:moveTo>
                  <a:pt x="0" y="0"/>
                </a:moveTo>
                <a:lnTo>
                  <a:pt x="810303" y="0"/>
                </a:lnTo>
                <a:lnTo>
                  <a:pt x="810303" y="1314653"/>
                </a:lnTo>
                <a:lnTo>
                  <a:pt x="0" y="131465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8901963" y="8197630"/>
            <a:ext cx="4350028" cy="344788"/>
          </a:xfrm>
          <a:prstGeom prst="rect">
            <a:avLst/>
          </a:prstGeom>
        </p:spPr>
        <p:txBody>
          <a:bodyPr anchor="t" rtlCol="false" tIns="0" lIns="0" bIns="0" rIns="0">
            <a:spAutoFit/>
          </a:bodyPr>
          <a:lstStyle/>
          <a:p>
            <a:pPr algn="ctr" marL="0" indent="0" lvl="0">
              <a:lnSpc>
                <a:spcPts val="2730"/>
              </a:lnSpc>
            </a:pPr>
            <a:r>
              <a:rPr lang="en-US" sz="2100">
                <a:solidFill>
                  <a:srgbClr val="000000"/>
                </a:solidFill>
                <a:latin typeface="BM Hanna"/>
                <a:ea typeface="BM Hanna"/>
                <a:cs typeface="BM Hanna"/>
                <a:sym typeface="BM Hanna"/>
              </a:rPr>
              <a:t>information (informasi)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8024" r="0" b="-108024"/>
            </a:stretch>
          </a:blipFill>
        </p:spPr>
      </p:sp>
      <p:grpSp>
        <p:nvGrpSpPr>
          <p:cNvPr name="Group 3" id="3"/>
          <p:cNvGrpSpPr/>
          <p:nvPr/>
        </p:nvGrpSpPr>
        <p:grpSpPr>
          <a:xfrm rot="0">
            <a:off x="6066392" y="1028700"/>
            <a:ext cx="13367872" cy="8229600"/>
            <a:chOff x="0" y="0"/>
            <a:chExt cx="3520757" cy="2167467"/>
          </a:xfrm>
        </p:grpSpPr>
        <p:sp>
          <p:nvSpPr>
            <p:cNvPr name="Freeform 4" id="4"/>
            <p:cNvSpPr/>
            <p:nvPr/>
          </p:nvSpPr>
          <p:spPr>
            <a:xfrm flipH="false" flipV="false" rot="0">
              <a:off x="0" y="0"/>
              <a:ext cx="3520756" cy="2167467"/>
            </a:xfrm>
            <a:custGeom>
              <a:avLst/>
              <a:gdLst/>
              <a:ahLst/>
              <a:cxnLst/>
              <a:rect r="r" b="b" t="t" l="l"/>
              <a:pathLst>
                <a:path h="2167467" w="3520756">
                  <a:moveTo>
                    <a:pt x="24324" y="0"/>
                  </a:moveTo>
                  <a:lnTo>
                    <a:pt x="3496432" y="0"/>
                  </a:lnTo>
                  <a:cubicBezTo>
                    <a:pt x="3509866" y="0"/>
                    <a:pt x="3520756" y="10890"/>
                    <a:pt x="3520756" y="24324"/>
                  </a:cubicBezTo>
                  <a:lnTo>
                    <a:pt x="3520756" y="2143143"/>
                  </a:lnTo>
                  <a:cubicBezTo>
                    <a:pt x="3520756" y="2156577"/>
                    <a:pt x="3509866" y="2167467"/>
                    <a:pt x="3496432" y="2167467"/>
                  </a:cubicBezTo>
                  <a:lnTo>
                    <a:pt x="24324" y="2167467"/>
                  </a:lnTo>
                  <a:cubicBezTo>
                    <a:pt x="10890" y="2167467"/>
                    <a:pt x="0" y="2156577"/>
                    <a:pt x="0" y="2143143"/>
                  </a:cubicBezTo>
                  <a:lnTo>
                    <a:pt x="0" y="24324"/>
                  </a:lnTo>
                  <a:cubicBezTo>
                    <a:pt x="0" y="10890"/>
                    <a:pt x="10890" y="0"/>
                    <a:pt x="24324" y="0"/>
                  </a:cubicBezTo>
                  <a:close/>
                </a:path>
              </a:pathLst>
            </a:custGeom>
            <a:solidFill>
              <a:srgbClr val="FFCE32"/>
            </a:solidFill>
          </p:spPr>
        </p:sp>
        <p:sp>
          <p:nvSpPr>
            <p:cNvPr name="TextBox 5" id="5"/>
            <p:cNvSpPr txBox="true"/>
            <p:nvPr/>
          </p:nvSpPr>
          <p:spPr>
            <a:xfrm>
              <a:off x="0" y="-57150"/>
              <a:ext cx="3520757" cy="2224617"/>
            </a:xfrm>
            <a:prstGeom prst="rect">
              <a:avLst/>
            </a:prstGeom>
          </p:spPr>
          <p:txBody>
            <a:bodyPr anchor="ctr" rtlCol="false" tIns="50800" lIns="50800" bIns="50800" rIns="50800"/>
            <a:lstStyle/>
            <a:p>
              <a:pPr algn="ctr">
                <a:lnSpc>
                  <a:spcPts val="3499"/>
                </a:lnSpc>
              </a:pPr>
            </a:p>
          </p:txBody>
        </p:sp>
      </p:grpSp>
      <p:sp>
        <p:nvSpPr>
          <p:cNvPr name="Freeform 6" id="6"/>
          <p:cNvSpPr/>
          <p:nvPr/>
        </p:nvSpPr>
        <p:spPr>
          <a:xfrm flipH="false" flipV="false" rot="0">
            <a:off x="3033196" y="2367024"/>
            <a:ext cx="3805479" cy="3328064"/>
          </a:xfrm>
          <a:custGeom>
            <a:avLst/>
            <a:gdLst/>
            <a:ahLst/>
            <a:cxnLst/>
            <a:rect r="r" b="b" t="t" l="l"/>
            <a:pathLst>
              <a:path h="3328064" w="3805479">
                <a:moveTo>
                  <a:pt x="0" y="0"/>
                </a:moveTo>
                <a:lnTo>
                  <a:pt x="3805479" y="0"/>
                </a:lnTo>
                <a:lnTo>
                  <a:pt x="3805479" y="3328064"/>
                </a:lnTo>
                <a:lnTo>
                  <a:pt x="0" y="3328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0" y="5951931"/>
            <a:ext cx="6066392" cy="6099663"/>
          </a:xfrm>
          <a:custGeom>
            <a:avLst/>
            <a:gdLst/>
            <a:ahLst/>
            <a:cxnLst/>
            <a:rect r="r" b="b" t="t" l="l"/>
            <a:pathLst>
              <a:path h="6099663" w="6066392">
                <a:moveTo>
                  <a:pt x="0" y="0"/>
                </a:moveTo>
                <a:lnTo>
                  <a:pt x="6066392" y="0"/>
                </a:lnTo>
                <a:lnTo>
                  <a:pt x="6066392" y="6099662"/>
                </a:lnTo>
                <a:lnTo>
                  <a:pt x="0" y="60996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698286" y="-1028700"/>
            <a:ext cx="3897838" cy="4114800"/>
          </a:xfrm>
          <a:custGeom>
            <a:avLst/>
            <a:gdLst/>
            <a:ahLst/>
            <a:cxnLst/>
            <a:rect r="r" b="b" t="t" l="l"/>
            <a:pathLst>
              <a:path h="4114800" w="3897838">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165580" y="1973656"/>
            <a:ext cx="4198776" cy="4114800"/>
          </a:xfrm>
          <a:custGeom>
            <a:avLst/>
            <a:gdLst/>
            <a:ahLst/>
            <a:cxnLst/>
            <a:rect r="r" b="b" t="t" l="l"/>
            <a:pathLst>
              <a:path h="4114800" w="4198776">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6968547" y="1774892"/>
            <a:ext cx="7599867" cy="1311208"/>
          </a:xfrm>
          <a:prstGeom prst="rect">
            <a:avLst/>
          </a:prstGeom>
        </p:spPr>
        <p:txBody>
          <a:bodyPr anchor="t" rtlCol="false" tIns="0" lIns="0" bIns="0" rIns="0">
            <a:spAutoFit/>
          </a:bodyPr>
          <a:lstStyle/>
          <a:p>
            <a:pPr algn="l">
              <a:lnSpc>
                <a:spcPts val="9699"/>
              </a:lnSpc>
            </a:pPr>
            <a:r>
              <a:rPr lang="en-US" sz="9999">
                <a:solidFill>
                  <a:srgbClr val="000000"/>
                </a:solidFill>
                <a:latin typeface="BM Hanna"/>
                <a:ea typeface="BM Hanna"/>
                <a:cs typeface="BM Hanna"/>
                <a:sym typeface="BM Hanna"/>
              </a:rPr>
              <a:t>KESIMPULAN</a:t>
            </a:r>
          </a:p>
        </p:txBody>
      </p:sp>
      <p:sp>
        <p:nvSpPr>
          <p:cNvPr name="TextBox 11" id="11"/>
          <p:cNvSpPr txBox="true"/>
          <p:nvPr/>
        </p:nvSpPr>
        <p:spPr>
          <a:xfrm rot="0">
            <a:off x="6838675" y="3651700"/>
            <a:ext cx="11319453" cy="4806838"/>
          </a:xfrm>
          <a:prstGeom prst="rect">
            <a:avLst/>
          </a:prstGeom>
        </p:spPr>
        <p:txBody>
          <a:bodyPr anchor="t" rtlCol="false" tIns="0" lIns="0" bIns="0" rIns="0">
            <a:spAutoFit/>
          </a:bodyPr>
          <a:lstStyle/>
          <a:p>
            <a:pPr algn="just">
              <a:lnSpc>
                <a:spcPts val="4839"/>
              </a:lnSpc>
            </a:pPr>
            <a:r>
              <a:rPr lang="en-US" sz="3456" b="true">
                <a:solidFill>
                  <a:srgbClr val="000000"/>
                </a:solidFill>
                <a:latin typeface="Canva Sans Bold"/>
                <a:ea typeface="Canva Sans Bold"/>
                <a:cs typeface="Canva Sans Bold"/>
                <a:sym typeface="Canva Sans Bold"/>
              </a:rPr>
              <a:t>Manajemen adalah suatu proses yang melibatkan perencanaan, pengorganisasian, pengerahan, dan pengawasan untuk mencapai tujuan secara efektif dan efisien. Dalam konteks pendidikan, fokus manajemen tidak hanya pada pengelolaan sumber daya saja, namun juga pada optimalisasi potensi dan metode manusia. </a:t>
            </a:r>
          </a:p>
          <a:p>
            <a:pPr algn="just">
              <a:lnSpc>
                <a:spcPts val="483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8024" r="0" b="-108024"/>
            </a:stretch>
          </a:blipFill>
        </p:spPr>
      </p:sp>
      <p:sp>
        <p:nvSpPr>
          <p:cNvPr name="Freeform 3" id="3"/>
          <p:cNvSpPr/>
          <p:nvPr/>
        </p:nvSpPr>
        <p:spPr>
          <a:xfrm flipH="false" flipV="false" rot="0">
            <a:off x="1886809" y="1451646"/>
            <a:ext cx="5288454" cy="6868122"/>
          </a:xfrm>
          <a:custGeom>
            <a:avLst/>
            <a:gdLst/>
            <a:ahLst/>
            <a:cxnLst/>
            <a:rect r="r" b="b" t="t" l="l"/>
            <a:pathLst>
              <a:path h="6868122" w="5288454">
                <a:moveTo>
                  <a:pt x="0" y="0"/>
                </a:moveTo>
                <a:lnTo>
                  <a:pt x="5288454" y="0"/>
                </a:lnTo>
                <a:lnTo>
                  <a:pt x="5288454" y="6868122"/>
                </a:lnTo>
                <a:lnTo>
                  <a:pt x="0" y="68681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55837">
            <a:off x="6716389" y="624673"/>
            <a:ext cx="2536569" cy="3461819"/>
          </a:xfrm>
          <a:custGeom>
            <a:avLst/>
            <a:gdLst/>
            <a:ahLst/>
            <a:cxnLst/>
            <a:rect r="r" b="b" t="t" l="l"/>
            <a:pathLst>
              <a:path h="3461819" w="253656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271139">
            <a:off x="1028984" y="792541"/>
            <a:ext cx="1715649" cy="2341456"/>
          </a:xfrm>
          <a:custGeom>
            <a:avLst/>
            <a:gdLst/>
            <a:ahLst/>
            <a:cxnLst/>
            <a:rect r="r" b="b" t="t" l="l"/>
            <a:pathLst>
              <a:path h="2341456" w="1715649">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243952" y="389732"/>
            <a:ext cx="4271434" cy="3735563"/>
          </a:xfrm>
          <a:custGeom>
            <a:avLst/>
            <a:gdLst/>
            <a:ahLst/>
            <a:cxnLst/>
            <a:rect r="r" b="b" t="t" l="l"/>
            <a:pathLst>
              <a:path h="3735563" w="4271434">
                <a:moveTo>
                  <a:pt x="0" y="0"/>
                </a:moveTo>
                <a:lnTo>
                  <a:pt x="4271434" y="0"/>
                </a:lnTo>
                <a:lnTo>
                  <a:pt x="4271434" y="3735563"/>
                </a:lnTo>
                <a:lnTo>
                  <a:pt x="0" y="37355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0110754" y="389732"/>
            <a:ext cx="3182512" cy="2250904"/>
          </a:xfrm>
          <a:custGeom>
            <a:avLst/>
            <a:gdLst/>
            <a:ahLst/>
            <a:cxnLst/>
            <a:rect r="r" b="b" t="t" l="l"/>
            <a:pathLst>
              <a:path h="2250904" w="3182512">
                <a:moveTo>
                  <a:pt x="0" y="0"/>
                </a:moveTo>
                <a:lnTo>
                  <a:pt x="3182512" y="0"/>
                </a:lnTo>
                <a:lnTo>
                  <a:pt x="3182512" y="2250904"/>
                </a:lnTo>
                <a:lnTo>
                  <a:pt x="0" y="22509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1419711">
            <a:off x="-669291" y="7248429"/>
            <a:ext cx="3275863" cy="3654614"/>
          </a:xfrm>
          <a:custGeom>
            <a:avLst/>
            <a:gdLst/>
            <a:ahLst/>
            <a:cxnLst/>
            <a:rect r="r" b="b" t="t" l="l"/>
            <a:pathLst>
              <a:path h="3654614" w="3275863">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5446635" y="6172200"/>
            <a:ext cx="3897838" cy="4114800"/>
          </a:xfrm>
          <a:custGeom>
            <a:avLst/>
            <a:gdLst/>
            <a:ahLst/>
            <a:cxnLst/>
            <a:rect r="r" b="b" t="t" l="l"/>
            <a:pathLst>
              <a:path h="4114800" w="3897838">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8561848" y="5095257"/>
            <a:ext cx="9462836" cy="2539867"/>
          </a:xfrm>
          <a:prstGeom prst="rect">
            <a:avLst/>
          </a:prstGeom>
        </p:spPr>
        <p:txBody>
          <a:bodyPr anchor="t" rtlCol="false" tIns="0" lIns="0" bIns="0" rIns="0">
            <a:spAutoFit/>
          </a:bodyPr>
          <a:lstStyle/>
          <a:p>
            <a:pPr algn="ctr">
              <a:lnSpc>
                <a:spcPts val="9699"/>
              </a:lnSpc>
            </a:pPr>
            <a:r>
              <a:rPr lang="en-US" sz="9999">
                <a:solidFill>
                  <a:srgbClr val="FFFFFF"/>
                </a:solidFill>
                <a:latin typeface="BM Hanna"/>
                <a:ea typeface="BM Hanna"/>
                <a:cs typeface="BM Hanna"/>
                <a:sym typeface="BM Hanna"/>
              </a:rPr>
              <a:t>SESI TANYA JAWAB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DAGQtmD98Ks</dc:identifier>
  <dcterms:modified xsi:type="dcterms:W3CDTF">2011-08-01T06:04:30Z</dcterms:modified>
  <cp:revision>1</cp:revision>
  <dc:title>Blue and Yellow Illustrative Digital Education Presentation</dc:title>
</cp:coreProperties>
</file>