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61" r:id="rId2"/>
    <p:sldMasterId id="2147483663" r:id="rId3"/>
    <p:sldMasterId id="2147483761" r:id="rId4"/>
  </p:sldMasterIdLst>
  <p:notesMasterIdLst>
    <p:notesMasterId r:id="rId16"/>
  </p:notesMasterIdLst>
  <p:handoutMasterIdLst>
    <p:handoutMasterId r:id="rId17"/>
  </p:handoutMasterIdLst>
  <p:sldIdLst>
    <p:sldId id="257" r:id="rId5"/>
    <p:sldId id="258" r:id="rId6"/>
    <p:sldId id="259" r:id="rId7"/>
    <p:sldId id="260" r:id="rId8"/>
    <p:sldId id="261" r:id="rId9"/>
    <p:sldId id="264" r:id="rId10"/>
    <p:sldId id="265" r:id="rId11"/>
    <p:sldId id="262" r:id="rId12"/>
    <p:sldId id="263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CD8364B-6E20-433E-AEE6-56BF2A2B760B}" type="slidenum">
              <a:rPr lang="id-ID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7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7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d-ID" smtClean="0"/>
              <a:t>Click to edit Master text styles</a:t>
            </a:r>
          </a:p>
          <a:p>
            <a:pPr lvl="1"/>
            <a:r>
              <a:rPr lang="id-ID" smtClean="0"/>
              <a:t>Second level</a:t>
            </a:r>
          </a:p>
          <a:p>
            <a:pPr lvl="2"/>
            <a:r>
              <a:rPr lang="id-ID" smtClean="0"/>
              <a:t>Third level</a:t>
            </a:r>
          </a:p>
          <a:p>
            <a:pPr lvl="3"/>
            <a:r>
              <a:rPr lang="id-ID" smtClean="0"/>
              <a:t>Fourth level</a:t>
            </a:r>
          </a:p>
          <a:p>
            <a:pPr lvl="4"/>
            <a:r>
              <a:rPr lang="id-ID" smtClean="0"/>
              <a:t>Fifth level</a:t>
            </a:r>
          </a:p>
        </p:txBody>
      </p:sp>
      <p:sp>
        <p:nvSpPr>
          <p:cNvPr id="177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7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252780-FE5D-49C0-8D99-CB1B1EBA3AC3}" type="slidenum">
              <a:rPr lang="id-ID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240E3F-6C18-4EC0-9A7D-F2363C2ADD93}" type="slidenum">
              <a:rPr lang="id-ID"/>
              <a:pPr/>
              <a:t>1</a:t>
            </a:fld>
            <a:endParaRPr lang="id-ID"/>
          </a:p>
        </p:txBody>
      </p:sp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290F3F-57DD-4168-B29E-AD4077D0E35A}" type="slidenum">
              <a:rPr lang="id-ID"/>
              <a:pPr/>
              <a:t>2</a:t>
            </a:fld>
            <a:endParaRPr lang="id-ID"/>
          </a:p>
        </p:txBody>
      </p:sp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A81315-2404-4317-BFB9-413F164E2150}" type="slidenum">
              <a:rPr lang="id-ID"/>
              <a:pPr/>
              <a:t>3</a:t>
            </a:fld>
            <a:endParaRPr lang="id-ID"/>
          </a:p>
        </p:txBody>
      </p:sp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53ECA1-DF2C-4B0A-9A18-0068EC99C410}" type="slidenum">
              <a:rPr lang="id-ID"/>
              <a:pPr/>
              <a:t>4</a:t>
            </a:fld>
            <a:endParaRPr lang="id-ID"/>
          </a:p>
        </p:txBody>
      </p:sp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B7C15F-35EE-46C3-973E-A6826BE103E2}" type="slidenum">
              <a:rPr lang="id-ID"/>
              <a:pPr/>
              <a:t>5</a:t>
            </a:fld>
            <a:endParaRPr lang="id-ID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CAD553-675B-4FBB-B7B3-91A3B38B0672}" type="slidenum">
              <a:rPr lang="id-ID"/>
              <a:pPr/>
              <a:t>8</a:t>
            </a:fld>
            <a:endParaRPr lang="id-ID"/>
          </a:p>
        </p:txBody>
      </p:sp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516EDF-617E-48DE-910B-20DC7B566412}" type="slidenum">
              <a:rPr lang="id-ID"/>
              <a:pPr/>
              <a:t>9</a:t>
            </a:fld>
            <a:endParaRPr lang="id-ID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2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8192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8192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8192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</p:grpSp>
        <p:grpSp>
          <p:nvGrpSpPr>
            <p:cNvPr id="8192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8192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8192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</p:grpSp>
        <p:sp>
          <p:nvSpPr>
            <p:cNvPr id="819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819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819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  <p:sp>
        <p:nvSpPr>
          <p:cNvPr id="819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3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8193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8193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30AB682-8C46-45A1-A250-B0DDD2B18A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909D79-5FB7-4F4C-95F4-01A823734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B38438-CF5A-4B50-9668-DCDA0C0261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882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12288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id-ID" sz="2400">
                <a:latin typeface="Times New Roman" pitchFamily="18" charset="0"/>
              </a:endParaRPr>
            </a:p>
          </p:txBody>
        </p:sp>
        <p:grpSp>
          <p:nvGrpSpPr>
            <p:cNvPr id="122884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22885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id-ID" sz="2400">
                  <a:latin typeface="Times New Roman" pitchFamily="18" charset="0"/>
                </a:endParaRPr>
              </a:p>
            </p:txBody>
          </p:sp>
          <p:sp>
            <p:nvSpPr>
              <p:cNvPr id="122886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id-ID" sz="2400">
                  <a:latin typeface="Times New Roman" pitchFamily="18" charset="0"/>
                </a:endParaRPr>
              </a:p>
            </p:txBody>
          </p:sp>
          <p:sp>
            <p:nvSpPr>
              <p:cNvPr id="122887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id-ID"/>
              </a:p>
            </p:txBody>
          </p:sp>
        </p:grpSp>
        <p:grpSp>
          <p:nvGrpSpPr>
            <p:cNvPr id="122888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122889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id-ID" sz="2400">
                  <a:latin typeface="Times New Roman" pitchFamily="18" charset="0"/>
                </a:endParaRPr>
              </a:p>
            </p:txBody>
          </p:sp>
          <p:sp>
            <p:nvSpPr>
              <p:cNvPr id="122890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id-ID"/>
              </a:p>
            </p:txBody>
          </p:sp>
        </p:grpSp>
      </p:grpSp>
      <p:sp>
        <p:nvSpPr>
          <p:cNvPr id="12289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289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2893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289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2895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7D8ED08-27EC-4586-B3AC-F634D0B67A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EF2D1-717A-4967-931E-E23345CB7A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BA8079-35E3-4C06-A585-87A0FE8FAB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476DB-6650-400E-A910-DC381752C4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25974-1DA6-44AC-AED1-242332DBD2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45DE72-D071-4EDD-BE46-CBF1670264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B4371E-8A56-4C15-9900-846D2E8DA6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4BAA1-F323-4CD9-9C75-9D6520AB8B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3D5C8-28D8-4BB7-A3B3-EEAFCA4F25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0D00C-3934-4BD6-93E6-55695CFC2E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4C627-41E6-40DB-AC6E-5346F3CA7B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02E5F-E23E-4C12-85AA-BE19677C98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95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12595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id-ID"/>
            </a:p>
          </p:txBody>
        </p:sp>
        <p:sp>
          <p:nvSpPr>
            <p:cNvPr id="12595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/>
              <a:endParaRPr lang="id-ID" sz="2400">
                <a:latin typeface="Times New Roman" pitchFamily="18" charset="0"/>
              </a:endParaRPr>
            </a:p>
          </p:txBody>
        </p:sp>
        <p:sp>
          <p:nvSpPr>
            <p:cNvPr id="12595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/>
              <a:endParaRPr lang="id-ID"/>
            </a:p>
          </p:txBody>
        </p:sp>
      </p:grpSp>
      <p:sp>
        <p:nvSpPr>
          <p:cNvPr id="12595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595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5960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5961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596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DC40CAC-4E9D-458B-A89A-EF5C146F78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BBBC3-F705-408C-9710-120644B79E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E969B8-1755-4C0C-B3F4-857F1C05DA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94F32-1100-4D2D-BE69-600490172C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2644A-5136-4C55-A1A3-95BFFD31B0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7FD5DC-3584-417B-8A78-88C924144A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E68C15-5152-44A9-A429-88F5334EC8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2692DB-908A-4EBA-9EF3-93D816A03F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288037-F37E-430C-8F3E-01975C872B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2C435B-895E-4782-A3F2-BF722E2BFE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6EF68-865C-4B31-85CB-93583594B2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6A30D-5D24-433E-A7B1-BF4F21A6A8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760E5-C486-4614-AB9D-CF2C0BFF3A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92B28B-B2FA-4E4E-975E-8DD26B033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F50153-CAE8-4613-A9D4-220363C178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18E23-8339-4A8A-9BD7-0F8FF6F69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E63489-C793-4B1E-BE72-CEAF1BA4C2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17916A-C9CC-4ADA-9B56-BC02D6341B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53AC1C-1158-45D1-AEF5-3DF86927BA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7B4BA6-BAAF-4372-8B8D-5E4F0C41BC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181713-0C0B-40C7-A769-3696C823E0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B240E-AFD2-4735-98C6-A6810C0760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F9083B-BCA4-4AB6-9A9F-1F89FFBEA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E862EC-7403-417A-A481-A852608DF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5C20C8-6D78-411E-BA96-7344615051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54A2D-00D8-4E2D-83CF-BE8CDA8C45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FD64B9-814D-48D3-9347-35B741E180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47F45-575F-4D08-A311-C837882C25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2A2E34-83FB-4E7E-A124-BFEA84CD8C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kumimoji="1" lang="id-ID" sz="2400">
              <a:latin typeface="Tahoma" pitchFamily="34" charset="0"/>
            </a:endParaRP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kumimoji="1" lang="id-ID" sz="2400">
              <a:latin typeface="Tahoma" pitchFamily="34" charset="0"/>
            </a:endParaRP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kumimoji="1" lang="id-ID" sz="2400">
              <a:latin typeface="Tahoma" pitchFamily="34" charset="0"/>
            </a:endParaRPr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kumimoji="1" lang="id-ID" sz="2400">
              <a:latin typeface="Tahoma" pitchFamily="34" charset="0"/>
            </a:endParaRPr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kumimoji="1" lang="id-ID" sz="2400">
              <a:latin typeface="Tahoma" pitchFamily="34" charset="0"/>
            </a:endParaRPr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kumimoji="1" lang="id-ID" sz="2400">
              <a:latin typeface="Tahoma" pitchFamily="34" charset="0"/>
            </a:endParaRP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kumimoji="1" lang="id-ID" sz="2400">
              <a:latin typeface="Tahoma" pitchFamily="34" charset="0"/>
            </a:endParaRPr>
          </a:p>
        </p:txBody>
      </p:sp>
      <p:sp>
        <p:nvSpPr>
          <p:cNvPr id="809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09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09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809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809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7F416A60-D60F-41C6-AFA2-2B61B1A1E99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858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2185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id-ID" sz="2400">
                <a:latin typeface="Times New Roman" pitchFamily="18" charset="0"/>
              </a:endParaRPr>
            </a:p>
          </p:txBody>
        </p:sp>
        <p:grpSp>
          <p:nvGrpSpPr>
            <p:cNvPr id="121860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2186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id-ID" sz="2400">
                  <a:latin typeface="Times New Roman" pitchFamily="18" charset="0"/>
                </a:endParaRPr>
              </a:p>
            </p:txBody>
          </p:sp>
          <p:sp>
            <p:nvSpPr>
              <p:cNvPr id="12186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id-ID"/>
              </a:p>
            </p:txBody>
          </p:sp>
        </p:grpSp>
      </p:grpSp>
      <p:sp>
        <p:nvSpPr>
          <p:cNvPr id="12186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186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186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2186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2186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1D2E6193-1DD6-4DF1-B3A9-E2FB3C83B30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2186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930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24931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/>
              <a:endParaRPr lang="id-ID" sz="2400">
                <a:latin typeface="Times New Roman" pitchFamily="18" charset="0"/>
              </a:endParaRPr>
            </a:p>
          </p:txBody>
        </p:sp>
        <p:sp>
          <p:nvSpPr>
            <p:cNvPr id="124932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/>
              <a:endParaRPr lang="id-ID"/>
            </a:p>
          </p:txBody>
        </p:sp>
        <p:sp>
          <p:nvSpPr>
            <p:cNvPr id="124933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12493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493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493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493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493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</a:defRPr>
            </a:lvl1pPr>
          </a:lstStyle>
          <a:p>
            <a:fld id="{4433C990-AF9D-448B-AEFF-7B94C0EA1BE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F416A60-D60F-41C6-AFA2-2B61B1A1E9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8153400" cy="762000"/>
          </a:xfr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id-ID">
                <a:solidFill>
                  <a:schemeClr val="bg1"/>
                </a:solidFill>
              </a:rPr>
              <a:t>Toksikologi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7713"/>
            <a:ext cx="8229600" cy="4114800"/>
          </a:xfrm>
          <a:gradFill rotWithShape="1">
            <a:gsLst>
              <a:gs pos="0">
                <a:schemeClr val="folHlink"/>
              </a:gs>
              <a:gs pos="100000">
                <a:srgbClr val="FFFF66"/>
              </a:gs>
            </a:gsLst>
            <a:lin ang="5400000" scaled="1"/>
          </a:gradFill>
        </p:spPr>
        <p:txBody>
          <a:bodyPr/>
          <a:lstStyle/>
          <a:p>
            <a:r>
              <a:rPr lang="id-ID" sz="2600" b="1">
                <a:solidFill>
                  <a:srgbClr val="0033CC"/>
                </a:solidFill>
                <a:latin typeface="Arial" pitchFamily="34" charset="0"/>
              </a:rPr>
              <a:t>Rujukan:</a:t>
            </a:r>
          </a:p>
          <a:p>
            <a:endParaRPr lang="id-ID" sz="2600" b="1">
              <a:solidFill>
                <a:srgbClr val="0033CC"/>
              </a:solidFill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id-ID" sz="2600" b="1">
                <a:solidFill>
                  <a:srgbClr val="0033CC"/>
                </a:solidFill>
                <a:latin typeface="Arial" pitchFamily="34" charset="0"/>
              </a:rPr>
              <a:t>	Achmad, R, 2004. Kimia Lingkungan</a:t>
            </a:r>
          </a:p>
          <a:p>
            <a:pPr>
              <a:buFont typeface="Wingdings" pitchFamily="2" charset="2"/>
              <a:buNone/>
            </a:pPr>
            <a:endParaRPr lang="id-ID" sz="2600" b="1">
              <a:solidFill>
                <a:srgbClr val="0033CC"/>
              </a:solidFill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id-ID" sz="2600">
                <a:solidFill>
                  <a:srgbClr val="0033CC"/>
                </a:solidFill>
                <a:latin typeface="Arial" pitchFamily="34" charset="0"/>
              </a:rPr>
              <a:t>	</a:t>
            </a:r>
            <a:r>
              <a:rPr lang="id-ID" sz="2600" b="1">
                <a:solidFill>
                  <a:srgbClr val="0033CC"/>
                </a:solidFill>
                <a:latin typeface="Arial" pitchFamily="34" charset="0"/>
              </a:rPr>
              <a:t>Connel, D.W dan G.J. Miller, 1995. Kimia dan </a:t>
            </a:r>
            <a:r>
              <a:rPr lang="en-US" sz="2600" b="1">
                <a:solidFill>
                  <a:srgbClr val="0033CC"/>
                </a:solidFill>
                <a:latin typeface="Arial" pitchFamily="34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en-US" sz="2600" b="1">
                <a:solidFill>
                  <a:srgbClr val="0033CC"/>
                </a:solidFill>
                <a:latin typeface="Arial" pitchFamily="34" charset="0"/>
              </a:rPr>
              <a:t>               </a:t>
            </a:r>
            <a:r>
              <a:rPr lang="id-ID" sz="2600" b="1">
                <a:solidFill>
                  <a:srgbClr val="0033CC"/>
                </a:solidFill>
                <a:latin typeface="Arial" pitchFamily="34" charset="0"/>
              </a:rPr>
              <a:t>Toksikologi Pencemaran.</a:t>
            </a:r>
          </a:p>
          <a:p>
            <a:pPr>
              <a:buFont typeface="Wingdings" pitchFamily="2" charset="2"/>
              <a:buNone/>
            </a:pPr>
            <a:endParaRPr lang="id-ID" sz="2600" b="1">
              <a:solidFill>
                <a:srgbClr val="0033CC"/>
              </a:solidFill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id-ID" sz="2600" b="1">
                <a:solidFill>
                  <a:srgbClr val="0033CC"/>
                </a:solidFill>
                <a:latin typeface="Arial" pitchFamily="34" charset="0"/>
              </a:rPr>
              <a:t>	Hakim, M.A, 2004. Bahaya Narkoba dan Alkohol</a:t>
            </a:r>
          </a:p>
          <a:p>
            <a:pPr>
              <a:buFont typeface="Wingdings" pitchFamily="2" charset="2"/>
              <a:buNone/>
            </a:pPr>
            <a:endParaRPr lang="id-ID" sz="2600" b="1">
              <a:solidFill>
                <a:srgbClr val="0033CC"/>
              </a:solidFill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600" b="1">
                <a:solidFill>
                  <a:srgbClr val="0033CC"/>
                </a:solidFill>
                <a:latin typeface="Arial" pitchFamily="34" charset="0"/>
              </a:rPr>
              <a:t>	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  <p:bldP spid="1044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mtClean="0"/>
              <a:t>Contoh Biota laut yg mampu menghasilkan toksin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Gambierdiscus breve </a:t>
            </a:r>
            <a:r>
              <a:rPr lang="id-ID" dirty="0" smtClean="0">
                <a:sym typeface="Wingdings" pitchFamily="2" charset="2"/>
              </a:rPr>
              <a:t> pencetus racun saraf ( </a:t>
            </a:r>
            <a:r>
              <a:rPr lang="id-ID" i="1" dirty="0" smtClean="0">
                <a:sym typeface="Wingdings" pitchFamily="2" charset="2"/>
              </a:rPr>
              <a:t>Neurotoxic Shelfish Poisoning</a:t>
            </a:r>
            <a:r>
              <a:rPr lang="id-ID" dirty="0" smtClean="0">
                <a:sym typeface="Wingdings" pitchFamily="2" charset="2"/>
              </a:rPr>
              <a:t>/ NSP)</a:t>
            </a:r>
          </a:p>
          <a:p>
            <a:r>
              <a:rPr lang="id-ID" dirty="0" smtClean="0">
                <a:sym typeface="Wingdings" pitchFamily="2" charset="2"/>
              </a:rPr>
              <a:t>Pyrodinium bahamense  penyebab serangan lumpuh (</a:t>
            </a:r>
            <a:r>
              <a:rPr lang="id-ID" i="1" dirty="0" smtClean="0">
                <a:sym typeface="Wingdings" pitchFamily="2" charset="2"/>
              </a:rPr>
              <a:t>Paralytic Shelfish Poisoning</a:t>
            </a:r>
            <a:r>
              <a:rPr lang="id-ID" dirty="0" smtClean="0">
                <a:sym typeface="Wingdings" pitchFamily="2" charset="2"/>
              </a:rPr>
              <a:t>/ PSP)</a:t>
            </a:r>
          </a:p>
          <a:p>
            <a:r>
              <a:rPr lang="id-ID" dirty="0" smtClean="0">
                <a:sym typeface="Wingdings" pitchFamily="2" charset="2"/>
              </a:rPr>
              <a:t>Ikan buntel  racun tetrodotoxin  racun menimbulkan infeksi pd jar. tubuh manusia atau hewan 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Pencegahan Keracunan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Perlu:</a:t>
            </a:r>
          </a:p>
          <a:p>
            <a:pPr marL="596646" indent="-514350">
              <a:buAutoNum type="arabicPeriod"/>
            </a:pPr>
            <a:r>
              <a:rPr lang="id-ID" dirty="0" smtClean="0"/>
              <a:t>Toxicity (toksisitas)</a:t>
            </a:r>
          </a:p>
          <a:p>
            <a:pPr marL="596646" indent="-514350">
              <a:buAutoNum type="arabicPeriod"/>
            </a:pPr>
            <a:r>
              <a:rPr lang="id-ID" dirty="0" smtClean="0"/>
              <a:t>Hazard (bahaya)</a:t>
            </a:r>
          </a:p>
          <a:p>
            <a:pPr marL="596646" indent="-514350">
              <a:buAutoNum type="arabicPeriod"/>
            </a:pPr>
            <a:r>
              <a:rPr lang="id-ID" dirty="0" smtClean="0"/>
              <a:t>Risk (resiko)</a:t>
            </a:r>
          </a:p>
          <a:p>
            <a:pPr marL="596646" indent="-514350">
              <a:buAutoNum type="arabicPeriod"/>
            </a:pPr>
            <a:r>
              <a:rPr lang="id-ID" dirty="0" smtClean="0"/>
              <a:t>Safety (</a:t>
            </a:r>
            <a:r>
              <a:rPr lang="id-ID" dirty="0" smtClean="0"/>
              <a:t>keamanan</a:t>
            </a:r>
            <a:r>
              <a:rPr lang="id-ID" dirty="0" smtClean="0"/>
              <a:t>)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09600"/>
            <a:ext cx="7793037" cy="914400"/>
          </a:xfrm>
        </p:spPr>
        <p:txBody>
          <a:bodyPr/>
          <a:lstStyle/>
          <a:p>
            <a:r>
              <a:rPr lang="en-US" sz="4300" dirty="0" err="1">
                <a:solidFill>
                  <a:srgbClr val="0033CC"/>
                </a:solidFill>
                <a:latin typeface="Arial" pitchFamily="34" charset="0"/>
              </a:rPr>
              <a:t>Rujukan</a:t>
            </a:r>
            <a:r>
              <a:rPr lang="en-US" sz="4300" dirty="0">
                <a:solidFill>
                  <a:srgbClr val="0033CC"/>
                </a:solidFill>
                <a:latin typeface="Arial" pitchFamily="34" charset="0"/>
              </a:rPr>
              <a:t> </a:t>
            </a:r>
            <a:r>
              <a:rPr lang="en-US" sz="4300" dirty="0" err="1">
                <a:solidFill>
                  <a:srgbClr val="0033CC"/>
                </a:solidFill>
                <a:latin typeface="Arial" pitchFamily="34" charset="0"/>
              </a:rPr>
              <a:t>Lanjutan</a:t>
            </a:r>
            <a:r>
              <a:rPr lang="en-US" sz="4300" dirty="0">
                <a:solidFill>
                  <a:srgbClr val="0033CC"/>
                </a:solidFill>
                <a:latin typeface="Arial" pitchFamily="34" charset="0"/>
              </a:rPr>
              <a:t>…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1828800"/>
            <a:ext cx="7580312" cy="43037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000" dirty="0" err="1">
                <a:solidFill>
                  <a:srgbClr val="0033CC"/>
                </a:solidFill>
                <a:latin typeface="Arial" pitchFamily="34" charset="0"/>
              </a:rPr>
              <a:t>Kristanto</a:t>
            </a:r>
            <a:r>
              <a:rPr lang="en-US" sz="3000" dirty="0">
                <a:solidFill>
                  <a:srgbClr val="0033CC"/>
                </a:solidFill>
                <a:latin typeface="Arial" pitchFamily="34" charset="0"/>
              </a:rPr>
              <a:t>, Ph, 2002. </a:t>
            </a:r>
            <a:r>
              <a:rPr lang="en-US" sz="3000" dirty="0" err="1">
                <a:solidFill>
                  <a:srgbClr val="0033CC"/>
                </a:solidFill>
                <a:latin typeface="Arial" pitchFamily="34" charset="0"/>
              </a:rPr>
              <a:t>Ekologi</a:t>
            </a:r>
            <a:r>
              <a:rPr lang="en-US" sz="3000" dirty="0">
                <a:solidFill>
                  <a:srgbClr val="0033CC"/>
                </a:solidFill>
                <a:latin typeface="Arial" pitchFamily="34" charset="0"/>
              </a:rPr>
              <a:t> </a:t>
            </a:r>
            <a:r>
              <a:rPr lang="en-US" sz="3000" dirty="0" err="1">
                <a:solidFill>
                  <a:srgbClr val="0033CC"/>
                </a:solidFill>
                <a:latin typeface="Arial" pitchFamily="34" charset="0"/>
              </a:rPr>
              <a:t>Industri</a:t>
            </a:r>
            <a:endParaRPr lang="en-US" sz="3000" dirty="0">
              <a:solidFill>
                <a:srgbClr val="0033CC"/>
              </a:solidFill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sz="3000" dirty="0">
              <a:solidFill>
                <a:srgbClr val="0033CC"/>
              </a:solidFill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3000" dirty="0" err="1">
                <a:solidFill>
                  <a:srgbClr val="0033CC"/>
                </a:solidFill>
                <a:latin typeface="Arial" pitchFamily="34" charset="0"/>
              </a:rPr>
              <a:t>Palar</a:t>
            </a:r>
            <a:r>
              <a:rPr lang="en-US" sz="3000" dirty="0">
                <a:solidFill>
                  <a:srgbClr val="0033CC"/>
                </a:solidFill>
                <a:latin typeface="Arial" pitchFamily="34" charset="0"/>
              </a:rPr>
              <a:t>, H. 1994, </a:t>
            </a:r>
            <a:r>
              <a:rPr lang="en-US" sz="3000" dirty="0" err="1">
                <a:solidFill>
                  <a:srgbClr val="0033CC"/>
                </a:solidFill>
                <a:latin typeface="Arial" pitchFamily="34" charset="0"/>
              </a:rPr>
              <a:t>Pencemaran</a:t>
            </a:r>
            <a:r>
              <a:rPr lang="en-US" sz="3000" dirty="0">
                <a:solidFill>
                  <a:srgbClr val="0033CC"/>
                </a:solidFill>
                <a:latin typeface="Arial" pitchFamily="34" charset="0"/>
              </a:rPr>
              <a:t> </a:t>
            </a:r>
            <a:r>
              <a:rPr lang="en-US" sz="3000" dirty="0" err="1">
                <a:solidFill>
                  <a:srgbClr val="0033CC"/>
                </a:solidFill>
                <a:latin typeface="Arial" pitchFamily="34" charset="0"/>
              </a:rPr>
              <a:t>Logam</a:t>
            </a:r>
            <a:r>
              <a:rPr lang="en-US" sz="3000" dirty="0">
                <a:solidFill>
                  <a:srgbClr val="0033CC"/>
                </a:solidFill>
                <a:latin typeface="Arial" pitchFamily="34" charset="0"/>
              </a:rPr>
              <a:t> </a:t>
            </a:r>
            <a:r>
              <a:rPr lang="en-US" sz="3000" dirty="0" err="1" smtClean="0">
                <a:solidFill>
                  <a:srgbClr val="0033CC"/>
                </a:solidFill>
                <a:latin typeface="Arial" pitchFamily="34" charset="0"/>
              </a:rPr>
              <a:t>Berat</a:t>
            </a:r>
            <a:endParaRPr lang="id-ID" sz="3000" dirty="0" smtClean="0">
              <a:solidFill>
                <a:srgbClr val="0033CC"/>
              </a:solidFill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id-ID" sz="3000" dirty="0" smtClean="0">
              <a:solidFill>
                <a:srgbClr val="0033CC"/>
              </a:solidFill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id-ID" sz="3000" dirty="0" smtClean="0">
                <a:solidFill>
                  <a:srgbClr val="0033CC"/>
                </a:solidFill>
                <a:latin typeface="Arial" pitchFamily="34" charset="0"/>
              </a:rPr>
              <a:t>Rompas, R.M. 2010. Toksikologi kelautan. PT. Walaw Bengkulen. Jakarta. </a:t>
            </a:r>
          </a:p>
          <a:p>
            <a:pPr>
              <a:buFont typeface="Wingdings" pitchFamily="2" charset="2"/>
              <a:buNone/>
            </a:pPr>
            <a:endParaRPr lang="id-ID" sz="3000" dirty="0" smtClean="0">
              <a:solidFill>
                <a:srgbClr val="0033CC"/>
              </a:solidFill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600" b="1" dirty="0" err="1" smtClean="0">
                <a:latin typeface="Arial" pitchFamily="34" charset="0"/>
              </a:rPr>
              <a:t>Wardhana</a:t>
            </a:r>
            <a:r>
              <a:rPr lang="en-US" sz="2600" b="1" dirty="0">
                <a:latin typeface="Arial" pitchFamily="34" charset="0"/>
              </a:rPr>
              <a:t>, W.A, 1999, </a:t>
            </a:r>
            <a:r>
              <a:rPr lang="en-US" sz="2600" b="1" dirty="0" err="1">
                <a:latin typeface="Arial" pitchFamily="34" charset="0"/>
              </a:rPr>
              <a:t>Dampak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Pencemaran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Lingkungan</a:t>
            </a:r>
            <a:endParaRPr lang="en-US" sz="2600" b="1" dirty="0"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600" dirty="0"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600" dirty="0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8" grpId="0"/>
      <p:bldP spid="1064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829550" cy="914400"/>
          </a:xfrm>
        </p:spPr>
        <p:txBody>
          <a:bodyPr/>
          <a:lstStyle/>
          <a:p>
            <a:r>
              <a:rPr lang="en-US"/>
              <a:t>Pendahuluan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153400" cy="4419600"/>
          </a:xfrm>
        </p:spPr>
        <p:txBody>
          <a:bodyPr/>
          <a:lstStyle/>
          <a:p>
            <a:r>
              <a:rPr lang="en-US" sz="2600" b="1" dirty="0" err="1"/>
              <a:t>Definisi</a:t>
            </a:r>
            <a:endParaRPr lang="en-US" sz="2600" b="1" dirty="0"/>
          </a:p>
          <a:p>
            <a:pPr>
              <a:buFont typeface="Wingdings" pitchFamily="2" charset="2"/>
              <a:buNone/>
            </a:pPr>
            <a:r>
              <a:rPr lang="en-US" sz="2600" b="1" dirty="0"/>
              <a:t>	</a:t>
            </a:r>
            <a:r>
              <a:rPr lang="en-US" sz="2600" b="1" dirty="0" err="1"/>
              <a:t>Toksikologi</a:t>
            </a:r>
            <a:r>
              <a:rPr lang="en-US" sz="2600" b="1" dirty="0"/>
              <a:t> </a:t>
            </a:r>
            <a:r>
              <a:rPr lang="en-US" sz="2600" b="1" dirty="0" err="1"/>
              <a:t>adalah</a:t>
            </a:r>
            <a:r>
              <a:rPr lang="en-US" sz="2600" b="1" dirty="0"/>
              <a:t> </a:t>
            </a:r>
            <a:r>
              <a:rPr lang="en-US" sz="2600" b="1" dirty="0" err="1"/>
              <a:t>ilmu</a:t>
            </a:r>
            <a:r>
              <a:rPr lang="en-US" sz="2600" b="1" dirty="0"/>
              <a:t> </a:t>
            </a:r>
            <a:r>
              <a:rPr lang="en-US" sz="2600" b="1" dirty="0" err="1"/>
              <a:t>pengetahuan</a:t>
            </a:r>
            <a:r>
              <a:rPr lang="en-US" sz="2600" b="1" dirty="0"/>
              <a:t> </a:t>
            </a:r>
            <a:r>
              <a:rPr lang="en-US" sz="2600" b="1" dirty="0" err="1"/>
              <a:t>mengenai</a:t>
            </a:r>
            <a:r>
              <a:rPr lang="en-US" sz="2600" b="1" dirty="0"/>
              <a:t> </a:t>
            </a:r>
            <a:r>
              <a:rPr lang="en-US" sz="2600" b="1" dirty="0" err="1"/>
              <a:t>kerja</a:t>
            </a:r>
            <a:r>
              <a:rPr lang="en-US" sz="2600" b="1" dirty="0"/>
              <a:t> </a:t>
            </a:r>
            <a:r>
              <a:rPr lang="en-US" sz="2600" b="1" dirty="0" err="1"/>
              <a:t>senyawa</a:t>
            </a:r>
            <a:r>
              <a:rPr lang="en-US" sz="2600" b="1" dirty="0"/>
              <a:t> </a:t>
            </a:r>
            <a:r>
              <a:rPr lang="en-US" sz="2600" b="1" dirty="0" err="1"/>
              <a:t>kimia</a:t>
            </a:r>
            <a:r>
              <a:rPr lang="en-US" sz="2600" b="1" dirty="0"/>
              <a:t> yang </a:t>
            </a:r>
            <a:r>
              <a:rPr lang="en-US" sz="2600" b="1" dirty="0" err="1"/>
              <a:t>merugikan</a:t>
            </a:r>
            <a:r>
              <a:rPr lang="en-US" sz="2600" b="1" dirty="0"/>
              <a:t> </a:t>
            </a:r>
            <a:r>
              <a:rPr lang="en-US" sz="2600" b="1" dirty="0" err="1"/>
              <a:t>terhadap</a:t>
            </a:r>
            <a:r>
              <a:rPr lang="en-US" sz="2600" b="1" dirty="0"/>
              <a:t> </a:t>
            </a:r>
            <a:r>
              <a:rPr lang="en-US" sz="2600" b="1" dirty="0" err="1"/>
              <a:t>organisme</a:t>
            </a:r>
            <a:endParaRPr lang="en-US" sz="2600" b="1" dirty="0"/>
          </a:p>
          <a:p>
            <a:pPr>
              <a:buFont typeface="Wingdings" pitchFamily="2" charset="2"/>
              <a:buNone/>
            </a:pPr>
            <a:endParaRPr lang="en-US" sz="2600" b="1" dirty="0"/>
          </a:p>
          <a:p>
            <a:r>
              <a:rPr lang="en-US" sz="2600" b="1" dirty="0" err="1"/>
              <a:t>Pertama</a:t>
            </a:r>
            <a:r>
              <a:rPr lang="en-US" sz="2600" b="1" dirty="0"/>
              <a:t> kali </a:t>
            </a:r>
            <a:r>
              <a:rPr lang="en-US" sz="2600" b="1" dirty="0" err="1"/>
              <a:t>diperkenalkan</a:t>
            </a:r>
            <a:r>
              <a:rPr lang="en-US" sz="2600" b="1" dirty="0"/>
              <a:t> </a:t>
            </a:r>
            <a:r>
              <a:rPr lang="en-US" sz="2600" b="1" dirty="0" err="1"/>
              <a:t>oleh</a:t>
            </a:r>
            <a:r>
              <a:rPr lang="en-US" sz="2600" b="1" dirty="0"/>
              <a:t> M.J.B. </a:t>
            </a:r>
            <a:r>
              <a:rPr lang="en-US" sz="2600" b="1" dirty="0" err="1"/>
              <a:t>Orfila</a:t>
            </a:r>
            <a:r>
              <a:rPr lang="en-US" sz="2600" b="1" dirty="0"/>
              <a:t> (1787-1853) </a:t>
            </a:r>
            <a:r>
              <a:rPr lang="en-US" sz="2600" b="1" dirty="0" err="1"/>
              <a:t>berdarah</a:t>
            </a:r>
            <a:r>
              <a:rPr lang="en-US" sz="2600" b="1" dirty="0"/>
              <a:t> </a:t>
            </a:r>
            <a:r>
              <a:rPr lang="en-US" sz="2600" b="1" dirty="0" err="1"/>
              <a:t>Spanyol</a:t>
            </a:r>
            <a:r>
              <a:rPr lang="en-US" sz="2600" b="1" dirty="0"/>
              <a:t> = </a:t>
            </a:r>
            <a:r>
              <a:rPr lang="en-US" sz="2600" b="1" dirty="0" err="1"/>
              <a:t>Bapak</a:t>
            </a:r>
            <a:r>
              <a:rPr lang="en-US" sz="2600" b="1" dirty="0"/>
              <a:t> </a:t>
            </a:r>
            <a:r>
              <a:rPr lang="en-US" sz="2600" b="1" dirty="0" err="1"/>
              <a:t>Toksikologi</a:t>
            </a:r>
            <a:r>
              <a:rPr lang="en-US" sz="2600" b="1" dirty="0"/>
              <a:t>. </a:t>
            </a:r>
            <a:r>
              <a:rPr lang="id-ID" sz="2600" b="1" dirty="0" smtClean="0"/>
              <a:t> </a:t>
            </a:r>
            <a:r>
              <a:rPr lang="en-US" sz="2600" b="1" dirty="0" err="1" smtClean="0"/>
              <a:t>Fokus</a:t>
            </a:r>
            <a:r>
              <a:rPr lang="en-US" sz="2600" b="1" dirty="0" smtClean="0"/>
              <a:t> </a:t>
            </a:r>
            <a:r>
              <a:rPr lang="en-US" sz="2600" b="1" dirty="0" err="1"/>
              <a:t>pada</a:t>
            </a:r>
            <a:r>
              <a:rPr lang="en-US" sz="2600" b="1" dirty="0"/>
              <a:t> </a:t>
            </a:r>
            <a:r>
              <a:rPr lang="en-US" sz="2600" b="1" dirty="0" err="1"/>
              <a:t>kajian</a:t>
            </a:r>
            <a:r>
              <a:rPr lang="en-US" sz="2600" b="1" dirty="0"/>
              <a:t> </a:t>
            </a:r>
            <a:r>
              <a:rPr lang="en-US" sz="2600" b="1" dirty="0" err="1"/>
              <a:t>efek</a:t>
            </a:r>
            <a:r>
              <a:rPr lang="en-US" sz="2600" b="1" dirty="0"/>
              <a:t> </a:t>
            </a:r>
            <a:r>
              <a:rPr lang="en-US" sz="2600" b="1" dirty="0" err="1"/>
              <a:t>bahaya</a:t>
            </a:r>
            <a:r>
              <a:rPr lang="en-US" sz="2600" b="1" dirty="0"/>
              <a:t> </a:t>
            </a:r>
            <a:r>
              <a:rPr lang="en-US" sz="2600" b="1" dirty="0" err="1"/>
              <a:t>zat</a:t>
            </a:r>
            <a:r>
              <a:rPr lang="en-US" sz="2600" b="1" dirty="0"/>
              <a:t> </a:t>
            </a:r>
            <a:r>
              <a:rPr lang="en-US" sz="2600" b="1" dirty="0" err="1"/>
              <a:t>kimia</a:t>
            </a:r>
            <a:r>
              <a:rPr lang="en-US" sz="2600" b="1" dirty="0"/>
              <a:t> </a:t>
            </a:r>
            <a:r>
              <a:rPr lang="en-US" sz="2600" b="1" dirty="0" err="1"/>
              <a:t>dan</a:t>
            </a:r>
            <a:r>
              <a:rPr lang="en-US" sz="2600" b="1" dirty="0"/>
              <a:t> </a:t>
            </a:r>
            <a:r>
              <a:rPr lang="en-US" sz="2600" b="1" dirty="0" err="1"/>
              <a:t>terapinya</a:t>
            </a:r>
            <a:r>
              <a:rPr lang="en-US" sz="2600" b="1" dirty="0"/>
              <a:t>, </a:t>
            </a:r>
            <a:r>
              <a:rPr lang="en-US" sz="2600" b="1" dirty="0" err="1"/>
              <a:t>dan</a:t>
            </a:r>
            <a:r>
              <a:rPr lang="en-US" sz="2600" b="1" dirty="0"/>
              <a:t> </a:t>
            </a:r>
            <a:r>
              <a:rPr lang="en-US" sz="2600" b="1" dirty="0" err="1"/>
              <a:t>memperkenalkan</a:t>
            </a:r>
            <a:r>
              <a:rPr lang="en-US" sz="2600" b="1" dirty="0"/>
              <a:t> </a:t>
            </a:r>
            <a:r>
              <a:rPr lang="en-US" sz="2600" b="1" dirty="0" err="1"/>
              <a:t>metode</a:t>
            </a:r>
            <a:r>
              <a:rPr lang="en-US" sz="2600" b="1" dirty="0"/>
              <a:t> </a:t>
            </a:r>
            <a:r>
              <a:rPr lang="en-US" sz="2600" b="1" dirty="0" err="1"/>
              <a:t>kuantitatif</a:t>
            </a:r>
            <a:r>
              <a:rPr lang="en-US" sz="2600" b="1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/>
      <p:bldP spid="1075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457200"/>
            <a:ext cx="8001000" cy="838200"/>
          </a:xfrm>
        </p:spPr>
        <p:txBody>
          <a:bodyPr/>
          <a:lstStyle/>
          <a:p>
            <a:r>
              <a:rPr lang="en-US" sz="3000" b="1">
                <a:latin typeface="Arial" pitchFamily="34" charset="0"/>
              </a:rPr>
              <a:t>Dukungan Ilmu Lain Untuk Toksikologi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2057400"/>
            <a:ext cx="8001000" cy="3962400"/>
          </a:xfrm>
        </p:spPr>
        <p:txBody>
          <a:bodyPr/>
          <a:lstStyle/>
          <a:p>
            <a:r>
              <a:rPr lang="en-US" sz="2600" b="1">
                <a:latin typeface="Arial" pitchFamily="34" charset="0"/>
              </a:rPr>
              <a:t>Fisika</a:t>
            </a:r>
          </a:p>
          <a:p>
            <a:r>
              <a:rPr lang="en-US" sz="2600" b="1">
                <a:latin typeface="Arial" pitchFamily="34" charset="0"/>
              </a:rPr>
              <a:t>Kimia </a:t>
            </a:r>
          </a:p>
          <a:p>
            <a:r>
              <a:rPr lang="en-US" sz="2600" b="1">
                <a:latin typeface="Arial" pitchFamily="34" charset="0"/>
              </a:rPr>
              <a:t>Biologi Dasar</a:t>
            </a:r>
          </a:p>
          <a:p>
            <a:r>
              <a:rPr lang="en-US" sz="2600" b="1">
                <a:latin typeface="Arial" pitchFamily="34" charset="0"/>
              </a:rPr>
              <a:t>Biokimia</a:t>
            </a:r>
          </a:p>
          <a:p>
            <a:r>
              <a:rPr lang="en-US" sz="2600" b="1">
                <a:latin typeface="Arial" pitchFamily="34" charset="0"/>
              </a:rPr>
              <a:t>Fisiologi</a:t>
            </a:r>
          </a:p>
          <a:p>
            <a:r>
              <a:rPr lang="en-US" sz="2600" b="1">
                <a:latin typeface="Arial" pitchFamily="34" charset="0"/>
              </a:rPr>
              <a:t>Patologi</a:t>
            </a:r>
          </a:p>
          <a:p>
            <a:r>
              <a:rPr lang="en-US" sz="2600" b="1">
                <a:latin typeface="Arial" pitchFamily="34" charset="0"/>
              </a:rPr>
              <a:t>Statistika</a:t>
            </a:r>
          </a:p>
          <a:p>
            <a:pPr>
              <a:buFont typeface="Wingdings" pitchFamily="2" charset="2"/>
              <a:buNone/>
            </a:pPr>
            <a:endParaRPr lang="en-US" sz="2600" b="1">
              <a:latin typeface="Arial" pitchFamily="34" charset="0"/>
            </a:endParaRPr>
          </a:p>
          <a:p>
            <a:endParaRPr lang="en-US" sz="2600" b="1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  <p:bldP spid="1085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>
                <a:latin typeface="Arial" pitchFamily="34" charset="0"/>
              </a:rPr>
              <a:t>Dukungan lanjutan…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8534400" cy="4073525"/>
          </a:xfrm>
        </p:spPr>
        <p:txBody>
          <a:bodyPr/>
          <a:lstStyle/>
          <a:p>
            <a:r>
              <a:rPr lang="en-US" dirty="0" err="1"/>
              <a:t>Farmakologi</a:t>
            </a:r>
            <a:r>
              <a:rPr lang="en-US" dirty="0"/>
              <a:t> </a:t>
            </a:r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   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/>
              <a:t>yang paling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kaitannya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racun</a:t>
            </a:r>
            <a:r>
              <a:rPr lang="en-US" dirty="0"/>
              <a:t> </a:t>
            </a:r>
            <a:r>
              <a:rPr lang="en-US" dirty="0" err="1"/>
              <a:t>pestisida</a:t>
            </a:r>
            <a:r>
              <a:rPr lang="en-US" dirty="0"/>
              <a:t>, </a:t>
            </a:r>
            <a:r>
              <a:rPr lang="en-US" dirty="0" err="1"/>
              <a:t>kosmetika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asam</a:t>
            </a:r>
            <a:r>
              <a:rPr lang="en-US" dirty="0"/>
              <a:t> amino </a:t>
            </a:r>
            <a:r>
              <a:rPr lang="en-US" dirty="0" err="1"/>
              <a:t>dan</a:t>
            </a:r>
            <a:r>
              <a:rPr lang="en-US" dirty="0"/>
              <a:t> vitamin,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aditif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b="1" i="1" dirty="0" err="1"/>
              <a:t>xenobiotik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/>
      <p:bldP spid="12083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b="1" dirty="0" smtClean="0"/>
              <a:t>Toksikologi sbg Ilmu Multi Disiplin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E.g: di Jepang</a:t>
            </a:r>
          </a:p>
          <a:p>
            <a:pPr>
              <a:buNone/>
            </a:pPr>
            <a:endParaRPr lang="id-ID" dirty="0" smtClean="0"/>
          </a:p>
          <a:p>
            <a:pPr>
              <a:buFontTx/>
              <a:buChar char="-"/>
            </a:pPr>
            <a:r>
              <a:rPr lang="id-ID" dirty="0" smtClean="0"/>
              <a:t>1953 </a:t>
            </a:r>
            <a:r>
              <a:rPr lang="id-ID" dirty="0" smtClean="0">
                <a:sym typeface="Wingdings" pitchFamily="2" charset="2"/>
              </a:rPr>
              <a:t> penyakit </a:t>
            </a:r>
            <a:r>
              <a:rPr lang="id-ID" b="1" dirty="0" smtClean="0">
                <a:sym typeface="Wingdings" pitchFamily="2" charset="2"/>
              </a:rPr>
              <a:t>minamata</a:t>
            </a:r>
            <a:r>
              <a:rPr lang="id-ID" dirty="0" smtClean="0">
                <a:sym typeface="Wingdings" pitchFamily="2" charset="2"/>
              </a:rPr>
              <a:t>  terkontaminasi methyl merkuri pada biota laut</a:t>
            </a:r>
          </a:p>
          <a:p>
            <a:pPr>
              <a:buFontTx/>
              <a:buChar char="-"/>
            </a:pPr>
            <a:r>
              <a:rPr lang="id-ID" dirty="0" smtClean="0">
                <a:sym typeface="Wingdings" pitchFamily="2" charset="2"/>
              </a:rPr>
              <a:t>1960-an </a:t>
            </a:r>
            <a:r>
              <a:rPr lang="id-ID" b="1" i="1" dirty="0" smtClean="0">
                <a:sym typeface="Wingdings" pitchFamily="2" charset="2"/>
              </a:rPr>
              <a:t> itai-itai byo  </a:t>
            </a:r>
            <a:r>
              <a:rPr lang="id-ID" dirty="0" smtClean="0">
                <a:sym typeface="Wingdings" pitchFamily="2" charset="2"/>
              </a:rPr>
              <a:t>keracunan Cd (kadmium) melalui konsumsi ikan</a:t>
            </a:r>
            <a:endParaRPr lang="id-ID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Kerugian bidang produksi ikan</a:t>
            </a:r>
            <a:r>
              <a:rPr lang="id-ID" dirty="0" smtClean="0">
                <a:sym typeface="Wingdings" pitchFamily="2" charset="2"/>
              </a:rPr>
              <a:t> tekanan lingkungan adanya bahan cemar industri</a:t>
            </a:r>
          </a:p>
          <a:p>
            <a:pPr>
              <a:buNone/>
            </a:pPr>
            <a:endParaRPr lang="id-ID" dirty="0" smtClean="0">
              <a:sym typeface="Wingdings" pitchFamily="2" charset="2"/>
            </a:endParaRPr>
          </a:p>
          <a:p>
            <a:r>
              <a:rPr lang="id-ID" dirty="0" smtClean="0">
                <a:sym typeface="Wingdings" pitchFamily="2" charset="2"/>
              </a:rPr>
              <a:t>“alga bloom”  fitoplankton tumbuh pesat ikan menjadi mati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33400"/>
            <a:ext cx="7769225" cy="685800"/>
          </a:xfrm>
        </p:spPr>
        <p:txBody>
          <a:bodyPr/>
          <a:lstStyle/>
          <a:p>
            <a:pPr algn="ctr"/>
            <a:r>
              <a:rPr lang="en-US" dirty="0" err="1"/>
              <a:t>Toksik</a:t>
            </a:r>
            <a:endParaRPr lang="en-US" dirty="0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7213"/>
            <a:ext cx="8074025" cy="4114800"/>
          </a:xfrm>
        </p:spPr>
        <p:txBody>
          <a:bodyPr/>
          <a:lstStyle/>
          <a:p>
            <a:r>
              <a:rPr lang="en-US" sz="2600" b="1" dirty="0" err="1">
                <a:latin typeface="Arial" pitchFamily="34" charset="0"/>
              </a:rPr>
              <a:t>Suatu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zat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dinyatakan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toksik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bila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zat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tersebut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mengakibatkan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efek</a:t>
            </a:r>
            <a:r>
              <a:rPr lang="en-US" sz="2600" b="1" dirty="0">
                <a:latin typeface="Arial" pitchFamily="34" charset="0"/>
              </a:rPr>
              <a:t> yang </a:t>
            </a:r>
            <a:r>
              <a:rPr lang="en-US" sz="2600" b="1" dirty="0" err="1">
                <a:latin typeface="Arial" pitchFamily="34" charset="0"/>
              </a:rPr>
              <a:t>merugikan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bagi</a:t>
            </a:r>
            <a:r>
              <a:rPr lang="en-US" sz="2600" b="1" dirty="0">
                <a:latin typeface="Arial" pitchFamily="34" charset="0"/>
              </a:rPr>
              <a:t> yang </a:t>
            </a:r>
            <a:r>
              <a:rPr lang="en-US" sz="2600" b="1" dirty="0" err="1">
                <a:latin typeface="Arial" pitchFamily="34" charset="0"/>
              </a:rPr>
              <a:t>menggunakannya</a:t>
            </a:r>
            <a:endParaRPr lang="en-US" sz="2600" b="1" dirty="0">
              <a:latin typeface="Arial" pitchFamily="34" charset="0"/>
            </a:endParaRPr>
          </a:p>
          <a:p>
            <a:endParaRPr lang="en-US" sz="2600" b="1" dirty="0">
              <a:latin typeface="Arial" pitchFamily="34" charset="0"/>
            </a:endParaRPr>
          </a:p>
          <a:p>
            <a:r>
              <a:rPr lang="en-US" sz="2600" b="1" dirty="0" err="1">
                <a:latin typeface="Arial" pitchFamily="34" charset="0"/>
              </a:rPr>
              <a:t>Prinsip</a:t>
            </a:r>
            <a:r>
              <a:rPr lang="en-US" sz="2600" b="1" dirty="0">
                <a:latin typeface="Arial" pitchFamily="34" charset="0"/>
              </a:rPr>
              <a:t>: </a:t>
            </a:r>
            <a:r>
              <a:rPr lang="en-US" sz="2600" b="1" i="1" dirty="0">
                <a:latin typeface="Arial" pitchFamily="34" charset="0"/>
              </a:rPr>
              <a:t>sola </a:t>
            </a:r>
            <a:r>
              <a:rPr lang="en-US" sz="2600" b="1" i="1" dirty="0" err="1">
                <a:latin typeface="Arial" pitchFamily="34" charset="0"/>
              </a:rPr>
              <a:t>dosis</a:t>
            </a:r>
            <a:r>
              <a:rPr lang="en-US" sz="2600" b="1" i="1" dirty="0">
                <a:latin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</a:rPr>
              <a:t>facit</a:t>
            </a:r>
            <a:r>
              <a:rPr lang="en-US" sz="2600" b="1" i="1" dirty="0">
                <a:latin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</a:rPr>
              <a:t>venenum</a:t>
            </a:r>
            <a:r>
              <a:rPr lang="en-US" sz="2600" b="1" i="1" dirty="0">
                <a:latin typeface="Arial" pitchFamily="34" charset="0"/>
              </a:rPr>
              <a:t> </a:t>
            </a:r>
            <a:r>
              <a:rPr lang="en-US" sz="2600" b="1" dirty="0">
                <a:latin typeface="Arial" pitchFamily="34" charset="0"/>
              </a:rPr>
              <a:t>(</a:t>
            </a:r>
            <a:r>
              <a:rPr lang="en-US" sz="2600" b="1" dirty="0" err="1">
                <a:latin typeface="Arial" pitchFamily="34" charset="0"/>
              </a:rPr>
              <a:t>kehadiran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suatu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zat</a:t>
            </a:r>
            <a:r>
              <a:rPr lang="en-US" sz="2600" b="1" dirty="0">
                <a:latin typeface="Arial" pitchFamily="34" charset="0"/>
              </a:rPr>
              <a:t> yang </a:t>
            </a:r>
            <a:r>
              <a:rPr lang="en-US" sz="2600" b="1" dirty="0" err="1">
                <a:latin typeface="Arial" pitchFamily="34" charset="0"/>
              </a:rPr>
              <a:t>potensial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toksik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bagi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organisme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belum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tentu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mengakibatkan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keracunan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bagi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organisme</a:t>
            </a:r>
            <a:r>
              <a:rPr lang="en-US" sz="2600" b="1" dirty="0">
                <a:latin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</a:rPr>
              <a:t>bersangkutan</a:t>
            </a:r>
            <a:r>
              <a:rPr lang="en-US" sz="2600" b="1" dirty="0">
                <a:latin typeface="Arial" pitchFamily="34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/>
      <p:bldP spid="12390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696200" cy="762000"/>
          </a:xfrm>
        </p:spPr>
        <p:txBody>
          <a:bodyPr/>
          <a:lstStyle/>
          <a:p>
            <a:r>
              <a:rPr lang="id-ID" sz="3600" b="1">
                <a:latin typeface="Arial" pitchFamily="34" charset="0"/>
              </a:rPr>
              <a:t>Contoh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828800"/>
            <a:ext cx="8534400" cy="4267200"/>
          </a:xfrm>
        </p:spPr>
        <p:txBody>
          <a:bodyPr/>
          <a:lstStyle/>
          <a:p>
            <a:r>
              <a:rPr lang="id-ID" dirty="0"/>
              <a:t>Jumlah tertentu timbal, merkuri, atau DDT dalam tubuh manusia belum tentu menimbul-kan keracunan, jika yang diabsorbsi tersebut dibawah ambang.</a:t>
            </a:r>
          </a:p>
          <a:p>
            <a:endParaRPr lang="id-ID" dirty="0"/>
          </a:p>
          <a:p>
            <a:r>
              <a:rPr lang="id-ID" dirty="0"/>
              <a:t>Setiap zat berpotensi sebagai toksik, </a:t>
            </a:r>
            <a:r>
              <a:rPr lang="id-ID" dirty="0" smtClean="0"/>
              <a:t>sekalipun </a:t>
            </a:r>
            <a:r>
              <a:rPr lang="id-ID" dirty="0"/>
              <a:t>hanya air jika diabsorbsi dalam jumlah sangat besar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8" grpId="0"/>
      <p:bldP spid="126979" grpId="0" build="p"/>
    </p:bldLst>
  </p:timing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">
  <a:themeElements>
    <a:clrScheme name="default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defaul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5">
    <a:dk1>
      <a:srgbClr val="000000"/>
    </a:dk1>
    <a:lt1>
      <a:srgbClr val="FFFFFF"/>
    </a:lt1>
    <a:dk2>
      <a:srgbClr val="000066"/>
    </a:dk2>
    <a:lt2>
      <a:srgbClr val="333333"/>
    </a:lt2>
    <a:accent1>
      <a:srgbClr val="C4709A"/>
    </a:accent1>
    <a:accent2>
      <a:srgbClr val="4B4EB5"/>
    </a:accent2>
    <a:accent3>
      <a:srgbClr val="FFFFFF"/>
    </a:accent3>
    <a:accent4>
      <a:srgbClr val="000000"/>
    </a:accent4>
    <a:accent5>
      <a:srgbClr val="DEBBCA"/>
    </a:accent5>
    <a:accent6>
      <a:srgbClr val="4346A4"/>
    </a:accent6>
    <a:hlink>
      <a:srgbClr val="C481CF"/>
    </a:hlink>
    <a:folHlink>
      <a:srgbClr val="76B74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2132</TotalTime>
  <Words>311</Words>
  <Application>Microsoft PowerPoint</Application>
  <PresentationFormat>On-screen Show (4:3)</PresentationFormat>
  <Paragraphs>69</Paragraphs>
  <Slides>11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default</vt:lpstr>
      <vt:lpstr>Layers</vt:lpstr>
      <vt:lpstr>Eclipse</vt:lpstr>
      <vt:lpstr>Solstice</vt:lpstr>
      <vt:lpstr>Toksikologi</vt:lpstr>
      <vt:lpstr>Rujukan Lanjutan…</vt:lpstr>
      <vt:lpstr>Pendahuluan</vt:lpstr>
      <vt:lpstr>Dukungan Ilmu Lain Untuk Toksikologi</vt:lpstr>
      <vt:lpstr>Dukungan lanjutan…</vt:lpstr>
      <vt:lpstr>Toksikologi sbg Ilmu Multi Disiplin</vt:lpstr>
      <vt:lpstr>Slide 7</vt:lpstr>
      <vt:lpstr>Toksik</vt:lpstr>
      <vt:lpstr>Contoh</vt:lpstr>
      <vt:lpstr>Contoh Biota laut yg mampu menghasilkan toksin</vt:lpstr>
      <vt:lpstr>Pencegahan Keracunan</vt:lpstr>
    </vt:vector>
  </TitlesOfParts>
  <Company>Pribadi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Toksikologi</dc:title>
  <dc:creator>Arwin Achmad</dc:creator>
  <cp:lastModifiedBy>acer</cp:lastModifiedBy>
  <cp:revision>171</cp:revision>
  <cp:lastPrinted>1601-01-01T00:00:00Z</cp:lastPrinted>
  <dcterms:created xsi:type="dcterms:W3CDTF">2009-02-19T14:35:57Z</dcterms:created>
  <dcterms:modified xsi:type="dcterms:W3CDTF">2012-03-02T01:19:29Z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