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E36AD30-1D83-4A93-8C3C-6C11113BBE7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7328B05-C6B5-49C5-99EB-1300CB4D49E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066800"/>
            <a:ext cx="7772400" cy="1755775"/>
          </a:xfrm>
        </p:spPr>
        <p:txBody>
          <a:bodyPr>
            <a:normAutofit/>
          </a:bodyPr>
          <a:lstStyle/>
          <a:p>
            <a:pPr algn="ctr"/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HUKUM ADMINISTRASI 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DAERAH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b="0" cap="none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14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en-US" b="0" cap="none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257800"/>
            <a:ext cx="6172200" cy="1371600"/>
          </a:xfrm>
        </p:spPr>
        <p:txBody>
          <a:bodyPr/>
          <a:lstStyle/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OLEH</a:t>
            </a:r>
          </a:p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NURMAYANI, S.H.,M.H</a:t>
            </a:r>
            <a:endParaRPr lang="en-US" b="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3" descr="kisspng-bhinneka-tunggal-ika-national-emblem-of-indonesia-indonesian-culture-5b15e696adf7d6.09746564152816194271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2286000"/>
            <a:ext cx="3307906" cy="4267199"/>
          </a:xfrm>
          <a:prstGeom prst="rect">
            <a:avLst/>
          </a:prstGeom>
        </p:spPr>
      </p:pic>
      <p:pic>
        <p:nvPicPr>
          <p:cNvPr id="6" name="Picture 5" descr="download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24000" cy="1503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7467600" cy="61691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diproses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demokratis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partisipatif</a:t>
            </a:r>
            <a:r>
              <a:rPr lang="en-US" dirty="0" smtClean="0"/>
              <a:t>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penyusunannya</a:t>
            </a:r>
            <a:r>
              <a:rPr lang="en-US" dirty="0" smtClean="0"/>
              <a:t> </a:t>
            </a:r>
            <a:r>
              <a:rPr lang="en-US" dirty="0" err="1" smtClean="0"/>
              <a:t>mengikutsertakan</a:t>
            </a:r>
            <a:r>
              <a:rPr lang="en-US" dirty="0" smtClean="0"/>
              <a:t> </a:t>
            </a:r>
            <a:r>
              <a:rPr lang="en-US" dirty="0" err="1" smtClean="0"/>
              <a:t>partisipasi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mengusulkan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BPD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berskala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pelaksanaannya</a:t>
            </a:r>
            <a:r>
              <a:rPr lang="en-US" dirty="0" smtClean="0"/>
              <a:t> </a:t>
            </a:r>
            <a:r>
              <a:rPr lang="en-US" dirty="0" err="1" smtClean="0"/>
              <a:t>diawasi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BPD </a:t>
            </a:r>
          </a:p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BPD </a:t>
            </a:r>
            <a:r>
              <a:rPr lang="en-US" dirty="0" err="1" smtClean="0"/>
              <a:t>berkewajiban</a:t>
            </a:r>
            <a:r>
              <a:rPr lang="en-US" dirty="0" smtClean="0"/>
              <a:t> </a:t>
            </a:r>
            <a:r>
              <a:rPr lang="en-US" dirty="0" err="1" smtClean="0"/>
              <a:t>mengingatkan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menindaklanjuti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467600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5400" b="1" cap="none" dirty="0" smtClean="0">
                <a:ln/>
                <a:solidFill>
                  <a:schemeClr val="accent3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TERIMA KASIH</a:t>
            </a:r>
            <a:endParaRPr lang="en-US" sz="5400" b="1" cap="none" dirty="0">
              <a:ln/>
              <a:solidFill>
                <a:schemeClr val="accent3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3" descr="kisspng-family-cartoon-illustration-together-as-a-family-farming-5aa16eecddea73.78639279152052913290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400" y="2226342"/>
            <a:ext cx="5187457" cy="46316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ANGGARAN PENDAPATA DAN BELANJA DESA (</a:t>
            </a:r>
            <a:r>
              <a:rPr lang="en-US" dirty="0" err="1" smtClean="0"/>
              <a:t>APBDesa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APBDesa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</a:t>
            </a:r>
            <a:r>
              <a:rPr lang="en-US" dirty="0" err="1" smtClean="0"/>
              <a:t>belanja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Dan </a:t>
            </a:r>
            <a:r>
              <a:rPr lang="en-US" dirty="0" err="1" smtClean="0"/>
              <a:t>pembiayaan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rekening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A.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B.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APBN</a:t>
            </a:r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E. </a:t>
            </a:r>
            <a:r>
              <a:rPr lang="en-US" dirty="0" err="1" smtClean="0"/>
              <a:t>Alokasi</a:t>
            </a:r>
            <a:r>
              <a:rPr lang="en-US" dirty="0" smtClean="0"/>
              <a:t> Dana </a:t>
            </a:r>
            <a:r>
              <a:rPr lang="en-US" dirty="0" err="1" smtClean="0"/>
              <a:t>Desa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F.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G. </a:t>
            </a:r>
            <a:r>
              <a:rPr lang="en-US" dirty="0" err="1" smtClean="0"/>
              <a:t>Hibah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sumbangan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H. Lain-lain 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sah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7467600" cy="624535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Belanja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pengurang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Pembiayaan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tahun2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berikutnya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Alokasi</a:t>
            </a:r>
            <a:r>
              <a:rPr lang="en-US" dirty="0" smtClean="0"/>
              <a:t> Dana </a:t>
            </a:r>
            <a:r>
              <a:rPr lang="en-US" dirty="0" err="1" smtClean="0"/>
              <a:t>Desa</a:t>
            </a:r>
            <a:r>
              <a:rPr lang="en-US" dirty="0" smtClean="0"/>
              <a:t> (ADD)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yang </a:t>
            </a:r>
            <a:r>
              <a:rPr lang="en-US" dirty="0" err="1" smtClean="0"/>
              <a:t>dialokasikan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perimbangan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/Kota paling </a:t>
            </a:r>
            <a:r>
              <a:rPr lang="en-US" dirty="0" err="1" smtClean="0"/>
              <a:t>sedikit</a:t>
            </a:r>
            <a:r>
              <a:rPr lang="en-US" dirty="0" smtClean="0"/>
              <a:t> 10% </a:t>
            </a:r>
          </a:p>
          <a:p>
            <a:r>
              <a:rPr lang="en-US" dirty="0" err="1" smtClean="0"/>
              <a:t>Alokasi</a:t>
            </a:r>
            <a:r>
              <a:rPr lang="en-US" dirty="0" smtClean="0"/>
              <a:t> Dana </a:t>
            </a:r>
            <a:r>
              <a:rPr lang="en-US" dirty="0" err="1" smtClean="0"/>
              <a:t>Desa</a:t>
            </a:r>
            <a:r>
              <a:rPr lang="en-US" dirty="0" smtClean="0"/>
              <a:t> minimal(ADDM)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. </a:t>
            </a:r>
            <a:r>
              <a:rPr lang="en-US" dirty="0" err="1" smtClean="0"/>
              <a:t>Alokasi</a:t>
            </a:r>
            <a:r>
              <a:rPr lang="en-US" dirty="0" smtClean="0"/>
              <a:t> Dana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proporsional</a:t>
            </a:r>
            <a:r>
              <a:rPr lang="en-US" dirty="0" smtClean="0"/>
              <a:t> (ADDP)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add yang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proporsional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bobot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rumus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20000" dir="5400000" rotWithShape="0">
              <a:srgbClr val="000000">
                <a:alpha val="42000"/>
              </a:srgb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382000" cy="52547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err="1" smtClean="0"/>
              <a:t>Menanggulangi</a:t>
            </a:r>
            <a:r>
              <a:rPr lang="en-US" dirty="0" smtClean="0"/>
              <a:t> </a:t>
            </a:r>
            <a:r>
              <a:rPr lang="en-US" dirty="0" err="1" smtClean="0"/>
              <a:t>kemiskinan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kesenjangan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penganggaran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infrastruktur</a:t>
            </a:r>
            <a:r>
              <a:rPr lang="en-US" dirty="0" smtClean="0"/>
              <a:t> </a:t>
            </a:r>
            <a:r>
              <a:rPr lang="en-US" dirty="0" err="1" smtClean="0"/>
              <a:t>perdesaan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pengamalan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keagamaan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 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ketentraman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keswadayaan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gotong</a:t>
            </a:r>
            <a:r>
              <a:rPr lang="en-US" dirty="0" smtClean="0"/>
              <a:t> </a:t>
            </a:r>
            <a:r>
              <a:rPr lang="en-US" dirty="0" err="1" smtClean="0"/>
              <a:t>royong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(</a:t>
            </a:r>
            <a:r>
              <a:rPr lang="en-US" dirty="0" err="1" smtClean="0"/>
              <a:t>BUMDesa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86400" cy="5635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err="1" smtClean="0"/>
              <a:t>Pengalokasian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Dana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Rumus</a:t>
            </a:r>
            <a:r>
              <a:rPr lang="en-US" dirty="0" smtClean="0"/>
              <a:t> yang </a:t>
            </a: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Dana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endParaRPr lang="en-US" dirty="0" smtClean="0"/>
          </a:p>
          <a:p>
            <a:r>
              <a:rPr lang="en-US" dirty="0" smtClean="0"/>
              <a:t>1.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merata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Dana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Dana </a:t>
            </a:r>
            <a:r>
              <a:rPr lang="en-US" dirty="0" err="1" smtClean="0"/>
              <a:t>Desa</a:t>
            </a:r>
            <a:r>
              <a:rPr lang="en-US" dirty="0" smtClean="0"/>
              <a:t> minimal 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Dana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bobot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(</a:t>
            </a:r>
            <a:r>
              <a:rPr lang="en-US" dirty="0" err="1" smtClean="0"/>
              <a:t>BDx</a:t>
            </a:r>
            <a:r>
              <a:rPr lang="en-US" dirty="0" smtClean="0"/>
              <a:t>) yang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rumus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(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kemiskinan</a:t>
            </a:r>
            <a:r>
              <a:rPr lang="en-US" dirty="0" smtClean="0"/>
              <a:t> </a:t>
            </a:r>
            <a:r>
              <a:rPr lang="en-US" dirty="0" err="1" smtClean="0"/>
              <a:t>keterjangkauan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dll</a:t>
            </a:r>
            <a:r>
              <a:rPr lang="en-US" dirty="0" smtClean="0"/>
              <a:t>)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Dana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proporsional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prosentase</a:t>
            </a:r>
            <a:r>
              <a:rPr lang="en-US" dirty="0" smtClean="0"/>
              <a:t> </a:t>
            </a:r>
            <a:r>
              <a:rPr lang="en-US" dirty="0" err="1" smtClean="0"/>
              <a:t>perbandingan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merata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ADDM </a:t>
            </a:r>
            <a:r>
              <a:rPr lang="en-US" dirty="0" err="1" smtClean="0"/>
              <a:t>adalah</a:t>
            </a:r>
            <a:r>
              <a:rPr lang="en-US" dirty="0" smtClean="0"/>
              <a:t> 60%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ADD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ADDP </a:t>
            </a:r>
            <a:r>
              <a:rPr lang="en-US" dirty="0" err="1" smtClean="0"/>
              <a:t>adalah</a:t>
            </a:r>
            <a:r>
              <a:rPr lang="en-US" dirty="0" smtClean="0"/>
              <a:t> 40%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ADD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467600" cy="487362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RANCANGAN </a:t>
            </a:r>
            <a:r>
              <a:rPr lang="en-US" dirty="0" err="1" smtClean="0"/>
              <a:t>APBDesa</a:t>
            </a:r>
            <a:endParaRPr lang="en-US" dirty="0"/>
          </a:p>
        </p:txBody>
      </p:sp>
      <p:grpSp>
        <p:nvGrpSpPr>
          <p:cNvPr id="3" name="Group 10"/>
          <p:cNvGrpSpPr/>
          <p:nvPr/>
        </p:nvGrpSpPr>
        <p:grpSpPr>
          <a:xfrm>
            <a:off x="533400" y="1219200"/>
            <a:ext cx="5257800" cy="2001982"/>
            <a:chOff x="609600" y="3124200"/>
            <a:chExt cx="7620000" cy="2590800"/>
          </a:xfrm>
        </p:grpSpPr>
        <p:sp>
          <p:nvSpPr>
            <p:cNvPr id="4" name="Oval 3"/>
            <p:cNvSpPr/>
            <p:nvPr/>
          </p:nvSpPr>
          <p:spPr>
            <a:xfrm>
              <a:off x="2743200" y="3124200"/>
              <a:ext cx="3276600" cy="16764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/>
                <a:t>Rancangan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APBDesa</a:t>
              </a:r>
              <a:endParaRPr lang="en-US" sz="2000" dirty="0"/>
            </a:p>
          </p:txBody>
        </p:sp>
        <p:sp>
          <p:nvSpPr>
            <p:cNvPr id="5" name="Down Arrow 4"/>
            <p:cNvSpPr/>
            <p:nvPr/>
          </p:nvSpPr>
          <p:spPr>
            <a:xfrm rot="2930370">
              <a:off x="2131859" y="4011504"/>
              <a:ext cx="457200" cy="609600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600" y="4724400"/>
              <a:ext cx="1905000" cy="762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RPJMD</a:t>
              </a:r>
              <a:endParaRPr lang="en-US" dirty="0"/>
            </a:p>
          </p:txBody>
        </p:sp>
        <p:sp>
          <p:nvSpPr>
            <p:cNvPr id="8" name="Down Arrow 7"/>
            <p:cNvSpPr/>
            <p:nvPr/>
          </p:nvSpPr>
          <p:spPr>
            <a:xfrm rot="18107418">
              <a:off x="6170617" y="4031556"/>
              <a:ext cx="457200" cy="609600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19800" y="4800600"/>
              <a:ext cx="2209800" cy="9144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RKPDesa</a:t>
              </a:r>
              <a:endParaRPr lang="en-US" dirty="0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533400" y="3962400"/>
            <a:ext cx="8153400" cy="2743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RPJMD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penjabaran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visi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terpilih</a:t>
            </a:r>
            <a:r>
              <a:rPr lang="en-US" dirty="0" smtClean="0"/>
              <a:t> 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berakhirnya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RPJMD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terpilih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RPJMD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 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BPD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RKPDesa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penjabaran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RPJMDesa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musyawarah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RKPDesa</a:t>
            </a:r>
            <a:r>
              <a:rPr lang="en-US" dirty="0" smtClean="0"/>
              <a:t> </a:t>
            </a:r>
            <a:r>
              <a:rPr lang="en-US" dirty="0" err="1" smtClean="0"/>
              <a:t>diselesaikan</a:t>
            </a:r>
            <a:r>
              <a:rPr lang="en-US" dirty="0" smtClean="0"/>
              <a:t> paling </a:t>
            </a:r>
            <a:r>
              <a:rPr lang="en-US" dirty="0" err="1" smtClean="0"/>
              <a:t>lambat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Januari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516084" y="1219201"/>
            <a:ext cx="3627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RPJMD =</a:t>
            </a:r>
            <a:r>
              <a:rPr lang="en-US" dirty="0" err="1" smtClean="0"/>
              <a:t>Rencana</a:t>
            </a:r>
            <a:r>
              <a:rPr lang="en-US" dirty="0" smtClean="0"/>
              <a:t> Pembangunan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Menengah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6096000" y="2286000"/>
            <a:ext cx="2506788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RKPDesa</a:t>
            </a:r>
            <a:r>
              <a:rPr lang="en-US" dirty="0" smtClean="0"/>
              <a:t>=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Pembangunan </a:t>
            </a:r>
            <a:r>
              <a:rPr lang="en-US" dirty="0" err="1" smtClean="0"/>
              <a:t>Desa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5943600" cy="6397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APBDesa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4833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err="1" smtClean="0"/>
              <a:t>Sekretaris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APBDesa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RKPDesa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Sekretaris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APBDesa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BPD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dibahas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Penyampaian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paling </a:t>
            </a:r>
            <a:r>
              <a:rPr lang="en-US" dirty="0" err="1" smtClean="0"/>
              <a:t>lambat</a:t>
            </a:r>
            <a:r>
              <a:rPr lang="en-US" dirty="0" smtClean="0"/>
              <a:t> </a:t>
            </a:r>
            <a:r>
              <a:rPr lang="en-US" dirty="0" err="1" smtClean="0"/>
              <a:t>minggu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November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Pembahasan</a:t>
            </a:r>
            <a:r>
              <a:rPr lang="en-US" dirty="0" smtClean="0"/>
              <a:t> </a:t>
            </a:r>
            <a:r>
              <a:rPr lang="en-US" dirty="0" err="1" smtClean="0"/>
              <a:t>menitikberatkan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kesesuaian</a:t>
            </a:r>
            <a:r>
              <a:rPr lang="en-US" dirty="0" smtClean="0"/>
              <a:t> </a:t>
            </a:r>
            <a:r>
              <a:rPr lang="en-US" dirty="0" err="1" smtClean="0"/>
              <a:t>RKPDesa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APBDesa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disetujui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, paling </a:t>
            </a:r>
            <a:r>
              <a:rPr lang="en-US" dirty="0" err="1" smtClean="0"/>
              <a:t>lambat</a:t>
            </a:r>
            <a:r>
              <a:rPr lang="en-US" dirty="0" smtClean="0"/>
              <a:t> 3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disampaikan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Bupati</a:t>
            </a:r>
            <a:r>
              <a:rPr lang="en-US" dirty="0" smtClean="0"/>
              <a:t>/</a:t>
            </a:r>
            <a:r>
              <a:rPr lang="en-US" dirty="0" err="1" smtClean="0"/>
              <a:t>Walikota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dievaluasi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APBDesa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paling </a:t>
            </a:r>
            <a:r>
              <a:rPr lang="en-US" dirty="0" err="1" smtClean="0"/>
              <a:t>lambat</a:t>
            </a:r>
            <a:r>
              <a:rPr lang="en-US" dirty="0" smtClean="0"/>
              <a:t> 1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APBD </a:t>
            </a:r>
            <a:r>
              <a:rPr lang="en-US" dirty="0" err="1" smtClean="0"/>
              <a:t>Kabupaten</a:t>
            </a:r>
            <a:r>
              <a:rPr lang="en-US" dirty="0" smtClean="0"/>
              <a:t>/Kota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APBDesa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/>
          </a:bodyPr>
          <a:lstStyle/>
          <a:p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rekening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Bank yang </a:t>
            </a:r>
            <a:r>
              <a:rPr lang="en-US" dirty="0" err="1" smtClean="0"/>
              <a:t>ditunjuk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Setiiap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didukung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yang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mengintensifkan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tanggungjawabnya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dilarang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pungutan</a:t>
            </a:r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tetapkan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pungutan</a:t>
            </a:r>
            <a:r>
              <a:rPr lang="en-US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fdcfc30b900340468229e222cefa9b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62700" y="4648200"/>
            <a:ext cx="1866900" cy="18669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33800" cy="563562"/>
          </a:xfrm>
          <a:ln w="38100">
            <a:solidFill>
              <a:srgbClr val="FFFF00"/>
            </a:solidFill>
          </a:ln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 prst="angle"/>
            <a:contourClr>
              <a:schemeClr val="lt1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Menurut</a:t>
            </a:r>
            <a:r>
              <a:rPr lang="en-US" dirty="0" smtClean="0"/>
              <a:t> UU </a:t>
            </a:r>
            <a:r>
              <a:rPr lang="en-US" dirty="0" err="1" smtClean="0"/>
              <a:t>Nomor</a:t>
            </a:r>
            <a:r>
              <a:rPr lang="en-US" dirty="0" smtClean="0"/>
              <a:t> 6 </a:t>
            </a:r>
            <a:r>
              <a:rPr lang="en-US" dirty="0" err="1" smtClean="0"/>
              <a:t>Tahun</a:t>
            </a:r>
            <a:r>
              <a:rPr lang="en-US" dirty="0" smtClean="0"/>
              <a:t> 2014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dibahas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disepakati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 </a:t>
            </a:r>
          </a:p>
          <a:p>
            <a:r>
              <a:rPr lang="en-US" dirty="0" err="1" smtClean="0"/>
              <a:t>Terganggunya</a:t>
            </a:r>
            <a:r>
              <a:rPr lang="en-US" dirty="0" smtClean="0"/>
              <a:t> </a:t>
            </a:r>
            <a:r>
              <a:rPr lang="en-US" dirty="0" err="1" smtClean="0"/>
              <a:t>kerukunan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Terganggunya</a:t>
            </a:r>
            <a:r>
              <a:rPr lang="en-US" dirty="0" smtClean="0"/>
              <a:t> </a:t>
            </a:r>
            <a:r>
              <a:rPr lang="en-US" dirty="0" err="1" smtClean="0"/>
              <a:t>akses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Terganggunya</a:t>
            </a:r>
            <a:r>
              <a:rPr lang="en-US" dirty="0" smtClean="0"/>
              <a:t> </a:t>
            </a:r>
            <a:r>
              <a:rPr lang="en-US" dirty="0" err="1" smtClean="0"/>
              <a:t>ketentraman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r>
              <a:rPr lang="en-US" dirty="0" err="1" smtClean="0"/>
              <a:t>Terganggunya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Diskriminasi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, agama,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, </a:t>
            </a:r>
            <a:r>
              <a:rPr lang="en-US" dirty="0" err="1" smtClean="0"/>
              <a:t>ra,s</a:t>
            </a:r>
            <a:r>
              <a:rPr lang="en-US" dirty="0" smtClean="0"/>
              <a:t> </a:t>
            </a:r>
            <a:r>
              <a:rPr lang="en-US" dirty="0" err="1" smtClean="0"/>
              <a:t>antargolongan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gender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193</Words>
  <Application>Microsoft Office PowerPoint</Application>
  <PresentationFormat>On-screen Show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Oriel</vt:lpstr>
      <vt:lpstr>HUKUM ADMINISTRASI DAERAH materi 14  </vt:lpstr>
      <vt:lpstr>ANGGARAN PENDAPATA DAN BELANJA DESA (APBDesa)</vt:lpstr>
      <vt:lpstr>Slide 3</vt:lpstr>
      <vt:lpstr>Tujuan alokasi dana desa</vt:lpstr>
      <vt:lpstr>Pengalokasian dana desa</vt:lpstr>
      <vt:lpstr>RANCANGAN APBDesa</vt:lpstr>
      <vt:lpstr>Proses penetapan APBDesa</vt:lpstr>
      <vt:lpstr>Pelaksanaan APBDesa</vt:lpstr>
      <vt:lpstr>Peraturan desa</vt:lpstr>
      <vt:lpstr>Slide 10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ADMINISTRASI DAERAH materi 14  </dc:title>
  <dc:creator>ASUS</dc:creator>
  <cp:lastModifiedBy>ASUS</cp:lastModifiedBy>
  <cp:revision>1</cp:revision>
  <dcterms:created xsi:type="dcterms:W3CDTF">2020-10-20T08:30:56Z</dcterms:created>
  <dcterms:modified xsi:type="dcterms:W3CDTF">2020-10-20T08:31:38Z</dcterms:modified>
</cp:coreProperties>
</file>