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2" r:id="rId1"/>
  </p:sldMasterIdLst>
  <p:notesMasterIdLst>
    <p:notesMasterId r:id="rId24"/>
  </p:notesMasterIdLst>
  <p:sldIdLst>
    <p:sldId id="256" r:id="rId2"/>
    <p:sldId id="270"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id-ID"/>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itchFamily="34" charset="0"/>
                <a:cs typeface="Arial" pitchFamily="34" charset="0"/>
              </a:defRPr>
            </a:lvl1pPr>
          </a:lstStyle>
          <a:p>
            <a:pPr>
              <a:defRPr/>
            </a:pPr>
            <a:endParaRPr lang="id-ID"/>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itchFamily="34" charset="0"/>
                <a:cs typeface="Arial" pitchFamily="34" charset="0"/>
              </a:defRPr>
            </a:lvl1pPr>
          </a:lstStyle>
          <a:p>
            <a:pPr>
              <a:defRPr/>
            </a:pPr>
            <a:fld id="{BC5BB2CF-EC8F-42EB-A82F-21887A40A079}" type="datetimeFigureOut">
              <a:rPr lang="id-ID"/>
              <a:pPr>
                <a:defRPr/>
              </a:pPr>
              <a:t>14/11/2020</a:t>
            </a:fld>
            <a:endParaRPr lang="id-ID"/>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id-ID"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id-ID" noProof="0" smtClean="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itchFamily="34" charset="0"/>
                <a:cs typeface="Arial" pitchFamily="34" charset="0"/>
              </a:defRPr>
            </a:lvl1pPr>
          </a:lstStyle>
          <a:p>
            <a:pPr>
              <a:defRPr/>
            </a:pPr>
            <a:endParaRPr lang="id-ID"/>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atin typeface="Arial" pitchFamily="34" charset="0"/>
                <a:cs typeface="Arial" pitchFamily="34" charset="0"/>
              </a:defRPr>
            </a:lvl1pPr>
          </a:lstStyle>
          <a:p>
            <a:pPr>
              <a:defRPr/>
            </a:pPr>
            <a:fld id="{36D5F556-0384-4912-A412-0171E5FAD5A9}" type="slidenum">
              <a:rPr lang="id-ID"/>
              <a:pPr>
                <a:defRPr/>
              </a:pPr>
              <a:t>‹#›</a:t>
            </a:fld>
            <a:endParaRPr lang="id-ID"/>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endParaRPr lang="en-US" smtClean="0"/>
          </a:p>
        </p:txBody>
      </p:sp>
      <p:sp>
        <p:nvSpPr>
          <p:cNvPr id="2867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3CAD0DEA-F404-4858-9CFC-2803636C2399}" type="slidenum">
              <a:rPr lang="id-ID" smtClean="0">
                <a:latin typeface="Arial" charset="0"/>
                <a:cs typeface="Arial" charset="0"/>
              </a:rPr>
              <a:pPr/>
              <a:t>5</a:t>
            </a:fld>
            <a:endParaRPr lang="id-ID" smtClean="0">
              <a:latin typeface="Arial" charset="0"/>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fld id="{5921711B-68EE-400D-A7C4-DBD4BEB235ED}" type="datetimeFigureOut">
              <a:rPr lang="id-ID" smtClean="0"/>
              <a:pPr>
                <a:defRPr/>
              </a:pPr>
              <a:t>14/11/2020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2FA93E19-A3B9-4B63-AB17-0545941B81CF}" type="slidenum">
              <a:rPr lang="id-ID" smtClean="0"/>
              <a:pPr>
                <a:defRPr/>
              </a:pPr>
              <a:t>‹#›</a:t>
            </a:fld>
            <a:endParaRPr lang="id-ID"/>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DE4CECBD-EE4B-489B-BE10-ED3429C07018}" type="datetimeFigureOut">
              <a:rPr lang="id-ID" smtClean="0"/>
              <a:pPr>
                <a:defRPr/>
              </a:pPr>
              <a:t>14/11/2020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23399E98-BD60-4EC3-960A-27F00872FCFA}" type="slidenum">
              <a:rPr lang="id-ID" smtClean="0"/>
              <a:pPr>
                <a:defRPr/>
              </a:pPr>
              <a:t>‹#›</a:t>
            </a:fld>
            <a:endParaRPr lang="id-ID"/>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23147E11-641F-4A74-9576-CEE122A02D60}" type="datetimeFigureOut">
              <a:rPr lang="id-ID" smtClean="0"/>
              <a:pPr>
                <a:defRPr/>
              </a:pPr>
              <a:t>14/11/2020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E47EDCC3-ABFD-4ADC-8969-A0B66FF87E3A}" type="slidenum">
              <a:rPr lang="id-ID" smtClean="0"/>
              <a:pPr>
                <a:defRPr/>
              </a:pPr>
              <a:t>‹#›</a:t>
            </a:fld>
            <a:endParaRPr lang="id-ID"/>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fld id="{5EF1C740-FDFC-49F3-8F40-103AF45D27D6}" type="datetimeFigureOut">
              <a:rPr lang="id-ID" smtClean="0"/>
              <a:pPr>
                <a:defRPr/>
              </a:pPr>
              <a:t>14/11/2020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6A8B1722-6AF1-4C67-9C18-83F2A4518C70}" type="slidenum">
              <a:rPr lang="id-ID" smtClean="0"/>
              <a:pPr>
                <a:defRPr/>
              </a:pPr>
              <a:t>‹#›</a:t>
            </a:fld>
            <a:endParaRPr lang="id-ID"/>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fld id="{1C4A924E-893E-4E88-8404-13AAF95D4A9D}" type="datetimeFigureOut">
              <a:rPr lang="id-ID" smtClean="0"/>
              <a:pPr>
                <a:defRPr/>
              </a:pPr>
              <a:t>14/11/2020</a:t>
            </a:fld>
            <a:endParaRPr lang="id-ID"/>
          </a:p>
        </p:txBody>
      </p:sp>
      <p:sp>
        <p:nvSpPr>
          <p:cNvPr id="5" name="Footer Placeholder 4"/>
          <p:cNvSpPr>
            <a:spLocks noGrp="1"/>
          </p:cNvSpPr>
          <p:nvPr>
            <p:ph type="ftr" sz="quarter" idx="11"/>
          </p:nvPr>
        </p:nvSpPr>
        <p:spPr/>
        <p:txBody>
          <a:bodyPr/>
          <a:lstStyle/>
          <a:p>
            <a:pPr>
              <a:defRPr/>
            </a:pPr>
            <a:endParaRPr lang="id-ID"/>
          </a:p>
        </p:txBody>
      </p:sp>
      <p:sp>
        <p:nvSpPr>
          <p:cNvPr id="6" name="Slide Number Placeholder 5"/>
          <p:cNvSpPr>
            <a:spLocks noGrp="1"/>
          </p:cNvSpPr>
          <p:nvPr>
            <p:ph type="sldNum" sz="quarter" idx="12"/>
          </p:nvPr>
        </p:nvSpPr>
        <p:spPr/>
        <p:txBody>
          <a:bodyPr/>
          <a:lstStyle/>
          <a:p>
            <a:pPr>
              <a:defRPr/>
            </a:pPr>
            <a:fld id="{82F745B2-9786-40E3-B12E-2C9F79B47A73}" type="slidenum">
              <a:rPr lang="id-ID" smtClean="0"/>
              <a:pPr>
                <a:defRPr/>
              </a:pPr>
              <a:t>‹#›</a:t>
            </a:fld>
            <a:endParaRPr lang="id-ID"/>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fld id="{299C97BB-78DB-4893-B02A-4AAE4C97B964}" type="datetimeFigureOut">
              <a:rPr lang="id-ID" smtClean="0"/>
              <a:pPr>
                <a:defRPr/>
              </a:pPr>
              <a:t>14/11/2020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CF2AD7C2-71A2-490D-8693-136355572F32}" type="slidenum">
              <a:rPr lang="id-ID" smtClean="0"/>
              <a:pPr>
                <a:defRPr/>
              </a:pPr>
              <a:t>‹#›</a:t>
            </a:fld>
            <a:endParaRPr lang="id-ID"/>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fld id="{0A89FE18-A6CB-4024-A03D-9A962E82A257}" type="datetimeFigureOut">
              <a:rPr lang="id-ID" smtClean="0"/>
              <a:pPr>
                <a:defRPr/>
              </a:pPr>
              <a:t>14/11/2020</a:t>
            </a:fld>
            <a:endParaRPr lang="id-ID"/>
          </a:p>
        </p:txBody>
      </p:sp>
      <p:sp>
        <p:nvSpPr>
          <p:cNvPr id="8" name="Footer Placeholder 7"/>
          <p:cNvSpPr>
            <a:spLocks noGrp="1"/>
          </p:cNvSpPr>
          <p:nvPr>
            <p:ph type="ftr" sz="quarter" idx="11"/>
          </p:nvPr>
        </p:nvSpPr>
        <p:spPr/>
        <p:txBody>
          <a:bodyPr/>
          <a:lstStyle/>
          <a:p>
            <a:pPr>
              <a:defRPr/>
            </a:pPr>
            <a:endParaRPr lang="id-ID"/>
          </a:p>
        </p:txBody>
      </p:sp>
      <p:sp>
        <p:nvSpPr>
          <p:cNvPr id="9" name="Slide Number Placeholder 8"/>
          <p:cNvSpPr>
            <a:spLocks noGrp="1"/>
          </p:cNvSpPr>
          <p:nvPr>
            <p:ph type="sldNum" sz="quarter" idx="12"/>
          </p:nvPr>
        </p:nvSpPr>
        <p:spPr/>
        <p:txBody>
          <a:bodyPr/>
          <a:lstStyle/>
          <a:p>
            <a:pPr>
              <a:defRPr/>
            </a:pPr>
            <a:fld id="{7DA87184-08CE-4631-8144-18F87EF37F6D}" type="slidenum">
              <a:rPr lang="id-ID" smtClean="0"/>
              <a:pPr>
                <a:defRPr/>
              </a:pPr>
              <a:t>‹#›</a:t>
            </a:fld>
            <a:endParaRPr lang="id-ID"/>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fld id="{04F54E11-C9CF-47AC-AC0F-4964A7DCEAC5}" type="datetimeFigureOut">
              <a:rPr lang="id-ID" smtClean="0"/>
              <a:pPr>
                <a:defRPr/>
              </a:pPr>
              <a:t>14/11/2020</a:t>
            </a:fld>
            <a:endParaRPr lang="id-ID"/>
          </a:p>
        </p:txBody>
      </p:sp>
      <p:sp>
        <p:nvSpPr>
          <p:cNvPr id="4" name="Footer Placeholder 3"/>
          <p:cNvSpPr>
            <a:spLocks noGrp="1"/>
          </p:cNvSpPr>
          <p:nvPr>
            <p:ph type="ftr" sz="quarter" idx="11"/>
          </p:nvPr>
        </p:nvSpPr>
        <p:spPr/>
        <p:txBody>
          <a:bodyPr/>
          <a:lstStyle/>
          <a:p>
            <a:pPr>
              <a:defRPr/>
            </a:pPr>
            <a:endParaRPr lang="id-ID"/>
          </a:p>
        </p:txBody>
      </p:sp>
      <p:sp>
        <p:nvSpPr>
          <p:cNvPr id="5" name="Slide Number Placeholder 4"/>
          <p:cNvSpPr>
            <a:spLocks noGrp="1"/>
          </p:cNvSpPr>
          <p:nvPr>
            <p:ph type="sldNum" sz="quarter" idx="12"/>
          </p:nvPr>
        </p:nvSpPr>
        <p:spPr/>
        <p:txBody>
          <a:bodyPr/>
          <a:lstStyle/>
          <a:p>
            <a:pPr>
              <a:defRPr/>
            </a:pPr>
            <a:fld id="{941BE933-6274-4176-B548-4289F2C2657C}" type="slidenum">
              <a:rPr lang="id-ID" smtClean="0"/>
              <a:pPr>
                <a:defRPr/>
              </a:pPr>
              <a:t>‹#›</a:t>
            </a:fld>
            <a:endParaRPr lang="id-ID"/>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A5B33884-F831-4C36-AC56-7BBE759074CB}" type="datetimeFigureOut">
              <a:rPr lang="id-ID" smtClean="0"/>
              <a:pPr>
                <a:defRPr/>
              </a:pPr>
              <a:t>14/11/2020</a:t>
            </a:fld>
            <a:endParaRPr lang="id-ID"/>
          </a:p>
        </p:txBody>
      </p:sp>
      <p:sp>
        <p:nvSpPr>
          <p:cNvPr id="3" name="Footer Placeholder 2"/>
          <p:cNvSpPr>
            <a:spLocks noGrp="1"/>
          </p:cNvSpPr>
          <p:nvPr>
            <p:ph type="ftr" sz="quarter" idx="11"/>
          </p:nvPr>
        </p:nvSpPr>
        <p:spPr/>
        <p:txBody>
          <a:bodyPr/>
          <a:lstStyle/>
          <a:p>
            <a:pPr>
              <a:defRPr/>
            </a:pPr>
            <a:endParaRPr lang="id-ID"/>
          </a:p>
        </p:txBody>
      </p:sp>
      <p:sp>
        <p:nvSpPr>
          <p:cNvPr id="4" name="Slide Number Placeholder 3"/>
          <p:cNvSpPr>
            <a:spLocks noGrp="1"/>
          </p:cNvSpPr>
          <p:nvPr>
            <p:ph type="sldNum" sz="quarter" idx="12"/>
          </p:nvPr>
        </p:nvSpPr>
        <p:spPr/>
        <p:txBody>
          <a:bodyPr/>
          <a:lstStyle/>
          <a:p>
            <a:pPr>
              <a:defRPr/>
            </a:pPr>
            <a:fld id="{797A801D-F7DD-4D92-859A-95FE29C2BBD8}" type="slidenum">
              <a:rPr lang="id-ID" smtClean="0"/>
              <a:pPr>
                <a:defRPr/>
              </a:pPr>
              <a:t>‹#›</a:t>
            </a:fld>
            <a:endParaRPr lang="id-ID"/>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61931490-0028-4FBD-84E3-9CEA274EF940}" type="datetimeFigureOut">
              <a:rPr lang="id-ID" smtClean="0"/>
              <a:pPr>
                <a:defRPr/>
              </a:pPr>
              <a:t>14/11/2020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7A9615B0-5162-40A1-9B83-37F4CF00DD37}" type="slidenum">
              <a:rPr lang="id-ID" smtClean="0"/>
              <a:pPr>
                <a:defRPr/>
              </a:pPr>
              <a:t>‹#›</a:t>
            </a:fld>
            <a:endParaRPr lang="id-ID"/>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fld id="{B39FC0B9-ABF7-49B8-AFBD-56BBEFA5E887}" type="datetimeFigureOut">
              <a:rPr lang="id-ID" smtClean="0"/>
              <a:pPr>
                <a:defRPr/>
              </a:pPr>
              <a:t>14/11/2020</a:t>
            </a:fld>
            <a:endParaRPr lang="id-ID"/>
          </a:p>
        </p:txBody>
      </p:sp>
      <p:sp>
        <p:nvSpPr>
          <p:cNvPr id="6" name="Footer Placeholder 5"/>
          <p:cNvSpPr>
            <a:spLocks noGrp="1"/>
          </p:cNvSpPr>
          <p:nvPr>
            <p:ph type="ftr" sz="quarter" idx="11"/>
          </p:nvPr>
        </p:nvSpPr>
        <p:spPr/>
        <p:txBody>
          <a:bodyPr/>
          <a:lstStyle/>
          <a:p>
            <a:pPr>
              <a:defRPr/>
            </a:pPr>
            <a:endParaRPr lang="id-ID"/>
          </a:p>
        </p:txBody>
      </p:sp>
      <p:sp>
        <p:nvSpPr>
          <p:cNvPr id="7" name="Slide Number Placeholder 6"/>
          <p:cNvSpPr>
            <a:spLocks noGrp="1"/>
          </p:cNvSpPr>
          <p:nvPr>
            <p:ph type="sldNum" sz="quarter" idx="12"/>
          </p:nvPr>
        </p:nvSpPr>
        <p:spPr/>
        <p:txBody>
          <a:bodyPr/>
          <a:lstStyle/>
          <a:p>
            <a:pPr>
              <a:defRPr/>
            </a:pPr>
            <a:fld id="{DADE79DD-FB84-4F86-88FE-D2E8579177C7}" type="slidenum">
              <a:rPr lang="id-ID" smtClean="0"/>
              <a:pPr>
                <a:defRPr/>
              </a:pPr>
              <a:t>‹#›</a:t>
            </a:fld>
            <a:endParaRPr lang="id-ID"/>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F5BB4F23-5934-4446-8823-48618170B5E9}" type="datetimeFigureOut">
              <a:rPr lang="id-ID" smtClean="0"/>
              <a:pPr>
                <a:defRPr/>
              </a:pPr>
              <a:t>14/11/2020</a:t>
            </a:fld>
            <a:endParaRPr lang="id-ID"/>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id-ID"/>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250496FF-FC44-4DEE-9AFE-1E0766EFBE68}" type="slidenum">
              <a:rPr lang="id-ID" smtClean="0"/>
              <a:pPr>
                <a:defRPr/>
              </a:pPr>
              <a:t>‹#›</a:t>
            </a:fld>
            <a:endParaRPr lang="id-ID"/>
          </a:p>
        </p:txBody>
      </p:sp>
    </p:spTree>
  </p:cSld>
  <p:clrMap bg1="lt1" tx1="dk1" bg2="lt2" tx2="dk2" accent1="accent1" accent2="accent2" accent3="accent3" accent4="accent4" accent5="accent5" accent6="accent6" hlink="hlink" folHlink="folHlink"/>
  <p:sldLayoutIdLst>
    <p:sldLayoutId id="2147483813" r:id="rId1"/>
    <p:sldLayoutId id="2147483814" r:id="rId2"/>
    <p:sldLayoutId id="2147483815" r:id="rId3"/>
    <p:sldLayoutId id="2147483816" r:id="rId4"/>
    <p:sldLayoutId id="2147483817" r:id="rId5"/>
    <p:sldLayoutId id="2147483818" r:id="rId6"/>
    <p:sldLayoutId id="2147483819" r:id="rId7"/>
    <p:sldLayoutId id="2147483820" r:id="rId8"/>
    <p:sldLayoutId id="2147483821" r:id="rId9"/>
    <p:sldLayoutId id="2147483822" r:id="rId10"/>
    <p:sldLayoutId id="214748382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eaLnBrk="1" fontAlgn="auto" hangingPunct="1">
              <a:spcAft>
                <a:spcPts val="0"/>
              </a:spcAft>
              <a:defRPr/>
            </a:pPr>
            <a:r>
              <a:rPr lang="id-ID" smtClean="0"/>
              <a:t>Perkembangan ilmu ekonomi makro</a:t>
            </a:r>
            <a:endParaRPr lang="id-ID" dirty="0"/>
          </a:p>
        </p:txBody>
      </p:sp>
      <p:sp>
        <p:nvSpPr>
          <p:cNvPr id="4" name="Subtitle 3"/>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357188" y="428625"/>
            <a:ext cx="8229600" cy="633413"/>
          </a:xfrm>
        </p:spPr>
        <p:txBody>
          <a:bodyPr>
            <a:normAutofit fontScale="90000"/>
          </a:bodyPr>
          <a:lstStyle/>
          <a:p>
            <a:r>
              <a:rPr lang="en-US" smtClean="0"/>
              <a:t>Pasar Uang</a:t>
            </a:r>
            <a:endParaRPr lang="id-ID" smtClean="0"/>
          </a:p>
        </p:txBody>
      </p:sp>
      <p:sp>
        <p:nvSpPr>
          <p:cNvPr id="14339" name="Content Placeholder 2"/>
          <p:cNvSpPr>
            <a:spLocks noGrp="1"/>
          </p:cNvSpPr>
          <p:nvPr>
            <p:ph idx="1"/>
          </p:nvPr>
        </p:nvSpPr>
        <p:spPr>
          <a:xfrm>
            <a:off x="457200" y="1143000"/>
            <a:ext cx="8229600" cy="5181600"/>
          </a:xfrm>
        </p:spPr>
        <p:txBody>
          <a:bodyPr/>
          <a:lstStyle/>
          <a:p>
            <a:r>
              <a:rPr lang="en-US" sz="2400" smtClean="0">
                <a:solidFill>
                  <a:schemeClr val="accent2"/>
                </a:solidFill>
              </a:rPr>
              <a:t>Kaum klasik memiliki teori permintaan akan uang yang cukup terkenal, yaitu teori kuantitas</a:t>
            </a:r>
            <a:endParaRPr lang="id-ID" sz="2400" smtClean="0">
              <a:solidFill>
                <a:schemeClr val="accent2"/>
              </a:solidFill>
            </a:endParaRPr>
          </a:p>
          <a:p>
            <a:r>
              <a:rPr lang="en-US" sz="2400" smtClean="0">
                <a:solidFill>
                  <a:schemeClr val="accent2"/>
                </a:solidFill>
              </a:rPr>
              <a:t>Teori kuantitas mengatan bahwa masyarakat memerlukan uang tunai untuk keperluan transaksi tukar menukar (misal: jual beli barang dan jasa), bukan untuk tujuan lain</a:t>
            </a:r>
            <a:endParaRPr lang="id-ID" sz="2400" smtClean="0">
              <a:solidFill>
                <a:schemeClr val="accent2"/>
              </a:solidFill>
            </a:endParaRPr>
          </a:p>
          <a:p>
            <a:r>
              <a:rPr lang="en-US" sz="2400" smtClean="0">
                <a:solidFill>
                  <a:schemeClr val="accent2"/>
                </a:solidFill>
              </a:rPr>
              <a:t>Menurut kaum klasik karena uang tidak bisa menghasilkan apa-apa kecuali hanya untuk mempermudah transaksi, maka uang yang diminta oleh masyarakat hanya sebanyak jumlah yang dibutuhkan oleh masyarakat untuk membiayai proses transaksi mereka</a:t>
            </a:r>
            <a:endParaRPr lang="id-ID" sz="2400" smtClean="0">
              <a:solidFill>
                <a:schemeClr val="accent2"/>
              </a:solidFill>
            </a:endParaRPr>
          </a:p>
          <a:p>
            <a:r>
              <a:rPr lang="id-ID" sz="2400" smtClean="0">
                <a:solidFill>
                  <a:schemeClr val="accent2"/>
                </a:solidFill>
              </a:rPr>
              <a:t>J</a:t>
            </a:r>
            <a:r>
              <a:rPr lang="en-US" sz="2400" smtClean="0">
                <a:solidFill>
                  <a:schemeClr val="accent2"/>
                </a:solidFill>
              </a:rPr>
              <a:t>adi, semakin banyak transaksi yang dilakukan oleh masyarakat, semakin banyak pula uang tunai yang dibutuhkan oleh masyarakat tersebut</a:t>
            </a:r>
            <a:endParaRPr lang="id-ID" sz="2400" smtClean="0">
              <a:solidFill>
                <a:schemeClr val="accent2"/>
              </a:solidFill>
            </a:endParaRPr>
          </a:p>
          <a:p>
            <a:endParaRPr lang="id-ID"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id-ID" smtClean="0"/>
              <a:t>Volume transaksi tergantung</a:t>
            </a:r>
          </a:p>
        </p:txBody>
      </p:sp>
      <p:sp>
        <p:nvSpPr>
          <p:cNvPr id="15363" name="Content Placeholder 2"/>
          <p:cNvSpPr>
            <a:spLocks noGrp="1"/>
          </p:cNvSpPr>
          <p:nvPr>
            <p:ph idx="1"/>
          </p:nvPr>
        </p:nvSpPr>
        <p:spPr/>
        <p:txBody>
          <a:bodyPr/>
          <a:lstStyle/>
          <a:p>
            <a:pPr marL="514350" indent="-514350">
              <a:buFont typeface="Wingdings 2" pitchFamily="18" charset="2"/>
              <a:buAutoNum type="arabicParenR"/>
            </a:pPr>
            <a:r>
              <a:rPr lang="en-US" smtClean="0">
                <a:solidFill>
                  <a:schemeClr val="accent2"/>
                </a:solidFill>
              </a:rPr>
              <a:t>volume barang/jasa yang diproduksi masyarakat (yang diukur dengan GDP riel atau GDP pada harga konstan), dan </a:t>
            </a:r>
            <a:endParaRPr lang="id-ID" smtClean="0">
              <a:solidFill>
                <a:schemeClr val="accent2"/>
              </a:solidFill>
            </a:endParaRPr>
          </a:p>
          <a:p>
            <a:pPr marL="514350" indent="-514350">
              <a:buFont typeface="Wingdings 2" pitchFamily="18" charset="2"/>
              <a:buAutoNum type="arabicParenR"/>
            </a:pPr>
            <a:r>
              <a:rPr lang="en-US" smtClean="0">
                <a:solidFill>
                  <a:schemeClr val="accent2"/>
                </a:solidFill>
              </a:rPr>
              <a:t>tingkat harga umum</a:t>
            </a:r>
            <a:endParaRPr lang="id-ID" smtClean="0">
              <a:solidFill>
                <a:schemeClr val="accent2"/>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00063" y="500063"/>
            <a:ext cx="8229600" cy="704850"/>
          </a:xfrm>
        </p:spPr>
        <p:txBody>
          <a:bodyPr>
            <a:normAutofit fontScale="90000"/>
          </a:bodyPr>
          <a:lstStyle/>
          <a:p>
            <a:r>
              <a:rPr lang="en-US" smtClean="0"/>
              <a:t>Pasar LuarNegeri</a:t>
            </a:r>
            <a:endParaRPr lang="id-ID" smtClean="0"/>
          </a:p>
        </p:txBody>
      </p:sp>
      <p:sp>
        <p:nvSpPr>
          <p:cNvPr id="3" name="Content Placeholder 2"/>
          <p:cNvSpPr>
            <a:spLocks noGrp="1"/>
          </p:cNvSpPr>
          <p:nvPr>
            <p:ph idx="1"/>
          </p:nvPr>
        </p:nvSpPr>
        <p:spPr>
          <a:xfrm>
            <a:off x="457200" y="1285875"/>
            <a:ext cx="8229600" cy="5038725"/>
          </a:xfrm>
        </p:spPr>
        <p:txBody>
          <a:bodyPr>
            <a:normAutofit fontScale="92500" lnSpcReduction="10000"/>
          </a:bodyPr>
          <a:lstStyle/>
          <a:p>
            <a:pPr>
              <a:defRPr/>
            </a:pPr>
            <a:r>
              <a:rPr lang="en-US" dirty="0" smtClean="0">
                <a:solidFill>
                  <a:schemeClr val="accent2"/>
                </a:solidFill>
              </a:rPr>
              <a:t>Di </a:t>
            </a:r>
            <a:r>
              <a:rPr lang="en-US" dirty="0" err="1" smtClean="0">
                <a:solidFill>
                  <a:schemeClr val="accent2"/>
                </a:solidFill>
              </a:rPr>
              <a:t>pasar</a:t>
            </a:r>
            <a:r>
              <a:rPr lang="en-US" dirty="0" smtClean="0">
                <a:solidFill>
                  <a:schemeClr val="accent2"/>
                </a:solidFill>
              </a:rPr>
              <a:t> </a:t>
            </a:r>
            <a:r>
              <a:rPr lang="en-US" dirty="0" err="1" smtClean="0">
                <a:solidFill>
                  <a:schemeClr val="accent2"/>
                </a:solidFill>
              </a:rPr>
              <a:t>luar</a:t>
            </a:r>
            <a:r>
              <a:rPr lang="en-US" dirty="0" smtClean="0">
                <a:solidFill>
                  <a:schemeClr val="accent2"/>
                </a:solidFill>
              </a:rPr>
              <a:t> </a:t>
            </a:r>
            <a:r>
              <a:rPr lang="en-US" dirty="0" err="1" smtClean="0">
                <a:solidFill>
                  <a:schemeClr val="accent2"/>
                </a:solidFill>
              </a:rPr>
              <a:t>negeri</a:t>
            </a:r>
            <a:r>
              <a:rPr lang="en-US" dirty="0" smtClean="0">
                <a:solidFill>
                  <a:schemeClr val="accent2"/>
                </a:solidFill>
              </a:rPr>
              <a:t>, </a:t>
            </a:r>
            <a:r>
              <a:rPr lang="en-US" dirty="0" err="1" smtClean="0">
                <a:solidFill>
                  <a:schemeClr val="accent2"/>
                </a:solidFill>
              </a:rPr>
              <a:t>kaum</a:t>
            </a:r>
            <a:r>
              <a:rPr lang="en-US" dirty="0" smtClean="0">
                <a:solidFill>
                  <a:schemeClr val="accent2"/>
                </a:solidFill>
              </a:rPr>
              <a:t> </a:t>
            </a:r>
            <a:r>
              <a:rPr lang="en-US" dirty="0" err="1" smtClean="0">
                <a:solidFill>
                  <a:schemeClr val="accent2"/>
                </a:solidFill>
              </a:rPr>
              <a:t>klasik</a:t>
            </a:r>
            <a:r>
              <a:rPr lang="en-US" dirty="0" smtClean="0">
                <a:solidFill>
                  <a:schemeClr val="accent2"/>
                </a:solidFill>
              </a:rPr>
              <a:t> </a:t>
            </a:r>
            <a:r>
              <a:rPr lang="en-US" dirty="0" err="1" smtClean="0">
                <a:solidFill>
                  <a:schemeClr val="accent2"/>
                </a:solidFill>
              </a:rPr>
              <a:t>juga</a:t>
            </a:r>
            <a:r>
              <a:rPr lang="en-US" dirty="0" smtClean="0">
                <a:solidFill>
                  <a:schemeClr val="accent2"/>
                </a:solidFill>
              </a:rPr>
              <a:t> </a:t>
            </a:r>
            <a:r>
              <a:rPr lang="en-US" dirty="0" err="1" smtClean="0">
                <a:solidFill>
                  <a:schemeClr val="accent2"/>
                </a:solidFill>
              </a:rPr>
              <a:t>menganut</a:t>
            </a:r>
            <a:r>
              <a:rPr lang="en-US" dirty="0" smtClean="0">
                <a:solidFill>
                  <a:schemeClr val="accent2"/>
                </a:solidFill>
              </a:rPr>
              <a:t> </a:t>
            </a:r>
            <a:r>
              <a:rPr lang="en-US" dirty="0" err="1" smtClean="0">
                <a:solidFill>
                  <a:schemeClr val="accent2"/>
                </a:solidFill>
              </a:rPr>
              <a:t>pandangan</a:t>
            </a:r>
            <a:r>
              <a:rPr lang="en-US" dirty="0" smtClean="0">
                <a:solidFill>
                  <a:schemeClr val="accent2"/>
                </a:solidFill>
              </a:rPr>
              <a:t> </a:t>
            </a:r>
            <a:r>
              <a:rPr lang="en-US" dirty="0" err="1" smtClean="0">
                <a:solidFill>
                  <a:schemeClr val="accent2"/>
                </a:solidFill>
              </a:rPr>
              <a:t>bahwa</a:t>
            </a:r>
            <a:r>
              <a:rPr lang="en-US" dirty="0" smtClean="0">
                <a:solidFill>
                  <a:schemeClr val="accent2"/>
                </a:solidFill>
              </a:rPr>
              <a:t> </a:t>
            </a:r>
            <a:r>
              <a:rPr lang="en-US" dirty="0" err="1" smtClean="0">
                <a:solidFill>
                  <a:schemeClr val="accent2"/>
                </a:solidFill>
              </a:rPr>
              <a:t>dunia</a:t>
            </a:r>
            <a:r>
              <a:rPr lang="en-US" dirty="0" smtClean="0">
                <a:solidFill>
                  <a:schemeClr val="accent2"/>
                </a:solidFill>
              </a:rPr>
              <a:t> </a:t>
            </a:r>
            <a:r>
              <a:rPr lang="en-US" dirty="0" err="1" smtClean="0">
                <a:solidFill>
                  <a:schemeClr val="accent2"/>
                </a:solidFill>
              </a:rPr>
              <a:t>secara</a:t>
            </a:r>
            <a:r>
              <a:rPr lang="en-US" dirty="0" smtClean="0">
                <a:solidFill>
                  <a:schemeClr val="accent2"/>
                </a:solidFill>
              </a:rPr>
              <a:t> </a:t>
            </a:r>
            <a:r>
              <a:rPr lang="en-US" dirty="0" err="1" smtClean="0">
                <a:solidFill>
                  <a:schemeClr val="accent2"/>
                </a:solidFill>
              </a:rPr>
              <a:t>otomatis</a:t>
            </a:r>
            <a:r>
              <a:rPr lang="en-US" dirty="0" smtClean="0">
                <a:solidFill>
                  <a:schemeClr val="accent2"/>
                </a:solidFill>
              </a:rPr>
              <a:t> </a:t>
            </a:r>
            <a:r>
              <a:rPr lang="en-US" dirty="0" err="1" smtClean="0">
                <a:solidFill>
                  <a:schemeClr val="accent2"/>
                </a:solidFill>
              </a:rPr>
              <a:t>mengoreksi</a:t>
            </a:r>
            <a:r>
              <a:rPr lang="en-US" dirty="0" smtClean="0">
                <a:solidFill>
                  <a:schemeClr val="accent2"/>
                </a:solidFill>
              </a:rPr>
              <a:t> </a:t>
            </a:r>
            <a:r>
              <a:rPr lang="en-US" dirty="0" err="1" smtClean="0">
                <a:solidFill>
                  <a:schemeClr val="accent2"/>
                </a:solidFill>
              </a:rPr>
              <a:t>ketidakseimbangan</a:t>
            </a:r>
            <a:endParaRPr lang="id-ID" dirty="0" smtClean="0">
              <a:solidFill>
                <a:schemeClr val="accent2"/>
              </a:solidFill>
            </a:endParaRPr>
          </a:p>
          <a:p>
            <a:pPr>
              <a:defRPr/>
            </a:pPr>
            <a:r>
              <a:rPr lang="en-US" dirty="0" err="1" smtClean="0">
                <a:solidFill>
                  <a:schemeClr val="accent2"/>
                </a:solidFill>
              </a:rPr>
              <a:t>Implikasi</a:t>
            </a:r>
            <a:r>
              <a:rPr lang="en-US" dirty="0" smtClean="0">
                <a:solidFill>
                  <a:schemeClr val="accent2"/>
                </a:solidFill>
              </a:rPr>
              <a:t> </a:t>
            </a:r>
            <a:r>
              <a:rPr lang="en-US" dirty="0" err="1" smtClean="0">
                <a:solidFill>
                  <a:schemeClr val="accent2"/>
                </a:solidFill>
              </a:rPr>
              <a:t>dari</a:t>
            </a:r>
            <a:r>
              <a:rPr lang="en-US" dirty="0" smtClean="0">
                <a:solidFill>
                  <a:schemeClr val="accent2"/>
                </a:solidFill>
              </a:rPr>
              <a:t> </a:t>
            </a:r>
            <a:r>
              <a:rPr lang="en-US" dirty="0" err="1" smtClean="0">
                <a:solidFill>
                  <a:schemeClr val="accent2"/>
                </a:solidFill>
              </a:rPr>
              <a:t>pandangan</a:t>
            </a:r>
            <a:r>
              <a:rPr lang="en-US" dirty="0" smtClean="0">
                <a:solidFill>
                  <a:schemeClr val="accent2"/>
                </a:solidFill>
              </a:rPr>
              <a:t> </a:t>
            </a:r>
            <a:r>
              <a:rPr lang="en-US" dirty="0" err="1" smtClean="0">
                <a:solidFill>
                  <a:schemeClr val="accent2"/>
                </a:solidFill>
              </a:rPr>
              <a:t>ini</a:t>
            </a:r>
            <a:r>
              <a:rPr lang="en-US" dirty="0" smtClean="0">
                <a:solidFill>
                  <a:schemeClr val="accent2"/>
                </a:solidFill>
              </a:rPr>
              <a:t> </a:t>
            </a:r>
            <a:r>
              <a:rPr lang="en-US" dirty="0" err="1" smtClean="0">
                <a:solidFill>
                  <a:schemeClr val="accent2"/>
                </a:solidFill>
              </a:rPr>
              <a:t>adalah</a:t>
            </a:r>
            <a:r>
              <a:rPr lang="en-US" dirty="0" smtClean="0">
                <a:solidFill>
                  <a:schemeClr val="accent2"/>
                </a:solidFill>
              </a:rPr>
              <a:t> </a:t>
            </a:r>
            <a:r>
              <a:rPr lang="en-US" dirty="0" err="1" smtClean="0">
                <a:solidFill>
                  <a:schemeClr val="accent2"/>
                </a:solidFill>
              </a:rPr>
              <a:t>bahwa</a:t>
            </a:r>
            <a:r>
              <a:rPr lang="en-US" dirty="0" smtClean="0">
                <a:solidFill>
                  <a:schemeClr val="accent2"/>
                </a:solidFill>
              </a:rPr>
              <a:t> </a:t>
            </a:r>
            <a:r>
              <a:rPr lang="en-US" dirty="0" err="1" smtClean="0">
                <a:solidFill>
                  <a:schemeClr val="accent2"/>
                </a:solidFill>
              </a:rPr>
              <a:t>suatu</a:t>
            </a:r>
            <a:r>
              <a:rPr lang="en-US" dirty="0" smtClean="0">
                <a:solidFill>
                  <a:schemeClr val="accent2"/>
                </a:solidFill>
              </a:rPr>
              <a:t> </a:t>
            </a:r>
            <a:r>
              <a:rPr lang="en-US" dirty="0" err="1" smtClean="0">
                <a:solidFill>
                  <a:schemeClr val="accent2"/>
                </a:solidFill>
              </a:rPr>
              <a:t>perekonomian</a:t>
            </a:r>
            <a:r>
              <a:rPr lang="en-US" dirty="0" smtClean="0">
                <a:solidFill>
                  <a:schemeClr val="accent2"/>
                </a:solidFill>
              </a:rPr>
              <a:t> </a:t>
            </a:r>
            <a:r>
              <a:rPr lang="en-US" dirty="0" err="1" smtClean="0">
                <a:solidFill>
                  <a:schemeClr val="accent2"/>
                </a:solidFill>
              </a:rPr>
              <a:t>nasional</a:t>
            </a:r>
            <a:r>
              <a:rPr lang="en-US" dirty="0" smtClean="0">
                <a:solidFill>
                  <a:schemeClr val="accent2"/>
                </a:solidFill>
              </a:rPr>
              <a:t> </a:t>
            </a:r>
            <a:r>
              <a:rPr lang="en-US" dirty="0" err="1" smtClean="0">
                <a:solidFill>
                  <a:schemeClr val="accent2"/>
                </a:solidFill>
              </a:rPr>
              <a:t>tidak</a:t>
            </a:r>
            <a:r>
              <a:rPr lang="en-US" dirty="0" smtClean="0">
                <a:solidFill>
                  <a:schemeClr val="accent2"/>
                </a:solidFill>
              </a:rPr>
              <a:t> </a:t>
            </a:r>
            <a:r>
              <a:rPr lang="en-US" dirty="0" err="1" smtClean="0">
                <a:solidFill>
                  <a:schemeClr val="accent2"/>
                </a:solidFill>
              </a:rPr>
              <a:t>perlu</a:t>
            </a:r>
            <a:r>
              <a:rPr lang="en-US" dirty="0" smtClean="0">
                <a:solidFill>
                  <a:schemeClr val="accent2"/>
                </a:solidFill>
              </a:rPr>
              <a:t> </a:t>
            </a:r>
            <a:r>
              <a:rPr lang="en-US" dirty="0" err="1" smtClean="0">
                <a:solidFill>
                  <a:schemeClr val="accent2"/>
                </a:solidFill>
              </a:rPr>
              <a:t>merepotkan</a:t>
            </a:r>
            <a:r>
              <a:rPr lang="en-US" dirty="0" smtClean="0">
                <a:solidFill>
                  <a:schemeClr val="accent2"/>
                </a:solidFill>
              </a:rPr>
              <a:t> </a:t>
            </a:r>
            <a:r>
              <a:rPr lang="en-US" dirty="0" err="1" smtClean="0">
                <a:solidFill>
                  <a:schemeClr val="accent2"/>
                </a:solidFill>
              </a:rPr>
              <a:t>diri</a:t>
            </a:r>
            <a:r>
              <a:rPr lang="en-US" dirty="0" smtClean="0">
                <a:solidFill>
                  <a:schemeClr val="accent2"/>
                </a:solidFill>
              </a:rPr>
              <a:t> </a:t>
            </a:r>
            <a:r>
              <a:rPr lang="en-US" dirty="0" err="1" smtClean="0">
                <a:solidFill>
                  <a:schemeClr val="accent2"/>
                </a:solidFill>
              </a:rPr>
              <a:t>untuk</a:t>
            </a:r>
            <a:r>
              <a:rPr lang="en-US" dirty="0" smtClean="0">
                <a:solidFill>
                  <a:schemeClr val="accent2"/>
                </a:solidFill>
              </a:rPr>
              <a:t> </a:t>
            </a:r>
            <a:r>
              <a:rPr lang="en-US" dirty="0" err="1" smtClean="0">
                <a:solidFill>
                  <a:schemeClr val="accent2"/>
                </a:solidFill>
              </a:rPr>
              <a:t>menyeimbangkan</a:t>
            </a:r>
            <a:r>
              <a:rPr lang="en-US" dirty="0" smtClean="0">
                <a:solidFill>
                  <a:schemeClr val="accent2"/>
                </a:solidFill>
              </a:rPr>
              <a:t> </a:t>
            </a:r>
            <a:r>
              <a:rPr lang="en-US" dirty="0" err="1" smtClean="0">
                <a:solidFill>
                  <a:schemeClr val="accent2"/>
                </a:solidFill>
              </a:rPr>
              <a:t>neraca</a:t>
            </a:r>
            <a:r>
              <a:rPr lang="en-US" dirty="0" smtClean="0">
                <a:solidFill>
                  <a:schemeClr val="accent2"/>
                </a:solidFill>
              </a:rPr>
              <a:t> </a:t>
            </a:r>
            <a:r>
              <a:rPr lang="en-US" dirty="0" err="1" smtClean="0">
                <a:solidFill>
                  <a:schemeClr val="accent2"/>
                </a:solidFill>
              </a:rPr>
              <a:t>perdagangan</a:t>
            </a:r>
            <a:r>
              <a:rPr lang="en-US" dirty="0" smtClean="0">
                <a:solidFill>
                  <a:schemeClr val="accent2"/>
                </a:solidFill>
              </a:rPr>
              <a:t> </a:t>
            </a:r>
            <a:r>
              <a:rPr lang="en-US" dirty="0" err="1" smtClean="0">
                <a:solidFill>
                  <a:schemeClr val="accent2"/>
                </a:solidFill>
              </a:rPr>
              <a:t>mereka</a:t>
            </a:r>
            <a:r>
              <a:rPr lang="en-US" dirty="0" smtClean="0">
                <a:solidFill>
                  <a:schemeClr val="accent2"/>
                </a:solidFill>
              </a:rPr>
              <a:t> </a:t>
            </a:r>
            <a:r>
              <a:rPr lang="en-US" dirty="0" err="1" smtClean="0">
                <a:solidFill>
                  <a:schemeClr val="accent2"/>
                </a:solidFill>
              </a:rPr>
              <a:t>dengan</a:t>
            </a:r>
            <a:r>
              <a:rPr lang="en-US" dirty="0" smtClean="0">
                <a:solidFill>
                  <a:schemeClr val="accent2"/>
                </a:solidFill>
              </a:rPr>
              <a:t> </a:t>
            </a:r>
            <a:r>
              <a:rPr lang="en-US" dirty="0" err="1" smtClean="0">
                <a:solidFill>
                  <a:schemeClr val="accent2"/>
                </a:solidFill>
              </a:rPr>
              <a:t>kebijakan-kebijakan</a:t>
            </a:r>
            <a:r>
              <a:rPr lang="en-US" dirty="0" smtClean="0">
                <a:solidFill>
                  <a:schemeClr val="accent2"/>
                </a:solidFill>
              </a:rPr>
              <a:t> </a:t>
            </a:r>
            <a:r>
              <a:rPr lang="en-US" dirty="0" err="1" smtClean="0">
                <a:solidFill>
                  <a:schemeClr val="accent2"/>
                </a:solidFill>
              </a:rPr>
              <a:t>khusus</a:t>
            </a:r>
            <a:r>
              <a:rPr lang="en-US" dirty="0" smtClean="0">
                <a:solidFill>
                  <a:schemeClr val="accent2"/>
                </a:solidFill>
              </a:rPr>
              <a:t>, </a:t>
            </a:r>
            <a:r>
              <a:rPr lang="en-US" dirty="0" err="1" smtClean="0">
                <a:solidFill>
                  <a:schemeClr val="accent2"/>
                </a:solidFill>
              </a:rPr>
              <a:t>asal</a:t>
            </a:r>
            <a:r>
              <a:rPr lang="en-US" dirty="0" smtClean="0">
                <a:solidFill>
                  <a:schemeClr val="accent2"/>
                </a:solidFill>
              </a:rPr>
              <a:t> </a:t>
            </a:r>
            <a:r>
              <a:rPr lang="en-US" dirty="0" err="1" smtClean="0">
                <a:solidFill>
                  <a:schemeClr val="accent2"/>
                </a:solidFill>
              </a:rPr>
              <a:t>saja</a:t>
            </a:r>
            <a:r>
              <a:rPr lang="en-US" dirty="0" smtClean="0">
                <a:solidFill>
                  <a:schemeClr val="accent2"/>
                </a:solidFill>
              </a:rPr>
              <a:t> </a:t>
            </a:r>
            <a:r>
              <a:rPr lang="en-US" dirty="0" err="1" smtClean="0">
                <a:solidFill>
                  <a:schemeClr val="accent2"/>
                </a:solidFill>
              </a:rPr>
              <a:t>pemerintah</a:t>
            </a:r>
            <a:r>
              <a:rPr lang="en-US" dirty="0" smtClean="0">
                <a:solidFill>
                  <a:schemeClr val="accent2"/>
                </a:solidFill>
              </a:rPr>
              <a:t> </a:t>
            </a:r>
            <a:r>
              <a:rPr lang="en-US" dirty="0" err="1" smtClean="0">
                <a:solidFill>
                  <a:schemeClr val="accent2"/>
                </a:solidFill>
              </a:rPr>
              <a:t>mau</a:t>
            </a:r>
            <a:r>
              <a:rPr lang="en-US" dirty="0" smtClean="0">
                <a:solidFill>
                  <a:schemeClr val="accent2"/>
                </a:solidFill>
              </a:rPr>
              <a:t> </a:t>
            </a:r>
            <a:r>
              <a:rPr lang="en-US" dirty="0" err="1" smtClean="0">
                <a:solidFill>
                  <a:schemeClr val="accent2"/>
                </a:solidFill>
              </a:rPr>
              <a:t>memakai</a:t>
            </a:r>
            <a:r>
              <a:rPr lang="en-US" dirty="0" smtClean="0">
                <a:solidFill>
                  <a:schemeClr val="accent2"/>
                </a:solidFill>
              </a:rPr>
              <a:t> </a:t>
            </a:r>
            <a:r>
              <a:rPr lang="en-US" dirty="0" err="1" smtClean="0">
                <a:solidFill>
                  <a:schemeClr val="accent2"/>
                </a:solidFill>
              </a:rPr>
              <a:t>salah</a:t>
            </a:r>
            <a:r>
              <a:rPr lang="en-US" dirty="0" smtClean="0">
                <a:solidFill>
                  <a:schemeClr val="accent2"/>
                </a:solidFill>
              </a:rPr>
              <a:t> </a:t>
            </a:r>
            <a:r>
              <a:rPr lang="en-US" dirty="0" err="1" smtClean="0">
                <a:solidFill>
                  <a:schemeClr val="accent2"/>
                </a:solidFill>
              </a:rPr>
              <a:t>satu</a:t>
            </a:r>
            <a:r>
              <a:rPr lang="en-US" dirty="0" smtClean="0">
                <a:solidFill>
                  <a:schemeClr val="accent2"/>
                </a:solidFill>
              </a:rPr>
              <a:t> </a:t>
            </a:r>
            <a:r>
              <a:rPr lang="en-US" dirty="0" err="1" smtClean="0">
                <a:solidFill>
                  <a:schemeClr val="accent2"/>
                </a:solidFill>
              </a:rPr>
              <a:t>dari</a:t>
            </a:r>
            <a:r>
              <a:rPr lang="en-US" dirty="0" smtClean="0">
                <a:solidFill>
                  <a:schemeClr val="accent2"/>
                </a:solidFill>
              </a:rPr>
              <a:t> </a:t>
            </a:r>
            <a:r>
              <a:rPr lang="en-US" dirty="0" err="1" smtClean="0">
                <a:solidFill>
                  <a:schemeClr val="accent2"/>
                </a:solidFill>
              </a:rPr>
              <a:t>sistem</a:t>
            </a:r>
            <a:r>
              <a:rPr lang="en-US" dirty="0" smtClean="0">
                <a:solidFill>
                  <a:schemeClr val="accent2"/>
                </a:solidFill>
              </a:rPr>
              <a:t> </a:t>
            </a:r>
            <a:r>
              <a:rPr lang="en-US" dirty="0" err="1" smtClean="0">
                <a:solidFill>
                  <a:schemeClr val="accent2"/>
                </a:solidFill>
              </a:rPr>
              <a:t>pembayaran</a:t>
            </a:r>
            <a:r>
              <a:rPr lang="en-US" dirty="0" smtClean="0">
                <a:solidFill>
                  <a:schemeClr val="accent2"/>
                </a:solidFill>
              </a:rPr>
              <a:t> </a:t>
            </a:r>
            <a:r>
              <a:rPr lang="en-US" dirty="0" err="1" smtClean="0">
                <a:solidFill>
                  <a:schemeClr val="accent2"/>
                </a:solidFill>
              </a:rPr>
              <a:t>luar</a:t>
            </a:r>
            <a:r>
              <a:rPr lang="en-US" dirty="0" smtClean="0">
                <a:solidFill>
                  <a:schemeClr val="accent2"/>
                </a:solidFill>
              </a:rPr>
              <a:t> </a:t>
            </a:r>
            <a:r>
              <a:rPr lang="en-US" dirty="0" err="1" smtClean="0">
                <a:solidFill>
                  <a:schemeClr val="accent2"/>
                </a:solidFill>
              </a:rPr>
              <a:t>negeri</a:t>
            </a:r>
            <a:r>
              <a:rPr lang="id-ID" dirty="0" smtClean="0">
                <a:solidFill>
                  <a:schemeClr val="accent2"/>
                </a:solidFill>
              </a:rPr>
              <a:t> ini:</a:t>
            </a:r>
          </a:p>
          <a:p>
            <a:pPr marL="900113" indent="-360363">
              <a:buFont typeface="+mj-lt"/>
              <a:buAutoNum type="arabicPeriod"/>
              <a:defRPr/>
            </a:pPr>
            <a:r>
              <a:rPr lang="en-US" i="1" dirty="0" err="1" smtClean="0">
                <a:solidFill>
                  <a:schemeClr val="accent2"/>
                </a:solidFill>
              </a:rPr>
              <a:t>Sistem</a:t>
            </a:r>
            <a:r>
              <a:rPr lang="en-US" i="1" dirty="0" smtClean="0">
                <a:solidFill>
                  <a:schemeClr val="accent2"/>
                </a:solidFill>
              </a:rPr>
              <a:t> </a:t>
            </a:r>
            <a:r>
              <a:rPr lang="en-US" i="1" dirty="0" err="1" smtClean="0">
                <a:solidFill>
                  <a:schemeClr val="accent2"/>
                </a:solidFill>
              </a:rPr>
              <a:t>Standar</a:t>
            </a:r>
            <a:r>
              <a:rPr lang="en-US" i="1" dirty="0" smtClean="0">
                <a:solidFill>
                  <a:schemeClr val="accent2"/>
                </a:solidFill>
              </a:rPr>
              <a:t> </a:t>
            </a:r>
            <a:r>
              <a:rPr lang="en-US" i="1" dirty="0" err="1" smtClean="0">
                <a:solidFill>
                  <a:schemeClr val="accent2"/>
                </a:solidFill>
              </a:rPr>
              <a:t>Emas</a:t>
            </a:r>
            <a:endParaRPr lang="id-ID" i="1" dirty="0" smtClean="0">
              <a:solidFill>
                <a:schemeClr val="accent2"/>
              </a:solidFill>
            </a:endParaRPr>
          </a:p>
          <a:p>
            <a:pPr marL="900113" indent="-360363">
              <a:buFont typeface="+mj-lt"/>
              <a:buAutoNum type="arabicPeriod"/>
              <a:defRPr/>
            </a:pPr>
            <a:r>
              <a:rPr lang="en-US" i="1" dirty="0" err="1" smtClean="0">
                <a:solidFill>
                  <a:schemeClr val="accent2"/>
                </a:solidFill>
              </a:rPr>
              <a:t>Standar</a:t>
            </a:r>
            <a:r>
              <a:rPr lang="en-US" i="1" dirty="0" smtClean="0">
                <a:solidFill>
                  <a:schemeClr val="accent2"/>
                </a:solidFill>
              </a:rPr>
              <a:t> </a:t>
            </a:r>
            <a:r>
              <a:rPr lang="en-US" i="1" dirty="0" err="1" smtClean="0">
                <a:solidFill>
                  <a:schemeClr val="accent2"/>
                </a:solidFill>
              </a:rPr>
              <a:t>Kertas</a:t>
            </a:r>
            <a:r>
              <a:rPr lang="en-US" i="1" dirty="0" smtClean="0">
                <a:solidFill>
                  <a:schemeClr val="accent2"/>
                </a:solidFill>
              </a:rPr>
              <a:t> </a:t>
            </a:r>
            <a:r>
              <a:rPr lang="en-US" i="1" dirty="0" err="1" smtClean="0">
                <a:solidFill>
                  <a:schemeClr val="accent2"/>
                </a:solidFill>
              </a:rPr>
              <a:t>dan</a:t>
            </a:r>
            <a:r>
              <a:rPr lang="en-US" i="1" dirty="0" smtClean="0">
                <a:solidFill>
                  <a:schemeClr val="accent2"/>
                </a:solidFill>
              </a:rPr>
              <a:t> </a:t>
            </a:r>
            <a:r>
              <a:rPr lang="en-US" i="1" dirty="0" err="1" smtClean="0">
                <a:solidFill>
                  <a:schemeClr val="accent2"/>
                </a:solidFill>
              </a:rPr>
              <a:t>Kurs</a:t>
            </a:r>
            <a:r>
              <a:rPr lang="en-US" i="1" dirty="0" smtClean="0">
                <a:solidFill>
                  <a:schemeClr val="accent2"/>
                </a:solidFill>
              </a:rPr>
              <a:t> </a:t>
            </a:r>
            <a:r>
              <a:rPr lang="en-US" i="1" dirty="0" err="1" smtClean="0">
                <a:solidFill>
                  <a:schemeClr val="accent2"/>
                </a:solidFill>
              </a:rPr>
              <a:t>Devis</a:t>
            </a:r>
            <a:r>
              <a:rPr lang="en-US" i="1" dirty="0" smtClean="0">
                <a:solidFill>
                  <a:schemeClr val="accent2"/>
                </a:solidFill>
              </a:rPr>
              <a:t> yang </a:t>
            </a:r>
            <a:r>
              <a:rPr lang="en-US" i="1" dirty="0" err="1" smtClean="0">
                <a:solidFill>
                  <a:schemeClr val="accent2"/>
                </a:solidFill>
              </a:rPr>
              <a:t>fleksibel</a:t>
            </a:r>
            <a:endParaRPr lang="id-ID" dirty="0" smtClean="0">
              <a:solidFill>
                <a:schemeClr val="accent2"/>
              </a:solidFill>
            </a:endParaRPr>
          </a:p>
          <a:p>
            <a:pPr>
              <a:defRPr/>
            </a:pPr>
            <a:endParaRPr lang="id-ID"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i="1" smtClean="0">
                <a:solidFill>
                  <a:schemeClr val="accent2"/>
                </a:solidFill>
              </a:rPr>
              <a:t>Sistem Standar Emas</a:t>
            </a:r>
            <a:endParaRPr lang="id-ID" smtClean="0"/>
          </a:p>
        </p:txBody>
      </p:sp>
      <p:sp>
        <p:nvSpPr>
          <p:cNvPr id="17411" name="Content Placeholder 2"/>
          <p:cNvSpPr>
            <a:spLocks noGrp="1"/>
          </p:cNvSpPr>
          <p:nvPr>
            <p:ph idx="1"/>
          </p:nvPr>
        </p:nvSpPr>
        <p:spPr/>
        <p:txBody>
          <a:bodyPr/>
          <a:lstStyle/>
          <a:p>
            <a:r>
              <a:rPr lang="en-US" i="1" smtClean="0">
                <a:solidFill>
                  <a:schemeClr val="accent2"/>
                </a:solidFill>
              </a:rPr>
              <a:t>Sistem Standar Emas </a:t>
            </a:r>
            <a:r>
              <a:rPr lang="id-ID" i="1" smtClean="0">
                <a:solidFill>
                  <a:schemeClr val="accent2"/>
                </a:solidFill>
              </a:rPr>
              <a:t>adalah </a:t>
            </a:r>
            <a:r>
              <a:rPr lang="en-US" smtClean="0">
                <a:solidFill>
                  <a:schemeClr val="accent2"/>
                </a:solidFill>
              </a:rPr>
              <a:t>sistem yang memberlakukan uang dalam negeri (misalnya rupiah) dijamin dengan emas</a:t>
            </a:r>
            <a:endParaRPr lang="id-ID" smtClean="0">
              <a:solidFill>
                <a:schemeClr val="accent2"/>
              </a:solidFill>
            </a:endParaRPr>
          </a:p>
          <a:p>
            <a:r>
              <a:rPr lang="en-US" smtClean="0">
                <a:solidFill>
                  <a:schemeClr val="accent2"/>
                </a:solidFill>
              </a:rPr>
              <a:t>Artinya setiap satuan uang tersebut (misalnya satu rupiah) selalu dapat ditukar dengan emas murni seberat x gram di Bank Sentral</a:t>
            </a:r>
            <a:endParaRPr lang="id-ID" smtClean="0">
              <a:solidFill>
                <a:schemeClr val="accent2"/>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normAutofit fontScale="90000"/>
          </a:bodyPr>
          <a:lstStyle/>
          <a:p>
            <a:r>
              <a:rPr lang="en-US" sz="4000" i="1" smtClean="0">
                <a:solidFill>
                  <a:schemeClr val="accent2"/>
                </a:solidFill>
              </a:rPr>
              <a:t>Standar Kertas dan Kurs Devis yang fleksibel</a:t>
            </a:r>
            <a:endParaRPr lang="id-ID" sz="4000" smtClean="0">
              <a:solidFill>
                <a:schemeClr val="accent2"/>
              </a:solidFill>
            </a:endParaRPr>
          </a:p>
        </p:txBody>
      </p:sp>
      <p:sp>
        <p:nvSpPr>
          <p:cNvPr id="18435" name="Content Placeholder 2"/>
          <p:cNvSpPr>
            <a:spLocks noGrp="1"/>
          </p:cNvSpPr>
          <p:nvPr>
            <p:ph idx="1"/>
          </p:nvPr>
        </p:nvSpPr>
        <p:spPr/>
        <p:txBody>
          <a:bodyPr/>
          <a:lstStyle/>
          <a:p>
            <a:r>
              <a:rPr lang="en-US" i="1" smtClean="0">
                <a:solidFill>
                  <a:schemeClr val="accent2"/>
                </a:solidFill>
              </a:rPr>
              <a:t>Standar Kertas dan Kurs Devis yang fleksibel </a:t>
            </a:r>
            <a:r>
              <a:rPr lang="id-ID" smtClean="0">
                <a:solidFill>
                  <a:schemeClr val="accent2"/>
                </a:solidFill>
              </a:rPr>
              <a:t>adalah </a:t>
            </a:r>
            <a:r>
              <a:rPr lang="en-US" smtClean="0">
                <a:solidFill>
                  <a:schemeClr val="accent2"/>
                </a:solidFill>
              </a:rPr>
              <a:t>sistem keuangan dalam negeri yang dapat menggunakan standar kertas atau menggunakan uang kertas yang tidak dijamin dengan emas, dan harus menganut sistem kurs devisa mengambang</a:t>
            </a:r>
            <a:endParaRPr lang="id-ID" smtClean="0">
              <a:solidFill>
                <a:schemeClr val="accent2"/>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381000" y="1428750"/>
            <a:ext cx="8763000" cy="2971800"/>
          </a:xfrm>
          <a:prstGeom prst="ribbon">
            <a:avLst>
              <a:gd name="adj1" fmla="val 25588"/>
              <a:gd name="adj2" fmla="val 75000"/>
            </a:avLst>
          </a:prstGeom>
          <a:solidFill>
            <a:schemeClr val="folHlink"/>
          </a:solidFill>
          <a:ln w="38100">
            <a:solidFill>
              <a:srgbClr val="0000FF"/>
            </a:solidFill>
            <a:prstDash val="lgDashDotDot"/>
            <a:round/>
            <a:headEnd/>
            <a:tailEnd/>
          </a:ln>
        </p:spPr>
        <p:txBody>
          <a:bodyPr wrap="none" anchor="ctr"/>
          <a:lstStyle/>
          <a:p>
            <a:pPr algn="ctr"/>
            <a:r>
              <a:rPr lang="id-ID" sz="3200" b="1">
                <a:solidFill>
                  <a:schemeClr val="bg1"/>
                </a:solidFill>
              </a:rPr>
              <a:t>Teori Ekonomi Keynesian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smtClean="0"/>
              <a:t>Dasar Filsafat Teori Keynes</a:t>
            </a:r>
            <a:endParaRPr lang="id-ID" smtClean="0"/>
          </a:p>
        </p:txBody>
      </p:sp>
      <p:sp>
        <p:nvSpPr>
          <p:cNvPr id="20483" name="Content Placeholder 2"/>
          <p:cNvSpPr>
            <a:spLocks noGrp="1"/>
          </p:cNvSpPr>
          <p:nvPr>
            <p:ph idx="1"/>
          </p:nvPr>
        </p:nvSpPr>
        <p:spPr/>
        <p:txBody>
          <a:bodyPr>
            <a:normAutofit fontScale="92500" lnSpcReduction="10000"/>
          </a:bodyPr>
          <a:lstStyle/>
          <a:p>
            <a:r>
              <a:rPr lang="en-US" smtClean="0">
                <a:solidFill>
                  <a:schemeClr val="accent2"/>
                </a:solidFill>
              </a:rPr>
              <a:t>Inti dari ideologi Keynesianisme adalah untuk mengatasi masalah krisis ekonomi, pemerintah harus melakukan lebih banyak campur tangan secara aktif dalam mengendalikan perekonomian nasional</a:t>
            </a:r>
            <a:endParaRPr lang="id-ID" smtClean="0">
              <a:solidFill>
                <a:schemeClr val="accent2"/>
              </a:solidFill>
            </a:endParaRPr>
          </a:p>
          <a:p>
            <a:r>
              <a:rPr lang="en-US" smtClean="0">
                <a:solidFill>
                  <a:schemeClr val="accent2"/>
                </a:solidFill>
              </a:rPr>
              <a:t>Kegiatan produksi dan pemilikan faktor-faktor produksi masih dapat dipercayakan kepada swasta, tetapi pemerintah wajib melakukan kebijakan-kebijakan untuk mempengaruhi perekonomian</a:t>
            </a:r>
            <a:endParaRPr lang="id-ID" smtClean="0">
              <a:solidFill>
                <a:schemeClr val="accent2"/>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428625" y="428625"/>
            <a:ext cx="8229600" cy="847725"/>
          </a:xfrm>
        </p:spPr>
        <p:txBody>
          <a:bodyPr/>
          <a:lstStyle/>
          <a:p>
            <a:r>
              <a:rPr lang="id-ID" smtClean="0"/>
              <a:t>Lanjutan </a:t>
            </a:r>
          </a:p>
        </p:txBody>
      </p:sp>
      <p:sp>
        <p:nvSpPr>
          <p:cNvPr id="21507" name="Content Placeholder 2"/>
          <p:cNvSpPr>
            <a:spLocks noGrp="1"/>
          </p:cNvSpPr>
          <p:nvPr>
            <p:ph idx="1"/>
          </p:nvPr>
        </p:nvSpPr>
        <p:spPr>
          <a:xfrm>
            <a:off x="428625" y="1357313"/>
            <a:ext cx="8229600" cy="4960937"/>
          </a:xfrm>
        </p:spPr>
        <p:txBody>
          <a:bodyPr>
            <a:normAutofit fontScale="85000" lnSpcReduction="10000"/>
          </a:bodyPr>
          <a:lstStyle/>
          <a:p>
            <a:r>
              <a:rPr lang="en-US" smtClean="0">
                <a:solidFill>
                  <a:schemeClr val="accent2"/>
                </a:solidFill>
              </a:rPr>
              <a:t>Misalnya, dalam masa depresi pemerintah harus bersdia melakukan kegiatan-kegiatan yang langsung dapat menyerap tenaga kerja yang tidak dapat bekerja pada swasta, walaupun hal ini dapat menyebabkan defisit dalam anggaran belanja negara</a:t>
            </a:r>
            <a:endParaRPr lang="id-ID" smtClean="0">
              <a:solidFill>
                <a:schemeClr val="accent2"/>
              </a:solidFill>
            </a:endParaRPr>
          </a:p>
          <a:p>
            <a:r>
              <a:rPr lang="en-US" smtClean="0">
                <a:solidFill>
                  <a:schemeClr val="accent2"/>
                </a:solidFill>
              </a:rPr>
              <a:t>Dalam hal ini Keynes tidak percaya pada sistem liberalisme yang mengkoreksi diri sendiri, untuk kembali pada posisi </a:t>
            </a:r>
            <a:r>
              <a:rPr lang="en-US" i="1" smtClean="0">
                <a:solidFill>
                  <a:schemeClr val="accent2"/>
                </a:solidFill>
              </a:rPr>
              <a:t>full employment </a:t>
            </a:r>
            <a:r>
              <a:rPr lang="en-US" smtClean="0">
                <a:solidFill>
                  <a:schemeClr val="accent2"/>
                </a:solidFill>
              </a:rPr>
              <a:t>secara otomatis</a:t>
            </a:r>
            <a:endParaRPr lang="id-ID" smtClean="0">
              <a:solidFill>
                <a:schemeClr val="accent2"/>
              </a:solidFill>
            </a:endParaRPr>
          </a:p>
          <a:p>
            <a:r>
              <a:rPr lang="en-US" smtClean="0">
                <a:solidFill>
                  <a:schemeClr val="accent2"/>
                </a:solidFill>
              </a:rPr>
              <a:t>Full employment hanya dapat dicapai dengan tindakan-tindakan terencana, bukan datang dengan sendirinya </a:t>
            </a:r>
            <a:endParaRPr lang="id-ID" smtClean="0">
              <a:solidFill>
                <a:schemeClr val="accent2"/>
              </a:solidFill>
            </a:endParaRPr>
          </a:p>
          <a:p>
            <a:endParaRPr lang="id-ID"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Pasar Barang</a:t>
            </a:r>
            <a:endParaRPr lang="id-ID" smtClean="0"/>
          </a:p>
        </p:txBody>
      </p:sp>
      <p:sp>
        <p:nvSpPr>
          <p:cNvPr id="22531" name="Content Placeholder 2"/>
          <p:cNvSpPr>
            <a:spLocks noGrp="1"/>
          </p:cNvSpPr>
          <p:nvPr>
            <p:ph idx="1"/>
          </p:nvPr>
        </p:nvSpPr>
        <p:spPr/>
        <p:txBody>
          <a:bodyPr>
            <a:normAutofit fontScale="92500" lnSpcReduction="10000"/>
          </a:bodyPr>
          <a:lstStyle/>
          <a:p>
            <a:r>
              <a:rPr lang="en-US" smtClean="0">
                <a:solidFill>
                  <a:schemeClr val="accent2"/>
                </a:solidFill>
              </a:rPr>
              <a:t>Menurut Keynesian permintaan barang tidak selalu sama dengan penawaran karena tidak semua income dibelanjakan tetapi sebagian dari pendapatan tersebut akan disimpan dalam bentuk tabungan (saving)</a:t>
            </a:r>
            <a:endParaRPr lang="id-ID" smtClean="0">
              <a:solidFill>
                <a:schemeClr val="accent2"/>
              </a:solidFill>
            </a:endParaRPr>
          </a:p>
          <a:p>
            <a:r>
              <a:rPr lang="en-US" smtClean="0">
                <a:solidFill>
                  <a:schemeClr val="accent2"/>
                </a:solidFill>
              </a:rPr>
              <a:t>Tabungan tidak menambah permintaan efektif terhadap barang dan jasa kalau tidak segera diinvestasikan sehingga akan terjadi kelebihan stok barang atau kelebihan produksi barang (penawaran)</a:t>
            </a:r>
            <a:endParaRPr lang="id-ID" smtClean="0">
              <a:solidFill>
                <a:schemeClr val="accent2"/>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r>
              <a:rPr lang="id-ID" sz="2800" smtClean="0"/>
              <a:t>A</a:t>
            </a:r>
            <a:r>
              <a:rPr lang="en-US" sz="2800" smtClean="0"/>
              <a:t>kibat dari ketidakseimbangan permintaan dengan penawaran ini terhadap perekonomian negara</a:t>
            </a:r>
            <a:endParaRPr lang="id-ID" sz="2800" smtClean="0"/>
          </a:p>
        </p:txBody>
      </p:sp>
      <p:sp>
        <p:nvSpPr>
          <p:cNvPr id="23555" name="Content Placeholder 2"/>
          <p:cNvSpPr>
            <a:spLocks noGrp="1"/>
          </p:cNvSpPr>
          <p:nvPr>
            <p:ph idx="1"/>
          </p:nvPr>
        </p:nvSpPr>
        <p:spPr/>
        <p:txBody>
          <a:bodyPr>
            <a:normAutofit fontScale="92500" lnSpcReduction="20000"/>
          </a:bodyPr>
          <a:lstStyle/>
          <a:p>
            <a:pPr marL="360363" indent="-360363">
              <a:buFont typeface="Calibri" pitchFamily="34" charset="0"/>
              <a:buAutoNum type="arabicPeriod"/>
            </a:pPr>
            <a:r>
              <a:rPr lang="id-ID" smtClean="0">
                <a:solidFill>
                  <a:schemeClr val="accent2"/>
                </a:solidFill>
              </a:rPr>
              <a:t>P</a:t>
            </a:r>
            <a:r>
              <a:rPr lang="en-US" smtClean="0">
                <a:solidFill>
                  <a:schemeClr val="accent2"/>
                </a:solidFill>
              </a:rPr>
              <a:t>ara produsen akan mengurangi jumlah produksi mereka pada tahun atau periode berkutnya, artinya output atau GDP akan berkurang pada tahun berikutnya. Bila output berkurang maka dampaknya akan sangat serius terhadap variabel makro karena income, lapangan pekerjaan, konsumsi, investasi dan seterusnya akan menurun</a:t>
            </a:r>
            <a:endParaRPr lang="id-ID" smtClean="0">
              <a:solidFill>
                <a:schemeClr val="accent2"/>
              </a:solidFill>
            </a:endParaRPr>
          </a:p>
          <a:p>
            <a:pPr marL="360363" indent="-360363">
              <a:buFont typeface="Calibri" pitchFamily="34" charset="0"/>
              <a:buAutoNum type="arabicPeriod"/>
            </a:pPr>
            <a:r>
              <a:rPr lang="id-ID" smtClean="0">
                <a:solidFill>
                  <a:schemeClr val="accent2"/>
                </a:solidFill>
              </a:rPr>
              <a:t>A</a:t>
            </a:r>
            <a:r>
              <a:rPr lang="en-US" smtClean="0">
                <a:solidFill>
                  <a:schemeClr val="accent2"/>
                </a:solidFill>
              </a:rPr>
              <a:t>kbat dari turunnya GDP dan income maka harga-harga akan turun karena turunnya permintaan akibat penurunan income</a:t>
            </a:r>
            <a:endParaRPr lang="id-ID" smtClean="0">
              <a:solidFill>
                <a:schemeClr val="accent2"/>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p:cNvSpPr>
            <a:spLocks noChangeArrowheads="1"/>
          </p:cNvSpPr>
          <p:nvPr/>
        </p:nvSpPr>
        <p:spPr bwMode="auto">
          <a:xfrm>
            <a:off x="381000" y="1428750"/>
            <a:ext cx="8763000" cy="2971800"/>
          </a:xfrm>
          <a:prstGeom prst="ribbon">
            <a:avLst>
              <a:gd name="adj1" fmla="val 25588"/>
              <a:gd name="adj2" fmla="val 75000"/>
            </a:avLst>
          </a:prstGeom>
          <a:solidFill>
            <a:schemeClr val="folHlink"/>
          </a:solidFill>
          <a:ln w="38100">
            <a:solidFill>
              <a:srgbClr val="0000FF"/>
            </a:solidFill>
            <a:prstDash val="lgDashDotDot"/>
            <a:round/>
            <a:headEnd/>
            <a:tailEnd/>
          </a:ln>
        </p:spPr>
        <p:txBody>
          <a:bodyPr wrap="none" anchor="ctr"/>
          <a:lstStyle/>
          <a:p>
            <a:pPr algn="ctr"/>
            <a:r>
              <a:rPr lang="id-ID" sz="3200" b="1">
                <a:solidFill>
                  <a:schemeClr val="bg1"/>
                </a:solidFill>
              </a:rPr>
              <a:t>Teori Ekonomi Klasik</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500"/>
                                        <p:tgtEl>
                                          <p:spTgt spid="4"/>
                                        </p:tgtEl>
                                      </p:cBhvr>
                                    </p:animEffect>
                                  </p:childTnLst>
                                  <p:subTnLst>
                                    <p:audio>
                                      <p:cMediaNode>
                                        <p:cTn display="0" masterRel="sameClick">
                                          <p:stCondLst>
                                            <p:cond evt="begin" delay="0">
                                              <p:tn val="5"/>
                                            </p:cond>
                                          </p:stCondLst>
                                          <p:endCondLst>
                                            <p:cond evt="onStopAudio" delay="0">
                                              <p:tgtEl>
                                                <p:sldTgt/>
                                              </p:tgtEl>
                                            </p:cond>
                                          </p:endCondLst>
                                        </p:cTn>
                                        <p:tgtEl>
                                          <p:sndTgt r:embed="rId2" name="chimes.wav" builtIn="1"/>
                                        </p:tgtEl>
                                      </p:cMediaNode>
                                    </p:audio>
                                  </p:sub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428625" y="285750"/>
            <a:ext cx="8229600" cy="1071563"/>
          </a:xfrm>
        </p:spPr>
        <p:txBody>
          <a:bodyPr/>
          <a:lstStyle/>
          <a:p>
            <a:r>
              <a:rPr lang="id-ID" sz="4400" smtClean="0"/>
              <a:t>Pasar Tenaga Kerja</a:t>
            </a:r>
          </a:p>
        </p:txBody>
      </p:sp>
      <p:sp>
        <p:nvSpPr>
          <p:cNvPr id="24579" name="Content Placeholder 2"/>
          <p:cNvSpPr>
            <a:spLocks noGrp="1"/>
          </p:cNvSpPr>
          <p:nvPr>
            <p:ph idx="1"/>
          </p:nvPr>
        </p:nvSpPr>
        <p:spPr>
          <a:xfrm>
            <a:off x="457200" y="1643063"/>
            <a:ext cx="8229600" cy="4681537"/>
          </a:xfrm>
        </p:spPr>
        <p:txBody>
          <a:bodyPr/>
          <a:lstStyle/>
          <a:p>
            <a:r>
              <a:rPr lang="id-ID" sz="2800" smtClean="0">
                <a:solidFill>
                  <a:schemeClr val="accent2"/>
                </a:solidFill>
              </a:rPr>
              <a:t>M</a:t>
            </a:r>
            <a:r>
              <a:rPr lang="en-US" sz="2800" smtClean="0">
                <a:solidFill>
                  <a:schemeClr val="accent2"/>
                </a:solidFill>
              </a:rPr>
              <a:t>enurut Keynes pasar tenaga kerja jauh dari seimbang, karena upah tidak pernah fleksibel, sehingga permitaan dan penawaran hampir tidak pernah seimbang sehingga pengangguran sering terjadi</a:t>
            </a:r>
            <a:endParaRPr lang="id-ID" sz="2800" smtClean="0">
              <a:solidFill>
                <a:schemeClr val="accent2"/>
              </a:solidFill>
            </a:endParaRPr>
          </a:p>
          <a:p>
            <a:r>
              <a:rPr lang="en-US" sz="2800" smtClean="0">
                <a:solidFill>
                  <a:schemeClr val="accent2"/>
                </a:solidFill>
              </a:rPr>
              <a:t>Menurut Keynesian pengangguran bisa terjadi terus menerus</a:t>
            </a:r>
            <a:endParaRPr lang="id-ID" sz="2800" smtClean="0">
              <a:solidFill>
                <a:schemeClr val="accent2"/>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normAutofit fontScale="90000"/>
          </a:bodyPr>
          <a:lstStyle/>
          <a:p>
            <a:r>
              <a:rPr lang="id-ID" sz="4400" smtClean="0"/>
              <a:t>Ada </a:t>
            </a:r>
            <a:r>
              <a:rPr lang="en-US" sz="4400" smtClean="0"/>
              <a:t>tiga macam</a:t>
            </a:r>
            <a:r>
              <a:rPr lang="id-ID" sz="4400" smtClean="0"/>
              <a:t> jenis pengangguran</a:t>
            </a:r>
          </a:p>
        </p:txBody>
      </p:sp>
      <p:sp>
        <p:nvSpPr>
          <p:cNvPr id="3" name="Content Placeholder 2"/>
          <p:cNvSpPr>
            <a:spLocks noGrp="1"/>
          </p:cNvSpPr>
          <p:nvPr>
            <p:ph idx="1"/>
          </p:nvPr>
        </p:nvSpPr>
        <p:spPr/>
        <p:txBody>
          <a:bodyPr/>
          <a:lstStyle/>
          <a:p>
            <a:pPr marL="449263" indent="-269875">
              <a:buFont typeface="+mj-lt"/>
              <a:buAutoNum type="arabicPeriod"/>
              <a:defRPr/>
            </a:pPr>
            <a:r>
              <a:rPr lang="en-US" sz="2800" dirty="0" err="1" smtClean="0">
                <a:solidFill>
                  <a:schemeClr val="accent2"/>
                </a:solidFill>
              </a:rPr>
              <a:t>Pengangguran</a:t>
            </a:r>
            <a:r>
              <a:rPr lang="en-US" sz="2800" dirty="0" smtClean="0">
                <a:solidFill>
                  <a:schemeClr val="accent2"/>
                </a:solidFill>
              </a:rPr>
              <a:t> </a:t>
            </a:r>
            <a:r>
              <a:rPr lang="en-US" sz="2800" dirty="0" err="1" smtClean="0">
                <a:solidFill>
                  <a:schemeClr val="accent2"/>
                </a:solidFill>
              </a:rPr>
              <a:t>karena</a:t>
            </a:r>
            <a:r>
              <a:rPr lang="en-US" sz="2800" dirty="0" smtClean="0">
                <a:solidFill>
                  <a:schemeClr val="accent2"/>
                </a:solidFill>
              </a:rPr>
              <a:t> </a:t>
            </a:r>
            <a:r>
              <a:rPr lang="en-US" sz="2800" dirty="0" err="1" smtClean="0">
                <a:solidFill>
                  <a:schemeClr val="accent2"/>
                </a:solidFill>
              </a:rPr>
              <a:t>adanya</a:t>
            </a:r>
            <a:r>
              <a:rPr lang="en-US" sz="2800" dirty="0" smtClean="0">
                <a:solidFill>
                  <a:schemeClr val="accent2"/>
                </a:solidFill>
              </a:rPr>
              <a:t> </a:t>
            </a:r>
            <a:r>
              <a:rPr lang="en-US" sz="2800" dirty="0" err="1" smtClean="0">
                <a:solidFill>
                  <a:schemeClr val="accent2"/>
                </a:solidFill>
              </a:rPr>
              <a:t>pergeseran</a:t>
            </a:r>
            <a:r>
              <a:rPr lang="en-US" sz="2800" dirty="0" smtClean="0">
                <a:solidFill>
                  <a:schemeClr val="accent2"/>
                </a:solidFill>
              </a:rPr>
              <a:t> </a:t>
            </a:r>
            <a:r>
              <a:rPr lang="en-US" sz="2800" dirty="0" err="1" smtClean="0">
                <a:solidFill>
                  <a:schemeClr val="accent2"/>
                </a:solidFill>
              </a:rPr>
              <a:t>tingkat</a:t>
            </a:r>
            <a:r>
              <a:rPr lang="en-US" sz="2800" dirty="0" smtClean="0">
                <a:solidFill>
                  <a:schemeClr val="accent2"/>
                </a:solidFill>
              </a:rPr>
              <a:t> </a:t>
            </a:r>
            <a:r>
              <a:rPr lang="en-US" sz="2800" dirty="0" err="1" smtClean="0">
                <a:solidFill>
                  <a:schemeClr val="accent2"/>
                </a:solidFill>
              </a:rPr>
              <a:t>oputput</a:t>
            </a:r>
            <a:r>
              <a:rPr lang="en-US" sz="2800" dirty="0" smtClean="0">
                <a:solidFill>
                  <a:schemeClr val="accent2"/>
                </a:solidFill>
              </a:rPr>
              <a:t> </a:t>
            </a:r>
            <a:r>
              <a:rPr lang="en-US" sz="2800" dirty="0" err="1" smtClean="0">
                <a:solidFill>
                  <a:schemeClr val="accent2"/>
                </a:solidFill>
              </a:rPr>
              <a:t>dari</a:t>
            </a:r>
            <a:r>
              <a:rPr lang="en-US" sz="2800" dirty="0" smtClean="0">
                <a:solidFill>
                  <a:schemeClr val="accent2"/>
                </a:solidFill>
              </a:rPr>
              <a:t> </a:t>
            </a:r>
            <a:r>
              <a:rPr lang="en-US" sz="2800" dirty="0" err="1" smtClean="0">
                <a:solidFill>
                  <a:schemeClr val="accent2"/>
                </a:solidFill>
              </a:rPr>
              <a:t>berbagai</a:t>
            </a:r>
            <a:r>
              <a:rPr lang="en-US" sz="2800" dirty="0" smtClean="0">
                <a:solidFill>
                  <a:schemeClr val="accent2"/>
                </a:solidFill>
              </a:rPr>
              <a:t> </a:t>
            </a:r>
            <a:r>
              <a:rPr lang="en-US" sz="2800" dirty="0" err="1" smtClean="0">
                <a:solidFill>
                  <a:schemeClr val="accent2"/>
                </a:solidFill>
              </a:rPr>
              <a:t>sektor</a:t>
            </a:r>
            <a:r>
              <a:rPr lang="en-US" sz="2800" dirty="0" smtClean="0">
                <a:solidFill>
                  <a:schemeClr val="accent2"/>
                </a:solidFill>
              </a:rPr>
              <a:t> </a:t>
            </a:r>
            <a:r>
              <a:rPr lang="en-US" sz="2800" dirty="0" err="1" smtClean="0">
                <a:solidFill>
                  <a:schemeClr val="accent2"/>
                </a:solidFill>
              </a:rPr>
              <a:t>dan</a:t>
            </a:r>
            <a:r>
              <a:rPr lang="en-US" sz="2800" dirty="0" smtClean="0">
                <a:solidFill>
                  <a:schemeClr val="accent2"/>
                </a:solidFill>
              </a:rPr>
              <a:t> </a:t>
            </a:r>
            <a:r>
              <a:rPr lang="en-US" sz="2800" dirty="0" err="1" smtClean="0">
                <a:solidFill>
                  <a:schemeClr val="accent2"/>
                </a:solidFill>
              </a:rPr>
              <a:t>ini</a:t>
            </a:r>
            <a:r>
              <a:rPr lang="en-US" sz="2800" dirty="0" smtClean="0">
                <a:solidFill>
                  <a:schemeClr val="accent2"/>
                </a:solidFill>
              </a:rPr>
              <a:t> </a:t>
            </a:r>
            <a:r>
              <a:rPr lang="en-US" sz="2800" dirty="0" err="1" smtClean="0">
                <a:solidFill>
                  <a:schemeClr val="accent2"/>
                </a:solidFill>
              </a:rPr>
              <a:t>bersifat</a:t>
            </a:r>
            <a:r>
              <a:rPr lang="en-US" sz="2800" dirty="0" smtClean="0">
                <a:solidFill>
                  <a:schemeClr val="accent2"/>
                </a:solidFill>
              </a:rPr>
              <a:t> </a:t>
            </a:r>
            <a:r>
              <a:rPr lang="en-US" sz="2800" dirty="0" err="1" smtClean="0">
                <a:solidFill>
                  <a:schemeClr val="accent2"/>
                </a:solidFill>
              </a:rPr>
              <a:t>sementara</a:t>
            </a:r>
            <a:r>
              <a:rPr lang="en-US" sz="2800" dirty="0" smtClean="0">
                <a:solidFill>
                  <a:schemeClr val="accent2"/>
                </a:solidFill>
              </a:rPr>
              <a:t> (</a:t>
            </a:r>
            <a:r>
              <a:rPr lang="en-US" sz="2800" i="1" dirty="0" smtClean="0">
                <a:solidFill>
                  <a:schemeClr val="accent2"/>
                </a:solidFill>
              </a:rPr>
              <a:t>frictional unemployment</a:t>
            </a:r>
            <a:r>
              <a:rPr lang="en-US" sz="2800" dirty="0" smtClean="0">
                <a:solidFill>
                  <a:schemeClr val="accent2"/>
                </a:solidFill>
              </a:rPr>
              <a:t>)</a:t>
            </a:r>
            <a:endParaRPr lang="id-ID" sz="2800" dirty="0" smtClean="0">
              <a:solidFill>
                <a:schemeClr val="accent2"/>
              </a:solidFill>
            </a:endParaRPr>
          </a:p>
          <a:p>
            <a:pPr marL="449263" indent="-269875">
              <a:buFont typeface="+mj-lt"/>
              <a:buAutoNum type="arabicPeriod"/>
              <a:defRPr/>
            </a:pPr>
            <a:r>
              <a:rPr lang="en-US" sz="2800" dirty="0" err="1" smtClean="0">
                <a:solidFill>
                  <a:schemeClr val="accent2"/>
                </a:solidFill>
              </a:rPr>
              <a:t>Pengangguran</a:t>
            </a:r>
            <a:r>
              <a:rPr lang="en-US" sz="2800" dirty="0" smtClean="0">
                <a:solidFill>
                  <a:schemeClr val="accent2"/>
                </a:solidFill>
              </a:rPr>
              <a:t> </a:t>
            </a:r>
            <a:r>
              <a:rPr lang="en-US" sz="2800" dirty="0" err="1" smtClean="0">
                <a:solidFill>
                  <a:schemeClr val="accent2"/>
                </a:solidFill>
              </a:rPr>
              <a:t>musiman</a:t>
            </a:r>
            <a:r>
              <a:rPr lang="en-US" sz="2800" dirty="0" smtClean="0">
                <a:solidFill>
                  <a:schemeClr val="accent2"/>
                </a:solidFill>
              </a:rPr>
              <a:t>, yang </a:t>
            </a:r>
            <a:r>
              <a:rPr lang="en-US" sz="2800" dirty="0" err="1" smtClean="0">
                <a:solidFill>
                  <a:schemeClr val="accent2"/>
                </a:solidFill>
              </a:rPr>
              <a:t>jumlahnya</a:t>
            </a:r>
            <a:r>
              <a:rPr lang="en-US" sz="2800" dirty="0" smtClean="0">
                <a:solidFill>
                  <a:schemeClr val="accent2"/>
                </a:solidFill>
              </a:rPr>
              <a:t> </a:t>
            </a:r>
            <a:r>
              <a:rPr lang="en-US" sz="2800" dirty="0" err="1" smtClean="0">
                <a:solidFill>
                  <a:schemeClr val="accent2"/>
                </a:solidFill>
              </a:rPr>
              <a:t>tergantung</a:t>
            </a:r>
            <a:r>
              <a:rPr lang="en-US" sz="2800" dirty="0" smtClean="0">
                <a:solidFill>
                  <a:schemeClr val="accent2"/>
                </a:solidFill>
              </a:rPr>
              <a:t> </a:t>
            </a:r>
            <a:r>
              <a:rPr lang="en-US" sz="2800" dirty="0" err="1" smtClean="0">
                <a:solidFill>
                  <a:schemeClr val="accent2"/>
                </a:solidFill>
              </a:rPr>
              <a:t>dengan</a:t>
            </a:r>
            <a:r>
              <a:rPr lang="en-US" sz="2800" dirty="0" smtClean="0">
                <a:solidFill>
                  <a:schemeClr val="accent2"/>
                </a:solidFill>
              </a:rPr>
              <a:t> </a:t>
            </a:r>
            <a:r>
              <a:rPr lang="en-US" sz="2800" dirty="0" err="1" smtClean="0">
                <a:solidFill>
                  <a:schemeClr val="accent2"/>
                </a:solidFill>
              </a:rPr>
              <a:t>musim</a:t>
            </a:r>
            <a:r>
              <a:rPr lang="en-US" sz="2800" dirty="0" smtClean="0">
                <a:solidFill>
                  <a:schemeClr val="accent2"/>
                </a:solidFill>
              </a:rPr>
              <a:t> (</a:t>
            </a:r>
            <a:r>
              <a:rPr lang="en-US" sz="2800" i="1" dirty="0" smtClean="0">
                <a:solidFill>
                  <a:schemeClr val="accent2"/>
                </a:solidFill>
              </a:rPr>
              <a:t>seasonal unemployment</a:t>
            </a:r>
            <a:r>
              <a:rPr lang="en-US" sz="2800" dirty="0" smtClean="0">
                <a:solidFill>
                  <a:schemeClr val="accent2"/>
                </a:solidFill>
              </a:rPr>
              <a:t>)</a:t>
            </a:r>
            <a:endParaRPr lang="id-ID" sz="2800" dirty="0" smtClean="0">
              <a:solidFill>
                <a:schemeClr val="accent2"/>
              </a:solidFill>
            </a:endParaRPr>
          </a:p>
          <a:p>
            <a:pPr marL="449263" indent="-269875">
              <a:buFont typeface="+mj-lt"/>
              <a:buAutoNum type="arabicPeriod"/>
              <a:defRPr/>
            </a:pPr>
            <a:r>
              <a:rPr lang="en-US" sz="2800" dirty="0" err="1" smtClean="0">
                <a:solidFill>
                  <a:schemeClr val="accent2"/>
                </a:solidFill>
              </a:rPr>
              <a:t>Pengangguran</a:t>
            </a:r>
            <a:r>
              <a:rPr lang="en-US" sz="2800" dirty="0" smtClean="0">
                <a:solidFill>
                  <a:schemeClr val="accent2"/>
                </a:solidFill>
              </a:rPr>
              <a:t> yang “</a:t>
            </a:r>
            <a:r>
              <a:rPr lang="en-US" sz="2800" dirty="0" err="1" smtClean="0">
                <a:solidFill>
                  <a:schemeClr val="accent2"/>
                </a:solidFill>
              </a:rPr>
              <a:t>dibuat</a:t>
            </a:r>
            <a:r>
              <a:rPr lang="en-US" sz="2800" dirty="0" smtClean="0">
                <a:solidFill>
                  <a:schemeClr val="accent2"/>
                </a:solidFill>
              </a:rPr>
              <a:t>” (</a:t>
            </a:r>
            <a:r>
              <a:rPr lang="en-US" sz="2800" i="1" dirty="0" smtClean="0">
                <a:solidFill>
                  <a:schemeClr val="accent2"/>
                </a:solidFill>
              </a:rPr>
              <a:t>institutional unemployment</a:t>
            </a:r>
            <a:r>
              <a:rPr lang="en-US" sz="2800" dirty="0" smtClean="0">
                <a:solidFill>
                  <a:schemeClr val="accent2"/>
                </a:solidFill>
              </a:rPr>
              <a:t>)</a:t>
            </a:r>
            <a:endParaRPr lang="id-ID" sz="2800" dirty="0" smtClean="0">
              <a:solidFill>
                <a:schemeClr val="accent2"/>
              </a:solidFill>
            </a:endParaRPr>
          </a:p>
          <a:p>
            <a:pPr>
              <a:defRPr/>
            </a:pPr>
            <a:endParaRPr lang="id-ID"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id-ID" smtClean="0"/>
              <a:t>Pasar Uang</a:t>
            </a:r>
          </a:p>
        </p:txBody>
      </p:sp>
      <p:sp>
        <p:nvSpPr>
          <p:cNvPr id="3" name="Content Placeholder 2"/>
          <p:cNvSpPr>
            <a:spLocks noGrp="1"/>
          </p:cNvSpPr>
          <p:nvPr>
            <p:ph idx="1"/>
          </p:nvPr>
        </p:nvSpPr>
        <p:spPr/>
        <p:txBody>
          <a:bodyPr/>
          <a:lstStyle/>
          <a:p>
            <a:pPr>
              <a:defRPr/>
            </a:pPr>
            <a:r>
              <a:rPr lang="en-US" dirty="0" err="1" smtClean="0">
                <a:solidFill>
                  <a:schemeClr val="accent2"/>
                </a:solidFill>
              </a:rPr>
              <a:t>Menurut</a:t>
            </a:r>
            <a:r>
              <a:rPr lang="en-US" dirty="0" smtClean="0">
                <a:solidFill>
                  <a:schemeClr val="accent2"/>
                </a:solidFill>
              </a:rPr>
              <a:t> Keynesian </a:t>
            </a:r>
            <a:r>
              <a:rPr lang="en-US" dirty="0" err="1" smtClean="0">
                <a:solidFill>
                  <a:schemeClr val="accent2"/>
                </a:solidFill>
              </a:rPr>
              <a:t>permintaan</a:t>
            </a:r>
            <a:r>
              <a:rPr lang="en-US" dirty="0" smtClean="0">
                <a:solidFill>
                  <a:schemeClr val="accent2"/>
                </a:solidFill>
              </a:rPr>
              <a:t> </a:t>
            </a:r>
            <a:r>
              <a:rPr lang="en-US" dirty="0" err="1" smtClean="0">
                <a:solidFill>
                  <a:schemeClr val="accent2"/>
                </a:solidFill>
              </a:rPr>
              <a:t>uang</a:t>
            </a:r>
            <a:r>
              <a:rPr lang="en-US" dirty="0" smtClean="0">
                <a:solidFill>
                  <a:schemeClr val="accent2"/>
                </a:solidFill>
              </a:rPr>
              <a:t> </a:t>
            </a:r>
            <a:r>
              <a:rPr lang="en-US" dirty="0" err="1" smtClean="0">
                <a:solidFill>
                  <a:schemeClr val="accent2"/>
                </a:solidFill>
              </a:rPr>
              <a:t>ditentukan</a:t>
            </a:r>
            <a:r>
              <a:rPr lang="en-US" dirty="0" smtClean="0">
                <a:solidFill>
                  <a:schemeClr val="accent2"/>
                </a:solidFill>
              </a:rPr>
              <a:t> </a:t>
            </a:r>
            <a:r>
              <a:rPr lang="en-US" dirty="0" err="1" smtClean="0">
                <a:solidFill>
                  <a:schemeClr val="accent2"/>
                </a:solidFill>
              </a:rPr>
              <a:t>oleh</a:t>
            </a:r>
            <a:r>
              <a:rPr lang="en-US" dirty="0" smtClean="0">
                <a:solidFill>
                  <a:schemeClr val="accent2"/>
                </a:solidFill>
              </a:rPr>
              <a:t> </a:t>
            </a:r>
            <a:r>
              <a:rPr lang="en-US" dirty="0" err="1" smtClean="0">
                <a:solidFill>
                  <a:schemeClr val="accent2"/>
                </a:solidFill>
              </a:rPr>
              <a:t>tiga</a:t>
            </a:r>
            <a:r>
              <a:rPr lang="en-US" dirty="0" smtClean="0">
                <a:solidFill>
                  <a:schemeClr val="accent2"/>
                </a:solidFill>
              </a:rPr>
              <a:t> </a:t>
            </a:r>
            <a:r>
              <a:rPr lang="en-US" dirty="0" err="1" smtClean="0">
                <a:solidFill>
                  <a:schemeClr val="accent2"/>
                </a:solidFill>
              </a:rPr>
              <a:t>faktor</a:t>
            </a:r>
            <a:r>
              <a:rPr lang="en-US" dirty="0" smtClean="0">
                <a:solidFill>
                  <a:schemeClr val="accent2"/>
                </a:solidFill>
              </a:rPr>
              <a:t> </a:t>
            </a:r>
            <a:r>
              <a:rPr lang="en-US" dirty="0" err="1" smtClean="0">
                <a:solidFill>
                  <a:schemeClr val="accent2"/>
                </a:solidFill>
              </a:rPr>
              <a:t>yaitu</a:t>
            </a:r>
            <a:r>
              <a:rPr lang="en-US" dirty="0" smtClean="0">
                <a:solidFill>
                  <a:schemeClr val="accent2"/>
                </a:solidFill>
              </a:rPr>
              <a:t>:</a:t>
            </a:r>
            <a:endParaRPr lang="id-ID" dirty="0" smtClean="0">
              <a:solidFill>
                <a:schemeClr val="accent2"/>
              </a:solidFill>
            </a:endParaRPr>
          </a:p>
          <a:p>
            <a:pPr marL="809625" indent="-269875">
              <a:buFont typeface="+mj-lt"/>
              <a:buAutoNum type="arabicPeriod"/>
              <a:defRPr/>
            </a:pPr>
            <a:r>
              <a:rPr lang="en-US" dirty="0" err="1" smtClean="0">
                <a:solidFill>
                  <a:schemeClr val="accent2"/>
                </a:solidFill>
              </a:rPr>
              <a:t>kebutuhan</a:t>
            </a:r>
            <a:r>
              <a:rPr lang="en-US" dirty="0" smtClean="0">
                <a:solidFill>
                  <a:schemeClr val="accent2"/>
                </a:solidFill>
              </a:rPr>
              <a:t> </a:t>
            </a:r>
            <a:r>
              <a:rPr lang="en-US" dirty="0" err="1" smtClean="0">
                <a:solidFill>
                  <a:schemeClr val="accent2"/>
                </a:solidFill>
              </a:rPr>
              <a:t>transaksi</a:t>
            </a:r>
            <a:r>
              <a:rPr lang="en-US" dirty="0" smtClean="0">
                <a:solidFill>
                  <a:schemeClr val="accent2"/>
                </a:solidFill>
              </a:rPr>
              <a:t> (</a:t>
            </a:r>
            <a:r>
              <a:rPr lang="en-US" i="1" dirty="0" smtClean="0">
                <a:solidFill>
                  <a:schemeClr val="accent2"/>
                </a:solidFill>
              </a:rPr>
              <a:t>transaction motive</a:t>
            </a:r>
            <a:r>
              <a:rPr lang="en-US" dirty="0" smtClean="0">
                <a:solidFill>
                  <a:schemeClr val="accent2"/>
                </a:solidFill>
              </a:rPr>
              <a:t>)</a:t>
            </a:r>
            <a:endParaRPr lang="id-ID" dirty="0" smtClean="0">
              <a:solidFill>
                <a:schemeClr val="accent2"/>
              </a:solidFill>
            </a:endParaRPr>
          </a:p>
          <a:p>
            <a:pPr marL="809625" indent="-269875">
              <a:buFont typeface="+mj-lt"/>
              <a:buAutoNum type="arabicPeriod"/>
              <a:defRPr/>
            </a:pPr>
            <a:r>
              <a:rPr lang="en-US" dirty="0" err="1" smtClean="0">
                <a:solidFill>
                  <a:schemeClr val="accent2"/>
                </a:solidFill>
              </a:rPr>
              <a:t>kebutuhan</a:t>
            </a:r>
            <a:r>
              <a:rPr lang="en-US" dirty="0" smtClean="0">
                <a:solidFill>
                  <a:schemeClr val="accent2"/>
                </a:solidFill>
              </a:rPr>
              <a:t> </a:t>
            </a:r>
            <a:r>
              <a:rPr lang="en-US" dirty="0" err="1" smtClean="0">
                <a:solidFill>
                  <a:schemeClr val="accent2"/>
                </a:solidFill>
              </a:rPr>
              <a:t>untuk</a:t>
            </a:r>
            <a:r>
              <a:rPr lang="en-US" dirty="0" smtClean="0">
                <a:solidFill>
                  <a:schemeClr val="accent2"/>
                </a:solidFill>
              </a:rPr>
              <a:t> </a:t>
            </a:r>
            <a:r>
              <a:rPr lang="en-US" dirty="0" err="1" smtClean="0">
                <a:solidFill>
                  <a:schemeClr val="accent2"/>
                </a:solidFill>
              </a:rPr>
              <a:t>berjaga-jaga</a:t>
            </a:r>
            <a:r>
              <a:rPr lang="en-US" dirty="0" smtClean="0">
                <a:solidFill>
                  <a:schemeClr val="accent2"/>
                </a:solidFill>
              </a:rPr>
              <a:t> (precautionary motive) </a:t>
            </a:r>
            <a:r>
              <a:rPr lang="en-US" dirty="0" err="1" smtClean="0">
                <a:solidFill>
                  <a:schemeClr val="accent2"/>
                </a:solidFill>
              </a:rPr>
              <a:t>dan</a:t>
            </a:r>
            <a:endParaRPr lang="id-ID" dirty="0" smtClean="0">
              <a:solidFill>
                <a:schemeClr val="accent2"/>
              </a:solidFill>
            </a:endParaRPr>
          </a:p>
          <a:p>
            <a:pPr marL="809625" indent="-269875">
              <a:buFont typeface="+mj-lt"/>
              <a:buAutoNum type="arabicPeriod"/>
              <a:defRPr/>
            </a:pPr>
            <a:r>
              <a:rPr lang="en-US" dirty="0" err="1" smtClean="0">
                <a:solidFill>
                  <a:schemeClr val="accent2"/>
                </a:solidFill>
              </a:rPr>
              <a:t>kebutuhan</a:t>
            </a:r>
            <a:r>
              <a:rPr lang="en-US" dirty="0" smtClean="0">
                <a:solidFill>
                  <a:schemeClr val="accent2"/>
                </a:solidFill>
              </a:rPr>
              <a:t> </a:t>
            </a:r>
            <a:r>
              <a:rPr lang="en-US" dirty="0" err="1" smtClean="0">
                <a:solidFill>
                  <a:schemeClr val="accent2"/>
                </a:solidFill>
              </a:rPr>
              <a:t>untuk</a:t>
            </a:r>
            <a:r>
              <a:rPr lang="en-US" dirty="0" smtClean="0">
                <a:solidFill>
                  <a:schemeClr val="accent2"/>
                </a:solidFill>
              </a:rPr>
              <a:t> </a:t>
            </a:r>
            <a:r>
              <a:rPr lang="en-US" dirty="0" err="1" smtClean="0">
                <a:solidFill>
                  <a:schemeClr val="accent2"/>
                </a:solidFill>
              </a:rPr>
              <a:t>berspekulasi</a:t>
            </a:r>
            <a:r>
              <a:rPr lang="en-US" dirty="0" smtClean="0">
                <a:solidFill>
                  <a:schemeClr val="accent2"/>
                </a:solidFill>
              </a:rPr>
              <a:t> (</a:t>
            </a:r>
            <a:r>
              <a:rPr lang="en-US" i="1" dirty="0" smtClean="0">
                <a:solidFill>
                  <a:schemeClr val="accent2"/>
                </a:solidFill>
              </a:rPr>
              <a:t>speculation motive</a:t>
            </a:r>
            <a:r>
              <a:rPr lang="en-US" dirty="0" smtClean="0">
                <a:solidFill>
                  <a:schemeClr val="accent2"/>
                </a:solidFill>
              </a:rPr>
              <a:t>) </a:t>
            </a:r>
            <a:r>
              <a:rPr lang="en-US" dirty="0" err="1" smtClean="0">
                <a:solidFill>
                  <a:schemeClr val="accent2"/>
                </a:solidFill>
              </a:rPr>
              <a:t>atau</a:t>
            </a:r>
            <a:r>
              <a:rPr lang="en-US" dirty="0" smtClean="0">
                <a:solidFill>
                  <a:schemeClr val="accent2"/>
                </a:solidFill>
              </a:rPr>
              <a:t> </a:t>
            </a:r>
            <a:r>
              <a:rPr lang="en-US" smtClean="0">
                <a:solidFill>
                  <a:schemeClr val="accent2"/>
                </a:solidFill>
              </a:rPr>
              <a:t>investasi</a:t>
            </a:r>
            <a:endParaRPr lang="id-ID" dirty="0" smtClean="0">
              <a:solidFill>
                <a:schemeClr val="accent2"/>
              </a:solidFill>
            </a:endParaRPr>
          </a:p>
          <a:p>
            <a:pPr>
              <a:defRPr/>
            </a:pPr>
            <a:endParaRPr lang="id-ID"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solidFill>
                  <a:schemeClr val="accent2"/>
                </a:solidFill>
              </a:rPr>
              <a:t>Teori ekonomi klasik</a:t>
            </a:r>
            <a:endParaRPr lang="id-ID" smtClean="0"/>
          </a:p>
        </p:txBody>
      </p:sp>
      <p:sp>
        <p:nvSpPr>
          <p:cNvPr id="7171" name="Content Placeholder 2"/>
          <p:cNvSpPr>
            <a:spLocks noGrp="1"/>
          </p:cNvSpPr>
          <p:nvPr>
            <p:ph idx="1"/>
          </p:nvPr>
        </p:nvSpPr>
        <p:spPr/>
        <p:txBody>
          <a:bodyPr/>
          <a:lstStyle/>
          <a:p>
            <a:r>
              <a:rPr lang="en-US" smtClean="0">
                <a:solidFill>
                  <a:schemeClr val="accent2"/>
                </a:solidFill>
              </a:rPr>
              <a:t>adalah pemikiran tentang keadaan ekonomi yang benar-benar didesak oleh keadaan masyarakat zamannya dan kemudian berusaha menyusun teori ekonomi yang dapat menolong memberikan jawabannya</a:t>
            </a:r>
            <a:endParaRPr lang="id-ID" smtClean="0">
              <a:solidFill>
                <a:schemeClr val="accent2"/>
              </a:solidFill>
            </a:endParaRPr>
          </a:p>
          <a:p>
            <a:r>
              <a:rPr lang="id-ID" smtClean="0">
                <a:solidFill>
                  <a:schemeClr val="accent2"/>
                </a:solidFill>
              </a:rPr>
              <a:t>T</a:t>
            </a:r>
            <a:r>
              <a:rPr lang="en-US" smtClean="0">
                <a:solidFill>
                  <a:schemeClr val="accent2"/>
                </a:solidFill>
              </a:rPr>
              <a:t>okoh-tokohnya antara lain : Adam Smith, David Ricardo, Thomas Robert Malthus dan Karl Marx</a:t>
            </a:r>
            <a:endParaRPr lang="id-ID" smtClean="0">
              <a:solidFill>
                <a:schemeClr val="accent2"/>
              </a:solidFill>
            </a:endParaRPr>
          </a:p>
          <a:p>
            <a:endParaRPr lang="id-ID"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428625" y="571500"/>
            <a:ext cx="8229600" cy="633413"/>
          </a:xfrm>
        </p:spPr>
        <p:txBody>
          <a:bodyPr>
            <a:normAutofit fontScale="90000"/>
          </a:bodyPr>
          <a:lstStyle/>
          <a:p>
            <a:r>
              <a:rPr lang="en-US" smtClean="0"/>
              <a:t>Dasar Filsafat Mazhab Klasik</a:t>
            </a:r>
            <a:endParaRPr lang="id-ID" smtClean="0"/>
          </a:p>
        </p:txBody>
      </p:sp>
      <p:sp>
        <p:nvSpPr>
          <p:cNvPr id="8195" name="Content Placeholder 2"/>
          <p:cNvSpPr>
            <a:spLocks noGrp="1"/>
          </p:cNvSpPr>
          <p:nvPr>
            <p:ph idx="1"/>
          </p:nvPr>
        </p:nvSpPr>
        <p:spPr>
          <a:xfrm>
            <a:off x="457200" y="1357313"/>
            <a:ext cx="8229600" cy="4967287"/>
          </a:xfrm>
        </p:spPr>
        <p:txBody>
          <a:bodyPr/>
          <a:lstStyle/>
          <a:p>
            <a:r>
              <a:rPr lang="en-US" sz="2400" smtClean="0"/>
              <a:t>Mazhab Klasik yang dipelopori oleh Adam Smith (1732-1790)</a:t>
            </a:r>
            <a:endParaRPr lang="id-ID" sz="2400" smtClean="0"/>
          </a:p>
          <a:p>
            <a:r>
              <a:rPr lang="en-US" sz="2400" smtClean="0"/>
              <a:t>Prinsip utama dalam mazhab klasik adalah kepentingan pribadi </a:t>
            </a:r>
            <a:r>
              <a:rPr lang="en-US" sz="2400" i="1" smtClean="0"/>
              <a:t>(self interest)</a:t>
            </a:r>
            <a:r>
              <a:rPr lang="en-US" sz="2400" smtClean="0"/>
              <a:t> dan semangat individualisme </a:t>
            </a:r>
            <a:r>
              <a:rPr lang="en-US" sz="2400" i="1" smtClean="0"/>
              <a:t>(laissez faire)</a:t>
            </a:r>
            <a:endParaRPr lang="id-ID" sz="2400" i="1" smtClean="0"/>
          </a:p>
          <a:p>
            <a:r>
              <a:rPr lang="en-US" sz="2400" smtClean="0"/>
              <a:t>Kepentingan pribadi merupakan kekuatan pendorong pertumbuhan ekonomi dan kekuatan untuk mengatur kesejahteraannya sendir</a:t>
            </a:r>
            <a:r>
              <a:rPr lang="id-ID" sz="2400" smtClean="0"/>
              <a:t>i</a:t>
            </a:r>
          </a:p>
          <a:p>
            <a:r>
              <a:rPr lang="en-US" sz="2400" smtClean="0"/>
              <a:t>Berdasarkan prinsip tersebut para penganut mazhab klasik percaya bahwa sistem ekonomi liberal atau sistem di mana setiap orang betul-betul bebas untuk melakukan kegiatan ekonomi apa saja bisa mencapai kesejahteraan masyarakat secara otomatis</a:t>
            </a:r>
            <a:endParaRPr lang="id-ID" sz="2400" smtClean="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id-ID" smtClean="0"/>
              <a:t>Lanjutan </a:t>
            </a:r>
          </a:p>
        </p:txBody>
      </p:sp>
      <p:sp>
        <p:nvSpPr>
          <p:cNvPr id="3" name="Content Placeholder 2"/>
          <p:cNvSpPr>
            <a:spLocks noGrp="1"/>
          </p:cNvSpPr>
          <p:nvPr>
            <p:ph idx="1"/>
          </p:nvPr>
        </p:nvSpPr>
        <p:spPr/>
        <p:txBody>
          <a:bodyPr>
            <a:normAutofit fontScale="92500" lnSpcReduction="10000"/>
          </a:bodyPr>
          <a:lstStyle/>
          <a:p>
            <a:pPr>
              <a:defRPr/>
            </a:pPr>
            <a:r>
              <a:rPr lang="en-US" dirty="0" err="1" smtClean="0"/>
              <a:t>Sistem</a:t>
            </a:r>
            <a:r>
              <a:rPr lang="en-US" dirty="0" smtClean="0"/>
              <a:t> </a:t>
            </a:r>
            <a:r>
              <a:rPr lang="en-US" dirty="0" err="1" smtClean="0"/>
              <a:t>ekonomi</a:t>
            </a:r>
            <a:r>
              <a:rPr lang="en-US" dirty="0" smtClean="0"/>
              <a:t> liberal, </a:t>
            </a:r>
            <a:r>
              <a:rPr lang="en-US" dirty="0" err="1" smtClean="0"/>
              <a:t>dimana</a:t>
            </a:r>
            <a:r>
              <a:rPr lang="en-US" dirty="0" smtClean="0"/>
              <a:t> </a:t>
            </a:r>
            <a:r>
              <a:rPr lang="en-US" dirty="0" err="1" smtClean="0"/>
              <a:t>campur</a:t>
            </a:r>
            <a:r>
              <a:rPr lang="en-US" dirty="0" smtClean="0"/>
              <a:t> </a:t>
            </a:r>
            <a:r>
              <a:rPr lang="en-US" dirty="0" err="1" smtClean="0"/>
              <a:t>tangan</a:t>
            </a:r>
            <a:r>
              <a:rPr lang="en-US" dirty="0" smtClean="0"/>
              <a:t> </a:t>
            </a:r>
            <a:r>
              <a:rPr lang="en-US" dirty="0" err="1" smtClean="0"/>
              <a:t>pemerintah</a:t>
            </a:r>
            <a:r>
              <a:rPr lang="en-US" dirty="0" smtClean="0"/>
              <a:t> </a:t>
            </a:r>
            <a:r>
              <a:rPr lang="en-US" dirty="0" err="1" smtClean="0"/>
              <a:t>dalam</a:t>
            </a:r>
            <a:r>
              <a:rPr lang="en-US" dirty="0" smtClean="0"/>
              <a:t> </a:t>
            </a:r>
            <a:r>
              <a:rPr lang="en-US" dirty="0" err="1" smtClean="0"/>
              <a:t>kegiatan</a:t>
            </a:r>
            <a:r>
              <a:rPr lang="en-US" dirty="0" smtClean="0"/>
              <a:t> </a:t>
            </a:r>
            <a:r>
              <a:rPr lang="en-US" dirty="0" err="1" smtClean="0"/>
              <a:t>ekonomi</a:t>
            </a:r>
            <a:r>
              <a:rPr lang="en-US" dirty="0" smtClean="0"/>
              <a:t> </a:t>
            </a:r>
            <a:r>
              <a:rPr lang="en-US" dirty="0" err="1" smtClean="0"/>
              <a:t>sangat</a:t>
            </a:r>
            <a:r>
              <a:rPr lang="en-US" dirty="0" smtClean="0"/>
              <a:t> </a:t>
            </a:r>
            <a:r>
              <a:rPr lang="en-US" dirty="0" err="1" smtClean="0"/>
              <a:t>kecil</a:t>
            </a:r>
            <a:r>
              <a:rPr lang="en-US" dirty="0" smtClean="0"/>
              <a:t> (</a:t>
            </a:r>
            <a:r>
              <a:rPr lang="en-US" dirty="0" err="1" smtClean="0"/>
              <a:t>dapat</a:t>
            </a:r>
            <a:r>
              <a:rPr lang="en-US" dirty="0" smtClean="0"/>
              <a:t> </a:t>
            </a:r>
            <a:r>
              <a:rPr lang="en-US" dirty="0" err="1" smtClean="0"/>
              <a:t>dianggap</a:t>
            </a:r>
            <a:r>
              <a:rPr lang="en-US" dirty="0" smtClean="0"/>
              <a:t> </a:t>
            </a:r>
            <a:r>
              <a:rPr lang="en-US" dirty="0" err="1" smtClean="0"/>
              <a:t>tidak</a:t>
            </a:r>
            <a:r>
              <a:rPr lang="en-US" dirty="0" smtClean="0"/>
              <a:t> </a:t>
            </a:r>
            <a:r>
              <a:rPr lang="en-US" dirty="0" err="1" smtClean="0"/>
              <a:t>ada</a:t>
            </a:r>
            <a:r>
              <a:rPr lang="en-US" dirty="0" smtClean="0"/>
              <a:t>), </a:t>
            </a:r>
            <a:r>
              <a:rPr lang="en-US" dirty="0" err="1" smtClean="0"/>
              <a:t>menurut</a:t>
            </a:r>
            <a:r>
              <a:rPr lang="en-US" dirty="0" smtClean="0"/>
              <a:t> </a:t>
            </a:r>
            <a:r>
              <a:rPr lang="en-US" dirty="0" err="1" smtClean="0"/>
              <a:t>mazhab</a:t>
            </a:r>
            <a:r>
              <a:rPr lang="en-US" dirty="0" smtClean="0"/>
              <a:t> </a:t>
            </a:r>
            <a:r>
              <a:rPr lang="en-US" dirty="0" err="1" smtClean="0"/>
              <a:t>klasik</a:t>
            </a:r>
            <a:r>
              <a:rPr lang="en-US" dirty="0" smtClean="0"/>
              <a:t> </a:t>
            </a:r>
            <a:r>
              <a:rPr lang="en-US" dirty="0" err="1" smtClean="0"/>
              <a:t>dapat</a:t>
            </a:r>
            <a:r>
              <a:rPr lang="en-US" dirty="0" smtClean="0"/>
              <a:t> </a:t>
            </a:r>
            <a:r>
              <a:rPr lang="en-US" dirty="0" err="1" smtClean="0"/>
              <a:t>menjamin</a:t>
            </a:r>
            <a:r>
              <a:rPr lang="en-US" dirty="0" smtClean="0"/>
              <a:t> </a:t>
            </a:r>
            <a:r>
              <a:rPr lang="en-US" dirty="0" err="1" smtClean="0"/>
              <a:t>tercapainya</a:t>
            </a:r>
            <a:r>
              <a:rPr lang="en-US" dirty="0" smtClean="0"/>
              <a:t>:</a:t>
            </a:r>
            <a:endParaRPr lang="id-ID" dirty="0" smtClean="0"/>
          </a:p>
          <a:p>
            <a:pPr marL="900113" indent="-360363">
              <a:buFont typeface="+mj-lt"/>
              <a:buAutoNum type="arabicPeriod"/>
              <a:defRPr/>
            </a:pPr>
            <a:r>
              <a:rPr lang="en-US" dirty="0" smtClean="0"/>
              <a:t>Tingkat </a:t>
            </a:r>
            <a:r>
              <a:rPr lang="en-US" dirty="0" err="1" smtClean="0"/>
              <a:t>kegiatan</a:t>
            </a:r>
            <a:r>
              <a:rPr lang="en-US" dirty="0" smtClean="0"/>
              <a:t> </a:t>
            </a:r>
            <a:r>
              <a:rPr lang="en-US" dirty="0" err="1" smtClean="0"/>
              <a:t>ekonomi</a:t>
            </a:r>
            <a:r>
              <a:rPr lang="en-US" dirty="0" smtClean="0"/>
              <a:t> </a:t>
            </a:r>
            <a:r>
              <a:rPr lang="en-US" dirty="0" err="1" smtClean="0"/>
              <a:t>nasional</a:t>
            </a:r>
            <a:r>
              <a:rPr lang="en-US" dirty="0" smtClean="0"/>
              <a:t> optimal (</a:t>
            </a:r>
            <a:r>
              <a:rPr lang="en-US" i="1" dirty="0" smtClean="0"/>
              <a:t>full employment level of activity)</a:t>
            </a:r>
            <a:endParaRPr lang="id-ID" dirty="0" smtClean="0"/>
          </a:p>
          <a:p>
            <a:pPr marL="900113" indent="-360363">
              <a:buFont typeface="+mj-lt"/>
              <a:buAutoNum type="arabicPeriod"/>
              <a:defRPr/>
            </a:pPr>
            <a:r>
              <a:rPr lang="en-US" dirty="0" err="1" smtClean="0"/>
              <a:t>Alokasi</a:t>
            </a:r>
            <a:r>
              <a:rPr lang="en-US" dirty="0" smtClean="0"/>
              <a:t> </a:t>
            </a:r>
            <a:r>
              <a:rPr lang="en-US" dirty="0" err="1" smtClean="0"/>
              <a:t>sumberdaya</a:t>
            </a:r>
            <a:r>
              <a:rPr lang="en-US" dirty="0" smtClean="0"/>
              <a:t>, </a:t>
            </a:r>
            <a:r>
              <a:rPr lang="en-US" dirty="0" err="1" smtClean="0"/>
              <a:t>baik</a:t>
            </a:r>
            <a:r>
              <a:rPr lang="en-US" dirty="0" smtClean="0"/>
              <a:t> </a:t>
            </a:r>
            <a:r>
              <a:rPr lang="en-US" dirty="0" err="1" smtClean="0"/>
              <a:t>sumberdaya</a:t>
            </a:r>
            <a:r>
              <a:rPr lang="en-US" dirty="0" smtClean="0"/>
              <a:t> </a:t>
            </a:r>
            <a:r>
              <a:rPr lang="en-US" dirty="0" err="1" smtClean="0"/>
              <a:t>alam</a:t>
            </a:r>
            <a:r>
              <a:rPr lang="en-US" dirty="0" smtClean="0"/>
              <a:t> </a:t>
            </a:r>
            <a:r>
              <a:rPr lang="en-US" dirty="0" err="1" smtClean="0"/>
              <a:t>maupun</a:t>
            </a:r>
            <a:r>
              <a:rPr lang="en-US" dirty="0" smtClean="0"/>
              <a:t> </a:t>
            </a:r>
            <a:r>
              <a:rPr lang="en-US" dirty="0" err="1" smtClean="0"/>
              <a:t>faktor-fakto</a:t>
            </a:r>
            <a:r>
              <a:rPr lang="en-US" dirty="0" smtClean="0"/>
              <a:t> </a:t>
            </a:r>
            <a:r>
              <a:rPr lang="en-US" dirty="0" err="1" smtClean="0"/>
              <a:t>produksi</a:t>
            </a:r>
            <a:r>
              <a:rPr lang="en-US" dirty="0" smtClean="0"/>
              <a:t> </a:t>
            </a:r>
            <a:r>
              <a:rPr lang="en-US" dirty="0" err="1" smtClean="0"/>
              <a:t>lainnya</a:t>
            </a:r>
            <a:r>
              <a:rPr lang="en-US" dirty="0" smtClean="0"/>
              <a:t> </a:t>
            </a:r>
            <a:r>
              <a:rPr lang="en-US" dirty="0" err="1" smtClean="0"/>
              <a:t>di</a:t>
            </a:r>
            <a:r>
              <a:rPr lang="en-US" dirty="0" smtClean="0"/>
              <a:t> </a:t>
            </a:r>
            <a:r>
              <a:rPr lang="en-US" dirty="0" err="1" smtClean="0"/>
              <a:t>dalam</a:t>
            </a:r>
            <a:r>
              <a:rPr lang="en-US" dirty="0" smtClean="0"/>
              <a:t> </a:t>
            </a:r>
            <a:r>
              <a:rPr lang="en-US" dirty="0" err="1" smtClean="0"/>
              <a:t>berbagai</a:t>
            </a:r>
            <a:r>
              <a:rPr lang="en-US" dirty="0" smtClean="0"/>
              <a:t> </a:t>
            </a:r>
            <a:r>
              <a:rPr lang="en-US" dirty="0" err="1" smtClean="0"/>
              <a:t>kegiatan</a:t>
            </a:r>
            <a:r>
              <a:rPr lang="en-US" dirty="0" smtClean="0"/>
              <a:t> </a:t>
            </a:r>
            <a:r>
              <a:rPr lang="en-US" dirty="0" err="1" smtClean="0"/>
              <a:t>ekonomi</a:t>
            </a:r>
            <a:r>
              <a:rPr lang="en-US" dirty="0" smtClean="0"/>
              <a:t>, </a:t>
            </a:r>
            <a:r>
              <a:rPr lang="en-US" dirty="0" err="1" smtClean="0"/>
              <a:t>secara</a:t>
            </a:r>
            <a:r>
              <a:rPr lang="en-US" dirty="0" smtClean="0"/>
              <a:t> </a:t>
            </a:r>
            <a:r>
              <a:rPr lang="en-US" dirty="0" err="1" smtClean="0"/>
              <a:t>efisien</a:t>
            </a:r>
            <a:endParaRPr lang="id-ID" dirty="0" smtClean="0"/>
          </a:p>
          <a:p>
            <a:pPr>
              <a:defRPr/>
            </a:pPr>
            <a:endParaRPr lang="id-ID" dirty="0" smtClean="0"/>
          </a:p>
          <a:p>
            <a:pPr>
              <a:defRPr/>
            </a:pPr>
            <a:endParaRPr lang="id-ID"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xfrm>
            <a:off x="428625" y="571500"/>
            <a:ext cx="8229600" cy="704850"/>
          </a:xfrm>
        </p:spPr>
        <p:txBody>
          <a:bodyPr>
            <a:normAutofit fontScale="90000"/>
          </a:bodyPr>
          <a:lstStyle/>
          <a:p>
            <a:r>
              <a:rPr lang="en-US" smtClean="0"/>
              <a:t>Pasar Barang</a:t>
            </a:r>
            <a:endParaRPr lang="id-ID" smtClean="0"/>
          </a:p>
        </p:txBody>
      </p:sp>
      <p:sp>
        <p:nvSpPr>
          <p:cNvPr id="10243" name="Content Placeholder 2"/>
          <p:cNvSpPr>
            <a:spLocks noGrp="1"/>
          </p:cNvSpPr>
          <p:nvPr>
            <p:ph idx="1"/>
          </p:nvPr>
        </p:nvSpPr>
        <p:spPr>
          <a:xfrm>
            <a:off x="457200" y="1285875"/>
            <a:ext cx="8229600" cy="5038725"/>
          </a:xfrm>
        </p:spPr>
        <p:txBody>
          <a:bodyPr/>
          <a:lstStyle/>
          <a:p>
            <a:r>
              <a:rPr lang="en-US" sz="2400" smtClean="0"/>
              <a:t>Menurut kaum klasik, di pasar barang tidak mungkin akan kekurangan produksi atau kelebihan produksi dalam jangka waktu lama, sehingga selalu terjadi pasar bersih </a:t>
            </a:r>
            <a:r>
              <a:rPr lang="en-US" sz="2400" i="1" smtClean="0"/>
              <a:t>(clearing market) </a:t>
            </a:r>
            <a:r>
              <a:rPr lang="en-US" sz="2400" smtClean="0"/>
              <a:t>atau pasar dalam kondisi keseimbangan atau ekuilibrium</a:t>
            </a:r>
            <a:endParaRPr lang="id-ID" sz="2400" smtClean="0"/>
          </a:p>
          <a:p>
            <a:r>
              <a:rPr lang="en-US" sz="2400" smtClean="0"/>
              <a:t>Jika pada suatu waktu terjadi kelebihan atau kekurangan produksi, maka mekanisme pasar akan secara otomatis mendorong kembali perekonomian tersebut pada kondisi dimana tingkat produksi total masyarakat (penawaran agregat) akan memenuhi permintaan t</a:t>
            </a:r>
            <a:r>
              <a:rPr lang="id-ID" sz="2400" smtClean="0"/>
              <a:t>o</a:t>
            </a:r>
            <a:r>
              <a:rPr lang="en-US" sz="2400" smtClean="0"/>
              <a:t>tal masyarakat secara tepat </a:t>
            </a:r>
            <a:r>
              <a:rPr lang="en-US" sz="2400" i="1" smtClean="0"/>
              <a:t>(full employment level of activity)</a:t>
            </a:r>
            <a:endParaRPr lang="id-ID" sz="2400" i="1" smtClean="0"/>
          </a:p>
          <a:p>
            <a:endParaRPr lang="id-ID"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z="4000" smtClean="0"/>
              <a:t>Kaum</a:t>
            </a:r>
            <a:r>
              <a:rPr lang="id-ID" sz="4000" smtClean="0"/>
              <a:t> </a:t>
            </a:r>
            <a:r>
              <a:rPr lang="en-US" sz="4000" smtClean="0"/>
              <a:t>klasik </a:t>
            </a:r>
            <a:r>
              <a:rPr lang="id-ID" sz="4000" smtClean="0"/>
              <a:t>beranggapan bahwa:</a:t>
            </a:r>
          </a:p>
        </p:txBody>
      </p:sp>
      <p:sp>
        <p:nvSpPr>
          <p:cNvPr id="11267" name="Content Placeholder 2"/>
          <p:cNvSpPr>
            <a:spLocks noGrp="1"/>
          </p:cNvSpPr>
          <p:nvPr>
            <p:ph idx="1"/>
          </p:nvPr>
        </p:nvSpPr>
        <p:spPr/>
        <p:txBody>
          <a:bodyPr>
            <a:normAutofit lnSpcReduction="10000"/>
          </a:bodyPr>
          <a:lstStyle/>
          <a:p>
            <a:r>
              <a:rPr lang="en-US" smtClean="0">
                <a:solidFill>
                  <a:schemeClr val="accent2"/>
                </a:solidFill>
              </a:rPr>
              <a:t>“</a:t>
            </a:r>
            <a:r>
              <a:rPr lang="id-ID" smtClean="0">
                <a:solidFill>
                  <a:schemeClr val="accent2"/>
                </a:solidFill>
              </a:rPr>
              <a:t>S</a:t>
            </a:r>
            <a:r>
              <a:rPr lang="en-US" smtClean="0">
                <a:solidFill>
                  <a:schemeClr val="accent2"/>
                </a:solidFill>
              </a:rPr>
              <a:t>etiap barang yang diproduksikan selalu ada yang membutuhkannya” </a:t>
            </a:r>
            <a:r>
              <a:rPr lang="en-US" i="1" smtClean="0">
                <a:solidFill>
                  <a:schemeClr val="accent2"/>
                </a:solidFill>
              </a:rPr>
              <a:t>(supply creates its own demand)</a:t>
            </a:r>
            <a:r>
              <a:rPr lang="id-ID" i="1" smtClean="0">
                <a:solidFill>
                  <a:schemeClr val="accent2"/>
                </a:solidFill>
              </a:rPr>
              <a:t> </a:t>
            </a:r>
            <a:r>
              <a:rPr lang="en-US" smtClean="0">
                <a:solidFill>
                  <a:schemeClr val="accent2"/>
                </a:solidFill>
              </a:rPr>
              <a:t> </a:t>
            </a:r>
            <a:r>
              <a:rPr lang="id-ID" smtClean="0">
                <a:solidFill>
                  <a:schemeClr val="accent2"/>
                </a:solidFill>
              </a:rPr>
              <a:t>b</a:t>
            </a:r>
            <a:r>
              <a:rPr lang="en-US" smtClean="0">
                <a:solidFill>
                  <a:schemeClr val="accent2"/>
                </a:solidFill>
              </a:rPr>
              <a:t>erlaku hukum Say </a:t>
            </a:r>
            <a:r>
              <a:rPr lang="en-US" i="1" smtClean="0">
                <a:solidFill>
                  <a:schemeClr val="accent2"/>
                </a:solidFill>
              </a:rPr>
              <a:t>(Say’s Law) </a:t>
            </a:r>
            <a:r>
              <a:rPr lang="en-US" smtClean="0">
                <a:solidFill>
                  <a:schemeClr val="accent2"/>
                </a:solidFill>
              </a:rPr>
              <a:t>dan</a:t>
            </a:r>
            <a:endParaRPr lang="id-ID" smtClean="0">
              <a:solidFill>
                <a:schemeClr val="accent2"/>
              </a:solidFill>
            </a:endParaRPr>
          </a:p>
          <a:p>
            <a:r>
              <a:rPr lang="en-US" smtClean="0">
                <a:solidFill>
                  <a:schemeClr val="accent2"/>
                </a:solidFill>
              </a:rPr>
              <a:t>Harga-harga dari hampir semua barang-barang dan jasa-jasa adalah fleksibel, yaitu dapat dengan mudah berubah (naik atau turun) sesuai dengan daya tarik-menarik antara permintaan dan penawaran</a:t>
            </a:r>
            <a:endParaRPr lang="id-ID" smtClean="0">
              <a:solidFill>
                <a:schemeClr val="accent2"/>
              </a:solidFill>
            </a:endParaRPr>
          </a:p>
          <a:p>
            <a:endParaRPr lang="id-ID" smtClean="0"/>
          </a:p>
        </p:txBody>
      </p:sp>
      <p:cxnSp>
        <p:nvCxnSpPr>
          <p:cNvPr id="5" name="Straight Arrow Connector 4"/>
          <p:cNvCxnSpPr/>
          <p:nvPr/>
        </p:nvCxnSpPr>
        <p:spPr>
          <a:xfrm>
            <a:off x="8215313" y="2571750"/>
            <a:ext cx="428625"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Pasar Tenaga Kerja</a:t>
            </a:r>
            <a:endParaRPr lang="id-ID" smtClean="0"/>
          </a:p>
        </p:txBody>
      </p:sp>
      <p:sp>
        <p:nvSpPr>
          <p:cNvPr id="12291" name="Content Placeholder 2"/>
          <p:cNvSpPr>
            <a:spLocks noGrp="1"/>
          </p:cNvSpPr>
          <p:nvPr>
            <p:ph idx="1"/>
          </p:nvPr>
        </p:nvSpPr>
        <p:spPr/>
        <p:txBody>
          <a:bodyPr>
            <a:normAutofit fontScale="92500" lnSpcReduction="20000"/>
          </a:bodyPr>
          <a:lstStyle/>
          <a:p>
            <a:r>
              <a:rPr lang="en-US" smtClean="0">
                <a:solidFill>
                  <a:schemeClr val="accent2"/>
                </a:solidFill>
              </a:rPr>
              <a:t>Kaum klasik menganggap bahwa di pasar tenaga kerja, seperti halnya di pasar barang, apabila harga tenaga kerja (upah) cukup fleksibel maka permintaan tenaga kerja selalu seimbang dengan penawaran tenaga kerja</a:t>
            </a:r>
            <a:endParaRPr lang="id-ID" smtClean="0">
              <a:solidFill>
                <a:schemeClr val="accent2"/>
              </a:solidFill>
            </a:endParaRPr>
          </a:p>
          <a:p>
            <a:r>
              <a:rPr lang="en-US" smtClean="0">
                <a:solidFill>
                  <a:schemeClr val="accent2"/>
                </a:solidFill>
              </a:rPr>
              <a:t> Menurut definisi, tidak ada kemungkinan timbulnya </a:t>
            </a:r>
            <a:r>
              <a:rPr lang="en-US" i="1" smtClean="0">
                <a:solidFill>
                  <a:schemeClr val="accent2"/>
                </a:solidFill>
              </a:rPr>
              <a:t>pengangguran sukarela</a:t>
            </a:r>
            <a:endParaRPr lang="id-ID" i="1" smtClean="0">
              <a:solidFill>
                <a:schemeClr val="accent2"/>
              </a:solidFill>
            </a:endParaRPr>
          </a:p>
          <a:p>
            <a:r>
              <a:rPr lang="en-US" smtClean="0">
                <a:solidFill>
                  <a:schemeClr val="accent2"/>
                </a:solidFill>
              </a:rPr>
              <a:t>Artinya pada tingkat upah riel yang berlaku di pasar tenaga kerja semua orang yang bersedia bekerja pada tingkat upah tersebut akan memperoleh pekerjaan</a:t>
            </a:r>
            <a:endParaRPr lang="id-ID" smtClean="0">
              <a:solidFill>
                <a:schemeClr val="accent2"/>
              </a:solidFill>
            </a:endParaRPr>
          </a:p>
          <a:p>
            <a:endParaRPr lang="id-ID"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428625" y="357188"/>
            <a:ext cx="8229600" cy="633412"/>
          </a:xfrm>
        </p:spPr>
        <p:txBody>
          <a:bodyPr>
            <a:normAutofit fontScale="90000"/>
          </a:bodyPr>
          <a:lstStyle/>
          <a:p>
            <a:r>
              <a:rPr lang="id-ID" smtClean="0"/>
              <a:t>Lanjutan </a:t>
            </a:r>
          </a:p>
        </p:txBody>
      </p:sp>
      <p:sp>
        <p:nvSpPr>
          <p:cNvPr id="13315" name="Content Placeholder 2"/>
          <p:cNvSpPr>
            <a:spLocks noGrp="1"/>
          </p:cNvSpPr>
          <p:nvPr>
            <p:ph idx="1"/>
          </p:nvPr>
        </p:nvSpPr>
        <p:spPr>
          <a:xfrm>
            <a:off x="457200" y="1071563"/>
            <a:ext cx="8229600" cy="5253037"/>
          </a:xfrm>
        </p:spPr>
        <p:txBody>
          <a:bodyPr>
            <a:normAutofit fontScale="92500" lnSpcReduction="20000"/>
          </a:bodyPr>
          <a:lstStyle/>
          <a:p>
            <a:r>
              <a:rPr lang="en-US" smtClean="0">
                <a:solidFill>
                  <a:schemeClr val="accent2"/>
                </a:solidFill>
              </a:rPr>
              <a:t>Dengan demikian, mereka yang menganggur adalah mereka yang tidak bersedia bekerja pada tingkat upah yang berlaku. </a:t>
            </a:r>
            <a:r>
              <a:rPr lang="id-ID" smtClean="0">
                <a:solidFill>
                  <a:schemeClr val="accent2"/>
                </a:solidFill>
              </a:rPr>
              <a:t>j</a:t>
            </a:r>
            <a:r>
              <a:rPr lang="en-US" smtClean="0">
                <a:solidFill>
                  <a:schemeClr val="accent2"/>
                </a:solidFill>
              </a:rPr>
              <a:t>adi mereka ini adalah penganggur yang sukarela</a:t>
            </a:r>
            <a:endParaRPr lang="id-ID" smtClean="0">
              <a:solidFill>
                <a:schemeClr val="accent2"/>
              </a:solidFill>
            </a:endParaRPr>
          </a:p>
          <a:p>
            <a:r>
              <a:rPr lang="en-US" smtClean="0">
                <a:solidFill>
                  <a:schemeClr val="accent2"/>
                </a:solidFill>
              </a:rPr>
              <a:t>Pengangguran sukarela itu berlangsung hanya sementara saja</a:t>
            </a:r>
            <a:endParaRPr lang="id-ID" smtClean="0">
              <a:solidFill>
                <a:schemeClr val="accent2"/>
              </a:solidFill>
            </a:endParaRPr>
          </a:p>
          <a:p>
            <a:r>
              <a:rPr lang="en-US" smtClean="0">
                <a:solidFill>
                  <a:schemeClr val="accent2"/>
                </a:solidFill>
              </a:rPr>
              <a:t>Sejalan dengan proses penyesuaian dalam pasar barang, pada saat jumlah barang berada pada posisi keseimbangan, maka posisi full employment tercapai kembali</a:t>
            </a:r>
            <a:endParaRPr lang="id-ID" smtClean="0">
              <a:solidFill>
                <a:schemeClr val="accent2"/>
              </a:solidFill>
            </a:endParaRPr>
          </a:p>
          <a:p>
            <a:r>
              <a:rPr lang="en-US" smtClean="0">
                <a:solidFill>
                  <a:schemeClr val="accent2"/>
                </a:solidFill>
              </a:rPr>
              <a:t>Pada keadaan demikian semua angkatan kerja dapat bekerja pada tingkat upah riel yang lama</a:t>
            </a:r>
            <a:endParaRPr lang="id-ID" smtClean="0">
              <a:solidFill>
                <a:schemeClr val="accent2"/>
              </a:solidFill>
            </a:endParaRPr>
          </a:p>
          <a:p>
            <a:endParaRPr lang="id-ID"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475</TotalTime>
  <Words>1107</Words>
  <Application>Microsoft Office PowerPoint</Application>
  <PresentationFormat>On-screen Show (4:3)</PresentationFormat>
  <Paragraphs>74</Paragraphs>
  <Slides>22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22</vt:i4>
      </vt:variant>
    </vt:vector>
  </HeadingPairs>
  <TitlesOfParts>
    <vt:vector size="27" baseType="lpstr">
      <vt:lpstr>Arial</vt:lpstr>
      <vt:lpstr>Calibri</vt:lpstr>
      <vt:lpstr>Constantia</vt:lpstr>
      <vt:lpstr>Wingdings 2</vt:lpstr>
      <vt:lpstr>Office Theme</vt:lpstr>
      <vt:lpstr>Perkembangan ilmu ekonomi makro</vt:lpstr>
      <vt:lpstr>Slide 2</vt:lpstr>
      <vt:lpstr>Teori ekonomi klasik</vt:lpstr>
      <vt:lpstr>Dasar Filsafat Mazhab Klasik</vt:lpstr>
      <vt:lpstr>Lanjutan </vt:lpstr>
      <vt:lpstr>Pasar Barang</vt:lpstr>
      <vt:lpstr>Kaum klasik beranggapan bahwa:</vt:lpstr>
      <vt:lpstr>Pasar Tenaga Kerja</vt:lpstr>
      <vt:lpstr>Lanjutan </vt:lpstr>
      <vt:lpstr>Pasar Uang</vt:lpstr>
      <vt:lpstr>Volume transaksi tergantung</vt:lpstr>
      <vt:lpstr>Pasar LuarNegeri</vt:lpstr>
      <vt:lpstr>Sistem Standar Emas</vt:lpstr>
      <vt:lpstr>Standar Kertas dan Kurs Devis yang fleksibel</vt:lpstr>
      <vt:lpstr>Slide 15</vt:lpstr>
      <vt:lpstr>Dasar Filsafat Teori Keynes</vt:lpstr>
      <vt:lpstr>Lanjutan </vt:lpstr>
      <vt:lpstr>Pasar Barang</vt:lpstr>
      <vt:lpstr>Akibat dari ketidakseimbangan permintaan dengan penawaran ini terhadap perekonomian negara</vt:lpstr>
      <vt:lpstr>Pasar Tenaga Kerja</vt:lpstr>
      <vt:lpstr>Ada tiga macam jenis pengangguran</vt:lpstr>
      <vt:lpstr>Pasar Uang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 teaching (PPL 1)</dc:title>
  <dc:creator>user</dc:creator>
  <cp:lastModifiedBy>BETTY</cp:lastModifiedBy>
  <cp:revision>51</cp:revision>
  <dcterms:created xsi:type="dcterms:W3CDTF">2013-02-24T21:00:07Z</dcterms:created>
  <dcterms:modified xsi:type="dcterms:W3CDTF">2020-11-14T04:49:31Z</dcterms:modified>
</cp:coreProperties>
</file>