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0" r:id="rId3"/>
    <p:sldId id="291" r:id="rId4"/>
    <p:sldId id="278" r:id="rId5"/>
    <p:sldId id="279" r:id="rId6"/>
    <p:sldId id="280" r:id="rId7"/>
    <p:sldId id="281" r:id="rId8"/>
    <p:sldId id="289" r:id="rId9"/>
    <p:sldId id="292" r:id="rId10"/>
    <p:sldId id="298" r:id="rId11"/>
    <p:sldId id="299" r:id="rId12"/>
    <p:sldId id="301" r:id="rId13"/>
    <p:sldId id="302" r:id="rId14"/>
    <p:sldId id="303" r:id="rId15"/>
    <p:sldId id="305" r:id="rId16"/>
    <p:sldId id="285" r:id="rId17"/>
    <p:sldId id="286" r:id="rId18"/>
    <p:sldId id="287" r:id="rId19"/>
    <p:sldId id="288" r:id="rId20"/>
    <p:sldId id="264" r:id="rId21"/>
    <p:sldId id="282" r:id="rId22"/>
    <p:sldId id="294" r:id="rId23"/>
    <p:sldId id="296" r:id="rId24"/>
    <p:sldId id="297"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261"/>
    <a:srgbClr val="E8402E"/>
    <a:srgbClr val="1B416F"/>
    <a:srgbClr val="F58D01"/>
    <a:srgbClr val="009F3C"/>
    <a:srgbClr val="464543"/>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5" autoAdjust="0"/>
    <p:restoredTop sz="94374" autoAdjust="0"/>
  </p:normalViewPr>
  <p:slideViewPr>
    <p:cSldViewPr>
      <p:cViewPr varScale="1">
        <p:scale>
          <a:sx n="110" d="100"/>
          <a:sy n="110" d="100"/>
        </p:scale>
        <p:origin x="544"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E7CCD-57F3-4D45-8414-637120C45DEC}" type="doc">
      <dgm:prSet loTypeId="urn:microsoft.com/office/officeart/2005/8/layout/gear1" loCatId="cycle" qsTypeId="urn:microsoft.com/office/officeart/2005/8/quickstyle/simple2" qsCatId="simple" csTypeId="urn:microsoft.com/office/officeart/2005/8/colors/colorful5" csCatId="colorful" phldr="1"/>
      <dgm:spPr/>
    </dgm:pt>
    <dgm:pt modelId="{86A9E697-3DDD-45A0-A44C-54274E914871}">
      <dgm:prSet phldrT="[Text]"/>
      <dgm:spPr/>
      <dgm:t>
        <a:bodyPr/>
        <a:lstStyle/>
        <a:p>
          <a:r>
            <a:rPr lang="en-US" dirty="0">
              <a:solidFill>
                <a:schemeClr val="tx1"/>
              </a:solidFill>
            </a:rPr>
            <a:t>Mindset</a:t>
          </a:r>
          <a:endParaRPr lang="id-ID" dirty="0">
            <a:solidFill>
              <a:schemeClr val="tx1"/>
            </a:solidFill>
          </a:endParaRPr>
        </a:p>
      </dgm:t>
    </dgm:pt>
    <dgm:pt modelId="{E3E99AF4-D8EC-4044-AC2D-F2DA80E9230F}" type="parTrans" cxnId="{63543E03-7D6B-4A1F-922E-04A56997F340}">
      <dgm:prSet/>
      <dgm:spPr/>
      <dgm:t>
        <a:bodyPr/>
        <a:lstStyle/>
        <a:p>
          <a:endParaRPr lang="id-ID"/>
        </a:p>
      </dgm:t>
    </dgm:pt>
    <dgm:pt modelId="{CEABA6AE-CAE5-412C-B010-7124C545A22D}" type="sibTrans" cxnId="{63543E03-7D6B-4A1F-922E-04A56997F340}">
      <dgm:prSet/>
      <dgm:spPr/>
      <dgm:t>
        <a:bodyPr/>
        <a:lstStyle/>
        <a:p>
          <a:endParaRPr lang="id-ID"/>
        </a:p>
      </dgm:t>
    </dgm:pt>
    <dgm:pt modelId="{C7D68CEF-1CFD-4E46-A77C-FC8E9204B797}">
      <dgm:prSet phldrT="[Text]" phldr="1"/>
      <dgm:spPr/>
      <dgm:t>
        <a:bodyPr/>
        <a:lstStyle/>
        <a:p>
          <a:endParaRPr lang="id-ID"/>
        </a:p>
      </dgm:t>
    </dgm:pt>
    <dgm:pt modelId="{0E2B70E6-BDCE-444D-8436-1EB22E21A645}" type="parTrans" cxnId="{586DA17A-6375-40EE-94E7-316D37D84092}">
      <dgm:prSet/>
      <dgm:spPr/>
      <dgm:t>
        <a:bodyPr/>
        <a:lstStyle/>
        <a:p>
          <a:endParaRPr lang="id-ID"/>
        </a:p>
      </dgm:t>
    </dgm:pt>
    <dgm:pt modelId="{BCDEF9CD-7D2D-44E8-B1A8-5C3731D2C2CB}" type="sibTrans" cxnId="{586DA17A-6375-40EE-94E7-316D37D84092}">
      <dgm:prSet/>
      <dgm:spPr/>
      <dgm:t>
        <a:bodyPr/>
        <a:lstStyle/>
        <a:p>
          <a:endParaRPr lang="id-ID"/>
        </a:p>
      </dgm:t>
    </dgm:pt>
    <dgm:pt modelId="{C4DF3B73-F490-47C3-80DC-BDF17A759960}">
      <dgm:prSet phldrT="[Text]" phldr="1"/>
      <dgm:spPr/>
      <dgm:t>
        <a:bodyPr/>
        <a:lstStyle/>
        <a:p>
          <a:endParaRPr lang="id-ID" dirty="0"/>
        </a:p>
      </dgm:t>
    </dgm:pt>
    <dgm:pt modelId="{1E5AC0FA-787F-4BD9-AFAD-9883183F38A8}" type="parTrans" cxnId="{0C77E513-6648-4BDC-872A-29E8D15A0B46}">
      <dgm:prSet/>
      <dgm:spPr/>
      <dgm:t>
        <a:bodyPr/>
        <a:lstStyle/>
        <a:p>
          <a:endParaRPr lang="id-ID"/>
        </a:p>
      </dgm:t>
    </dgm:pt>
    <dgm:pt modelId="{61DFCB6E-179D-4622-85C1-D56C32F1C097}" type="sibTrans" cxnId="{0C77E513-6648-4BDC-872A-29E8D15A0B46}">
      <dgm:prSet/>
      <dgm:spPr/>
      <dgm:t>
        <a:bodyPr/>
        <a:lstStyle/>
        <a:p>
          <a:endParaRPr lang="id-ID"/>
        </a:p>
      </dgm:t>
    </dgm:pt>
    <dgm:pt modelId="{D9FD7570-2B43-4205-93E8-687166DF9382}" type="pres">
      <dgm:prSet presAssocID="{EA1E7CCD-57F3-4D45-8414-637120C45DEC}" presName="composite" presStyleCnt="0">
        <dgm:presLayoutVars>
          <dgm:chMax val="3"/>
          <dgm:animLvl val="lvl"/>
          <dgm:resizeHandles val="exact"/>
        </dgm:presLayoutVars>
      </dgm:prSet>
      <dgm:spPr/>
    </dgm:pt>
    <dgm:pt modelId="{51F28E11-F821-4300-A179-0EC4A5E729EF}" type="pres">
      <dgm:prSet presAssocID="{86A9E697-3DDD-45A0-A44C-54274E914871}" presName="gear1" presStyleLbl="node1" presStyleIdx="0" presStyleCnt="3">
        <dgm:presLayoutVars>
          <dgm:chMax val="1"/>
          <dgm:bulletEnabled val="1"/>
        </dgm:presLayoutVars>
      </dgm:prSet>
      <dgm:spPr/>
    </dgm:pt>
    <dgm:pt modelId="{A398B09A-75C1-4F50-A98A-AEC8B3C881F3}" type="pres">
      <dgm:prSet presAssocID="{86A9E697-3DDD-45A0-A44C-54274E914871}" presName="gear1srcNode" presStyleLbl="node1" presStyleIdx="0" presStyleCnt="3"/>
      <dgm:spPr/>
    </dgm:pt>
    <dgm:pt modelId="{74869474-DF66-4E0F-83D8-9924376D8015}" type="pres">
      <dgm:prSet presAssocID="{86A9E697-3DDD-45A0-A44C-54274E914871}" presName="gear1dstNode" presStyleLbl="node1" presStyleIdx="0" presStyleCnt="3"/>
      <dgm:spPr/>
    </dgm:pt>
    <dgm:pt modelId="{97D7D4B3-9416-429E-A9F0-F9A9DFD8E278}" type="pres">
      <dgm:prSet presAssocID="{C7D68CEF-1CFD-4E46-A77C-FC8E9204B797}" presName="gear2" presStyleLbl="node1" presStyleIdx="1" presStyleCnt="3" custAng="20603930" custLinFactNeighborX="-11603" custLinFactNeighborY="57201">
        <dgm:presLayoutVars>
          <dgm:chMax val="1"/>
          <dgm:bulletEnabled val="1"/>
        </dgm:presLayoutVars>
      </dgm:prSet>
      <dgm:spPr/>
    </dgm:pt>
    <dgm:pt modelId="{9FA22A80-091D-4425-8CC0-13DB46B43AC6}" type="pres">
      <dgm:prSet presAssocID="{C7D68CEF-1CFD-4E46-A77C-FC8E9204B797}" presName="gear2srcNode" presStyleLbl="node1" presStyleIdx="1" presStyleCnt="3"/>
      <dgm:spPr/>
    </dgm:pt>
    <dgm:pt modelId="{B15C5196-BA6F-42D7-9907-7D48987AA2C2}" type="pres">
      <dgm:prSet presAssocID="{C7D68CEF-1CFD-4E46-A77C-FC8E9204B797}" presName="gear2dstNode" presStyleLbl="node1" presStyleIdx="1" presStyleCnt="3"/>
      <dgm:spPr/>
    </dgm:pt>
    <dgm:pt modelId="{EEF112E7-9A43-4BF2-B291-B9CC0E99BA76}" type="pres">
      <dgm:prSet presAssocID="{C4DF3B73-F490-47C3-80DC-BDF17A759960}" presName="gear3" presStyleLbl="node1" presStyleIdx="2" presStyleCnt="3" custAng="21142278" custLinFactNeighborX="-29962" custLinFactNeighborY="29150"/>
      <dgm:spPr/>
    </dgm:pt>
    <dgm:pt modelId="{7FC17197-47E6-4997-8471-51B82746073F}" type="pres">
      <dgm:prSet presAssocID="{C4DF3B73-F490-47C3-80DC-BDF17A759960}" presName="gear3tx" presStyleLbl="node1" presStyleIdx="2" presStyleCnt="3">
        <dgm:presLayoutVars>
          <dgm:chMax val="1"/>
          <dgm:bulletEnabled val="1"/>
        </dgm:presLayoutVars>
      </dgm:prSet>
      <dgm:spPr/>
    </dgm:pt>
    <dgm:pt modelId="{421ECF75-4899-4D9E-9CF3-96BEF764775A}" type="pres">
      <dgm:prSet presAssocID="{C4DF3B73-F490-47C3-80DC-BDF17A759960}" presName="gear3srcNode" presStyleLbl="node1" presStyleIdx="2" presStyleCnt="3"/>
      <dgm:spPr/>
    </dgm:pt>
    <dgm:pt modelId="{4A6863C1-2271-4F7F-BA7B-E7A8DE78B581}" type="pres">
      <dgm:prSet presAssocID="{C4DF3B73-F490-47C3-80DC-BDF17A759960}" presName="gear3dstNode" presStyleLbl="node1" presStyleIdx="2" presStyleCnt="3"/>
      <dgm:spPr/>
    </dgm:pt>
    <dgm:pt modelId="{7BD41011-0B71-4314-93ED-7331E32654D2}" type="pres">
      <dgm:prSet presAssocID="{CEABA6AE-CAE5-412C-B010-7124C545A22D}" presName="connector1" presStyleLbl="sibTrans2D1" presStyleIdx="0" presStyleCnt="3"/>
      <dgm:spPr/>
    </dgm:pt>
    <dgm:pt modelId="{85AA85B1-200E-4C65-BBE4-F9390E34D556}" type="pres">
      <dgm:prSet presAssocID="{BCDEF9CD-7D2D-44E8-B1A8-5C3731D2C2CB}" presName="connector2" presStyleLbl="sibTrans2D1" presStyleIdx="1" presStyleCnt="3" custAng="20603930" custLinFactNeighborX="-9073" custLinFactNeighborY="44732"/>
      <dgm:spPr/>
    </dgm:pt>
    <dgm:pt modelId="{02108645-ED55-4E42-8670-6586F07037BB}" type="pres">
      <dgm:prSet presAssocID="{61DFCB6E-179D-4622-85C1-D56C32F1C097}" presName="connector3" presStyleLbl="sibTrans2D1" presStyleIdx="2" presStyleCnt="3" custAng="21142278" custLinFactNeighborX="-26077" custLinFactNeighborY="25371"/>
      <dgm:spPr/>
    </dgm:pt>
  </dgm:ptLst>
  <dgm:cxnLst>
    <dgm:cxn modelId="{63543E03-7D6B-4A1F-922E-04A56997F340}" srcId="{EA1E7CCD-57F3-4D45-8414-637120C45DEC}" destId="{86A9E697-3DDD-45A0-A44C-54274E914871}" srcOrd="0" destOrd="0" parTransId="{E3E99AF4-D8EC-4044-AC2D-F2DA80E9230F}" sibTransId="{CEABA6AE-CAE5-412C-B010-7124C545A22D}"/>
    <dgm:cxn modelId="{0C77E513-6648-4BDC-872A-29E8D15A0B46}" srcId="{EA1E7CCD-57F3-4D45-8414-637120C45DEC}" destId="{C4DF3B73-F490-47C3-80DC-BDF17A759960}" srcOrd="2" destOrd="0" parTransId="{1E5AC0FA-787F-4BD9-AFAD-9883183F38A8}" sibTransId="{61DFCB6E-179D-4622-85C1-D56C32F1C097}"/>
    <dgm:cxn modelId="{D89D1A33-D870-4A05-B3D6-0880F9FA65D7}" type="presOf" srcId="{61DFCB6E-179D-4622-85C1-D56C32F1C097}" destId="{02108645-ED55-4E42-8670-6586F07037BB}" srcOrd="0" destOrd="0" presId="urn:microsoft.com/office/officeart/2005/8/layout/gear1"/>
    <dgm:cxn modelId="{C7D9903A-15B5-4F63-8900-3637304F06F4}" type="presOf" srcId="{C4DF3B73-F490-47C3-80DC-BDF17A759960}" destId="{421ECF75-4899-4D9E-9CF3-96BEF764775A}" srcOrd="2" destOrd="0" presId="urn:microsoft.com/office/officeart/2005/8/layout/gear1"/>
    <dgm:cxn modelId="{C3852550-C853-4ABE-9EF0-6534720FFA75}" type="presOf" srcId="{86A9E697-3DDD-45A0-A44C-54274E914871}" destId="{A398B09A-75C1-4F50-A98A-AEC8B3C881F3}" srcOrd="1" destOrd="0" presId="urn:microsoft.com/office/officeart/2005/8/layout/gear1"/>
    <dgm:cxn modelId="{2C9A4152-FCB5-446B-9F46-BE19C40170C6}" type="presOf" srcId="{CEABA6AE-CAE5-412C-B010-7124C545A22D}" destId="{7BD41011-0B71-4314-93ED-7331E32654D2}" srcOrd="0" destOrd="0" presId="urn:microsoft.com/office/officeart/2005/8/layout/gear1"/>
    <dgm:cxn modelId="{0A366453-8DE8-4D94-8F94-A634931E9141}" type="presOf" srcId="{86A9E697-3DDD-45A0-A44C-54274E914871}" destId="{51F28E11-F821-4300-A179-0EC4A5E729EF}" srcOrd="0" destOrd="0" presId="urn:microsoft.com/office/officeart/2005/8/layout/gear1"/>
    <dgm:cxn modelId="{586DA17A-6375-40EE-94E7-316D37D84092}" srcId="{EA1E7CCD-57F3-4D45-8414-637120C45DEC}" destId="{C7D68CEF-1CFD-4E46-A77C-FC8E9204B797}" srcOrd="1" destOrd="0" parTransId="{0E2B70E6-BDCE-444D-8436-1EB22E21A645}" sibTransId="{BCDEF9CD-7D2D-44E8-B1A8-5C3731D2C2CB}"/>
    <dgm:cxn modelId="{90D57C89-E936-488B-A62F-A16CE6A5DD56}" type="presOf" srcId="{C4DF3B73-F490-47C3-80DC-BDF17A759960}" destId="{7FC17197-47E6-4997-8471-51B82746073F}" srcOrd="1" destOrd="0" presId="urn:microsoft.com/office/officeart/2005/8/layout/gear1"/>
    <dgm:cxn modelId="{51066595-3AA6-4EE8-B6AF-867D9AE228DC}" type="presOf" srcId="{C4DF3B73-F490-47C3-80DC-BDF17A759960}" destId="{4A6863C1-2271-4F7F-BA7B-E7A8DE78B581}" srcOrd="3" destOrd="0" presId="urn:microsoft.com/office/officeart/2005/8/layout/gear1"/>
    <dgm:cxn modelId="{B235EBA0-6BE9-43AB-8CEA-8BB59B1C2B33}" type="presOf" srcId="{86A9E697-3DDD-45A0-A44C-54274E914871}" destId="{74869474-DF66-4E0F-83D8-9924376D8015}" srcOrd="2" destOrd="0" presId="urn:microsoft.com/office/officeart/2005/8/layout/gear1"/>
    <dgm:cxn modelId="{4B3134A3-2979-4524-BA6F-9553AF7B62E2}" type="presOf" srcId="{BCDEF9CD-7D2D-44E8-B1A8-5C3731D2C2CB}" destId="{85AA85B1-200E-4C65-BBE4-F9390E34D556}" srcOrd="0" destOrd="0" presId="urn:microsoft.com/office/officeart/2005/8/layout/gear1"/>
    <dgm:cxn modelId="{6AD873B1-7F50-45C2-BBAF-3AA948B71D81}" type="presOf" srcId="{C7D68CEF-1CFD-4E46-A77C-FC8E9204B797}" destId="{B15C5196-BA6F-42D7-9907-7D48987AA2C2}" srcOrd="2" destOrd="0" presId="urn:microsoft.com/office/officeart/2005/8/layout/gear1"/>
    <dgm:cxn modelId="{4C7B93B3-B3CC-4A7E-961B-E3D7DCEA3BC7}" type="presOf" srcId="{C7D68CEF-1CFD-4E46-A77C-FC8E9204B797}" destId="{97D7D4B3-9416-429E-A9F0-F9A9DFD8E278}" srcOrd="0" destOrd="0" presId="urn:microsoft.com/office/officeart/2005/8/layout/gear1"/>
    <dgm:cxn modelId="{882C86B6-4424-4C8A-8D31-4871D957010D}" type="presOf" srcId="{C7D68CEF-1CFD-4E46-A77C-FC8E9204B797}" destId="{9FA22A80-091D-4425-8CC0-13DB46B43AC6}" srcOrd="1" destOrd="0" presId="urn:microsoft.com/office/officeart/2005/8/layout/gear1"/>
    <dgm:cxn modelId="{E2C11CD6-F0B8-459C-A0CC-6AA7B5A25E23}" type="presOf" srcId="{EA1E7CCD-57F3-4D45-8414-637120C45DEC}" destId="{D9FD7570-2B43-4205-93E8-687166DF9382}" srcOrd="0" destOrd="0" presId="urn:microsoft.com/office/officeart/2005/8/layout/gear1"/>
    <dgm:cxn modelId="{B9A16BF9-A437-4670-99B9-173751C54D1F}" type="presOf" srcId="{C4DF3B73-F490-47C3-80DC-BDF17A759960}" destId="{EEF112E7-9A43-4BF2-B291-B9CC0E99BA76}" srcOrd="0" destOrd="0" presId="urn:microsoft.com/office/officeart/2005/8/layout/gear1"/>
    <dgm:cxn modelId="{687AC8EF-7508-44B0-9857-91424F5286F8}" type="presParOf" srcId="{D9FD7570-2B43-4205-93E8-687166DF9382}" destId="{51F28E11-F821-4300-A179-0EC4A5E729EF}" srcOrd="0" destOrd="0" presId="urn:microsoft.com/office/officeart/2005/8/layout/gear1"/>
    <dgm:cxn modelId="{750C1545-2B07-4D9A-8ECC-C6255157FB8A}" type="presParOf" srcId="{D9FD7570-2B43-4205-93E8-687166DF9382}" destId="{A398B09A-75C1-4F50-A98A-AEC8B3C881F3}" srcOrd="1" destOrd="0" presId="urn:microsoft.com/office/officeart/2005/8/layout/gear1"/>
    <dgm:cxn modelId="{9D9B110B-1F42-44E6-BC80-D81E255CD049}" type="presParOf" srcId="{D9FD7570-2B43-4205-93E8-687166DF9382}" destId="{74869474-DF66-4E0F-83D8-9924376D8015}" srcOrd="2" destOrd="0" presId="urn:microsoft.com/office/officeart/2005/8/layout/gear1"/>
    <dgm:cxn modelId="{50E2EF1D-2650-4939-BDAB-4E9EB81B419B}" type="presParOf" srcId="{D9FD7570-2B43-4205-93E8-687166DF9382}" destId="{97D7D4B3-9416-429E-A9F0-F9A9DFD8E278}" srcOrd="3" destOrd="0" presId="urn:microsoft.com/office/officeart/2005/8/layout/gear1"/>
    <dgm:cxn modelId="{F619F34A-697B-4AF7-A0F0-BF7DBCF82248}" type="presParOf" srcId="{D9FD7570-2B43-4205-93E8-687166DF9382}" destId="{9FA22A80-091D-4425-8CC0-13DB46B43AC6}" srcOrd="4" destOrd="0" presId="urn:microsoft.com/office/officeart/2005/8/layout/gear1"/>
    <dgm:cxn modelId="{8508E2EA-CD81-47E1-93C3-DE3378215252}" type="presParOf" srcId="{D9FD7570-2B43-4205-93E8-687166DF9382}" destId="{B15C5196-BA6F-42D7-9907-7D48987AA2C2}" srcOrd="5" destOrd="0" presId="urn:microsoft.com/office/officeart/2005/8/layout/gear1"/>
    <dgm:cxn modelId="{FC65D002-AD74-4A50-90A9-BD5C3CD4CA0F}" type="presParOf" srcId="{D9FD7570-2B43-4205-93E8-687166DF9382}" destId="{EEF112E7-9A43-4BF2-B291-B9CC0E99BA76}" srcOrd="6" destOrd="0" presId="urn:microsoft.com/office/officeart/2005/8/layout/gear1"/>
    <dgm:cxn modelId="{1CAA708E-9425-4476-A058-5FB90F14414B}" type="presParOf" srcId="{D9FD7570-2B43-4205-93E8-687166DF9382}" destId="{7FC17197-47E6-4997-8471-51B82746073F}" srcOrd="7" destOrd="0" presId="urn:microsoft.com/office/officeart/2005/8/layout/gear1"/>
    <dgm:cxn modelId="{117AD64F-0A78-4EE8-91A5-31482C0068FA}" type="presParOf" srcId="{D9FD7570-2B43-4205-93E8-687166DF9382}" destId="{421ECF75-4899-4D9E-9CF3-96BEF764775A}" srcOrd="8" destOrd="0" presId="urn:microsoft.com/office/officeart/2005/8/layout/gear1"/>
    <dgm:cxn modelId="{43A28018-207A-4955-91C0-8D69D73BED66}" type="presParOf" srcId="{D9FD7570-2B43-4205-93E8-687166DF9382}" destId="{4A6863C1-2271-4F7F-BA7B-E7A8DE78B581}" srcOrd="9" destOrd="0" presId="urn:microsoft.com/office/officeart/2005/8/layout/gear1"/>
    <dgm:cxn modelId="{8E89D39B-088B-4B71-B0CB-F4199AE8A875}" type="presParOf" srcId="{D9FD7570-2B43-4205-93E8-687166DF9382}" destId="{7BD41011-0B71-4314-93ED-7331E32654D2}" srcOrd="10" destOrd="0" presId="urn:microsoft.com/office/officeart/2005/8/layout/gear1"/>
    <dgm:cxn modelId="{3B3B5698-FFB0-452C-8635-23C785835439}" type="presParOf" srcId="{D9FD7570-2B43-4205-93E8-687166DF9382}" destId="{85AA85B1-200E-4C65-BBE4-F9390E34D556}" srcOrd="11" destOrd="0" presId="urn:microsoft.com/office/officeart/2005/8/layout/gear1"/>
    <dgm:cxn modelId="{79056794-A397-4687-BC53-57732DBEB288}" type="presParOf" srcId="{D9FD7570-2B43-4205-93E8-687166DF9382}" destId="{02108645-ED55-4E42-8670-6586F07037BB}"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7586D-E97C-45DE-B910-A2A838F007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D43D05-3D65-4830-9F0F-A58554E8348F}">
      <dgm:prSet phldrT="[Text]" custT="1"/>
      <dgm:spPr/>
      <dgm:t>
        <a:bodyPr/>
        <a:lstStyle/>
        <a:p>
          <a:pPr algn="ctr"/>
          <a:r>
            <a:rPr lang="en-GB" sz="2000" b="1" dirty="0" err="1">
              <a:solidFill>
                <a:schemeClr val="tx1"/>
              </a:solidFill>
            </a:rPr>
            <a:t>Miliki</a:t>
          </a:r>
          <a:r>
            <a:rPr lang="en-GB" sz="2000" b="1" dirty="0">
              <a:solidFill>
                <a:schemeClr val="tx1"/>
              </a:solidFill>
            </a:rPr>
            <a:t> </a:t>
          </a:r>
          <a:r>
            <a:rPr lang="en-GB" sz="2000" b="1" dirty="0" err="1">
              <a:solidFill>
                <a:schemeClr val="tx1"/>
              </a:solidFill>
            </a:rPr>
            <a:t>gairah</a:t>
          </a:r>
          <a:r>
            <a:rPr lang="en-GB" sz="2000" b="1" dirty="0">
              <a:solidFill>
                <a:schemeClr val="tx1"/>
              </a:solidFill>
            </a:rPr>
            <a:t> </a:t>
          </a:r>
          <a:r>
            <a:rPr lang="en-GB" sz="2000" b="1" dirty="0" err="1">
              <a:solidFill>
                <a:schemeClr val="tx1"/>
              </a:solidFill>
            </a:rPr>
            <a:t>untuk</a:t>
          </a:r>
          <a:r>
            <a:rPr lang="en-GB" sz="2000" b="1" dirty="0">
              <a:solidFill>
                <a:schemeClr val="tx1"/>
              </a:solidFill>
            </a:rPr>
            <a:t> </a:t>
          </a:r>
          <a:r>
            <a:rPr lang="en-GB" sz="2000" b="1" dirty="0" err="1">
              <a:solidFill>
                <a:schemeClr val="tx1"/>
              </a:solidFill>
            </a:rPr>
            <a:t>bisnis</a:t>
          </a:r>
          <a:r>
            <a:rPr lang="en-GB" sz="2000" b="1" dirty="0">
              <a:solidFill>
                <a:schemeClr val="tx1"/>
              </a:solidFill>
            </a:rPr>
            <a:t> </a:t>
          </a:r>
          <a:r>
            <a:rPr lang="en-GB" sz="2000" b="1" dirty="0" err="1">
              <a:solidFill>
                <a:schemeClr val="tx1"/>
              </a:solidFill>
            </a:rPr>
            <a:t>Anda</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6B9C68D0-E4E7-4C31-9358-9F964E4584BF}" type="parTrans" cxnId="{5A0432BD-A06D-49C7-93E7-52CAD7163EED}">
      <dgm:prSet/>
      <dgm:spPr/>
      <dgm:t>
        <a:bodyPr/>
        <a:lstStyle/>
        <a:p>
          <a:endParaRPr lang="en-US"/>
        </a:p>
      </dgm:t>
    </dgm:pt>
    <dgm:pt modelId="{11D11FDB-2E61-49D6-AE80-4257D104E11A}" type="sibTrans" cxnId="{5A0432BD-A06D-49C7-93E7-52CAD7163EED}">
      <dgm:prSet/>
      <dgm:spPr/>
      <dgm:t>
        <a:bodyPr/>
        <a:lstStyle/>
        <a:p>
          <a:endParaRPr lang="en-US"/>
        </a:p>
      </dgm:t>
    </dgm:pt>
    <dgm:pt modelId="{87CC8A30-5D18-4EF1-AE98-BD4AFF6E8132}">
      <dgm:prSet phldrT="[Text]" custT="1"/>
      <dgm:spPr/>
      <dgm:t>
        <a:bodyPr/>
        <a:lstStyle/>
        <a:p>
          <a:pPr algn="ctr"/>
          <a:r>
            <a:rPr lang="en-GB" sz="2000" b="1" dirty="0" err="1">
              <a:solidFill>
                <a:schemeClr val="tx1"/>
              </a:solidFill>
            </a:rPr>
            <a:t>Memberikan</a:t>
          </a:r>
          <a:r>
            <a:rPr lang="en-GB" sz="2000" b="1" dirty="0">
              <a:solidFill>
                <a:schemeClr val="tx1"/>
              </a:solidFill>
            </a:rPr>
            <a:t> </a:t>
          </a:r>
          <a:r>
            <a:rPr lang="en-GB" sz="2000" b="1" dirty="0" err="1">
              <a:solidFill>
                <a:schemeClr val="tx1"/>
              </a:solidFill>
            </a:rPr>
            <a:t>teladan</a:t>
          </a:r>
          <a:r>
            <a:rPr lang="en-GB" sz="2000" b="1" dirty="0">
              <a:solidFill>
                <a:schemeClr val="tx1"/>
              </a:solidFill>
            </a:rPr>
            <a:t> </a:t>
          </a:r>
          <a:r>
            <a:rPr lang="en-GB" sz="2000" b="1" dirty="0" err="1">
              <a:solidFill>
                <a:schemeClr val="tx1"/>
              </a:solidFill>
            </a:rPr>
            <a:t>dan</a:t>
          </a:r>
          <a:r>
            <a:rPr lang="en-GB" sz="2000" b="1" dirty="0">
              <a:solidFill>
                <a:schemeClr val="tx1"/>
              </a:solidFill>
            </a:rPr>
            <a:t> </a:t>
          </a:r>
          <a:r>
            <a:rPr lang="en-GB" sz="2000" b="1" dirty="0" err="1">
              <a:solidFill>
                <a:schemeClr val="tx1"/>
              </a:solidFill>
            </a:rPr>
            <a:t>kepercayaan</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D9C4100A-9A27-4C13-8B6F-248CA608081C}" type="parTrans" cxnId="{473F616E-DE47-4F1C-BE56-BAE1B7CBAFBF}">
      <dgm:prSet/>
      <dgm:spPr/>
      <dgm:t>
        <a:bodyPr/>
        <a:lstStyle/>
        <a:p>
          <a:endParaRPr lang="en-US"/>
        </a:p>
      </dgm:t>
    </dgm:pt>
    <dgm:pt modelId="{6988F843-B2BD-4734-AFF0-5FC2DC0E4C3E}" type="sibTrans" cxnId="{473F616E-DE47-4F1C-BE56-BAE1B7CBAFBF}">
      <dgm:prSet/>
      <dgm:spPr/>
      <dgm:t>
        <a:bodyPr/>
        <a:lstStyle/>
        <a:p>
          <a:endParaRPr lang="en-US"/>
        </a:p>
      </dgm:t>
    </dgm:pt>
    <dgm:pt modelId="{9092A5FF-47C3-4622-AA85-95CEAC21CFD0}">
      <dgm:prSet phldrT="[Text]" custT="1"/>
      <dgm:spPr/>
      <dgm:t>
        <a:bodyPr/>
        <a:lstStyle/>
        <a:p>
          <a:pPr algn="ctr"/>
          <a:r>
            <a:rPr lang="en-GB" sz="2000" b="1" dirty="0" err="1">
              <a:solidFill>
                <a:schemeClr val="tx1"/>
              </a:solidFill>
            </a:rPr>
            <a:t>Jangan</a:t>
          </a:r>
          <a:r>
            <a:rPr lang="en-GB" sz="2000" b="1" dirty="0">
              <a:solidFill>
                <a:schemeClr val="tx1"/>
              </a:solidFill>
            </a:rPr>
            <a:t> </a:t>
          </a:r>
          <a:r>
            <a:rPr lang="en-GB" sz="2000" b="1" dirty="0" err="1">
              <a:solidFill>
                <a:schemeClr val="tx1"/>
              </a:solidFill>
            </a:rPr>
            <a:t>biarkan</a:t>
          </a:r>
          <a:r>
            <a:rPr lang="en-GB" sz="2000" b="1" dirty="0">
              <a:solidFill>
                <a:schemeClr val="tx1"/>
              </a:solidFill>
            </a:rPr>
            <a:t> rasa </a:t>
          </a:r>
          <a:r>
            <a:rPr lang="en-GB" sz="2000" b="1" dirty="0" err="1">
              <a:solidFill>
                <a:schemeClr val="tx1"/>
              </a:solidFill>
            </a:rPr>
            <a:t>takut</a:t>
          </a:r>
          <a:r>
            <a:rPr lang="en-GB" sz="2000" b="1" dirty="0">
              <a:solidFill>
                <a:schemeClr val="tx1"/>
              </a:solidFill>
            </a:rPr>
            <a:t> </a:t>
          </a:r>
          <a:r>
            <a:rPr lang="en-GB" sz="2000" b="1" dirty="0" err="1">
              <a:solidFill>
                <a:schemeClr val="tx1"/>
              </a:solidFill>
            </a:rPr>
            <a:t>gagal</a:t>
          </a:r>
          <a:r>
            <a:rPr lang="en-GB" sz="2000" b="1" dirty="0">
              <a:solidFill>
                <a:schemeClr val="tx1"/>
              </a:solidFill>
            </a:rPr>
            <a:t> </a:t>
          </a:r>
          <a:r>
            <a:rPr lang="en-GB" sz="2000" b="1" dirty="0" err="1">
              <a:solidFill>
                <a:schemeClr val="tx1"/>
              </a:solidFill>
            </a:rPr>
            <a:t>menghalangi</a:t>
          </a:r>
          <a:r>
            <a:rPr lang="en-GB" sz="2000" b="1" dirty="0">
              <a:solidFill>
                <a:schemeClr val="tx1"/>
              </a:solidFill>
            </a:rPr>
            <a:t> </a:t>
          </a:r>
          <a:r>
            <a:rPr lang="en-GB" sz="2000" b="1" dirty="0" err="1">
              <a:solidFill>
                <a:schemeClr val="tx1"/>
              </a:solidFill>
            </a:rPr>
            <a:t>Anda</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3D2E8A88-EF2D-4A51-A44F-4AAD206734DB}" type="parTrans" cxnId="{7EB97A8F-C62F-4E70-A5D5-0277ED0A1B2F}">
      <dgm:prSet/>
      <dgm:spPr/>
      <dgm:t>
        <a:bodyPr/>
        <a:lstStyle/>
        <a:p>
          <a:endParaRPr lang="en-US"/>
        </a:p>
      </dgm:t>
    </dgm:pt>
    <dgm:pt modelId="{FF73ADA5-A16F-4BDE-B2C9-5FED6D5CF44D}" type="sibTrans" cxnId="{7EB97A8F-C62F-4E70-A5D5-0277ED0A1B2F}">
      <dgm:prSet/>
      <dgm:spPr/>
      <dgm:t>
        <a:bodyPr/>
        <a:lstStyle/>
        <a:p>
          <a:endParaRPr lang="en-US"/>
        </a:p>
      </dgm:t>
    </dgm:pt>
    <dgm:pt modelId="{143FF436-CF83-4238-956C-8E49888A4BFD}">
      <dgm:prSet phldrT="[Text]" custT="1"/>
      <dgm:spPr/>
      <dgm:t>
        <a:bodyPr/>
        <a:lstStyle/>
        <a:p>
          <a:pPr algn="ctr"/>
          <a:r>
            <a:rPr lang="en-GB" sz="2000" b="1" dirty="0" err="1">
              <a:solidFill>
                <a:schemeClr val="tx1"/>
              </a:solidFill>
            </a:rPr>
            <a:t>Membuat</a:t>
          </a:r>
          <a:r>
            <a:rPr lang="en-GB" sz="2000" b="1" dirty="0">
              <a:solidFill>
                <a:schemeClr val="tx1"/>
              </a:solidFill>
            </a:rPr>
            <a:t> </a:t>
          </a:r>
          <a:r>
            <a:rPr lang="en-GB" sz="2000" b="1" dirty="0" err="1">
              <a:solidFill>
                <a:schemeClr val="tx1"/>
              </a:solidFill>
            </a:rPr>
            <a:t>keputusan</a:t>
          </a:r>
          <a:r>
            <a:rPr lang="en-GB" sz="2000" b="1" dirty="0">
              <a:solidFill>
                <a:schemeClr val="tx1"/>
              </a:solidFill>
            </a:rPr>
            <a:t> </a:t>
          </a:r>
          <a:r>
            <a:rPr lang="en-GB" sz="2000" b="1" dirty="0" err="1">
              <a:solidFill>
                <a:schemeClr val="tx1"/>
              </a:solidFill>
            </a:rPr>
            <a:t>tepat</a:t>
          </a:r>
          <a:r>
            <a:rPr lang="en-GB" sz="2000" b="1" dirty="0">
              <a:solidFill>
                <a:schemeClr val="tx1"/>
              </a:solidFill>
            </a:rPr>
            <a:t> </a:t>
          </a:r>
          <a:r>
            <a:rPr lang="en-GB" sz="2000" b="1" dirty="0" err="1">
              <a:solidFill>
                <a:schemeClr val="tx1"/>
              </a:solidFill>
            </a:rPr>
            <a:t>waktu</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92DFDABC-76F4-42D7-9414-CAA0FB4418E3}" type="parTrans" cxnId="{3C96164A-9B8A-4808-B355-E9F29BB9B196}">
      <dgm:prSet/>
      <dgm:spPr/>
      <dgm:t>
        <a:bodyPr/>
        <a:lstStyle/>
        <a:p>
          <a:endParaRPr lang="en-US"/>
        </a:p>
      </dgm:t>
    </dgm:pt>
    <dgm:pt modelId="{7D836854-F088-4CE5-A1D1-874E9721F0B5}" type="sibTrans" cxnId="{3C96164A-9B8A-4808-B355-E9F29BB9B196}">
      <dgm:prSet/>
      <dgm:spPr/>
      <dgm:t>
        <a:bodyPr/>
        <a:lstStyle/>
        <a:p>
          <a:endParaRPr lang="en-US"/>
        </a:p>
      </dgm:t>
    </dgm:pt>
    <dgm:pt modelId="{B4FFE99A-A5DD-49EF-AE18-2BEFFF8AE878}">
      <dgm:prSet phldrT="[Text]" custT="1"/>
      <dgm:spPr/>
      <dgm:t>
        <a:bodyPr/>
        <a:lstStyle/>
        <a:p>
          <a:pPr algn="ctr"/>
          <a:r>
            <a:rPr lang="en-GB" sz="2000" b="1" dirty="0" err="1">
              <a:solidFill>
                <a:schemeClr val="tx1"/>
              </a:solidFill>
            </a:rPr>
            <a:t>Aset</a:t>
          </a:r>
          <a:r>
            <a:rPr lang="en-GB" sz="2000" b="1" dirty="0">
              <a:solidFill>
                <a:schemeClr val="tx1"/>
              </a:solidFill>
            </a:rPr>
            <a:t> </a:t>
          </a:r>
          <a:r>
            <a:rPr lang="en-GB" sz="2000" b="1" dirty="0" err="1">
              <a:solidFill>
                <a:schemeClr val="tx1"/>
              </a:solidFill>
            </a:rPr>
            <a:t>perusahaan</a:t>
          </a:r>
          <a:r>
            <a:rPr lang="en-GB" sz="2000" b="1" dirty="0">
              <a:solidFill>
                <a:schemeClr val="tx1"/>
              </a:solidFill>
            </a:rPr>
            <a:t> </a:t>
          </a:r>
          <a:r>
            <a:rPr lang="en-GB" sz="2000" b="1" dirty="0" err="1">
              <a:solidFill>
                <a:schemeClr val="tx1"/>
              </a:solidFill>
            </a:rPr>
            <a:t>terbesar</a:t>
          </a:r>
          <a:r>
            <a:rPr lang="en-GB" sz="2000" b="1" dirty="0">
              <a:solidFill>
                <a:schemeClr val="tx1"/>
              </a:solidFill>
            </a:rPr>
            <a:t> </a:t>
          </a:r>
          <a:r>
            <a:rPr lang="en-GB" sz="2000" b="1" dirty="0" err="1">
              <a:solidFill>
                <a:schemeClr val="tx1"/>
              </a:solidFill>
            </a:rPr>
            <a:t>adalah</a:t>
          </a:r>
          <a:r>
            <a:rPr lang="en-GB" sz="2000" b="1" dirty="0">
              <a:solidFill>
                <a:schemeClr val="tx1"/>
              </a:solidFill>
            </a:rPr>
            <a:t> </a:t>
          </a:r>
          <a:r>
            <a:rPr lang="en-GB" sz="2000" b="1" dirty="0" err="1">
              <a:solidFill>
                <a:schemeClr val="tx1"/>
              </a:solidFill>
            </a:rPr>
            <a:t>Anda</a:t>
          </a:r>
          <a:r>
            <a:rPr lang="en-GB" sz="2000" b="1" dirty="0">
              <a:solidFill>
                <a:schemeClr val="tx1"/>
              </a:solidFill>
            </a:rPr>
            <a:t>.</a:t>
          </a:r>
          <a:endParaRPr lang="en-US" sz="2000" dirty="0">
            <a:solidFill>
              <a:schemeClr val="tx1"/>
            </a:solidFill>
          </a:endParaRPr>
        </a:p>
      </dgm:t>
    </dgm:pt>
    <dgm:pt modelId="{8A518250-DD0C-4CB6-A2E6-27ECEF8DE545}" type="parTrans" cxnId="{572197C1-8A92-4480-BF60-110CCE4A586F}">
      <dgm:prSet/>
      <dgm:spPr/>
      <dgm:t>
        <a:bodyPr/>
        <a:lstStyle/>
        <a:p>
          <a:endParaRPr lang="en-US"/>
        </a:p>
      </dgm:t>
    </dgm:pt>
    <dgm:pt modelId="{0E44B24F-B332-40F8-8944-06B4618C0305}" type="sibTrans" cxnId="{572197C1-8A92-4480-BF60-110CCE4A586F}">
      <dgm:prSet/>
      <dgm:spPr/>
      <dgm:t>
        <a:bodyPr/>
        <a:lstStyle/>
        <a:p>
          <a:endParaRPr lang="en-US"/>
        </a:p>
      </dgm:t>
    </dgm:pt>
    <dgm:pt modelId="{7E4B4C9A-F7B5-4CDA-8B69-2306BEDB11AF}">
      <dgm:prSet phldrT="[Text]" custT="1"/>
      <dgm:spPr/>
      <dgm:t>
        <a:bodyPr/>
        <a:lstStyle/>
        <a:p>
          <a:pPr algn="ctr"/>
          <a:r>
            <a:rPr lang="en-GB" sz="2000" b="1" dirty="0" err="1">
              <a:solidFill>
                <a:schemeClr val="tx1"/>
              </a:solidFill>
            </a:rPr>
            <a:t>Kendalikan</a:t>
          </a:r>
          <a:r>
            <a:rPr lang="en-GB" sz="2000" b="1" dirty="0">
              <a:solidFill>
                <a:schemeClr val="tx1"/>
              </a:solidFill>
            </a:rPr>
            <a:t> ego </a:t>
          </a:r>
          <a:r>
            <a:rPr lang="en-GB" sz="2000" b="1" dirty="0" err="1">
              <a:solidFill>
                <a:schemeClr val="tx1"/>
              </a:solidFill>
            </a:rPr>
            <a:t>Anda</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46E2F618-61D5-4A3D-B756-8B44A24DF10B}" type="parTrans" cxnId="{2166FC52-8AE1-4B76-8994-6D67661F8B7D}">
      <dgm:prSet/>
      <dgm:spPr/>
      <dgm:t>
        <a:bodyPr/>
        <a:lstStyle/>
        <a:p>
          <a:endParaRPr lang="en-US"/>
        </a:p>
      </dgm:t>
    </dgm:pt>
    <dgm:pt modelId="{C754FF62-52E3-476A-B66A-2BD685E0A0D3}" type="sibTrans" cxnId="{2166FC52-8AE1-4B76-8994-6D67661F8B7D}">
      <dgm:prSet/>
      <dgm:spPr/>
      <dgm:t>
        <a:bodyPr/>
        <a:lstStyle/>
        <a:p>
          <a:endParaRPr lang="en-US"/>
        </a:p>
      </dgm:t>
    </dgm:pt>
    <dgm:pt modelId="{1F4AEAC9-6C83-4B76-8678-1D713AE1AA3C}">
      <dgm:prSet phldrT="[Text]" custT="1"/>
      <dgm:spPr/>
      <dgm:t>
        <a:bodyPr/>
        <a:lstStyle/>
        <a:p>
          <a:pPr algn="ctr"/>
          <a:r>
            <a:rPr lang="en-GB" sz="2000" b="1" dirty="0" err="1">
              <a:solidFill>
                <a:schemeClr val="tx1"/>
              </a:solidFill>
            </a:rPr>
            <a:t>Menerima</a:t>
          </a:r>
          <a:r>
            <a:rPr lang="en-GB" sz="2000" b="1" dirty="0">
              <a:solidFill>
                <a:schemeClr val="tx1"/>
              </a:solidFill>
            </a:rPr>
            <a:t> </a:t>
          </a:r>
          <a:r>
            <a:rPr lang="en-GB" sz="2000" b="1" dirty="0" err="1">
              <a:solidFill>
                <a:schemeClr val="tx1"/>
              </a:solidFill>
            </a:rPr>
            <a:t>kritikan</a:t>
          </a:r>
          <a:r>
            <a:rPr lang="en-GB" sz="2000" b="1" dirty="0">
              <a:solidFill>
                <a:schemeClr val="tx1"/>
              </a:solidFill>
            </a:rPr>
            <a:t> </a:t>
          </a:r>
          <a:r>
            <a:rPr lang="en-GB" sz="2000" b="1" dirty="0" err="1">
              <a:solidFill>
                <a:schemeClr val="tx1"/>
              </a:solidFill>
            </a:rPr>
            <a:t>sebagai</a:t>
          </a:r>
          <a:r>
            <a:rPr lang="en-GB" sz="2000" b="1" dirty="0">
              <a:solidFill>
                <a:schemeClr val="tx1"/>
              </a:solidFill>
            </a:rPr>
            <a:t> </a:t>
          </a:r>
          <a:r>
            <a:rPr lang="en-GB" sz="2000" b="1" dirty="0" err="1">
              <a:solidFill>
                <a:schemeClr val="tx1"/>
              </a:solidFill>
            </a:rPr>
            <a:t>dorongan</a:t>
          </a:r>
          <a:r>
            <a:rPr lang="en-GB" sz="2000" b="1" dirty="0">
              <a:solidFill>
                <a:schemeClr val="tx1"/>
              </a:solidFill>
            </a:rPr>
            <a:t> </a:t>
          </a:r>
          <a:r>
            <a:rPr lang="en-GB" sz="2000" b="1" dirty="0" err="1">
              <a:solidFill>
                <a:schemeClr val="tx1"/>
              </a:solidFill>
            </a:rPr>
            <a:t>semangat</a:t>
          </a:r>
          <a:r>
            <a:rPr lang="en-GB" sz="2000" b="1" dirty="0">
              <a:solidFill>
                <a:schemeClr val="tx1"/>
              </a:solidFill>
            </a:rPr>
            <a:t> </a:t>
          </a:r>
          <a:r>
            <a:rPr lang="en-GB" sz="2000" b="1" dirty="0" err="1">
              <a:solidFill>
                <a:schemeClr val="tx1"/>
              </a:solidFill>
            </a:rPr>
            <a:t>dan</a:t>
          </a:r>
          <a:r>
            <a:rPr lang="en-GB" sz="2000" b="1" dirty="0">
              <a:solidFill>
                <a:schemeClr val="tx1"/>
              </a:solidFill>
            </a:rPr>
            <a:t> </a:t>
          </a:r>
          <a:r>
            <a:rPr lang="en-GB" sz="2000" b="1" dirty="0" err="1">
              <a:solidFill>
                <a:schemeClr val="tx1"/>
              </a:solidFill>
            </a:rPr>
            <a:t>akui</a:t>
          </a:r>
          <a:r>
            <a:rPr lang="en-GB" sz="2000" b="1" dirty="0">
              <a:solidFill>
                <a:schemeClr val="tx1"/>
              </a:solidFill>
            </a:rPr>
            <a:t>   </a:t>
          </a:r>
          <a:r>
            <a:rPr lang="en-GB" sz="2000" b="1" dirty="0" err="1">
              <a:solidFill>
                <a:schemeClr val="tx1"/>
              </a:solidFill>
            </a:rPr>
            <a:t>kesalahan</a:t>
          </a:r>
          <a:r>
            <a:rPr lang="en-GB" sz="2000" b="1" dirty="0">
              <a:solidFill>
                <a:schemeClr val="tx1"/>
              </a:solidFill>
            </a:rPr>
            <a:t> </a:t>
          </a:r>
          <a:r>
            <a:rPr lang="en-GB" sz="2000" b="1" dirty="0" err="1">
              <a:solidFill>
                <a:schemeClr val="tx1"/>
              </a:solidFill>
            </a:rPr>
            <a:t>Anda</a:t>
          </a:r>
          <a:endParaRPr lang="en-US" sz="2000" dirty="0">
            <a:solidFill>
              <a:schemeClr val="tx1"/>
            </a:solidFill>
          </a:endParaRPr>
        </a:p>
      </dgm:t>
    </dgm:pt>
    <dgm:pt modelId="{B4A411A9-2892-4B8F-A7DA-E7E90857589E}" type="parTrans" cxnId="{0C2E38E7-952C-4245-878F-C10730A85461}">
      <dgm:prSet/>
      <dgm:spPr/>
      <dgm:t>
        <a:bodyPr/>
        <a:lstStyle/>
        <a:p>
          <a:endParaRPr lang="en-US"/>
        </a:p>
      </dgm:t>
    </dgm:pt>
    <dgm:pt modelId="{F77436DC-D9E0-4750-A5EE-7FBEB7FE9B29}" type="sibTrans" cxnId="{0C2E38E7-952C-4245-878F-C10730A85461}">
      <dgm:prSet/>
      <dgm:spPr/>
      <dgm:t>
        <a:bodyPr/>
        <a:lstStyle/>
        <a:p>
          <a:endParaRPr lang="en-US"/>
        </a:p>
      </dgm:t>
    </dgm:pt>
    <dgm:pt modelId="{8FD2561E-536D-453E-AFC9-58FA93E616C7}">
      <dgm:prSet phldrT="[Text]" custT="1"/>
      <dgm:spPr/>
      <dgm:t>
        <a:bodyPr/>
        <a:lstStyle/>
        <a:p>
          <a:pPr algn="ctr"/>
          <a:r>
            <a:rPr lang="en-GB" sz="2000" b="1" dirty="0" err="1">
              <a:solidFill>
                <a:schemeClr val="tx1"/>
              </a:solidFill>
            </a:rPr>
            <a:t>Menjaga</a:t>
          </a:r>
          <a:r>
            <a:rPr lang="en-GB" sz="2000" b="1" dirty="0">
              <a:solidFill>
                <a:schemeClr val="tx1"/>
              </a:solidFill>
            </a:rPr>
            <a:t> </a:t>
          </a:r>
          <a:r>
            <a:rPr lang="en-GB" sz="2000" b="1" dirty="0" err="1">
              <a:solidFill>
                <a:schemeClr val="tx1"/>
              </a:solidFill>
            </a:rPr>
            <a:t>etos</a:t>
          </a:r>
          <a:r>
            <a:rPr lang="en-GB" sz="2000" b="1" dirty="0">
              <a:solidFill>
                <a:schemeClr val="tx1"/>
              </a:solidFill>
            </a:rPr>
            <a:t> </a:t>
          </a:r>
          <a:r>
            <a:rPr lang="en-GB" sz="2000" b="1" dirty="0" err="1">
              <a:solidFill>
                <a:schemeClr val="tx1"/>
              </a:solidFill>
            </a:rPr>
            <a:t>kerja</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59E8F611-F712-4C5C-8351-CCE049CF4A9D}" type="parTrans" cxnId="{F6D4D38E-92D4-4835-A77F-C2F5512CD772}">
      <dgm:prSet/>
      <dgm:spPr/>
      <dgm:t>
        <a:bodyPr/>
        <a:lstStyle/>
        <a:p>
          <a:endParaRPr lang="en-US"/>
        </a:p>
      </dgm:t>
    </dgm:pt>
    <dgm:pt modelId="{F2B810AA-A2A1-451C-80E2-57CD9426B653}" type="sibTrans" cxnId="{F6D4D38E-92D4-4835-A77F-C2F5512CD772}">
      <dgm:prSet/>
      <dgm:spPr/>
      <dgm:t>
        <a:bodyPr/>
        <a:lstStyle/>
        <a:p>
          <a:endParaRPr lang="en-US"/>
        </a:p>
      </dgm:t>
    </dgm:pt>
    <dgm:pt modelId="{A09F6ED3-C5BA-4522-ADEE-A4C4A160AEF2}">
      <dgm:prSet phldrT="[Text]" custT="1"/>
      <dgm:spPr/>
      <dgm:t>
        <a:bodyPr/>
        <a:lstStyle/>
        <a:p>
          <a:pPr algn="ctr"/>
          <a:r>
            <a:rPr lang="en-GB" sz="2000" b="1" dirty="0" err="1">
              <a:solidFill>
                <a:schemeClr val="tx1"/>
              </a:solidFill>
            </a:rPr>
            <a:t>Bangkit</a:t>
          </a:r>
          <a:r>
            <a:rPr lang="en-GB" sz="2000" b="1" dirty="0">
              <a:solidFill>
                <a:schemeClr val="tx1"/>
              </a:solidFill>
            </a:rPr>
            <a:t> </a:t>
          </a:r>
          <a:r>
            <a:rPr lang="en-GB" sz="2000" b="1" dirty="0" err="1">
              <a:solidFill>
                <a:schemeClr val="tx1"/>
              </a:solidFill>
            </a:rPr>
            <a:t>dari</a:t>
          </a:r>
          <a:r>
            <a:rPr lang="en-GB" sz="2000" b="1" dirty="0">
              <a:solidFill>
                <a:schemeClr val="tx1"/>
              </a:solidFill>
            </a:rPr>
            <a:t> </a:t>
          </a:r>
          <a:r>
            <a:rPr lang="en-GB" sz="2000" b="1" dirty="0" err="1">
              <a:solidFill>
                <a:schemeClr val="tx1"/>
              </a:solidFill>
            </a:rPr>
            <a:t>keterpurukan</a:t>
          </a:r>
          <a:r>
            <a:rPr lang="en-GB" sz="2000" b="1" dirty="0">
              <a:solidFill>
                <a:schemeClr val="tx1"/>
              </a:solidFill>
            </a:rPr>
            <a:t>.</a:t>
          </a:r>
          <a:r>
            <a:rPr lang="en-GB" sz="2000" dirty="0">
              <a:solidFill>
                <a:schemeClr val="tx1"/>
              </a:solidFill>
            </a:rPr>
            <a:t> </a:t>
          </a:r>
          <a:endParaRPr lang="en-US" sz="2000" dirty="0">
            <a:solidFill>
              <a:schemeClr val="tx1"/>
            </a:solidFill>
          </a:endParaRPr>
        </a:p>
      </dgm:t>
    </dgm:pt>
    <dgm:pt modelId="{AFB7B937-6FF4-4D74-B0C9-9E2CBF6290CB}" type="parTrans" cxnId="{642EF158-CA50-41E1-8043-82A858D90E95}">
      <dgm:prSet/>
      <dgm:spPr/>
      <dgm:t>
        <a:bodyPr/>
        <a:lstStyle/>
        <a:p>
          <a:endParaRPr lang="en-US"/>
        </a:p>
      </dgm:t>
    </dgm:pt>
    <dgm:pt modelId="{853AD94E-5476-4AB2-BCF4-038954C6F666}" type="sibTrans" cxnId="{642EF158-CA50-41E1-8043-82A858D90E95}">
      <dgm:prSet/>
      <dgm:spPr/>
      <dgm:t>
        <a:bodyPr/>
        <a:lstStyle/>
        <a:p>
          <a:endParaRPr lang="en-US"/>
        </a:p>
      </dgm:t>
    </dgm:pt>
    <dgm:pt modelId="{E2B81308-BAA8-4EAD-ACB3-F2FCC6CE2F53}">
      <dgm:prSet phldrT="[Text]" custT="1"/>
      <dgm:spPr/>
      <dgm:t>
        <a:bodyPr/>
        <a:lstStyle/>
        <a:p>
          <a:pPr algn="ctr"/>
          <a:r>
            <a:rPr lang="en-GB" sz="2000" b="1">
              <a:solidFill>
                <a:schemeClr val="tx1"/>
              </a:solidFill>
            </a:rPr>
            <a:t>Keluar dari zona nyaman untuk mengejar sesuatu yang penting.</a:t>
          </a:r>
          <a:endParaRPr lang="en-US" sz="2000" dirty="0">
            <a:solidFill>
              <a:schemeClr val="tx1"/>
            </a:solidFill>
          </a:endParaRPr>
        </a:p>
      </dgm:t>
    </dgm:pt>
    <dgm:pt modelId="{7A2ADEA8-6C0B-4D88-AFA6-E3F69CDB6AB2}" type="parTrans" cxnId="{7AD3E586-C815-438D-8C56-E84075087CD8}">
      <dgm:prSet/>
      <dgm:spPr/>
      <dgm:t>
        <a:bodyPr/>
        <a:lstStyle/>
        <a:p>
          <a:endParaRPr lang="en-US"/>
        </a:p>
      </dgm:t>
    </dgm:pt>
    <dgm:pt modelId="{F3064D9B-3060-4AF2-95FD-B26000D12837}" type="sibTrans" cxnId="{7AD3E586-C815-438D-8C56-E84075087CD8}">
      <dgm:prSet/>
      <dgm:spPr/>
      <dgm:t>
        <a:bodyPr/>
        <a:lstStyle/>
        <a:p>
          <a:endParaRPr lang="en-US"/>
        </a:p>
      </dgm:t>
    </dgm:pt>
    <dgm:pt modelId="{4056EDD6-5F47-4295-AD23-CD155AF9D2B5}" type="pres">
      <dgm:prSet presAssocID="{7A37586D-E97C-45DE-B910-A2A838F00759}" presName="linear" presStyleCnt="0">
        <dgm:presLayoutVars>
          <dgm:animLvl val="lvl"/>
          <dgm:resizeHandles val="exact"/>
        </dgm:presLayoutVars>
      </dgm:prSet>
      <dgm:spPr/>
    </dgm:pt>
    <dgm:pt modelId="{B09391A2-1F0D-42B7-B77F-11E58DF7B27A}" type="pres">
      <dgm:prSet presAssocID="{7ED43D05-3D65-4830-9F0F-A58554E8348F}" presName="parentText" presStyleLbl="node1" presStyleIdx="0" presStyleCnt="10">
        <dgm:presLayoutVars>
          <dgm:chMax val="0"/>
          <dgm:bulletEnabled val="1"/>
        </dgm:presLayoutVars>
      </dgm:prSet>
      <dgm:spPr/>
    </dgm:pt>
    <dgm:pt modelId="{46D46F4A-96A5-456A-8A42-F088108C9D68}" type="pres">
      <dgm:prSet presAssocID="{11D11FDB-2E61-49D6-AE80-4257D104E11A}" presName="spacer" presStyleCnt="0"/>
      <dgm:spPr/>
    </dgm:pt>
    <dgm:pt modelId="{949A42B6-FA2E-48F8-BA7B-E98236C653E1}" type="pres">
      <dgm:prSet presAssocID="{87CC8A30-5D18-4EF1-AE98-BD4AFF6E8132}" presName="parentText" presStyleLbl="node1" presStyleIdx="1" presStyleCnt="10">
        <dgm:presLayoutVars>
          <dgm:chMax val="0"/>
          <dgm:bulletEnabled val="1"/>
        </dgm:presLayoutVars>
      </dgm:prSet>
      <dgm:spPr/>
    </dgm:pt>
    <dgm:pt modelId="{9C83E678-D7B4-4708-A4FC-AA7D36A67A07}" type="pres">
      <dgm:prSet presAssocID="{6988F843-B2BD-4734-AFF0-5FC2DC0E4C3E}" presName="spacer" presStyleCnt="0"/>
      <dgm:spPr/>
    </dgm:pt>
    <dgm:pt modelId="{F4A99FFC-C187-43D9-AA94-43E69E10C912}" type="pres">
      <dgm:prSet presAssocID="{9092A5FF-47C3-4622-AA85-95CEAC21CFD0}" presName="parentText" presStyleLbl="node1" presStyleIdx="2" presStyleCnt="10" custLinFactNeighborX="-3390" custLinFactNeighborY="-28114">
        <dgm:presLayoutVars>
          <dgm:chMax val="0"/>
          <dgm:bulletEnabled val="1"/>
        </dgm:presLayoutVars>
      </dgm:prSet>
      <dgm:spPr/>
    </dgm:pt>
    <dgm:pt modelId="{8787C685-2919-40C9-9F8B-C26BFBB30BD0}" type="pres">
      <dgm:prSet presAssocID="{FF73ADA5-A16F-4BDE-B2C9-5FED6D5CF44D}" presName="spacer" presStyleCnt="0"/>
      <dgm:spPr/>
    </dgm:pt>
    <dgm:pt modelId="{ABF33BC5-BECD-4C9B-95BE-CAD5C8BE93AD}" type="pres">
      <dgm:prSet presAssocID="{143FF436-CF83-4238-956C-8E49888A4BFD}" presName="parentText" presStyleLbl="node1" presStyleIdx="3" presStyleCnt="10">
        <dgm:presLayoutVars>
          <dgm:chMax val="0"/>
          <dgm:bulletEnabled val="1"/>
        </dgm:presLayoutVars>
      </dgm:prSet>
      <dgm:spPr/>
    </dgm:pt>
    <dgm:pt modelId="{A4B8A369-BC90-4806-9678-60570711F9CB}" type="pres">
      <dgm:prSet presAssocID="{7D836854-F088-4CE5-A1D1-874E9721F0B5}" presName="spacer" presStyleCnt="0"/>
      <dgm:spPr/>
    </dgm:pt>
    <dgm:pt modelId="{DDF83AFF-3DAE-46D7-9F4F-2D02B3DAFDC1}" type="pres">
      <dgm:prSet presAssocID="{B4FFE99A-A5DD-49EF-AE18-2BEFFF8AE878}" presName="parentText" presStyleLbl="node1" presStyleIdx="4" presStyleCnt="10">
        <dgm:presLayoutVars>
          <dgm:chMax val="0"/>
          <dgm:bulletEnabled val="1"/>
        </dgm:presLayoutVars>
      </dgm:prSet>
      <dgm:spPr/>
    </dgm:pt>
    <dgm:pt modelId="{9196EDC1-C702-461F-B0FB-A2DBCCB4B4E0}" type="pres">
      <dgm:prSet presAssocID="{0E44B24F-B332-40F8-8944-06B4618C0305}" presName="spacer" presStyleCnt="0"/>
      <dgm:spPr/>
    </dgm:pt>
    <dgm:pt modelId="{FCEE7C3E-7E12-4E87-87EA-A276A20253A8}" type="pres">
      <dgm:prSet presAssocID="{7E4B4C9A-F7B5-4CDA-8B69-2306BEDB11AF}" presName="parentText" presStyleLbl="node1" presStyleIdx="5" presStyleCnt="10">
        <dgm:presLayoutVars>
          <dgm:chMax val="0"/>
          <dgm:bulletEnabled val="1"/>
        </dgm:presLayoutVars>
      </dgm:prSet>
      <dgm:spPr/>
    </dgm:pt>
    <dgm:pt modelId="{B13C5849-EA6D-46D6-B308-7045DB77D92A}" type="pres">
      <dgm:prSet presAssocID="{C754FF62-52E3-476A-B66A-2BD685E0A0D3}" presName="spacer" presStyleCnt="0"/>
      <dgm:spPr/>
    </dgm:pt>
    <dgm:pt modelId="{2F13E9F8-B341-4931-BF1F-AB6AE80A337B}" type="pres">
      <dgm:prSet presAssocID="{1F4AEAC9-6C83-4B76-8678-1D713AE1AA3C}" presName="parentText" presStyleLbl="node1" presStyleIdx="6" presStyleCnt="10">
        <dgm:presLayoutVars>
          <dgm:chMax val="0"/>
          <dgm:bulletEnabled val="1"/>
        </dgm:presLayoutVars>
      </dgm:prSet>
      <dgm:spPr/>
    </dgm:pt>
    <dgm:pt modelId="{05E08AE5-66B9-4ACA-B6AC-A555C91BC55B}" type="pres">
      <dgm:prSet presAssocID="{F77436DC-D9E0-4750-A5EE-7FBEB7FE9B29}" presName="spacer" presStyleCnt="0"/>
      <dgm:spPr/>
    </dgm:pt>
    <dgm:pt modelId="{6B16C0B0-DA71-49E0-AEE5-2D15EDB342FA}" type="pres">
      <dgm:prSet presAssocID="{8FD2561E-536D-453E-AFC9-58FA93E616C7}" presName="parentText" presStyleLbl="node1" presStyleIdx="7" presStyleCnt="10">
        <dgm:presLayoutVars>
          <dgm:chMax val="0"/>
          <dgm:bulletEnabled val="1"/>
        </dgm:presLayoutVars>
      </dgm:prSet>
      <dgm:spPr/>
    </dgm:pt>
    <dgm:pt modelId="{B075462F-A73A-4C05-B00F-9A5F26DB2CA5}" type="pres">
      <dgm:prSet presAssocID="{F2B810AA-A2A1-451C-80E2-57CD9426B653}" presName="spacer" presStyleCnt="0"/>
      <dgm:spPr/>
    </dgm:pt>
    <dgm:pt modelId="{A6D9484D-0E0C-46AA-B367-ACA29C8524DF}" type="pres">
      <dgm:prSet presAssocID="{A09F6ED3-C5BA-4522-ADEE-A4C4A160AEF2}" presName="parentText" presStyleLbl="node1" presStyleIdx="8" presStyleCnt="10">
        <dgm:presLayoutVars>
          <dgm:chMax val="0"/>
          <dgm:bulletEnabled val="1"/>
        </dgm:presLayoutVars>
      </dgm:prSet>
      <dgm:spPr/>
    </dgm:pt>
    <dgm:pt modelId="{6E830756-43E5-4095-AF8E-DA77C6494B85}" type="pres">
      <dgm:prSet presAssocID="{853AD94E-5476-4AB2-BCF4-038954C6F666}" presName="spacer" presStyleCnt="0"/>
      <dgm:spPr/>
    </dgm:pt>
    <dgm:pt modelId="{7001C388-B77C-4C69-8397-0554CE5D288F}" type="pres">
      <dgm:prSet presAssocID="{E2B81308-BAA8-4EAD-ACB3-F2FCC6CE2F53}" presName="parentText" presStyleLbl="node1" presStyleIdx="9" presStyleCnt="10">
        <dgm:presLayoutVars>
          <dgm:chMax val="0"/>
          <dgm:bulletEnabled val="1"/>
        </dgm:presLayoutVars>
      </dgm:prSet>
      <dgm:spPr/>
    </dgm:pt>
  </dgm:ptLst>
  <dgm:cxnLst>
    <dgm:cxn modelId="{F328D200-EF72-4D88-9300-E3FE1BF088E6}" type="presOf" srcId="{1F4AEAC9-6C83-4B76-8678-1D713AE1AA3C}" destId="{2F13E9F8-B341-4931-BF1F-AB6AE80A337B}" srcOrd="0" destOrd="0" presId="urn:microsoft.com/office/officeart/2005/8/layout/vList2"/>
    <dgm:cxn modelId="{6ABAE000-369D-4BFE-9900-1867AB742A60}" type="presOf" srcId="{7A37586D-E97C-45DE-B910-A2A838F00759}" destId="{4056EDD6-5F47-4295-AD23-CD155AF9D2B5}" srcOrd="0" destOrd="0" presId="urn:microsoft.com/office/officeart/2005/8/layout/vList2"/>
    <dgm:cxn modelId="{18D30E09-EB23-4FD2-8B50-561FB51AA107}" type="presOf" srcId="{7E4B4C9A-F7B5-4CDA-8B69-2306BEDB11AF}" destId="{FCEE7C3E-7E12-4E87-87EA-A276A20253A8}" srcOrd="0" destOrd="0" presId="urn:microsoft.com/office/officeart/2005/8/layout/vList2"/>
    <dgm:cxn modelId="{1A23EB3B-33A3-4AF4-A180-847CB6BA96A9}" type="presOf" srcId="{E2B81308-BAA8-4EAD-ACB3-F2FCC6CE2F53}" destId="{7001C388-B77C-4C69-8397-0554CE5D288F}" srcOrd="0" destOrd="0" presId="urn:microsoft.com/office/officeart/2005/8/layout/vList2"/>
    <dgm:cxn modelId="{2C07BC42-A66A-420A-B9BE-AA3E81A16B68}" type="presOf" srcId="{9092A5FF-47C3-4622-AA85-95CEAC21CFD0}" destId="{F4A99FFC-C187-43D9-AA94-43E69E10C912}" srcOrd="0" destOrd="0" presId="urn:microsoft.com/office/officeart/2005/8/layout/vList2"/>
    <dgm:cxn modelId="{3C96164A-9B8A-4808-B355-E9F29BB9B196}" srcId="{7A37586D-E97C-45DE-B910-A2A838F00759}" destId="{143FF436-CF83-4238-956C-8E49888A4BFD}" srcOrd="3" destOrd="0" parTransId="{92DFDABC-76F4-42D7-9414-CAA0FB4418E3}" sibTransId="{7D836854-F088-4CE5-A1D1-874E9721F0B5}"/>
    <dgm:cxn modelId="{2166FC52-8AE1-4B76-8994-6D67661F8B7D}" srcId="{7A37586D-E97C-45DE-B910-A2A838F00759}" destId="{7E4B4C9A-F7B5-4CDA-8B69-2306BEDB11AF}" srcOrd="5" destOrd="0" parTransId="{46E2F618-61D5-4A3D-B756-8B44A24DF10B}" sibTransId="{C754FF62-52E3-476A-B66A-2BD685E0A0D3}"/>
    <dgm:cxn modelId="{642EF158-CA50-41E1-8043-82A858D90E95}" srcId="{7A37586D-E97C-45DE-B910-A2A838F00759}" destId="{A09F6ED3-C5BA-4522-ADEE-A4C4A160AEF2}" srcOrd="8" destOrd="0" parTransId="{AFB7B937-6FF4-4D74-B0C9-9E2CBF6290CB}" sibTransId="{853AD94E-5476-4AB2-BCF4-038954C6F666}"/>
    <dgm:cxn modelId="{E5B46461-BC30-45F4-B87B-C59609FB806C}" type="presOf" srcId="{8FD2561E-536D-453E-AFC9-58FA93E616C7}" destId="{6B16C0B0-DA71-49E0-AEE5-2D15EDB342FA}" srcOrd="0" destOrd="0" presId="urn:microsoft.com/office/officeart/2005/8/layout/vList2"/>
    <dgm:cxn modelId="{473F616E-DE47-4F1C-BE56-BAE1B7CBAFBF}" srcId="{7A37586D-E97C-45DE-B910-A2A838F00759}" destId="{87CC8A30-5D18-4EF1-AE98-BD4AFF6E8132}" srcOrd="1" destOrd="0" parTransId="{D9C4100A-9A27-4C13-8B6F-248CA608081C}" sibTransId="{6988F843-B2BD-4734-AFF0-5FC2DC0E4C3E}"/>
    <dgm:cxn modelId="{DD8F5979-C31B-4EB8-BEF3-1B77A276A18A}" type="presOf" srcId="{143FF436-CF83-4238-956C-8E49888A4BFD}" destId="{ABF33BC5-BECD-4C9B-95BE-CAD5C8BE93AD}" srcOrd="0" destOrd="0" presId="urn:microsoft.com/office/officeart/2005/8/layout/vList2"/>
    <dgm:cxn modelId="{7AD3E586-C815-438D-8C56-E84075087CD8}" srcId="{7A37586D-E97C-45DE-B910-A2A838F00759}" destId="{E2B81308-BAA8-4EAD-ACB3-F2FCC6CE2F53}" srcOrd="9" destOrd="0" parTransId="{7A2ADEA8-6C0B-4D88-AFA6-E3F69CDB6AB2}" sibTransId="{F3064D9B-3060-4AF2-95FD-B26000D12837}"/>
    <dgm:cxn modelId="{F6D4D38E-92D4-4835-A77F-C2F5512CD772}" srcId="{7A37586D-E97C-45DE-B910-A2A838F00759}" destId="{8FD2561E-536D-453E-AFC9-58FA93E616C7}" srcOrd="7" destOrd="0" parTransId="{59E8F611-F712-4C5C-8351-CCE049CF4A9D}" sibTransId="{F2B810AA-A2A1-451C-80E2-57CD9426B653}"/>
    <dgm:cxn modelId="{7EB97A8F-C62F-4E70-A5D5-0277ED0A1B2F}" srcId="{7A37586D-E97C-45DE-B910-A2A838F00759}" destId="{9092A5FF-47C3-4622-AA85-95CEAC21CFD0}" srcOrd="2" destOrd="0" parTransId="{3D2E8A88-EF2D-4A51-A44F-4AAD206734DB}" sibTransId="{FF73ADA5-A16F-4BDE-B2C9-5FED6D5CF44D}"/>
    <dgm:cxn modelId="{87A290B4-5BD6-470F-AFE2-41D03DCFED1A}" type="presOf" srcId="{A09F6ED3-C5BA-4522-ADEE-A4C4A160AEF2}" destId="{A6D9484D-0E0C-46AA-B367-ACA29C8524DF}" srcOrd="0" destOrd="0" presId="urn:microsoft.com/office/officeart/2005/8/layout/vList2"/>
    <dgm:cxn modelId="{5A0432BD-A06D-49C7-93E7-52CAD7163EED}" srcId="{7A37586D-E97C-45DE-B910-A2A838F00759}" destId="{7ED43D05-3D65-4830-9F0F-A58554E8348F}" srcOrd="0" destOrd="0" parTransId="{6B9C68D0-E4E7-4C31-9358-9F964E4584BF}" sibTransId="{11D11FDB-2E61-49D6-AE80-4257D104E11A}"/>
    <dgm:cxn modelId="{572197C1-8A92-4480-BF60-110CCE4A586F}" srcId="{7A37586D-E97C-45DE-B910-A2A838F00759}" destId="{B4FFE99A-A5DD-49EF-AE18-2BEFFF8AE878}" srcOrd="4" destOrd="0" parTransId="{8A518250-DD0C-4CB6-A2E6-27ECEF8DE545}" sibTransId="{0E44B24F-B332-40F8-8944-06B4618C0305}"/>
    <dgm:cxn modelId="{C4A8E1C8-8622-4E7B-8808-E78460759C40}" type="presOf" srcId="{87CC8A30-5D18-4EF1-AE98-BD4AFF6E8132}" destId="{949A42B6-FA2E-48F8-BA7B-E98236C653E1}" srcOrd="0" destOrd="0" presId="urn:microsoft.com/office/officeart/2005/8/layout/vList2"/>
    <dgm:cxn modelId="{96BD81D6-3DB3-4359-8654-F383C8BFB5D1}" type="presOf" srcId="{7ED43D05-3D65-4830-9F0F-A58554E8348F}" destId="{B09391A2-1F0D-42B7-B77F-11E58DF7B27A}" srcOrd="0" destOrd="0" presId="urn:microsoft.com/office/officeart/2005/8/layout/vList2"/>
    <dgm:cxn modelId="{0C2E38E7-952C-4245-878F-C10730A85461}" srcId="{7A37586D-E97C-45DE-B910-A2A838F00759}" destId="{1F4AEAC9-6C83-4B76-8678-1D713AE1AA3C}" srcOrd="6" destOrd="0" parTransId="{B4A411A9-2892-4B8F-A7DA-E7E90857589E}" sibTransId="{F77436DC-D9E0-4750-A5EE-7FBEB7FE9B29}"/>
    <dgm:cxn modelId="{46333AFB-B3FB-43FD-B8B9-2DD49DA18219}" type="presOf" srcId="{B4FFE99A-A5DD-49EF-AE18-2BEFFF8AE878}" destId="{DDF83AFF-3DAE-46D7-9F4F-2D02B3DAFDC1}" srcOrd="0" destOrd="0" presId="urn:microsoft.com/office/officeart/2005/8/layout/vList2"/>
    <dgm:cxn modelId="{5BB04076-05C9-45E3-A0A8-B1BD47F456D4}" type="presParOf" srcId="{4056EDD6-5F47-4295-AD23-CD155AF9D2B5}" destId="{B09391A2-1F0D-42B7-B77F-11E58DF7B27A}" srcOrd="0" destOrd="0" presId="urn:microsoft.com/office/officeart/2005/8/layout/vList2"/>
    <dgm:cxn modelId="{9DE3E4AA-7682-49A8-A4DC-AD4B042FB47D}" type="presParOf" srcId="{4056EDD6-5F47-4295-AD23-CD155AF9D2B5}" destId="{46D46F4A-96A5-456A-8A42-F088108C9D68}" srcOrd="1" destOrd="0" presId="urn:microsoft.com/office/officeart/2005/8/layout/vList2"/>
    <dgm:cxn modelId="{5D3F5AA6-E824-47B0-87E1-87B8DE95598C}" type="presParOf" srcId="{4056EDD6-5F47-4295-AD23-CD155AF9D2B5}" destId="{949A42B6-FA2E-48F8-BA7B-E98236C653E1}" srcOrd="2" destOrd="0" presId="urn:microsoft.com/office/officeart/2005/8/layout/vList2"/>
    <dgm:cxn modelId="{6048C0E3-7C8B-482B-B06D-5955F97F0B9A}" type="presParOf" srcId="{4056EDD6-5F47-4295-AD23-CD155AF9D2B5}" destId="{9C83E678-D7B4-4708-A4FC-AA7D36A67A07}" srcOrd="3" destOrd="0" presId="urn:microsoft.com/office/officeart/2005/8/layout/vList2"/>
    <dgm:cxn modelId="{DBBCC305-6FA6-4CAE-8085-B987F2CADC87}" type="presParOf" srcId="{4056EDD6-5F47-4295-AD23-CD155AF9D2B5}" destId="{F4A99FFC-C187-43D9-AA94-43E69E10C912}" srcOrd="4" destOrd="0" presId="urn:microsoft.com/office/officeart/2005/8/layout/vList2"/>
    <dgm:cxn modelId="{95E83EB6-BD4A-40EC-B4A2-21C02FB441D1}" type="presParOf" srcId="{4056EDD6-5F47-4295-AD23-CD155AF9D2B5}" destId="{8787C685-2919-40C9-9F8B-C26BFBB30BD0}" srcOrd="5" destOrd="0" presId="urn:microsoft.com/office/officeart/2005/8/layout/vList2"/>
    <dgm:cxn modelId="{6120AE3F-8F14-4FEE-B183-1707C0F383C0}" type="presParOf" srcId="{4056EDD6-5F47-4295-AD23-CD155AF9D2B5}" destId="{ABF33BC5-BECD-4C9B-95BE-CAD5C8BE93AD}" srcOrd="6" destOrd="0" presId="urn:microsoft.com/office/officeart/2005/8/layout/vList2"/>
    <dgm:cxn modelId="{F6D07AF1-7A54-4055-AF09-D967421758C6}" type="presParOf" srcId="{4056EDD6-5F47-4295-AD23-CD155AF9D2B5}" destId="{A4B8A369-BC90-4806-9678-60570711F9CB}" srcOrd="7" destOrd="0" presId="urn:microsoft.com/office/officeart/2005/8/layout/vList2"/>
    <dgm:cxn modelId="{CC7CE7AF-3971-40FE-9B94-CECCF0C9881A}" type="presParOf" srcId="{4056EDD6-5F47-4295-AD23-CD155AF9D2B5}" destId="{DDF83AFF-3DAE-46D7-9F4F-2D02B3DAFDC1}" srcOrd="8" destOrd="0" presId="urn:microsoft.com/office/officeart/2005/8/layout/vList2"/>
    <dgm:cxn modelId="{F5BE585C-AFAA-4907-A52E-27E05791866A}" type="presParOf" srcId="{4056EDD6-5F47-4295-AD23-CD155AF9D2B5}" destId="{9196EDC1-C702-461F-B0FB-A2DBCCB4B4E0}" srcOrd="9" destOrd="0" presId="urn:microsoft.com/office/officeart/2005/8/layout/vList2"/>
    <dgm:cxn modelId="{2CB55747-8FB2-4E4E-BA73-2F4BB64605A0}" type="presParOf" srcId="{4056EDD6-5F47-4295-AD23-CD155AF9D2B5}" destId="{FCEE7C3E-7E12-4E87-87EA-A276A20253A8}" srcOrd="10" destOrd="0" presId="urn:microsoft.com/office/officeart/2005/8/layout/vList2"/>
    <dgm:cxn modelId="{BE24FE9F-78D9-40AB-8601-9F67473BCD4C}" type="presParOf" srcId="{4056EDD6-5F47-4295-AD23-CD155AF9D2B5}" destId="{B13C5849-EA6D-46D6-B308-7045DB77D92A}" srcOrd="11" destOrd="0" presId="urn:microsoft.com/office/officeart/2005/8/layout/vList2"/>
    <dgm:cxn modelId="{444B3C04-EF4C-4E67-887B-544526433EC2}" type="presParOf" srcId="{4056EDD6-5F47-4295-AD23-CD155AF9D2B5}" destId="{2F13E9F8-B341-4931-BF1F-AB6AE80A337B}" srcOrd="12" destOrd="0" presId="urn:microsoft.com/office/officeart/2005/8/layout/vList2"/>
    <dgm:cxn modelId="{B313DAF5-1581-4A0D-9799-AB85E5FA48C5}" type="presParOf" srcId="{4056EDD6-5F47-4295-AD23-CD155AF9D2B5}" destId="{05E08AE5-66B9-4ACA-B6AC-A555C91BC55B}" srcOrd="13" destOrd="0" presId="urn:microsoft.com/office/officeart/2005/8/layout/vList2"/>
    <dgm:cxn modelId="{E2F99CF9-6555-49C0-B020-CA60AAF5F466}" type="presParOf" srcId="{4056EDD6-5F47-4295-AD23-CD155AF9D2B5}" destId="{6B16C0B0-DA71-49E0-AEE5-2D15EDB342FA}" srcOrd="14" destOrd="0" presId="urn:microsoft.com/office/officeart/2005/8/layout/vList2"/>
    <dgm:cxn modelId="{1C5C713E-F3AA-48C2-9BF3-52325A4FED18}" type="presParOf" srcId="{4056EDD6-5F47-4295-AD23-CD155AF9D2B5}" destId="{B075462F-A73A-4C05-B00F-9A5F26DB2CA5}" srcOrd="15" destOrd="0" presId="urn:microsoft.com/office/officeart/2005/8/layout/vList2"/>
    <dgm:cxn modelId="{AF22C050-CC1D-492A-A8C3-509E4F2FD307}" type="presParOf" srcId="{4056EDD6-5F47-4295-AD23-CD155AF9D2B5}" destId="{A6D9484D-0E0C-46AA-B367-ACA29C8524DF}" srcOrd="16" destOrd="0" presId="urn:microsoft.com/office/officeart/2005/8/layout/vList2"/>
    <dgm:cxn modelId="{01A76B29-AB7D-44E6-B76C-0965E83B618D}" type="presParOf" srcId="{4056EDD6-5F47-4295-AD23-CD155AF9D2B5}" destId="{6E830756-43E5-4095-AF8E-DA77C6494B85}" srcOrd="17" destOrd="0" presId="urn:microsoft.com/office/officeart/2005/8/layout/vList2"/>
    <dgm:cxn modelId="{AF0EBC01-47DA-4811-ADE5-A07257F5EBF2}" type="presParOf" srcId="{4056EDD6-5F47-4295-AD23-CD155AF9D2B5}" destId="{7001C388-B77C-4C69-8397-0554CE5D288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28E11-F821-4300-A179-0EC4A5E729EF}">
      <dsp:nvSpPr>
        <dsp:cNvPr id="0" name=""/>
        <dsp:cNvSpPr/>
      </dsp:nvSpPr>
      <dsp:spPr>
        <a:xfrm>
          <a:off x="2212619" y="1627128"/>
          <a:ext cx="1988713" cy="1988713"/>
        </a:xfrm>
        <a:prstGeom prst="gear9">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Mindset</a:t>
          </a:r>
          <a:endParaRPr lang="id-ID" sz="2600" kern="1200" dirty="0">
            <a:solidFill>
              <a:schemeClr val="tx1"/>
            </a:solidFill>
          </a:endParaRPr>
        </a:p>
      </dsp:txBody>
      <dsp:txXfrm>
        <a:off x="2612439" y="2092975"/>
        <a:ext cx="1189073" cy="1022239"/>
      </dsp:txXfrm>
    </dsp:sp>
    <dsp:sp modelId="{97D7D4B3-9416-429E-A9F0-F9A9DFD8E278}">
      <dsp:nvSpPr>
        <dsp:cNvPr id="0" name=""/>
        <dsp:cNvSpPr/>
      </dsp:nvSpPr>
      <dsp:spPr>
        <a:xfrm rot="20603930">
          <a:off x="887732" y="1984388"/>
          <a:ext cx="1446336" cy="1446336"/>
        </a:xfrm>
        <a:prstGeom prst="gear6">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id-ID" sz="2400" kern="1200"/>
        </a:p>
      </dsp:txBody>
      <dsp:txXfrm>
        <a:off x="1251851" y="2350708"/>
        <a:ext cx="718098" cy="713696"/>
      </dsp:txXfrm>
    </dsp:sp>
    <dsp:sp modelId="{EEF112E7-9A43-4BF2-B291-B9CC0E99BA76}">
      <dsp:nvSpPr>
        <dsp:cNvPr id="0" name=""/>
        <dsp:cNvSpPr/>
      </dsp:nvSpPr>
      <dsp:spPr>
        <a:xfrm rot="20242278">
          <a:off x="1345624" y="665173"/>
          <a:ext cx="1417114" cy="1417114"/>
        </a:xfrm>
        <a:prstGeom prst="gear6">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id-ID" sz="2600" kern="1200" dirty="0"/>
        </a:p>
      </dsp:txBody>
      <dsp:txXfrm rot="900000">
        <a:off x="1656439" y="975988"/>
        <a:ext cx="795485" cy="795485"/>
      </dsp:txXfrm>
    </dsp:sp>
    <dsp:sp modelId="{7BD41011-0B71-4314-93ED-7331E32654D2}">
      <dsp:nvSpPr>
        <dsp:cNvPr id="0" name=""/>
        <dsp:cNvSpPr/>
      </dsp:nvSpPr>
      <dsp:spPr>
        <a:xfrm>
          <a:off x="2053454" y="1330571"/>
          <a:ext cx="2545552" cy="2545552"/>
        </a:xfrm>
        <a:prstGeom prst="circularArrow">
          <a:avLst>
            <a:gd name="adj1" fmla="val 4687"/>
            <a:gd name="adj2" fmla="val 299029"/>
            <a:gd name="adj3" fmla="val 2500721"/>
            <a:gd name="adj4" fmla="val 15894958"/>
            <a:gd name="adj5" fmla="val 5469"/>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5AA85B1-200E-4C65-BBE4-F9390E34D556}">
      <dsp:nvSpPr>
        <dsp:cNvPr id="0" name=""/>
        <dsp:cNvSpPr/>
      </dsp:nvSpPr>
      <dsp:spPr>
        <a:xfrm rot="20603930">
          <a:off x="631601" y="1666852"/>
          <a:ext cx="1849503" cy="1849503"/>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2108645-ED55-4E42-8670-6586F07037BB}">
      <dsp:nvSpPr>
        <dsp:cNvPr id="0" name=""/>
        <dsp:cNvSpPr/>
      </dsp:nvSpPr>
      <dsp:spPr>
        <a:xfrm rot="21142278">
          <a:off x="1017842" y="357258"/>
          <a:ext cx="1994136" cy="1994136"/>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391A2-1F0D-42B7-B77F-11E58DF7B27A}">
      <dsp:nvSpPr>
        <dsp:cNvPr id="0" name=""/>
        <dsp:cNvSpPr/>
      </dsp:nvSpPr>
      <dsp:spPr>
        <a:xfrm>
          <a:off x="0" y="2450"/>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Miliki</a:t>
          </a:r>
          <a:r>
            <a:rPr lang="en-GB" sz="2000" b="1" kern="1200" dirty="0">
              <a:solidFill>
                <a:schemeClr val="tx1"/>
              </a:solidFill>
            </a:rPr>
            <a:t> </a:t>
          </a:r>
          <a:r>
            <a:rPr lang="en-GB" sz="2000" b="1" kern="1200" dirty="0" err="1">
              <a:solidFill>
                <a:schemeClr val="tx1"/>
              </a:solidFill>
            </a:rPr>
            <a:t>gairah</a:t>
          </a:r>
          <a:r>
            <a:rPr lang="en-GB" sz="2000" b="1" kern="1200" dirty="0">
              <a:solidFill>
                <a:schemeClr val="tx1"/>
              </a:solidFill>
            </a:rPr>
            <a:t> </a:t>
          </a:r>
          <a:r>
            <a:rPr lang="en-GB" sz="2000" b="1" kern="1200" dirty="0" err="1">
              <a:solidFill>
                <a:schemeClr val="tx1"/>
              </a:solidFill>
            </a:rPr>
            <a:t>untuk</a:t>
          </a:r>
          <a:r>
            <a:rPr lang="en-GB" sz="2000" b="1" kern="1200" dirty="0">
              <a:solidFill>
                <a:schemeClr val="tx1"/>
              </a:solidFill>
            </a:rPr>
            <a:t> </a:t>
          </a:r>
          <a:r>
            <a:rPr lang="en-GB" sz="2000" b="1" kern="1200" dirty="0" err="1">
              <a:solidFill>
                <a:schemeClr val="tx1"/>
              </a:solidFill>
            </a:rPr>
            <a:t>bisnis</a:t>
          </a:r>
          <a:r>
            <a:rPr lang="en-GB" sz="2000" b="1" kern="1200" dirty="0">
              <a:solidFill>
                <a:schemeClr val="tx1"/>
              </a:solidFill>
            </a:rPr>
            <a:t> </a:t>
          </a:r>
          <a:r>
            <a:rPr lang="en-GB" sz="2000" b="1" kern="1200" dirty="0" err="1">
              <a:solidFill>
                <a:schemeClr val="tx1"/>
              </a:solidFill>
            </a:rPr>
            <a:t>Anda</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27114"/>
        <a:ext cx="8155048" cy="455920"/>
      </dsp:txXfrm>
    </dsp:sp>
    <dsp:sp modelId="{949A42B6-FA2E-48F8-BA7B-E98236C653E1}">
      <dsp:nvSpPr>
        <dsp:cNvPr id="0" name=""/>
        <dsp:cNvSpPr/>
      </dsp:nvSpPr>
      <dsp:spPr>
        <a:xfrm>
          <a:off x="0" y="521830"/>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Memberikan</a:t>
          </a:r>
          <a:r>
            <a:rPr lang="en-GB" sz="2000" b="1" kern="1200" dirty="0">
              <a:solidFill>
                <a:schemeClr val="tx1"/>
              </a:solidFill>
            </a:rPr>
            <a:t> </a:t>
          </a:r>
          <a:r>
            <a:rPr lang="en-GB" sz="2000" b="1" kern="1200" dirty="0" err="1">
              <a:solidFill>
                <a:schemeClr val="tx1"/>
              </a:solidFill>
            </a:rPr>
            <a:t>teladan</a:t>
          </a:r>
          <a:r>
            <a:rPr lang="en-GB" sz="2000" b="1" kern="1200" dirty="0">
              <a:solidFill>
                <a:schemeClr val="tx1"/>
              </a:solidFill>
            </a:rPr>
            <a:t> </a:t>
          </a:r>
          <a:r>
            <a:rPr lang="en-GB" sz="2000" b="1" kern="1200" dirty="0" err="1">
              <a:solidFill>
                <a:schemeClr val="tx1"/>
              </a:solidFill>
            </a:rPr>
            <a:t>dan</a:t>
          </a:r>
          <a:r>
            <a:rPr lang="en-GB" sz="2000" b="1" kern="1200" dirty="0">
              <a:solidFill>
                <a:schemeClr val="tx1"/>
              </a:solidFill>
            </a:rPr>
            <a:t> </a:t>
          </a:r>
          <a:r>
            <a:rPr lang="en-GB" sz="2000" b="1" kern="1200" dirty="0" err="1">
              <a:solidFill>
                <a:schemeClr val="tx1"/>
              </a:solidFill>
            </a:rPr>
            <a:t>kepercayaan</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546494"/>
        <a:ext cx="8155048" cy="455920"/>
      </dsp:txXfrm>
    </dsp:sp>
    <dsp:sp modelId="{F4A99FFC-C187-43D9-AA94-43E69E10C912}">
      <dsp:nvSpPr>
        <dsp:cNvPr id="0" name=""/>
        <dsp:cNvSpPr/>
      </dsp:nvSpPr>
      <dsp:spPr>
        <a:xfrm>
          <a:off x="0" y="1037238"/>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Jangan</a:t>
          </a:r>
          <a:r>
            <a:rPr lang="en-GB" sz="2000" b="1" kern="1200" dirty="0">
              <a:solidFill>
                <a:schemeClr val="tx1"/>
              </a:solidFill>
            </a:rPr>
            <a:t> </a:t>
          </a:r>
          <a:r>
            <a:rPr lang="en-GB" sz="2000" b="1" kern="1200" dirty="0" err="1">
              <a:solidFill>
                <a:schemeClr val="tx1"/>
              </a:solidFill>
            </a:rPr>
            <a:t>biarkan</a:t>
          </a:r>
          <a:r>
            <a:rPr lang="en-GB" sz="2000" b="1" kern="1200" dirty="0">
              <a:solidFill>
                <a:schemeClr val="tx1"/>
              </a:solidFill>
            </a:rPr>
            <a:t> rasa </a:t>
          </a:r>
          <a:r>
            <a:rPr lang="en-GB" sz="2000" b="1" kern="1200" dirty="0" err="1">
              <a:solidFill>
                <a:schemeClr val="tx1"/>
              </a:solidFill>
            </a:rPr>
            <a:t>takut</a:t>
          </a:r>
          <a:r>
            <a:rPr lang="en-GB" sz="2000" b="1" kern="1200" dirty="0">
              <a:solidFill>
                <a:schemeClr val="tx1"/>
              </a:solidFill>
            </a:rPr>
            <a:t> </a:t>
          </a:r>
          <a:r>
            <a:rPr lang="en-GB" sz="2000" b="1" kern="1200" dirty="0" err="1">
              <a:solidFill>
                <a:schemeClr val="tx1"/>
              </a:solidFill>
            </a:rPr>
            <a:t>gagal</a:t>
          </a:r>
          <a:r>
            <a:rPr lang="en-GB" sz="2000" b="1" kern="1200" dirty="0">
              <a:solidFill>
                <a:schemeClr val="tx1"/>
              </a:solidFill>
            </a:rPr>
            <a:t> </a:t>
          </a:r>
          <a:r>
            <a:rPr lang="en-GB" sz="2000" b="1" kern="1200" dirty="0" err="1">
              <a:solidFill>
                <a:schemeClr val="tx1"/>
              </a:solidFill>
            </a:rPr>
            <a:t>menghalangi</a:t>
          </a:r>
          <a:r>
            <a:rPr lang="en-GB" sz="2000" b="1" kern="1200" dirty="0">
              <a:solidFill>
                <a:schemeClr val="tx1"/>
              </a:solidFill>
            </a:rPr>
            <a:t> </a:t>
          </a:r>
          <a:r>
            <a:rPr lang="en-GB" sz="2000" b="1" kern="1200" dirty="0" err="1">
              <a:solidFill>
                <a:schemeClr val="tx1"/>
              </a:solidFill>
            </a:rPr>
            <a:t>Anda</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1061902"/>
        <a:ext cx="8155048" cy="455920"/>
      </dsp:txXfrm>
    </dsp:sp>
    <dsp:sp modelId="{ABF33BC5-BECD-4C9B-95BE-CAD5C8BE93AD}">
      <dsp:nvSpPr>
        <dsp:cNvPr id="0" name=""/>
        <dsp:cNvSpPr/>
      </dsp:nvSpPr>
      <dsp:spPr>
        <a:xfrm>
          <a:off x="0" y="1560592"/>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Membuat</a:t>
          </a:r>
          <a:r>
            <a:rPr lang="en-GB" sz="2000" b="1" kern="1200" dirty="0">
              <a:solidFill>
                <a:schemeClr val="tx1"/>
              </a:solidFill>
            </a:rPr>
            <a:t> </a:t>
          </a:r>
          <a:r>
            <a:rPr lang="en-GB" sz="2000" b="1" kern="1200" dirty="0" err="1">
              <a:solidFill>
                <a:schemeClr val="tx1"/>
              </a:solidFill>
            </a:rPr>
            <a:t>keputusan</a:t>
          </a:r>
          <a:r>
            <a:rPr lang="en-GB" sz="2000" b="1" kern="1200" dirty="0">
              <a:solidFill>
                <a:schemeClr val="tx1"/>
              </a:solidFill>
            </a:rPr>
            <a:t> </a:t>
          </a:r>
          <a:r>
            <a:rPr lang="en-GB" sz="2000" b="1" kern="1200" dirty="0" err="1">
              <a:solidFill>
                <a:schemeClr val="tx1"/>
              </a:solidFill>
            </a:rPr>
            <a:t>tepat</a:t>
          </a:r>
          <a:r>
            <a:rPr lang="en-GB" sz="2000" b="1" kern="1200" dirty="0">
              <a:solidFill>
                <a:schemeClr val="tx1"/>
              </a:solidFill>
            </a:rPr>
            <a:t> </a:t>
          </a:r>
          <a:r>
            <a:rPr lang="en-GB" sz="2000" b="1" kern="1200" dirty="0" err="1">
              <a:solidFill>
                <a:schemeClr val="tx1"/>
              </a:solidFill>
            </a:rPr>
            <a:t>waktu</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1585256"/>
        <a:ext cx="8155048" cy="455920"/>
      </dsp:txXfrm>
    </dsp:sp>
    <dsp:sp modelId="{DDF83AFF-3DAE-46D7-9F4F-2D02B3DAFDC1}">
      <dsp:nvSpPr>
        <dsp:cNvPr id="0" name=""/>
        <dsp:cNvSpPr/>
      </dsp:nvSpPr>
      <dsp:spPr>
        <a:xfrm>
          <a:off x="0" y="2079973"/>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Aset</a:t>
          </a:r>
          <a:r>
            <a:rPr lang="en-GB" sz="2000" b="1" kern="1200" dirty="0">
              <a:solidFill>
                <a:schemeClr val="tx1"/>
              </a:solidFill>
            </a:rPr>
            <a:t> </a:t>
          </a:r>
          <a:r>
            <a:rPr lang="en-GB" sz="2000" b="1" kern="1200" dirty="0" err="1">
              <a:solidFill>
                <a:schemeClr val="tx1"/>
              </a:solidFill>
            </a:rPr>
            <a:t>perusahaan</a:t>
          </a:r>
          <a:r>
            <a:rPr lang="en-GB" sz="2000" b="1" kern="1200" dirty="0">
              <a:solidFill>
                <a:schemeClr val="tx1"/>
              </a:solidFill>
            </a:rPr>
            <a:t> </a:t>
          </a:r>
          <a:r>
            <a:rPr lang="en-GB" sz="2000" b="1" kern="1200" dirty="0" err="1">
              <a:solidFill>
                <a:schemeClr val="tx1"/>
              </a:solidFill>
            </a:rPr>
            <a:t>terbesar</a:t>
          </a:r>
          <a:r>
            <a:rPr lang="en-GB" sz="2000" b="1" kern="1200" dirty="0">
              <a:solidFill>
                <a:schemeClr val="tx1"/>
              </a:solidFill>
            </a:rPr>
            <a:t> </a:t>
          </a:r>
          <a:r>
            <a:rPr lang="en-GB" sz="2000" b="1" kern="1200" dirty="0" err="1">
              <a:solidFill>
                <a:schemeClr val="tx1"/>
              </a:solidFill>
            </a:rPr>
            <a:t>adalah</a:t>
          </a:r>
          <a:r>
            <a:rPr lang="en-GB" sz="2000" b="1" kern="1200" dirty="0">
              <a:solidFill>
                <a:schemeClr val="tx1"/>
              </a:solidFill>
            </a:rPr>
            <a:t> </a:t>
          </a:r>
          <a:r>
            <a:rPr lang="en-GB" sz="2000" b="1" kern="1200" dirty="0" err="1">
              <a:solidFill>
                <a:schemeClr val="tx1"/>
              </a:solidFill>
            </a:rPr>
            <a:t>Anda</a:t>
          </a:r>
          <a:r>
            <a:rPr lang="en-GB" sz="2000" b="1" kern="1200" dirty="0">
              <a:solidFill>
                <a:schemeClr val="tx1"/>
              </a:solidFill>
            </a:rPr>
            <a:t>.</a:t>
          </a:r>
          <a:endParaRPr lang="en-US" sz="2000" kern="1200" dirty="0">
            <a:solidFill>
              <a:schemeClr val="tx1"/>
            </a:solidFill>
          </a:endParaRPr>
        </a:p>
      </dsp:txBody>
      <dsp:txXfrm>
        <a:off x="24664" y="2104637"/>
        <a:ext cx="8155048" cy="455920"/>
      </dsp:txXfrm>
    </dsp:sp>
    <dsp:sp modelId="{FCEE7C3E-7E12-4E87-87EA-A276A20253A8}">
      <dsp:nvSpPr>
        <dsp:cNvPr id="0" name=""/>
        <dsp:cNvSpPr/>
      </dsp:nvSpPr>
      <dsp:spPr>
        <a:xfrm>
          <a:off x="0" y="2599354"/>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Kendalikan</a:t>
          </a:r>
          <a:r>
            <a:rPr lang="en-GB" sz="2000" b="1" kern="1200" dirty="0">
              <a:solidFill>
                <a:schemeClr val="tx1"/>
              </a:solidFill>
            </a:rPr>
            <a:t> ego </a:t>
          </a:r>
          <a:r>
            <a:rPr lang="en-GB" sz="2000" b="1" kern="1200" dirty="0" err="1">
              <a:solidFill>
                <a:schemeClr val="tx1"/>
              </a:solidFill>
            </a:rPr>
            <a:t>Anda</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2624018"/>
        <a:ext cx="8155048" cy="455920"/>
      </dsp:txXfrm>
    </dsp:sp>
    <dsp:sp modelId="{2F13E9F8-B341-4931-BF1F-AB6AE80A337B}">
      <dsp:nvSpPr>
        <dsp:cNvPr id="0" name=""/>
        <dsp:cNvSpPr/>
      </dsp:nvSpPr>
      <dsp:spPr>
        <a:xfrm>
          <a:off x="0" y="3118735"/>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Menerima</a:t>
          </a:r>
          <a:r>
            <a:rPr lang="en-GB" sz="2000" b="1" kern="1200" dirty="0">
              <a:solidFill>
                <a:schemeClr val="tx1"/>
              </a:solidFill>
            </a:rPr>
            <a:t> </a:t>
          </a:r>
          <a:r>
            <a:rPr lang="en-GB" sz="2000" b="1" kern="1200" dirty="0" err="1">
              <a:solidFill>
                <a:schemeClr val="tx1"/>
              </a:solidFill>
            </a:rPr>
            <a:t>kritikan</a:t>
          </a:r>
          <a:r>
            <a:rPr lang="en-GB" sz="2000" b="1" kern="1200" dirty="0">
              <a:solidFill>
                <a:schemeClr val="tx1"/>
              </a:solidFill>
            </a:rPr>
            <a:t> </a:t>
          </a:r>
          <a:r>
            <a:rPr lang="en-GB" sz="2000" b="1" kern="1200" dirty="0" err="1">
              <a:solidFill>
                <a:schemeClr val="tx1"/>
              </a:solidFill>
            </a:rPr>
            <a:t>sebagai</a:t>
          </a:r>
          <a:r>
            <a:rPr lang="en-GB" sz="2000" b="1" kern="1200" dirty="0">
              <a:solidFill>
                <a:schemeClr val="tx1"/>
              </a:solidFill>
            </a:rPr>
            <a:t> </a:t>
          </a:r>
          <a:r>
            <a:rPr lang="en-GB" sz="2000" b="1" kern="1200" dirty="0" err="1">
              <a:solidFill>
                <a:schemeClr val="tx1"/>
              </a:solidFill>
            </a:rPr>
            <a:t>dorongan</a:t>
          </a:r>
          <a:r>
            <a:rPr lang="en-GB" sz="2000" b="1" kern="1200" dirty="0">
              <a:solidFill>
                <a:schemeClr val="tx1"/>
              </a:solidFill>
            </a:rPr>
            <a:t> </a:t>
          </a:r>
          <a:r>
            <a:rPr lang="en-GB" sz="2000" b="1" kern="1200" dirty="0" err="1">
              <a:solidFill>
                <a:schemeClr val="tx1"/>
              </a:solidFill>
            </a:rPr>
            <a:t>semangat</a:t>
          </a:r>
          <a:r>
            <a:rPr lang="en-GB" sz="2000" b="1" kern="1200" dirty="0">
              <a:solidFill>
                <a:schemeClr val="tx1"/>
              </a:solidFill>
            </a:rPr>
            <a:t> </a:t>
          </a:r>
          <a:r>
            <a:rPr lang="en-GB" sz="2000" b="1" kern="1200" dirty="0" err="1">
              <a:solidFill>
                <a:schemeClr val="tx1"/>
              </a:solidFill>
            </a:rPr>
            <a:t>dan</a:t>
          </a:r>
          <a:r>
            <a:rPr lang="en-GB" sz="2000" b="1" kern="1200" dirty="0">
              <a:solidFill>
                <a:schemeClr val="tx1"/>
              </a:solidFill>
            </a:rPr>
            <a:t> </a:t>
          </a:r>
          <a:r>
            <a:rPr lang="en-GB" sz="2000" b="1" kern="1200" dirty="0" err="1">
              <a:solidFill>
                <a:schemeClr val="tx1"/>
              </a:solidFill>
            </a:rPr>
            <a:t>akui</a:t>
          </a:r>
          <a:r>
            <a:rPr lang="en-GB" sz="2000" b="1" kern="1200" dirty="0">
              <a:solidFill>
                <a:schemeClr val="tx1"/>
              </a:solidFill>
            </a:rPr>
            <a:t>   </a:t>
          </a:r>
          <a:r>
            <a:rPr lang="en-GB" sz="2000" b="1" kern="1200" dirty="0" err="1">
              <a:solidFill>
                <a:schemeClr val="tx1"/>
              </a:solidFill>
            </a:rPr>
            <a:t>kesalahan</a:t>
          </a:r>
          <a:r>
            <a:rPr lang="en-GB" sz="2000" b="1" kern="1200" dirty="0">
              <a:solidFill>
                <a:schemeClr val="tx1"/>
              </a:solidFill>
            </a:rPr>
            <a:t> </a:t>
          </a:r>
          <a:r>
            <a:rPr lang="en-GB" sz="2000" b="1" kern="1200" dirty="0" err="1">
              <a:solidFill>
                <a:schemeClr val="tx1"/>
              </a:solidFill>
            </a:rPr>
            <a:t>Anda</a:t>
          </a:r>
          <a:endParaRPr lang="en-US" sz="2000" kern="1200" dirty="0">
            <a:solidFill>
              <a:schemeClr val="tx1"/>
            </a:solidFill>
          </a:endParaRPr>
        </a:p>
      </dsp:txBody>
      <dsp:txXfrm>
        <a:off x="24664" y="3143399"/>
        <a:ext cx="8155048" cy="455920"/>
      </dsp:txXfrm>
    </dsp:sp>
    <dsp:sp modelId="{6B16C0B0-DA71-49E0-AEE5-2D15EDB342FA}">
      <dsp:nvSpPr>
        <dsp:cNvPr id="0" name=""/>
        <dsp:cNvSpPr/>
      </dsp:nvSpPr>
      <dsp:spPr>
        <a:xfrm>
          <a:off x="0" y="3638116"/>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Menjaga</a:t>
          </a:r>
          <a:r>
            <a:rPr lang="en-GB" sz="2000" b="1" kern="1200" dirty="0">
              <a:solidFill>
                <a:schemeClr val="tx1"/>
              </a:solidFill>
            </a:rPr>
            <a:t> </a:t>
          </a:r>
          <a:r>
            <a:rPr lang="en-GB" sz="2000" b="1" kern="1200" dirty="0" err="1">
              <a:solidFill>
                <a:schemeClr val="tx1"/>
              </a:solidFill>
            </a:rPr>
            <a:t>etos</a:t>
          </a:r>
          <a:r>
            <a:rPr lang="en-GB" sz="2000" b="1" kern="1200" dirty="0">
              <a:solidFill>
                <a:schemeClr val="tx1"/>
              </a:solidFill>
            </a:rPr>
            <a:t> </a:t>
          </a:r>
          <a:r>
            <a:rPr lang="en-GB" sz="2000" b="1" kern="1200" dirty="0" err="1">
              <a:solidFill>
                <a:schemeClr val="tx1"/>
              </a:solidFill>
            </a:rPr>
            <a:t>kerja</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3662780"/>
        <a:ext cx="8155048" cy="455920"/>
      </dsp:txXfrm>
    </dsp:sp>
    <dsp:sp modelId="{A6D9484D-0E0C-46AA-B367-ACA29C8524DF}">
      <dsp:nvSpPr>
        <dsp:cNvPr id="0" name=""/>
        <dsp:cNvSpPr/>
      </dsp:nvSpPr>
      <dsp:spPr>
        <a:xfrm>
          <a:off x="0" y="4157496"/>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rPr>
            <a:t>Bangkit</a:t>
          </a:r>
          <a:r>
            <a:rPr lang="en-GB" sz="2000" b="1" kern="1200" dirty="0">
              <a:solidFill>
                <a:schemeClr val="tx1"/>
              </a:solidFill>
            </a:rPr>
            <a:t> </a:t>
          </a:r>
          <a:r>
            <a:rPr lang="en-GB" sz="2000" b="1" kern="1200" dirty="0" err="1">
              <a:solidFill>
                <a:schemeClr val="tx1"/>
              </a:solidFill>
            </a:rPr>
            <a:t>dari</a:t>
          </a:r>
          <a:r>
            <a:rPr lang="en-GB" sz="2000" b="1" kern="1200" dirty="0">
              <a:solidFill>
                <a:schemeClr val="tx1"/>
              </a:solidFill>
            </a:rPr>
            <a:t> </a:t>
          </a:r>
          <a:r>
            <a:rPr lang="en-GB" sz="2000" b="1" kern="1200" dirty="0" err="1">
              <a:solidFill>
                <a:schemeClr val="tx1"/>
              </a:solidFill>
            </a:rPr>
            <a:t>keterpurukan</a:t>
          </a:r>
          <a:r>
            <a:rPr lang="en-GB" sz="2000" b="1" kern="1200" dirty="0">
              <a:solidFill>
                <a:schemeClr val="tx1"/>
              </a:solidFill>
            </a:rPr>
            <a:t>.</a:t>
          </a:r>
          <a:r>
            <a:rPr lang="en-GB" sz="2000" kern="1200" dirty="0">
              <a:solidFill>
                <a:schemeClr val="tx1"/>
              </a:solidFill>
            </a:rPr>
            <a:t> </a:t>
          </a:r>
          <a:endParaRPr lang="en-US" sz="2000" kern="1200" dirty="0">
            <a:solidFill>
              <a:schemeClr val="tx1"/>
            </a:solidFill>
          </a:endParaRPr>
        </a:p>
      </dsp:txBody>
      <dsp:txXfrm>
        <a:off x="24664" y="4182160"/>
        <a:ext cx="8155048" cy="455920"/>
      </dsp:txXfrm>
    </dsp:sp>
    <dsp:sp modelId="{7001C388-B77C-4C69-8397-0554CE5D288F}">
      <dsp:nvSpPr>
        <dsp:cNvPr id="0" name=""/>
        <dsp:cNvSpPr/>
      </dsp:nvSpPr>
      <dsp:spPr>
        <a:xfrm>
          <a:off x="0" y="4676877"/>
          <a:ext cx="8204376" cy="50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1"/>
              </a:solidFill>
            </a:rPr>
            <a:t>Keluar dari zona nyaman untuk mengejar sesuatu yang penting.</a:t>
          </a:r>
          <a:endParaRPr lang="en-US" sz="2000" kern="1200" dirty="0">
            <a:solidFill>
              <a:schemeClr val="tx1"/>
            </a:solidFill>
          </a:endParaRPr>
        </a:p>
      </dsp:txBody>
      <dsp:txXfrm>
        <a:off x="24664" y="4701541"/>
        <a:ext cx="8155048" cy="45592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16DC5-9D25-4F59-88D1-0FEC5AAE5224}" type="datetimeFigureOut">
              <a:rPr lang="id-ID" smtClean="0"/>
              <a:t>04/04/21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F8764-9DA0-49D9-A762-B41BDF3F174D}" type="slidenum">
              <a:rPr lang="id-ID" smtClean="0"/>
              <a:t>‹#›</a:t>
            </a:fld>
            <a:endParaRPr lang="id-ID"/>
          </a:p>
        </p:txBody>
      </p:sp>
    </p:spTree>
    <p:extLst>
      <p:ext uri="{BB962C8B-B14F-4D97-AF65-F5344CB8AC3E}">
        <p14:creationId xmlns:p14="http://schemas.microsoft.com/office/powerpoint/2010/main" val="200697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B326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10543"/>
          </a:xfrm>
          <a:solidFill>
            <a:schemeClr val="accent1"/>
          </a:solidFill>
        </p:spPr>
        <p:txBody>
          <a:bodyPr/>
          <a:lstStyle>
            <a:lvl1pPr algn="l">
              <a:defRPr>
                <a:solidFill>
                  <a:schemeClr val="tx1"/>
                </a:solidFill>
                <a:latin typeface="+mj-lt"/>
                <a:ea typeface="Segoe UI" pitchFamily="34" charset="0"/>
                <a:cs typeface="Segoe UI"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83568" y="3212976"/>
            <a:ext cx="7776864" cy="1752600"/>
          </a:xfrm>
        </p:spPr>
        <p:txBody>
          <a:bodyPr>
            <a:normAutofit/>
          </a:bodyPr>
          <a:lstStyle>
            <a:lvl1pPr marL="0" indent="0" algn="l">
              <a:buNone/>
              <a:defRPr sz="2800">
                <a:solidFill>
                  <a:schemeClr val="tx1"/>
                </a:solidFill>
                <a:latin typeface="+mn-lt"/>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Subtitle 2"/>
          <p:cNvSpPr txBox="1">
            <a:spLocks/>
          </p:cNvSpPr>
          <p:nvPr userDrawn="1"/>
        </p:nvSpPr>
        <p:spPr>
          <a:xfrm>
            <a:off x="7668344" y="116632"/>
            <a:ext cx="1368152" cy="4564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800"/>
              <a:t>Your Logo</a:t>
            </a:r>
          </a:p>
        </p:txBody>
      </p:sp>
    </p:spTree>
    <p:extLst>
      <p:ext uri="{BB962C8B-B14F-4D97-AF65-F5344CB8AC3E}">
        <p14:creationId xmlns:p14="http://schemas.microsoft.com/office/powerpoint/2010/main" val="7748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ubtitle 2"/>
          <p:cNvSpPr txBox="1">
            <a:spLocks/>
          </p:cNvSpPr>
          <p:nvPr userDrawn="1"/>
        </p:nvSpPr>
        <p:spPr>
          <a:xfrm>
            <a:off x="4139952" y="6386920"/>
            <a:ext cx="1368152" cy="38444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1800"/>
              <a:t>Your Logo</a:t>
            </a:r>
          </a:p>
        </p:txBody>
      </p:sp>
    </p:spTree>
    <p:extLst>
      <p:ext uri="{BB962C8B-B14F-4D97-AF65-F5344CB8AC3E}">
        <p14:creationId xmlns:p14="http://schemas.microsoft.com/office/powerpoint/2010/main" val="342786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1"/>
          </a:solidFill>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457200" y="1268760"/>
            <a:ext cx="8229600" cy="53285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ubtitle 2"/>
          <p:cNvSpPr txBox="1">
            <a:spLocks/>
          </p:cNvSpPr>
          <p:nvPr userDrawn="1"/>
        </p:nvSpPr>
        <p:spPr>
          <a:xfrm>
            <a:off x="4139952" y="6386920"/>
            <a:ext cx="1368152" cy="38444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1800"/>
              <a:t>Your Logo</a:t>
            </a:r>
          </a:p>
        </p:txBody>
      </p:sp>
    </p:spTree>
    <p:extLst>
      <p:ext uri="{BB962C8B-B14F-4D97-AF65-F5344CB8AC3E}">
        <p14:creationId xmlns:p14="http://schemas.microsoft.com/office/powerpoint/2010/main" val="111734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1" name="Rectangle 10"/>
          <p:cNvSpPr/>
          <p:nvPr userDrawn="1"/>
        </p:nvSpPr>
        <p:spPr>
          <a:xfrm>
            <a:off x="4662296" y="1556056"/>
            <a:ext cx="4020984" cy="613784"/>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79008" y="1556792"/>
            <a:ext cx="4020984" cy="613784"/>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5386" y="6309320"/>
            <a:ext cx="303997" cy="450964"/>
          </a:xfrm>
          <a:prstGeom prst="rect">
            <a:avLst/>
          </a:prstGeom>
        </p:spPr>
      </p:pic>
      <p:pic>
        <p:nvPicPr>
          <p:cNvPr id="15" name="Picture 14">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6966" y="6309320"/>
            <a:ext cx="303997" cy="450964"/>
          </a:xfrm>
          <a:prstGeom prst="rect">
            <a:avLst/>
          </a:prstGeom>
        </p:spPr>
      </p:pic>
    </p:spTree>
    <p:extLst>
      <p:ext uri="{BB962C8B-B14F-4D97-AF65-F5344CB8AC3E}">
        <p14:creationId xmlns:p14="http://schemas.microsoft.com/office/powerpoint/2010/main" val="284570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9" name="Picture 8">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6966" y="6309320"/>
            <a:ext cx="303997" cy="450964"/>
          </a:xfrm>
          <a:prstGeom prst="rect">
            <a:avLst/>
          </a:prstGeom>
        </p:spPr>
      </p:pic>
    </p:spTree>
    <p:extLst>
      <p:ext uri="{BB962C8B-B14F-4D97-AF65-F5344CB8AC3E}">
        <p14:creationId xmlns:p14="http://schemas.microsoft.com/office/powerpoint/2010/main" val="147564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072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32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a:solidFill>
            <a:schemeClr val="accent1"/>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68760"/>
            <a:ext cx="8229600" cy="5328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2" descr="C:\Users\jw\Documents\Visual Studio 2010\Projects\JSBubbles\JSBubbles.Game\images\themes\metro\Next.png">
            <a:hlinkClick r:id="" action="ppaction://hlinkshowjump?jump=nextslide"/>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004029" y="6348019"/>
            <a:ext cx="4000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a:hlinkClick r:id="" action="ppaction://hlinkshowjump?jump=endshow"/>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58640" y="6343213"/>
            <a:ext cx="400106" cy="400106"/>
          </a:xfrm>
          <a:prstGeom prst="rect">
            <a:avLst/>
          </a:prstGeom>
        </p:spPr>
      </p:pic>
      <p:pic>
        <p:nvPicPr>
          <p:cNvPr id="9" name="Obraz 8">
            <a:hlinkClick r:id="" action="ppaction://hlinkshowjump?jump=firstslide"/>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448908" y="6347991"/>
            <a:ext cx="400106" cy="400106"/>
          </a:xfrm>
          <a:prstGeom prst="rect">
            <a:avLst/>
          </a:prstGeom>
        </p:spPr>
      </p:pic>
      <p:pic>
        <p:nvPicPr>
          <p:cNvPr id="10" name="Obraz 9">
            <a:hlinkClick r:id="" action="ppaction://hlinkshowjump?jump=previousslide"/>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904800" y="6338465"/>
            <a:ext cx="419159" cy="419159"/>
          </a:xfrm>
          <a:prstGeom prst="rect">
            <a:avLst/>
          </a:prstGeom>
        </p:spPr>
      </p:pic>
      <p:sp>
        <p:nvSpPr>
          <p:cNvPr id="11" name="Subtitle 2"/>
          <p:cNvSpPr txBox="1">
            <a:spLocks/>
          </p:cNvSpPr>
          <p:nvPr userDrawn="1"/>
        </p:nvSpPr>
        <p:spPr>
          <a:xfrm>
            <a:off x="107504" y="6388737"/>
            <a:ext cx="7776864" cy="3124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a:t>Your company name</a:t>
            </a:r>
          </a:p>
        </p:txBody>
      </p:sp>
    </p:spTree>
    <p:extLst>
      <p:ext uri="{BB962C8B-B14F-4D97-AF65-F5344CB8AC3E}">
        <p14:creationId xmlns:p14="http://schemas.microsoft.com/office/powerpoint/2010/main" val="33459365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xStyles>
    <p:titleStyle>
      <a:lvl1pPr algn="l" defTabSz="914400" rtl="0" eaLnBrk="1" latinLnBrk="0" hangingPunct="1">
        <a:spcBef>
          <a:spcPct val="0"/>
        </a:spcBef>
        <a:buNone/>
        <a:defRPr sz="4400" kern="1200">
          <a:solidFill>
            <a:schemeClr val="tx1"/>
          </a:solidFill>
          <a:latin typeface="+mj-lt"/>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6.xml"/><Relationship Id="rId7" Type="http://schemas.openxmlformats.org/officeDocument/2006/relationships/image" Target="../media/image18.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6.xml"/><Relationship Id="rId7" Type="http://schemas.openxmlformats.org/officeDocument/2006/relationships/image" Target="../media/image18.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 Target="slide6.xml"/><Relationship Id="rId7"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30.jpeg"/><Relationship Id="rId5" Type="http://schemas.openxmlformats.org/officeDocument/2006/relationships/image" Target="../media/image15.jpeg"/><Relationship Id="rId10" Type="http://schemas.openxmlformats.org/officeDocument/2006/relationships/image" Target="../media/image29.jpg"/><Relationship Id="rId4" Type="http://schemas.openxmlformats.org/officeDocument/2006/relationships/image" Target="../media/image14.jpe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18.jpg"/><Relationship Id="rId5" Type="http://schemas.openxmlformats.org/officeDocument/2006/relationships/image" Target="../media/image15.jpeg"/><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5.jpeg"/><Relationship Id="rId7" Type="http://schemas.openxmlformats.org/officeDocument/2006/relationships/diagramData" Target="../diagrams/data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11" Type="http://schemas.microsoft.com/office/2007/relationships/diagramDrawing" Target="../diagrams/drawing1.xml"/><Relationship Id="rId5" Type="http://schemas.openxmlformats.org/officeDocument/2006/relationships/image" Target="../media/image17.jpeg"/><Relationship Id="rId10" Type="http://schemas.openxmlformats.org/officeDocument/2006/relationships/diagramColors" Target="../diagrams/colors1.xml"/><Relationship Id="rId4" Type="http://schemas.openxmlformats.org/officeDocument/2006/relationships/image" Target="../media/image16.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Berpikir Perubahan</a:t>
            </a:r>
            <a:endParaRPr lang="en-GB" b="1" dirty="0"/>
          </a:p>
        </p:txBody>
      </p:sp>
      <p:sp>
        <p:nvSpPr>
          <p:cNvPr id="3" name="Subtitle 2"/>
          <p:cNvSpPr>
            <a:spLocks noGrp="1"/>
          </p:cNvSpPr>
          <p:nvPr>
            <p:ph type="subTitle" idx="1"/>
          </p:nvPr>
        </p:nvSpPr>
        <p:spPr>
          <a:xfrm>
            <a:off x="683568" y="3212976"/>
            <a:ext cx="7776864" cy="534002"/>
          </a:xfrm>
        </p:spPr>
        <p:txBody>
          <a:bodyPr/>
          <a:lstStyle/>
          <a:p>
            <a:r>
              <a:rPr lang="id-ID" b="1" dirty="0"/>
              <a:t>Pertemuan ke-3 daring 2021</a:t>
            </a:r>
            <a:endParaRPr lang="en-GB" b="1" dirty="0"/>
          </a:p>
        </p:txBody>
      </p:sp>
      <p:sp>
        <p:nvSpPr>
          <p:cNvPr id="12" name="Rectangle 11"/>
          <p:cNvSpPr/>
          <p:nvPr/>
        </p:nvSpPr>
        <p:spPr>
          <a:xfrm>
            <a:off x="179512" y="6381328"/>
            <a:ext cx="2016224" cy="360040"/>
          </a:xfrm>
          <a:prstGeom prst="rect">
            <a:avLst/>
          </a:prstGeom>
          <a:solidFill>
            <a:srgbClr val="0B3261"/>
          </a:solidFill>
          <a:ln>
            <a:solidFill>
              <a:srgbClr val="0B326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id-ID"/>
          </a:p>
        </p:txBody>
      </p:sp>
      <p:sp>
        <p:nvSpPr>
          <p:cNvPr id="13" name="Rectangle 12"/>
          <p:cNvSpPr/>
          <p:nvPr/>
        </p:nvSpPr>
        <p:spPr>
          <a:xfrm>
            <a:off x="7956376" y="188640"/>
            <a:ext cx="1008112" cy="288032"/>
          </a:xfrm>
          <a:prstGeom prst="rect">
            <a:avLst/>
          </a:prstGeom>
          <a:solidFill>
            <a:srgbClr val="0B3261"/>
          </a:solidFill>
          <a:ln>
            <a:solidFill>
              <a:srgbClr val="0B326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id-ID"/>
          </a:p>
        </p:txBody>
      </p:sp>
      <p:sp>
        <p:nvSpPr>
          <p:cNvPr id="7" name="Subtitle 2"/>
          <p:cNvSpPr txBox="1">
            <a:spLocks/>
          </p:cNvSpPr>
          <p:nvPr/>
        </p:nvSpPr>
        <p:spPr>
          <a:xfrm>
            <a:off x="681336" y="3818986"/>
            <a:ext cx="7776864" cy="241832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400" b="1" dirty="0"/>
              <a:t>Tujuan Pembelajaran:</a:t>
            </a:r>
          </a:p>
          <a:p>
            <a:pPr marL="457200" indent="-457200">
              <a:buFont typeface="Wingdings" panose="05000000000000000000" pitchFamily="2" charset="2"/>
              <a:buChar char="Ø"/>
            </a:pPr>
            <a:r>
              <a:rPr lang="id-ID" sz="2000" dirty="0"/>
              <a:t>Memberikan pemahaman tentang pentingnya perubahan dan peranan </a:t>
            </a:r>
            <a:r>
              <a:rPr lang="id-ID" sz="2000" i="1" dirty="0"/>
              <a:t>mindset </a:t>
            </a:r>
            <a:r>
              <a:rPr lang="id-ID" sz="2000" dirty="0"/>
              <a:t>(pola pikir).</a:t>
            </a:r>
          </a:p>
          <a:p>
            <a:pPr marL="457200" indent="-457200">
              <a:buFont typeface="Wingdings" panose="05000000000000000000" pitchFamily="2" charset="2"/>
              <a:buChar char="Ø"/>
            </a:pPr>
            <a:r>
              <a:rPr lang="id-ID" sz="2000" dirty="0"/>
              <a:t>Menjabarkan perubahan </a:t>
            </a:r>
            <a:r>
              <a:rPr lang="id-ID" sz="2000" i="1" dirty="0"/>
              <a:t>mindset.</a:t>
            </a:r>
          </a:p>
          <a:p>
            <a:pPr marL="457200" indent="-457200">
              <a:buFont typeface="Wingdings" panose="05000000000000000000" pitchFamily="2" charset="2"/>
              <a:buChar char="Ø"/>
            </a:pPr>
            <a:r>
              <a:rPr lang="id-ID" sz="2000" dirty="0"/>
              <a:t>Mengenalkan </a:t>
            </a:r>
            <a:r>
              <a:rPr lang="id-ID" sz="2000" i="1" dirty="0"/>
              <a:t>mindset Entrepreneur.</a:t>
            </a:r>
          </a:p>
          <a:p>
            <a:pPr marL="457200" indent="-457200">
              <a:buFont typeface="Wingdings" panose="05000000000000000000" pitchFamily="2" charset="2"/>
              <a:buChar char="Ø"/>
            </a:pPr>
            <a:r>
              <a:rPr lang="id-ID" sz="2000" dirty="0"/>
              <a:t>Mengenalkan teori kecerdasan financial.</a:t>
            </a:r>
          </a:p>
          <a:p>
            <a:pPr marL="457200" indent="-457200">
              <a:buFont typeface="Wingdings" panose="05000000000000000000" pitchFamily="2" charset="2"/>
              <a:buChar char="Ø"/>
            </a:pPr>
            <a:endParaRPr lang="id-ID" sz="2000" dirty="0"/>
          </a:p>
          <a:p>
            <a:pPr marL="457200" indent="-457200">
              <a:buFont typeface="Wingdings" panose="05000000000000000000" pitchFamily="2" charset="2"/>
              <a:buChar char="Ø"/>
            </a:pPr>
            <a:endParaRPr lang="id-ID" sz="2000" i="1" dirty="0"/>
          </a:p>
          <a:p>
            <a:pPr marL="457200" indent="-457200">
              <a:buFont typeface="Wingdings" panose="05000000000000000000" pitchFamily="2" charset="2"/>
              <a:buChar char="Ø"/>
            </a:pPr>
            <a:endParaRPr lang="en-GB" sz="2000" dirty="0"/>
          </a:p>
        </p:txBody>
      </p:sp>
    </p:spTree>
    <p:extLst>
      <p:ext uri="{BB962C8B-B14F-4D97-AF65-F5344CB8AC3E}">
        <p14:creationId xmlns:p14="http://schemas.microsoft.com/office/powerpoint/2010/main" val="26317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after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0-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xit" presetSubtype="1" fill="hold" grpId="0" nodeType="after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0-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1000"/>
                                        <p:tgtEl>
                                          <p:spTgt spid="7">
                                            <p:txEl>
                                              <p:pRg st="4" end="4"/>
                                            </p:txEl>
                                          </p:spTgt>
                                        </p:tgtEl>
                                      </p:cBhvr>
                                    </p:animEffect>
                                    <p:anim calcmode="lin" valueType="num">
                                      <p:cBhvr>
                                        <p:cTn id="4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57045" y="2924944"/>
            <a:ext cx="1296000" cy="1296144"/>
            <a:chOff x="2557045" y="2924944"/>
            <a:chExt cx="1296000" cy="1296144"/>
          </a:xfrm>
        </p:grpSpPr>
        <p:sp>
          <p:nvSpPr>
            <p:cNvPr id="14" name="Rectangle 13"/>
            <p:cNvSpPr/>
            <p:nvPr/>
          </p:nvSpPr>
          <p:spPr>
            <a:xfrm>
              <a:off x="2557045" y="2924944"/>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p:cNvSpPr/>
            <p:nvPr/>
          </p:nvSpPr>
          <p:spPr>
            <a:xfrm>
              <a:off x="2700044" y="3068960"/>
              <a:ext cx="1008112" cy="10081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3" name="Group 2"/>
          <p:cNvGrpSpPr/>
          <p:nvPr/>
        </p:nvGrpSpPr>
        <p:grpSpPr>
          <a:xfrm>
            <a:off x="1171792" y="2924944"/>
            <a:ext cx="6799430" cy="1296144"/>
            <a:chOff x="1171792" y="2924944"/>
            <a:chExt cx="6799430" cy="1296144"/>
          </a:xfrm>
        </p:grpSpPr>
        <p:grpSp>
          <p:nvGrpSpPr>
            <p:cNvPr id="10" name="Group 9"/>
            <p:cNvGrpSpPr/>
            <p:nvPr/>
          </p:nvGrpSpPr>
          <p:grpSpPr>
            <a:xfrm>
              <a:off x="1171792" y="2924944"/>
              <a:ext cx="1296000" cy="1296144"/>
              <a:chOff x="1146136" y="2924944"/>
              <a:chExt cx="1296000" cy="1296144"/>
            </a:xfrm>
          </p:grpSpPr>
          <p:sp>
            <p:nvSpPr>
              <p:cNvPr id="11" name="Rectangle 10"/>
              <p:cNvSpPr/>
              <p:nvPr/>
            </p:nvSpPr>
            <p:spPr>
              <a:xfrm>
                <a:off x="1146136" y="2924944"/>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hlinkClick r:id="rId3" action="ppaction://hlinksldjump"/>
              </p:cNvPr>
              <p:cNvSpPr/>
              <p:nvPr/>
            </p:nvSpPr>
            <p:spPr>
              <a:xfrm>
                <a:off x="1282705" y="3068960"/>
                <a:ext cx="1008112" cy="10081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16" name="Group 15"/>
            <p:cNvGrpSpPr/>
            <p:nvPr/>
          </p:nvGrpSpPr>
          <p:grpSpPr>
            <a:xfrm>
              <a:off x="3924072" y="2924944"/>
              <a:ext cx="1296000" cy="1296144"/>
              <a:chOff x="3924072" y="2924944"/>
              <a:chExt cx="1296000" cy="1296144"/>
            </a:xfrm>
          </p:grpSpPr>
          <p:sp>
            <p:nvSpPr>
              <p:cNvPr id="17" name="Rectangle 16"/>
              <p:cNvSpPr/>
              <p:nvPr/>
            </p:nvSpPr>
            <p:spPr>
              <a:xfrm>
                <a:off x="3924072" y="2924944"/>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p:cNvSpPr/>
              <p:nvPr/>
            </p:nvSpPr>
            <p:spPr>
              <a:xfrm>
                <a:off x="4031830"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19" name="Group 18"/>
            <p:cNvGrpSpPr/>
            <p:nvPr/>
          </p:nvGrpSpPr>
          <p:grpSpPr>
            <a:xfrm>
              <a:off x="5293798" y="2924944"/>
              <a:ext cx="1296000" cy="1296144"/>
              <a:chOff x="5293798" y="2924944"/>
              <a:chExt cx="1296000" cy="1296144"/>
            </a:xfrm>
          </p:grpSpPr>
          <p:sp>
            <p:nvSpPr>
              <p:cNvPr id="20" name="Rectangle 19"/>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5437742" y="3068960"/>
                <a:ext cx="1008112" cy="100811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22" name="Group 21"/>
            <p:cNvGrpSpPr/>
            <p:nvPr/>
          </p:nvGrpSpPr>
          <p:grpSpPr>
            <a:xfrm>
              <a:off x="6675222" y="2924944"/>
              <a:ext cx="1296000" cy="1296144"/>
              <a:chOff x="6675222" y="2924944"/>
              <a:chExt cx="1296000" cy="1296144"/>
            </a:xfrm>
          </p:grpSpPr>
          <p:sp>
            <p:nvSpPr>
              <p:cNvPr id="23" name="Rectangle 22"/>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819166" y="3068960"/>
                <a:ext cx="1008112" cy="100811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sp>
        <p:nvSpPr>
          <p:cNvPr id="2" name="Title 1"/>
          <p:cNvSpPr>
            <a:spLocks noGrp="1"/>
          </p:cNvSpPr>
          <p:nvPr>
            <p:ph type="title"/>
          </p:nvPr>
        </p:nvSpPr>
        <p:spPr/>
        <p:txBody>
          <a:bodyPr/>
          <a:lstStyle/>
          <a:p>
            <a:r>
              <a:rPr lang="id-ID" dirty="0"/>
              <a:t>MENGUBAH POLA PIKIR</a:t>
            </a:r>
          </a:p>
        </p:txBody>
      </p:sp>
      <p:sp>
        <p:nvSpPr>
          <p:cNvPr id="5" name="Cloud Callout 4"/>
          <p:cNvSpPr/>
          <p:nvPr/>
        </p:nvSpPr>
        <p:spPr>
          <a:xfrm>
            <a:off x="1475656" y="1628801"/>
            <a:ext cx="4536504" cy="2205566"/>
          </a:xfrm>
          <a:prstGeom prst="cloudCallout">
            <a:avLst>
              <a:gd name="adj1" fmla="val -48103"/>
              <a:gd name="adj2" fmla="val 465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000" b="1" dirty="0"/>
              <a:t>BAGAIMANA SIH POLA PIKIR YANG DIBUTUHKAN UNTUK MENJADI SEORANG WIRAUSAHA ???</a:t>
            </a:r>
          </a:p>
        </p:txBody>
      </p:sp>
      <p:sp>
        <p:nvSpPr>
          <p:cNvPr id="8" name="Rectangle 7"/>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9" name="Rectangle 8"/>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611" y="3743714"/>
            <a:ext cx="5085714" cy="3114286"/>
          </a:xfrm>
          <a:prstGeom prst="rect">
            <a:avLst/>
          </a:prstGeom>
        </p:spPr>
      </p:pic>
    </p:spTree>
    <p:extLst>
      <p:ext uri="{BB962C8B-B14F-4D97-AF65-F5344CB8AC3E}">
        <p14:creationId xmlns:p14="http://schemas.microsoft.com/office/powerpoint/2010/main" val="13690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57" presetClass="path" presetSubtype="0" accel="50000" decel="50000" fill="hold" nodeType="withEffect">
                                  <p:stCondLst>
                                    <p:cond delay="0"/>
                                  </p:stCondLst>
                                  <p:childTnLst>
                                    <p:animMotion origin="layout" path="M 3.61111E-6 -3.33333E-6 L 3.61111E-6 -0.11875 C 3.61111E-6 -0.17199 0.24531 -0.2375 0.44479 -0.2375 L 0.88993 -0.2375 " pathEditMode="relative" rAng="0" ptsTypes="AAAA">
                                      <p:cBhvr>
                                        <p:cTn id="12" dur="2000" fill="hold"/>
                                        <p:tgtEl>
                                          <p:spTgt spid="3"/>
                                        </p:tgtEl>
                                        <p:attrNameLst>
                                          <p:attrName>ppt_x</p:attrName>
                                          <p:attrName>ppt_y</p:attrName>
                                        </p:attrNameLst>
                                      </p:cBhvr>
                                      <p:rCtr x="44497" y="-11875"/>
                                    </p:animMotion>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par>
                          <p:cTn id="17" fill="hold">
                            <p:stCondLst>
                              <p:cond delay="4000"/>
                            </p:stCondLst>
                            <p:childTnLst>
                              <p:par>
                                <p:cTn id="18" presetID="21"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6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4" name="Rectangle 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6" name="Rectangle 5"/>
          <p:cNvSpPr/>
          <p:nvPr/>
        </p:nvSpPr>
        <p:spPr>
          <a:xfrm>
            <a:off x="0" y="0"/>
            <a:ext cx="9144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p>
        </p:txBody>
      </p:sp>
      <p:sp>
        <p:nvSpPr>
          <p:cNvPr id="35" name="Rectangular Callout 34"/>
          <p:cNvSpPr/>
          <p:nvPr/>
        </p:nvSpPr>
        <p:spPr>
          <a:xfrm>
            <a:off x="395536" y="332656"/>
            <a:ext cx="5904656" cy="2304256"/>
          </a:xfrm>
          <a:prstGeom prst="wedgeRectCallout">
            <a:avLst>
              <a:gd name="adj1" fmla="val -8700"/>
              <a:gd name="adj2" fmla="val 101180"/>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ü"/>
            </a:pPr>
            <a:r>
              <a:rPr lang="fi-FI" sz="2400" dirty="0"/>
              <a:t>Memiliki Visi dan Misi yang Jelas</a:t>
            </a:r>
            <a:endParaRPr lang="id-ID" sz="2400" dirty="0"/>
          </a:p>
          <a:p>
            <a:pPr marL="342900" indent="-342900">
              <a:buFont typeface="Wingdings" panose="05000000000000000000" pitchFamily="2" charset="2"/>
              <a:buChar char="ü"/>
            </a:pPr>
            <a:r>
              <a:rPr lang="id-ID" sz="2400" dirty="0"/>
              <a:t>INOVATIF</a:t>
            </a:r>
          </a:p>
          <a:p>
            <a:pPr marL="342900" indent="-342900">
              <a:buFont typeface="Wingdings" panose="05000000000000000000" pitchFamily="2" charset="2"/>
              <a:buChar char="ü"/>
            </a:pPr>
            <a:r>
              <a:rPr lang="id-ID" sz="2400" dirty="0"/>
              <a:t>OPTIMIS TERHADAP KEGAGALAN</a:t>
            </a:r>
          </a:p>
          <a:p>
            <a:pPr marL="342900" indent="-342900">
              <a:buFont typeface="Wingdings" panose="05000000000000000000" pitchFamily="2" charset="2"/>
              <a:buChar char="ü"/>
            </a:pPr>
            <a:r>
              <a:rPr lang="id-ID" sz="2400" dirty="0"/>
              <a:t>Berani Mengambil Resiko</a:t>
            </a:r>
          </a:p>
          <a:p>
            <a:pPr marL="342900" indent="-342900">
              <a:buFont typeface="Wingdings" panose="05000000000000000000" pitchFamily="2" charset="2"/>
              <a:buChar char="ü"/>
            </a:pPr>
            <a:r>
              <a:rPr lang="fi-FI" sz="2400" dirty="0"/>
              <a:t>Giat, Namun Tahu Kapan Harus Realistis</a:t>
            </a:r>
            <a:endParaRPr lang="id-ID" sz="2400" dirty="0"/>
          </a:p>
          <a:p>
            <a:pPr marL="342900" indent="-342900">
              <a:buFont typeface="Wingdings" panose="05000000000000000000" pitchFamily="2" charset="2"/>
              <a:buChar char="ü"/>
            </a:pPr>
            <a:r>
              <a:rPr lang="id-ID" sz="2400" dirty="0"/>
              <a:t>Wirausaha adalah Sebuah Gaya Hidup</a:t>
            </a:r>
          </a:p>
        </p:txBody>
      </p:sp>
    </p:spTree>
    <p:extLst>
      <p:ext uri="{BB962C8B-B14F-4D97-AF65-F5344CB8AC3E}">
        <p14:creationId xmlns:p14="http://schemas.microsoft.com/office/powerpoint/2010/main" val="3552995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41050"/>
            <a:ext cx="3456384" cy="3249032"/>
          </a:xfrm>
        </p:spPr>
        <p:txBody>
          <a:bodyPr>
            <a:noAutofit/>
          </a:bodyPr>
          <a:lstStyle/>
          <a:p>
            <a:pPr algn="l"/>
            <a:r>
              <a:rPr lang="id-ID" sz="2000" dirty="0"/>
              <a:t>Tentu bisa,,,</a:t>
            </a:r>
          </a:p>
          <a:p>
            <a:pPr algn="l"/>
            <a:r>
              <a:rPr lang="id-ID" sz="2000" dirty="0"/>
              <a:t>Kerangka berpikir setiap orang sebenarnya berubah. Setiap hari informasi diserap dan sedikit banyaknya ini mempengaruhi 'mind-set' seseorang. Yang menjadi pertanyaan adalah ke arah manakah pola itu berubah?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980" y="2480132"/>
            <a:ext cx="5143500" cy="3409950"/>
          </a:xfrm>
          <a:prstGeom prst="rect">
            <a:avLst/>
          </a:prstGeom>
        </p:spPr>
      </p:pic>
      <p:sp>
        <p:nvSpPr>
          <p:cNvPr id="4" name="Cloud Callout 3"/>
          <p:cNvSpPr/>
          <p:nvPr/>
        </p:nvSpPr>
        <p:spPr>
          <a:xfrm>
            <a:off x="1043608" y="274566"/>
            <a:ext cx="4536504" cy="2205566"/>
          </a:xfrm>
          <a:prstGeom prst="cloudCallout">
            <a:avLst>
              <a:gd name="adj1" fmla="val 67120"/>
              <a:gd name="adj2" fmla="val 5826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000" dirty="0"/>
              <a:t>SEBENARNYA POLA PIKIR BISA DIRUBAH GAK SIH ???</a:t>
            </a:r>
            <a:endParaRPr lang="id-ID" sz="2000" b="1" dirty="0"/>
          </a:p>
        </p:txBody>
      </p:sp>
      <p:sp>
        <p:nvSpPr>
          <p:cNvPr id="5" name="Rectangle 4"/>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8" name="Rectangle 7"/>
          <p:cNvSpPr/>
          <p:nvPr/>
        </p:nvSpPr>
        <p:spPr>
          <a:xfrm>
            <a:off x="7956376" y="188640"/>
            <a:ext cx="1008112" cy="288032"/>
          </a:xfrm>
          <a:prstGeom prst="rect">
            <a:avLst/>
          </a:prstGeom>
          <a:solidFill>
            <a:srgbClr val="0B3261"/>
          </a:solidFill>
          <a:ln>
            <a:solidFill>
              <a:srgbClr val="0B326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7542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160" y="1262935"/>
            <a:ext cx="3269720" cy="6538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1500" dirty="0"/>
              <a:t>Berubah ke arah positif (reformatif)</a:t>
            </a:r>
          </a:p>
        </p:txBody>
      </p:sp>
      <p:sp>
        <p:nvSpPr>
          <p:cNvPr id="4" name="Rectangle 3"/>
          <p:cNvSpPr/>
          <p:nvPr/>
        </p:nvSpPr>
        <p:spPr>
          <a:xfrm>
            <a:off x="1970562" y="2636912"/>
            <a:ext cx="339352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1500" dirty="0"/>
              <a:t>Berubah ke arah negatif (deformatif)</a:t>
            </a:r>
          </a:p>
        </p:txBody>
      </p:sp>
      <p:sp>
        <p:nvSpPr>
          <p:cNvPr id="5" name="Rectangle 4"/>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Tree>
    <p:extLst>
      <p:ext uri="{BB962C8B-B14F-4D97-AF65-F5344CB8AC3E}">
        <p14:creationId xmlns:p14="http://schemas.microsoft.com/office/powerpoint/2010/main" val="5777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6" y="260648"/>
            <a:ext cx="7582320" cy="2470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400" dirty="0">
                <a:latin typeface="American Typewriter" panose="02090604020004020304" pitchFamily="18" charset="77"/>
                <a:cs typeface="Al Bayan Plain" pitchFamily="2" charset="-78"/>
              </a:rPr>
              <a:t>Perubahan reformatif ini adalah perubahan kearah positif, dimana perubahan ini dapat  kesadaran sendiri, dan ada yang baru berubah setelah mengalami peristiwa tertentu. Dan juga perubahan yang terjadi  dengan bantuan para ahli, seperti psikolog </a:t>
            </a:r>
          </a:p>
        </p:txBody>
      </p:sp>
      <p:sp>
        <p:nvSpPr>
          <p:cNvPr id="4" name="Rectangle 3"/>
          <p:cNvSpPr/>
          <p:nvPr/>
        </p:nvSpPr>
        <p:spPr>
          <a:xfrm>
            <a:off x="611560" y="3212976"/>
            <a:ext cx="7776864" cy="2736304"/>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r>
              <a:rPr lang="id-ID" sz="2000" dirty="0">
                <a:latin typeface="American Typewriter" panose="02090604020004020304" pitchFamily="18" charset="77"/>
                <a:cs typeface="Aharoni" panose="02010803020104030203" pitchFamily="2" charset="-79"/>
              </a:rPr>
              <a:t>Perubahan deformatif adalah tren perubahan makin lama makin negatif. Misalnya, orang suka bicara tapi tidak diikuti oleh usaha untuk melakukan apa yang ia katakan. Orang yang tadinya senang berdebat, sekarang cenderung berdebat dengan emosi yang berlebihan. Yang tadinya semangat ketika datang ke kantor, motivasinya berkurang. Kinerja makin lama makin menurun dan makin sering mengeluh.</a:t>
            </a:r>
          </a:p>
        </p:txBody>
      </p:sp>
      <p:sp>
        <p:nvSpPr>
          <p:cNvPr id="6" name="Rectangle 5"/>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7" name="Rectangle 6"/>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4772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2800" dirty="0"/>
              <a:t>TANDA-TANDA TERJADINYA PERUBAHAN POLA</a:t>
            </a:r>
          </a:p>
        </p:txBody>
      </p:sp>
      <p:sp>
        <p:nvSpPr>
          <p:cNvPr id="3" name="TextBox 2"/>
          <p:cNvSpPr txBox="1"/>
          <p:nvPr/>
        </p:nvSpPr>
        <p:spPr>
          <a:xfrm>
            <a:off x="456807" y="1340768"/>
            <a:ext cx="8229993" cy="3416320"/>
          </a:xfrm>
          <a:prstGeom prst="rect">
            <a:avLst/>
          </a:prstGeom>
          <a:noFill/>
        </p:spPr>
        <p:txBody>
          <a:bodyPr wrap="square" rtlCol="0">
            <a:spAutoFit/>
          </a:bodyPr>
          <a:lstStyle/>
          <a:p>
            <a:pPr algn="just"/>
            <a:r>
              <a:rPr lang="id-ID" dirty="0"/>
              <a:t>Mungkin kita mulai memahami suatu hal yang selama ini kita ketahui dengan pengertian yang berbeda. Apa yang semua kita benci ternyata menyadarkan kita bahwa seharusnya kita kasihi. Kita tiba-tiba sadar bahwa apa yang tadinya kita yakini benar ternyata sangatlah keliru. Kita melihat diri dan pekerjaan kita dengan cara yang berbeda dari yang sebelumnya. Dan kita melihat dunia yang sama dengan kacamata yang benar-benar baru. Pola pikir yang berubah tidak mengubah situasi dan lingkungan di mana kita hidup, melainkan nrengubah pikiran diri kita sendiri dalam memahami situasi dan lingkungan.</a:t>
            </a:r>
          </a:p>
          <a:p>
            <a:pPr algn="just"/>
            <a:r>
              <a:rPr lang="id-ID" dirty="0"/>
              <a:t>Perubahan pola pikir berartijuga berubah dari satu pola pikir kepada pola pikir yang lain. Dari pola pikir negatif ke pola pikir yang lebih positif, dari pecundang menjadi pemenang, dari statis menjadi kreatif,dari konsumtif menjadiproduktif,dan daripekerja menjadi entrepreneur.</a:t>
            </a:r>
          </a:p>
        </p:txBody>
      </p:sp>
      <p:sp>
        <p:nvSpPr>
          <p:cNvPr id="4" name="Freeform 5">
            <a:hlinkClick r:id="rId2" action="ppaction://hlinksldjump"/>
          </p:cNvPr>
          <p:cNvSpPr>
            <a:spLocks noEditPoints="1"/>
          </p:cNvSpPr>
          <p:nvPr/>
        </p:nvSpPr>
        <p:spPr bwMode="auto">
          <a:xfrm>
            <a:off x="6292778" y="6279377"/>
            <a:ext cx="549091" cy="461991"/>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6" name="Rectangle 5"/>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406724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758"/>
            <a:ext cx="8229600" cy="850106"/>
          </a:xfrm>
        </p:spPr>
        <p:txBody>
          <a:bodyPr/>
          <a:lstStyle/>
          <a:p>
            <a:pPr algn="ctr"/>
            <a:r>
              <a:rPr lang="id-ID" dirty="0"/>
              <a:t>Pola Pikir </a:t>
            </a:r>
            <a:r>
              <a:rPr lang="id-ID" i="1" dirty="0"/>
              <a:t>Entrepreneur</a:t>
            </a:r>
            <a:endParaRPr lang="id-ID" dirty="0"/>
          </a:p>
        </p:txBody>
      </p:sp>
      <p:grpSp>
        <p:nvGrpSpPr>
          <p:cNvPr id="14" name="Group 13"/>
          <p:cNvGrpSpPr/>
          <p:nvPr/>
        </p:nvGrpSpPr>
        <p:grpSpPr>
          <a:xfrm>
            <a:off x="3924072" y="2924944"/>
            <a:ext cx="1296000" cy="1296144"/>
            <a:chOff x="3924072" y="2924944"/>
            <a:chExt cx="1296000" cy="1296144"/>
          </a:xfrm>
        </p:grpSpPr>
        <p:sp>
          <p:nvSpPr>
            <p:cNvPr id="4" name="Rectangle 3"/>
            <p:cNvSpPr/>
            <p:nvPr/>
          </p:nvSpPr>
          <p:spPr>
            <a:xfrm>
              <a:off x="3924072" y="2924944"/>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p:cNvSpPr/>
            <p:nvPr/>
          </p:nvSpPr>
          <p:spPr>
            <a:xfrm>
              <a:off x="4031830" y="3068960"/>
              <a:ext cx="1008112" cy="10081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7" name="Group 6"/>
          <p:cNvGrpSpPr/>
          <p:nvPr/>
        </p:nvGrpSpPr>
        <p:grpSpPr>
          <a:xfrm>
            <a:off x="1171792" y="2924944"/>
            <a:ext cx="1296000" cy="1296144"/>
            <a:chOff x="1146136" y="2924944"/>
            <a:chExt cx="1296000" cy="1296144"/>
          </a:xfrm>
        </p:grpSpPr>
        <p:sp>
          <p:nvSpPr>
            <p:cNvPr id="8" name="Rectangle 7"/>
            <p:cNvSpPr/>
            <p:nvPr/>
          </p:nvSpPr>
          <p:spPr>
            <a:xfrm>
              <a:off x="1146136" y="2924944"/>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hlinkClick r:id="rId3" action="ppaction://hlinksldjump"/>
            </p:cNvPr>
            <p:cNvSpPr/>
            <p:nvPr/>
          </p:nvSpPr>
          <p:spPr>
            <a:xfrm>
              <a:off x="1282705" y="3068960"/>
              <a:ext cx="1008112" cy="10081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17" name="Group 16"/>
          <p:cNvGrpSpPr/>
          <p:nvPr/>
        </p:nvGrpSpPr>
        <p:grpSpPr>
          <a:xfrm>
            <a:off x="2557045" y="2924944"/>
            <a:ext cx="1296000" cy="1296144"/>
            <a:chOff x="2557045" y="2924944"/>
            <a:chExt cx="1296000" cy="1296144"/>
          </a:xfrm>
        </p:grpSpPr>
        <p:sp>
          <p:nvSpPr>
            <p:cNvPr id="3" name="Rectangle 2"/>
            <p:cNvSpPr/>
            <p:nvPr/>
          </p:nvSpPr>
          <p:spPr>
            <a:xfrm>
              <a:off x="2557045" y="2924944"/>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Oval 9"/>
            <p:cNvSpPr/>
            <p:nvPr/>
          </p:nvSpPr>
          <p:spPr>
            <a:xfrm>
              <a:off x="2700044"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18" name="Group 17"/>
          <p:cNvGrpSpPr/>
          <p:nvPr/>
        </p:nvGrpSpPr>
        <p:grpSpPr>
          <a:xfrm>
            <a:off x="5293798" y="2924944"/>
            <a:ext cx="1296000" cy="1296144"/>
            <a:chOff x="5293798" y="2924944"/>
            <a:chExt cx="1296000" cy="1296144"/>
          </a:xfrm>
        </p:grpSpPr>
        <p:sp>
          <p:nvSpPr>
            <p:cNvPr id="5" name="Rectangle 4"/>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solidFill>
                  <a:schemeClr val="tx1"/>
                </a:solidFill>
              </a:endParaRPr>
            </a:p>
          </p:txBody>
        </p:sp>
        <p:sp>
          <p:nvSpPr>
            <p:cNvPr id="12" name="Oval 11"/>
            <p:cNvSpPr/>
            <p:nvPr/>
          </p:nvSpPr>
          <p:spPr>
            <a:xfrm>
              <a:off x="5437742" y="3068960"/>
              <a:ext cx="1008112" cy="100811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u="sng" dirty="0">
                <a:solidFill>
                  <a:schemeClr val="tx1"/>
                </a:solidFill>
              </a:endParaRPr>
            </a:p>
          </p:txBody>
        </p:sp>
      </p:grpSp>
      <p:grpSp>
        <p:nvGrpSpPr>
          <p:cNvPr id="19" name="Group 18"/>
          <p:cNvGrpSpPr/>
          <p:nvPr/>
        </p:nvGrpSpPr>
        <p:grpSpPr>
          <a:xfrm>
            <a:off x="6675222" y="2924944"/>
            <a:ext cx="1296000" cy="1296144"/>
            <a:chOff x="6675222" y="2924944"/>
            <a:chExt cx="1296000" cy="1296144"/>
          </a:xfrm>
        </p:grpSpPr>
        <p:sp>
          <p:nvSpPr>
            <p:cNvPr id="6" name="Rectangle 5"/>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3" name="Oval 12"/>
            <p:cNvSpPr/>
            <p:nvPr/>
          </p:nvSpPr>
          <p:spPr>
            <a:xfrm>
              <a:off x="6819166" y="3068960"/>
              <a:ext cx="1008112" cy="100811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u="sng" dirty="0">
                <a:solidFill>
                  <a:schemeClr val="tx1"/>
                </a:solidFill>
              </a:endParaRPr>
            </a:p>
          </p:txBody>
        </p:sp>
      </p:gr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477" y="3304138"/>
            <a:ext cx="5085714" cy="3114286"/>
          </a:xfrm>
          <a:prstGeom prst="rect">
            <a:avLst/>
          </a:prstGeom>
        </p:spPr>
      </p:pic>
      <p:sp>
        <p:nvSpPr>
          <p:cNvPr id="25" name="Rectangle 24"/>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26" name="Rectangle 25"/>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27" name="Cloud Callout 26"/>
          <p:cNvSpPr/>
          <p:nvPr/>
        </p:nvSpPr>
        <p:spPr>
          <a:xfrm>
            <a:off x="2311380" y="2306229"/>
            <a:ext cx="4083139" cy="2016224"/>
          </a:xfrm>
          <a:prstGeom prst="cloudCallout">
            <a:avLst>
              <a:gd name="adj1" fmla="val -48103"/>
              <a:gd name="adj2" fmla="val 465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latin typeface="Comic Sans MS" panose="030F0702030302020204" pitchFamily="66" charset="0"/>
              </a:rPr>
              <a:t>Cara baru?</a:t>
            </a:r>
          </a:p>
        </p:txBody>
      </p:sp>
      <p:sp>
        <p:nvSpPr>
          <p:cNvPr id="28" name="Cloud Callout 27"/>
          <p:cNvSpPr/>
          <p:nvPr/>
        </p:nvSpPr>
        <p:spPr>
          <a:xfrm>
            <a:off x="4338217" y="4077072"/>
            <a:ext cx="4599159" cy="2195152"/>
          </a:xfrm>
          <a:prstGeom prst="cloudCallout">
            <a:avLst>
              <a:gd name="adj1" fmla="val -89928"/>
              <a:gd name="adj2" fmla="val -266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latin typeface="Comic Sans MS" panose="030F0702030302020204" pitchFamily="66" charset="0"/>
              </a:rPr>
              <a:t>Lebih baik dari pesaing!</a:t>
            </a:r>
          </a:p>
        </p:txBody>
      </p:sp>
    </p:spTree>
    <p:extLst>
      <p:ext uri="{BB962C8B-B14F-4D97-AF65-F5344CB8AC3E}">
        <p14:creationId xmlns:p14="http://schemas.microsoft.com/office/powerpoint/2010/main" val="38957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nodeType="with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6" presetClass="exit" presetSubtype="21" fill="hold" nodeType="withEffect">
                                  <p:stCondLst>
                                    <p:cond delay="0"/>
                                  </p:stCondLst>
                                  <p:childTnLst>
                                    <p:animEffect transition="out" filter="barn(inVertical)">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0 -3.33333E-6 L 0 -0.4199 " pathEditMode="relative" rAng="0" ptsTypes="AA">
                                      <p:cBhvr>
                                        <p:cTn id="19" dur="2000" fill="hold"/>
                                        <p:tgtEl>
                                          <p:spTgt spid="14"/>
                                        </p:tgtEl>
                                        <p:attrNameLst>
                                          <p:attrName>ppt_x</p:attrName>
                                          <p:attrName>ppt_y</p:attrName>
                                        </p:attrNameLst>
                                      </p:cBhvr>
                                      <p:rCtr x="0" y="-20995"/>
                                    </p:animMotion>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1"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Rectangle 2"/>
          <p:cNvSpPr/>
          <p:nvPr/>
        </p:nvSpPr>
        <p:spPr>
          <a:xfrm>
            <a:off x="457200" y="1484784"/>
            <a:ext cx="8229599" cy="4392488"/>
          </a:xfrm>
          <a:prstGeom prst="rect">
            <a:avLst/>
          </a:prstGeom>
          <a:blipFill dpi="0" rotWithShape="1">
            <a:blip r:embed="rId2"/>
            <a:srcRect/>
            <a:stretch>
              <a:fillRect b="-13000"/>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2100" b="1" dirty="0" err="1"/>
              <a:t>A</a:t>
            </a:r>
            <a:r>
              <a:rPr lang="en-US" sz="2100" b="1" dirty="0" err="1"/>
              <a:t>nda</a:t>
            </a:r>
            <a:r>
              <a:rPr lang="en-US" sz="2100" b="1" dirty="0"/>
              <a:t> </a:t>
            </a:r>
            <a:r>
              <a:rPr lang="en-US" sz="2100" b="1" dirty="0" err="1"/>
              <a:t>harus</a:t>
            </a:r>
            <a:r>
              <a:rPr lang="en-US" sz="2100" b="1" dirty="0"/>
              <a:t> </a:t>
            </a:r>
            <a:r>
              <a:rPr lang="en-US" sz="2100" b="1" dirty="0" err="1"/>
              <a:t>memulai</a:t>
            </a:r>
            <a:r>
              <a:rPr lang="en-US" sz="2100" b="1" dirty="0"/>
              <a:t> </a:t>
            </a:r>
            <a:r>
              <a:rPr lang="en-US" sz="2100" b="1" dirty="0" err="1"/>
              <a:t>perjalanan</a:t>
            </a:r>
            <a:r>
              <a:rPr lang="en-US" sz="2100" b="1" dirty="0"/>
              <a:t> </a:t>
            </a:r>
            <a:r>
              <a:rPr lang="en-US" sz="2100" b="1" dirty="0" err="1"/>
              <a:t>bisnis</a:t>
            </a:r>
            <a:r>
              <a:rPr lang="en-US" sz="2100" b="1" dirty="0"/>
              <a:t> </a:t>
            </a:r>
            <a:r>
              <a:rPr lang="en-US" sz="2100" b="1" dirty="0" err="1"/>
              <a:t>anda</a:t>
            </a:r>
            <a:endParaRPr lang="id-ID" sz="2100" b="1" dirty="0"/>
          </a:p>
          <a:p>
            <a:pPr algn="r"/>
            <a:r>
              <a:rPr lang="en-US" sz="2100" b="1" dirty="0" err="1"/>
              <a:t>dari</a:t>
            </a:r>
            <a:r>
              <a:rPr lang="en-US" sz="2100" b="1" dirty="0"/>
              <a:t> </a:t>
            </a:r>
            <a:r>
              <a:rPr lang="en-US" sz="2100" b="1" dirty="0" err="1"/>
              <a:t>menjadi</a:t>
            </a:r>
            <a:r>
              <a:rPr lang="en-US" sz="2100" b="1" dirty="0"/>
              <a:t> </a:t>
            </a:r>
            <a:r>
              <a:rPr lang="en-US" sz="2100" b="1" dirty="0" err="1"/>
              <a:t>seorang</a:t>
            </a:r>
            <a:r>
              <a:rPr lang="en-US" sz="2100" b="1" dirty="0"/>
              <a:t> </a:t>
            </a:r>
            <a:r>
              <a:rPr lang="en-US" sz="2100" b="1" dirty="0" err="1"/>
              <a:t>karyawan</a:t>
            </a:r>
            <a:r>
              <a:rPr lang="id-ID" sz="2100" b="1" dirty="0"/>
              <a:t>,</a:t>
            </a:r>
            <a:r>
              <a:rPr lang="en-US" sz="2100" b="1" dirty="0"/>
              <a:t> </a:t>
            </a:r>
            <a:r>
              <a:rPr lang="en-US" sz="2100" b="1" dirty="0" err="1"/>
              <a:t>maka</a:t>
            </a:r>
            <a:endParaRPr lang="id-ID" sz="2100" b="1" dirty="0"/>
          </a:p>
          <a:p>
            <a:pPr algn="r"/>
            <a:r>
              <a:rPr lang="en-US" sz="2100" b="1" dirty="0" err="1"/>
              <a:t>jangalah</a:t>
            </a:r>
            <a:r>
              <a:rPr lang="id-ID" sz="2100" b="1" dirty="0"/>
              <a:t> </a:t>
            </a:r>
            <a:r>
              <a:rPr lang="en-US" sz="2100" b="1" dirty="0" err="1"/>
              <a:t>mengerjakan</a:t>
            </a:r>
            <a:r>
              <a:rPr lang="en-US" sz="2100" b="1" dirty="0"/>
              <a:t> </a:t>
            </a:r>
            <a:r>
              <a:rPr lang="en-US" sz="2100" b="1" dirty="0" err="1"/>
              <a:t>semua</a:t>
            </a:r>
            <a:r>
              <a:rPr lang="en-US" sz="2100" b="1" dirty="0"/>
              <a:t> </a:t>
            </a:r>
            <a:r>
              <a:rPr lang="en-US" sz="2100" b="1" dirty="0" err="1"/>
              <a:t>tugas</a:t>
            </a:r>
            <a:r>
              <a:rPr lang="id-ID" sz="2100" b="1" dirty="0"/>
              <a:t> </a:t>
            </a:r>
            <a:r>
              <a:rPr lang="en-US" sz="2100" b="1" dirty="0" err="1"/>
              <a:t>anda</a:t>
            </a:r>
            <a:endParaRPr lang="id-ID" sz="2100" b="1" dirty="0"/>
          </a:p>
          <a:p>
            <a:pPr algn="r"/>
            <a:r>
              <a:rPr lang="en-US" sz="2100" b="1" dirty="0"/>
              <a:t> </a:t>
            </a:r>
            <a:r>
              <a:rPr lang="en-US" sz="2100" b="1" dirty="0" err="1"/>
              <a:t>dengan</a:t>
            </a:r>
            <a:r>
              <a:rPr lang="en-US" sz="2100" b="1" dirty="0"/>
              <a:t> </a:t>
            </a:r>
            <a:r>
              <a:rPr lang="en-US" sz="2100" b="1" dirty="0" err="1"/>
              <a:t>berfikir</a:t>
            </a:r>
            <a:r>
              <a:rPr lang="en-US" sz="2100" b="1" dirty="0"/>
              <a:t> </a:t>
            </a:r>
            <a:r>
              <a:rPr lang="en-US" sz="2100" b="1" dirty="0" err="1"/>
              <a:t>bahwa</a:t>
            </a:r>
            <a:r>
              <a:rPr lang="en-US" sz="2100" b="1" dirty="0"/>
              <a:t> </a:t>
            </a:r>
            <a:r>
              <a:rPr lang="en-US" sz="2100" b="1" dirty="0" err="1"/>
              <a:t>anda</a:t>
            </a:r>
            <a:r>
              <a:rPr lang="en-US" sz="2100" b="1" dirty="0"/>
              <a:t> </a:t>
            </a:r>
            <a:r>
              <a:rPr lang="en-US" sz="2100" b="1" dirty="0" err="1"/>
              <a:t>hanya</a:t>
            </a:r>
            <a:r>
              <a:rPr lang="en-US" sz="2100" b="1" dirty="0"/>
              <a:t> </a:t>
            </a:r>
            <a:r>
              <a:rPr lang="en-US" sz="2100" b="1" dirty="0" err="1"/>
              <a:t>sebatas</a:t>
            </a:r>
            <a:endParaRPr lang="id-ID" sz="2100" b="1" dirty="0"/>
          </a:p>
          <a:p>
            <a:pPr algn="r"/>
            <a:r>
              <a:rPr lang="id-ID" sz="2100" b="1" dirty="0" err="1"/>
              <a:t>k</a:t>
            </a:r>
            <a:r>
              <a:rPr lang="en-US" sz="2100" b="1" dirty="0" err="1"/>
              <a:t>aryawan</a:t>
            </a:r>
            <a:r>
              <a:rPr lang="id-ID" sz="2100" b="1" dirty="0"/>
              <a:t>, </a:t>
            </a:r>
            <a:r>
              <a:rPr lang="en-US" sz="2100" b="1" dirty="0" err="1"/>
              <a:t>namun</a:t>
            </a:r>
            <a:r>
              <a:rPr lang="en-US" sz="2100" b="1" dirty="0"/>
              <a:t> </a:t>
            </a:r>
            <a:r>
              <a:rPr lang="en-US" sz="2100" b="1" dirty="0" err="1"/>
              <a:t>berfikirlah</a:t>
            </a:r>
            <a:r>
              <a:rPr lang="en-US" sz="2100" b="1" dirty="0"/>
              <a:t> </a:t>
            </a:r>
            <a:r>
              <a:rPr lang="en-US" sz="2100" b="1" dirty="0" err="1"/>
              <a:t>seakan-akan</a:t>
            </a:r>
            <a:endParaRPr lang="id-ID" sz="2100" b="1" dirty="0"/>
          </a:p>
          <a:p>
            <a:pPr algn="r"/>
            <a:r>
              <a:rPr lang="en-US" sz="2100" b="1" dirty="0"/>
              <a:t> </a:t>
            </a:r>
            <a:r>
              <a:rPr lang="en-US" sz="2100" b="1" dirty="0" err="1"/>
              <a:t>anda</a:t>
            </a:r>
            <a:r>
              <a:rPr lang="en-US" sz="2100" b="1" dirty="0"/>
              <a:t> </a:t>
            </a:r>
            <a:r>
              <a:rPr lang="en-US" sz="2100" b="1" dirty="0" err="1"/>
              <a:t>adalah</a:t>
            </a:r>
            <a:r>
              <a:rPr lang="en-US" sz="2100" b="1" dirty="0"/>
              <a:t> </a:t>
            </a:r>
            <a:r>
              <a:rPr lang="en-US" sz="2100" b="1" dirty="0" err="1"/>
              <a:t>pemilik</a:t>
            </a:r>
            <a:r>
              <a:rPr lang="en-US" sz="2100" b="1" dirty="0"/>
              <a:t> </a:t>
            </a:r>
            <a:r>
              <a:rPr lang="en-US" sz="2100" b="1" dirty="0" err="1"/>
              <a:t>bisnis</a:t>
            </a:r>
            <a:r>
              <a:rPr lang="en-US" sz="2100" b="1" dirty="0"/>
              <a:t> </a:t>
            </a:r>
            <a:r>
              <a:rPr lang="en-US" sz="2100" b="1" dirty="0" err="1"/>
              <a:t>tersebut</a:t>
            </a:r>
            <a:r>
              <a:rPr lang="en-US" sz="2100" b="1" dirty="0"/>
              <a:t>.</a:t>
            </a:r>
            <a:endParaRPr lang="id-ID" sz="2100" b="1" dirty="0"/>
          </a:p>
          <a:p>
            <a:pPr algn="r"/>
            <a:endParaRPr lang="en-US" sz="2100" b="1" dirty="0"/>
          </a:p>
          <a:p>
            <a:pPr algn="r"/>
            <a:r>
              <a:rPr lang="en-US" sz="2100" b="1" dirty="0"/>
              <a:t>Hal </a:t>
            </a:r>
            <a:r>
              <a:rPr lang="en-US" sz="2100" b="1" dirty="0" err="1"/>
              <a:t>ini</a:t>
            </a:r>
            <a:r>
              <a:rPr lang="en-US" sz="2100" b="1" dirty="0"/>
              <a:t> </a:t>
            </a:r>
            <a:r>
              <a:rPr lang="en-US" sz="2100" b="1" dirty="0" err="1"/>
              <a:t>akan</a:t>
            </a:r>
            <a:r>
              <a:rPr lang="en-US" sz="2100" b="1" dirty="0"/>
              <a:t> </a:t>
            </a:r>
            <a:r>
              <a:rPr lang="en-US" sz="2100" b="1" dirty="0" err="1"/>
              <a:t>mengembangkan</a:t>
            </a:r>
            <a:r>
              <a:rPr lang="en-US" sz="2100" b="1" dirty="0"/>
              <a:t> </a:t>
            </a:r>
            <a:r>
              <a:rPr lang="en-US" sz="2100" b="1" dirty="0" err="1"/>
              <a:t>keterampilan</a:t>
            </a:r>
            <a:endParaRPr lang="id-ID" sz="2100" b="1" dirty="0"/>
          </a:p>
          <a:p>
            <a:pPr algn="r"/>
            <a:r>
              <a:rPr lang="en-US" sz="2100" b="1" dirty="0" err="1"/>
              <a:t>seorang</a:t>
            </a:r>
            <a:r>
              <a:rPr lang="en-US" sz="2100" b="1" dirty="0"/>
              <a:t> </a:t>
            </a:r>
            <a:r>
              <a:rPr lang="en-US" sz="2100" b="1" dirty="0" err="1"/>
              <a:t>intr</a:t>
            </a:r>
            <a:r>
              <a:rPr lang="id-ID" sz="2100" b="1" dirty="0"/>
              <a:t>e</a:t>
            </a:r>
            <a:r>
              <a:rPr lang="en-US" sz="2100" b="1" dirty="0" err="1"/>
              <a:t>preneur</a:t>
            </a:r>
            <a:r>
              <a:rPr lang="en-US" sz="2100" b="1" dirty="0"/>
              <a:t> </a:t>
            </a:r>
            <a:r>
              <a:rPr lang="en-US" sz="2100" b="1" dirty="0" err="1"/>
              <a:t>dalam</a:t>
            </a:r>
            <a:r>
              <a:rPr lang="en-US" sz="2100" b="1" dirty="0"/>
              <a:t> </a:t>
            </a:r>
            <a:r>
              <a:rPr lang="en-US" sz="2100" b="1" dirty="0" err="1"/>
              <a:t>diri</a:t>
            </a:r>
            <a:r>
              <a:rPr lang="en-US" sz="2100" b="1" dirty="0"/>
              <a:t> </a:t>
            </a:r>
            <a:r>
              <a:rPr lang="en-US" sz="2100" b="1" dirty="0" err="1"/>
              <a:t>anda</a:t>
            </a:r>
            <a:endParaRPr lang="id-ID" sz="2100" b="1" dirty="0"/>
          </a:p>
          <a:p>
            <a:pPr algn="r"/>
            <a:r>
              <a:rPr lang="en-US" sz="2100" b="1" dirty="0" err="1"/>
              <a:t>sejak</a:t>
            </a:r>
            <a:r>
              <a:rPr lang="en-US" sz="2100" b="1" dirty="0"/>
              <a:t> </a:t>
            </a:r>
            <a:r>
              <a:rPr lang="en-US" sz="2100" b="1" dirty="0" err="1"/>
              <a:t>dini</a:t>
            </a:r>
            <a:r>
              <a:rPr lang="en-US" sz="2100" b="1" dirty="0"/>
              <a:t> </a:t>
            </a:r>
            <a:r>
              <a:rPr lang="en-US" sz="2100" b="1" dirty="0" err="1"/>
              <a:t>sebelum</a:t>
            </a:r>
            <a:r>
              <a:rPr lang="en-US" sz="2100" b="1" dirty="0"/>
              <a:t> </a:t>
            </a:r>
            <a:r>
              <a:rPr lang="en-US" sz="2100" b="1" dirty="0" err="1"/>
              <a:t>anda</a:t>
            </a:r>
            <a:r>
              <a:rPr lang="en-US" sz="2100" b="1" dirty="0"/>
              <a:t> </a:t>
            </a:r>
            <a:r>
              <a:rPr lang="en-US" sz="2100" b="1" dirty="0" err="1"/>
              <a:t>memiliki</a:t>
            </a:r>
            <a:r>
              <a:rPr lang="en-US" sz="2100" b="1" dirty="0"/>
              <a:t> </a:t>
            </a:r>
            <a:r>
              <a:rPr lang="en-US" sz="2100" b="1" dirty="0" err="1"/>
              <a:t>bisnis</a:t>
            </a:r>
            <a:endParaRPr lang="id-ID" sz="2100" b="1" dirty="0"/>
          </a:p>
          <a:p>
            <a:pPr algn="r"/>
            <a:r>
              <a:rPr lang="en-US" sz="2100" b="1" dirty="0" err="1"/>
              <a:t>itu</a:t>
            </a:r>
            <a:r>
              <a:rPr lang="id-ID" sz="2100" b="1" dirty="0"/>
              <a:t> </a:t>
            </a:r>
            <a:r>
              <a:rPr lang="en-US" sz="2100" b="1" dirty="0" err="1"/>
              <a:t>sendiri</a:t>
            </a:r>
            <a:r>
              <a:rPr lang="en-US" sz="2100" b="1" dirty="0"/>
              <a:t>,</a:t>
            </a:r>
            <a:r>
              <a:rPr lang="id-ID" sz="2100" b="1" dirty="0"/>
              <a:t> </a:t>
            </a:r>
            <a:r>
              <a:rPr lang="en-US" sz="2100" b="1" dirty="0" err="1"/>
              <a:t>maka</a:t>
            </a:r>
            <a:r>
              <a:rPr lang="en-US" sz="2100" b="1" dirty="0"/>
              <a:t> </a:t>
            </a:r>
            <a:r>
              <a:rPr lang="en-US" sz="2100" b="1" dirty="0" err="1"/>
              <a:t>anggaplah</a:t>
            </a:r>
            <a:r>
              <a:rPr lang="en-US" sz="2100" b="1" dirty="0"/>
              <a:t> </a:t>
            </a:r>
            <a:r>
              <a:rPr lang="en-US" sz="2100" b="1" dirty="0" err="1"/>
              <a:t>anda</a:t>
            </a:r>
            <a:endParaRPr lang="id-ID" sz="2100" b="1" dirty="0"/>
          </a:p>
          <a:p>
            <a:pPr algn="r"/>
            <a:r>
              <a:rPr lang="en-US" sz="2100" b="1" dirty="0" err="1"/>
              <a:t>sedang</a:t>
            </a:r>
            <a:r>
              <a:rPr lang="en-US" sz="2100" b="1" dirty="0"/>
              <a:t> </a:t>
            </a:r>
            <a:r>
              <a:rPr lang="en-US" sz="2100" b="1" dirty="0" err="1"/>
              <a:t>dibayar</a:t>
            </a:r>
            <a:r>
              <a:rPr lang="en-US" sz="2100" b="1" dirty="0"/>
              <a:t> </a:t>
            </a:r>
            <a:r>
              <a:rPr lang="en-US" sz="2100" b="1" dirty="0" err="1"/>
              <a:t>untuk</a:t>
            </a:r>
            <a:r>
              <a:rPr lang="en-US" sz="2100" b="1" dirty="0"/>
              <a:t> </a:t>
            </a:r>
            <a:r>
              <a:rPr lang="en-US" sz="2100" b="1" dirty="0" err="1"/>
              <a:t>latihan</a:t>
            </a:r>
            <a:r>
              <a:rPr lang="en-US" sz="2100" b="1" dirty="0"/>
              <a:t> </a:t>
            </a:r>
            <a:r>
              <a:rPr lang="en-US" sz="2100" b="1" dirty="0" err="1"/>
              <a:t>tersebut</a:t>
            </a:r>
            <a:r>
              <a:rPr lang="en-US" sz="2100" b="1" dirty="0"/>
              <a:t>.</a:t>
            </a:r>
            <a:endParaRPr lang="en-GB" sz="2100" b="1" dirty="0"/>
          </a:p>
        </p:txBody>
      </p:sp>
      <p:sp>
        <p:nvSpPr>
          <p:cNvPr id="4" name="Rectangle 3"/>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5" name="Rectangle 4"/>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314398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8 </a:t>
            </a:r>
            <a:r>
              <a:rPr lang="en-GB" sz="2400" b="1" dirty="0" err="1"/>
              <a:t>Pola</a:t>
            </a:r>
            <a:r>
              <a:rPr lang="en-GB" sz="2400" b="1" dirty="0"/>
              <a:t> </a:t>
            </a:r>
            <a:r>
              <a:rPr lang="en-GB" sz="2400" b="1" dirty="0" err="1"/>
              <a:t>Pikir</a:t>
            </a:r>
            <a:r>
              <a:rPr lang="en-GB" sz="2400" b="1" dirty="0"/>
              <a:t> Entrepreneur </a:t>
            </a:r>
            <a:r>
              <a:rPr lang="en-GB" sz="2400" b="1" dirty="0" err="1"/>
              <a:t>Mengenai</a:t>
            </a:r>
            <a:r>
              <a:rPr lang="id-ID" sz="2400" b="1" dirty="0"/>
              <a:t> </a:t>
            </a:r>
            <a:r>
              <a:rPr lang="en-GB" sz="2400" b="1" dirty="0" err="1"/>
              <a:t>Kepemimpinan</a:t>
            </a:r>
            <a:r>
              <a:rPr lang="en-GB" sz="2400" b="1" dirty="0"/>
              <a:t> yang Ideal</a:t>
            </a:r>
            <a:endParaRPr lang="id-ID" sz="2400" dirty="0"/>
          </a:p>
        </p:txBody>
      </p:sp>
      <p:grpSp>
        <p:nvGrpSpPr>
          <p:cNvPr id="19" name="Group 18"/>
          <p:cNvGrpSpPr/>
          <p:nvPr/>
        </p:nvGrpSpPr>
        <p:grpSpPr>
          <a:xfrm>
            <a:off x="520524" y="672774"/>
            <a:ext cx="8303885" cy="6174513"/>
            <a:chOff x="520524" y="672774"/>
            <a:chExt cx="8303885" cy="6174513"/>
          </a:xfrm>
        </p:grpSpPr>
        <p:sp>
          <p:nvSpPr>
            <p:cNvPr id="20" name="Freeform 19"/>
            <p:cNvSpPr/>
            <p:nvPr/>
          </p:nvSpPr>
          <p:spPr>
            <a:xfrm>
              <a:off x="2339747" y="1916840"/>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27013" tIns="366769" rIns="327014" bIns="366768"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rPr>
                <a:t>Perusahaan </a:t>
              </a:r>
              <a:r>
                <a:rPr lang="en-GB" sz="1600" b="1" kern="1200" dirty="0" err="1">
                  <a:solidFill>
                    <a:schemeClr val="tx1"/>
                  </a:solidFill>
                </a:rPr>
                <a:t>adalah</a:t>
              </a:r>
              <a:r>
                <a:rPr lang="en-GB" sz="1600" b="1" kern="1200" dirty="0">
                  <a:solidFill>
                    <a:schemeClr val="tx1"/>
                  </a:solidFill>
                </a:rPr>
                <a:t> </a:t>
              </a:r>
              <a:r>
                <a:rPr lang="en-GB" sz="1600" b="1" kern="1200" dirty="0" err="1">
                  <a:solidFill>
                    <a:schemeClr val="tx1"/>
                  </a:solidFill>
                </a:rPr>
                <a:t>sebuah</a:t>
              </a:r>
              <a:r>
                <a:rPr lang="en-GB" sz="1600" b="1" kern="1200" dirty="0">
                  <a:solidFill>
                    <a:schemeClr val="tx1"/>
                  </a:solidFill>
                </a:rPr>
                <a:t> </a:t>
              </a:r>
              <a:r>
                <a:rPr lang="en-GB" sz="1600" b="1" kern="1200" dirty="0" err="1">
                  <a:solidFill>
                    <a:schemeClr val="tx1"/>
                  </a:solidFill>
                </a:rPr>
                <a:t>komunitas</a:t>
              </a:r>
              <a:r>
                <a:rPr lang="en-GB" sz="1600" b="1" kern="1200" dirty="0">
                  <a:solidFill>
                    <a:schemeClr val="tx1"/>
                  </a:solidFill>
                </a:rPr>
                <a:t>, </a:t>
              </a:r>
              <a:r>
                <a:rPr lang="en-GB" sz="1600" b="1" kern="1200" dirty="0" err="1">
                  <a:solidFill>
                    <a:schemeClr val="tx1"/>
                  </a:solidFill>
                </a:rPr>
                <a:t>bukan</a:t>
              </a:r>
              <a:r>
                <a:rPr lang="en-GB" sz="1600" b="1" kern="1200" dirty="0">
                  <a:solidFill>
                    <a:schemeClr val="tx1"/>
                  </a:solidFill>
                </a:rPr>
                <a:t> </a:t>
              </a:r>
              <a:r>
                <a:rPr lang="en-GB" sz="1600" b="1" kern="1200" dirty="0" err="1">
                  <a:solidFill>
                    <a:schemeClr val="tx1"/>
                  </a:solidFill>
                </a:rPr>
                <a:t>mesin</a:t>
              </a:r>
              <a:endParaRPr lang="en-US" sz="1600" kern="1200" dirty="0">
                <a:solidFill>
                  <a:schemeClr val="tx1"/>
                </a:solidFill>
              </a:endParaRPr>
            </a:p>
          </p:txBody>
        </p:sp>
        <p:sp>
          <p:nvSpPr>
            <p:cNvPr id="21" name="Rectangle 20"/>
            <p:cNvSpPr/>
            <p:nvPr/>
          </p:nvSpPr>
          <p:spPr>
            <a:xfrm>
              <a:off x="6634365" y="672774"/>
              <a:ext cx="2190044" cy="1177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Freeform 21"/>
            <p:cNvSpPr/>
            <p:nvPr/>
          </p:nvSpPr>
          <p:spPr>
            <a:xfrm>
              <a:off x="520524" y="189236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1419125"/>
                <a:satOff val="5687"/>
                <a:lumOff val="1233"/>
                <a:alphaOff val="0"/>
              </a:schemeClr>
            </a:fillRef>
            <a:effectRef idx="2">
              <a:schemeClr val="accent5">
                <a:hueOff val="-1419125"/>
                <a:satOff val="5687"/>
                <a:lumOff val="1233"/>
                <a:alphaOff val="0"/>
              </a:schemeClr>
            </a:effectRef>
            <a:fontRef idx="minor">
              <a:schemeClr val="lt1"/>
            </a:fontRef>
          </p:style>
          <p:txBody>
            <a:bodyPr spcFirstLastPara="0" vert="horz" wrap="square" lIns="266053" tIns="305809" rIns="266054" bIns="305808" numCol="1" spcCol="1270" anchor="ctr" anchorCtr="0">
              <a:noAutofit/>
            </a:bodyPr>
            <a:lstStyle/>
            <a:p>
              <a:pPr lvl="0" algn="ctr" defTabSz="711200">
                <a:lnSpc>
                  <a:spcPct val="90000"/>
                </a:lnSpc>
                <a:spcBef>
                  <a:spcPct val="0"/>
                </a:spcBef>
                <a:spcAft>
                  <a:spcPct val="35000"/>
                </a:spcAft>
              </a:pPr>
              <a:r>
                <a:rPr lang="en-GB" sz="1600" b="1" kern="1200" dirty="0" err="1">
                  <a:solidFill>
                    <a:schemeClr val="tx1"/>
                  </a:solidFill>
                </a:rPr>
                <a:t>Bisnis</a:t>
              </a:r>
              <a:r>
                <a:rPr lang="en-GB" sz="1600" b="1" kern="1200" dirty="0">
                  <a:solidFill>
                    <a:schemeClr val="tx1"/>
                  </a:solidFill>
                </a:rPr>
                <a:t> </a:t>
              </a:r>
              <a:r>
                <a:rPr lang="en-GB" sz="1600" b="1" kern="1200" dirty="0" err="1">
                  <a:solidFill>
                    <a:schemeClr val="tx1"/>
                  </a:solidFill>
                </a:rPr>
                <a:t>adalah</a:t>
              </a:r>
              <a:r>
                <a:rPr lang="en-GB" sz="1600" b="1" kern="1200" dirty="0">
                  <a:solidFill>
                    <a:schemeClr val="tx1"/>
                  </a:solidFill>
                </a:rPr>
                <a:t> </a:t>
              </a:r>
              <a:r>
                <a:rPr lang="en-GB" sz="1600" b="1" kern="1200" dirty="0" err="1">
                  <a:solidFill>
                    <a:schemeClr val="tx1"/>
                  </a:solidFill>
                </a:rPr>
                <a:t>sebuah</a:t>
              </a:r>
              <a:r>
                <a:rPr lang="en-GB" sz="1600" b="1" kern="1200" dirty="0">
                  <a:solidFill>
                    <a:schemeClr val="tx1"/>
                  </a:solidFill>
                </a:rPr>
                <a:t> </a:t>
              </a:r>
              <a:r>
                <a:rPr lang="en-GB" sz="1600" b="1" kern="1200" dirty="0" err="1">
                  <a:solidFill>
                    <a:schemeClr val="tx1"/>
                  </a:solidFill>
                </a:rPr>
                <a:t>ekosistem</a:t>
              </a:r>
              <a:r>
                <a:rPr lang="en-GB" sz="1600" b="1" kern="1200" dirty="0">
                  <a:solidFill>
                    <a:schemeClr val="tx1"/>
                  </a:solidFill>
                </a:rPr>
                <a:t>, </a:t>
              </a:r>
              <a:r>
                <a:rPr lang="en-GB" sz="1600" b="1" kern="1200" dirty="0" err="1">
                  <a:solidFill>
                    <a:schemeClr val="tx1"/>
                  </a:solidFill>
                </a:rPr>
                <a:t>bukan</a:t>
              </a:r>
              <a:r>
                <a:rPr lang="en-GB" sz="1600" b="1" kern="1200" dirty="0">
                  <a:solidFill>
                    <a:schemeClr val="tx1"/>
                  </a:solidFill>
                </a:rPr>
                <a:t> </a:t>
              </a:r>
              <a:r>
                <a:rPr lang="en-GB" sz="1600" b="1" kern="1200" dirty="0" err="1">
                  <a:solidFill>
                    <a:schemeClr val="tx1"/>
                  </a:solidFill>
                </a:rPr>
                <a:t>medan</a:t>
              </a:r>
              <a:r>
                <a:rPr lang="en-GB" sz="1600" b="1" kern="1200" dirty="0">
                  <a:solidFill>
                    <a:schemeClr val="tx1"/>
                  </a:solidFill>
                </a:rPr>
                <a:t> </a:t>
              </a:r>
              <a:r>
                <a:rPr lang="en-GB" sz="1600" b="1" kern="1200" dirty="0" err="1">
                  <a:solidFill>
                    <a:schemeClr val="tx1"/>
                  </a:solidFill>
                </a:rPr>
                <a:t>perang</a:t>
              </a:r>
              <a:r>
                <a:rPr lang="en-GB" sz="1600" b="1" kern="1200" dirty="0">
                  <a:solidFill>
                    <a:schemeClr val="tx1"/>
                  </a:solidFill>
                </a:rPr>
                <a:t>.</a:t>
              </a:r>
              <a:endParaRPr lang="en-US" sz="1600" kern="1200" dirty="0">
                <a:solidFill>
                  <a:schemeClr val="tx1"/>
                </a:solidFill>
              </a:endParaRPr>
            </a:p>
          </p:txBody>
        </p:sp>
        <p:sp>
          <p:nvSpPr>
            <p:cNvPr id="23" name="Freeform 22"/>
            <p:cNvSpPr/>
            <p:nvPr/>
          </p:nvSpPr>
          <p:spPr>
            <a:xfrm>
              <a:off x="1438929" y="355805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2838251"/>
                <a:satOff val="11375"/>
                <a:lumOff val="2465"/>
                <a:alphaOff val="0"/>
              </a:schemeClr>
            </a:fillRef>
            <a:effectRef idx="2">
              <a:schemeClr val="accent5">
                <a:hueOff val="-2838251"/>
                <a:satOff val="11375"/>
                <a:lumOff val="2465"/>
                <a:alphaOff val="0"/>
              </a:schemeClr>
            </a:effectRef>
            <a:fontRef idx="minor">
              <a:schemeClr val="lt1"/>
            </a:fontRef>
          </p:style>
          <p:txBody>
            <a:bodyPr spcFirstLastPara="0" vert="horz" wrap="square" lIns="334633" tIns="374389" rIns="334634" bIns="374388" numCol="1" spcCol="1270" anchor="ctr" anchorCtr="0">
              <a:noAutofit/>
            </a:bodyPr>
            <a:lstStyle/>
            <a:p>
              <a:pPr lvl="0" algn="ctr" defTabSz="800100">
                <a:lnSpc>
                  <a:spcPct val="90000"/>
                </a:lnSpc>
                <a:spcBef>
                  <a:spcPct val="0"/>
                </a:spcBef>
                <a:spcAft>
                  <a:spcPct val="35000"/>
                </a:spcAft>
              </a:pPr>
              <a:r>
                <a:rPr lang="en-GB" sz="1800" b="1" kern="1200" dirty="0" err="1"/>
                <a:t>Motivasi</a:t>
              </a:r>
              <a:r>
                <a:rPr lang="en-GB" sz="1800" b="1" kern="1200" dirty="0"/>
                <a:t> </a:t>
              </a:r>
              <a:r>
                <a:rPr lang="en-GB" sz="1800" b="1" kern="1200" dirty="0" err="1"/>
                <a:t>datangnya</a:t>
              </a:r>
              <a:r>
                <a:rPr lang="en-GB" sz="1800" b="1" kern="1200" dirty="0"/>
                <a:t> </a:t>
              </a:r>
              <a:r>
                <a:rPr lang="en-GB" sz="1800" b="1" kern="1200" dirty="0" err="1"/>
                <a:t>dari</a:t>
              </a:r>
              <a:r>
                <a:rPr lang="en-GB" sz="1800" b="1" kern="1200" dirty="0"/>
                <a:t> </a:t>
              </a:r>
              <a:r>
                <a:rPr lang="en-GB" sz="1800" b="1" kern="1200" dirty="0" err="1"/>
                <a:t>visi</a:t>
              </a:r>
              <a:r>
                <a:rPr lang="en-GB" sz="1800" b="1" kern="1200" dirty="0"/>
                <a:t>, </a:t>
              </a:r>
              <a:r>
                <a:rPr lang="en-GB" sz="1800" b="1" kern="1200" dirty="0" err="1"/>
                <a:t>bukan</a:t>
              </a:r>
              <a:r>
                <a:rPr lang="en-GB" sz="1800" b="1" kern="1200" dirty="0"/>
                <a:t> rasa </a:t>
              </a:r>
              <a:r>
                <a:rPr lang="en-GB" sz="1800" b="1" kern="1200" dirty="0" err="1"/>
                <a:t>takut</a:t>
              </a:r>
              <a:r>
                <a:rPr lang="en-GB" sz="1800" b="1" kern="1200" dirty="0"/>
                <a:t>.</a:t>
              </a:r>
              <a:endParaRPr lang="en-US" sz="1800" kern="1200" dirty="0"/>
            </a:p>
          </p:txBody>
        </p:sp>
        <p:sp>
          <p:nvSpPr>
            <p:cNvPr id="24" name="Rectangle 23"/>
            <p:cNvSpPr/>
            <p:nvPr/>
          </p:nvSpPr>
          <p:spPr>
            <a:xfrm>
              <a:off x="1759750" y="2338464"/>
              <a:ext cx="2119397" cy="1177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Freeform 24"/>
            <p:cNvSpPr/>
            <p:nvPr/>
          </p:nvSpPr>
          <p:spPr>
            <a:xfrm>
              <a:off x="3282806" y="355805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4257376"/>
                <a:satOff val="17062"/>
                <a:lumOff val="3698"/>
                <a:alphaOff val="0"/>
              </a:schemeClr>
            </a:fillRef>
            <a:effectRef idx="2">
              <a:schemeClr val="accent5">
                <a:hueOff val="-4257376"/>
                <a:satOff val="17062"/>
                <a:lumOff val="3698"/>
                <a:alphaOff val="0"/>
              </a:schemeClr>
            </a:effectRef>
            <a:fontRef idx="minor">
              <a:schemeClr val="lt1"/>
            </a:fontRef>
          </p:style>
          <p:txBody>
            <a:bodyPr spcFirstLastPara="0" vert="horz" wrap="square" lIns="266053" tIns="305809" rIns="266054" bIns="305808" numCol="1" spcCol="1270" anchor="ctr" anchorCtr="0">
              <a:noAutofit/>
            </a:bodyPr>
            <a:lstStyle/>
            <a:p>
              <a:pPr lvl="0" algn="ctr" defTabSz="711200">
                <a:lnSpc>
                  <a:spcPct val="90000"/>
                </a:lnSpc>
                <a:spcBef>
                  <a:spcPct val="0"/>
                </a:spcBef>
                <a:spcAft>
                  <a:spcPct val="35000"/>
                </a:spcAft>
              </a:pPr>
              <a:r>
                <a:rPr lang="en-GB" sz="1600" b="1" kern="1200" dirty="0" err="1"/>
                <a:t>Perubahan</a:t>
              </a:r>
              <a:r>
                <a:rPr lang="en-GB" sz="1600" b="1" kern="1200" dirty="0"/>
                <a:t> </a:t>
              </a:r>
              <a:r>
                <a:rPr lang="en-GB" sz="1600" b="1" kern="1200" dirty="0" err="1"/>
                <a:t>setara</a:t>
              </a:r>
              <a:r>
                <a:rPr lang="en-GB" sz="1600" b="1" kern="1200" dirty="0"/>
                <a:t> </a:t>
              </a:r>
              <a:r>
                <a:rPr lang="en-GB" sz="1600" b="1" kern="1200" dirty="0" err="1"/>
                <a:t>dengan</a:t>
              </a:r>
              <a:r>
                <a:rPr lang="en-GB" sz="1600" b="1" kern="1200" dirty="0"/>
                <a:t> </a:t>
              </a:r>
              <a:r>
                <a:rPr lang="en-GB" sz="1600" b="1" kern="1200" dirty="0" err="1"/>
                <a:t>pertumbuha</a:t>
              </a:r>
              <a:r>
                <a:rPr lang="en-GB" sz="1600" b="1" kern="1200" dirty="0"/>
                <a:t>, </a:t>
              </a:r>
              <a:r>
                <a:rPr lang="en-GB" sz="1600" b="1" kern="1200" dirty="0" err="1"/>
                <a:t>bukan</a:t>
              </a:r>
              <a:r>
                <a:rPr lang="en-GB" sz="1600" b="1" kern="1200" dirty="0"/>
                <a:t> rasa </a:t>
              </a:r>
              <a:r>
                <a:rPr lang="en-GB" sz="1600" b="1" kern="1200" dirty="0" err="1"/>
                <a:t>sakit</a:t>
              </a:r>
              <a:r>
                <a:rPr lang="en-GB" sz="1600" b="1" kern="1200" dirty="0"/>
                <a:t>.</a:t>
              </a:r>
              <a:endParaRPr lang="en-US" sz="1600" kern="1200" dirty="0"/>
            </a:p>
          </p:txBody>
        </p:sp>
        <p:sp>
          <p:nvSpPr>
            <p:cNvPr id="26" name="Freeform 25"/>
            <p:cNvSpPr/>
            <p:nvPr/>
          </p:nvSpPr>
          <p:spPr>
            <a:xfrm>
              <a:off x="5998765" y="189236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5676501"/>
                <a:satOff val="22749"/>
                <a:lumOff val="4930"/>
                <a:alphaOff val="0"/>
              </a:schemeClr>
            </a:fillRef>
            <a:effectRef idx="2">
              <a:schemeClr val="accent5">
                <a:hueOff val="-5676501"/>
                <a:satOff val="22749"/>
                <a:lumOff val="4930"/>
                <a:alphaOff val="0"/>
              </a:schemeClr>
            </a:effectRef>
            <a:fontRef idx="minor">
              <a:schemeClr val="lt1"/>
            </a:fontRef>
          </p:style>
          <p:txBody>
            <a:bodyPr spcFirstLastPara="0" vert="horz" wrap="square" lIns="330823" tIns="370579" rIns="330824" bIns="370578" numCol="1" spcCol="1270" anchor="ctr" anchorCtr="0">
              <a:noAutofit/>
            </a:bodyPr>
            <a:lstStyle/>
            <a:p>
              <a:pPr lvl="0" algn="ctr" defTabSz="755650">
                <a:lnSpc>
                  <a:spcPct val="90000"/>
                </a:lnSpc>
                <a:spcBef>
                  <a:spcPct val="0"/>
                </a:spcBef>
                <a:spcAft>
                  <a:spcPct val="35000"/>
                </a:spcAft>
              </a:pPr>
              <a:r>
                <a:rPr lang="en-GB" sz="1700" b="1" kern="1200" dirty="0" err="1"/>
                <a:t>Karyawan</a:t>
              </a:r>
              <a:r>
                <a:rPr lang="en-GB" sz="1700" b="1" kern="1200" dirty="0"/>
                <a:t> </a:t>
              </a:r>
              <a:r>
                <a:rPr lang="en-GB" sz="1700" b="1" kern="1200" dirty="0" err="1"/>
                <a:t>adalah</a:t>
              </a:r>
              <a:r>
                <a:rPr lang="en-GB" sz="1700" b="1" kern="1200" dirty="0"/>
                <a:t> </a:t>
              </a:r>
              <a:r>
                <a:rPr lang="en-GB" sz="1700" b="1" kern="1200" dirty="0" err="1"/>
                <a:t>rekan</a:t>
              </a:r>
              <a:r>
                <a:rPr lang="en-GB" sz="1700" b="1" kern="1200" dirty="0"/>
                <a:t> </a:t>
              </a:r>
              <a:r>
                <a:rPr lang="en-GB" sz="1700" b="1" kern="1200" dirty="0" err="1"/>
                <a:t>kerja</a:t>
              </a:r>
              <a:r>
                <a:rPr lang="en-GB" sz="1700" b="1" kern="1200" dirty="0"/>
                <a:t>, </a:t>
              </a:r>
              <a:r>
                <a:rPr lang="en-GB" sz="1700" b="1" kern="1200" dirty="0" err="1"/>
                <a:t>bukan</a:t>
              </a:r>
              <a:r>
                <a:rPr lang="en-GB" sz="1700" b="1" kern="1200" dirty="0"/>
                <a:t> </a:t>
              </a:r>
              <a:r>
                <a:rPr lang="en-GB" sz="1700" b="1" kern="1200" dirty="0" err="1"/>
                <a:t>anak</a:t>
              </a:r>
              <a:r>
                <a:rPr lang="en-GB" sz="1700" b="1" kern="1200" dirty="0"/>
                <a:t>.</a:t>
              </a:r>
              <a:endParaRPr lang="en-US" sz="1700" kern="1200" dirty="0"/>
            </a:p>
          </p:txBody>
        </p:sp>
        <p:sp>
          <p:nvSpPr>
            <p:cNvPr id="27" name="Rectangle 26"/>
            <p:cNvSpPr/>
            <p:nvPr/>
          </p:nvSpPr>
          <p:spPr>
            <a:xfrm>
              <a:off x="6634365" y="4004154"/>
              <a:ext cx="2190044" cy="1177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Freeform 27"/>
            <p:cNvSpPr/>
            <p:nvPr/>
          </p:nvSpPr>
          <p:spPr>
            <a:xfrm>
              <a:off x="4154889" y="189236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7095626"/>
                <a:satOff val="28436"/>
                <a:lumOff val="6163"/>
                <a:alphaOff val="0"/>
              </a:schemeClr>
            </a:fillRef>
            <a:effectRef idx="2">
              <a:schemeClr val="accent5">
                <a:hueOff val="-7095626"/>
                <a:satOff val="28436"/>
                <a:lumOff val="6163"/>
                <a:alphaOff val="0"/>
              </a:schemeClr>
            </a:effectRef>
            <a:fontRef idx="minor">
              <a:schemeClr val="lt1"/>
            </a:fontRef>
          </p:style>
          <p:txBody>
            <a:bodyPr spcFirstLastPara="0" vert="horz" wrap="square" lIns="266053" tIns="305809" rIns="266054" bIns="305808" numCol="1" spcCol="1270" anchor="ctr" anchorCtr="0">
              <a:noAutofit/>
            </a:bodyPr>
            <a:lstStyle/>
            <a:p>
              <a:pPr lvl="0" algn="ctr" defTabSz="711200">
                <a:lnSpc>
                  <a:spcPct val="90000"/>
                </a:lnSpc>
                <a:spcBef>
                  <a:spcPct val="0"/>
                </a:spcBef>
                <a:spcAft>
                  <a:spcPct val="35000"/>
                </a:spcAft>
              </a:pPr>
              <a:r>
                <a:rPr lang="en-GB" sz="1600" b="1" kern="1200"/>
                <a:t>Manajemen adalah sebuah layanan, bukan kontrol.</a:t>
              </a:r>
              <a:endParaRPr lang="en-US" sz="1600" kern="1200" dirty="0"/>
            </a:p>
          </p:txBody>
        </p:sp>
        <p:sp>
          <p:nvSpPr>
            <p:cNvPr id="29" name="Freeform 28"/>
            <p:cNvSpPr/>
            <p:nvPr/>
          </p:nvSpPr>
          <p:spPr>
            <a:xfrm>
              <a:off x="5073295" y="355805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8514751"/>
                <a:satOff val="34124"/>
                <a:lumOff val="7395"/>
                <a:alphaOff val="0"/>
              </a:schemeClr>
            </a:fillRef>
            <a:effectRef idx="2">
              <a:schemeClr val="accent5">
                <a:hueOff val="-8514751"/>
                <a:satOff val="34124"/>
                <a:lumOff val="7395"/>
                <a:alphaOff val="0"/>
              </a:schemeClr>
            </a:effectRef>
            <a:fontRef idx="minor">
              <a:schemeClr val="lt1"/>
            </a:fontRef>
          </p:style>
          <p:txBody>
            <a:bodyPr spcFirstLastPara="0" vert="horz" wrap="square" lIns="327013" tIns="366769" rIns="327014" bIns="366768" numCol="1" spcCol="1270" anchor="ctr" anchorCtr="0">
              <a:noAutofit/>
            </a:bodyPr>
            <a:lstStyle/>
            <a:p>
              <a:pPr lvl="0" algn="ctr" defTabSz="688975">
                <a:lnSpc>
                  <a:spcPct val="90000"/>
                </a:lnSpc>
                <a:spcBef>
                  <a:spcPct val="0"/>
                </a:spcBef>
                <a:spcAft>
                  <a:spcPct val="35000"/>
                </a:spcAft>
              </a:pPr>
              <a:r>
                <a:rPr lang="en-GB" sz="1550" b="1" kern="1200" dirty="0" err="1"/>
                <a:t>Teknologi</a:t>
              </a:r>
              <a:r>
                <a:rPr lang="en-GB" sz="1550" b="1" kern="1200" dirty="0"/>
                <a:t> </a:t>
              </a:r>
              <a:r>
                <a:rPr lang="en-GB" sz="1550" b="1" kern="1200" dirty="0" err="1"/>
                <a:t>menawark</a:t>
              </a:r>
              <a:r>
                <a:rPr lang="id-ID" sz="1550" b="1" kern="1200" dirty="0"/>
                <a:t>a</a:t>
              </a:r>
              <a:r>
                <a:rPr lang="en-GB" sz="1550" b="1" kern="1200" dirty="0"/>
                <a:t>n </a:t>
              </a:r>
              <a:r>
                <a:rPr lang="en-GB" sz="1550" b="1" kern="1200" dirty="0" err="1"/>
                <a:t>kemudahan</a:t>
              </a:r>
              <a:r>
                <a:rPr lang="en-GB" sz="1550" b="1" kern="1200" dirty="0"/>
                <a:t>, </a:t>
              </a:r>
              <a:r>
                <a:rPr lang="en-GB" sz="1550" b="1" kern="1200" dirty="0" err="1"/>
                <a:t>bukan</a:t>
              </a:r>
              <a:r>
                <a:rPr lang="en-GB" sz="1550" b="1" kern="1200" dirty="0"/>
                <a:t> </a:t>
              </a:r>
              <a:r>
                <a:rPr lang="en-GB" sz="1550" b="1" kern="1200" dirty="0" err="1"/>
                <a:t>otomasi</a:t>
              </a:r>
              <a:r>
                <a:rPr lang="en-GB" sz="1550" b="1" kern="1200" dirty="0"/>
                <a:t>. </a:t>
              </a:r>
              <a:endParaRPr lang="en-US" sz="1550" kern="1200" dirty="0"/>
            </a:p>
          </p:txBody>
        </p:sp>
        <p:sp>
          <p:nvSpPr>
            <p:cNvPr id="30" name="Rectangle 29"/>
            <p:cNvSpPr/>
            <p:nvPr/>
          </p:nvSpPr>
          <p:spPr>
            <a:xfrm>
              <a:off x="1759750" y="5669844"/>
              <a:ext cx="2119397" cy="1177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Freeform 30"/>
            <p:cNvSpPr/>
            <p:nvPr/>
          </p:nvSpPr>
          <p:spPr>
            <a:xfrm>
              <a:off x="6907354" y="3564319"/>
              <a:ext cx="1707293" cy="1962406"/>
            </a:xfrm>
            <a:custGeom>
              <a:avLst/>
              <a:gdLst>
                <a:gd name="connsiteX0" fmla="*/ 0 w 1962405"/>
                <a:gd name="connsiteY0" fmla="*/ 853646 h 1707292"/>
                <a:gd name="connsiteX1" fmla="*/ 426823 w 1962405"/>
                <a:gd name="connsiteY1" fmla="*/ 0 h 1707292"/>
                <a:gd name="connsiteX2" fmla="*/ 1535582 w 1962405"/>
                <a:gd name="connsiteY2" fmla="*/ 0 h 1707292"/>
                <a:gd name="connsiteX3" fmla="*/ 1962405 w 1962405"/>
                <a:gd name="connsiteY3" fmla="*/ 853646 h 1707292"/>
                <a:gd name="connsiteX4" fmla="*/ 1535582 w 1962405"/>
                <a:gd name="connsiteY4" fmla="*/ 1707292 h 1707292"/>
                <a:gd name="connsiteX5" fmla="*/ 426823 w 1962405"/>
                <a:gd name="connsiteY5" fmla="*/ 1707292 h 1707292"/>
                <a:gd name="connsiteX6" fmla="*/ 0 w 1962405"/>
                <a:gd name="connsiteY6" fmla="*/ 853646 h 170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405" h="1707292">
                  <a:moveTo>
                    <a:pt x="981202" y="0"/>
                  </a:moveTo>
                  <a:lnTo>
                    <a:pt x="1962404" y="371336"/>
                  </a:lnTo>
                  <a:lnTo>
                    <a:pt x="1962404" y="1335956"/>
                  </a:lnTo>
                  <a:lnTo>
                    <a:pt x="981203" y="1707292"/>
                  </a:lnTo>
                  <a:lnTo>
                    <a:pt x="1" y="1335956"/>
                  </a:lnTo>
                  <a:lnTo>
                    <a:pt x="1" y="371336"/>
                  </a:lnTo>
                  <a:lnTo>
                    <a:pt x="981202" y="0"/>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66053" tIns="305809" rIns="266054" bIns="305808" numCol="1" spcCol="1270" anchor="ctr" anchorCtr="0">
              <a:noAutofit/>
            </a:bodyPr>
            <a:lstStyle/>
            <a:p>
              <a:pPr lvl="0" algn="ctr" defTabSz="711200">
                <a:lnSpc>
                  <a:spcPct val="90000"/>
                </a:lnSpc>
                <a:spcBef>
                  <a:spcPct val="0"/>
                </a:spcBef>
                <a:spcAft>
                  <a:spcPct val="35000"/>
                </a:spcAft>
              </a:pPr>
              <a:r>
                <a:rPr lang="en-GB" sz="1600" b="1" kern="1200" dirty="0" err="1"/>
                <a:t>Kerja</a:t>
              </a:r>
              <a:r>
                <a:rPr lang="en-GB" sz="1600" b="1" kern="1200" dirty="0"/>
                <a:t> </a:t>
              </a:r>
              <a:r>
                <a:rPr lang="en-GB" sz="1600" b="1" kern="1200" dirty="0" err="1"/>
                <a:t>harusnya</a:t>
              </a:r>
              <a:r>
                <a:rPr lang="en-GB" sz="1600" b="1" kern="1200" dirty="0"/>
                <a:t> </a:t>
              </a:r>
              <a:r>
                <a:rPr lang="en-GB" sz="1600" b="1" kern="1200" dirty="0" err="1"/>
                <a:t>menyenangkan</a:t>
              </a:r>
              <a:r>
                <a:rPr lang="en-GB" sz="1600" b="1" kern="1200" dirty="0"/>
                <a:t>, </a:t>
              </a:r>
              <a:r>
                <a:rPr lang="en-GB" sz="1600" b="1" kern="1200" dirty="0" err="1"/>
                <a:t>bukan</a:t>
              </a:r>
              <a:r>
                <a:rPr lang="en-GB" sz="1600" b="1" kern="1200" dirty="0"/>
                <a:t> </a:t>
              </a:r>
              <a:r>
                <a:rPr lang="en-GB" sz="1600" b="1" kern="1200" dirty="0" err="1"/>
                <a:t>cuma</a:t>
              </a:r>
              <a:r>
                <a:rPr lang="en-GB" sz="1600" b="1" kern="1200" dirty="0"/>
                <a:t> </a:t>
              </a:r>
              <a:r>
                <a:rPr lang="en-GB" sz="1600" b="1" kern="1200" dirty="0" err="1"/>
                <a:t>kewajiban</a:t>
              </a:r>
              <a:r>
                <a:rPr lang="en-GB" sz="1600" b="1" kern="1200" dirty="0"/>
                <a:t>.</a:t>
              </a:r>
              <a:endParaRPr lang="en-US" sz="1600" kern="1200" dirty="0"/>
            </a:p>
          </p:txBody>
        </p:sp>
      </p:grpSp>
      <p:sp>
        <p:nvSpPr>
          <p:cNvPr id="4" name="Rectangle 3"/>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5" name="Rectangle 4"/>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42125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p:spPr>
        <p:txBody>
          <a:bodyPr/>
          <a:lstStyle/>
          <a:p>
            <a:pPr algn="ctr"/>
            <a:r>
              <a:rPr lang="id-ID" dirty="0"/>
              <a:t>Sikap </a:t>
            </a:r>
            <a:r>
              <a:rPr lang="id-ID" i="1" dirty="0"/>
              <a:t>Entrepreneur</a:t>
            </a:r>
          </a:p>
        </p:txBody>
      </p:sp>
      <p:sp>
        <p:nvSpPr>
          <p:cNvPr id="5" name="Rectangle 4"/>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6" name="Rectangle 5"/>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graphicFrame>
        <p:nvGraphicFramePr>
          <p:cNvPr id="4" name="Diagram 3"/>
          <p:cNvGraphicFramePr/>
          <p:nvPr>
            <p:extLst>
              <p:ext uri="{D42A27DB-BD31-4B8C-83A1-F6EECF244321}">
                <p14:modId xmlns:p14="http://schemas.microsoft.com/office/powerpoint/2010/main" val="3923953125"/>
              </p:ext>
            </p:extLst>
          </p:nvPr>
        </p:nvGraphicFramePr>
        <p:xfrm>
          <a:off x="482424" y="1124744"/>
          <a:ext cx="82043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5">
            <a:hlinkClick r:id="rId7" action="ppaction://hlinksldjump"/>
          </p:cNvPr>
          <p:cNvSpPr>
            <a:spLocks noEditPoints="1"/>
          </p:cNvSpPr>
          <p:nvPr/>
        </p:nvSpPr>
        <p:spPr bwMode="auto">
          <a:xfrm>
            <a:off x="6292778" y="6279377"/>
            <a:ext cx="549091" cy="461991"/>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085722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Introduction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27888"/>
            <a:ext cx="1296000" cy="12961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151" y="1843538"/>
            <a:ext cx="2233639" cy="1980494"/>
          </a:xfrm>
          <a:prstGeom prst="rect">
            <a:avLst/>
          </a:prstGeom>
        </p:spPr>
      </p:pic>
      <p:sp>
        <p:nvSpPr>
          <p:cNvPr id="8" name="Rectangle 7"/>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9" name="Rectangle 8"/>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0742" y="1124744"/>
            <a:ext cx="2666058" cy="2699806"/>
          </a:xfrm>
          <a:prstGeom prst="rect">
            <a:avLst/>
          </a:prstGeom>
        </p:spPr>
      </p:pic>
      <p:sp>
        <p:nvSpPr>
          <p:cNvPr id="12" name="Right Arrow 11"/>
          <p:cNvSpPr/>
          <p:nvPr/>
        </p:nvSpPr>
        <p:spPr>
          <a:xfrm>
            <a:off x="1999644" y="2923932"/>
            <a:ext cx="760504"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Arrow 12"/>
          <p:cNvSpPr/>
          <p:nvPr/>
        </p:nvSpPr>
        <p:spPr>
          <a:xfrm>
            <a:off x="5640489" y="2923798"/>
            <a:ext cx="760504"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797152"/>
            <a:ext cx="1789277" cy="153033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5962" y="4797152"/>
            <a:ext cx="1838793" cy="154018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1147" y="4787066"/>
            <a:ext cx="1805248" cy="1540186"/>
          </a:xfrm>
          <a:prstGeom prst="rect">
            <a:avLst/>
          </a:prstGeom>
        </p:spPr>
      </p:pic>
      <p:sp>
        <p:nvSpPr>
          <p:cNvPr id="17" name="Right Arrow 16"/>
          <p:cNvSpPr/>
          <p:nvPr/>
        </p:nvSpPr>
        <p:spPr>
          <a:xfrm>
            <a:off x="2462900" y="5315217"/>
            <a:ext cx="760504" cy="504056"/>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18" name="Right Arrow 17"/>
          <p:cNvSpPr/>
          <p:nvPr/>
        </p:nvSpPr>
        <p:spPr>
          <a:xfrm>
            <a:off x="5563736" y="5315217"/>
            <a:ext cx="760504" cy="504056"/>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908514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293798" y="2924944"/>
            <a:ext cx="1296000" cy="1296144"/>
            <a:chOff x="5293798" y="2924944"/>
            <a:chExt cx="1296000" cy="1296144"/>
          </a:xfrm>
        </p:grpSpPr>
        <p:sp>
          <p:nvSpPr>
            <p:cNvPr id="34" name="Rectangle 33"/>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p:cNvSpPr/>
            <p:nvPr/>
          </p:nvSpPr>
          <p:spPr>
            <a:xfrm>
              <a:off x="5437742" y="3068960"/>
              <a:ext cx="1008112" cy="10081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7" name="Group 6"/>
          <p:cNvGrpSpPr/>
          <p:nvPr/>
        </p:nvGrpSpPr>
        <p:grpSpPr>
          <a:xfrm>
            <a:off x="1171792" y="2924944"/>
            <a:ext cx="6799430" cy="1296144"/>
            <a:chOff x="1171792" y="2924944"/>
            <a:chExt cx="6799430" cy="1296144"/>
          </a:xfrm>
        </p:grpSpPr>
        <p:grpSp>
          <p:nvGrpSpPr>
            <p:cNvPr id="22" name="Group 21"/>
            <p:cNvGrpSpPr/>
            <p:nvPr/>
          </p:nvGrpSpPr>
          <p:grpSpPr>
            <a:xfrm>
              <a:off x="1171792" y="2924944"/>
              <a:ext cx="1296000" cy="1296144"/>
              <a:chOff x="1146136" y="2924944"/>
              <a:chExt cx="1296000" cy="1296144"/>
            </a:xfrm>
          </p:grpSpPr>
          <p:sp>
            <p:nvSpPr>
              <p:cNvPr id="23" name="Rectangle 22"/>
              <p:cNvSpPr/>
              <p:nvPr/>
            </p:nvSpPr>
            <p:spPr>
              <a:xfrm>
                <a:off x="1146136" y="2924944"/>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hlinkClick r:id="rId3" action="ppaction://hlinksldjump"/>
              </p:cNvPr>
              <p:cNvSpPr/>
              <p:nvPr/>
            </p:nvSpPr>
            <p:spPr>
              <a:xfrm>
                <a:off x="1282705" y="3068960"/>
                <a:ext cx="1008112" cy="10081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26" name="Group 25"/>
            <p:cNvGrpSpPr/>
            <p:nvPr/>
          </p:nvGrpSpPr>
          <p:grpSpPr>
            <a:xfrm>
              <a:off x="2557045" y="2924944"/>
              <a:ext cx="1296000" cy="1296144"/>
              <a:chOff x="2557045" y="2924944"/>
              <a:chExt cx="1296000" cy="1296144"/>
            </a:xfrm>
          </p:grpSpPr>
          <p:sp>
            <p:nvSpPr>
              <p:cNvPr id="28" name="Rectangle 27"/>
              <p:cNvSpPr/>
              <p:nvPr/>
            </p:nvSpPr>
            <p:spPr>
              <a:xfrm>
                <a:off x="2557045" y="2924944"/>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Oval 28"/>
              <p:cNvSpPr/>
              <p:nvPr/>
            </p:nvSpPr>
            <p:spPr>
              <a:xfrm>
                <a:off x="2700044"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30" name="Group 29"/>
            <p:cNvGrpSpPr/>
            <p:nvPr/>
          </p:nvGrpSpPr>
          <p:grpSpPr>
            <a:xfrm>
              <a:off x="3924072" y="2924944"/>
              <a:ext cx="1296000" cy="1296144"/>
              <a:chOff x="3924072" y="2924944"/>
              <a:chExt cx="1296000" cy="1296144"/>
            </a:xfrm>
          </p:grpSpPr>
          <p:sp>
            <p:nvSpPr>
              <p:cNvPr id="31" name="Rectangle 30"/>
              <p:cNvSpPr/>
              <p:nvPr/>
            </p:nvSpPr>
            <p:spPr>
              <a:xfrm>
                <a:off x="3924072" y="2924944"/>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Oval 31"/>
              <p:cNvSpPr/>
              <p:nvPr/>
            </p:nvSpPr>
            <p:spPr>
              <a:xfrm>
                <a:off x="4031830" y="3068960"/>
                <a:ext cx="1008112" cy="100811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36" name="Group 35"/>
            <p:cNvGrpSpPr/>
            <p:nvPr/>
          </p:nvGrpSpPr>
          <p:grpSpPr>
            <a:xfrm>
              <a:off x="6675222" y="2924944"/>
              <a:ext cx="1296000" cy="1296144"/>
              <a:chOff x="6675222" y="2924944"/>
              <a:chExt cx="1296000" cy="1296144"/>
            </a:xfrm>
          </p:grpSpPr>
          <p:sp>
            <p:nvSpPr>
              <p:cNvPr id="37" name="Rectangle 36"/>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819166" y="3068960"/>
                <a:ext cx="1008112" cy="100811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sp>
        <p:nvSpPr>
          <p:cNvPr id="2" name="Title 1"/>
          <p:cNvSpPr>
            <a:spLocks noGrp="1"/>
          </p:cNvSpPr>
          <p:nvPr>
            <p:ph type="title"/>
          </p:nvPr>
        </p:nvSpPr>
        <p:spPr>
          <a:xfrm>
            <a:off x="457200" y="274638"/>
            <a:ext cx="8229600" cy="850106"/>
          </a:xfrm>
        </p:spPr>
        <p:txBody>
          <a:bodyPr>
            <a:normAutofit/>
          </a:bodyPr>
          <a:lstStyle/>
          <a:p>
            <a:pPr algn="ctr"/>
            <a:r>
              <a:rPr lang="id-ID" sz="3600" b="1" dirty="0"/>
              <a:t>Hambatan persepsi saat Memulai Usaha</a:t>
            </a:r>
            <a:endParaRPr lang="en-GB" sz="3600" dirty="0"/>
          </a:p>
        </p:txBody>
      </p:sp>
      <p:sp>
        <p:nvSpPr>
          <p:cNvPr id="25" name="Right Arrow 24"/>
          <p:cNvSpPr/>
          <p:nvPr/>
        </p:nvSpPr>
        <p:spPr>
          <a:xfrm>
            <a:off x="3889692" y="4186626"/>
            <a:ext cx="432048" cy="43204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lus 14"/>
          <p:cNvSpPr/>
          <p:nvPr/>
        </p:nvSpPr>
        <p:spPr>
          <a:xfrm>
            <a:off x="3101602" y="4186626"/>
            <a:ext cx="432048" cy="432048"/>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14" name="Rectangle 1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7" name="Rectangle 16"/>
          <p:cNvSpPr/>
          <p:nvPr/>
        </p:nvSpPr>
        <p:spPr>
          <a:xfrm>
            <a:off x="457200" y="1422192"/>
            <a:ext cx="8229600"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2400" b="1" dirty="0">
                <a:solidFill>
                  <a:srgbClr val="E8402E"/>
                </a:solidFill>
              </a:rPr>
              <a:t>Hambatan </a:t>
            </a:r>
            <a:r>
              <a:rPr lang="id-ID" sz="2400" dirty="0">
                <a:solidFill>
                  <a:srgbClr val="E8402E"/>
                </a:solidFill>
              </a:rPr>
              <a:t>yang sering muncul saat memulai usaha meliputi:</a:t>
            </a:r>
          </a:p>
        </p:txBody>
      </p:sp>
      <p:grpSp>
        <p:nvGrpSpPr>
          <p:cNvPr id="11" name="Group 10"/>
          <p:cNvGrpSpPr/>
          <p:nvPr/>
        </p:nvGrpSpPr>
        <p:grpSpPr>
          <a:xfrm>
            <a:off x="4577462" y="3727703"/>
            <a:ext cx="4566537" cy="1304379"/>
            <a:chOff x="4577462" y="3727703"/>
            <a:chExt cx="4566537" cy="1304379"/>
          </a:xfrm>
        </p:grpSpPr>
        <p:sp>
          <p:nvSpPr>
            <p:cNvPr id="21" name="Rectangle 20"/>
            <p:cNvSpPr/>
            <p:nvPr/>
          </p:nvSpPr>
          <p:spPr>
            <a:xfrm>
              <a:off x="5954148" y="4186626"/>
              <a:ext cx="3189851" cy="432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dirty="0">
                  <a:solidFill>
                    <a:schemeClr val="tx1"/>
                  </a:solidFill>
                </a:rPr>
                <a:t>Hambatan saat memulai usaha</a:t>
              </a:r>
              <a:endParaRPr lang="en-GB" dirty="0">
                <a:solidFill>
                  <a:schemeClr val="tx1"/>
                </a:solidFill>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7462" y="3727703"/>
              <a:ext cx="1286183" cy="1304379"/>
            </a:xfrm>
            <a:prstGeom prst="rect">
              <a:avLst/>
            </a:prstGeom>
          </p:spPr>
        </p:pic>
      </p:grpSp>
      <p:grpSp>
        <p:nvGrpSpPr>
          <p:cNvPr id="8" name="Group 7"/>
          <p:cNvGrpSpPr/>
          <p:nvPr/>
        </p:nvGrpSpPr>
        <p:grpSpPr>
          <a:xfrm>
            <a:off x="204813" y="3736976"/>
            <a:ext cx="2387527" cy="1285835"/>
            <a:chOff x="204813" y="3736976"/>
            <a:chExt cx="2387527" cy="1285835"/>
          </a:xfrm>
        </p:grpSpPr>
        <p:sp>
          <p:nvSpPr>
            <p:cNvPr id="27" name="Rectangle 26"/>
            <p:cNvSpPr/>
            <p:nvPr/>
          </p:nvSpPr>
          <p:spPr>
            <a:xfrm>
              <a:off x="204813" y="4179154"/>
              <a:ext cx="1296000" cy="432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dirty="0">
                  <a:solidFill>
                    <a:schemeClr val="tx1"/>
                  </a:solidFill>
                </a:rPr>
                <a:t>Modal</a:t>
              </a:r>
              <a:endParaRPr lang="en-GB" dirty="0">
                <a:solidFill>
                  <a:schemeClr val="tx1"/>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94988" y="3736976"/>
              <a:ext cx="1297352" cy="1285835"/>
            </a:xfrm>
            <a:prstGeom prst="rect">
              <a:avLst/>
            </a:prstGeom>
          </p:spPr>
        </p:pic>
      </p:grpSp>
      <p:grpSp>
        <p:nvGrpSpPr>
          <p:cNvPr id="9" name="Group 8"/>
          <p:cNvGrpSpPr/>
          <p:nvPr/>
        </p:nvGrpSpPr>
        <p:grpSpPr>
          <a:xfrm>
            <a:off x="2415293" y="2032885"/>
            <a:ext cx="1652797" cy="1704091"/>
            <a:chOff x="2415293" y="2032885"/>
            <a:chExt cx="1652797" cy="1704091"/>
          </a:xfrm>
        </p:grpSpPr>
        <p:sp>
          <p:nvSpPr>
            <p:cNvPr id="19" name="Rectangle 18"/>
            <p:cNvSpPr/>
            <p:nvPr/>
          </p:nvSpPr>
          <p:spPr>
            <a:xfrm>
              <a:off x="2415293" y="2032885"/>
              <a:ext cx="1652797" cy="432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dirty="0">
                  <a:solidFill>
                    <a:schemeClr val="tx1"/>
                  </a:solidFill>
                </a:rPr>
                <a:t>Skill/Kemampuan</a:t>
              </a:r>
              <a:endParaRPr lang="en-GB" dirty="0">
                <a:solidFill>
                  <a:schemeClr val="tx1"/>
                </a:solidFill>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2340" y="2431863"/>
              <a:ext cx="1297352" cy="1305113"/>
            </a:xfrm>
            <a:prstGeom prst="rect">
              <a:avLst/>
            </a:prstGeom>
          </p:spPr>
        </p:pic>
      </p:grpSp>
      <p:grpSp>
        <p:nvGrpSpPr>
          <p:cNvPr id="10" name="Group 9"/>
          <p:cNvGrpSpPr/>
          <p:nvPr/>
        </p:nvGrpSpPr>
        <p:grpSpPr>
          <a:xfrm>
            <a:off x="2592341" y="5006006"/>
            <a:ext cx="1297351" cy="1766410"/>
            <a:chOff x="2592341" y="5006006"/>
            <a:chExt cx="1297351" cy="1766410"/>
          </a:xfrm>
        </p:grpSpPr>
        <p:sp>
          <p:nvSpPr>
            <p:cNvPr id="20" name="Rectangle 19"/>
            <p:cNvSpPr/>
            <p:nvPr/>
          </p:nvSpPr>
          <p:spPr>
            <a:xfrm>
              <a:off x="2593692" y="6339575"/>
              <a:ext cx="1296000" cy="432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dirty="0">
                  <a:solidFill>
                    <a:schemeClr val="tx1"/>
                  </a:solidFill>
                </a:rPr>
                <a:t>Umur</a:t>
              </a:r>
              <a:endParaRPr lang="en-GB" dirty="0">
                <a:solidFill>
                  <a:schemeClr val="tx1"/>
                </a:solidFill>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92341" y="5006006"/>
              <a:ext cx="1297351" cy="1288055"/>
            </a:xfrm>
            <a:prstGeom prst="rect">
              <a:avLst/>
            </a:prstGeom>
          </p:spPr>
        </p:pic>
      </p:grpSp>
    </p:spTree>
    <p:extLst>
      <p:ext uri="{BB962C8B-B14F-4D97-AF65-F5344CB8AC3E}">
        <p14:creationId xmlns:p14="http://schemas.microsoft.com/office/powerpoint/2010/main" val="20671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57" presetClass="path" presetSubtype="0" accel="50000" decel="50000" fill="hold" nodeType="withEffect">
                                  <p:stCondLst>
                                    <p:cond delay="0"/>
                                  </p:stCondLst>
                                  <p:childTnLst>
                                    <p:animMotion origin="layout" path="M 3.61111E-6 -3.33333E-6 L 3.61111E-6 -0.05764 C 3.61111E-6 -0.08379 0.06493 -0.11527 0.11805 -0.11527 L 0.23611 -0.11527 " pathEditMode="relative" rAng="0" ptsTypes="AAAA">
                                      <p:cBhvr>
                                        <p:cTn id="11" dur="2000" fill="hold"/>
                                        <p:tgtEl>
                                          <p:spTgt spid="33"/>
                                        </p:tgtEl>
                                        <p:attrNameLst>
                                          <p:attrName>ppt_x</p:attrName>
                                          <p:attrName>ppt_y</p:attrName>
                                        </p:attrNameLst>
                                      </p:cBhvr>
                                      <p:rCtr x="11806" y="-5764"/>
                                    </p:animMotion>
                                  </p:childTnLst>
                                </p:cTn>
                              </p:par>
                            </p:childTnLst>
                          </p:cTn>
                        </p:par>
                        <p:par>
                          <p:cTn id="12" fill="hold">
                            <p:stCondLst>
                              <p:cond delay="200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par>
                          <p:cTn id="40" fill="hold">
                            <p:stCondLst>
                              <p:cond delay="4000"/>
                            </p:stCondLst>
                            <p:childTnLst>
                              <p:par>
                                <p:cTn id="41" presetID="16" presetClass="entr" presetSubtype="37"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outVertical)">
                                      <p:cBhvr>
                                        <p:cTn id="43" dur="500"/>
                                        <p:tgtEl>
                                          <p:spTgt spid="25"/>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2745053" y="2276800"/>
            <a:ext cx="432048" cy="43204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a:off x="5787543" y="2276800"/>
            <a:ext cx="432048" cy="43204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14" name="Rectangle 1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5" name="Rectangle 14"/>
          <p:cNvSpPr/>
          <p:nvPr/>
        </p:nvSpPr>
        <p:spPr>
          <a:xfrm>
            <a:off x="457200" y="476672"/>
            <a:ext cx="8229600" cy="108953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2800" b="1" dirty="0">
                <a:solidFill>
                  <a:srgbClr val="E8402E"/>
                </a:solidFill>
              </a:rPr>
              <a:t>Solusi</a:t>
            </a:r>
            <a:r>
              <a:rPr lang="id-ID" sz="2800" dirty="0">
                <a:solidFill>
                  <a:srgbClr val="E8402E"/>
                </a:solidFill>
              </a:rPr>
              <a:t> dari hambatan tersebut, saat kita memulai usaha kita harus memiliki 3M yaitu:</a:t>
            </a:r>
            <a:endParaRPr lang="id-ID" sz="2800" b="1" dirty="0">
              <a:solidFill>
                <a:srgbClr val="E8402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828" y="4003238"/>
            <a:ext cx="2308987" cy="2716455"/>
          </a:xfrm>
          <a:prstGeom prst="rect">
            <a:avLst/>
          </a:prstGeom>
        </p:spPr>
      </p:pic>
      <p:grpSp>
        <p:nvGrpSpPr>
          <p:cNvPr id="8" name="Group 7"/>
          <p:cNvGrpSpPr/>
          <p:nvPr/>
        </p:nvGrpSpPr>
        <p:grpSpPr>
          <a:xfrm>
            <a:off x="6854801" y="1844824"/>
            <a:ext cx="1318011" cy="2213203"/>
            <a:chOff x="6854801" y="1844824"/>
            <a:chExt cx="1318011" cy="2213203"/>
          </a:xfrm>
        </p:grpSpPr>
        <p:sp>
          <p:nvSpPr>
            <p:cNvPr id="38" name="Rectangle 37"/>
            <p:cNvSpPr/>
            <p:nvPr/>
          </p:nvSpPr>
          <p:spPr>
            <a:xfrm>
              <a:off x="6854801" y="2762027"/>
              <a:ext cx="1296556"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b="1" dirty="0">
                  <a:solidFill>
                    <a:schemeClr val="tx1"/>
                  </a:solidFill>
                </a:rPr>
                <a:t>Make it</a:t>
              </a:r>
              <a:endParaRPr lang="en-GB"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0" y="1844824"/>
              <a:ext cx="1296562" cy="1296000"/>
            </a:xfrm>
            <a:prstGeom prst="rect">
              <a:avLst/>
            </a:prstGeom>
          </p:spPr>
        </p:pic>
      </p:grpSp>
      <p:grpSp>
        <p:nvGrpSpPr>
          <p:cNvPr id="7" name="Group 6"/>
          <p:cNvGrpSpPr/>
          <p:nvPr/>
        </p:nvGrpSpPr>
        <p:grpSpPr>
          <a:xfrm>
            <a:off x="3537419" y="1844824"/>
            <a:ext cx="1889806" cy="2333097"/>
            <a:chOff x="3537419" y="1844824"/>
            <a:chExt cx="1889806" cy="2333097"/>
          </a:xfrm>
        </p:grpSpPr>
        <p:sp>
          <p:nvSpPr>
            <p:cNvPr id="27" name="Rectangle 26"/>
            <p:cNvSpPr/>
            <p:nvPr/>
          </p:nvSpPr>
          <p:spPr>
            <a:xfrm>
              <a:off x="3537419" y="2881921"/>
              <a:ext cx="1889806"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sz="2000" b="1" dirty="0">
                  <a:solidFill>
                    <a:schemeClr val="tx1"/>
                  </a:solidFill>
                </a:rPr>
                <a:t>Mindset yang tepat</a:t>
              </a:r>
              <a:endParaRPr lang="en-GB" sz="20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3758" y="1844824"/>
              <a:ext cx="1297126" cy="1296000"/>
            </a:xfrm>
            <a:prstGeom prst="rect">
              <a:avLst/>
            </a:prstGeom>
          </p:spPr>
        </p:pic>
      </p:grpSp>
      <p:grpSp>
        <p:nvGrpSpPr>
          <p:cNvPr id="5" name="Group 4"/>
          <p:cNvGrpSpPr/>
          <p:nvPr/>
        </p:nvGrpSpPr>
        <p:grpSpPr>
          <a:xfrm>
            <a:off x="521856" y="1844824"/>
            <a:ext cx="1835952" cy="2333097"/>
            <a:chOff x="521856" y="1844824"/>
            <a:chExt cx="1835952" cy="2333097"/>
          </a:xfrm>
        </p:grpSpPr>
        <p:sp>
          <p:nvSpPr>
            <p:cNvPr id="26" name="Rectangle 25"/>
            <p:cNvSpPr/>
            <p:nvPr/>
          </p:nvSpPr>
          <p:spPr>
            <a:xfrm>
              <a:off x="521856" y="2881921"/>
              <a:ext cx="1835952"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sz="2000" b="1" dirty="0">
                  <a:solidFill>
                    <a:schemeClr val="tx1"/>
                  </a:solidFill>
                </a:rPr>
                <a:t>Motivasi yang kuat</a:t>
              </a:r>
              <a:endParaRPr lang="en-GB" sz="2000"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58" y="1844824"/>
              <a:ext cx="1293748" cy="1296000"/>
            </a:xfrm>
            <a:prstGeom prst="rect">
              <a:avLst/>
            </a:prstGeom>
          </p:spPr>
        </p:pic>
      </p:grpSp>
      <p:sp>
        <p:nvSpPr>
          <p:cNvPr id="17" name="Freeform 5">
            <a:hlinkClick r:id="rId6" action="ppaction://hlinksldjump"/>
          </p:cNvPr>
          <p:cNvSpPr>
            <a:spLocks noEditPoints="1"/>
          </p:cNvSpPr>
          <p:nvPr/>
        </p:nvSpPr>
        <p:spPr bwMode="auto">
          <a:xfrm>
            <a:off x="6292778" y="6279377"/>
            <a:ext cx="549091" cy="461991"/>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56664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500"/>
                            </p:stCondLst>
                            <p:childTnLst>
                              <p:par>
                                <p:cTn id="31" presetID="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1792" y="2924944"/>
            <a:ext cx="5418006" cy="1296144"/>
            <a:chOff x="1171792" y="2924944"/>
            <a:chExt cx="5418006" cy="1296144"/>
          </a:xfrm>
        </p:grpSpPr>
        <p:grpSp>
          <p:nvGrpSpPr>
            <p:cNvPr id="17" name="Group 16"/>
            <p:cNvGrpSpPr/>
            <p:nvPr/>
          </p:nvGrpSpPr>
          <p:grpSpPr>
            <a:xfrm>
              <a:off x="1171792" y="2924944"/>
              <a:ext cx="1296000" cy="1296144"/>
              <a:chOff x="1146136" y="2924944"/>
              <a:chExt cx="1296000" cy="1296144"/>
            </a:xfrm>
          </p:grpSpPr>
          <p:sp>
            <p:nvSpPr>
              <p:cNvPr id="18" name="Rectangle 17"/>
              <p:cNvSpPr/>
              <p:nvPr/>
            </p:nvSpPr>
            <p:spPr>
              <a:xfrm>
                <a:off x="1146136" y="2924944"/>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hlinkClick r:id="rId2" action="ppaction://hlinksldjump"/>
              </p:cNvPr>
              <p:cNvSpPr/>
              <p:nvPr/>
            </p:nvSpPr>
            <p:spPr>
              <a:xfrm>
                <a:off x="1282705" y="3068960"/>
                <a:ext cx="1008112" cy="100811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20" name="Group 19"/>
            <p:cNvGrpSpPr/>
            <p:nvPr/>
          </p:nvGrpSpPr>
          <p:grpSpPr>
            <a:xfrm>
              <a:off x="2557045" y="2924944"/>
              <a:ext cx="1296000" cy="1296144"/>
              <a:chOff x="2557045" y="2924944"/>
              <a:chExt cx="1296000" cy="1296144"/>
            </a:xfrm>
          </p:grpSpPr>
          <p:sp>
            <p:nvSpPr>
              <p:cNvPr id="21" name="Rectangle 20"/>
              <p:cNvSpPr/>
              <p:nvPr/>
            </p:nvSpPr>
            <p:spPr>
              <a:xfrm>
                <a:off x="2557045" y="2924944"/>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2700044" y="3068960"/>
                <a:ext cx="1008112" cy="10081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23" name="Group 22"/>
            <p:cNvGrpSpPr/>
            <p:nvPr/>
          </p:nvGrpSpPr>
          <p:grpSpPr>
            <a:xfrm>
              <a:off x="3924072" y="2924944"/>
              <a:ext cx="1296000" cy="1296144"/>
              <a:chOff x="3924072" y="2924944"/>
              <a:chExt cx="1296000" cy="1296144"/>
            </a:xfrm>
          </p:grpSpPr>
          <p:sp>
            <p:nvSpPr>
              <p:cNvPr id="24" name="Rectangle 23"/>
              <p:cNvSpPr/>
              <p:nvPr/>
            </p:nvSpPr>
            <p:spPr>
              <a:xfrm>
                <a:off x="3924072" y="2924944"/>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Oval 24"/>
              <p:cNvSpPr/>
              <p:nvPr/>
            </p:nvSpPr>
            <p:spPr>
              <a:xfrm>
                <a:off x="4031830"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26" name="Group 25"/>
            <p:cNvGrpSpPr/>
            <p:nvPr/>
          </p:nvGrpSpPr>
          <p:grpSpPr>
            <a:xfrm>
              <a:off x="5293798" y="2924944"/>
              <a:ext cx="1296000" cy="1296144"/>
              <a:chOff x="5293798" y="2924944"/>
              <a:chExt cx="1296000" cy="1296144"/>
            </a:xfrm>
          </p:grpSpPr>
          <p:sp>
            <p:nvSpPr>
              <p:cNvPr id="27" name="Rectangle 26"/>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Oval 27"/>
              <p:cNvSpPr/>
              <p:nvPr/>
            </p:nvSpPr>
            <p:spPr>
              <a:xfrm>
                <a:off x="5437742" y="3068960"/>
                <a:ext cx="1008112" cy="100811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grpSp>
        <p:nvGrpSpPr>
          <p:cNvPr id="29" name="Group 28"/>
          <p:cNvGrpSpPr/>
          <p:nvPr/>
        </p:nvGrpSpPr>
        <p:grpSpPr>
          <a:xfrm>
            <a:off x="6675222" y="2924944"/>
            <a:ext cx="1296000" cy="1296144"/>
            <a:chOff x="6675222" y="2924944"/>
            <a:chExt cx="1296000" cy="1296144"/>
          </a:xfrm>
        </p:grpSpPr>
        <p:sp>
          <p:nvSpPr>
            <p:cNvPr id="30" name="Rectangle 29"/>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819166" y="3068960"/>
              <a:ext cx="1008112" cy="100811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sp>
        <p:nvSpPr>
          <p:cNvPr id="4" name="Title 3"/>
          <p:cNvSpPr>
            <a:spLocks noGrp="1"/>
          </p:cNvSpPr>
          <p:nvPr>
            <p:ph type="title"/>
          </p:nvPr>
        </p:nvSpPr>
        <p:spPr/>
        <p:txBody>
          <a:bodyPr/>
          <a:lstStyle/>
          <a:p>
            <a:pPr algn="ctr"/>
            <a:r>
              <a:rPr lang="en-US" dirty="0" err="1"/>
              <a:t>Kreativitas</a:t>
            </a:r>
            <a:r>
              <a:rPr lang="en-US" dirty="0"/>
              <a:t> </a:t>
            </a:r>
            <a:r>
              <a:rPr lang="en-US" dirty="0" err="1"/>
              <a:t>Finansial</a:t>
            </a:r>
            <a:r>
              <a:rPr lang="en-US" dirty="0"/>
              <a:t> </a:t>
            </a:r>
            <a:r>
              <a:rPr lang="en-US" i="1" dirty="0"/>
              <a:t>Entrepreneur</a:t>
            </a:r>
          </a:p>
        </p:txBody>
      </p:sp>
      <p:sp>
        <p:nvSpPr>
          <p:cNvPr id="9" name="Rectangle 8"/>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11" name="Rectangle 10"/>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3" name="TextBox 2"/>
          <p:cNvSpPr txBox="1"/>
          <p:nvPr/>
        </p:nvSpPr>
        <p:spPr>
          <a:xfrm>
            <a:off x="457200" y="1670320"/>
            <a:ext cx="1855508" cy="461665"/>
          </a:xfrm>
          <a:prstGeom prst="rect">
            <a:avLst/>
          </a:prstGeom>
          <a:noFill/>
        </p:spPr>
        <p:txBody>
          <a:bodyPr wrap="none" rtlCol="0">
            <a:spAutoFit/>
          </a:bodyPr>
          <a:lstStyle/>
          <a:p>
            <a:r>
              <a:rPr lang="id-ID" sz="2400" dirty="0"/>
              <a:t>Entrepreneur</a:t>
            </a:r>
          </a:p>
        </p:txBody>
      </p:sp>
      <p:sp>
        <p:nvSpPr>
          <p:cNvPr id="7" name="Right Arrow 6"/>
          <p:cNvSpPr/>
          <p:nvPr/>
        </p:nvSpPr>
        <p:spPr>
          <a:xfrm>
            <a:off x="2555776" y="1618330"/>
            <a:ext cx="1584176"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4278856" y="1670320"/>
            <a:ext cx="2451569" cy="461665"/>
          </a:xfrm>
          <a:prstGeom prst="rect">
            <a:avLst/>
          </a:prstGeom>
          <a:noFill/>
        </p:spPr>
        <p:txBody>
          <a:bodyPr wrap="none" rtlCol="0">
            <a:spAutoFit/>
          </a:bodyPr>
          <a:lstStyle/>
          <a:p>
            <a:r>
              <a:rPr lang="id-ID" sz="2400" dirty="0"/>
              <a:t>Konsep ekonomis</a:t>
            </a:r>
          </a:p>
        </p:txBody>
      </p:sp>
      <p:sp>
        <p:nvSpPr>
          <p:cNvPr id="14" name="Bent Arrow 13"/>
          <p:cNvSpPr/>
          <p:nvPr/>
        </p:nvSpPr>
        <p:spPr>
          <a:xfrm rot="5400000">
            <a:off x="6195750" y="2476673"/>
            <a:ext cx="2530723" cy="112301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5" name="TextBox 14"/>
          <p:cNvSpPr txBox="1"/>
          <p:nvPr/>
        </p:nvSpPr>
        <p:spPr>
          <a:xfrm>
            <a:off x="6444208" y="4489947"/>
            <a:ext cx="2531462" cy="461665"/>
          </a:xfrm>
          <a:prstGeom prst="rect">
            <a:avLst/>
          </a:prstGeom>
          <a:noFill/>
        </p:spPr>
        <p:txBody>
          <a:bodyPr wrap="none" rtlCol="0">
            <a:spAutoFit/>
          </a:bodyPr>
          <a:lstStyle/>
          <a:p>
            <a:r>
              <a:rPr lang="id-ID" sz="2400" dirty="0"/>
              <a:t>Manusia Sejahtera</a:t>
            </a:r>
          </a:p>
        </p:txBody>
      </p:sp>
      <p:sp>
        <p:nvSpPr>
          <p:cNvPr id="16" name="Cloud Callout 15"/>
          <p:cNvSpPr/>
          <p:nvPr/>
        </p:nvSpPr>
        <p:spPr>
          <a:xfrm>
            <a:off x="1907704" y="3861048"/>
            <a:ext cx="3096344" cy="1728192"/>
          </a:xfrm>
          <a:prstGeom prst="cloudCallout">
            <a:avLst>
              <a:gd name="adj1" fmla="val 95090"/>
              <a:gd name="adj2" fmla="val 24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a:solidFill>
                  <a:schemeClr val="tx1"/>
                </a:solidFill>
              </a:rPr>
              <a:t>Hasil</a:t>
            </a:r>
          </a:p>
        </p:txBody>
      </p:sp>
    </p:spTree>
    <p:extLst>
      <p:ext uri="{BB962C8B-B14F-4D97-AF65-F5344CB8AC3E}">
        <p14:creationId xmlns:p14="http://schemas.microsoft.com/office/powerpoint/2010/main" val="390337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7" presetClass="path" presetSubtype="0" accel="50000" decel="50000" fill="hold" nodeType="afterEffect">
                                  <p:stCondLst>
                                    <p:cond delay="0"/>
                                  </p:stCondLst>
                                  <p:childTnLst>
                                    <p:animMotion origin="layout" path="M 1.94444E-6 -3.33333E-6 L 1.94444E-6 -0.04722 C 1.94444E-6 -0.06852 -0.18507 -0.09444 -0.33646 -0.09444 L -0.67274 -0.09444 " pathEditMode="relative" rAng="0" ptsTypes="AAAA">
                                      <p:cBhvr>
                                        <p:cTn id="6" dur="2000" fill="hold"/>
                                        <p:tgtEl>
                                          <p:spTgt spid="29"/>
                                        </p:tgtEl>
                                        <p:attrNameLst>
                                          <p:attrName>ppt_x</p:attrName>
                                          <p:attrName>ppt_y</p:attrName>
                                        </p:attrNameLst>
                                      </p:cBhvr>
                                      <p:rCtr x="-33646" y="-4722"/>
                                    </p:animMotion>
                                  </p:childTnLst>
                                </p:cTn>
                              </p:par>
                              <p:par>
                                <p:cTn id="7" presetID="42" presetClass="path" presetSubtype="0" accel="50000" decel="50000" fill="hold" nodeType="withEffect">
                                  <p:stCondLst>
                                    <p:cond delay="0"/>
                                  </p:stCondLst>
                                  <p:childTnLst>
                                    <p:animMotion origin="layout" path="M 4.44444E-6 -3.33333E-6 L -0.00087 0.5882 " pathEditMode="relative" rAng="0" ptsTypes="AA">
                                      <p:cBhvr>
                                        <p:cTn id="8" dur="2000" fill="hold"/>
                                        <p:tgtEl>
                                          <p:spTgt spid="2"/>
                                        </p:tgtEl>
                                        <p:attrNameLst>
                                          <p:attrName>ppt_x</p:attrName>
                                          <p:attrName>ppt_y</p:attrName>
                                        </p:attrNameLst>
                                      </p:cBhvr>
                                      <p:rCtr x="-52" y="29398"/>
                                    </p:animMotion>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350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par>
                          <p:cTn id="25" fill="hold">
                            <p:stCondLst>
                              <p:cond delay="5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6500"/>
                            </p:stCondLst>
                            <p:childTnLst>
                              <p:par>
                                <p:cTn id="34" presetID="21"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13" grpId="0"/>
      <p:bldP spid="14" grpId="0" animBg="1"/>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5419" y="1482480"/>
            <a:ext cx="5016470" cy="4025971"/>
          </a:xfrm>
        </p:spPr>
      </p:pic>
      <p:sp>
        <p:nvSpPr>
          <p:cNvPr id="6" name="TextBox 5"/>
          <p:cNvSpPr txBox="1"/>
          <p:nvPr/>
        </p:nvSpPr>
        <p:spPr>
          <a:xfrm>
            <a:off x="179363" y="2650882"/>
            <a:ext cx="2257865" cy="1110041"/>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prstTxWarp prst="textCanDown">
              <a:avLst/>
            </a:prstTxWarp>
            <a:spAutoFit/>
          </a:bodyPr>
          <a:lstStyle/>
          <a:p>
            <a:r>
              <a:rPr lang="en-US" sz="3000" dirty="0">
                <a:ln w="0">
                  <a:solidFill>
                    <a:srgbClr val="FF0000"/>
                  </a:solidFill>
                </a:ln>
                <a:solidFill>
                  <a:schemeClr val="bg1"/>
                </a:solidFill>
                <a:effectLst>
                  <a:reflection blurRad="6350" stA="53000" endA="300" endPos="35500" dir="5400000" sy="-90000" algn="bl" rotWithShape="0"/>
                </a:effectLst>
              </a:rPr>
              <a:t>SIKLUS</a:t>
            </a:r>
          </a:p>
        </p:txBody>
      </p:sp>
    </p:spTree>
    <p:extLst>
      <p:ext uri="{BB962C8B-B14F-4D97-AF65-F5344CB8AC3E}">
        <p14:creationId xmlns:p14="http://schemas.microsoft.com/office/powerpoint/2010/main" val="35627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b="1" dirty="0">
                <a:ln>
                  <a:solidFill>
                    <a:srgbClr val="FF0000"/>
                  </a:solidFill>
                </a:ln>
                <a:effectLst>
                  <a:reflection blurRad="6350" stA="60000" endA="900" endPos="58000" dir="5400000" sy="-100000" algn="bl" rotWithShape="0"/>
                </a:effectLst>
              </a:rPr>
              <a:t>TIPS PRAKTIS</a:t>
            </a:r>
          </a:p>
        </p:txBody>
      </p:sp>
      <p:sp>
        <p:nvSpPr>
          <p:cNvPr id="3" name="Content Placeholder 2"/>
          <p:cNvSpPr>
            <a:spLocks noGrp="1"/>
          </p:cNvSpPr>
          <p:nvPr>
            <p:ph idx="1"/>
          </p:nvPr>
        </p:nvSpPr>
        <p:spPr/>
        <p:txBody>
          <a:bodyPr anchor="t">
            <a:normAutofit lnSpcReduction="10000"/>
          </a:bodyPr>
          <a:lstStyle/>
          <a:p>
            <a:r>
              <a:rPr lang="en-US" sz="1800" dirty="0" err="1"/>
              <a:t>Teknik</a:t>
            </a:r>
            <a:r>
              <a:rPr lang="en-US" sz="1800" dirty="0"/>
              <a:t> </a:t>
            </a:r>
            <a:r>
              <a:rPr lang="en-US" sz="1800" dirty="0" err="1"/>
              <a:t>Visualisasi</a:t>
            </a:r>
            <a:endParaRPr lang="en-US" sz="1800" dirty="0"/>
          </a:p>
          <a:p>
            <a:pPr marL="0" indent="0">
              <a:buNone/>
            </a:pPr>
            <a:r>
              <a:rPr lang="en-US" sz="1800" dirty="0"/>
              <a:t>	</a:t>
            </a:r>
            <a:r>
              <a:rPr lang="en-US" sz="1800" dirty="0" err="1"/>
              <a:t>berimajinasi</a:t>
            </a:r>
            <a:r>
              <a:rPr lang="en-US" sz="1800" dirty="0"/>
              <a:t> </a:t>
            </a:r>
            <a:r>
              <a:rPr lang="en-US" sz="1800" dirty="0" err="1"/>
              <a:t>positif</a:t>
            </a:r>
            <a:r>
              <a:rPr lang="en-US" sz="1800" dirty="0"/>
              <a:t> </a:t>
            </a:r>
            <a:r>
              <a:rPr lang="en-US" sz="1800" dirty="0" err="1"/>
              <a:t>dalam</a:t>
            </a:r>
            <a:r>
              <a:rPr lang="en-US" sz="1800" dirty="0"/>
              <a:t> </a:t>
            </a:r>
            <a:r>
              <a:rPr lang="en-US" sz="1800" dirty="0" err="1"/>
              <a:t>menyusun</a:t>
            </a:r>
            <a:r>
              <a:rPr lang="en-US" sz="1800" dirty="0"/>
              <a:t> </a:t>
            </a:r>
            <a:r>
              <a:rPr lang="en-US" sz="1800" dirty="0" err="1"/>
              <a:t>planing</a:t>
            </a:r>
            <a:endParaRPr lang="en-US" sz="1800" dirty="0"/>
          </a:p>
          <a:p>
            <a:r>
              <a:rPr lang="en-US" sz="1800" dirty="0" err="1"/>
              <a:t>Teknik</a:t>
            </a:r>
            <a:r>
              <a:rPr lang="en-US" sz="1800" dirty="0"/>
              <a:t> </a:t>
            </a:r>
            <a:r>
              <a:rPr lang="en-US" sz="1800" dirty="0" err="1"/>
              <a:t>Afirmasi</a:t>
            </a:r>
            <a:endParaRPr lang="en-US" sz="1800" dirty="0"/>
          </a:p>
          <a:p>
            <a:pPr marL="0" indent="0">
              <a:buNone/>
            </a:pPr>
            <a:r>
              <a:rPr lang="en-US" sz="1800" dirty="0"/>
              <a:t>	</a:t>
            </a:r>
            <a:r>
              <a:rPr lang="en-US" sz="1800" dirty="0" err="1"/>
              <a:t>bertekad</a:t>
            </a:r>
            <a:r>
              <a:rPr lang="en-US" sz="1800" dirty="0"/>
              <a:t> </a:t>
            </a:r>
            <a:r>
              <a:rPr lang="en-US" sz="1800" dirty="0" err="1"/>
              <a:t>atau</a:t>
            </a:r>
            <a:r>
              <a:rPr lang="en-US" sz="1800" dirty="0"/>
              <a:t> </a:t>
            </a:r>
            <a:r>
              <a:rPr lang="en-US" sz="1800" dirty="0" err="1"/>
              <a:t>berucap</a:t>
            </a:r>
            <a:r>
              <a:rPr lang="en-US" sz="1800" dirty="0"/>
              <a:t> </a:t>
            </a:r>
            <a:r>
              <a:rPr lang="en-US" sz="1800" dirty="0" err="1"/>
              <a:t>untuk</a:t>
            </a:r>
            <a:r>
              <a:rPr lang="en-US" sz="1800" dirty="0"/>
              <a:t> </a:t>
            </a:r>
            <a:r>
              <a:rPr lang="en-US" sz="1800" dirty="0" err="1"/>
              <a:t>mencapainya</a:t>
            </a:r>
            <a:endParaRPr lang="id-ID" sz="1800" dirty="0"/>
          </a:p>
          <a:p>
            <a:pPr marL="0" indent="0">
              <a:buNone/>
            </a:pPr>
            <a:endParaRPr lang="en-US" sz="1800" dirty="0"/>
          </a:p>
          <a:p>
            <a:pPr marL="0" indent="0">
              <a:buNone/>
            </a:pPr>
            <a:r>
              <a:rPr lang="en-US" sz="1800" dirty="0" err="1"/>
              <a:t>Contoh</a:t>
            </a:r>
            <a:r>
              <a:rPr lang="en-US" sz="1800" dirty="0"/>
              <a:t> 1</a:t>
            </a:r>
          </a:p>
          <a:p>
            <a:pPr marL="0" indent="0">
              <a:buNone/>
            </a:pPr>
            <a:r>
              <a:rPr lang="en-US" dirty="0"/>
              <a:t>"</a:t>
            </a:r>
            <a:r>
              <a:rPr lang="en-US" dirty="0" err="1"/>
              <a:t>Saya</a:t>
            </a:r>
            <a:r>
              <a:rPr lang="en-US" dirty="0"/>
              <a:t> </a:t>
            </a:r>
            <a:r>
              <a:rPr lang="en-US" dirty="0" err="1"/>
              <a:t>ingin</a:t>
            </a:r>
            <a:r>
              <a:rPr lang="en-US" dirty="0"/>
              <a:t> </a:t>
            </a:r>
            <a:r>
              <a:rPr lang="en-US" dirty="0" err="1"/>
              <a:t>menjadi</a:t>
            </a:r>
            <a:r>
              <a:rPr lang="en-US" dirty="0"/>
              <a:t> orang yang </a:t>
            </a:r>
            <a:r>
              <a:rPr lang="en-US" dirty="0" err="1"/>
              <a:t>berada,tetapi</a:t>
            </a:r>
            <a:r>
              <a:rPr lang="en-US" dirty="0"/>
              <a:t> </a:t>
            </a:r>
            <a:r>
              <a:rPr lang="en-US" dirty="0" err="1"/>
              <a:t>saya</a:t>
            </a:r>
            <a:r>
              <a:rPr lang="en-US" dirty="0"/>
              <a:t> </a:t>
            </a:r>
            <a:r>
              <a:rPr lang="en-US" dirty="0" err="1"/>
              <a:t>ini</a:t>
            </a:r>
            <a:r>
              <a:rPr lang="en-US" dirty="0"/>
              <a:t> </a:t>
            </a:r>
            <a:r>
              <a:rPr lang="en-US" dirty="0" err="1"/>
              <a:t>karyawan</a:t>
            </a:r>
            <a:r>
              <a:rPr lang="en-US" dirty="0"/>
              <a:t> </a:t>
            </a:r>
            <a:r>
              <a:rPr lang="en-US" dirty="0" err="1"/>
              <a:t>rendahan</a:t>
            </a:r>
            <a:r>
              <a:rPr lang="en-US" dirty="0"/>
              <a:t>. Mana </a:t>
            </a:r>
            <a:r>
              <a:rPr lang="en-US" dirty="0" err="1"/>
              <a:t>mungkin</a:t>
            </a:r>
            <a:r>
              <a:rPr lang="en-US" dirty="0"/>
              <a:t> </a:t>
            </a:r>
            <a:r>
              <a:rPr lang="en-US" dirty="0" err="1"/>
              <a:t>saya</a:t>
            </a:r>
            <a:r>
              <a:rPr lang="en-US" dirty="0"/>
              <a:t> </a:t>
            </a:r>
            <a:r>
              <a:rPr lang="en-US" dirty="0" err="1"/>
              <a:t>menjadi</a:t>
            </a:r>
            <a:r>
              <a:rPr lang="en-US" dirty="0"/>
              <a:t> kaya?“</a:t>
            </a:r>
            <a:endParaRPr lang="id-ID" dirty="0"/>
          </a:p>
          <a:p>
            <a:pPr marL="0" indent="0">
              <a:buNone/>
            </a:pPr>
            <a:endParaRPr lang="en-US" dirty="0"/>
          </a:p>
          <a:p>
            <a:pPr marL="0" indent="0">
              <a:buNone/>
            </a:pPr>
            <a:r>
              <a:rPr lang="en-US" sz="1800" dirty="0" err="1"/>
              <a:t>Contoh</a:t>
            </a:r>
            <a:r>
              <a:rPr lang="en-US" sz="1800" dirty="0"/>
              <a:t> 2</a:t>
            </a:r>
          </a:p>
          <a:p>
            <a:pPr marL="0" indent="0">
              <a:buNone/>
            </a:pPr>
            <a:r>
              <a:rPr lang="en-US" sz="1800" dirty="0"/>
              <a:t>"</a:t>
            </a:r>
            <a:r>
              <a:rPr lang="en-US" sz="1800" b="1" dirty="0"/>
              <a:t>SAYA YAKIN</a:t>
            </a:r>
            <a:r>
              <a:rPr lang="en-US" sz="1800" dirty="0"/>
              <a:t> </a:t>
            </a:r>
            <a:r>
              <a:rPr lang="en-US" sz="1800" dirty="0" err="1"/>
              <a:t>bisa</a:t>
            </a:r>
            <a:r>
              <a:rPr lang="en-US" sz="1800" dirty="0"/>
              <a:t> </a:t>
            </a:r>
            <a:r>
              <a:rPr lang="en-US" sz="1800" dirty="0" err="1"/>
              <a:t>menjadi</a:t>
            </a:r>
            <a:r>
              <a:rPr lang="en-US" sz="1800" dirty="0"/>
              <a:t> kaya, </a:t>
            </a:r>
            <a:r>
              <a:rPr lang="en-US" sz="1800" b="1" dirty="0"/>
              <a:t>MESKIPUN AWALNYA</a:t>
            </a:r>
            <a:r>
              <a:rPr lang="en-US" sz="1800" dirty="0"/>
              <a:t> </a:t>
            </a:r>
            <a:r>
              <a:rPr lang="en-US" sz="1800" dirty="0" err="1"/>
              <a:t>saya</a:t>
            </a:r>
            <a:r>
              <a:rPr lang="en-US" sz="1800" dirty="0"/>
              <a:t> </a:t>
            </a:r>
            <a:r>
              <a:rPr lang="en-US" sz="1800" dirty="0" err="1"/>
              <a:t>karyawan</a:t>
            </a:r>
            <a:r>
              <a:rPr lang="en-US" sz="1800" dirty="0"/>
              <a:t> </a:t>
            </a:r>
            <a:r>
              <a:rPr lang="en-US" sz="1800" dirty="0" err="1"/>
              <a:t>rendahan</a:t>
            </a:r>
            <a:r>
              <a:rPr lang="en-US" sz="1800" dirty="0"/>
              <a:t>. </a:t>
            </a:r>
            <a:r>
              <a:rPr lang="en-US" sz="1800" dirty="0" err="1"/>
              <a:t>saat</a:t>
            </a:r>
            <a:r>
              <a:rPr lang="en-US" sz="1800" dirty="0"/>
              <a:t> </a:t>
            </a:r>
            <a:r>
              <a:rPr lang="en-US" sz="1800" dirty="0" err="1"/>
              <a:t>ini</a:t>
            </a:r>
            <a:r>
              <a:rPr lang="en-US" sz="1800" dirty="0"/>
              <a:t>, </a:t>
            </a:r>
            <a:r>
              <a:rPr lang="en-US" sz="1800" dirty="0" err="1"/>
              <a:t>ribuan</a:t>
            </a:r>
            <a:r>
              <a:rPr lang="en-US" sz="1800" dirty="0"/>
              <a:t> orang </a:t>
            </a:r>
            <a:r>
              <a:rPr lang="en-US" sz="1800" dirty="0" err="1"/>
              <a:t>seperti</a:t>
            </a:r>
            <a:r>
              <a:rPr lang="en-US" sz="1800" dirty="0"/>
              <a:t> </a:t>
            </a:r>
            <a:r>
              <a:rPr lang="en-US" sz="1800" dirty="0" err="1"/>
              <a:t>saya</a:t>
            </a:r>
            <a:r>
              <a:rPr lang="en-US" sz="1800" dirty="0"/>
              <a:t> </a:t>
            </a:r>
            <a:r>
              <a:rPr lang="en-US" sz="1800" dirty="0" err="1"/>
              <a:t>juga</a:t>
            </a:r>
            <a:r>
              <a:rPr lang="en-US" sz="1800" dirty="0"/>
              <a:t> </a:t>
            </a:r>
            <a:r>
              <a:rPr lang="en-US" sz="1800" b="1" dirty="0"/>
              <a:t>SEDANG DALAM PROSES </a:t>
            </a:r>
            <a:r>
              <a:rPr lang="en-US" sz="1800" dirty="0" err="1"/>
              <a:t>menjadi</a:t>
            </a:r>
            <a:r>
              <a:rPr lang="en-US" sz="1800" dirty="0"/>
              <a:t> </a:t>
            </a:r>
            <a:r>
              <a:rPr lang="en-US" sz="1800" dirty="0" err="1"/>
              <a:t>kaya.saat</a:t>
            </a:r>
            <a:r>
              <a:rPr lang="en-US" sz="1800" dirty="0"/>
              <a:t> </a:t>
            </a:r>
            <a:r>
              <a:rPr lang="en-US" sz="1800" dirty="0" err="1"/>
              <a:t>ini</a:t>
            </a:r>
            <a:r>
              <a:rPr lang="en-US" sz="1800" dirty="0"/>
              <a:t>, </a:t>
            </a:r>
            <a:r>
              <a:rPr lang="en-US" sz="1800" dirty="0" err="1"/>
              <a:t>bahkan</a:t>
            </a:r>
            <a:r>
              <a:rPr lang="en-US" sz="1800" dirty="0"/>
              <a:t> </a:t>
            </a:r>
            <a:r>
              <a:rPr lang="en-US" sz="1800" dirty="0" err="1"/>
              <a:t>jutaan</a:t>
            </a:r>
            <a:r>
              <a:rPr lang="en-US" sz="1800" dirty="0"/>
              <a:t> orang </a:t>
            </a:r>
            <a:r>
              <a:rPr lang="en-US" sz="1800" dirty="0" err="1"/>
              <a:t>seperti</a:t>
            </a:r>
            <a:r>
              <a:rPr lang="en-US" sz="1800" dirty="0"/>
              <a:t> </a:t>
            </a:r>
            <a:r>
              <a:rPr lang="en-US" sz="1800" dirty="0" err="1"/>
              <a:t>saya</a:t>
            </a:r>
            <a:r>
              <a:rPr lang="en-US" sz="1800" dirty="0"/>
              <a:t> </a:t>
            </a:r>
            <a:r>
              <a:rPr lang="en-US" sz="1800" dirty="0" err="1"/>
              <a:t>sudah</a:t>
            </a:r>
            <a:r>
              <a:rPr lang="en-US" sz="1800" dirty="0"/>
              <a:t> </a:t>
            </a:r>
            <a:r>
              <a:rPr lang="en-US" sz="1800" dirty="0" err="1"/>
              <a:t>hidup</a:t>
            </a:r>
            <a:r>
              <a:rPr lang="en-US" sz="1800" dirty="0"/>
              <a:t> </a:t>
            </a:r>
            <a:r>
              <a:rPr lang="en-US" sz="1800" dirty="0" err="1"/>
              <a:t>berkecukupan</a:t>
            </a:r>
            <a:r>
              <a:rPr lang="en-US" sz="1800" dirty="0"/>
              <a:t>" </a:t>
            </a:r>
            <a:r>
              <a:rPr lang="en-US" sz="1800" b="1" dirty="0"/>
              <a:t>KALAU MEREKA BISA, PASTI SAYA JUGA BISA!"</a:t>
            </a:r>
          </a:p>
        </p:txBody>
      </p:sp>
      <p:sp>
        <p:nvSpPr>
          <p:cNvPr id="4" name="Rectangle 3"/>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5" name="Rectangle 4"/>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6" name="Freeform 5">
            <a:hlinkClick r:id="rId2" action="ppaction://hlinksldjump"/>
          </p:cNvPr>
          <p:cNvSpPr>
            <a:spLocks noEditPoints="1"/>
          </p:cNvSpPr>
          <p:nvPr/>
        </p:nvSpPr>
        <p:spPr bwMode="auto">
          <a:xfrm>
            <a:off x="6292778" y="6279377"/>
            <a:ext cx="549091" cy="461991"/>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02237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arn(inVertical)">
                                      <p:cBhvr>
                                        <p:cTn id="15" dur="500"/>
                                        <p:tgtEl>
                                          <p:spTgt spid="3">
                                            <p:txEl>
                                              <p:pRg st="8" end="8"/>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arn(inVertical)">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5" name="Rectangle 4"/>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9" name="TextBox 8"/>
          <p:cNvSpPr txBox="1"/>
          <p:nvPr/>
        </p:nvSpPr>
        <p:spPr>
          <a:xfrm>
            <a:off x="0" y="5149641"/>
            <a:ext cx="9249968" cy="1015663"/>
          </a:xfrm>
          <a:prstGeom prst="rect">
            <a:avLst/>
          </a:prstGeom>
          <a:noFill/>
        </p:spPr>
        <p:txBody>
          <a:bodyPr wrap="none" rtlCol="0">
            <a:spAutoFit/>
          </a:bodyPr>
          <a:lstStyle/>
          <a:p>
            <a:pPr algn="ctr"/>
            <a:r>
              <a:rPr lang="en-US" sz="2000" i="1" dirty="0"/>
              <a:t>“</a:t>
            </a:r>
            <a:r>
              <a:rPr lang="en-US" sz="2000" i="1" dirty="0" err="1"/>
              <a:t>Kalau</a:t>
            </a:r>
            <a:r>
              <a:rPr lang="en-US" sz="2000" i="1" dirty="0"/>
              <a:t> </a:t>
            </a:r>
            <a:r>
              <a:rPr lang="en-US" sz="2000" i="1" dirty="0" err="1"/>
              <a:t>anda</a:t>
            </a:r>
            <a:r>
              <a:rPr lang="en-US" sz="2000" i="1" dirty="0"/>
              <a:t> </a:t>
            </a:r>
            <a:r>
              <a:rPr lang="en-US" sz="2000" i="1" dirty="0" err="1"/>
              <a:t>menginginkan</a:t>
            </a:r>
            <a:r>
              <a:rPr lang="en-US" sz="2000" i="1" dirty="0"/>
              <a:t> </a:t>
            </a:r>
            <a:r>
              <a:rPr lang="en-US" sz="2000" i="1" dirty="0" err="1"/>
              <a:t>perubahan</a:t>
            </a:r>
            <a:r>
              <a:rPr lang="en-US" sz="2000" i="1" dirty="0"/>
              <a:t> </a:t>
            </a:r>
            <a:r>
              <a:rPr lang="en-US" sz="2000" i="1" dirty="0" err="1"/>
              <a:t>kecil</a:t>
            </a:r>
            <a:r>
              <a:rPr lang="en-US" sz="2000" i="1" dirty="0"/>
              <a:t> </a:t>
            </a:r>
            <a:r>
              <a:rPr lang="en-US" sz="2000" i="1" dirty="0" err="1"/>
              <a:t>dalam</a:t>
            </a:r>
            <a:r>
              <a:rPr lang="en-US" sz="2000" i="1" dirty="0"/>
              <a:t> </a:t>
            </a:r>
            <a:r>
              <a:rPr lang="en-US" sz="2000" i="1" dirty="0" err="1"/>
              <a:t>hidup</a:t>
            </a:r>
            <a:r>
              <a:rPr lang="en-US" sz="2000" i="1" dirty="0"/>
              <a:t>, </a:t>
            </a:r>
            <a:r>
              <a:rPr lang="en-US" sz="2000" i="1" dirty="0" err="1"/>
              <a:t>ubahlah</a:t>
            </a:r>
            <a:r>
              <a:rPr lang="en-US" sz="2000" i="1" dirty="0"/>
              <a:t> </a:t>
            </a:r>
            <a:r>
              <a:rPr lang="en-US" sz="2000" i="1" dirty="0" err="1"/>
              <a:t>perilaku</a:t>
            </a:r>
            <a:r>
              <a:rPr lang="en-US" sz="2000" i="1" dirty="0"/>
              <a:t> </a:t>
            </a:r>
            <a:r>
              <a:rPr lang="en-US" sz="2000" i="1" dirty="0" err="1"/>
              <a:t>anda</a:t>
            </a:r>
            <a:r>
              <a:rPr lang="en-US" sz="2000" i="1" dirty="0"/>
              <a:t>.</a:t>
            </a:r>
          </a:p>
          <a:p>
            <a:pPr algn="ctr"/>
            <a:r>
              <a:rPr lang="en-US" sz="2000" i="1" dirty="0" err="1"/>
              <a:t>Namun</a:t>
            </a:r>
            <a:r>
              <a:rPr lang="en-US" sz="2000" i="1" dirty="0"/>
              <a:t>, </a:t>
            </a:r>
            <a:r>
              <a:rPr lang="en-US" sz="2000" i="1" dirty="0" err="1"/>
              <a:t>bila</a:t>
            </a:r>
            <a:r>
              <a:rPr lang="en-US" sz="2000" i="1" dirty="0"/>
              <a:t> </a:t>
            </a:r>
            <a:r>
              <a:rPr lang="en-US" sz="2000" i="1" dirty="0" err="1"/>
              <a:t>anda</a:t>
            </a:r>
            <a:r>
              <a:rPr lang="en-US" sz="2000" i="1" dirty="0"/>
              <a:t> </a:t>
            </a:r>
            <a:r>
              <a:rPr lang="en-US" sz="2000" i="1" dirty="0" err="1"/>
              <a:t>menginginkan</a:t>
            </a:r>
            <a:r>
              <a:rPr lang="en-US" sz="2000" i="1" dirty="0"/>
              <a:t> </a:t>
            </a:r>
            <a:r>
              <a:rPr lang="en-US" sz="2000" i="1" dirty="0" err="1"/>
              <a:t>perubahan-perubahan</a:t>
            </a:r>
            <a:r>
              <a:rPr lang="en-US" sz="2000" i="1" dirty="0"/>
              <a:t> yang </a:t>
            </a:r>
            <a:r>
              <a:rPr lang="en-US" sz="2000" i="1" dirty="0" err="1"/>
              <a:t>besar</a:t>
            </a:r>
            <a:r>
              <a:rPr lang="en-US" sz="2000" i="1" dirty="0"/>
              <a:t> yang </a:t>
            </a:r>
            <a:r>
              <a:rPr lang="en-US" sz="2000" i="1" dirty="0" err="1"/>
              <a:t>mendasar</a:t>
            </a:r>
            <a:r>
              <a:rPr lang="en-US" sz="2000" i="1" dirty="0"/>
              <a:t>, </a:t>
            </a:r>
          </a:p>
          <a:p>
            <a:pPr algn="ctr"/>
            <a:r>
              <a:rPr lang="en-US" sz="2000" i="1" dirty="0" err="1"/>
              <a:t>Ubahlah</a:t>
            </a:r>
            <a:r>
              <a:rPr lang="en-US" sz="2000" i="1" dirty="0"/>
              <a:t> </a:t>
            </a:r>
            <a:r>
              <a:rPr lang="en-US" sz="2000" i="1" dirty="0" err="1"/>
              <a:t>pola</a:t>
            </a:r>
            <a:r>
              <a:rPr lang="en-US" sz="2000" i="1" dirty="0"/>
              <a:t> </a:t>
            </a:r>
            <a:r>
              <a:rPr lang="en-US" sz="2000" i="1" dirty="0" err="1"/>
              <a:t>pikir</a:t>
            </a:r>
            <a:r>
              <a:rPr lang="en-US" sz="2000" i="1" dirty="0"/>
              <a:t> </a:t>
            </a:r>
            <a:r>
              <a:rPr lang="en-US" sz="2000" i="1" dirty="0" err="1"/>
              <a:t>anda</a:t>
            </a:r>
            <a:r>
              <a:rPr lang="en-US" sz="2000" i="1" dirty="0"/>
              <a:t>.”</a:t>
            </a:r>
            <a:r>
              <a:rPr lang="en-US" sz="2000" dirty="0"/>
              <a:t> – Stephen Covey</a:t>
            </a:r>
            <a:endParaRPr lang="id-ID" sz="2000" dirty="0"/>
          </a:p>
        </p:txBody>
      </p:sp>
    </p:spTree>
    <p:extLst>
      <p:ext uri="{BB962C8B-B14F-4D97-AF65-F5344CB8AC3E}">
        <p14:creationId xmlns:p14="http://schemas.microsoft.com/office/powerpoint/2010/main" val="3954121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4" name="Rectangle 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300" y="349547"/>
            <a:ext cx="2650604" cy="2132856"/>
          </a:xfrm>
          <a:prstGeom prst="rect">
            <a:avLst/>
          </a:prstGeom>
        </p:spPr>
      </p:pic>
      <p:sp>
        <p:nvSpPr>
          <p:cNvPr id="8" name="Right Arrow 7"/>
          <p:cNvSpPr/>
          <p:nvPr/>
        </p:nvSpPr>
        <p:spPr>
          <a:xfrm>
            <a:off x="4088524" y="687450"/>
            <a:ext cx="1008112" cy="1368152"/>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pic>
        <p:nvPicPr>
          <p:cNvPr id="1026" name="Picture 2" descr="Ternyata Inilah Waktu yang Tepat Untuk Beli Smartphone Baru, Bukan Tiap  Tahun atau Bahkan Tiap Bulan - Tribunnews.com Mobile">
            <a:extLst>
              <a:ext uri="{FF2B5EF4-FFF2-40B4-BE49-F238E27FC236}">
                <a16:creationId xmlns:a16="http://schemas.microsoft.com/office/drawing/2014/main" id="{8C29CA72-51BF-094B-88ED-937653471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64244"/>
            <a:ext cx="2520280" cy="17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339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Aspek-aspek</a:t>
            </a:r>
            <a:endParaRPr lang="en-GB" b="1" dirty="0"/>
          </a:p>
        </p:txBody>
      </p:sp>
      <p:sp>
        <p:nvSpPr>
          <p:cNvPr id="3" name="Rectangle 2"/>
          <p:cNvSpPr/>
          <p:nvPr/>
        </p:nvSpPr>
        <p:spPr>
          <a:xfrm>
            <a:off x="3916259" y="2913348"/>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162169" y="2913348"/>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544723" y="2913348"/>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537277" y="2255421"/>
            <a:ext cx="2039213" cy="646331"/>
          </a:xfrm>
          <a:prstGeom prst="rect">
            <a:avLst/>
          </a:prstGeom>
          <a:noFill/>
        </p:spPr>
        <p:txBody>
          <a:bodyPr wrap="none" rtlCol="0">
            <a:spAutoFit/>
          </a:bodyPr>
          <a:lstStyle/>
          <a:p>
            <a:pPr algn="ctr"/>
            <a:r>
              <a:rPr lang="id-ID" b="1" i="1" dirty="0"/>
              <a:t>Mindset</a:t>
            </a:r>
            <a:r>
              <a:rPr lang="id-ID" b="1" dirty="0"/>
              <a:t> Penggerak</a:t>
            </a:r>
          </a:p>
          <a:p>
            <a:pPr algn="ctr"/>
            <a:r>
              <a:rPr lang="id-ID" b="1" dirty="0"/>
              <a:t>Perilaku</a:t>
            </a:r>
            <a:endParaRPr lang="en-GB" b="1" dirty="0"/>
          </a:p>
        </p:txBody>
      </p:sp>
      <p:sp>
        <p:nvSpPr>
          <p:cNvPr id="23" name="TextBox 22"/>
          <p:cNvSpPr txBox="1"/>
          <p:nvPr/>
        </p:nvSpPr>
        <p:spPr>
          <a:xfrm>
            <a:off x="2435634" y="4209492"/>
            <a:ext cx="1441806" cy="646331"/>
          </a:xfrm>
          <a:prstGeom prst="rect">
            <a:avLst/>
          </a:prstGeom>
          <a:noFill/>
        </p:spPr>
        <p:txBody>
          <a:bodyPr wrap="none" rtlCol="0">
            <a:spAutoFit/>
          </a:bodyPr>
          <a:lstStyle/>
          <a:p>
            <a:pPr algn="ctr"/>
            <a:r>
              <a:rPr lang="id-ID" b="1" dirty="0"/>
              <a:t>Pola Pikir</a:t>
            </a:r>
          </a:p>
          <a:p>
            <a:pPr algn="ctr"/>
            <a:r>
              <a:rPr lang="id-ID" b="1" i="1" dirty="0"/>
              <a:t>Entrepreneur</a:t>
            </a:r>
            <a:endParaRPr lang="en-GB" b="1" dirty="0"/>
          </a:p>
        </p:txBody>
      </p:sp>
      <p:sp>
        <p:nvSpPr>
          <p:cNvPr id="24" name="TextBox 23"/>
          <p:cNvSpPr txBox="1"/>
          <p:nvPr/>
        </p:nvSpPr>
        <p:spPr>
          <a:xfrm>
            <a:off x="6308268" y="2267580"/>
            <a:ext cx="2029915" cy="646331"/>
          </a:xfrm>
          <a:prstGeom prst="rect">
            <a:avLst/>
          </a:prstGeom>
          <a:noFill/>
        </p:spPr>
        <p:txBody>
          <a:bodyPr wrap="none" rtlCol="0">
            <a:spAutoFit/>
          </a:bodyPr>
          <a:lstStyle/>
          <a:p>
            <a:pPr algn="ctr"/>
            <a:r>
              <a:rPr lang="id-ID" b="1" dirty="0"/>
              <a:t>Kreativitas Finansial</a:t>
            </a:r>
          </a:p>
          <a:p>
            <a:pPr algn="ctr"/>
            <a:r>
              <a:rPr lang="id-ID" b="1" i="1" dirty="0"/>
              <a:t>Entrepreneur</a:t>
            </a:r>
            <a:endParaRPr lang="en-GB" b="1" i="1" dirty="0"/>
          </a:p>
        </p:txBody>
      </p:sp>
      <p:sp>
        <p:nvSpPr>
          <p:cNvPr id="25" name="TextBox 24"/>
          <p:cNvSpPr txBox="1"/>
          <p:nvPr/>
        </p:nvSpPr>
        <p:spPr>
          <a:xfrm>
            <a:off x="1197796" y="2255984"/>
            <a:ext cx="1237838" cy="646331"/>
          </a:xfrm>
          <a:prstGeom prst="rect">
            <a:avLst/>
          </a:prstGeom>
          <a:noFill/>
        </p:spPr>
        <p:txBody>
          <a:bodyPr wrap="none" rtlCol="0">
            <a:spAutoFit/>
          </a:bodyPr>
          <a:lstStyle/>
          <a:p>
            <a:pPr algn="ctr"/>
            <a:r>
              <a:rPr lang="id-ID" b="1" dirty="0"/>
              <a:t>Mengubah</a:t>
            </a:r>
          </a:p>
          <a:p>
            <a:pPr algn="ctr"/>
            <a:r>
              <a:rPr lang="id-ID" b="1" dirty="0"/>
              <a:t>Pola</a:t>
            </a:r>
            <a:endParaRPr lang="en-GB" b="1" dirty="0"/>
          </a:p>
        </p:txBody>
      </p:sp>
      <p:sp>
        <p:nvSpPr>
          <p:cNvPr id="26" name="TextBox 25"/>
          <p:cNvSpPr txBox="1"/>
          <p:nvPr/>
        </p:nvSpPr>
        <p:spPr>
          <a:xfrm>
            <a:off x="4862447" y="4221088"/>
            <a:ext cx="2143536" cy="646331"/>
          </a:xfrm>
          <a:prstGeom prst="rect">
            <a:avLst/>
          </a:prstGeom>
          <a:noFill/>
        </p:spPr>
        <p:txBody>
          <a:bodyPr wrap="none" rtlCol="0">
            <a:spAutoFit/>
          </a:bodyPr>
          <a:lstStyle/>
          <a:p>
            <a:pPr algn="ctr"/>
            <a:r>
              <a:rPr lang="id-ID" b="1" dirty="0"/>
              <a:t>Hambatan Persepsi</a:t>
            </a:r>
          </a:p>
          <a:p>
            <a:pPr algn="ctr"/>
            <a:r>
              <a:rPr lang="id-ID" b="1" dirty="0"/>
              <a:t>Saat Memulai Usaha</a:t>
            </a:r>
            <a:endParaRPr lang="en-GB" b="1" dirty="0"/>
          </a:p>
        </p:txBody>
      </p:sp>
      <p:sp>
        <p:nvSpPr>
          <p:cNvPr id="28" name="Oval 27"/>
          <p:cNvSpPr/>
          <p:nvPr/>
        </p:nvSpPr>
        <p:spPr>
          <a:xfrm>
            <a:off x="4052828" y="3057364"/>
            <a:ext cx="1008112" cy="10081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29" name="Oval 28"/>
          <p:cNvSpPr/>
          <p:nvPr/>
        </p:nvSpPr>
        <p:spPr>
          <a:xfrm>
            <a:off x="1305168" y="3057364"/>
            <a:ext cx="1008112" cy="100811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30" name="Oval 29"/>
          <p:cNvSpPr/>
          <p:nvPr/>
        </p:nvSpPr>
        <p:spPr>
          <a:xfrm>
            <a:off x="2652481" y="3057364"/>
            <a:ext cx="1008112" cy="10081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31" name="Oval 30"/>
          <p:cNvSpPr/>
          <p:nvPr/>
        </p:nvSpPr>
        <p:spPr>
          <a:xfrm>
            <a:off x="5437742"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32" name="Oval 31"/>
          <p:cNvSpPr/>
          <p:nvPr/>
        </p:nvSpPr>
        <p:spPr>
          <a:xfrm>
            <a:off x="6819166" y="3068960"/>
            <a:ext cx="1008112" cy="100811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9" name="Rectangle 8"/>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33" name="Rectangle 32"/>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1251588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7000"/>
                            </p:stCondLst>
                            <p:childTnLst>
                              <p:par>
                                <p:cTn id="49" presetID="2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p:stCondLst>
                              <p:cond delay="7500"/>
                            </p:stCondLst>
                            <p:childTnLst>
                              <p:par>
                                <p:cTn id="53" presetID="16" presetClass="entr" presetSubtype="2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par>
                          <p:cTn id="56" fill="hold">
                            <p:stCondLst>
                              <p:cond delay="8000"/>
                            </p:stCondLst>
                            <p:childTnLst>
                              <p:par>
                                <p:cTn id="57" presetID="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0-#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childTnLst>
                          </p:cTn>
                        </p:par>
                        <p:par>
                          <p:cTn id="61" fill="hold">
                            <p:stCondLst>
                              <p:cond delay="8500"/>
                            </p:stCondLst>
                            <p:childTnLst>
                              <p:par>
                                <p:cTn id="62" presetID="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0-#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0-#ppt_w/2"/>
                                          </p:val>
                                        </p:tav>
                                        <p:tav tm="100000">
                                          <p:val>
                                            <p:strVal val="#ppt_x"/>
                                          </p:val>
                                        </p:tav>
                                      </p:tavLst>
                                    </p:anim>
                                    <p:anim calcmode="lin" valueType="num">
                                      <p:cBhvr additive="base">
                                        <p:cTn id="70" dur="5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1+#ppt_w/2"/>
                                          </p:val>
                                        </p:tav>
                                        <p:tav tm="100000">
                                          <p:val>
                                            <p:strVal val="#ppt_x"/>
                                          </p:val>
                                        </p:tav>
                                      </p:tavLst>
                                    </p:anim>
                                    <p:anim calcmode="lin" valueType="num">
                                      <p:cBhvr additive="base">
                                        <p:cTn id="75" dur="500" fill="hold"/>
                                        <p:tgtEl>
                                          <p:spTgt spid="8"/>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2"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1+#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childTnLst>
                          </p:cTn>
                        </p:par>
                        <p:par>
                          <p:cTn id="81" fill="hold">
                            <p:stCondLst>
                              <p:cond delay="10500"/>
                            </p:stCondLst>
                            <p:childTnLst>
                              <p:par>
                                <p:cTn id="82" presetID="2" presetClass="entr" presetSubtype="2"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1+#ppt_w/2"/>
                                          </p:val>
                                        </p:tav>
                                        <p:tav tm="100000">
                                          <p:val>
                                            <p:strVal val="#ppt_x"/>
                                          </p:val>
                                        </p:tav>
                                      </p:tavLst>
                                    </p:anim>
                                    <p:anim calcmode="lin" valueType="num">
                                      <p:cBhvr additive="base">
                                        <p:cTn id="8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22" grpId="0"/>
      <p:bldP spid="23" grpId="0"/>
      <p:bldP spid="24" grpId="0"/>
      <p:bldP spid="25" grpId="0"/>
      <p:bldP spid="26" grpId="0"/>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	Click hire icon</a:t>
            </a:r>
            <a:endParaRPr lang="en-GB" b="1" dirty="0"/>
          </a:p>
        </p:txBody>
      </p:sp>
      <p:grpSp>
        <p:nvGrpSpPr>
          <p:cNvPr id="3" name="Group 2"/>
          <p:cNvGrpSpPr/>
          <p:nvPr/>
        </p:nvGrpSpPr>
        <p:grpSpPr>
          <a:xfrm>
            <a:off x="1171792" y="2924944"/>
            <a:ext cx="1296000" cy="1296144"/>
            <a:chOff x="1146136" y="2924944"/>
            <a:chExt cx="1296000" cy="1296144"/>
          </a:xfrm>
        </p:grpSpPr>
        <p:sp>
          <p:nvSpPr>
            <p:cNvPr id="33" name="Rectangle 32"/>
            <p:cNvSpPr/>
            <p:nvPr/>
          </p:nvSpPr>
          <p:spPr>
            <a:xfrm>
              <a:off x="1146136" y="2924944"/>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hlinkClick r:id="rId2" action="ppaction://hlinksldjump"/>
            </p:cNvPr>
            <p:cNvSpPr/>
            <p:nvPr/>
          </p:nvSpPr>
          <p:spPr>
            <a:xfrm>
              <a:off x="1282705" y="3068960"/>
              <a:ext cx="1008112" cy="100811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4" name="Group 3"/>
          <p:cNvGrpSpPr/>
          <p:nvPr/>
        </p:nvGrpSpPr>
        <p:grpSpPr>
          <a:xfrm>
            <a:off x="2557045" y="2924944"/>
            <a:ext cx="1296000" cy="1296144"/>
            <a:chOff x="2557045" y="2924944"/>
            <a:chExt cx="1296000" cy="1296144"/>
          </a:xfrm>
        </p:grpSpPr>
        <p:sp>
          <p:nvSpPr>
            <p:cNvPr id="34" name="Rectangle 33"/>
            <p:cNvSpPr/>
            <p:nvPr/>
          </p:nvSpPr>
          <p:spPr>
            <a:xfrm>
              <a:off x="2557045" y="2924944"/>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a:hlinkClick r:id="rId4" action="ppaction://hlinksldjump"/>
            </p:cNvPr>
            <p:cNvSpPr/>
            <p:nvPr/>
          </p:nvSpPr>
          <p:spPr>
            <a:xfrm>
              <a:off x="2700044"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5" name="Group 4"/>
          <p:cNvGrpSpPr/>
          <p:nvPr/>
        </p:nvGrpSpPr>
        <p:grpSpPr>
          <a:xfrm>
            <a:off x="3924072" y="2924944"/>
            <a:ext cx="1296000" cy="1296144"/>
            <a:chOff x="3924072" y="2924944"/>
            <a:chExt cx="1296000" cy="1296144"/>
          </a:xfrm>
        </p:grpSpPr>
        <p:sp>
          <p:nvSpPr>
            <p:cNvPr id="35" name="Rectangle 34"/>
            <p:cNvSpPr/>
            <p:nvPr/>
          </p:nvSpPr>
          <p:spPr>
            <a:xfrm>
              <a:off x="3924072" y="2924944"/>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Oval 39">
              <a:hlinkClick r:id="rId6" action="ppaction://hlinksldjump"/>
            </p:cNvPr>
            <p:cNvSpPr/>
            <p:nvPr/>
          </p:nvSpPr>
          <p:spPr>
            <a:xfrm>
              <a:off x="4031830" y="3068960"/>
              <a:ext cx="1008112" cy="100811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6" name="Group 5"/>
          <p:cNvGrpSpPr/>
          <p:nvPr/>
        </p:nvGrpSpPr>
        <p:grpSpPr>
          <a:xfrm>
            <a:off x="5293798" y="2924944"/>
            <a:ext cx="1296000" cy="1296144"/>
            <a:chOff x="5293798" y="2924944"/>
            <a:chExt cx="1296000" cy="1296144"/>
          </a:xfrm>
        </p:grpSpPr>
        <p:sp>
          <p:nvSpPr>
            <p:cNvPr id="36" name="Rectangle 35"/>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Oval 41">
              <a:hlinkClick r:id="rId8" action="ppaction://hlinksldjump"/>
            </p:cNvPr>
            <p:cNvSpPr/>
            <p:nvPr/>
          </p:nvSpPr>
          <p:spPr>
            <a:xfrm>
              <a:off x="5437742" y="3068960"/>
              <a:ext cx="1008112" cy="1008112"/>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grpSp>
        <p:nvGrpSpPr>
          <p:cNvPr id="7" name="Group 6"/>
          <p:cNvGrpSpPr/>
          <p:nvPr/>
        </p:nvGrpSpPr>
        <p:grpSpPr>
          <a:xfrm>
            <a:off x="6675222" y="2924944"/>
            <a:ext cx="1296000" cy="1296144"/>
            <a:chOff x="6675222" y="2924944"/>
            <a:chExt cx="1296000" cy="1296144"/>
          </a:xfrm>
        </p:grpSpPr>
        <p:sp>
          <p:nvSpPr>
            <p:cNvPr id="37" name="Rectangle 36"/>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hlinkClick r:id="rId10" action="ppaction://hlinksldjump"/>
            </p:cNvPr>
            <p:cNvSpPr/>
            <p:nvPr/>
          </p:nvSpPr>
          <p:spPr>
            <a:xfrm>
              <a:off x="6819166" y="3068960"/>
              <a:ext cx="1008112" cy="100811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sp>
        <p:nvSpPr>
          <p:cNvPr id="62" name="Rectangle 61"/>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64" name="Rectangle 6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65" name="Freeform 5"/>
          <p:cNvSpPr>
            <a:spLocks noEditPoints="1"/>
          </p:cNvSpPr>
          <p:nvPr/>
        </p:nvSpPr>
        <p:spPr bwMode="auto">
          <a:xfrm>
            <a:off x="588965" y="374721"/>
            <a:ext cx="693740" cy="635950"/>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911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randombar(horizontal)">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	Click hire icon</a:t>
            </a:r>
            <a:endParaRPr lang="en-GB" b="1" dirty="0"/>
          </a:p>
        </p:txBody>
      </p:sp>
      <p:sp>
        <p:nvSpPr>
          <p:cNvPr id="34" name="Rectangle 33"/>
          <p:cNvSpPr/>
          <p:nvPr/>
        </p:nvSpPr>
        <p:spPr>
          <a:xfrm>
            <a:off x="2528690" y="2924944"/>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a:off x="3911244" y="2924944"/>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a:off x="5293798" y="2924944"/>
            <a:ext cx="1296000" cy="1296144"/>
          </a:xfrm>
          <a:prstGeom prst="rect">
            <a:avLst/>
          </a:prstGeom>
          <a:solidFill>
            <a:srgbClr val="46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a:off x="6675222" y="2924944"/>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146136" y="2924944"/>
            <a:ext cx="1296000" cy="1296144"/>
            <a:chOff x="1146136" y="2924944"/>
            <a:chExt cx="1296000" cy="1296144"/>
          </a:xfrm>
        </p:grpSpPr>
        <p:sp>
          <p:nvSpPr>
            <p:cNvPr id="33" name="Rectangle 32"/>
            <p:cNvSpPr/>
            <p:nvPr/>
          </p:nvSpPr>
          <p:spPr>
            <a:xfrm>
              <a:off x="1146136" y="2924944"/>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p:nvSpPr>
          <p:spPr>
            <a:xfrm>
              <a:off x="1282705" y="3068960"/>
              <a:ext cx="1008112" cy="10081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grpSp>
      <p:sp>
        <p:nvSpPr>
          <p:cNvPr id="39" name="Oval 38"/>
          <p:cNvSpPr/>
          <p:nvPr/>
        </p:nvSpPr>
        <p:spPr>
          <a:xfrm>
            <a:off x="2671689" y="3068960"/>
            <a:ext cx="1008112" cy="100811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40" name="Oval 39"/>
          <p:cNvSpPr/>
          <p:nvPr/>
        </p:nvSpPr>
        <p:spPr>
          <a:xfrm>
            <a:off x="4019002" y="3068960"/>
            <a:ext cx="1008112" cy="10081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42" name="Oval 41"/>
          <p:cNvSpPr/>
          <p:nvPr/>
        </p:nvSpPr>
        <p:spPr>
          <a:xfrm>
            <a:off x="5437742" y="3068960"/>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60" name="Oval 59"/>
          <p:cNvSpPr/>
          <p:nvPr/>
        </p:nvSpPr>
        <p:spPr>
          <a:xfrm>
            <a:off x="6819166" y="3068960"/>
            <a:ext cx="1008112" cy="100811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endParaRPr>
          </a:p>
        </p:txBody>
      </p:sp>
      <p:sp>
        <p:nvSpPr>
          <p:cNvPr id="62" name="Rectangle 61"/>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64" name="Rectangle 6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65" name="Freeform 5"/>
          <p:cNvSpPr>
            <a:spLocks noEditPoints="1"/>
          </p:cNvSpPr>
          <p:nvPr/>
        </p:nvSpPr>
        <p:spPr bwMode="auto">
          <a:xfrm>
            <a:off x="588965" y="374721"/>
            <a:ext cx="693740" cy="635950"/>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8" name="Diagram 17"/>
          <p:cNvGraphicFramePr/>
          <p:nvPr>
            <p:extLst>
              <p:ext uri="{D42A27DB-BD31-4B8C-83A1-F6EECF244321}">
                <p14:modId xmlns:p14="http://schemas.microsoft.com/office/powerpoint/2010/main" val="2600652502"/>
              </p:ext>
            </p:extLst>
          </p:nvPr>
        </p:nvGraphicFramePr>
        <p:xfrm>
          <a:off x="4425754" y="605246"/>
          <a:ext cx="4786824" cy="3615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ctangle 18"/>
          <p:cNvSpPr/>
          <p:nvPr/>
        </p:nvSpPr>
        <p:spPr>
          <a:xfrm>
            <a:off x="588965" y="1653469"/>
            <a:ext cx="4080680" cy="18642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i="1" dirty="0">
                <a:solidFill>
                  <a:schemeClr val="tx1"/>
                </a:solidFill>
              </a:rPr>
              <a:t>Mindset</a:t>
            </a:r>
            <a:r>
              <a:rPr lang="en-US" sz="2000" i="1" dirty="0">
                <a:solidFill>
                  <a:schemeClr val="tx1"/>
                </a:solidFill>
              </a:rPr>
              <a:t> </a:t>
            </a:r>
            <a:r>
              <a:rPr lang="en-US" sz="2000" dirty="0">
                <a:solidFill>
                  <a:schemeClr val="tx1"/>
                </a:solidFill>
              </a:rPr>
              <a:t>(</a:t>
            </a:r>
            <a:r>
              <a:rPr lang="en-US" sz="2000" dirty="0" err="1">
                <a:solidFill>
                  <a:schemeClr val="tx1"/>
                </a:solidFill>
              </a:rPr>
              <a:t>Pola</a:t>
            </a:r>
            <a:r>
              <a:rPr lang="en-US" sz="2000" dirty="0">
                <a:solidFill>
                  <a:schemeClr val="tx1"/>
                </a:solidFill>
              </a:rPr>
              <a:t> </a:t>
            </a:r>
            <a:r>
              <a:rPr lang="en-US" sz="2000" dirty="0" err="1">
                <a:solidFill>
                  <a:schemeClr val="tx1"/>
                </a:solidFill>
              </a:rPr>
              <a:t>pikir</a:t>
            </a:r>
            <a:r>
              <a:rPr lang="en-US" sz="2000" dirty="0">
                <a:solidFill>
                  <a:schemeClr val="tx1"/>
                </a:solidFill>
              </a:rPr>
              <a:t>) </a:t>
            </a:r>
            <a:r>
              <a:rPr lang="en-US" sz="2000" dirty="0" err="1">
                <a:solidFill>
                  <a:schemeClr val="tx1"/>
                </a:solidFill>
              </a:rPr>
              <a:t>adalah</a:t>
            </a:r>
            <a:r>
              <a:rPr lang="en-US" sz="2000" dirty="0">
                <a:solidFill>
                  <a:schemeClr val="tx1"/>
                </a:solidFill>
              </a:rPr>
              <a:t> suatu filter yang </a:t>
            </a:r>
            <a:r>
              <a:rPr lang="en-US" sz="2000" dirty="0" err="1">
                <a:solidFill>
                  <a:schemeClr val="tx1"/>
                </a:solidFill>
              </a:rPr>
              <a:t>dibangun</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menafsirkan</a:t>
            </a:r>
            <a:r>
              <a:rPr lang="en-US" sz="2000" dirty="0">
                <a:solidFill>
                  <a:schemeClr val="tx1"/>
                </a:solidFill>
              </a:rPr>
              <a:t> </a:t>
            </a:r>
            <a:r>
              <a:rPr lang="en-US" sz="2000" dirty="0" err="1">
                <a:solidFill>
                  <a:schemeClr val="tx1"/>
                </a:solidFill>
              </a:rPr>
              <a:t>apa</a:t>
            </a:r>
            <a:r>
              <a:rPr lang="en-US" sz="2000" dirty="0">
                <a:solidFill>
                  <a:schemeClr val="tx1"/>
                </a:solidFill>
              </a:rPr>
              <a:t> </a:t>
            </a:r>
            <a:r>
              <a:rPr lang="en-US" sz="2000" dirty="0" err="1">
                <a:solidFill>
                  <a:schemeClr val="tx1"/>
                </a:solidFill>
              </a:rPr>
              <a:t>saja</a:t>
            </a:r>
            <a:r>
              <a:rPr lang="en-US" sz="2000" dirty="0">
                <a:solidFill>
                  <a:schemeClr val="tx1"/>
                </a:solidFill>
              </a:rPr>
              <a:t> yang </a:t>
            </a:r>
            <a:r>
              <a:rPr lang="en-US" sz="2000" dirty="0" err="1">
                <a:solidFill>
                  <a:schemeClr val="tx1"/>
                </a:solidFill>
              </a:rPr>
              <a:t>kita</a:t>
            </a:r>
            <a:r>
              <a:rPr lang="en-US" sz="2000" dirty="0">
                <a:solidFill>
                  <a:schemeClr val="tx1"/>
                </a:solidFill>
              </a:rPr>
              <a:t> </a:t>
            </a:r>
            <a:r>
              <a:rPr lang="en-US" sz="2000" dirty="0" err="1">
                <a:solidFill>
                  <a:schemeClr val="tx1"/>
                </a:solidFill>
              </a:rPr>
              <a:t>lihat</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kita</a:t>
            </a:r>
            <a:r>
              <a:rPr lang="en-US" sz="2000" dirty="0">
                <a:solidFill>
                  <a:schemeClr val="tx1"/>
                </a:solidFill>
              </a:rPr>
              <a:t> </a:t>
            </a:r>
            <a:r>
              <a:rPr lang="en-US" sz="2000" dirty="0" err="1">
                <a:solidFill>
                  <a:schemeClr val="tx1"/>
                </a:solidFill>
              </a:rPr>
              <a:t>alami</a:t>
            </a:r>
            <a:r>
              <a:rPr lang="en-US" sz="2000" dirty="0">
                <a:solidFill>
                  <a:schemeClr val="tx1"/>
                </a:solidFill>
              </a:rPr>
              <a:t>.</a:t>
            </a:r>
            <a:endParaRPr lang="id-ID" sz="2000" i="1" dirty="0">
              <a:solidFill>
                <a:schemeClr val="tx1"/>
              </a:solidFill>
            </a:endParaRPr>
          </a:p>
        </p:txBody>
      </p:sp>
      <p:sp>
        <p:nvSpPr>
          <p:cNvPr id="20" name="Down Arrow 19"/>
          <p:cNvSpPr/>
          <p:nvPr/>
        </p:nvSpPr>
        <p:spPr>
          <a:xfrm>
            <a:off x="1608713" y="3301929"/>
            <a:ext cx="1924183" cy="57864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t>Meliputi</a:t>
            </a:r>
            <a:endParaRPr lang="id-ID" b="1" dirty="0"/>
          </a:p>
        </p:txBody>
      </p:sp>
      <p:grpSp>
        <p:nvGrpSpPr>
          <p:cNvPr id="21" name="Group 20"/>
          <p:cNvGrpSpPr/>
          <p:nvPr/>
        </p:nvGrpSpPr>
        <p:grpSpPr>
          <a:xfrm>
            <a:off x="1907227" y="3965212"/>
            <a:ext cx="3300173" cy="584698"/>
            <a:chOff x="0" y="0"/>
            <a:chExt cx="3244344" cy="770896"/>
          </a:xfrm>
        </p:grpSpPr>
        <p:sp>
          <p:nvSpPr>
            <p:cNvPr id="22" name="Rounded Rectangle 21"/>
            <p:cNvSpPr/>
            <p:nvPr/>
          </p:nvSpPr>
          <p:spPr>
            <a:xfrm>
              <a:off x="0" y="0"/>
              <a:ext cx="3244344" cy="77089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Rounded Rectangle 4"/>
            <p:cNvSpPr/>
            <p:nvPr/>
          </p:nvSpPr>
          <p:spPr>
            <a:xfrm>
              <a:off x="22579" y="22579"/>
              <a:ext cx="3221764" cy="725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err="1">
                  <a:solidFill>
                    <a:schemeClr val="tx1"/>
                  </a:solidFill>
                </a:rPr>
                <a:t>Keyakinan</a:t>
              </a:r>
              <a:r>
                <a:rPr lang="en-US" sz="2000" b="1" kern="1200" dirty="0">
                  <a:solidFill>
                    <a:schemeClr val="tx1"/>
                  </a:solidFill>
                </a:rPr>
                <a:t> yang </a:t>
              </a:r>
              <a:r>
                <a:rPr lang="en-US" sz="2000" b="1" kern="1200" dirty="0" err="1">
                  <a:solidFill>
                    <a:schemeClr val="tx1"/>
                  </a:solidFill>
                </a:rPr>
                <a:t>dimiliki</a:t>
              </a:r>
              <a:endParaRPr lang="id-ID" sz="2000" b="1" kern="1200" dirty="0">
                <a:solidFill>
                  <a:schemeClr val="tx1"/>
                </a:solidFill>
              </a:endParaRPr>
            </a:p>
          </p:txBody>
        </p:sp>
      </p:grpSp>
      <p:grpSp>
        <p:nvGrpSpPr>
          <p:cNvPr id="24" name="Group 23"/>
          <p:cNvGrpSpPr/>
          <p:nvPr/>
        </p:nvGrpSpPr>
        <p:grpSpPr>
          <a:xfrm>
            <a:off x="2178940" y="4746406"/>
            <a:ext cx="3300173" cy="584698"/>
            <a:chOff x="271713" y="911059"/>
            <a:chExt cx="3244344" cy="770896"/>
          </a:xfrm>
        </p:grpSpPr>
        <p:sp>
          <p:nvSpPr>
            <p:cNvPr id="25" name="Rounded Rectangle 24"/>
            <p:cNvSpPr/>
            <p:nvPr/>
          </p:nvSpPr>
          <p:spPr>
            <a:xfrm>
              <a:off x="271713" y="911059"/>
              <a:ext cx="3244344" cy="770896"/>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Rounded Rectangle 6"/>
            <p:cNvSpPr/>
            <p:nvPr/>
          </p:nvSpPr>
          <p:spPr>
            <a:xfrm>
              <a:off x="294292" y="933638"/>
              <a:ext cx="3221765" cy="725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err="1">
                  <a:solidFill>
                    <a:schemeClr val="tx1"/>
                  </a:solidFill>
                </a:rPr>
                <a:t>Nilai-nilai</a:t>
              </a:r>
              <a:r>
                <a:rPr lang="en-US" sz="2000" b="1" kern="1200" dirty="0">
                  <a:solidFill>
                    <a:schemeClr val="tx1"/>
                  </a:solidFill>
                </a:rPr>
                <a:t> yang </a:t>
              </a:r>
              <a:r>
                <a:rPr lang="en-US" sz="2000" b="1" kern="1200" dirty="0" err="1">
                  <a:solidFill>
                    <a:schemeClr val="tx1"/>
                  </a:solidFill>
                </a:rPr>
                <a:t>dianut</a:t>
              </a:r>
              <a:endParaRPr lang="id-ID" sz="2000" b="1" kern="1200" dirty="0">
                <a:solidFill>
                  <a:schemeClr val="tx1"/>
                </a:solidFill>
              </a:endParaRPr>
            </a:p>
          </p:txBody>
        </p:sp>
      </p:grpSp>
      <p:grpSp>
        <p:nvGrpSpPr>
          <p:cNvPr id="27" name="Group 26"/>
          <p:cNvGrpSpPr/>
          <p:nvPr/>
        </p:nvGrpSpPr>
        <p:grpSpPr>
          <a:xfrm>
            <a:off x="2446599" y="5538494"/>
            <a:ext cx="3300173" cy="584698"/>
            <a:chOff x="539372" y="1822119"/>
            <a:chExt cx="3244344" cy="770896"/>
          </a:xfrm>
        </p:grpSpPr>
        <p:sp>
          <p:nvSpPr>
            <p:cNvPr id="28" name="Rounded Rectangle 27"/>
            <p:cNvSpPr/>
            <p:nvPr/>
          </p:nvSpPr>
          <p:spPr>
            <a:xfrm>
              <a:off x="539372" y="1822119"/>
              <a:ext cx="3244344" cy="77089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Rounded Rectangle 8"/>
            <p:cNvSpPr/>
            <p:nvPr/>
          </p:nvSpPr>
          <p:spPr>
            <a:xfrm>
              <a:off x="561951" y="1844698"/>
              <a:ext cx="2430444" cy="725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err="1">
                  <a:solidFill>
                    <a:schemeClr val="tx1"/>
                  </a:solidFill>
                </a:rPr>
                <a:t>Keputusan</a:t>
              </a:r>
              <a:endParaRPr lang="id-ID" sz="1800" b="1" kern="1200" dirty="0">
                <a:solidFill>
                  <a:schemeClr val="tx1"/>
                </a:solidFill>
              </a:endParaRPr>
            </a:p>
          </p:txBody>
        </p:sp>
      </p:grpSp>
      <p:grpSp>
        <p:nvGrpSpPr>
          <p:cNvPr id="30" name="Group 29"/>
          <p:cNvGrpSpPr/>
          <p:nvPr/>
        </p:nvGrpSpPr>
        <p:grpSpPr>
          <a:xfrm>
            <a:off x="2718312" y="6258574"/>
            <a:ext cx="3300173" cy="584698"/>
            <a:chOff x="811085" y="2733178"/>
            <a:chExt cx="3244344" cy="770896"/>
          </a:xfrm>
        </p:grpSpPr>
        <p:sp>
          <p:nvSpPr>
            <p:cNvPr id="31" name="Rounded Rectangle 30"/>
            <p:cNvSpPr/>
            <p:nvPr/>
          </p:nvSpPr>
          <p:spPr>
            <a:xfrm>
              <a:off x="811085" y="2733178"/>
              <a:ext cx="3244344" cy="77089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Rounded Rectangle 10"/>
            <p:cNvSpPr/>
            <p:nvPr/>
          </p:nvSpPr>
          <p:spPr>
            <a:xfrm>
              <a:off x="833664" y="2755757"/>
              <a:ext cx="3219427" cy="725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600" kern="1200" dirty="0" err="1">
                  <a:solidFill>
                    <a:schemeClr val="tx1"/>
                  </a:solidFill>
                </a:rPr>
                <a:t>Pendapat</a:t>
              </a:r>
              <a:r>
                <a:rPr lang="en-US" sz="1600" kern="1200" dirty="0">
                  <a:solidFill>
                    <a:schemeClr val="tx1"/>
                  </a:solidFill>
                </a:rPr>
                <a:t> </a:t>
              </a:r>
              <a:r>
                <a:rPr lang="en-US" sz="1600" kern="1200" dirty="0" err="1">
                  <a:solidFill>
                    <a:schemeClr val="tx1"/>
                  </a:solidFill>
                </a:rPr>
                <a:t>dalam</a:t>
              </a:r>
              <a:r>
                <a:rPr lang="en-US" sz="1600" kern="1200" dirty="0">
                  <a:solidFill>
                    <a:schemeClr val="tx1"/>
                  </a:solidFill>
                </a:rPr>
                <a:t> </a:t>
              </a:r>
              <a:r>
                <a:rPr lang="en-US" sz="1600" kern="1200" dirty="0" err="1">
                  <a:solidFill>
                    <a:schemeClr val="tx1"/>
                  </a:solidFill>
                </a:rPr>
                <a:t>memandang</a:t>
              </a:r>
              <a:r>
                <a:rPr lang="en-US" sz="1600" kern="1200" dirty="0">
                  <a:solidFill>
                    <a:schemeClr val="tx1"/>
                  </a:solidFill>
                </a:rPr>
                <a:t> </a:t>
              </a:r>
              <a:r>
                <a:rPr lang="en-US" sz="1600" kern="1200" dirty="0" err="1">
                  <a:solidFill>
                    <a:schemeClr val="tx1"/>
                  </a:solidFill>
                </a:rPr>
                <a:t>diri</a:t>
              </a:r>
              <a:r>
                <a:rPr lang="en-US" sz="1600" kern="1200" dirty="0">
                  <a:solidFill>
                    <a:schemeClr val="tx1"/>
                  </a:solidFill>
                </a:rPr>
                <a:t> </a:t>
              </a:r>
              <a:r>
                <a:rPr lang="en-US" sz="1600" kern="1200" dirty="0" err="1">
                  <a:solidFill>
                    <a:schemeClr val="tx1"/>
                  </a:solidFill>
                </a:rPr>
                <a:t>sendiri</a:t>
              </a:r>
              <a:r>
                <a:rPr lang="en-US" sz="1600" kern="1200" dirty="0">
                  <a:solidFill>
                    <a:schemeClr val="tx1"/>
                  </a:solidFill>
                </a:rPr>
                <a:t>, orang lain, </a:t>
              </a:r>
              <a:r>
                <a:rPr lang="en-US" sz="1600" kern="1200" dirty="0" err="1">
                  <a:solidFill>
                    <a:schemeClr val="tx1"/>
                  </a:solidFill>
                </a:rPr>
                <a:t>dan</a:t>
              </a:r>
              <a:r>
                <a:rPr lang="en-US" sz="1600" kern="1200" dirty="0">
                  <a:solidFill>
                    <a:schemeClr val="tx1"/>
                  </a:solidFill>
                </a:rPr>
                <a:t> </a:t>
              </a:r>
              <a:r>
                <a:rPr lang="en-US" sz="1600" kern="1200" dirty="0" err="1">
                  <a:solidFill>
                    <a:schemeClr val="tx1"/>
                  </a:solidFill>
                </a:rPr>
                <a:t>kehidupan</a:t>
              </a:r>
              <a:r>
                <a:rPr lang="en-US" sz="1600" kern="1200" dirty="0">
                  <a:solidFill>
                    <a:schemeClr val="tx1"/>
                  </a:solidFill>
                </a:rPr>
                <a:t> </a:t>
              </a:r>
              <a:r>
                <a:rPr lang="en-US" sz="1600" kern="1200" dirty="0" err="1">
                  <a:solidFill>
                    <a:schemeClr val="tx1"/>
                  </a:solidFill>
                </a:rPr>
                <a:t>ini</a:t>
              </a:r>
              <a:endParaRPr lang="id-ID" sz="1600" kern="1200" dirty="0">
                <a:solidFill>
                  <a:schemeClr val="tx1"/>
                </a:solidFill>
              </a:endParaRPr>
            </a:p>
          </p:txBody>
        </p:sp>
      </p:grpSp>
      <p:grpSp>
        <p:nvGrpSpPr>
          <p:cNvPr id="41" name="Group 40"/>
          <p:cNvGrpSpPr/>
          <p:nvPr/>
        </p:nvGrpSpPr>
        <p:grpSpPr>
          <a:xfrm>
            <a:off x="4650488" y="4458374"/>
            <a:ext cx="556912" cy="320622"/>
            <a:chOff x="2743261" y="590436"/>
            <a:chExt cx="501082" cy="501082"/>
          </a:xfrm>
        </p:grpSpPr>
        <p:sp>
          <p:nvSpPr>
            <p:cNvPr id="43" name="Down Arrow 42"/>
            <p:cNvSpPr/>
            <p:nvPr/>
          </p:nvSpPr>
          <p:spPr>
            <a:xfrm>
              <a:off x="2743261" y="590436"/>
              <a:ext cx="501082" cy="501082"/>
            </a:xfrm>
            <a:prstGeom prst="downArrow">
              <a:avLst>
                <a:gd name="adj1" fmla="val 55000"/>
                <a:gd name="adj2" fmla="val 45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4" name="Down Arrow 12"/>
            <p:cNvSpPr/>
            <p:nvPr/>
          </p:nvSpPr>
          <p:spPr>
            <a:xfrm>
              <a:off x="2856004" y="590436"/>
              <a:ext cx="275596" cy="377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id-ID" sz="2200" kern="1200"/>
            </a:p>
          </p:txBody>
        </p:sp>
      </p:grpSp>
      <p:grpSp>
        <p:nvGrpSpPr>
          <p:cNvPr id="45" name="Group 44"/>
          <p:cNvGrpSpPr/>
          <p:nvPr/>
        </p:nvGrpSpPr>
        <p:grpSpPr>
          <a:xfrm>
            <a:off x="4922202" y="5178454"/>
            <a:ext cx="556912" cy="320622"/>
            <a:chOff x="3014975" y="1501496"/>
            <a:chExt cx="501082" cy="501082"/>
          </a:xfrm>
        </p:grpSpPr>
        <p:sp>
          <p:nvSpPr>
            <p:cNvPr id="46" name="Down Arrow 45"/>
            <p:cNvSpPr/>
            <p:nvPr/>
          </p:nvSpPr>
          <p:spPr>
            <a:xfrm>
              <a:off x="3014975" y="1501496"/>
              <a:ext cx="501082" cy="501082"/>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7" name="Down Arrow 14"/>
            <p:cNvSpPr/>
            <p:nvPr/>
          </p:nvSpPr>
          <p:spPr>
            <a:xfrm>
              <a:off x="3127718" y="1501496"/>
              <a:ext cx="275596" cy="377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id-ID" sz="2200" kern="1200"/>
            </a:p>
          </p:txBody>
        </p:sp>
      </p:grpSp>
      <p:grpSp>
        <p:nvGrpSpPr>
          <p:cNvPr id="48" name="Group 47"/>
          <p:cNvGrpSpPr/>
          <p:nvPr/>
        </p:nvGrpSpPr>
        <p:grpSpPr>
          <a:xfrm>
            <a:off x="5189860" y="5970542"/>
            <a:ext cx="556912" cy="320622"/>
            <a:chOff x="3282633" y="2412555"/>
            <a:chExt cx="501082" cy="501082"/>
          </a:xfrm>
        </p:grpSpPr>
        <p:sp>
          <p:nvSpPr>
            <p:cNvPr id="49" name="Down Arrow 48"/>
            <p:cNvSpPr/>
            <p:nvPr/>
          </p:nvSpPr>
          <p:spPr>
            <a:xfrm>
              <a:off x="3282633" y="2412555"/>
              <a:ext cx="501082" cy="501082"/>
            </a:xfrm>
            <a:prstGeom prst="downArrow">
              <a:avLst>
                <a:gd name="adj1" fmla="val 55000"/>
                <a:gd name="adj2" fmla="val 45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50" name="Down Arrow 16"/>
            <p:cNvSpPr/>
            <p:nvPr/>
          </p:nvSpPr>
          <p:spPr>
            <a:xfrm>
              <a:off x="3395376" y="2412555"/>
              <a:ext cx="275596" cy="377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id-ID" sz="2200" kern="1200"/>
            </a:p>
          </p:txBody>
        </p:sp>
      </p:grpSp>
      <p:sp>
        <p:nvSpPr>
          <p:cNvPr id="4" name="Rectangle 3"/>
          <p:cNvSpPr/>
          <p:nvPr/>
        </p:nvSpPr>
        <p:spPr>
          <a:xfrm>
            <a:off x="1883770" y="274615"/>
            <a:ext cx="6803030" cy="850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i="1" dirty="0">
                <a:solidFill>
                  <a:schemeClr val="tx1"/>
                </a:solidFill>
              </a:rPr>
              <a:t>Mindset </a:t>
            </a:r>
            <a:r>
              <a:rPr lang="id-ID" sz="3600" dirty="0">
                <a:solidFill>
                  <a:schemeClr val="tx1"/>
                </a:solidFill>
              </a:rPr>
              <a:t>penggerak perilaku</a:t>
            </a:r>
            <a:endParaRPr lang="id-ID" sz="3600" i="1" dirty="0">
              <a:solidFill>
                <a:schemeClr val="tx1"/>
              </a:solidFill>
            </a:endParaRPr>
          </a:p>
        </p:txBody>
      </p:sp>
    </p:spTree>
    <p:extLst>
      <p:ext uri="{BB962C8B-B14F-4D97-AF65-F5344CB8AC3E}">
        <p14:creationId xmlns:p14="http://schemas.microsoft.com/office/powerpoint/2010/main" val="3919178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65"/>
                                        </p:tgtEl>
                                        <p:attrNameLst>
                                          <p:attrName>ppt_x</p:attrName>
                                          <p:attrName>ppt_y</p:attrName>
                                        </p:attrNameLst>
                                      </p:cBhvr>
                                    </p:animMotion>
                                  </p:childTnLst>
                                </p:cTn>
                              </p:par>
                              <p:par>
                                <p:cTn id="9" presetID="50" presetClass="path" presetSubtype="0" accel="50000" decel="50000" fill="hold" grpId="0" nodeType="withEffect">
                                  <p:stCondLst>
                                    <p:cond delay="0"/>
                                  </p:stCondLst>
                                  <p:childTnLst>
                                    <p:animMotion origin="layout" path="M 1.94444E-6 -3.33333E-6 L 0.12517 -3.33333E-6 C 0.18125 -3.33333E-6 0.25035 0.16227 0.25035 0.29398 L 0.25035 0.5882 " pathEditMode="relative" rAng="0" ptsTypes="AAAA">
                                      <p:cBhvr>
                                        <p:cTn id="10" dur="2000" fill="hold"/>
                                        <p:tgtEl>
                                          <p:spTgt spid="37"/>
                                        </p:tgtEl>
                                        <p:attrNameLst>
                                          <p:attrName>ppt_x</p:attrName>
                                          <p:attrName>ppt_y</p:attrName>
                                        </p:attrNameLst>
                                      </p:cBhvr>
                                      <p:rCtr x="12517" y="29398"/>
                                    </p:animMotion>
                                  </p:childTnLst>
                                </p:cTn>
                              </p:par>
                              <p:par>
                                <p:cTn id="11" presetID="50" presetClass="path" presetSubtype="0" accel="50000" decel="50000" fill="hold" grpId="0" nodeType="withEffect">
                                  <p:stCondLst>
                                    <p:cond delay="0"/>
                                  </p:stCondLst>
                                  <p:childTnLst>
                                    <p:animMotion origin="layout" path="M 1.94444E-6 -3.33333E-6 L 0.12517 -3.33333E-6 C 0.18125 -3.33333E-6 0.25035 0.16227 0.25035 0.29398 L 0.25035 0.5882 " pathEditMode="relative" rAng="0" ptsTypes="AAAA">
                                      <p:cBhvr>
                                        <p:cTn id="12" dur="2000" fill="hold"/>
                                        <p:tgtEl>
                                          <p:spTgt spid="60"/>
                                        </p:tgtEl>
                                        <p:attrNameLst>
                                          <p:attrName>ppt_x</p:attrName>
                                          <p:attrName>ppt_y</p:attrName>
                                        </p:attrNameLst>
                                      </p:cBhvr>
                                      <p:rCtr x="12517" y="29398"/>
                                    </p:animMotion>
                                  </p:childTnLst>
                                </p:cTn>
                              </p:par>
                              <p:par>
                                <p:cTn id="13" presetID="50" presetClass="path" presetSubtype="0" accel="50000" decel="50000" fill="hold" grpId="0" nodeType="withEffect">
                                  <p:stCondLst>
                                    <p:cond delay="0"/>
                                  </p:stCondLst>
                                  <p:childTnLst>
                                    <p:animMotion origin="layout" path="M 3.61111E-6 -3.33333E-6 L 0.12517 -3.33333E-6 C 0.18125 -3.33333E-6 0.25034 0.16227 0.25034 0.29398 L 0.25034 0.5882 " pathEditMode="relative" rAng="0" ptsTypes="AAAA">
                                      <p:cBhvr>
                                        <p:cTn id="14" dur="2000" fill="hold"/>
                                        <p:tgtEl>
                                          <p:spTgt spid="36"/>
                                        </p:tgtEl>
                                        <p:attrNameLst>
                                          <p:attrName>ppt_x</p:attrName>
                                          <p:attrName>ppt_y</p:attrName>
                                        </p:attrNameLst>
                                      </p:cBhvr>
                                      <p:rCtr x="12517" y="29398"/>
                                    </p:animMotion>
                                  </p:childTnLst>
                                </p:cTn>
                              </p:par>
                              <p:par>
                                <p:cTn id="15" presetID="50" presetClass="path" presetSubtype="0" accel="50000" decel="50000" fill="hold" grpId="0" nodeType="withEffect">
                                  <p:stCondLst>
                                    <p:cond delay="0"/>
                                  </p:stCondLst>
                                  <p:childTnLst>
                                    <p:animMotion origin="layout" path="M -2.77778E-6 -3.33333E-6 L 0.12518 -3.33333E-6 C 0.18125 -3.33333E-6 0.25035 0.16227 0.25035 0.29398 L 0.25035 0.5882 " pathEditMode="relative" rAng="0" ptsTypes="AAAA">
                                      <p:cBhvr>
                                        <p:cTn id="16" dur="2000" fill="hold"/>
                                        <p:tgtEl>
                                          <p:spTgt spid="42"/>
                                        </p:tgtEl>
                                        <p:attrNameLst>
                                          <p:attrName>ppt_x</p:attrName>
                                          <p:attrName>ppt_y</p:attrName>
                                        </p:attrNameLst>
                                      </p:cBhvr>
                                      <p:rCtr x="12517" y="29398"/>
                                    </p:animMotion>
                                  </p:childTnLst>
                                </p:cTn>
                              </p:par>
                              <p:par>
                                <p:cTn id="17" presetID="50" presetClass="path" presetSubtype="0" accel="50000" decel="50000" fill="hold" grpId="0" nodeType="withEffect">
                                  <p:stCondLst>
                                    <p:cond delay="0"/>
                                  </p:stCondLst>
                                  <p:childTnLst>
                                    <p:animMotion origin="layout" path="M -1.11111E-6 -3.33333E-6 L 0.12517 -3.33333E-6 C 0.18125 -3.33333E-6 0.25035 0.16227 0.25035 0.29398 L 0.25035 0.5882 " pathEditMode="relative" rAng="0" ptsTypes="AAAA">
                                      <p:cBhvr>
                                        <p:cTn id="18" dur="2000" fill="hold"/>
                                        <p:tgtEl>
                                          <p:spTgt spid="35"/>
                                        </p:tgtEl>
                                        <p:attrNameLst>
                                          <p:attrName>ppt_x</p:attrName>
                                          <p:attrName>ppt_y</p:attrName>
                                        </p:attrNameLst>
                                      </p:cBhvr>
                                      <p:rCtr x="12517" y="29398"/>
                                    </p:animMotion>
                                  </p:childTnLst>
                                </p:cTn>
                              </p:par>
                              <p:par>
                                <p:cTn id="19" presetID="50" presetClass="path" presetSubtype="0" accel="50000" decel="50000" fill="hold" grpId="0" nodeType="withEffect">
                                  <p:stCondLst>
                                    <p:cond delay="0"/>
                                  </p:stCondLst>
                                  <p:childTnLst>
                                    <p:animMotion origin="layout" path="M 1.94444E-6 -3.33333E-6 L 0.12517 -3.33333E-6 C 0.18125 -3.33333E-6 0.25035 0.16227 0.25035 0.29398 L 0.25035 0.5882 " pathEditMode="relative" rAng="0" ptsTypes="AAAA">
                                      <p:cBhvr>
                                        <p:cTn id="20" dur="2000" fill="hold"/>
                                        <p:tgtEl>
                                          <p:spTgt spid="40"/>
                                        </p:tgtEl>
                                        <p:attrNameLst>
                                          <p:attrName>ppt_x</p:attrName>
                                          <p:attrName>ppt_y</p:attrName>
                                        </p:attrNameLst>
                                      </p:cBhvr>
                                      <p:rCtr x="12517" y="29398"/>
                                    </p:animMotion>
                                  </p:childTnLst>
                                </p:cTn>
                              </p:par>
                              <p:par>
                                <p:cTn id="21" presetID="50" presetClass="path" presetSubtype="0" accel="50000" decel="50000" fill="hold" grpId="0" nodeType="withEffect">
                                  <p:stCondLst>
                                    <p:cond delay="0"/>
                                  </p:stCondLst>
                                  <p:childTnLst>
                                    <p:animMotion origin="layout" path="M 4.16667E-6 -3.33333E-6 L 0.12517 -3.33333E-6 C 0.18125 -3.33333E-6 0.25034 0.16227 0.25034 0.29398 L 0.25034 0.5882 " pathEditMode="relative" rAng="0" ptsTypes="AAAA">
                                      <p:cBhvr>
                                        <p:cTn id="22" dur="2000" fill="hold"/>
                                        <p:tgtEl>
                                          <p:spTgt spid="34"/>
                                        </p:tgtEl>
                                        <p:attrNameLst>
                                          <p:attrName>ppt_x</p:attrName>
                                          <p:attrName>ppt_y</p:attrName>
                                        </p:attrNameLst>
                                      </p:cBhvr>
                                      <p:rCtr x="12517" y="29398"/>
                                    </p:animMotion>
                                  </p:childTnLst>
                                </p:cTn>
                              </p:par>
                              <p:par>
                                <p:cTn id="23" presetID="50" presetClass="path" presetSubtype="0" accel="50000" decel="50000" fill="hold" grpId="0" nodeType="withEffect">
                                  <p:stCondLst>
                                    <p:cond delay="0"/>
                                  </p:stCondLst>
                                  <p:childTnLst>
                                    <p:animMotion origin="layout" path="M -2.22222E-6 -3.33333E-6 L 0.12518 -3.33333E-6 C 0.18125 -3.33333E-6 0.25035 0.16227 0.25035 0.29398 L 0.25035 0.5882 " pathEditMode="relative" rAng="0" ptsTypes="AAAA">
                                      <p:cBhvr>
                                        <p:cTn id="24" dur="2000" fill="hold"/>
                                        <p:tgtEl>
                                          <p:spTgt spid="39"/>
                                        </p:tgtEl>
                                        <p:attrNameLst>
                                          <p:attrName>ppt_x</p:attrName>
                                          <p:attrName>ppt_y</p:attrName>
                                        </p:attrNameLst>
                                      </p:cBhvr>
                                      <p:rCtr x="12517" y="29398"/>
                                    </p:animMotion>
                                  </p:childTnLst>
                                </p:cTn>
                              </p:par>
                            </p:childTnLst>
                          </p:cTn>
                        </p:par>
                        <p:par>
                          <p:cTn id="25" fill="hold">
                            <p:stCondLst>
                              <p:cond delay="2000"/>
                            </p:stCondLst>
                            <p:childTnLst>
                              <p:par>
                                <p:cTn id="26" presetID="57" presetClass="path" presetSubtype="0" accel="50000" decel="50000" fill="hold" nodeType="afterEffect">
                                  <p:stCondLst>
                                    <p:cond delay="0"/>
                                  </p:stCondLst>
                                  <p:childTnLst>
                                    <p:animMotion origin="layout" path="M -1.66667E-6 2.22222E-6 L -1.66667E-6 -0.18681 C -1.66667E-6 -0.27037 0.01736 -0.29607 -0.00694 -0.3794 C -0.01684 -0.44144 -0.14566 -0.41991 -0.06771 -0.4206 " pathEditMode="relative" rAng="0" ptsTypes="AAAA">
                                      <p:cBhvr>
                                        <p:cTn id="27" dur="2000" fill="hold"/>
                                        <p:tgtEl>
                                          <p:spTgt spid="3"/>
                                        </p:tgtEl>
                                        <p:attrNameLst>
                                          <p:attrName>ppt_x</p:attrName>
                                          <p:attrName>ppt_y</p:attrName>
                                        </p:attrNameLst>
                                      </p:cBhvr>
                                      <p:rCtr x="-4323" y="-21181"/>
                                    </p:animMotion>
                                  </p:childTnLst>
                                </p:cTn>
                              </p:par>
                            </p:childTnLst>
                          </p:cTn>
                        </p:par>
                        <p:par>
                          <p:cTn id="28" fill="hold">
                            <p:stCondLst>
                              <p:cond delay="4000"/>
                            </p:stCondLst>
                            <p:childTnLst>
                              <p:par>
                                <p:cTn id="29" presetID="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47"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7"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4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47"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47"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47" presetClass="entr" presetSubtype="0"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childTnLst>
                          </p:cTn>
                        </p:par>
                        <p:par>
                          <p:cTn id="85" fill="hold">
                            <p:stCondLst>
                              <p:cond delay="12500"/>
                            </p:stCondLst>
                            <p:childTnLst>
                              <p:par>
                                <p:cTn id="86" presetID="47" presetClass="entr" presetSubtype="0"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37" grpId="0" animBg="1"/>
      <p:bldP spid="39" grpId="0" animBg="1"/>
      <p:bldP spid="40" grpId="0" animBg="1"/>
      <p:bldP spid="42" grpId="0" animBg="1"/>
      <p:bldP spid="60" grpId="0" animBg="1"/>
      <p:bldP spid="65" grpId="0" animBg="1"/>
      <p:bldGraphic spid="18" grpId="0">
        <p:bldAsOne/>
      </p:bldGraphic>
      <p:bldP spid="19" grpId="0" animBg="1"/>
      <p:bldP spid="2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643336"/>
            <a:ext cx="3810000" cy="3810000"/>
          </a:xfrm>
          <a:prstGeom prst="rect">
            <a:avLst/>
          </a:prstGeom>
        </p:spPr>
      </p:pic>
      <p:sp>
        <p:nvSpPr>
          <p:cNvPr id="4" name="Rectangle 3"/>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5" name="Rectangle 4"/>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6" name="Cloud Callout 5"/>
          <p:cNvSpPr/>
          <p:nvPr/>
        </p:nvSpPr>
        <p:spPr>
          <a:xfrm>
            <a:off x="4575894" y="202070"/>
            <a:ext cx="4359188" cy="2520280"/>
          </a:xfrm>
          <a:prstGeom prst="cloudCallout">
            <a:avLst>
              <a:gd name="adj1" fmla="val -24182"/>
              <a:gd name="adj2" fmla="val 69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rPr>
              <a:t>Kehidupan ini sangat keras, jadi aku harus berjuang hanya sekedar untuk hidup pas-pasan</a:t>
            </a:r>
          </a:p>
        </p:txBody>
      </p:sp>
      <p:sp>
        <p:nvSpPr>
          <p:cNvPr id="7" name="Cloud Callout 6"/>
          <p:cNvSpPr/>
          <p:nvPr/>
        </p:nvSpPr>
        <p:spPr>
          <a:xfrm>
            <a:off x="393148" y="633358"/>
            <a:ext cx="4076441" cy="2365445"/>
          </a:xfrm>
          <a:prstGeom prst="cloudCallout">
            <a:avLst>
              <a:gd name="adj1" fmla="val 25324"/>
              <a:gd name="adj2" fmla="val 6217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000" dirty="0">
                <a:solidFill>
                  <a:schemeClr val="tx1"/>
                </a:solidFill>
              </a:rPr>
              <a:t>Aku punya kemampuan yang hebat, dan orang-orang ingin bekerja sama dengan ku</a:t>
            </a:r>
          </a:p>
        </p:txBody>
      </p:sp>
    </p:spTree>
    <p:extLst>
      <p:ext uri="{BB962C8B-B14F-4D97-AF65-F5344CB8AC3E}">
        <p14:creationId xmlns:p14="http://schemas.microsoft.com/office/powerpoint/2010/main" val="986272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4" name="Rectangle 3"/>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680" y="548680"/>
            <a:ext cx="6309320" cy="6309320"/>
          </a:xfrm>
          <a:prstGeom prst="rect">
            <a:avLst/>
          </a:prstGeom>
        </p:spPr>
      </p:pic>
      <p:sp>
        <p:nvSpPr>
          <p:cNvPr id="6" name="TextBox 5"/>
          <p:cNvSpPr txBox="1"/>
          <p:nvPr/>
        </p:nvSpPr>
        <p:spPr>
          <a:xfrm>
            <a:off x="344882" y="3703340"/>
            <a:ext cx="4511171" cy="1015663"/>
          </a:xfrm>
          <a:prstGeom prst="rect">
            <a:avLst/>
          </a:prstGeom>
          <a:noFill/>
        </p:spPr>
        <p:txBody>
          <a:bodyPr wrap="none" rtlCol="0">
            <a:spAutoFit/>
          </a:bodyPr>
          <a:lstStyle/>
          <a:p>
            <a:pPr algn="ctr"/>
            <a:r>
              <a:rPr lang="id-ID" sz="2000" i="1" dirty="0"/>
              <a:t>“Yakinlah bahwa hidup Anda berharga,</a:t>
            </a:r>
          </a:p>
          <a:p>
            <a:pPr algn="ctr"/>
            <a:r>
              <a:rPr lang="id-ID" sz="2000" i="1" dirty="0"/>
              <a:t>maka keyakinan Anda akan menciptakan</a:t>
            </a:r>
          </a:p>
          <a:p>
            <a:pPr algn="ctr"/>
            <a:r>
              <a:rPr lang="id-ID" sz="2000" i="1" dirty="0"/>
              <a:t>Faktanya.” – </a:t>
            </a:r>
            <a:r>
              <a:rPr lang="id-ID" sz="2000" dirty="0"/>
              <a:t>Willam James</a:t>
            </a:r>
          </a:p>
        </p:txBody>
      </p:sp>
    </p:spTree>
    <p:extLst>
      <p:ext uri="{BB962C8B-B14F-4D97-AF65-F5344CB8AC3E}">
        <p14:creationId xmlns:p14="http://schemas.microsoft.com/office/powerpoint/2010/main" val="665007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970335"/>
            <a:ext cx="2448272" cy="2556706"/>
          </a:xfrm>
          <a:prstGeom prst="rect">
            <a:avLst/>
          </a:prstGeom>
        </p:spPr>
      </p:pic>
      <p:sp>
        <p:nvSpPr>
          <p:cNvPr id="4" name="Rectangle 3"/>
          <p:cNvSpPr/>
          <p:nvPr/>
        </p:nvSpPr>
        <p:spPr>
          <a:xfrm rot="2575682">
            <a:off x="5325877" y="3092913"/>
            <a:ext cx="805679" cy="25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79512" y="6453336"/>
            <a:ext cx="2016224" cy="288032"/>
          </a:xfrm>
          <a:prstGeom prst="rect">
            <a:avLst/>
          </a:prstGeom>
          <a:solidFill>
            <a:srgbClr val="0B326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6" name="Rectangle 5"/>
          <p:cNvSpPr/>
          <p:nvPr/>
        </p:nvSpPr>
        <p:spPr>
          <a:xfrm>
            <a:off x="4285359" y="6453336"/>
            <a:ext cx="1152383" cy="269448"/>
          </a:xfrm>
          <a:prstGeom prst="rect">
            <a:avLst/>
          </a:prstGeom>
          <a:solidFill>
            <a:srgbClr val="0B326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7" name="TextBox 6"/>
          <p:cNvSpPr txBox="1"/>
          <p:nvPr/>
        </p:nvSpPr>
        <p:spPr>
          <a:xfrm>
            <a:off x="224110" y="1052736"/>
            <a:ext cx="8675773" cy="1569660"/>
          </a:xfrm>
          <a:prstGeom prst="rect">
            <a:avLst/>
          </a:prstGeom>
          <a:noFill/>
        </p:spPr>
        <p:txBody>
          <a:bodyPr wrap="none" rtlCol="0">
            <a:spAutoFit/>
          </a:bodyPr>
          <a:lstStyle/>
          <a:p>
            <a:pPr algn="ctr"/>
            <a:r>
              <a:rPr lang="id-ID" sz="2400" dirty="0"/>
              <a:t>Agar berhasil, kita perlu memahami pola pikir kita masing-masing.</a:t>
            </a:r>
          </a:p>
          <a:p>
            <a:pPr algn="ctr"/>
            <a:r>
              <a:rPr lang="id-ID" sz="2400" dirty="0"/>
              <a:t>Kita harus membawanya ketingkat sadar, memerhatikannya</a:t>
            </a:r>
          </a:p>
          <a:p>
            <a:pPr algn="ctr"/>
            <a:r>
              <a:rPr lang="id-ID" sz="2400" dirty="0"/>
              <a:t>dengan baik dan melihat apakah pikiran-pikiran</a:t>
            </a:r>
          </a:p>
          <a:p>
            <a:pPr algn="ctr"/>
            <a:r>
              <a:rPr lang="id-ID" sz="2400" dirty="0"/>
              <a:t>negatif yang harus dibuang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315" y="2970335"/>
            <a:ext cx="2636912" cy="2636912"/>
          </a:xfrm>
          <a:prstGeom prst="rect">
            <a:avLst/>
          </a:prstGeom>
        </p:spPr>
      </p:pic>
      <p:sp>
        <p:nvSpPr>
          <p:cNvPr id="9" name="Freeform 5">
            <a:hlinkClick r:id="rId4" action="ppaction://hlinksldjump"/>
          </p:cNvPr>
          <p:cNvSpPr>
            <a:spLocks noEditPoints="1"/>
          </p:cNvSpPr>
          <p:nvPr/>
        </p:nvSpPr>
        <p:spPr bwMode="auto">
          <a:xfrm>
            <a:off x="6292778" y="6279377"/>
            <a:ext cx="549091" cy="461991"/>
          </a:xfrm>
          <a:custGeom>
            <a:avLst/>
            <a:gdLst>
              <a:gd name="T0" fmla="*/ 5846 w 11628"/>
              <a:gd name="T1" fmla="*/ 2773 h 10672"/>
              <a:gd name="T2" fmla="*/ 10279 w 11628"/>
              <a:gd name="T3" fmla="*/ 6614 h 10672"/>
              <a:gd name="T4" fmla="*/ 10279 w 11628"/>
              <a:gd name="T5" fmla="*/ 10672 h 10672"/>
              <a:gd name="T6" fmla="*/ 7058 w 11628"/>
              <a:gd name="T7" fmla="*/ 10672 h 10672"/>
              <a:gd name="T8" fmla="*/ 7058 w 11628"/>
              <a:gd name="T9" fmla="*/ 8331 h 10672"/>
              <a:gd name="T10" fmla="*/ 4633 w 11628"/>
              <a:gd name="T11" fmla="*/ 8331 h 10672"/>
              <a:gd name="T12" fmla="*/ 4633 w 11628"/>
              <a:gd name="T13" fmla="*/ 10672 h 10672"/>
              <a:gd name="T14" fmla="*/ 1412 w 11628"/>
              <a:gd name="T15" fmla="*/ 10672 h 10672"/>
              <a:gd name="T16" fmla="*/ 1412 w 11628"/>
              <a:gd name="T17" fmla="*/ 6645 h 10672"/>
              <a:gd name="T18" fmla="*/ 5846 w 11628"/>
              <a:gd name="T19" fmla="*/ 2773 h 10672"/>
              <a:gd name="T20" fmla="*/ 5845 w 11628"/>
              <a:gd name="T21" fmla="*/ 1728 h 10672"/>
              <a:gd name="T22" fmla="*/ 10763 w 11628"/>
              <a:gd name="T23" fmla="*/ 6054 h 10672"/>
              <a:gd name="T24" fmla="*/ 11628 w 11628"/>
              <a:gd name="T25" fmla="*/ 5189 h 10672"/>
              <a:gd name="T26" fmla="*/ 5847 w 11628"/>
              <a:gd name="T27" fmla="*/ 0 h 10672"/>
              <a:gd name="T28" fmla="*/ 0 w 11628"/>
              <a:gd name="T29" fmla="*/ 5227 h 10672"/>
              <a:gd name="T30" fmla="*/ 863 w 11628"/>
              <a:gd name="T31" fmla="*/ 6093 h 10672"/>
              <a:gd name="T32" fmla="*/ 5845 w 11628"/>
              <a:gd name="T33" fmla="*/ 1728 h 1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8" h="10672">
                <a:moveTo>
                  <a:pt x="5846" y="2773"/>
                </a:moveTo>
                <a:lnTo>
                  <a:pt x="10279" y="6614"/>
                </a:lnTo>
                <a:lnTo>
                  <a:pt x="10279" y="10672"/>
                </a:lnTo>
                <a:lnTo>
                  <a:pt x="7058" y="10672"/>
                </a:lnTo>
                <a:lnTo>
                  <a:pt x="7058" y="8331"/>
                </a:lnTo>
                <a:lnTo>
                  <a:pt x="4633" y="8331"/>
                </a:lnTo>
                <a:lnTo>
                  <a:pt x="4633" y="10672"/>
                </a:lnTo>
                <a:lnTo>
                  <a:pt x="1412" y="10672"/>
                </a:lnTo>
                <a:lnTo>
                  <a:pt x="1412" y="6645"/>
                </a:lnTo>
                <a:lnTo>
                  <a:pt x="5846" y="2773"/>
                </a:lnTo>
                <a:close/>
                <a:moveTo>
                  <a:pt x="5845" y="1728"/>
                </a:moveTo>
                <a:lnTo>
                  <a:pt x="10763" y="6054"/>
                </a:lnTo>
                <a:lnTo>
                  <a:pt x="11628" y="5189"/>
                </a:lnTo>
                <a:lnTo>
                  <a:pt x="5847" y="0"/>
                </a:lnTo>
                <a:lnTo>
                  <a:pt x="0" y="5227"/>
                </a:lnTo>
                <a:lnTo>
                  <a:pt x="863" y="6093"/>
                </a:lnTo>
                <a:lnTo>
                  <a:pt x="5845" y="17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710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Metro">
      <a:dk1>
        <a:srgbClr val="FFFFFF"/>
      </a:dk1>
      <a:lt1>
        <a:srgbClr val="1F497D"/>
      </a:lt1>
      <a:dk2>
        <a:srgbClr val="FFFFFF"/>
      </a:dk2>
      <a:lt2>
        <a:srgbClr val="1F497D"/>
      </a:lt2>
      <a:accent1>
        <a:srgbClr val="E8402E"/>
      </a:accent1>
      <a:accent2>
        <a:srgbClr val="C0504D"/>
      </a:accent2>
      <a:accent3>
        <a:srgbClr val="9BBB59"/>
      </a:accent3>
      <a:accent4>
        <a:srgbClr val="8064A2"/>
      </a:accent4>
      <a:accent5>
        <a:srgbClr val="4BACC6"/>
      </a:accent5>
      <a:accent6>
        <a:srgbClr val="F79646"/>
      </a:accent6>
      <a:hlink>
        <a:srgbClr val="FFFFFF"/>
      </a:hlink>
      <a:folHlink>
        <a:srgbClr val="C6D9F0"/>
      </a:folHlink>
    </a:clrScheme>
    <a:fontScheme name="Metro">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807</TotalTime>
  <Words>910</Words>
  <Application>Microsoft Macintosh PowerPoint</Application>
  <PresentationFormat>On-screen Show (4:3)</PresentationFormat>
  <Paragraphs>122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American Typewriter</vt:lpstr>
      <vt:lpstr>Arial</vt:lpstr>
      <vt:lpstr>Calibri</vt:lpstr>
      <vt:lpstr>Comic Sans MS</vt:lpstr>
      <vt:lpstr>Segoe UI Light</vt:lpstr>
      <vt:lpstr>Wingdings</vt:lpstr>
      <vt:lpstr>Office Theme</vt:lpstr>
      <vt:lpstr>Berpikir Perubahan</vt:lpstr>
      <vt:lpstr>Introduction</vt:lpstr>
      <vt:lpstr>PowerPoint Presentation</vt:lpstr>
      <vt:lpstr>Aspek-aspek</vt:lpstr>
      <vt:lpstr> Click hire icon</vt:lpstr>
      <vt:lpstr> Click hire icon</vt:lpstr>
      <vt:lpstr>PowerPoint Presentation</vt:lpstr>
      <vt:lpstr>PowerPoint Presentation</vt:lpstr>
      <vt:lpstr>PowerPoint Presentation</vt:lpstr>
      <vt:lpstr>MENGUBAH POLA PIKIR</vt:lpstr>
      <vt:lpstr>PowerPoint Presentation</vt:lpstr>
      <vt:lpstr>PowerPoint Presentation</vt:lpstr>
      <vt:lpstr>PowerPoint Presentation</vt:lpstr>
      <vt:lpstr>PowerPoint Presentation</vt:lpstr>
      <vt:lpstr>TANDA-TANDA TERJADINYA PERUBAHAN POLA</vt:lpstr>
      <vt:lpstr>Pola Pikir Entrepreneur</vt:lpstr>
      <vt:lpstr>PowerPoint Presentation</vt:lpstr>
      <vt:lpstr>8 Pola Pikir Entrepreneur Mengenai Kepemimpinan yang Ideal</vt:lpstr>
      <vt:lpstr>Sikap Entrepreneur</vt:lpstr>
      <vt:lpstr>Hambatan persepsi saat Memulai Usaha</vt:lpstr>
      <vt:lpstr>PowerPoint Presentation</vt:lpstr>
      <vt:lpstr>Kreativitas Finansial Entrepreneur</vt:lpstr>
      <vt:lpstr>PowerPoint Presentation</vt:lpstr>
      <vt:lpstr>TIPS PRAKTIS</vt:lpstr>
      <vt:lpstr>PowerPoint Presentation</vt:lpstr>
    </vt:vector>
  </TitlesOfParts>
  <Company>SAINT-GOBAIN 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Alesandra Blakeston</dc:creator>
  <cp:lastModifiedBy>ace23</cp:lastModifiedBy>
  <cp:revision>107</cp:revision>
  <dcterms:created xsi:type="dcterms:W3CDTF">2013-06-03T12:57:42Z</dcterms:created>
  <dcterms:modified xsi:type="dcterms:W3CDTF">2021-04-04T12:16:24Z</dcterms:modified>
</cp:coreProperties>
</file>