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98" r:id="rId2"/>
  </p:sldMasterIdLst>
  <p:notesMasterIdLst>
    <p:notesMasterId r:id="rId50"/>
  </p:notesMasterIdLst>
  <p:sldIdLst>
    <p:sldId id="256" r:id="rId3"/>
    <p:sldId id="294" r:id="rId4"/>
    <p:sldId id="295" r:id="rId5"/>
    <p:sldId id="296" r:id="rId6"/>
    <p:sldId id="297" r:id="rId7"/>
    <p:sldId id="298" r:id="rId8"/>
    <p:sldId id="299" r:id="rId9"/>
    <p:sldId id="305" r:id="rId10"/>
    <p:sldId id="258" r:id="rId11"/>
    <p:sldId id="259" r:id="rId12"/>
    <p:sldId id="300" r:id="rId13"/>
    <p:sldId id="260" r:id="rId14"/>
    <p:sldId id="261" r:id="rId15"/>
    <p:sldId id="262" r:id="rId16"/>
    <p:sldId id="263" r:id="rId17"/>
    <p:sldId id="303" r:id="rId18"/>
    <p:sldId id="304" r:id="rId19"/>
    <p:sldId id="314" r:id="rId20"/>
    <p:sldId id="265" r:id="rId21"/>
    <p:sldId id="315" r:id="rId22"/>
    <p:sldId id="267" r:id="rId23"/>
    <p:sldId id="302" r:id="rId24"/>
    <p:sldId id="316" r:id="rId25"/>
    <p:sldId id="269" r:id="rId26"/>
    <p:sldId id="317" r:id="rId27"/>
    <p:sldId id="271" r:id="rId28"/>
    <p:sldId id="272" r:id="rId29"/>
    <p:sldId id="273" r:id="rId30"/>
    <p:sldId id="318" r:id="rId31"/>
    <p:sldId id="275" r:id="rId32"/>
    <p:sldId id="276" r:id="rId33"/>
    <p:sldId id="277" r:id="rId34"/>
    <p:sldId id="278" r:id="rId35"/>
    <p:sldId id="287" r:id="rId36"/>
    <p:sldId id="288" r:id="rId37"/>
    <p:sldId id="291" r:id="rId38"/>
    <p:sldId id="292" r:id="rId39"/>
    <p:sldId id="306" r:id="rId40"/>
    <p:sldId id="307" r:id="rId41"/>
    <p:sldId id="257" r:id="rId42"/>
    <p:sldId id="308" r:id="rId43"/>
    <p:sldId id="311" r:id="rId44"/>
    <p:sldId id="312" r:id="rId45"/>
    <p:sldId id="313" r:id="rId46"/>
    <p:sldId id="309" r:id="rId47"/>
    <p:sldId id="310" r:id="rId48"/>
    <p:sldId id="293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E9436C-BE11-4F50-9D90-41002A137CC4}" type="doc">
      <dgm:prSet loTypeId="urn:microsoft.com/office/officeart/2005/8/layout/radial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1A20AC6-B549-45D3-92BC-3D2CA24538C9}">
      <dgm:prSet phldrT="[Text]"/>
      <dgm:spPr/>
      <dgm:t>
        <a:bodyPr/>
        <a:lstStyle/>
        <a:p>
          <a:r>
            <a:rPr lang="en-US" b="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</a:t>
          </a:r>
          <a:r>
            <a:rPr lang="en-US" b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Marketing Mix </a:t>
          </a:r>
          <a:endParaRPr lang="en-US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4E1878-83DA-4CE1-9F47-6E7A0A3F0454}" type="parTrans" cxnId="{489AE72A-C9EE-4CDF-862E-1061CEFC7A9E}">
      <dgm:prSet/>
      <dgm:spPr/>
      <dgm:t>
        <a:bodyPr/>
        <a:lstStyle/>
        <a:p>
          <a:endParaRPr lang="en-US" b="0"/>
        </a:p>
      </dgm:t>
    </dgm:pt>
    <dgm:pt modelId="{486644DE-B5EF-470E-99FA-7BF5DE0FEABE}" type="sibTrans" cxnId="{489AE72A-C9EE-4CDF-862E-1061CEFC7A9E}">
      <dgm:prSet/>
      <dgm:spPr/>
      <dgm:t>
        <a:bodyPr/>
        <a:lstStyle/>
        <a:p>
          <a:endParaRPr lang="en-US" b="0"/>
        </a:p>
      </dgm:t>
    </dgm:pt>
    <dgm:pt modelId="{480EC211-79F0-4359-B869-BEEE4EB7FE26}">
      <dgm:prSet phldrT="[Text]" custT="1"/>
      <dgm:spPr/>
      <dgm:t>
        <a:bodyPr/>
        <a:lstStyle/>
        <a:p>
          <a:r>
            <a:rPr lang="en-US" sz="1800" b="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 Product</a:t>
          </a:r>
          <a:endParaRPr lang="en-US" sz="1800" b="0" dirty="0"/>
        </a:p>
      </dgm:t>
    </dgm:pt>
    <dgm:pt modelId="{571C8E5D-49AD-40AC-A544-2AC5586562C4}" type="parTrans" cxnId="{5CC3CC6D-4754-4FB9-90EC-CCA014AB453E}">
      <dgm:prSet/>
      <dgm:spPr/>
      <dgm:t>
        <a:bodyPr/>
        <a:lstStyle/>
        <a:p>
          <a:endParaRPr lang="en-US" b="0"/>
        </a:p>
      </dgm:t>
    </dgm:pt>
    <dgm:pt modelId="{E384CEB5-961C-4E11-A6C5-9A41228888AF}" type="sibTrans" cxnId="{5CC3CC6D-4754-4FB9-90EC-CCA014AB453E}">
      <dgm:prSet/>
      <dgm:spPr/>
      <dgm:t>
        <a:bodyPr/>
        <a:lstStyle/>
        <a:p>
          <a:endParaRPr lang="en-US" b="0"/>
        </a:p>
      </dgm:t>
    </dgm:pt>
    <dgm:pt modelId="{7C84126F-14A6-4A1B-A2B4-A89F91CEF9B2}">
      <dgm:prSet phldrT="[Text]" custT="1"/>
      <dgm:spPr/>
      <dgm:t>
        <a:bodyPr/>
        <a:lstStyle/>
        <a:p>
          <a:r>
            <a:rPr lang="en-US" sz="1800" b="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 Price</a:t>
          </a:r>
          <a:endParaRPr lang="en-US" sz="1800" b="0" dirty="0"/>
        </a:p>
      </dgm:t>
    </dgm:pt>
    <dgm:pt modelId="{4F9FDDAA-DAC4-4F63-B53D-5F491B20ADD7}" type="parTrans" cxnId="{74F28308-3B1A-47C2-AB2C-3949677268D6}">
      <dgm:prSet/>
      <dgm:spPr/>
      <dgm:t>
        <a:bodyPr/>
        <a:lstStyle/>
        <a:p>
          <a:endParaRPr lang="en-US" b="0"/>
        </a:p>
      </dgm:t>
    </dgm:pt>
    <dgm:pt modelId="{5C12013F-D432-4301-BEDD-7C1429275C6C}" type="sibTrans" cxnId="{74F28308-3B1A-47C2-AB2C-3949677268D6}">
      <dgm:prSet/>
      <dgm:spPr/>
      <dgm:t>
        <a:bodyPr/>
        <a:lstStyle/>
        <a:p>
          <a:endParaRPr lang="en-US" b="0"/>
        </a:p>
      </dgm:t>
    </dgm:pt>
    <dgm:pt modelId="{D50CACEB-C3EC-4E23-AEB2-F9824BC87A36}">
      <dgm:prSet phldrT="[Text]" custT="1"/>
      <dgm:spPr/>
      <dgm:t>
        <a:bodyPr/>
        <a:lstStyle/>
        <a:p>
          <a:r>
            <a:rPr lang="en-US" sz="1800" b="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 Place</a:t>
          </a:r>
          <a:endParaRPr lang="en-US" sz="1800" b="0" dirty="0"/>
        </a:p>
      </dgm:t>
    </dgm:pt>
    <dgm:pt modelId="{0027CB58-2C15-4333-B8F7-C50A433B558F}" type="parTrans" cxnId="{0CAC0446-7091-446B-BB10-E7E8DDFEF004}">
      <dgm:prSet/>
      <dgm:spPr/>
      <dgm:t>
        <a:bodyPr/>
        <a:lstStyle/>
        <a:p>
          <a:endParaRPr lang="en-US" b="0"/>
        </a:p>
      </dgm:t>
    </dgm:pt>
    <dgm:pt modelId="{60086DC0-8A03-44B5-AFBF-0A138F4013BC}" type="sibTrans" cxnId="{0CAC0446-7091-446B-BB10-E7E8DDFEF004}">
      <dgm:prSet/>
      <dgm:spPr/>
      <dgm:t>
        <a:bodyPr/>
        <a:lstStyle/>
        <a:p>
          <a:endParaRPr lang="en-US" b="0"/>
        </a:p>
      </dgm:t>
    </dgm:pt>
    <dgm:pt modelId="{644CEB12-9F91-48AF-82B8-94F9BF8C447F}">
      <dgm:prSet phldrT="[Text]" custT="1"/>
      <dgm:spPr/>
      <dgm:t>
        <a:bodyPr/>
        <a:lstStyle/>
        <a:p>
          <a:r>
            <a:rPr lang="en-US" sz="1800" b="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 </a:t>
          </a:r>
          <a:r>
            <a:rPr lang="en-US" sz="1700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Promotion</a:t>
          </a:r>
          <a:endParaRPr lang="en-US" sz="1700" b="0" dirty="0"/>
        </a:p>
      </dgm:t>
    </dgm:pt>
    <dgm:pt modelId="{B27AE6BB-D427-4407-91AD-5F48731150AC}" type="parTrans" cxnId="{E7666967-C6A7-4A69-BC24-323A5BE8EDF6}">
      <dgm:prSet/>
      <dgm:spPr/>
      <dgm:t>
        <a:bodyPr/>
        <a:lstStyle/>
        <a:p>
          <a:endParaRPr lang="en-US" b="0"/>
        </a:p>
      </dgm:t>
    </dgm:pt>
    <dgm:pt modelId="{4113063C-3403-47C8-986E-4194DE186C7A}" type="sibTrans" cxnId="{E7666967-C6A7-4A69-BC24-323A5BE8EDF6}">
      <dgm:prSet/>
      <dgm:spPr/>
      <dgm:t>
        <a:bodyPr/>
        <a:lstStyle/>
        <a:p>
          <a:endParaRPr lang="en-US" b="0"/>
        </a:p>
      </dgm:t>
    </dgm:pt>
    <dgm:pt modelId="{9147B9CB-EEB9-445D-AD87-07EE09BB491F}">
      <dgm:prSet phldrT="[Text]" custT="1"/>
      <dgm:spPr/>
      <dgm:t>
        <a:bodyPr/>
        <a:lstStyle/>
        <a:p>
          <a:r>
            <a:rPr lang="en-US" sz="1800" b="0" dirty="0" err="1" smtClean="0"/>
            <a:t>Strategi</a:t>
          </a:r>
          <a:r>
            <a:rPr lang="en-US" sz="1800" b="0" dirty="0" smtClean="0"/>
            <a:t> People</a:t>
          </a:r>
          <a:endParaRPr lang="en-US" sz="1800" b="0" dirty="0"/>
        </a:p>
      </dgm:t>
    </dgm:pt>
    <dgm:pt modelId="{7E865566-9724-4A7C-ADEC-104BEF35818B}" type="parTrans" cxnId="{140DA316-2DD8-47C1-B26D-59172AF15C07}">
      <dgm:prSet/>
      <dgm:spPr/>
      <dgm:t>
        <a:bodyPr/>
        <a:lstStyle/>
        <a:p>
          <a:endParaRPr lang="en-US" b="0"/>
        </a:p>
      </dgm:t>
    </dgm:pt>
    <dgm:pt modelId="{4E2D3844-DFD4-4B60-9F8E-CDDA295B3258}" type="sibTrans" cxnId="{140DA316-2DD8-47C1-B26D-59172AF15C07}">
      <dgm:prSet/>
      <dgm:spPr/>
      <dgm:t>
        <a:bodyPr/>
        <a:lstStyle/>
        <a:p>
          <a:endParaRPr lang="en-US" b="0"/>
        </a:p>
      </dgm:t>
    </dgm:pt>
    <dgm:pt modelId="{81FC6351-A112-495B-836A-F1EB51C5B190}">
      <dgm:prSet phldrT="[Text]" custT="1"/>
      <dgm:spPr/>
      <dgm:t>
        <a:bodyPr/>
        <a:lstStyle/>
        <a:p>
          <a:r>
            <a:rPr lang="en-US" sz="1800" b="0" dirty="0" err="1" smtClean="0"/>
            <a:t>Strategi</a:t>
          </a:r>
          <a:r>
            <a:rPr lang="en-US" sz="1800" b="0" dirty="0" smtClean="0"/>
            <a:t> Process</a:t>
          </a:r>
          <a:endParaRPr lang="en-US" sz="1800" b="0" dirty="0"/>
        </a:p>
      </dgm:t>
    </dgm:pt>
    <dgm:pt modelId="{12CBDC41-3098-4DFB-95B0-8555A79519C4}" type="parTrans" cxnId="{D6B8539C-145F-4533-B99D-6EEA99B0ACDE}">
      <dgm:prSet/>
      <dgm:spPr/>
      <dgm:t>
        <a:bodyPr/>
        <a:lstStyle/>
        <a:p>
          <a:endParaRPr lang="en-US" b="0"/>
        </a:p>
      </dgm:t>
    </dgm:pt>
    <dgm:pt modelId="{94DB393F-FC16-4300-8868-2F3E3D95B80D}" type="sibTrans" cxnId="{D6B8539C-145F-4533-B99D-6EEA99B0ACDE}">
      <dgm:prSet/>
      <dgm:spPr/>
      <dgm:t>
        <a:bodyPr/>
        <a:lstStyle/>
        <a:p>
          <a:endParaRPr lang="en-US" b="0"/>
        </a:p>
      </dgm:t>
    </dgm:pt>
    <dgm:pt modelId="{E1B5CF3C-B6EF-49D8-92AD-A6EEB5F6310B}">
      <dgm:prSet phldrT="[Text]" custT="1"/>
      <dgm:spPr/>
      <dgm:t>
        <a:bodyPr/>
        <a:lstStyle/>
        <a:p>
          <a:r>
            <a:rPr lang="en-US" sz="1800" b="0" dirty="0" err="1" smtClean="0"/>
            <a:t>Strategi</a:t>
          </a:r>
          <a:r>
            <a:rPr lang="en-US" sz="1800" b="0" dirty="0" smtClean="0"/>
            <a:t> Physical Evidence</a:t>
          </a:r>
          <a:endParaRPr lang="en-US" sz="1800" b="0" dirty="0"/>
        </a:p>
      </dgm:t>
    </dgm:pt>
    <dgm:pt modelId="{57F572C4-FAA7-4E3D-A47C-E31213403D6F}" type="parTrans" cxnId="{29B01810-95E3-4DD7-B187-675398DE75B4}">
      <dgm:prSet/>
      <dgm:spPr/>
      <dgm:t>
        <a:bodyPr/>
        <a:lstStyle/>
        <a:p>
          <a:endParaRPr lang="en-US" b="0"/>
        </a:p>
      </dgm:t>
    </dgm:pt>
    <dgm:pt modelId="{FF645716-94BD-40DF-9BE7-6A9F4E771057}" type="sibTrans" cxnId="{29B01810-95E3-4DD7-B187-675398DE75B4}">
      <dgm:prSet/>
      <dgm:spPr/>
      <dgm:t>
        <a:bodyPr/>
        <a:lstStyle/>
        <a:p>
          <a:endParaRPr lang="en-US" b="0"/>
        </a:p>
      </dgm:t>
    </dgm:pt>
    <dgm:pt modelId="{EDC2E161-4DEF-4996-A8A9-6648769299FF}" type="pres">
      <dgm:prSet presAssocID="{C7E9436C-BE11-4F50-9D90-41002A137CC4}" presName="composite" presStyleCnt="0">
        <dgm:presLayoutVars>
          <dgm:chMax val="1"/>
          <dgm:dir/>
          <dgm:resizeHandles val="exact"/>
        </dgm:presLayoutVars>
      </dgm:prSet>
      <dgm:spPr/>
    </dgm:pt>
    <dgm:pt modelId="{B5B9957C-E1AA-4643-8187-715566B00ABA}" type="pres">
      <dgm:prSet presAssocID="{C7E9436C-BE11-4F50-9D90-41002A137CC4}" presName="radial" presStyleCnt="0">
        <dgm:presLayoutVars>
          <dgm:animLvl val="ctr"/>
        </dgm:presLayoutVars>
      </dgm:prSet>
      <dgm:spPr/>
    </dgm:pt>
    <dgm:pt modelId="{E6878E92-470C-4CCE-9A0E-2EFD552F84BF}" type="pres">
      <dgm:prSet presAssocID="{31A20AC6-B549-45D3-92BC-3D2CA24538C9}" presName="centerShape" presStyleLbl="vennNode1" presStyleIdx="0" presStyleCnt="8"/>
      <dgm:spPr/>
      <dgm:t>
        <a:bodyPr/>
        <a:lstStyle/>
        <a:p>
          <a:endParaRPr lang="en-US"/>
        </a:p>
      </dgm:t>
    </dgm:pt>
    <dgm:pt modelId="{C501D03F-D20F-49AC-AA70-758194FDDE0A}" type="pres">
      <dgm:prSet presAssocID="{480EC211-79F0-4359-B869-BEEE4EB7FE26}" presName="node" presStyleLbl="venn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810B5-608C-4687-971C-6A388C3383F7}" type="pres">
      <dgm:prSet presAssocID="{7C84126F-14A6-4A1B-A2B4-A89F91CEF9B2}" presName="node" presStyleLbl="venn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0B7C46-C378-4A71-8CB5-D478D607595F}" type="pres">
      <dgm:prSet presAssocID="{D50CACEB-C3EC-4E23-AEB2-F9824BC87A36}" presName="node" presStyleLbl="venn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151577-9322-49BD-BA8E-625A5FE33C19}" type="pres">
      <dgm:prSet presAssocID="{644CEB12-9F91-48AF-82B8-94F9BF8C447F}" presName="node" presStyleLbl="venn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5145B1-9D50-4ABC-B473-114EC40E6AE9}" type="pres">
      <dgm:prSet presAssocID="{9147B9CB-EEB9-445D-AD87-07EE09BB491F}" presName="node" presStyleLbl="vennNode1" presStyleIdx="5" presStyleCnt="8">
        <dgm:presLayoutVars>
          <dgm:bulletEnabled val="1"/>
        </dgm:presLayoutVars>
      </dgm:prSet>
      <dgm:spPr/>
    </dgm:pt>
    <dgm:pt modelId="{F2B4CF8B-D0A8-4C24-BADD-C29E328BDF74}" type="pres">
      <dgm:prSet presAssocID="{81FC6351-A112-495B-836A-F1EB51C5B190}" presName="node" presStyleLbl="vennNode1" presStyleIdx="6" presStyleCnt="8">
        <dgm:presLayoutVars>
          <dgm:bulletEnabled val="1"/>
        </dgm:presLayoutVars>
      </dgm:prSet>
      <dgm:spPr/>
    </dgm:pt>
    <dgm:pt modelId="{4488E37F-ADCE-4C1F-936B-778B89C0DCD0}" type="pres">
      <dgm:prSet presAssocID="{E1B5CF3C-B6EF-49D8-92AD-A6EEB5F6310B}" presName="node" presStyleLbl="vennNode1" presStyleIdx="7" presStyleCnt="8">
        <dgm:presLayoutVars>
          <dgm:bulletEnabled val="1"/>
        </dgm:presLayoutVars>
      </dgm:prSet>
      <dgm:spPr/>
    </dgm:pt>
  </dgm:ptLst>
  <dgm:cxnLst>
    <dgm:cxn modelId="{29B01810-95E3-4DD7-B187-675398DE75B4}" srcId="{31A20AC6-B549-45D3-92BC-3D2CA24538C9}" destId="{E1B5CF3C-B6EF-49D8-92AD-A6EEB5F6310B}" srcOrd="6" destOrd="0" parTransId="{57F572C4-FAA7-4E3D-A47C-E31213403D6F}" sibTransId="{FF645716-94BD-40DF-9BE7-6A9F4E771057}"/>
    <dgm:cxn modelId="{E7666967-C6A7-4A69-BC24-323A5BE8EDF6}" srcId="{31A20AC6-B549-45D3-92BC-3D2CA24538C9}" destId="{644CEB12-9F91-48AF-82B8-94F9BF8C447F}" srcOrd="3" destOrd="0" parTransId="{B27AE6BB-D427-4407-91AD-5F48731150AC}" sibTransId="{4113063C-3403-47C8-986E-4194DE186C7A}"/>
    <dgm:cxn modelId="{74F28308-3B1A-47C2-AB2C-3949677268D6}" srcId="{31A20AC6-B549-45D3-92BC-3D2CA24538C9}" destId="{7C84126F-14A6-4A1B-A2B4-A89F91CEF9B2}" srcOrd="1" destOrd="0" parTransId="{4F9FDDAA-DAC4-4F63-B53D-5F491B20ADD7}" sibTransId="{5C12013F-D432-4301-BEDD-7C1429275C6C}"/>
    <dgm:cxn modelId="{5CC3CC6D-4754-4FB9-90EC-CCA014AB453E}" srcId="{31A20AC6-B549-45D3-92BC-3D2CA24538C9}" destId="{480EC211-79F0-4359-B869-BEEE4EB7FE26}" srcOrd="0" destOrd="0" parTransId="{571C8E5D-49AD-40AC-A544-2AC5586562C4}" sibTransId="{E384CEB5-961C-4E11-A6C5-9A41228888AF}"/>
    <dgm:cxn modelId="{D6B8539C-145F-4533-B99D-6EEA99B0ACDE}" srcId="{31A20AC6-B549-45D3-92BC-3D2CA24538C9}" destId="{81FC6351-A112-495B-836A-F1EB51C5B190}" srcOrd="5" destOrd="0" parTransId="{12CBDC41-3098-4DFB-95B0-8555A79519C4}" sibTransId="{94DB393F-FC16-4300-8868-2F3E3D95B80D}"/>
    <dgm:cxn modelId="{B35B3AC7-737A-45D7-AB4C-962239A7AD1E}" type="presOf" srcId="{C7E9436C-BE11-4F50-9D90-41002A137CC4}" destId="{EDC2E161-4DEF-4996-A8A9-6648769299FF}" srcOrd="0" destOrd="0" presId="urn:microsoft.com/office/officeart/2005/8/layout/radial3"/>
    <dgm:cxn modelId="{2DDDAA25-425E-4894-928D-E09BF909D97F}" type="presOf" srcId="{D50CACEB-C3EC-4E23-AEB2-F9824BC87A36}" destId="{560B7C46-C378-4A71-8CB5-D478D607595F}" srcOrd="0" destOrd="0" presId="urn:microsoft.com/office/officeart/2005/8/layout/radial3"/>
    <dgm:cxn modelId="{489AE72A-C9EE-4CDF-862E-1061CEFC7A9E}" srcId="{C7E9436C-BE11-4F50-9D90-41002A137CC4}" destId="{31A20AC6-B549-45D3-92BC-3D2CA24538C9}" srcOrd="0" destOrd="0" parTransId="{954E1878-83DA-4CE1-9F47-6E7A0A3F0454}" sibTransId="{486644DE-B5EF-470E-99FA-7BF5DE0FEABE}"/>
    <dgm:cxn modelId="{0CAC0446-7091-446B-BB10-E7E8DDFEF004}" srcId="{31A20AC6-B549-45D3-92BC-3D2CA24538C9}" destId="{D50CACEB-C3EC-4E23-AEB2-F9824BC87A36}" srcOrd="2" destOrd="0" parTransId="{0027CB58-2C15-4333-B8F7-C50A433B558F}" sibTransId="{60086DC0-8A03-44B5-AFBF-0A138F4013BC}"/>
    <dgm:cxn modelId="{91E5911F-E00E-49D5-91C4-4C457AEBF18F}" type="presOf" srcId="{81FC6351-A112-495B-836A-F1EB51C5B190}" destId="{F2B4CF8B-D0A8-4C24-BADD-C29E328BDF74}" srcOrd="0" destOrd="0" presId="urn:microsoft.com/office/officeart/2005/8/layout/radial3"/>
    <dgm:cxn modelId="{271F778B-CC90-4EA2-807D-B9FA6E955974}" type="presOf" srcId="{E1B5CF3C-B6EF-49D8-92AD-A6EEB5F6310B}" destId="{4488E37F-ADCE-4C1F-936B-778B89C0DCD0}" srcOrd="0" destOrd="0" presId="urn:microsoft.com/office/officeart/2005/8/layout/radial3"/>
    <dgm:cxn modelId="{33806BFE-67A9-4832-8F7C-88AD651B5338}" type="presOf" srcId="{644CEB12-9F91-48AF-82B8-94F9BF8C447F}" destId="{03151577-9322-49BD-BA8E-625A5FE33C19}" srcOrd="0" destOrd="0" presId="urn:microsoft.com/office/officeart/2005/8/layout/radial3"/>
    <dgm:cxn modelId="{140DA316-2DD8-47C1-B26D-59172AF15C07}" srcId="{31A20AC6-B549-45D3-92BC-3D2CA24538C9}" destId="{9147B9CB-EEB9-445D-AD87-07EE09BB491F}" srcOrd="4" destOrd="0" parTransId="{7E865566-9724-4A7C-ADEC-104BEF35818B}" sibTransId="{4E2D3844-DFD4-4B60-9F8E-CDDA295B3258}"/>
    <dgm:cxn modelId="{AA12E259-9F4A-4050-9D00-1A12CEACC6ED}" type="presOf" srcId="{480EC211-79F0-4359-B869-BEEE4EB7FE26}" destId="{C501D03F-D20F-49AC-AA70-758194FDDE0A}" srcOrd="0" destOrd="0" presId="urn:microsoft.com/office/officeart/2005/8/layout/radial3"/>
    <dgm:cxn modelId="{9FB04C67-0CD6-46C8-9757-EF97F23B6AB7}" type="presOf" srcId="{31A20AC6-B549-45D3-92BC-3D2CA24538C9}" destId="{E6878E92-470C-4CCE-9A0E-2EFD552F84BF}" srcOrd="0" destOrd="0" presId="urn:microsoft.com/office/officeart/2005/8/layout/radial3"/>
    <dgm:cxn modelId="{194B1714-1098-4B71-8656-EF14261797F5}" type="presOf" srcId="{9147B9CB-EEB9-445D-AD87-07EE09BB491F}" destId="{3F5145B1-9D50-4ABC-B473-114EC40E6AE9}" srcOrd="0" destOrd="0" presId="urn:microsoft.com/office/officeart/2005/8/layout/radial3"/>
    <dgm:cxn modelId="{15D8D9A3-035C-4046-BC85-C0DFD30021F9}" type="presOf" srcId="{7C84126F-14A6-4A1B-A2B4-A89F91CEF9B2}" destId="{4BC810B5-608C-4687-971C-6A388C3383F7}" srcOrd="0" destOrd="0" presId="urn:microsoft.com/office/officeart/2005/8/layout/radial3"/>
    <dgm:cxn modelId="{12C435D7-BF36-4952-ABD4-B4EA5FE3A705}" type="presParOf" srcId="{EDC2E161-4DEF-4996-A8A9-6648769299FF}" destId="{B5B9957C-E1AA-4643-8187-715566B00ABA}" srcOrd="0" destOrd="0" presId="urn:microsoft.com/office/officeart/2005/8/layout/radial3"/>
    <dgm:cxn modelId="{5BC2387A-6C1E-49B7-B76A-102BCC195099}" type="presParOf" srcId="{B5B9957C-E1AA-4643-8187-715566B00ABA}" destId="{E6878E92-470C-4CCE-9A0E-2EFD552F84BF}" srcOrd="0" destOrd="0" presId="urn:microsoft.com/office/officeart/2005/8/layout/radial3"/>
    <dgm:cxn modelId="{89F151E3-BBED-49D5-A2F2-F4972FB13D8B}" type="presParOf" srcId="{B5B9957C-E1AA-4643-8187-715566B00ABA}" destId="{C501D03F-D20F-49AC-AA70-758194FDDE0A}" srcOrd="1" destOrd="0" presId="urn:microsoft.com/office/officeart/2005/8/layout/radial3"/>
    <dgm:cxn modelId="{216EFBDF-08DA-469C-ADAA-44B820222740}" type="presParOf" srcId="{B5B9957C-E1AA-4643-8187-715566B00ABA}" destId="{4BC810B5-608C-4687-971C-6A388C3383F7}" srcOrd="2" destOrd="0" presId="urn:microsoft.com/office/officeart/2005/8/layout/radial3"/>
    <dgm:cxn modelId="{A5C1D8CD-75AD-4104-A321-C62E72321414}" type="presParOf" srcId="{B5B9957C-E1AA-4643-8187-715566B00ABA}" destId="{560B7C46-C378-4A71-8CB5-D478D607595F}" srcOrd="3" destOrd="0" presId="urn:microsoft.com/office/officeart/2005/8/layout/radial3"/>
    <dgm:cxn modelId="{4E421C57-6C11-4FD5-A9FB-1409D6D35F86}" type="presParOf" srcId="{B5B9957C-E1AA-4643-8187-715566B00ABA}" destId="{03151577-9322-49BD-BA8E-625A5FE33C19}" srcOrd="4" destOrd="0" presId="urn:microsoft.com/office/officeart/2005/8/layout/radial3"/>
    <dgm:cxn modelId="{83578D87-D851-4653-BE87-AC4F07AC20D3}" type="presParOf" srcId="{B5B9957C-E1AA-4643-8187-715566B00ABA}" destId="{3F5145B1-9D50-4ABC-B473-114EC40E6AE9}" srcOrd="5" destOrd="0" presId="urn:microsoft.com/office/officeart/2005/8/layout/radial3"/>
    <dgm:cxn modelId="{BFB84AE2-A389-4447-AE8C-3BD180347B38}" type="presParOf" srcId="{B5B9957C-E1AA-4643-8187-715566B00ABA}" destId="{F2B4CF8B-D0A8-4C24-BADD-C29E328BDF74}" srcOrd="6" destOrd="0" presId="urn:microsoft.com/office/officeart/2005/8/layout/radial3"/>
    <dgm:cxn modelId="{63C64E7B-26FA-4CE7-B589-86D93C7357A1}" type="presParOf" srcId="{B5B9957C-E1AA-4643-8187-715566B00ABA}" destId="{4488E37F-ADCE-4C1F-936B-778B89C0DCD0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78E92-470C-4CCE-9A0E-2EFD552F84BF}">
      <dsp:nvSpPr>
        <dsp:cNvPr id="0" name=""/>
        <dsp:cNvSpPr/>
      </dsp:nvSpPr>
      <dsp:spPr>
        <a:xfrm>
          <a:off x="2534708" y="1278724"/>
          <a:ext cx="3058583" cy="305858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0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</a:t>
          </a:r>
          <a:r>
            <a:rPr lang="en-US" sz="3500" b="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Marketing Mix </a:t>
          </a:r>
          <a:endParaRPr lang="en-US" sz="35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2627" y="1726643"/>
        <a:ext cx="2162745" cy="2162745"/>
      </dsp:txXfrm>
    </dsp:sp>
    <dsp:sp modelId="{C501D03F-D20F-49AC-AA70-758194FDDE0A}">
      <dsp:nvSpPr>
        <dsp:cNvPr id="0" name=""/>
        <dsp:cNvSpPr/>
      </dsp:nvSpPr>
      <dsp:spPr>
        <a:xfrm>
          <a:off x="3299354" y="50405"/>
          <a:ext cx="1529291" cy="1529291"/>
        </a:xfrm>
        <a:prstGeom prst="ellipse">
          <a:avLst/>
        </a:prstGeom>
        <a:solidFill>
          <a:schemeClr val="accent5">
            <a:alpha val="50000"/>
            <a:hueOff val="-717224"/>
            <a:satOff val="5870"/>
            <a:lumOff val="-952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 Product</a:t>
          </a:r>
          <a:endParaRPr lang="en-US" sz="1800" b="0" kern="1200" dirty="0"/>
        </a:p>
      </dsp:txBody>
      <dsp:txXfrm>
        <a:off x="3523313" y="274364"/>
        <a:ext cx="1081373" cy="1081373"/>
      </dsp:txXfrm>
    </dsp:sp>
    <dsp:sp modelId="{4BC810B5-608C-4687-971C-6A388C3383F7}">
      <dsp:nvSpPr>
        <dsp:cNvPr id="0" name=""/>
        <dsp:cNvSpPr/>
      </dsp:nvSpPr>
      <dsp:spPr>
        <a:xfrm>
          <a:off x="4857517" y="800776"/>
          <a:ext cx="1529291" cy="1529291"/>
        </a:xfrm>
        <a:prstGeom prst="ellipse">
          <a:avLst/>
        </a:prstGeom>
        <a:solidFill>
          <a:schemeClr val="accent5">
            <a:alpha val="50000"/>
            <a:hueOff val="-1434448"/>
            <a:satOff val="11741"/>
            <a:lumOff val="-1905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 Price</a:t>
          </a:r>
          <a:endParaRPr lang="en-US" sz="1800" b="0" kern="1200" dirty="0"/>
        </a:p>
      </dsp:txBody>
      <dsp:txXfrm>
        <a:off x="5081476" y="1024735"/>
        <a:ext cx="1081373" cy="1081373"/>
      </dsp:txXfrm>
    </dsp:sp>
    <dsp:sp modelId="{560B7C46-C378-4A71-8CB5-D478D607595F}">
      <dsp:nvSpPr>
        <dsp:cNvPr id="0" name=""/>
        <dsp:cNvSpPr/>
      </dsp:nvSpPr>
      <dsp:spPr>
        <a:xfrm>
          <a:off x="5242351" y="2486846"/>
          <a:ext cx="1529291" cy="1529291"/>
        </a:xfrm>
        <a:prstGeom prst="ellipse">
          <a:avLst/>
        </a:prstGeom>
        <a:solidFill>
          <a:schemeClr val="accent5">
            <a:alpha val="50000"/>
            <a:hueOff val="-2151671"/>
            <a:satOff val="17611"/>
            <a:lumOff val="-2857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 Place</a:t>
          </a:r>
          <a:endParaRPr lang="en-US" sz="1800" b="0" kern="1200" dirty="0"/>
        </a:p>
      </dsp:txBody>
      <dsp:txXfrm>
        <a:off x="5466310" y="2710805"/>
        <a:ext cx="1081373" cy="1081373"/>
      </dsp:txXfrm>
    </dsp:sp>
    <dsp:sp modelId="{03151577-9322-49BD-BA8E-625A5FE33C19}">
      <dsp:nvSpPr>
        <dsp:cNvPr id="0" name=""/>
        <dsp:cNvSpPr/>
      </dsp:nvSpPr>
      <dsp:spPr>
        <a:xfrm>
          <a:off x="4164069" y="3838970"/>
          <a:ext cx="1529291" cy="1529291"/>
        </a:xfrm>
        <a:prstGeom prst="ellipse">
          <a:avLst/>
        </a:prstGeom>
        <a:solidFill>
          <a:schemeClr val="accent5">
            <a:alpha val="50000"/>
            <a:hueOff val="-2868895"/>
            <a:satOff val="23482"/>
            <a:lumOff val="-3809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Strategi</a:t>
          </a:r>
          <a:r>
            <a:rPr lang="en-US" sz="18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 </a:t>
          </a:r>
          <a:r>
            <a:rPr lang="en-US" sz="17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Promotion</a:t>
          </a:r>
          <a:endParaRPr lang="en-US" sz="1700" b="0" kern="1200" dirty="0"/>
        </a:p>
      </dsp:txBody>
      <dsp:txXfrm>
        <a:off x="4388028" y="4062929"/>
        <a:ext cx="1081373" cy="1081373"/>
      </dsp:txXfrm>
    </dsp:sp>
    <dsp:sp modelId="{3F5145B1-9D50-4ABC-B473-114EC40E6AE9}">
      <dsp:nvSpPr>
        <dsp:cNvPr id="0" name=""/>
        <dsp:cNvSpPr/>
      </dsp:nvSpPr>
      <dsp:spPr>
        <a:xfrm>
          <a:off x="2434638" y="3838970"/>
          <a:ext cx="1529291" cy="1529291"/>
        </a:xfrm>
        <a:prstGeom prst="ellipse">
          <a:avLst/>
        </a:prstGeom>
        <a:solidFill>
          <a:schemeClr val="accent5">
            <a:alpha val="50000"/>
            <a:hueOff val="-3586119"/>
            <a:satOff val="29352"/>
            <a:lumOff val="-4761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/>
            <a:t>Strategi</a:t>
          </a:r>
          <a:r>
            <a:rPr lang="en-US" sz="1800" b="0" kern="1200" dirty="0" smtClean="0"/>
            <a:t> People</a:t>
          </a:r>
          <a:endParaRPr lang="en-US" sz="1800" b="0" kern="1200" dirty="0"/>
        </a:p>
      </dsp:txBody>
      <dsp:txXfrm>
        <a:off x="2658597" y="4062929"/>
        <a:ext cx="1081373" cy="1081373"/>
      </dsp:txXfrm>
    </dsp:sp>
    <dsp:sp modelId="{F2B4CF8B-D0A8-4C24-BADD-C29E328BDF74}">
      <dsp:nvSpPr>
        <dsp:cNvPr id="0" name=""/>
        <dsp:cNvSpPr/>
      </dsp:nvSpPr>
      <dsp:spPr>
        <a:xfrm>
          <a:off x="1356356" y="2486846"/>
          <a:ext cx="1529291" cy="1529291"/>
        </a:xfrm>
        <a:prstGeom prst="ellipse">
          <a:avLst/>
        </a:prstGeom>
        <a:solidFill>
          <a:schemeClr val="accent5">
            <a:alpha val="50000"/>
            <a:hueOff val="-4303342"/>
            <a:satOff val="35223"/>
            <a:lumOff val="-5714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/>
            <a:t>Strategi</a:t>
          </a:r>
          <a:r>
            <a:rPr lang="en-US" sz="1800" b="0" kern="1200" dirty="0" smtClean="0"/>
            <a:t> Process</a:t>
          </a:r>
          <a:endParaRPr lang="en-US" sz="1800" b="0" kern="1200" dirty="0"/>
        </a:p>
      </dsp:txBody>
      <dsp:txXfrm>
        <a:off x="1580315" y="2710805"/>
        <a:ext cx="1081373" cy="1081373"/>
      </dsp:txXfrm>
    </dsp:sp>
    <dsp:sp modelId="{4488E37F-ADCE-4C1F-936B-778B89C0DCD0}">
      <dsp:nvSpPr>
        <dsp:cNvPr id="0" name=""/>
        <dsp:cNvSpPr/>
      </dsp:nvSpPr>
      <dsp:spPr>
        <a:xfrm>
          <a:off x="1741191" y="800776"/>
          <a:ext cx="1529291" cy="1529291"/>
        </a:xfrm>
        <a:prstGeom prst="ellipse">
          <a:avLst/>
        </a:prstGeom>
        <a:solidFill>
          <a:schemeClr val="accent5">
            <a:alpha val="50000"/>
            <a:hueOff val="-5020566"/>
            <a:satOff val="41093"/>
            <a:lumOff val="-6666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/>
            <a:t>Strategi</a:t>
          </a:r>
          <a:r>
            <a:rPr lang="en-US" sz="1800" b="0" kern="1200" dirty="0" smtClean="0"/>
            <a:t> Physical Evidence</a:t>
          </a:r>
          <a:endParaRPr lang="en-US" sz="1800" b="0" kern="1200" dirty="0"/>
        </a:p>
      </dsp:txBody>
      <dsp:txXfrm>
        <a:off x="1965150" y="1024735"/>
        <a:ext cx="1081373" cy="1081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F483A-C572-4178-8A68-28D45CA53C1D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6188E-A0CE-4531-96B6-5967CE3B2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491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00940E-C12A-4557-B56F-417D188F905E}" type="slidenum">
              <a:rPr lang="en-US"/>
              <a:pPr/>
              <a:t>8</a:t>
            </a:fld>
            <a:endParaRPr lang="en-US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873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824617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3481347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652237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592208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30693739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895455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4253931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7332759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0025925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3359870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31704897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34507070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0013DA-8F89-4343-812D-AB7D27431F31}" type="slidenum">
              <a:rPr lang="en-US"/>
              <a:pPr/>
              <a:t>38</a:t>
            </a:fld>
            <a:endParaRPr lang="en-US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11197333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BA6134-CB17-4E92-8424-E4F7DC21C1F8}" type="slidenum">
              <a:rPr lang="en-US"/>
              <a:pPr/>
              <a:t>39</a:t>
            </a:fld>
            <a:endParaRPr lang="en-US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0910816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C29AB9-7545-4142-9718-3A4B7A985B31}" type="slidenum">
              <a:rPr lang="en-US">
                <a:solidFill>
                  <a:srgbClr val="000000"/>
                </a:solidFill>
              </a:rPr>
              <a:pPr/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7824403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2DA46E-EB35-4616-9384-EFADBCE84FD0}" type="slidenum">
              <a:rPr lang="en-US"/>
              <a:pPr/>
              <a:t>42</a:t>
            </a:fld>
            <a:endParaRPr lang="en-US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7722738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2286DCD-19DD-48DA-93A1-8731FC22B3F3}" type="slidenum">
              <a:rPr lang="en-US"/>
              <a:pPr/>
              <a:t>43</a:t>
            </a:fld>
            <a:endParaRPr lang="en-US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41658056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539F8AE-8AC8-4482-BE29-A2BF421F5B88}" type="slidenum">
              <a:rPr lang="en-US"/>
              <a:pPr/>
              <a:t>44</a:t>
            </a:fld>
            <a:endParaRPr lang="en-US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1489592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A66FFB0-C6F1-44A4-B636-56BF93CC2361}" type="slidenum">
              <a:rPr lang="en-US">
                <a:solidFill>
                  <a:srgbClr val="000000"/>
                </a:solidFill>
              </a:rPr>
              <a:pPr/>
              <a:t>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927887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888160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613616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756056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396934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1309335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975438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1250" cy="3482975"/>
          </a:xfrm>
          <a:ln cap="flat"/>
        </p:spPr>
      </p:sp>
    </p:spTree>
    <p:extLst>
      <p:ext uri="{BB962C8B-B14F-4D97-AF65-F5344CB8AC3E}">
        <p14:creationId xmlns:p14="http://schemas.microsoft.com/office/powerpoint/2010/main" val="267309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11988800" y="3175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94734" y="6391276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207434" y="2419350"/>
            <a:ext cx="1177713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2400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89600" y="211455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16600" y="2209800"/>
            <a:ext cx="5588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1D588-234D-42B0-942D-E8CEDE882FED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868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9070180-0CE4-474C-8C34-79929B529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295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31E21-DFB8-487A-818C-2DDA250E8D02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5181BE2-6CFD-49B1-B592-66CC633219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78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1"/>
            <a:ext cx="12192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4734" y="6391276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03200" y="155575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6402388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9118600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9245600" y="3021013"/>
            <a:ext cx="560917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220200" y="3009901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5D1EF3-9B53-4581-881E-17CFE4B50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61032-673F-4F11-BA5B-70B1DAC27C8D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</p:spTree>
    <p:extLst>
      <p:ext uri="{BB962C8B-B14F-4D97-AF65-F5344CB8AC3E}">
        <p14:creationId xmlns:p14="http://schemas.microsoft.com/office/powerpoint/2010/main" val="3651118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id-ID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2F51FB-AA89-40A9-BA34-E3DDA7AB1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79328"/>
      </p:ext>
    </p:extLst>
  </p:cSld>
  <p:clrMapOvr>
    <a:masterClrMapping/>
  </p:clrMapOvr>
  <p:transition spd="slow">
    <p:wheel spokes="8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3465-5FD1-49F5-BF38-9B95DBE5F0F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6"/>
          <p:cNvSpPr txBox="1">
            <a:spLocks noChangeArrowheads="1"/>
          </p:cNvSpPr>
          <p:nvPr userDrawn="1"/>
        </p:nvSpPr>
        <p:spPr bwMode="auto">
          <a:xfrm>
            <a:off x="4016582" y="6583364"/>
            <a:ext cx="4137671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>
                <a:solidFill>
                  <a:srgbClr val="FFFFFF"/>
                </a:solidFill>
                <a:latin typeface="Arial" panose="020B0604020202020204" pitchFamily="34" charset="0"/>
              </a:rPr>
              <a:t>Copyright </a:t>
            </a:r>
            <a:r>
              <a:rPr lang="en-US" sz="1200">
                <a:solidFill>
                  <a:srgbClr val="FFFFFF"/>
                </a:solidFill>
                <a:latin typeface="Arial" panose="020B0604020202020204" pitchFamily="34" charset="0"/>
              </a:rPr>
              <a:t>©</a:t>
            </a:r>
            <a:r>
              <a:rPr lang="en-US" sz="1000">
                <a:solidFill>
                  <a:srgbClr val="FFFFFF"/>
                </a:solidFill>
                <a:latin typeface="Arial" panose="020B0604020202020204" pitchFamily="34" charset="0"/>
              </a:rPr>
              <a:t> 2014 Pearson Education, Inc. Publishing as Prentice Hall</a:t>
            </a:r>
          </a:p>
        </p:txBody>
      </p:sp>
    </p:spTree>
    <p:extLst>
      <p:ext uri="{BB962C8B-B14F-4D97-AF65-F5344CB8AC3E}">
        <p14:creationId xmlns:p14="http://schemas.microsoft.com/office/powerpoint/2010/main" val="14000413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37506D1D-7048-486F-AB56-6FE82857D8BD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0026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40DBB1C2-4642-468E-BD04-E1181F8FC334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4878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52C5DE1C-C277-473D-AA31-651747C8F2C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1466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B5215BBA-121C-4B9C-B88A-3BB7FF3C8ED4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3405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2FCFAC09-CD71-40F4-8B72-37C4F4D5F264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972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6FA9A184-C5DF-47B3-B712-E37DFC94FF29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2607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8D37-2F43-429F-9840-06E861E808D8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6600" y="1027114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DB60A6-D930-46FE-8480-8AFF649748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78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411D2D0-A11E-487C-9E0D-C3E1F9F25CA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63FC8028-6416-4384-ADD3-79100FBE5F14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8925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11648A91-BC42-46DD-B920-A3ED7448293D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7396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2451376D-2DF5-4BF0-9968-89160E6C5152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70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D2D0-A11E-487C-9E0D-C3E1F9F25CA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Ch. 4: Feasibility Analysis &amp; Business Plan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4 - </a:t>
            </a:r>
            <a:fld id="{28CDB9CE-7012-4E66-A59E-6DD72E6159D6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4819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white">
          <a:xfrm>
            <a:off x="203200" y="2286000"/>
            <a:ext cx="11777133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207434" y="142875"/>
            <a:ext cx="11777133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94734" y="6391276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03200" y="152400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203200" y="2438400"/>
            <a:ext cx="1177713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89600" y="211455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16600" y="2209800"/>
            <a:ext cx="5588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1930E-03AA-416D-9E2B-0542F8C13832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868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30C438-8DCE-4AA3-A3AC-E14D6EF90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17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/>
          <p:cNvSpPr>
            <a:spLocks noChangeShapeType="1"/>
          </p:cNvSpPr>
          <p:nvPr/>
        </p:nvSpPr>
        <p:spPr bwMode="auto">
          <a:xfrm flipV="1">
            <a:off x="6083301" y="1576388"/>
            <a:ext cx="12700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1" y="6410326"/>
            <a:ext cx="405976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A2298-C9E5-454C-BEA7-BBF498795276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DDBEE7-07A4-4DAA-AA54-10E3503FB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3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/>
          <p:cNvSpPr>
            <a:spLocks noChangeShapeType="1"/>
          </p:cNvSpPr>
          <p:nvPr/>
        </p:nvSpPr>
        <p:spPr bwMode="auto">
          <a:xfrm flipV="1">
            <a:off x="6096000" y="2200276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23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3200" y="1371600"/>
            <a:ext cx="11777133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734" y="6391275"/>
            <a:ext cx="11777133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203200" y="1279525"/>
            <a:ext cx="1177713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575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689600" y="955675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816600" y="1050925"/>
            <a:ext cx="5588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CAE41-4A30-447A-8736-CFE8D3DA774C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10326"/>
            <a:ext cx="4775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98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CFE40D-5D57-4479-91FB-D78ED985B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85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61CC3-7E65-4117-81E3-7726DC63B58F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63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9BF953-307F-4AF8-A2F2-053B4ACE69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757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white">
          <a:xfrm>
            <a:off x="0" y="1"/>
            <a:ext cx="12192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4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3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94734" y="6391276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03200" y="158750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2D716-B5F4-45B0-BF74-19AC09010BCE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1"/>
            <a:ext cx="8128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7510A74-1C4C-4615-AFBD-E3F520363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48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03200" y="152400"/>
            <a:ext cx="11777133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white">
          <a:xfrm>
            <a:off x="0" y="1"/>
            <a:ext cx="12192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03200" y="152400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203200" y="533400"/>
            <a:ext cx="1177713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854200" y="323850"/>
            <a:ext cx="5588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98967" y="6388101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F391B1-F85C-44E3-94E4-704C8F1822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B3F54-FAF7-4C3D-9BBF-B716FD6A0BF7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2168" y="6410326"/>
            <a:ext cx="4510617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</p:spTree>
    <p:extLst>
      <p:ext uri="{BB962C8B-B14F-4D97-AF65-F5344CB8AC3E}">
        <p14:creationId xmlns:p14="http://schemas.microsoft.com/office/powerpoint/2010/main" val="1159150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203200" y="533400"/>
            <a:ext cx="1177713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1"/>
            <a:ext cx="11777133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575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854200" y="323850"/>
            <a:ext cx="5588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98967" y="6388101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481124-97E9-43B4-89F0-44636D1B55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7717367" y="6405564"/>
            <a:ext cx="405976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65E4B-4C0F-4949-894E-B71F3686C8EB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2168" y="6410326"/>
            <a:ext cx="477943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</p:spTree>
    <p:extLst>
      <p:ext uri="{BB962C8B-B14F-4D97-AF65-F5344CB8AC3E}">
        <p14:creationId xmlns:p14="http://schemas.microsoft.com/office/powerpoint/2010/main" val="3423169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7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8967" y="6388101"/>
            <a:ext cx="11777133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1" y="6405564"/>
            <a:ext cx="4059767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72C865-B05A-4AA6-834F-358052423771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326"/>
            <a:ext cx="47752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575"/>
            <a:ext cx="1177713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350"/>
            <a:ext cx="11777133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689600" y="955675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16600" y="1050925"/>
            <a:ext cx="5588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39814"/>
            <a:ext cx="6096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 smtClean="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64C7C5-5E17-460E-9297-9FD98E91E09E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402167" y="228601"/>
            <a:ext cx="113792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02167" y="1524000"/>
            <a:ext cx="113792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3227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81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E72C865-B05A-4AA6-834F-358052423771}" type="datetime1">
              <a:rPr lang="en-US" smtClean="0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Lecturer.Ahmed El Rawas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64C7C5-5E17-460E-9297-9FD98E91E09E}" type="slidenum">
              <a:rPr 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861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ransition spd="med">
    <p:fade/>
  </p:transition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 FEASIBILITY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Kelayakan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577282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90065" y="409108"/>
            <a:ext cx="10058400" cy="1071562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Industry and Market Feasibility Analysis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905000"/>
            <a:ext cx="7696200" cy="3810000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</a:bodyPr>
          <a:lstStyle/>
          <a:p>
            <a:pPr marL="609600" indent="-609600" eaLnBrk="1" hangingPunct="1">
              <a:buNone/>
            </a:pPr>
            <a:r>
              <a:rPr lang="en-US" sz="3200" dirty="0" smtClean="0">
                <a:latin typeface="Brush Script MT" panose="03060802040406070304" pitchFamily="66" charset="0"/>
              </a:rPr>
              <a:t>Two areas of focus</a:t>
            </a:r>
            <a:r>
              <a:rPr lang="en-US" dirty="0" smtClean="0"/>
              <a:t>:</a:t>
            </a:r>
          </a:p>
          <a:p>
            <a:pPr marL="609600" indent="-6096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sz="3000" dirty="0"/>
              <a:t>Determining how attractive an industry is overall as a “home” for a new business.</a:t>
            </a:r>
          </a:p>
          <a:p>
            <a:pPr marL="609600" indent="-6096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sz="3000" dirty="0"/>
              <a:t>Identifying possible niches a small business can occupy profitably.  </a:t>
            </a:r>
          </a:p>
        </p:txBody>
      </p:sp>
    </p:spTree>
    <p:extLst>
      <p:ext uri="{BB962C8B-B14F-4D97-AF65-F5344CB8AC3E}">
        <p14:creationId xmlns:p14="http://schemas.microsoft.com/office/powerpoint/2010/main" val="26937147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29"/>
          <p:cNvSpPr txBox="1">
            <a:spLocks noChangeArrowheads="1"/>
          </p:cNvSpPr>
          <p:nvPr/>
        </p:nvSpPr>
        <p:spPr bwMode="auto">
          <a:xfrm>
            <a:off x="2624138" y="1066800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Testing the Industry</a:t>
            </a:r>
          </a:p>
        </p:txBody>
      </p:sp>
      <p:sp>
        <p:nvSpPr>
          <p:cNvPr id="14340" name="Rectangle 1033"/>
          <p:cNvSpPr>
            <a:spLocks noChangeArrowheads="1"/>
          </p:cNvSpPr>
          <p:nvPr/>
        </p:nvSpPr>
        <p:spPr bwMode="auto">
          <a:xfrm>
            <a:off x="1944688" y="2227728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 dirty="0">
                <a:solidFill>
                  <a:srgbClr val="0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broadest level of feasibility analysis looks at the </a:t>
            </a:r>
            <a:r>
              <a:rPr lang="en-US" sz="2000" dirty="0">
                <a:solidFill>
                  <a:srgbClr val="0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industry</a:t>
            </a:r>
            <a:r>
              <a:rPr lang="en-US" sz="2000" b="0" dirty="0">
                <a:solidFill>
                  <a:srgbClr val="0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 which the business will operate. </a:t>
            </a:r>
          </a:p>
        </p:txBody>
      </p:sp>
      <p:sp>
        <p:nvSpPr>
          <p:cNvPr id="20" name="AutoShape 1034"/>
          <p:cNvSpPr>
            <a:spLocks noChangeArrowheads="1"/>
          </p:cNvSpPr>
          <p:nvPr/>
        </p:nvSpPr>
        <p:spPr bwMode="auto">
          <a:xfrm>
            <a:off x="6216650" y="3396036"/>
            <a:ext cx="3765550" cy="1449387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INDUSTRY</a:t>
            </a:r>
          </a:p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 group of businesses with a common interest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</p:spTree>
    <p:extLst>
      <p:ext uri="{BB962C8B-B14F-4D97-AF65-F5344CB8AC3E}">
        <p14:creationId xmlns:p14="http://schemas.microsoft.com/office/powerpoint/2010/main" val="77642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797315" y="237566"/>
            <a:ext cx="6211887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1748118"/>
            <a:ext cx="9063318" cy="4419600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800" dirty="0"/>
              <a:t>Five forces interact with one another to determine the setting in which companies compete and, hence, the attractiveness of the industry</a:t>
            </a:r>
            <a:r>
              <a:rPr lang="en-US" sz="2800" dirty="0" smtClean="0"/>
              <a:t>:</a:t>
            </a:r>
          </a:p>
          <a:p>
            <a:pPr marL="0" indent="0" eaLnBrk="1" hangingPunct="1">
              <a:buNone/>
            </a:pPr>
            <a:endParaRPr lang="en-US" sz="2800" dirty="0"/>
          </a:p>
          <a:p>
            <a:pPr marL="795338" lvl="1" indent="-450850" eaLnBrk="1" hangingPunct="1">
              <a:buClr>
                <a:srgbClr val="C000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sz="2700" dirty="0">
                <a:ea typeface="ＭＳ Ｐゴシック" panose="020B0600070205080204" pitchFamily="34" charset="-128"/>
              </a:rPr>
              <a:t>Rivalry among companies in the industry</a:t>
            </a:r>
          </a:p>
          <a:p>
            <a:pPr marL="795338" lvl="1" indent="-450850" eaLnBrk="1" hangingPunct="1">
              <a:buClr>
                <a:srgbClr val="C000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sz="2700" dirty="0">
                <a:ea typeface="ＭＳ Ｐゴシック" panose="020B0600070205080204" pitchFamily="34" charset="-128"/>
              </a:rPr>
              <a:t>Bargaining power of suppliers</a:t>
            </a:r>
          </a:p>
          <a:p>
            <a:pPr marL="795338" lvl="1" indent="-450850" eaLnBrk="1" hangingPunct="1">
              <a:buClr>
                <a:srgbClr val="C000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sz="2700" dirty="0">
                <a:ea typeface="ＭＳ Ｐゴシック" panose="020B0600070205080204" pitchFamily="34" charset="-128"/>
              </a:rPr>
              <a:t>Bargaining power of buyers</a:t>
            </a:r>
          </a:p>
          <a:p>
            <a:pPr marL="795338" lvl="1" indent="-450850" eaLnBrk="1" hangingPunct="1">
              <a:buClr>
                <a:srgbClr val="C000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sz="2700" dirty="0">
                <a:ea typeface="ＭＳ Ｐゴシック" panose="020B0600070205080204" pitchFamily="34" charset="-128"/>
              </a:rPr>
              <a:t>Threat of new entrants</a:t>
            </a:r>
          </a:p>
          <a:p>
            <a:pPr marL="795338" lvl="1" indent="-450850" eaLnBrk="1" hangingPunct="1">
              <a:buClr>
                <a:srgbClr val="C000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sz="2700" dirty="0">
                <a:ea typeface="ＭＳ Ｐゴシック" panose="020B0600070205080204" pitchFamily="34" charset="-128"/>
              </a:rPr>
              <a:t>Threat of substitute products or services</a:t>
            </a:r>
          </a:p>
        </p:txBody>
      </p:sp>
    </p:spTree>
    <p:extLst>
      <p:ext uri="{BB962C8B-B14F-4D97-AF65-F5344CB8AC3E}">
        <p14:creationId xmlns:p14="http://schemas.microsoft.com/office/powerpoint/2010/main" val="1689669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bldLvl="2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913856" y="175420"/>
            <a:ext cx="6211888" cy="563562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</a:p>
        </p:txBody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5029200" y="2557184"/>
            <a:ext cx="1981200" cy="1939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28678" name="AutoShape 4"/>
          <p:cNvSpPr>
            <a:spLocks noChangeArrowheads="1"/>
          </p:cNvSpPr>
          <p:nvPr/>
        </p:nvSpPr>
        <p:spPr bwMode="auto">
          <a:xfrm>
            <a:off x="5638800" y="3438247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8679" name="Text Box 5"/>
          <p:cNvSpPr txBox="1">
            <a:spLocks noChangeArrowheads="1"/>
          </p:cNvSpPr>
          <p:nvPr/>
        </p:nvSpPr>
        <p:spPr bwMode="auto">
          <a:xfrm>
            <a:off x="8839200" y="3365222"/>
            <a:ext cx="12954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823883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Buyers</a:t>
            </a:r>
          </a:p>
        </p:txBody>
      </p:sp>
      <p:sp>
        <p:nvSpPr>
          <p:cNvPr id="28681" name="Text Box 8"/>
          <p:cNvSpPr txBox="1">
            <a:spLocks noChangeArrowheads="1"/>
          </p:cNvSpPr>
          <p:nvPr/>
        </p:nvSpPr>
        <p:spPr bwMode="auto">
          <a:xfrm>
            <a:off x="2057400" y="3357284"/>
            <a:ext cx="14478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42883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Suppliers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5105400" y="5760759"/>
            <a:ext cx="19050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5105400" y="1009372"/>
            <a:ext cx="1905000" cy="720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latin typeface="Arial" panose="020B0604020202020204" pitchFamily="34" charset="0"/>
              </a:rPr>
              <a:t>Potential</a:t>
            </a:r>
            <a:br>
              <a:rPr lang="en-US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57083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5033683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 Substitute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Products or Services</a:t>
            </a:r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6096000" y="1696759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8688" name="Line 6"/>
          <p:cNvSpPr>
            <a:spLocks noChangeShapeType="1"/>
          </p:cNvSpPr>
          <p:nvPr/>
        </p:nvSpPr>
        <p:spPr bwMode="auto">
          <a:xfrm flipH="1" flipV="1">
            <a:off x="7070726" y="3585884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3505200" y="3585883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8690" name="Line 16"/>
          <p:cNvSpPr>
            <a:spLocks noChangeShapeType="1"/>
          </p:cNvSpPr>
          <p:nvPr/>
        </p:nvSpPr>
        <p:spPr bwMode="auto">
          <a:xfrm flipV="1">
            <a:off x="6096000" y="4576483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49689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5029200" y="2516419"/>
            <a:ext cx="1981200" cy="1939925"/>
          </a:xfrm>
          <a:prstGeom prst="rect">
            <a:avLst/>
          </a:prstGeom>
          <a:solidFill>
            <a:srgbClr val="FFFF00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5638800" y="3397482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8839200" y="3324457"/>
            <a:ext cx="12954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783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Buyers</a:t>
            </a: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2057400" y="3316519"/>
            <a:ext cx="1447800" cy="4159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02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Suppliers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05400" y="5719994"/>
            <a:ext cx="19050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105400" y="968607"/>
            <a:ext cx="1905000" cy="720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Potential</a:t>
            </a:r>
            <a:b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</a:b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16318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4992918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 Substitute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Products or Services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6096000" y="1655994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6" name="Line 6"/>
          <p:cNvSpPr>
            <a:spLocks noChangeShapeType="1"/>
          </p:cNvSpPr>
          <p:nvPr/>
        </p:nvSpPr>
        <p:spPr bwMode="auto">
          <a:xfrm flipH="1" flipV="1">
            <a:off x="7070726" y="3545119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3505200" y="3545118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8" name="Line 16"/>
          <p:cNvSpPr>
            <a:spLocks noChangeShapeType="1"/>
          </p:cNvSpPr>
          <p:nvPr/>
        </p:nvSpPr>
        <p:spPr bwMode="auto">
          <a:xfrm flipV="1">
            <a:off x="6096000" y="4535718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>
          <a:xfrm>
            <a:off x="2913856" y="175420"/>
            <a:ext cx="6211888" cy="563562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2047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057400" y="295729"/>
            <a:ext cx="8077200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Rivalry Among Companies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2133600" y="1863445"/>
            <a:ext cx="7924800" cy="4419600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</a:bodyPr>
          <a:lstStyle/>
          <a:p>
            <a:pPr marL="350838" indent="-350838" eaLnBrk="1" hangingPunct="1">
              <a:spcBef>
                <a:spcPts val="600"/>
              </a:spcBef>
            </a:pPr>
            <a:r>
              <a:rPr lang="en-US" sz="3000" dirty="0"/>
              <a:t>Strongest of the five </a:t>
            </a:r>
            <a:r>
              <a:rPr lang="en-US" sz="3000" dirty="0" smtClean="0"/>
              <a:t>forces</a:t>
            </a:r>
          </a:p>
          <a:p>
            <a:pPr marL="350838" indent="-350838" eaLnBrk="1" hangingPunct="1">
              <a:spcBef>
                <a:spcPts val="600"/>
              </a:spcBef>
            </a:pPr>
            <a:endParaRPr lang="en-US" sz="3000" dirty="0"/>
          </a:p>
          <a:p>
            <a:pPr marL="350838" indent="-350838" eaLnBrk="1" hangingPunct="1">
              <a:spcBef>
                <a:spcPts val="600"/>
              </a:spcBef>
            </a:pPr>
            <a:r>
              <a:rPr lang="en-US" sz="3200" dirty="0">
                <a:latin typeface="Brush Script MT" panose="03060802040406070304" pitchFamily="66" charset="0"/>
              </a:rPr>
              <a:t>Industry is more attractive when</a:t>
            </a:r>
            <a:r>
              <a:rPr lang="en-US" sz="3000" dirty="0"/>
              <a:t>:</a:t>
            </a:r>
          </a:p>
          <a:p>
            <a:pPr marL="1031875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Number of competitors is large, or, at the other extreme, quite small</a:t>
            </a:r>
          </a:p>
          <a:p>
            <a:pPr marL="1031875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Competitors are not similar in size or capacity</a:t>
            </a:r>
          </a:p>
          <a:p>
            <a:pPr marL="1031875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Industry is growing fast</a:t>
            </a:r>
          </a:p>
          <a:p>
            <a:pPr marL="1031875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Opportunity to sell a differentiated product or service exists</a:t>
            </a:r>
          </a:p>
        </p:txBody>
      </p:sp>
    </p:spTree>
    <p:extLst>
      <p:ext uri="{BB962C8B-B14F-4D97-AF65-F5344CB8AC3E}">
        <p14:creationId xmlns:p14="http://schemas.microsoft.com/office/powerpoint/2010/main" val="24199420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bldLvl="2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1031"/>
          <p:cNvSpPr txBox="1">
            <a:spLocks noChangeArrowheads="1"/>
          </p:cNvSpPr>
          <p:nvPr/>
        </p:nvSpPr>
        <p:spPr bwMode="auto">
          <a:xfrm>
            <a:off x="2492189" y="1111624"/>
            <a:ext cx="65643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800" b="0" dirty="0">
                <a:solidFill>
                  <a:srgbClr val="008F4C"/>
                </a:solidFill>
                <a:latin typeface="Copperplate Gothic Bold" panose="020E0705020206020404" pitchFamily="34" charset="0"/>
                <a:cs typeface="Arial" panose="020B0604020202020204" pitchFamily="34" charset="0"/>
              </a:rPr>
              <a:t>STUDYING THE COMPETITION</a:t>
            </a:r>
          </a:p>
        </p:txBody>
      </p:sp>
      <p:sp>
        <p:nvSpPr>
          <p:cNvPr id="18436" name="Rectangle 1032"/>
          <p:cNvSpPr>
            <a:spLocks noChangeArrowheads="1"/>
          </p:cNvSpPr>
          <p:nvPr/>
        </p:nvSpPr>
        <p:spPr bwMode="auto">
          <a:xfrm>
            <a:off x="1981200" y="2039938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easy way to evaluate the competition is to create a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competitive grid</a:t>
            </a:r>
            <a:r>
              <a:rPr lang="en-US" sz="24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AutoShape 1033"/>
          <p:cNvSpPr>
            <a:spLocks noChangeArrowheads="1"/>
          </p:cNvSpPr>
          <p:nvPr/>
        </p:nvSpPr>
        <p:spPr bwMode="auto">
          <a:xfrm>
            <a:off x="6216650" y="3046414"/>
            <a:ext cx="3765550" cy="1449387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COMPETITIVE GRID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tool for organizing important information about a business venture’s competition</a:t>
            </a:r>
          </a:p>
        </p:txBody>
      </p:sp>
    </p:spTree>
    <p:extLst>
      <p:ext uri="{BB962C8B-B14F-4D97-AF65-F5344CB8AC3E}">
        <p14:creationId xmlns:p14="http://schemas.microsoft.com/office/powerpoint/2010/main" val="1464504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632951"/>
              </p:ext>
            </p:extLst>
          </p:nvPr>
        </p:nvGraphicFramePr>
        <p:xfrm>
          <a:off x="1918447" y="717177"/>
          <a:ext cx="8534402" cy="5137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676400"/>
                <a:gridCol w="1676400"/>
                <a:gridCol w="1752600"/>
                <a:gridCol w="1905002"/>
              </a:tblGrid>
              <a:tr h="45711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Competitive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Customer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Benefits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Distribution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S/W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147222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Large gyms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Individuals seeking to improve their fitness 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Get fit,</a:t>
                      </a:r>
                    </a:p>
                    <a:p>
                      <a:r>
                        <a:rPr lang="en-US" sz="1800" dirty="0" smtClean="0"/>
                        <a:t>convenience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Direct through retail gym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S- Resources to enter O2 Max’s niche</a:t>
                      </a:r>
                    </a:p>
                    <a:p>
                      <a:r>
                        <a:rPr lang="en-US" sz="1800" dirty="0" smtClean="0"/>
                        <a:t>W- no programs for teens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119618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DVD Fitness</a:t>
                      </a:r>
                      <a:r>
                        <a:rPr lang="en-US" sz="1800" baseline="0" dirty="0" smtClean="0"/>
                        <a:t>  Programs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Individuals seeking to exercise at home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Get fit,</a:t>
                      </a:r>
                    </a:p>
                    <a:p>
                      <a:r>
                        <a:rPr lang="en-US" sz="1800" dirty="0" smtClean="0"/>
                        <a:t>Convenience,</a:t>
                      </a:r>
                    </a:p>
                    <a:p>
                      <a:r>
                        <a:rPr lang="en-US" sz="1800" dirty="0" smtClean="0"/>
                        <a:t>Save money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Online and offline retail outlets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S-easy to use inexpensive</a:t>
                      </a:r>
                    </a:p>
                    <a:p>
                      <a:r>
                        <a:rPr lang="en-US" sz="1800" dirty="0" smtClean="0"/>
                        <a:t>W- no on-site guidance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201163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O2 Max</a:t>
                      </a:r>
                      <a:r>
                        <a:rPr lang="en-US" sz="1800" baseline="0" dirty="0" smtClean="0"/>
                        <a:t> </a:t>
                      </a:r>
                    </a:p>
                    <a:p>
                      <a:r>
                        <a:rPr lang="en-US" sz="1800" baseline="0" dirty="0" smtClean="0"/>
                        <a:t>Fitness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Parents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Peace of mind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Direct through retail center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S- teens more likely to stay involved</a:t>
                      </a:r>
                    </a:p>
                    <a:p>
                      <a:r>
                        <a:rPr lang="en-US" sz="1800" dirty="0" smtClean="0"/>
                        <a:t>W- costly in</a:t>
                      </a:r>
                      <a:r>
                        <a:rPr lang="en-US" sz="1800" baseline="0" dirty="0" smtClean="0"/>
                        <a:t> terms of building and equipment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85187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5029200" y="2516419"/>
            <a:ext cx="1981200" cy="1939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5638800" y="3397482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8839200" y="3324457"/>
            <a:ext cx="12954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783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Buyers</a:t>
            </a: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2057400" y="3316519"/>
            <a:ext cx="1447800" cy="415925"/>
          </a:xfrm>
          <a:prstGeom prst="rect">
            <a:avLst/>
          </a:prstGeom>
          <a:solidFill>
            <a:srgbClr val="FFFF00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02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B050"/>
                </a:solidFill>
              </a:rPr>
              <a:t>Bargaining Power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of Suppliers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05400" y="5719994"/>
            <a:ext cx="19050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105400" y="968607"/>
            <a:ext cx="1905000" cy="720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Potential</a:t>
            </a:r>
            <a:b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</a:b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16318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4992918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 Substitute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Products or Services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6096000" y="1655994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6" name="Line 6"/>
          <p:cNvSpPr>
            <a:spLocks noChangeShapeType="1"/>
          </p:cNvSpPr>
          <p:nvPr/>
        </p:nvSpPr>
        <p:spPr bwMode="auto">
          <a:xfrm flipH="1" flipV="1">
            <a:off x="7070726" y="3545119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3505200" y="3545118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8" name="Line 16"/>
          <p:cNvSpPr>
            <a:spLocks noChangeShapeType="1"/>
          </p:cNvSpPr>
          <p:nvPr/>
        </p:nvSpPr>
        <p:spPr bwMode="auto">
          <a:xfrm flipV="1">
            <a:off x="6096000" y="4535718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>
          <a:xfrm>
            <a:off x="2913856" y="175420"/>
            <a:ext cx="6211888" cy="563562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07976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45877" y="465885"/>
            <a:ext cx="8124264" cy="1071562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Bargaining Power of Suppliers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1479176" y="1954305"/>
            <a:ext cx="9076765" cy="4352366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</a:bodyPr>
          <a:lstStyle/>
          <a:p>
            <a:pPr marL="350838" indent="-350838" eaLnBrk="1" hangingPunct="1">
              <a:spcBef>
                <a:spcPts val="600"/>
              </a:spcBef>
            </a:pPr>
            <a:r>
              <a:rPr lang="en-US" sz="3000" dirty="0"/>
              <a:t>The greater the leverage of suppliers, the less attractive the industry</a:t>
            </a:r>
            <a:r>
              <a:rPr lang="en-US" sz="3000" dirty="0" smtClean="0"/>
              <a:t>.</a:t>
            </a:r>
          </a:p>
          <a:p>
            <a:pPr marL="350838" indent="-350838" eaLnBrk="1" hangingPunct="1">
              <a:spcBef>
                <a:spcPts val="600"/>
              </a:spcBef>
            </a:pPr>
            <a:endParaRPr lang="en-US" sz="3000" dirty="0"/>
          </a:p>
          <a:p>
            <a:pPr marL="350838" indent="-350838" eaLnBrk="1" hangingPunct="1">
              <a:spcBef>
                <a:spcPts val="600"/>
              </a:spcBef>
            </a:pPr>
            <a:r>
              <a:rPr lang="en-US" sz="3200" dirty="0">
                <a:latin typeface="Brush Script MT" panose="03060802040406070304" pitchFamily="66" charset="0"/>
              </a:rPr>
              <a:t>Industry is more attractive when</a:t>
            </a:r>
            <a:r>
              <a:rPr lang="en-US" sz="3000" dirty="0"/>
              <a:t>:</a:t>
            </a:r>
          </a:p>
          <a:p>
            <a:pPr marL="1149350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Many suppliers sell a commodity product</a:t>
            </a:r>
          </a:p>
          <a:p>
            <a:pPr marL="1149350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Substitutes are available</a:t>
            </a:r>
          </a:p>
          <a:p>
            <a:pPr marL="1149350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Switching costs are low</a:t>
            </a:r>
          </a:p>
          <a:p>
            <a:pPr marL="1149350" lvl="1" indent="-4572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 smtClean="0">
                <a:ea typeface="ＭＳ Ｐゴシック" panose="020B0600070205080204" pitchFamily="34" charset="-128"/>
              </a:rPr>
              <a:t>Items account for a small portion of the cost of finished products</a:t>
            </a:r>
          </a:p>
        </p:txBody>
      </p:sp>
    </p:spTree>
    <p:extLst>
      <p:ext uri="{BB962C8B-B14F-4D97-AF65-F5344CB8AC3E}">
        <p14:creationId xmlns:p14="http://schemas.microsoft.com/office/powerpoint/2010/main" val="9565358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bldLvl="2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819835" y="1588395"/>
            <a:ext cx="8610600" cy="5492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008F4C"/>
                </a:solidFill>
              </a:rPr>
              <a:t>Developing </a:t>
            </a:r>
            <a:r>
              <a:rPr lang="en-US" sz="2400" b="1" dirty="0">
                <a:solidFill>
                  <a:srgbClr val="008F4C"/>
                </a:solidFill>
              </a:rPr>
              <a:t>a Business Concept</a:t>
            </a:r>
            <a:r>
              <a:rPr lang="en-US" sz="4800" b="1" dirty="0">
                <a:solidFill>
                  <a:srgbClr val="008F4C"/>
                </a:solidFill>
              </a:rPr>
              <a:t/>
            </a:r>
            <a:br>
              <a:rPr lang="en-US" sz="4800" b="1" dirty="0">
                <a:solidFill>
                  <a:srgbClr val="008F4C"/>
                </a:solidFill>
              </a:rPr>
            </a:br>
            <a:endParaRPr lang="en-US" sz="4800" dirty="0" smtClean="0"/>
          </a:p>
        </p:txBody>
      </p:sp>
      <p:sp>
        <p:nvSpPr>
          <p:cNvPr id="8195" name="Rectangle 19"/>
          <p:cNvSpPr>
            <a:spLocks noChangeArrowheads="1"/>
          </p:cNvSpPr>
          <p:nvPr/>
        </p:nvSpPr>
        <p:spPr bwMode="auto">
          <a:xfrm>
            <a:off x="2209800" y="1922928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 dirty="0">
                <a:solidFill>
                  <a:srgbClr val="000000"/>
                </a:solidFill>
                <a:cs typeface="Arial" panose="020B0604020202020204" pitchFamily="34" charset="0"/>
              </a:rPr>
              <a:t>Once you have an idea for a new business, define it by writing a clear and concise </a:t>
            </a:r>
            <a:r>
              <a:rPr 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business concept</a:t>
            </a:r>
            <a:r>
              <a:rPr lang="en-US" sz="2000" b="0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>
            <a:off x="6324600" y="2608728"/>
            <a:ext cx="3765550" cy="2851150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/>
          <a:p>
            <a:pPr algn="ctr" fontAlgn="base">
              <a:spcBef>
                <a:spcPct val="45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cs typeface="Arial" charset="0"/>
              </a:rPr>
              <a:t>BUSINESS CONCEPT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  <a:cs typeface="Arial" charset="0"/>
              </a:rPr>
              <a:t>a clear and concise description of a business opportunity; it contains four elements: the product or service, the customer, the benefit, and the distribution. 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  <a:cs typeface="Arial" charset="0"/>
              </a:rPr>
              <a:t>Its purpose is to focus your thinking.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68188" y="361951"/>
            <a:ext cx="1031389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1885950" y="3216742"/>
            <a:ext cx="4000500" cy="2295525"/>
            <a:chOff x="0" y="0"/>
            <a:chExt cx="6057900" cy="3547745"/>
          </a:xfrm>
        </p:grpSpPr>
        <p:pic>
          <p:nvPicPr>
            <p:cNvPr id="8199" name="Picture 7" descr="http://vni.s3.amazonaws.com/120215202230338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943600" cy="3467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 Box 2"/>
            <p:cNvSpPr txBox="1">
              <a:spLocks noChangeArrowheads="1"/>
            </p:cNvSpPr>
            <p:nvPr/>
          </p:nvSpPr>
          <p:spPr bwMode="auto">
            <a:xfrm>
              <a:off x="2809875" y="1895475"/>
              <a:ext cx="3248025" cy="1652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fontAlgn="base">
                <a:lnSpc>
                  <a:spcPct val="115000"/>
                </a:lnSpc>
                <a:spcBef>
                  <a:spcPct val="0"/>
                </a:spcBef>
                <a:spcAft>
                  <a:spcPts val="1000"/>
                </a:spcAft>
              </a:pPr>
              <a:r>
                <a:rPr lang="en-US" sz="1100" b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57027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5029200" y="2516419"/>
            <a:ext cx="1981200" cy="1939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5638800" y="3397482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8839200" y="3324457"/>
            <a:ext cx="1295400" cy="415925"/>
          </a:xfrm>
          <a:prstGeom prst="rect">
            <a:avLst/>
          </a:prstGeom>
          <a:solidFill>
            <a:srgbClr val="FFFF00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783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B050"/>
                </a:solidFill>
              </a:rPr>
              <a:t>Bargaining Power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of Buyers</a:t>
            </a: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2057400" y="3316519"/>
            <a:ext cx="14478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02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Suppliers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05400" y="5719994"/>
            <a:ext cx="19050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105400" y="968607"/>
            <a:ext cx="1905000" cy="720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Potential</a:t>
            </a:r>
            <a:b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</a:b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16318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4992918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 Substitute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Products or Services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6096000" y="1655994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6" name="Line 6"/>
          <p:cNvSpPr>
            <a:spLocks noChangeShapeType="1"/>
          </p:cNvSpPr>
          <p:nvPr/>
        </p:nvSpPr>
        <p:spPr bwMode="auto">
          <a:xfrm flipH="1" flipV="1">
            <a:off x="7070726" y="3545119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3505200" y="3545118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8" name="Line 16"/>
          <p:cNvSpPr>
            <a:spLocks noChangeShapeType="1"/>
          </p:cNvSpPr>
          <p:nvPr/>
        </p:nvSpPr>
        <p:spPr bwMode="auto">
          <a:xfrm flipV="1">
            <a:off x="6096000" y="4535718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>
          <a:xfrm>
            <a:off x="2913856" y="175420"/>
            <a:ext cx="6211888" cy="563562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58155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49071" y="405266"/>
            <a:ext cx="7239000" cy="1071562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Bargaining Power of Buyers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827314" y="1752600"/>
            <a:ext cx="10682515" cy="4357914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350838" indent="-350838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Buyers’ influence is high when number of customers is small and cost of switching to a competitor’s product is low. </a:t>
            </a:r>
            <a:endParaRPr lang="en-US" sz="2800" dirty="0" smtClean="0"/>
          </a:p>
          <a:p>
            <a:pPr marL="350838" indent="-350838" eaLnBrk="1" hangingPunct="1">
              <a:spcBef>
                <a:spcPts val="600"/>
              </a:spcBef>
            </a:pPr>
            <a:endParaRPr lang="en-US" sz="2800" dirty="0"/>
          </a:p>
          <a:p>
            <a:pPr marL="350838" indent="-350838" eaLnBrk="1" hangingPunct="1">
              <a:spcBef>
                <a:spcPts val="600"/>
              </a:spcBef>
            </a:pPr>
            <a:r>
              <a:rPr lang="en-US" sz="3500" dirty="0">
                <a:latin typeface="Brush Script MT" panose="03060802040406070304" pitchFamily="66" charset="0"/>
              </a:rPr>
              <a:t>Industry is more attractive when</a:t>
            </a:r>
            <a:r>
              <a:rPr lang="en-US" sz="2800" dirty="0"/>
              <a:t>:</a:t>
            </a:r>
          </a:p>
          <a:p>
            <a:pPr marL="1035050" lvl="1" indent="-3429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Customers’ switching costs are high</a:t>
            </a:r>
          </a:p>
          <a:p>
            <a:pPr marL="1035050" lvl="1" indent="-3429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Number of buyers is large</a:t>
            </a:r>
          </a:p>
          <a:p>
            <a:pPr marL="1035050" lvl="1" indent="-3429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Customers want differentiated products</a:t>
            </a:r>
          </a:p>
          <a:p>
            <a:pPr marL="1035050" lvl="1" indent="-3429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Customers find it difficult to collect information for comparing suppliers</a:t>
            </a:r>
          </a:p>
          <a:p>
            <a:pPr marL="1035050" lvl="1" indent="-342900" eaLnBrk="1" hangingPunct="1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Items account for a small portion of customers’ finished products </a:t>
            </a:r>
          </a:p>
        </p:txBody>
      </p:sp>
    </p:spTree>
    <p:extLst>
      <p:ext uri="{BB962C8B-B14F-4D97-AF65-F5344CB8AC3E}">
        <p14:creationId xmlns:p14="http://schemas.microsoft.com/office/powerpoint/2010/main" val="18979212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 bldLvl="2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29"/>
          <p:cNvSpPr txBox="1">
            <a:spLocks noChangeArrowheads="1"/>
          </p:cNvSpPr>
          <p:nvPr/>
        </p:nvSpPr>
        <p:spPr bwMode="auto">
          <a:xfrm>
            <a:off x="2643188" y="1123950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8F4C"/>
                </a:solidFill>
                <a:latin typeface="Copperplate Gothic Bold" panose="020E0705020206020404" pitchFamily="34" charset="0"/>
              </a:rPr>
              <a:t>TALKING TO THE CUSTOMER</a:t>
            </a:r>
          </a:p>
        </p:txBody>
      </p:sp>
      <p:sp>
        <p:nvSpPr>
          <p:cNvPr id="15364" name="Rectangle 1032"/>
          <p:cNvSpPr>
            <a:spLocks noChangeArrowheads="1"/>
          </p:cNvSpPr>
          <p:nvPr/>
        </p:nvSpPr>
        <p:spPr bwMode="auto">
          <a:xfrm>
            <a:off x="1981200" y="2241174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most important part of the feasibility analysis is testing customers to measure interest and identify the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customers</a:t>
            </a:r>
            <a:r>
              <a:rPr lang="en-US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AutoShape 1033"/>
          <p:cNvSpPr>
            <a:spLocks noChangeArrowheads="1"/>
          </p:cNvSpPr>
          <p:nvPr/>
        </p:nvSpPr>
        <p:spPr bwMode="auto">
          <a:xfrm>
            <a:off x="6216650" y="3611188"/>
            <a:ext cx="3765550" cy="1449387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CUSTOMERS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most likely to buy a business’s products and services</a:t>
            </a:r>
          </a:p>
        </p:txBody>
      </p:sp>
    </p:spTree>
    <p:extLst>
      <p:ext uri="{BB962C8B-B14F-4D97-AF65-F5344CB8AC3E}">
        <p14:creationId xmlns:p14="http://schemas.microsoft.com/office/powerpoint/2010/main" val="42806541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5029200" y="2516419"/>
            <a:ext cx="1981200" cy="1939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5638800" y="3397482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8839200" y="3324457"/>
            <a:ext cx="12954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783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Buyers</a:t>
            </a: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2057400" y="3316519"/>
            <a:ext cx="14478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02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Suppliers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05400" y="5719994"/>
            <a:ext cx="19050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105400" y="968607"/>
            <a:ext cx="1905000" cy="720725"/>
          </a:xfrm>
          <a:prstGeom prst="rect">
            <a:avLst/>
          </a:prstGeom>
          <a:solidFill>
            <a:srgbClr val="FFFF00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latin typeface="Arial" panose="020B0604020202020204" pitchFamily="34" charset="0"/>
              </a:rPr>
              <a:t>Potential</a:t>
            </a:r>
            <a:br>
              <a:rPr lang="en-US" sz="2000" b="1">
                <a:latin typeface="Arial" panose="020B0604020202020204" pitchFamily="34" charset="0"/>
              </a:rPr>
            </a:br>
            <a:r>
              <a:rPr lang="en-US" sz="2000" b="1"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16318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B050"/>
                </a:solidFill>
              </a:rPr>
              <a:t>Threat of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4992918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 Substitute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Products or Services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6096000" y="1655994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6" name="Line 6"/>
          <p:cNvSpPr>
            <a:spLocks noChangeShapeType="1"/>
          </p:cNvSpPr>
          <p:nvPr/>
        </p:nvSpPr>
        <p:spPr bwMode="auto">
          <a:xfrm flipH="1" flipV="1">
            <a:off x="7070726" y="3545119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3505200" y="3545118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8" name="Line 16"/>
          <p:cNvSpPr>
            <a:spLocks noChangeShapeType="1"/>
          </p:cNvSpPr>
          <p:nvPr/>
        </p:nvSpPr>
        <p:spPr bwMode="auto">
          <a:xfrm flipV="1">
            <a:off x="6096000" y="4535718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>
          <a:xfrm>
            <a:off x="2913856" y="175420"/>
            <a:ext cx="6211888" cy="563562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5832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32212" y="332122"/>
            <a:ext cx="7239000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Threat of New Entrants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1250576" y="1857829"/>
            <a:ext cx="9520518" cy="4039733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350838" indent="-350838" eaLnBrk="1" hangingPunct="1">
              <a:lnSpc>
                <a:spcPct val="120000"/>
              </a:lnSpc>
              <a:spcBef>
                <a:spcPts val="600"/>
              </a:spcBef>
            </a:pPr>
            <a:r>
              <a:rPr lang="en-US" sz="2800" dirty="0"/>
              <a:t>The larger the pool of potential new entrants, the less attractive an industry is</a:t>
            </a:r>
            <a:r>
              <a:rPr lang="en-US" sz="2800" dirty="0" smtClean="0"/>
              <a:t>.</a:t>
            </a:r>
          </a:p>
          <a:p>
            <a:pPr marL="350838" indent="-350838" eaLnBrk="1" hangingPunct="1">
              <a:spcBef>
                <a:spcPts val="1200"/>
              </a:spcBef>
            </a:pPr>
            <a:endParaRPr lang="en-US" sz="2800" dirty="0"/>
          </a:p>
          <a:p>
            <a:pPr marL="350838" indent="-350838" eaLnBrk="1" hangingPunct="1">
              <a:spcBef>
                <a:spcPts val="1200"/>
              </a:spcBef>
            </a:pPr>
            <a:r>
              <a:rPr lang="en-US" sz="3200" dirty="0">
                <a:latin typeface="Brush Script MT" panose="03060802040406070304" pitchFamily="66" charset="0"/>
              </a:rPr>
              <a:t>Industry is more attractive to new entrants when</a:t>
            </a:r>
            <a:r>
              <a:rPr lang="en-US" sz="2800" dirty="0"/>
              <a:t>:</a:t>
            </a:r>
          </a:p>
          <a:p>
            <a:pPr marL="1035050" lvl="1" indent="-3429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Advantages of economies of scale are absent.</a:t>
            </a:r>
          </a:p>
          <a:p>
            <a:pPr marL="1035050" lvl="1" indent="-3429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Capital requirements to enter are low</a:t>
            </a:r>
          </a:p>
          <a:p>
            <a:pPr marL="1035050" lvl="1" indent="-3429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Cost advantages are not related to company size</a:t>
            </a:r>
          </a:p>
          <a:p>
            <a:pPr marL="1035050" lvl="1" indent="-3429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Buyers are not loyal to existing brands</a:t>
            </a:r>
          </a:p>
          <a:p>
            <a:pPr marL="1035050" lvl="1" indent="-3429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400" dirty="0">
                <a:ea typeface="ＭＳ Ｐゴシック" panose="020B0600070205080204" pitchFamily="34" charset="-128"/>
              </a:rPr>
              <a:t>Government does not restrict the entrance of new companies </a:t>
            </a:r>
          </a:p>
        </p:txBody>
      </p:sp>
    </p:spTree>
    <p:extLst>
      <p:ext uri="{BB962C8B-B14F-4D97-AF65-F5344CB8AC3E}">
        <p14:creationId xmlns:p14="http://schemas.microsoft.com/office/powerpoint/2010/main" val="32391273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3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3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 bldLvl="2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5029200" y="2516419"/>
            <a:ext cx="1981200" cy="1939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Industry Competitors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b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Rivalry among existing firms</a:t>
            </a:r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5638800" y="3397482"/>
            <a:ext cx="990600" cy="223837"/>
          </a:xfrm>
          <a:prstGeom prst="curvedUpArrow">
            <a:avLst>
              <a:gd name="adj1" fmla="val 88511"/>
              <a:gd name="adj2" fmla="val 177022"/>
              <a:gd name="adj3" fmla="val 3333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8839200" y="3324457"/>
            <a:ext cx="12954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Buyers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7162800" y="2783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Buyers</a:t>
            </a: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2057400" y="3316519"/>
            <a:ext cx="1447800" cy="415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</a:rPr>
              <a:t>Suppliers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819400" y="2402118"/>
            <a:ext cx="185679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Bargaining Power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of Suppliers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05400" y="5719994"/>
            <a:ext cx="1905000" cy="415925"/>
          </a:xfrm>
          <a:prstGeom prst="rect">
            <a:avLst/>
          </a:prstGeom>
          <a:solidFill>
            <a:srgbClr val="FFFF00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latin typeface="Arial" panose="020B0604020202020204" pitchFamily="34" charset="0"/>
              </a:rPr>
              <a:t>Substitutes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105400" y="968607"/>
            <a:ext cx="1905000" cy="720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Potential</a:t>
            </a:r>
            <a:b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</a:br>
            <a:r>
              <a:rPr lang="en-US" sz="2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Entrants</a:t>
            </a:r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224588" y="1716318"/>
            <a:ext cx="147264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/>
                </a:solidFill>
              </a:rPr>
              <a:t>Threat of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New Entrants</a:t>
            </a:r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4992918"/>
            <a:ext cx="26670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B050"/>
                </a:solidFill>
              </a:rPr>
              <a:t>Threat of Substitute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Products or Services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6096000" y="1655994"/>
            <a:ext cx="1588" cy="746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6" name="Line 6"/>
          <p:cNvSpPr>
            <a:spLocks noChangeShapeType="1"/>
          </p:cNvSpPr>
          <p:nvPr/>
        </p:nvSpPr>
        <p:spPr bwMode="auto">
          <a:xfrm flipH="1" flipV="1">
            <a:off x="7070726" y="3545119"/>
            <a:ext cx="1768475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3505200" y="3545118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38" name="Line 16"/>
          <p:cNvSpPr>
            <a:spLocks noChangeShapeType="1"/>
          </p:cNvSpPr>
          <p:nvPr/>
        </p:nvSpPr>
        <p:spPr bwMode="auto">
          <a:xfrm flipV="1">
            <a:off x="6096000" y="4535718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>
          <a:xfrm>
            <a:off x="2913856" y="175420"/>
            <a:ext cx="6211888" cy="563562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Forces Model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50934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32212" y="314406"/>
            <a:ext cx="7239000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Threat of Substitutes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1156447" y="1872343"/>
            <a:ext cx="9843247" cy="4025219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350838" indent="-350838" eaLnBrk="1" hangingPunct="1">
              <a:spcBef>
                <a:spcPts val="1200"/>
              </a:spcBef>
            </a:pPr>
            <a:r>
              <a:rPr lang="en-US" sz="2800" dirty="0"/>
              <a:t>Substitute products or services can turn an industry on its head</a:t>
            </a:r>
            <a:r>
              <a:rPr lang="en-US" sz="2800" dirty="0" smtClean="0"/>
              <a:t>.</a:t>
            </a:r>
          </a:p>
          <a:p>
            <a:pPr marL="350838" indent="-350838" eaLnBrk="1" hangingPunct="1">
              <a:spcBef>
                <a:spcPts val="1200"/>
              </a:spcBef>
            </a:pPr>
            <a:endParaRPr lang="en-US" sz="2800" dirty="0"/>
          </a:p>
          <a:p>
            <a:pPr marL="350838" indent="-350838" eaLnBrk="1" hangingPunct="1">
              <a:spcBef>
                <a:spcPts val="1200"/>
              </a:spcBef>
            </a:pPr>
            <a:r>
              <a:rPr lang="en-US" sz="3200" dirty="0" smtClean="0">
                <a:latin typeface="Brush Script MT" panose="03060802040406070304" pitchFamily="66" charset="0"/>
              </a:rPr>
              <a:t>Industry is more attractive to new entrants when</a:t>
            </a:r>
            <a:r>
              <a:rPr lang="en-US" sz="2800" dirty="0" smtClean="0"/>
              <a:t>:</a:t>
            </a:r>
            <a:endParaRPr lang="en-US" sz="2800" dirty="0"/>
          </a:p>
          <a:p>
            <a:pPr marL="1149350" lvl="1" indent="-4572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600" dirty="0">
                <a:ea typeface="ＭＳ Ｐゴシック" panose="020B0600070205080204" pitchFamily="34" charset="-128"/>
              </a:rPr>
              <a:t>Quality substitutes </a:t>
            </a:r>
            <a:r>
              <a:rPr lang="en-US" sz="2600" dirty="0" smtClean="0">
                <a:ea typeface="ＭＳ Ｐゴシック" panose="020B0600070205080204" pitchFamily="34" charset="-128"/>
              </a:rPr>
              <a:t>are </a:t>
            </a:r>
            <a:r>
              <a:rPr lang="en-US" sz="2600" dirty="0">
                <a:ea typeface="ＭＳ Ｐゴシック" panose="020B0600070205080204" pitchFamily="34" charset="-128"/>
              </a:rPr>
              <a:t>not readily available</a:t>
            </a:r>
          </a:p>
          <a:p>
            <a:pPr marL="1149350" lvl="1" indent="-4572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600" dirty="0">
                <a:ea typeface="ＭＳ Ｐゴシック" panose="020B0600070205080204" pitchFamily="34" charset="-128"/>
              </a:rPr>
              <a:t>Prices of substitute products are not significantly lower than those of the industry’s products</a:t>
            </a:r>
          </a:p>
          <a:p>
            <a:pPr marL="1149350" lvl="1" indent="-457200" eaLnBrk="1" hangingPunct="1">
              <a:spcBef>
                <a:spcPts val="1200"/>
              </a:spcBef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en-US" sz="2600" dirty="0">
                <a:ea typeface="ＭＳ Ｐゴシック" panose="020B0600070205080204" pitchFamily="34" charset="-128"/>
              </a:rPr>
              <a:t>Buyers’ switching costs are high</a:t>
            </a:r>
          </a:p>
        </p:txBody>
      </p:sp>
    </p:spTree>
    <p:extLst>
      <p:ext uri="{BB962C8B-B14F-4D97-AF65-F5344CB8AC3E}">
        <p14:creationId xmlns:p14="http://schemas.microsoft.com/office/powerpoint/2010/main" val="41958377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 bldLvl="2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30539" y="76201"/>
            <a:ext cx="6211887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dirty="0" smtClean="0"/>
              <a:t>Five Forces Matrix</a:t>
            </a:r>
          </a:p>
        </p:txBody>
      </p:sp>
      <p:pic>
        <p:nvPicPr>
          <p:cNvPr id="5120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447800"/>
            <a:ext cx="8447088" cy="4160838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0097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05318" y="244474"/>
            <a:ext cx="7239000" cy="1071563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Business Prototyping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1264024" y="1959429"/>
            <a:ext cx="9372599" cy="4242934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350838" indent="-350838" eaLnBrk="1" hangingPunct="1">
              <a:spcBef>
                <a:spcPts val="1200"/>
              </a:spcBef>
            </a:pPr>
            <a:r>
              <a:rPr lang="en-US" sz="3200" dirty="0" smtClean="0"/>
              <a:t>Entrepreneurs test their business models on a small scale before committing serious resources to launch a business that might not work. </a:t>
            </a:r>
          </a:p>
          <a:p>
            <a:pPr marL="350838" indent="-350838" eaLnBrk="1" hangingPunct="1">
              <a:spcBef>
                <a:spcPts val="1200"/>
              </a:spcBef>
            </a:pPr>
            <a:r>
              <a:rPr lang="en-US" sz="3200" dirty="0" smtClean="0"/>
              <a:t>Recognizes that a business idea is a hypothesis that needs to be tested before taking it full scale. </a:t>
            </a:r>
          </a:p>
        </p:txBody>
      </p:sp>
      <p:pic>
        <p:nvPicPr>
          <p:cNvPr id="53254" name="Picture 6" descr="C:\Documents and Settings\douglw\My Documents\My Pictures\Microsoft Clip Organizer\j03878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317" y="4821238"/>
            <a:ext cx="2561025" cy="182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1321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p" bldLvl="2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Rectangle 5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896035" y="398930"/>
            <a:ext cx="8229600" cy="457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Elements of a Feasibility Analysis</a:t>
            </a:r>
          </a:p>
        </p:txBody>
      </p:sp>
      <p:sp>
        <p:nvSpPr>
          <p:cNvPr id="23556" name="Oval 2"/>
          <p:cNvSpPr>
            <a:spLocks noChangeArrowheads="1"/>
          </p:cNvSpPr>
          <p:nvPr/>
        </p:nvSpPr>
        <p:spPr bwMode="auto">
          <a:xfrm>
            <a:off x="3124200" y="1304366"/>
            <a:ext cx="3048000" cy="2971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Arial" panose="020B0604020202020204" pitchFamily="34" charset="0"/>
              </a:rPr>
              <a:t>Industry and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Arial" panose="020B0604020202020204" pitchFamily="34" charset="0"/>
              </a:rPr>
              <a:t>Market Feasibility</a:t>
            </a:r>
          </a:p>
        </p:txBody>
      </p:sp>
      <p:sp>
        <p:nvSpPr>
          <p:cNvPr id="81923" name="Oval 3"/>
          <p:cNvSpPr>
            <a:spLocks noChangeArrowheads="1"/>
          </p:cNvSpPr>
          <p:nvPr/>
        </p:nvSpPr>
        <p:spPr bwMode="auto">
          <a:xfrm>
            <a:off x="5791200" y="1228166"/>
            <a:ext cx="3048000" cy="3200400"/>
          </a:xfrm>
          <a:prstGeom prst="ellipse">
            <a:avLst/>
          </a:prstGeom>
          <a:solidFill>
            <a:srgbClr val="CCFFCC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Product or Service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Feasibility</a:t>
            </a:r>
            <a:endParaRPr lang="en-US" sz="1600" dirty="0">
              <a:latin typeface="Arial" panose="020B0604020202020204" pitchFamily="34" charset="0"/>
            </a:endParaRPr>
          </a:p>
        </p:txBody>
      </p:sp>
      <p:sp>
        <p:nvSpPr>
          <p:cNvPr id="81924" name="Oval 4"/>
          <p:cNvSpPr>
            <a:spLocks noChangeArrowheads="1"/>
          </p:cNvSpPr>
          <p:nvPr/>
        </p:nvSpPr>
        <p:spPr bwMode="auto">
          <a:xfrm>
            <a:off x="4457700" y="3144371"/>
            <a:ext cx="3048000" cy="2971800"/>
          </a:xfrm>
          <a:prstGeom prst="ellipse">
            <a:avLst/>
          </a:prstGeom>
          <a:solidFill>
            <a:srgbClr val="FFCC99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Financial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Feasibility</a:t>
            </a:r>
          </a:p>
        </p:txBody>
      </p:sp>
    </p:spTree>
    <p:extLst>
      <p:ext uri="{BB962C8B-B14F-4D97-AF65-F5344CB8AC3E}">
        <p14:creationId xmlns:p14="http://schemas.microsoft.com/office/powerpoint/2010/main" val="7749606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779494" y="1447801"/>
            <a:ext cx="8610600" cy="5492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8F4C"/>
                </a:solidFill>
              </a:rPr>
              <a:t/>
            </a:r>
            <a:br>
              <a:rPr lang="en-US" b="1" dirty="0" smtClean="0">
                <a:solidFill>
                  <a:srgbClr val="008F4C"/>
                </a:solidFill>
              </a:rPr>
            </a:br>
            <a:r>
              <a:rPr lang="en-US" b="1" dirty="0">
                <a:solidFill>
                  <a:srgbClr val="008F4C"/>
                </a:solidFill>
              </a:rPr>
              <a:t/>
            </a:r>
            <a:br>
              <a:rPr lang="en-US" b="1" dirty="0">
                <a:solidFill>
                  <a:srgbClr val="008F4C"/>
                </a:solidFill>
              </a:rPr>
            </a:br>
            <a:r>
              <a:rPr lang="en-US" b="1" dirty="0" smtClean="0">
                <a:solidFill>
                  <a:srgbClr val="008F4C"/>
                </a:solidFill>
              </a:rPr>
              <a:t/>
            </a:r>
            <a:br>
              <a:rPr lang="en-US" b="1" dirty="0" smtClean="0">
                <a:solidFill>
                  <a:srgbClr val="008F4C"/>
                </a:solidFill>
              </a:rPr>
            </a:br>
            <a:r>
              <a:rPr lang="en-US" sz="2700" b="1" dirty="0">
                <a:solidFill>
                  <a:srgbClr val="008F4C"/>
                </a:solidFill>
              </a:rPr>
              <a:t>Developing a Business Concept</a:t>
            </a:r>
            <a:r>
              <a:rPr lang="en-US" b="1" dirty="0">
                <a:solidFill>
                  <a:srgbClr val="008F4C"/>
                </a:solidFill>
              </a:rPr>
              <a:t/>
            </a:r>
            <a:br>
              <a:rPr lang="en-US" b="1" dirty="0">
                <a:solidFill>
                  <a:srgbClr val="008F4C"/>
                </a:solidFill>
              </a:rPr>
            </a:br>
            <a:endParaRPr lang="en-US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7703"/>
              </p:ext>
            </p:extLst>
          </p:nvPr>
        </p:nvGraphicFramePr>
        <p:xfrm>
          <a:off x="3013262" y="1958788"/>
          <a:ext cx="6096000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Product or Service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</a:t>
                      </a:r>
                      <a:r>
                        <a:rPr lang="en-US" baseline="0" dirty="0" smtClean="0"/>
                        <a:t> is being offered? T</a:t>
                      </a:r>
                      <a:r>
                        <a:rPr lang="en-US" dirty="0" smtClean="0"/>
                        <a:t>his</a:t>
                      </a:r>
                      <a:r>
                        <a:rPr lang="en-US" baseline="0" dirty="0" smtClean="0"/>
                        <a:t> is the solution to the problem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Customer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Who is it? They pay for the product.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Benefits and Features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Benefit- promotes</a:t>
                      </a:r>
                      <a:r>
                        <a:rPr lang="en-US" baseline="0" dirty="0" smtClean="0"/>
                        <a:t> or enhances the value of product.</a:t>
                      </a:r>
                    </a:p>
                    <a:p>
                      <a:r>
                        <a:rPr lang="en-US" baseline="0" dirty="0" smtClean="0"/>
                        <a:t>Feature – distinctive aspect, quality, or characteristic of a product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Delivery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Retail, wholesales,</a:t>
                      </a:r>
                      <a:r>
                        <a:rPr lang="en-US" baseline="0" dirty="0" smtClean="0"/>
                        <a:t> mail order, Internet, door-to-door?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9410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68188" y="268941"/>
            <a:ext cx="9668435" cy="1219200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dirty="0" smtClean="0"/>
              <a:t>Product or Service Feasibility Analysis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1196787" y="1896035"/>
            <a:ext cx="9587753" cy="4253940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n-US" sz="2400" dirty="0" smtClean="0"/>
              <a:t>Determines the degree to which a product or service idea appeals to potential customers and identifies the resources necessary to produce it</a:t>
            </a:r>
            <a:r>
              <a:rPr lang="en-US" dirty="0" smtClean="0"/>
              <a:t>.</a:t>
            </a:r>
          </a:p>
          <a:p>
            <a:pPr marL="0" indent="0" eaLnBrk="1" hangingPunct="1">
              <a:spcBef>
                <a:spcPts val="600"/>
              </a:spcBef>
              <a:buNone/>
            </a:pPr>
            <a:endParaRPr lang="en-US" dirty="0" smtClean="0"/>
          </a:p>
          <a:p>
            <a:pPr eaLnBrk="1" hangingPunct="1">
              <a:spcBef>
                <a:spcPts val="600"/>
              </a:spcBef>
            </a:pPr>
            <a:r>
              <a:rPr lang="en-US" sz="3200" dirty="0" smtClean="0">
                <a:latin typeface="Brush Script MT" panose="03060802040406070304" pitchFamily="66" charset="0"/>
              </a:rPr>
              <a:t>Two questions</a:t>
            </a:r>
            <a:r>
              <a:rPr lang="en-US" dirty="0" smtClean="0"/>
              <a:t>:</a:t>
            </a:r>
          </a:p>
          <a:p>
            <a:pPr marL="971550" lvl="1" indent="-403225" eaLnBrk="1" hangingPunct="1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AutoNum type="arabicPeriod"/>
            </a:pPr>
            <a:r>
              <a:rPr lang="en-US" sz="2400" dirty="0">
                <a:ea typeface="ＭＳ Ｐゴシック" panose="020B0600070205080204" pitchFamily="34" charset="-128"/>
              </a:rPr>
              <a:t>Are customers willing to purchase our product or service?</a:t>
            </a:r>
          </a:p>
          <a:p>
            <a:pPr marL="971550" lvl="1" indent="-403225" eaLnBrk="1" hangingPunct="1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AutoNum type="arabicPeriod"/>
            </a:pPr>
            <a:r>
              <a:rPr lang="en-US" sz="2400" dirty="0">
                <a:ea typeface="ＭＳ Ｐゴシック" panose="020B0600070205080204" pitchFamily="34" charset="-128"/>
              </a:rPr>
              <a:t>Can we provide the product or </a:t>
            </a:r>
            <a:r>
              <a:rPr lang="en-US" sz="2400" dirty="0" smtClean="0">
                <a:ea typeface="ＭＳ Ｐゴシック" panose="020B0600070205080204" pitchFamily="34" charset="-128"/>
              </a:rPr>
              <a:t>service </a:t>
            </a:r>
            <a:r>
              <a:rPr lang="en-US" sz="2400" dirty="0">
                <a:ea typeface="ＭＳ Ｐゴシック" panose="020B0600070205080204" pitchFamily="34" charset="-128"/>
              </a:rPr>
              <a:t>to customers at a profit</a:t>
            </a:r>
            <a:r>
              <a:rPr lang="en-US" sz="3000" dirty="0">
                <a:ea typeface="ＭＳ Ｐゴシック" panose="020B0600070205080204" pitchFamily="34" charset="-128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4898149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build="p" bldLvl="5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968187" y="1909481"/>
            <a:ext cx="10421471" cy="4011893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ts val="600"/>
              </a:spcBef>
            </a:pPr>
            <a:r>
              <a:rPr lang="en-US" sz="2800" dirty="0" smtClean="0"/>
              <a:t>Primary research: Collect data firsthand and analyze it</a:t>
            </a:r>
            <a:r>
              <a:rPr lang="en-US" sz="2800" dirty="0" smtClean="0"/>
              <a:t>.</a:t>
            </a:r>
          </a:p>
          <a:p>
            <a:pPr eaLnBrk="1" hangingPunct="1">
              <a:spcBef>
                <a:spcPts val="600"/>
              </a:spcBef>
            </a:pPr>
            <a:endParaRPr lang="en-US" sz="2800" dirty="0" smtClean="0"/>
          </a:p>
          <a:p>
            <a:pPr eaLnBrk="1" hangingPunct="1">
              <a:spcBef>
                <a:spcPts val="600"/>
              </a:spcBef>
            </a:pPr>
            <a:r>
              <a:rPr lang="en-US" sz="2800" dirty="0" smtClean="0"/>
              <a:t>Secondary research: Gather data that already has been compiled and analyze it.  </a:t>
            </a:r>
          </a:p>
        </p:txBody>
      </p:sp>
      <p:pic>
        <p:nvPicPr>
          <p:cNvPr id="58374" name="Picture 6" descr="C:\Documents and Settings\douglw\My Documents\My Pictures\Microsoft Clip Organizer\j03867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941" y="4280647"/>
            <a:ext cx="21717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968188" y="268941"/>
            <a:ext cx="9668435" cy="1219200"/>
          </a:xfrm>
          <a:prstGeom prst="rect">
            <a:avLst/>
          </a:prstGeom>
        </p:spPr>
        <p:txBody>
          <a:bodyPr vert="horz" wrap="square" lIns="88900" tIns="46038" rIns="88900" bIns="46038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dirty="0" smtClean="0"/>
              <a:t>Product or Service Feasibility Analysis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41799325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 bldLvl="5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28800" y="381000"/>
            <a:ext cx="8458200" cy="1295400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Primary Research Techniques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017485"/>
            <a:ext cx="8458200" cy="3903889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Customer surveys and questionnaires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Focus groups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Trade associations and business directories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Direct mail lists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Demographic data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Census data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Market research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Articles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Local data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2700" dirty="0"/>
              <a:t>Internet</a:t>
            </a:r>
          </a:p>
        </p:txBody>
      </p:sp>
      <p:pic>
        <p:nvPicPr>
          <p:cNvPr id="60422" name="Picture 6" descr="C:\Documents and Settings\douglw\My Documents\My Pictures\Microsoft Clip Organizer\j03867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788" y="4724400"/>
            <a:ext cx="21717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426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67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67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28800" y="381000"/>
            <a:ext cx="8458200" cy="1295400"/>
          </a:xfrm>
        </p:spPr>
        <p:txBody>
          <a:bodyPr vert="horz" wrap="square" lIns="88900" tIns="46038" rIns="88900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Prototypes 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002971"/>
            <a:ext cx="8458200" cy="3918404"/>
          </a:xfrm>
        </p:spPr>
        <p:txBody>
          <a:bodyPr vert="horz" wrap="square" lIns="88900" tIns="46038" rIns="88900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eaLnBrk="1" hangingPunct="1">
              <a:spcBef>
                <a:spcPts val="600"/>
              </a:spcBef>
              <a:buNone/>
            </a:pPr>
            <a:r>
              <a:rPr lang="en-US" sz="3200" dirty="0" smtClean="0"/>
              <a:t>An original, functional model of a new product that entrepreneurs can put into the hands of potential customers so that they can see it, test it, and use it. </a:t>
            </a:r>
          </a:p>
          <a:p>
            <a:pPr marL="0" indent="0" eaLnBrk="1" hangingPunct="1">
              <a:spcBef>
                <a:spcPts val="600"/>
              </a:spcBef>
            </a:pPr>
            <a:r>
              <a:rPr lang="en-US" sz="3200" dirty="0" smtClean="0"/>
              <a:t>In-home trials</a:t>
            </a:r>
          </a:p>
        </p:txBody>
      </p:sp>
      <p:pic>
        <p:nvPicPr>
          <p:cNvPr id="62470" name="Picture 6" descr="C:\Documents and Settings\douglw\My Documents\My Pictures\Microsoft Clip Organizer\j03867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788" y="4724400"/>
            <a:ext cx="21717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7263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29"/>
          <p:cNvSpPr txBox="1">
            <a:spLocks noChangeArrowheads="1"/>
          </p:cNvSpPr>
          <p:nvPr/>
        </p:nvSpPr>
        <p:spPr bwMode="auto">
          <a:xfrm>
            <a:off x="2643188" y="684213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sz="2400">
              <a:solidFill>
                <a:srgbClr val="008F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Text Box 1031"/>
          <p:cNvSpPr txBox="1">
            <a:spLocks noChangeArrowheads="1"/>
          </p:cNvSpPr>
          <p:nvPr/>
        </p:nvSpPr>
        <p:spPr bwMode="auto">
          <a:xfrm>
            <a:off x="1828800" y="912813"/>
            <a:ext cx="86106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>
                <a:solidFill>
                  <a:srgbClr val="008F4C"/>
                </a:solidFill>
                <a:latin typeface="Copperplate Gothic Bold" panose="020E0705020206020404" pitchFamily="34" charset="0"/>
                <a:cs typeface="Arial" panose="020B0604020202020204" pitchFamily="34" charset="0"/>
              </a:rPr>
              <a:t>TESTING PRODUCT OR SERVICE REQUIREMENTS</a:t>
            </a:r>
          </a:p>
        </p:txBody>
      </p:sp>
      <p:sp>
        <p:nvSpPr>
          <p:cNvPr id="16389" name="Rectangle 1032"/>
          <p:cNvSpPr>
            <a:spLocks noChangeArrowheads="1"/>
          </p:cNvSpPr>
          <p:nvPr/>
        </p:nvSpPr>
        <p:spPr bwMode="auto">
          <a:xfrm>
            <a:off x="1981200" y="2698841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consider all of the requirements of a product or service, create a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prototype</a:t>
            </a:r>
            <a:r>
              <a:rPr lang="en-US" sz="20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AutoShape 1033"/>
          <p:cNvSpPr>
            <a:spLocks noChangeArrowheads="1"/>
          </p:cNvSpPr>
          <p:nvPr/>
        </p:nvSpPr>
        <p:spPr bwMode="auto">
          <a:xfrm>
            <a:off x="6305550" y="2411503"/>
            <a:ext cx="3765550" cy="1754188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/>
          <a:p>
            <a:pPr fontAlgn="base">
              <a:spcBef>
                <a:spcPct val="45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PROTOTYPE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working model used by entrepreneurs to determine what it takes to develop their products or services </a:t>
            </a:r>
          </a:p>
        </p:txBody>
      </p:sp>
    </p:spTree>
    <p:extLst>
      <p:ext uri="{BB962C8B-B14F-4D97-AF65-F5344CB8AC3E}">
        <p14:creationId xmlns:p14="http://schemas.microsoft.com/office/powerpoint/2010/main" val="3032848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9"/>
          <p:cNvSpPr txBox="1">
            <a:spLocks noChangeArrowheads="1"/>
          </p:cNvSpPr>
          <p:nvPr/>
        </p:nvSpPr>
        <p:spPr bwMode="auto">
          <a:xfrm>
            <a:off x="2643188" y="684213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sz="2400">
              <a:solidFill>
                <a:srgbClr val="008F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Text Box 1031"/>
          <p:cNvSpPr txBox="1">
            <a:spLocks noChangeArrowheads="1"/>
          </p:cNvSpPr>
          <p:nvPr/>
        </p:nvSpPr>
        <p:spPr bwMode="auto">
          <a:xfrm>
            <a:off x="1828800" y="912813"/>
            <a:ext cx="86106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>
                <a:solidFill>
                  <a:srgbClr val="008F4C"/>
                </a:solidFill>
                <a:latin typeface="Copperplate Gothic Bold" panose="020E0705020206020404" pitchFamily="34" charset="0"/>
                <a:cs typeface="Arial" panose="020B0604020202020204" pitchFamily="34" charset="0"/>
              </a:rPr>
              <a:t>TESTING PRODUCT OR SERVICE REQUIREMENTS</a:t>
            </a:r>
          </a:p>
        </p:txBody>
      </p:sp>
      <p:sp>
        <p:nvSpPr>
          <p:cNvPr id="2" name="Rectangle 1"/>
          <p:cNvSpPr/>
          <p:nvPr/>
        </p:nvSpPr>
        <p:spPr>
          <a:xfrm>
            <a:off x="1380564" y="1958789"/>
            <a:ext cx="95070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cap="all" dirty="0">
                <a:solidFill>
                  <a:srgbClr val="000000"/>
                </a:solidFill>
                <a:cs typeface="Arial" charset="0"/>
              </a:rPr>
              <a:t>n</a:t>
            </a:r>
            <a:r>
              <a:rPr lang="en-US" sz="2400" dirty="0">
                <a:solidFill>
                  <a:srgbClr val="000000"/>
                </a:solidFill>
                <a:cs typeface="Arial" charset="0"/>
              </a:rPr>
              <a:t>eed to design prototypes.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cs typeface="Arial" charset="0"/>
              </a:rPr>
              <a:t>These </a:t>
            </a:r>
            <a:r>
              <a:rPr lang="en-US" sz="2400" dirty="0">
                <a:solidFill>
                  <a:srgbClr val="000000"/>
                </a:solidFill>
                <a:cs typeface="Arial" charset="0"/>
              </a:rPr>
              <a:t>types of prototypes are not physical, they are designs, blueprints, story boards, or flowcharts that map out the business and the processes that will take place at the business.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cs typeface="Arial" charset="0"/>
              </a:rPr>
              <a:t>Intellectual </a:t>
            </a:r>
            <a:r>
              <a:rPr lang="en-US" sz="2400" dirty="0">
                <a:solidFill>
                  <a:srgbClr val="000000"/>
                </a:solidFill>
                <a:cs typeface="Arial" charset="0"/>
              </a:rPr>
              <a:t>Property – protect your prototype through patents, trademarks, copyrights, and trade secrets.</a:t>
            </a:r>
          </a:p>
        </p:txBody>
      </p:sp>
    </p:spTree>
    <p:extLst>
      <p:ext uri="{BB962C8B-B14F-4D97-AF65-F5344CB8AC3E}">
        <p14:creationId xmlns:p14="http://schemas.microsoft.com/office/powerpoint/2010/main" val="17062283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1031"/>
          <p:cNvSpPr txBox="1">
            <a:spLocks noChangeArrowheads="1"/>
          </p:cNvSpPr>
          <p:nvPr/>
        </p:nvSpPr>
        <p:spPr bwMode="auto">
          <a:xfrm>
            <a:off x="2362201" y="914400"/>
            <a:ext cx="6564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opperplate Gothic Bold" panose="020E0705020206020404" pitchFamily="34" charset="0"/>
                <a:cs typeface="Arial" panose="020B0604020202020204" pitchFamily="34" charset="0"/>
              </a:rPr>
              <a:t>LOOKING AT START-UP RESOURCES</a:t>
            </a:r>
          </a:p>
        </p:txBody>
      </p:sp>
      <p:sp>
        <p:nvSpPr>
          <p:cNvPr id="20484" name="Rectangle 1032"/>
          <p:cNvSpPr>
            <a:spLocks noChangeArrowheads="1"/>
          </p:cNvSpPr>
          <p:nvPr/>
        </p:nvSpPr>
        <p:spPr bwMode="auto">
          <a:xfrm>
            <a:off x="1981200" y="2120620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strong </a:t>
            </a: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model</a:t>
            </a:r>
            <a:r>
              <a:rPr lang="en-US" sz="2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important to investors.</a:t>
            </a:r>
          </a:p>
        </p:txBody>
      </p:sp>
      <p:sp>
        <p:nvSpPr>
          <p:cNvPr id="21" name="AutoShape 1033"/>
          <p:cNvSpPr>
            <a:spLocks noChangeArrowheads="1"/>
          </p:cNvSpPr>
          <p:nvPr/>
        </p:nvSpPr>
        <p:spPr bwMode="auto">
          <a:xfrm>
            <a:off x="6216650" y="3127096"/>
            <a:ext cx="3765550" cy="1754187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MODEL</a:t>
            </a:r>
          </a:p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description of how entrepreneurs plan to make money with their business concepts </a:t>
            </a:r>
          </a:p>
        </p:txBody>
      </p:sp>
    </p:spTree>
    <p:extLst>
      <p:ext uri="{BB962C8B-B14F-4D97-AF65-F5344CB8AC3E}">
        <p14:creationId xmlns:p14="http://schemas.microsoft.com/office/powerpoint/2010/main" val="17215760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8"/>
          <p:cNvSpPr>
            <a:spLocks noGrp="1" noChangeArrowheads="1"/>
          </p:cNvSpPr>
          <p:nvPr>
            <p:ph idx="1"/>
          </p:nvPr>
        </p:nvSpPr>
        <p:spPr>
          <a:xfrm>
            <a:off x="2346326" y="1100138"/>
            <a:ext cx="7521575" cy="42473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solidFill>
                  <a:srgbClr val="008F4C"/>
                </a:solidFill>
                <a:latin typeface="Copperplate Gothic Bold" panose="020E0705020206020404" pitchFamily="34" charset="0"/>
              </a:rPr>
              <a:t>ANALYZING THE VALUE CHAIN</a:t>
            </a:r>
          </a:p>
        </p:txBody>
      </p:sp>
      <p:sp>
        <p:nvSpPr>
          <p:cNvPr id="21507" name="Rectangle 9"/>
          <p:cNvSpPr>
            <a:spLocks noChangeArrowheads="1"/>
          </p:cNvSpPr>
          <p:nvPr/>
        </p:nvSpPr>
        <p:spPr bwMode="auto">
          <a:xfrm>
            <a:off x="1828800" y="2393574"/>
            <a:ext cx="3352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business can create a competitive advantage by improving the </a:t>
            </a: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chain </a:t>
            </a:r>
            <a:r>
              <a:rPr lang="en-US" sz="2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its products and services.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value chain includes manufacturers, distributors, and retailers.</a:t>
            </a: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6216650" y="3611188"/>
            <a:ext cx="3765550" cy="1830387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CHAIN</a:t>
            </a:r>
          </a:p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distribution channel through which a product or service flows from the producer to the customer</a:t>
            </a:r>
          </a:p>
        </p:txBody>
      </p:sp>
    </p:spTree>
    <p:extLst>
      <p:ext uri="{BB962C8B-B14F-4D97-AF65-F5344CB8AC3E}">
        <p14:creationId xmlns:p14="http://schemas.microsoft.com/office/powerpoint/2010/main" val="11047935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874058" y="457200"/>
            <a:ext cx="10609730" cy="6019800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Pasar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Jenis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Pasar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/>
              <a:t>(</a:t>
            </a:r>
            <a:r>
              <a:rPr lang="en-US" sz="2200" dirty="0" err="1"/>
              <a:t>pasar</a:t>
            </a:r>
            <a:r>
              <a:rPr lang="en-US" sz="2200" dirty="0"/>
              <a:t> </a:t>
            </a:r>
            <a:r>
              <a:rPr lang="en-US" sz="2200" dirty="0" err="1"/>
              <a:t>konsumen</a:t>
            </a:r>
            <a:r>
              <a:rPr lang="en-US" sz="2200" dirty="0"/>
              <a:t>, </a:t>
            </a:r>
            <a:r>
              <a:rPr lang="en-US" sz="2200" dirty="0" err="1"/>
              <a:t>industri</a:t>
            </a:r>
            <a:r>
              <a:rPr lang="en-US" sz="2200" dirty="0"/>
              <a:t>, </a:t>
            </a:r>
            <a:r>
              <a:rPr lang="en-US" sz="2200" dirty="0" smtClean="0"/>
              <a:t>reseller)</a:t>
            </a:r>
          </a:p>
          <a:p>
            <a:pPr marL="457200" indent="-45720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penawaran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permintaan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7850" indent="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="1" dirty="0" err="1" smtClean="0"/>
              <a:t>Pengukuran</a:t>
            </a:r>
            <a:r>
              <a:rPr lang="en-US" b="1" dirty="0" smtClean="0"/>
              <a:t> </a:t>
            </a:r>
            <a:r>
              <a:rPr lang="en-US" b="1" dirty="0" err="1" smtClean="0"/>
              <a:t>Permintaan</a:t>
            </a:r>
            <a:r>
              <a:rPr lang="en-US" b="1" dirty="0" smtClean="0"/>
              <a:t> :</a:t>
            </a:r>
          </a:p>
          <a:p>
            <a:pPr marL="1263650" indent="-33655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/>
              <a:t>Data </a:t>
            </a:r>
            <a:r>
              <a:rPr lang="en-US" dirty="0" err="1"/>
              <a:t>impor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endParaRPr lang="en-US" dirty="0"/>
          </a:p>
          <a:p>
            <a:pPr marL="1263650" indent="-33655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/>
              <a:t>Data </a:t>
            </a:r>
            <a:r>
              <a:rPr lang="en-US" dirty="0" err="1"/>
              <a:t>impor</a:t>
            </a:r>
            <a:r>
              <a:rPr lang="en-US" dirty="0"/>
              <a:t>, </a:t>
            </a:r>
            <a:r>
              <a:rPr lang="en-US" dirty="0" err="1"/>
              <a:t>ekspor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DN</a:t>
            </a:r>
          </a:p>
          <a:p>
            <a:pPr marL="1263650" indent="-33655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		PE </a:t>
            </a:r>
            <a:r>
              <a:rPr lang="en-US" dirty="0"/>
              <a:t>= P + (I-E) + </a:t>
            </a:r>
            <a:r>
              <a:rPr lang="en-US" dirty="0" err="1" smtClean="0"/>
              <a:t>dC</a:t>
            </a:r>
            <a:endParaRPr lang="en-US" dirty="0"/>
          </a:p>
          <a:p>
            <a:pPr marL="1263650" indent="-33655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 startAt="3"/>
            </a:pPr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endParaRPr lang="en-US" dirty="0"/>
          </a:p>
          <a:p>
            <a:pPr marL="457200" indent="-45720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Trend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Perkembangan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Permintaan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7850" indent="0" ea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="1" dirty="0" err="1" smtClean="0"/>
              <a:t>Teknik</a:t>
            </a:r>
            <a:r>
              <a:rPr lang="en-US" b="1" dirty="0" smtClean="0"/>
              <a:t> </a:t>
            </a:r>
            <a:r>
              <a:rPr lang="en-US" b="1" dirty="0" err="1"/>
              <a:t>Peramalan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endParaRPr lang="en-US" b="1" dirty="0"/>
          </a:p>
          <a:p>
            <a:pPr marL="12573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US" i="1" dirty="0" smtClean="0"/>
              <a:t>Judgmental </a:t>
            </a:r>
            <a:r>
              <a:rPr lang="en-US" i="1" dirty="0"/>
              <a:t>method</a:t>
            </a:r>
          </a:p>
          <a:p>
            <a:pPr marL="12573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/>
              <a:t>trend (liner, non linier, </a:t>
            </a: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dirty="0" err="1"/>
              <a:t>korelasi</a:t>
            </a:r>
            <a:r>
              <a:rPr lang="en-US" dirty="0"/>
              <a:t>)</a:t>
            </a:r>
          </a:p>
          <a:p>
            <a:pPr marL="12573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US" i="1" dirty="0" smtClean="0"/>
              <a:t>Specific </a:t>
            </a:r>
            <a:r>
              <a:rPr lang="en-US" i="1" dirty="0"/>
              <a:t>purpose method</a:t>
            </a:r>
            <a:r>
              <a:rPr lang="en-US" dirty="0"/>
              <a:t> (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, </a:t>
            </a:r>
            <a:r>
              <a:rPr lang="en-US" i="1" dirty="0"/>
              <a:t>product line</a:t>
            </a:r>
            <a:r>
              <a:rPr lang="en-US" dirty="0"/>
              <a:t>,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7375525" y="365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60420" name="AutoShape 4"/>
          <p:cNvSpPr>
            <a:spLocks noChangeArrowheads="1"/>
          </p:cNvSpPr>
          <p:nvPr/>
        </p:nvSpPr>
        <p:spPr bwMode="auto">
          <a:xfrm>
            <a:off x="7194175" y="1792942"/>
            <a:ext cx="3388659" cy="2250519"/>
          </a:xfrm>
          <a:prstGeom prst="wedgeEllipseCallout">
            <a:avLst>
              <a:gd name="adj1" fmla="val -115560"/>
              <a:gd name="adj2" fmla="val 18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/>
              <a:t>FE = </a:t>
            </a:r>
            <a:r>
              <a:rPr lang="en-US" sz="1400" dirty="0" err="1"/>
              <a:t>Permintaan</a:t>
            </a:r>
            <a:endParaRPr lang="en-US" sz="1400" dirty="0"/>
          </a:p>
          <a:p>
            <a:pPr eaLnBrk="1" hangingPunct="1">
              <a:spcBef>
                <a:spcPct val="50000"/>
              </a:spcBef>
            </a:pPr>
            <a:r>
              <a:rPr lang="en-US" sz="1400" dirty="0"/>
              <a:t>P = </a:t>
            </a:r>
            <a:r>
              <a:rPr lang="en-US" sz="1400" dirty="0" err="1"/>
              <a:t>Produksi</a:t>
            </a:r>
            <a:endParaRPr lang="en-US" sz="1400" dirty="0"/>
          </a:p>
          <a:p>
            <a:pPr eaLnBrk="1" hangingPunct="1">
              <a:spcBef>
                <a:spcPct val="50000"/>
              </a:spcBef>
            </a:pPr>
            <a:r>
              <a:rPr lang="en-US" sz="1400" dirty="0"/>
              <a:t>I  = Import</a:t>
            </a:r>
          </a:p>
          <a:p>
            <a:pPr eaLnBrk="1" hangingPunct="1">
              <a:spcBef>
                <a:spcPct val="50000"/>
              </a:spcBef>
            </a:pPr>
            <a:r>
              <a:rPr lang="en-US" sz="1400" dirty="0"/>
              <a:t>E  = </a:t>
            </a:r>
            <a:r>
              <a:rPr lang="en-US" sz="1400" dirty="0" err="1"/>
              <a:t>Eksport</a:t>
            </a:r>
            <a:endParaRPr lang="en-US" sz="1400" dirty="0"/>
          </a:p>
          <a:p>
            <a:pPr eaLnBrk="1" hangingPunct="1">
              <a:spcBef>
                <a:spcPct val="50000"/>
              </a:spcBef>
            </a:pPr>
            <a:r>
              <a:rPr lang="en-US" sz="1400" dirty="0" err="1"/>
              <a:t>dC</a:t>
            </a:r>
            <a:r>
              <a:rPr lang="en-US" sz="1400" dirty="0"/>
              <a:t> = </a:t>
            </a:r>
            <a:r>
              <a:rPr lang="en-US" sz="1400" dirty="0" err="1"/>
              <a:t>Selisih</a:t>
            </a:r>
            <a:r>
              <a:rPr lang="en-US" sz="1400" dirty="0"/>
              <a:t> </a:t>
            </a:r>
            <a:r>
              <a:rPr lang="en-US" sz="1400" dirty="0" err="1"/>
              <a:t>Persediaan</a:t>
            </a:r>
            <a:endParaRPr lang="en-US" sz="1400" dirty="0"/>
          </a:p>
        </p:txBody>
      </p:sp>
      <p:sp>
        <p:nvSpPr>
          <p:cNvPr id="2" name="Frame 1"/>
          <p:cNvSpPr/>
          <p:nvPr/>
        </p:nvSpPr>
        <p:spPr>
          <a:xfrm>
            <a:off x="9587753" y="90301"/>
            <a:ext cx="2474258" cy="148300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Copperplate Gothic Bold" panose="020E0705020206020404" pitchFamily="34" charset="0"/>
              </a:rPr>
              <a:t>Posisi</a:t>
            </a:r>
            <a:r>
              <a:rPr lang="en-US" sz="3200" dirty="0" smtClean="0">
                <a:solidFill>
                  <a:schemeClr val="tx1"/>
                </a:solidFill>
                <a:latin typeface="Copperplate Gothic Bold" panose="020E0705020206020404" pitchFamily="34" charset="0"/>
              </a:rPr>
              <a:t> di </a:t>
            </a:r>
            <a:r>
              <a:rPr lang="en-US" sz="3200" dirty="0" err="1" smtClean="0">
                <a:solidFill>
                  <a:schemeClr val="tx1"/>
                </a:solidFill>
                <a:latin typeface="Copperplate Gothic Bold" panose="020E0705020206020404" pitchFamily="34" charset="0"/>
              </a:rPr>
              <a:t>Pasar</a:t>
            </a:r>
            <a:endParaRPr lang="en-US" sz="3200" dirty="0">
              <a:solidFill>
                <a:schemeClr val="tx1"/>
              </a:solidFill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473012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idx="1"/>
          </p:nvPr>
        </p:nvSpPr>
        <p:spPr>
          <a:xfrm>
            <a:off x="1748118" y="497541"/>
            <a:ext cx="8834717" cy="562862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Market space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Market share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Market space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permintaan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penawaran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Market share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dikuasai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sz="14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Daur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(product life cycle)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3218326" y="3088343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2837326" y="3393144"/>
            <a:ext cx="3048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dirty="0">
                <a:latin typeface="Cambria" panose="02040503050406030204" pitchFamily="18" charset="0"/>
              </a:rPr>
              <a:t>Sales</a:t>
            </a:r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>
            <a:off x="3218326" y="5602943"/>
            <a:ext cx="464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7028326" y="5755344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Time</a:t>
            </a:r>
          </a:p>
        </p:txBody>
      </p:sp>
      <p:sp>
        <p:nvSpPr>
          <p:cNvPr id="64519" name="Line 7"/>
          <p:cNvSpPr>
            <a:spLocks noChangeShapeType="1"/>
          </p:cNvSpPr>
          <p:nvPr/>
        </p:nvSpPr>
        <p:spPr bwMode="auto">
          <a:xfrm>
            <a:off x="4132726" y="3164543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 flipV="1">
            <a:off x="3444050" y="3164543"/>
            <a:ext cx="46166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64521" name="Text Box 9"/>
          <p:cNvSpPr txBox="1">
            <a:spLocks noChangeArrowheads="1"/>
          </p:cNvSpPr>
          <p:nvPr/>
        </p:nvSpPr>
        <p:spPr bwMode="auto">
          <a:xfrm flipV="1">
            <a:off x="4282250" y="3164543"/>
            <a:ext cx="46166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Growth</a:t>
            </a:r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 flipV="1">
            <a:off x="5120450" y="3164543"/>
            <a:ext cx="46166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Maturity</a:t>
            </a: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 flipV="1">
            <a:off x="5958650" y="3164543"/>
            <a:ext cx="46166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Decline</a:t>
            </a:r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>
            <a:off x="4894726" y="3164543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>
            <a:off x="5732926" y="3164543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>
            <a:off x="6647326" y="3164543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27" name="Text Box 15"/>
          <p:cNvSpPr txBox="1">
            <a:spLocks noChangeArrowheads="1"/>
          </p:cNvSpPr>
          <p:nvPr/>
        </p:nvSpPr>
        <p:spPr bwMode="auto">
          <a:xfrm>
            <a:off x="6952126" y="3432832"/>
            <a:ext cx="2057400" cy="2027237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Markting Mix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Product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Price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Promotion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Cambria" panose="02040503050406030204" pitchFamily="18" charset="0"/>
              </a:rPr>
              <a:t>Place/ Distribution</a:t>
            </a:r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H="1">
            <a:off x="4666126" y="5298143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 flipH="1">
            <a:off x="3827926" y="4917143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H="1">
            <a:off x="3856501" y="4459943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64531" name="Line 19"/>
          <p:cNvSpPr>
            <a:spLocks noChangeShapeType="1"/>
          </p:cNvSpPr>
          <p:nvPr/>
        </p:nvSpPr>
        <p:spPr bwMode="auto">
          <a:xfrm flipH="1">
            <a:off x="5961526" y="4078943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830743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1033"/>
          <p:cNvSpPr>
            <a:spLocks noChangeArrowheads="1"/>
          </p:cNvSpPr>
          <p:nvPr/>
        </p:nvSpPr>
        <p:spPr bwMode="auto">
          <a:xfrm>
            <a:off x="2209800" y="2586315"/>
            <a:ext cx="33528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>
                <a:solidFill>
                  <a:srgbClr val="000000"/>
                </a:solidFill>
                <a:cs typeface="Arial" panose="020B0604020202020204" pitchFamily="34" charset="0"/>
              </a:rPr>
              <a:t>In developing a business concept, consider the </a:t>
            </a:r>
            <a:r>
              <a:rPr lang="en-US" sz="2000">
                <a:solidFill>
                  <a:srgbClr val="000000"/>
                </a:solidFill>
                <a:cs typeface="Arial" panose="020B0604020202020204" pitchFamily="34" charset="0"/>
              </a:rPr>
              <a:t>features </a:t>
            </a:r>
            <a:r>
              <a:rPr lang="en-US" sz="2000" b="0">
                <a:solidFill>
                  <a:srgbClr val="000000"/>
                </a:solidFill>
                <a:cs typeface="Arial" panose="020B0604020202020204" pitchFamily="34" charset="0"/>
              </a:rPr>
              <a:t>and </a:t>
            </a:r>
            <a:r>
              <a:rPr lang="en-US" sz="2000">
                <a:solidFill>
                  <a:srgbClr val="000000"/>
                </a:solidFill>
                <a:cs typeface="Arial" panose="020B0604020202020204" pitchFamily="34" charset="0"/>
              </a:rPr>
              <a:t>benefits </a:t>
            </a:r>
            <a:r>
              <a:rPr lang="en-US" sz="2000" b="0">
                <a:solidFill>
                  <a:srgbClr val="000000"/>
                </a:solidFill>
                <a:cs typeface="Arial" panose="020B0604020202020204" pitchFamily="34" charset="0"/>
              </a:rPr>
              <a:t>your product or service offers.</a:t>
            </a:r>
          </a:p>
        </p:txBody>
      </p:sp>
      <p:sp>
        <p:nvSpPr>
          <p:cNvPr id="7" name="AutoShape 1035"/>
          <p:cNvSpPr>
            <a:spLocks noChangeArrowheads="1"/>
          </p:cNvSpPr>
          <p:nvPr/>
        </p:nvSpPr>
        <p:spPr bwMode="auto">
          <a:xfrm>
            <a:off x="6318251" y="4433046"/>
            <a:ext cx="3765550" cy="1449388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>
                <a:solidFill>
                  <a:srgbClr val="FFFFFF"/>
                </a:solidFill>
                <a:cs typeface="Arial" panose="020B0604020202020204" pitchFamily="34" charset="0"/>
              </a:rPr>
              <a:t>BENEFITS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>
                <a:solidFill>
                  <a:srgbClr val="FFFFFF"/>
                </a:solidFill>
                <a:cs typeface="Arial" panose="020B0604020202020204" pitchFamily="34" charset="0"/>
              </a:rPr>
              <a:t>things that promote or enhance the value of a product or a service to the customer</a:t>
            </a:r>
          </a:p>
        </p:txBody>
      </p:sp>
      <p:sp>
        <p:nvSpPr>
          <p:cNvPr id="10245" name="Rectangle 2"/>
          <p:cNvSpPr>
            <a:spLocks noChangeArrowheads="1"/>
          </p:cNvSpPr>
          <p:nvPr/>
        </p:nvSpPr>
        <p:spPr bwMode="auto">
          <a:xfrm>
            <a:off x="3810001" y="1066801"/>
            <a:ext cx="3942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alibri Light" panose="020F0302020204030204" pitchFamily="34" charset="0"/>
              </a:rPr>
              <a:t>Developing a Business Concept</a:t>
            </a:r>
            <a:endParaRPr lang="en-US" sz="2400" b="0" dirty="0">
              <a:solidFill>
                <a:srgbClr val="000000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46" name="Picture 5" descr="http://image.shutterstock.com/display_pic_with_logo/248635/128215826/stock-photo-a-magnifying-glass-hovering-over-several-copies-of-the-word-features-and-finding-the-word-benefits-1282158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0"/>
          <a:stretch>
            <a:fillRect/>
          </a:stretch>
        </p:blipFill>
        <p:spPr bwMode="auto">
          <a:xfrm>
            <a:off x="5562601" y="2206903"/>
            <a:ext cx="2638425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</p:spTree>
    <p:extLst>
      <p:ext uri="{BB962C8B-B14F-4D97-AF65-F5344CB8AC3E}">
        <p14:creationId xmlns:p14="http://schemas.microsoft.com/office/powerpoint/2010/main" val="26299409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</a:rPr>
              <a:t>Marketing study includes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438400" y="1882775"/>
            <a:ext cx="7199086" cy="4216400"/>
          </a:xfrm>
        </p:spPr>
        <p:txBody>
          <a:bodyPr/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marketing study?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marketing Mix?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market structure?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the  Product-Market Growth Matrix?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SWOT analysis?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competitive profile?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market segmentation?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/>
              <a:t>What is customer analysis?</a:t>
            </a:r>
          </a:p>
          <a:p>
            <a:pPr eaLnBrk="1" hangingPunct="1">
              <a:buFontTx/>
              <a:buNone/>
              <a:defRPr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362688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497541" y="403225"/>
            <a:ext cx="11228294" cy="591689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ASPEK PEMASARAN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en-US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Segmenting 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Dasar-dasar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segmentasi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: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Geografis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daerah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sejuk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panas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pantai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dll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Demografis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umur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jenis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kelamin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agama,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pendidikan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kepadatan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penghasilan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Sosiologis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kel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Budaya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klas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sosial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dsb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Psikografis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kepribadian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sikap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manfaat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produk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dsb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Syarat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segmentasi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: measurability, accessibility,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substantiability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Targeting :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Ukuran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pertumbuhan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segmen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kemenarikan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struktur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segmen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(profitable),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sasaran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&amp;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sumber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daya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yang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dimiliki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Alternatif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pasar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sasaran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: undifferentiated marketing (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produk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tunggal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), differentiated marketing (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produk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berbeda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untuk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pasar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berbeda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), concentrated marketing (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pada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pembeli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tertentu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).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Positioning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Identifikasi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keunggulan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kompetitif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(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differensiasi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),: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Diferensiasi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produk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Diferensiasi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jasa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Diferensiasi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personel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Diferensiasi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citra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Memilih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keunggulan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kompetetif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:</a:t>
            </a: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Berapa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banyak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perbedaan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dipromosikan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  <a:p>
            <a:pPr marL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Perbedaan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yang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dipromosikan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dalam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mewujudkan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dan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mengkomunikasikan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8730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15671" y="245830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Segmentasi</a:t>
            </a:r>
            <a:r>
              <a:rPr lang="en-US" sz="320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, Targeting and Position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096621" y="829236"/>
            <a:ext cx="2209800" cy="1569660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Segmentasi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Identifikasi Segmen</a:t>
            </a:r>
          </a:p>
          <a:p>
            <a:pPr eaLnBrk="1" hangingPunct="1"/>
            <a:endParaRPr lang="en-US" sz="1600">
              <a:latin typeface="Cambria" panose="02040503050406030204" pitchFamily="18" charset="0"/>
            </a:endParaRPr>
          </a:p>
          <a:p>
            <a:pPr eaLnBrk="1" hangingPunct="1"/>
            <a:endParaRPr lang="en-US" sz="1600">
              <a:latin typeface="Cambria" panose="02040503050406030204" pitchFamily="18" charset="0"/>
            </a:endParaRP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Mengembangkan Profil setiap segmen</a:t>
            </a:r>
          </a:p>
        </p:txBody>
      </p:sp>
      <p:sp>
        <p:nvSpPr>
          <p:cNvPr id="70660" name="AutoShape 4"/>
          <p:cNvSpPr>
            <a:spLocks noChangeArrowheads="1"/>
          </p:cNvSpPr>
          <p:nvPr/>
        </p:nvSpPr>
        <p:spPr bwMode="auto">
          <a:xfrm>
            <a:off x="3104683" y="1449674"/>
            <a:ext cx="193675" cy="419338"/>
          </a:xfrm>
          <a:prstGeom prst="downArrow">
            <a:avLst>
              <a:gd name="adj1" fmla="val 50000"/>
              <a:gd name="adj2" fmla="val 5368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>
              <a:latin typeface="Cambria" panose="02040503050406030204" pitchFamily="18" charset="0"/>
            </a:endParaRP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4858871" y="905437"/>
            <a:ext cx="2209800" cy="1877437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 dirty="0">
                <a:latin typeface="Cambria" panose="02040503050406030204" pitchFamily="18" charset="0"/>
              </a:rPr>
              <a:t>Targeting</a:t>
            </a:r>
          </a:p>
          <a:p>
            <a:pPr eaLnBrk="1" hangingPunct="1">
              <a:spcAft>
                <a:spcPts val="1200"/>
              </a:spcAft>
            </a:pPr>
            <a:r>
              <a:rPr lang="en-US" sz="1600" dirty="0" err="1">
                <a:latin typeface="Cambria" panose="02040503050406030204" pitchFamily="18" charset="0"/>
              </a:rPr>
              <a:t>Kembangkan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Ukuran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Daya</a:t>
            </a:r>
            <a:r>
              <a:rPr lang="en-US" sz="1600" dirty="0">
                <a:latin typeface="Cambria" panose="02040503050406030204" pitchFamily="18" charset="0"/>
              </a:rPr>
              <a:t> Tarik </a:t>
            </a:r>
            <a:r>
              <a:rPr lang="en-US" sz="1600" dirty="0" err="1">
                <a:latin typeface="Cambria" panose="02040503050406030204" pitchFamily="18" charset="0"/>
              </a:rPr>
              <a:t>Segmen</a:t>
            </a:r>
            <a:endParaRPr lang="en-US" sz="1600" dirty="0">
              <a:latin typeface="Cambria" panose="02040503050406030204" pitchFamily="18" charset="0"/>
            </a:endParaRPr>
          </a:p>
          <a:p>
            <a:pPr eaLnBrk="1" hangingPunct="1"/>
            <a:endParaRPr lang="en-US" sz="1600" dirty="0">
              <a:latin typeface="Cambria" panose="02040503050406030204" pitchFamily="18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en-US" sz="1600" dirty="0" err="1">
                <a:latin typeface="Cambria" panose="02040503050406030204" pitchFamily="18" charset="0"/>
              </a:rPr>
              <a:t>Memilih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Segmen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Sasaran</a:t>
            </a:r>
            <a:endParaRPr lang="en-US" sz="1600" dirty="0">
              <a:latin typeface="Cambria" panose="02040503050406030204" pitchFamily="18" charset="0"/>
            </a:endParaRPr>
          </a:p>
        </p:txBody>
      </p:sp>
      <p:sp>
        <p:nvSpPr>
          <p:cNvPr id="70662" name="AutoShape 6"/>
          <p:cNvSpPr>
            <a:spLocks noChangeArrowheads="1"/>
          </p:cNvSpPr>
          <p:nvPr/>
        </p:nvSpPr>
        <p:spPr bwMode="auto">
          <a:xfrm>
            <a:off x="5828833" y="1784257"/>
            <a:ext cx="193675" cy="419338"/>
          </a:xfrm>
          <a:prstGeom prst="downArrow">
            <a:avLst>
              <a:gd name="adj1" fmla="val 50000"/>
              <a:gd name="adj2" fmla="val 5368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>
              <a:latin typeface="Cambria" panose="02040503050406030204" pitchFamily="18" charset="0"/>
            </a:endParaRP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7906871" y="905437"/>
            <a:ext cx="2514600" cy="1800493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 dirty="0">
                <a:latin typeface="Cambria" panose="02040503050406030204" pitchFamily="18" charset="0"/>
              </a:rPr>
              <a:t>Positioning</a:t>
            </a:r>
          </a:p>
          <a:p>
            <a:pPr eaLnBrk="1" hangingPunct="1"/>
            <a:r>
              <a:rPr lang="en-US" sz="1600" dirty="0" err="1">
                <a:latin typeface="Cambria" panose="02040503050406030204" pitchFamily="18" charset="0"/>
              </a:rPr>
              <a:t>Kembangkan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posisi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setiap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segmen</a:t>
            </a:r>
            <a:endParaRPr lang="en-US" sz="1600" dirty="0">
              <a:latin typeface="Cambria" panose="02040503050406030204" pitchFamily="18" charset="0"/>
            </a:endParaRPr>
          </a:p>
          <a:p>
            <a:pPr eaLnBrk="1" hangingPunct="1"/>
            <a:endParaRPr lang="en-US" sz="1600" dirty="0">
              <a:latin typeface="Cambria" panose="02040503050406030204" pitchFamily="18" charset="0"/>
            </a:endParaRPr>
          </a:p>
          <a:p>
            <a:pPr eaLnBrk="1" hangingPunct="1">
              <a:spcBef>
                <a:spcPts val="1800"/>
              </a:spcBef>
            </a:pPr>
            <a:r>
              <a:rPr lang="en-US" sz="1600" dirty="0" err="1">
                <a:latin typeface="Cambria" panose="02040503050406030204" pitchFamily="18" charset="0"/>
              </a:rPr>
              <a:t>Kembangkan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bauran</a:t>
            </a:r>
            <a:r>
              <a:rPr lang="en-US" sz="1600" dirty="0">
                <a:latin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</a:rPr>
              <a:t>pemasaran</a:t>
            </a:r>
            <a:r>
              <a:rPr lang="en-US" sz="1600" dirty="0">
                <a:latin typeface="Cambria" panose="02040503050406030204" pitchFamily="18" charset="0"/>
              </a:rPr>
              <a:t> per </a:t>
            </a:r>
            <a:r>
              <a:rPr lang="en-US" sz="1600" dirty="0" err="1">
                <a:latin typeface="Cambria" panose="02040503050406030204" pitchFamily="18" charset="0"/>
              </a:rPr>
              <a:t>segmen</a:t>
            </a:r>
            <a:endParaRPr lang="en-US" sz="1600" dirty="0">
              <a:latin typeface="Cambria" panose="02040503050406030204" pitchFamily="18" charset="0"/>
            </a:endParaRPr>
          </a:p>
        </p:txBody>
      </p:sp>
      <p:sp>
        <p:nvSpPr>
          <p:cNvPr id="70664" name="AutoShape 8"/>
          <p:cNvSpPr>
            <a:spLocks noChangeArrowheads="1"/>
          </p:cNvSpPr>
          <p:nvPr/>
        </p:nvSpPr>
        <p:spPr bwMode="auto">
          <a:xfrm>
            <a:off x="9067333" y="1667317"/>
            <a:ext cx="193675" cy="419338"/>
          </a:xfrm>
          <a:prstGeom prst="downArrow">
            <a:avLst>
              <a:gd name="adj1" fmla="val 50000"/>
              <a:gd name="adj2" fmla="val 5368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>
              <a:latin typeface="Cambria" panose="02040503050406030204" pitchFamily="18" charset="0"/>
            </a:endParaRPr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1925171" y="3454962"/>
            <a:ext cx="1219200" cy="1077218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Geografi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Demografi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Psikografi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Perilaku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3315821" y="4182036"/>
            <a:ext cx="1524000" cy="1569660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Karakteristik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Distintive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Measurable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Accessible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Substantially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Actionable</a:t>
            </a: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4935071" y="3420037"/>
            <a:ext cx="2590800" cy="1323439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Evaluasi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Ukuran permintaan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Pertumbuhan Segmen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Intensitas Persaingan</a:t>
            </a:r>
          </a:p>
          <a:p>
            <a:pPr eaLnBrk="1" hangingPunct="1"/>
            <a:r>
              <a:rPr lang="en-US" sz="1600">
                <a:latin typeface="Cambria" panose="02040503050406030204" pitchFamily="18" charset="0"/>
              </a:rPr>
              <a:t>Sumber Daya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6459071" y="5559986"/>
            <a:ext cx="2362200" cy="830997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sz="1600">
                <a:latin typeface="Cambria" panose="02040503050406030204" pitchFamily="18" charset="0"/>
              </a:rPr>
              <a:t>Undifferentiatd Market</a:t>
            </a:r>
          </a:p>
          <a:p>
            <a:pPr eaLnBrk="1" hangingPunct="1">
              <a:buFontTx/>
              <a:buChar char="-"/>
            </a:pPr>
            <a:r>
              <a:rPr lang="en-US" sz="1600">
                <a:latin typeface="Cambria" panose="02040503050406030204" pitchFamily="18" charset="0"/>
              </a:rPr>
              <a:t>Differentiated Market</a:t>
            </a:r>
          </a:p>
          <a:p>
            <a:pPr eaLnBrk="1" hangingPunct="1">
              <a:buFontTx/>
              <a:buChar char="-"/>
            </a:pPr>
            <a:r>
              <a:rPr lang="en-US" sz="1600">
                <a:latin typeface="Cambria" panose="02040503050406030204" pitchFamily="18" charset="0"/>
              </a:rPr>
              <a:t>Concentrated Market</a:t>
            </a: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7678271" y="3572437"/>
            <a:ext cx="2514600" cy="346075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Tentukan Produk Unggul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8249771" y="4597962"/>
            <a:ext cx="2209800" cy="346075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>
                <a:latin typeface="Cambria" panose="02040503050406030204" pitchFamily="18" charset="0"/>
              </a:rPr>
              <a:t>Bauran Pemasaran</a:t>
            </a:r>
          </a:p>
        </p:txBody>
      </p:sp>
      <p:sp>
        <p:nvSpPr>
          <p:cNvPr id="70671" name="Line 15"/>
          <p:cNvSpPr>
            <a:spLocks noChangeShapeType="1"/>
          </p:cNvSpPr>
          <p:nvPr/>
        </p:nvSpPr>
        <p:spPr bwMode="auto">
          <a:xfrm>
            <a:off x="5925671" y="2810436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10269071" y="2886636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3" name="Line 17"/>
          <p:cNvSpPr>
            <a:spLocks noChangeShapeType="1"/>
          </p:cNvSpPr>
          <p:nvPr/>
        </p:nvSpPr>
        <p:spPr bwMode="auto">
          <a:xfrm>
            <a:off x="8745071" y="2810436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4" name="Line 18"/>
          <p:cNvSpPr>
            <a:spLocks noChangeShapeType="1"/>
          </p:cNvSpPr>
          <p:nvPr/>
        </p:nvSpPr>
        <p:spPr bwMode="auto">
          <a:xfrm flipV="1">
            <a:off x="7068671" y="905436"/>
            <a:ext cx="838200" cy="1943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 flipV="1">
            <a:off x="4325471" y="905436"/>
            <a:ext cx="533400" cy="2000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6" name="Line 20"/>
          <p:cNvSpPr>
            <a:spLocks noChangeShapeType="1"/>
          </p:cNvSpPr>
          <p:nvPr/>
        </p:nvSpPr>
        <p:spPr bwMode="auto">
          <a:xfrm>
            <a:off x="2572871" y="2886636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7" name="Line 21"/>
          <p:cNvSpPr>
            <a:spLocks noChangeShapeType="1"/>
          </p:cNvSpPr>
          <p:nvPr/>
        </p:nvSpPr>
        <p:spPr bwMode="auto">
          <a:xfrm>
            <a:off x="3792071" y="2886636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8" name="Line 22"/>
          <p:cNvSpPr>
            <a:spLocks noChangeShapeType="1"/>
          </p:cNvSpPr>
          <p:nvPr/>
        </p:nvSpPr>
        <p:spPr bwMode="auto">
          <a:xfrm>
            <a:off x="7602071" y="3191436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79" name="Line 23"/>
          <p:cNvSpPr>
            <a:spLocks noChangeShapeType="1"/>
          </p:cNvSpPr>
          <p:nvPr/>
        </p:nvSpPr>
        <p:spPr bwMode="auto">
          <a:xfrm flipH="1">
            <a:off x="6154271" y="3191436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  <p:sp>
        <p:nvSpPr>
          <p:cNvPr id="70680" name="Line 24"/>
          <p:cNvSpPr>
            <a:spLocks noChangeShapeType="1"/>
          </p:cNvSpPr>
          <p:nvPr/>
        </p:nvSpPr>
        <p:spPr bwMode="auto">
          <a:xfrm>
            <a:off x="6154271" y="281043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129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82706" y="-222903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Profile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25283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389524812"/>
              </p:ext>
            </p:extLst>
          </p:nvPr>
        </p:nvGraphicFramePr>
        <p:xfrm>
          <a:off x="2075329" y="2191871"/>
          <a:ext cx="8229600" cy="2746526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4300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Industri Kecil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Industri Menengah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Industri Besat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53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 kadang perlu bila murah dan harganya mudah diterapkan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 diperlukan bila menunjang efisiensi dan meningkatkan produksi 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 mutlak diperlukan untuk meningkatkan daya saing industri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9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 Sederhana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 Tepat Guna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Teknologi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Tinggi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Otomatisasi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672822"/>
      </p:ext>
    </p:extLst>
  </p:cSld>
  <p:clrMapOvr>
    <a:masterClrMapping/>
  </p:clrMapOvr>
  <p:transition spd="slow">
    <p:wheel spokes="8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67753" y="443753"/>
            <a:ext cx="8229600" cy="457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Mengukur Daya Tarik Segmen</a:t>
            </a:r>
          </a:p>
        </p:txBody>
      </p:sp>
      <p:graphicFrame>
        <p:nvGraphicFramePr>
          <p:cNvPr id="226307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2737772"/>
              </p:ext>
            </p:extLst>
          </p:nvPr>
        </p:nvGraphicFramePr>
        <p:xfrm>
          <a:off x="1967753" y="1667436"/>
          <a:ext cx="8229600" cy="3276600"/>
        </p:xfrm>
        <a:graphic>
          <a:graphicData uri="http://schemas.openxmlformats.org/drawingml/2006/table">
            <a:tbl>
              <a:tblPr/>
              <a:tblGrid>
                <a:gridCol w="609600"/>
                <a:gridCol w="4191000"/>
                <a:gridCol w="1066800"/>
                <a:gridCol w="1219200"/>
                <a:gridCol w="1143000"/>
              </a:tblGrid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Daya Tarik Segmen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Bobot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Rating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Skor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Ukuran Permintaan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Pertumbuhan Segmen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Intesitas Persaingan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Akses terhadap Segmen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799" name="Rectangle 47"/>
          <p:cNvSpPr>
            <a:spLocks noChangeArrowheads="1"/>
          </p:cNvSpPr>
          <p:nvPr/>
        </p:nvSpPr>
        <p:spPr bwMode="auto">
          <a:xfrm>
            <a:off x="1842248" y="4961966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chemeClr val="tx2"/>
                </a:solidFill>
              </a:rPr>
              <a:t>Rating : 1 = STM,  </a:t>
            </a:r>
            <a:r>
              <a:rPr lang="en-US" sz="1600" dirty="0" smtClean="0">
                <a:solidFill>
                  <a:schemeClr val="tx2"/>
                </a:solidFill>
              </a:rPr>
              <a:t>2 </a:t>
            </a:r>
            <a:r>
              <a:rPr lang="en-US" sz="1600" dirty="0">
                <a:solidFill>
                  <a:schemeClr val="tx2"/>
                </a:solidFill>
              </a:rPr>
              <a:t>= TM,  </a:t>
            </a:r>
            <a:r>
              <a:rPr lang="en-US" sz="1600" dirty="0" smtClean="0">
                <a:solidFill>
                  <a:schemeClr val="tx2"/>
                </a:solidFill>
              </a:rPr>
              <a:t>3 </a:t>
            </a:r>
            <a:r>
              <a:rPr lang="en-US" sz="1600" dirty="0">
                <a:solidFill>
                  <a:schemeClr val="tx2"/>
                </a:solidFill>
              </a:rPr>
              <a:t>= CM,   </a:t>
            </a:r>
            <a:r>
              <a:rPr lang="en-US" sz="1600" dirty="0" smtClean="0">
                <a:solidFill>
                  <a:schemeClr val="tx2"/>
                </a:solidFill>
              </a:rPr>
              <a:t>4 </a:t>
            </a:r>
            <a:r>
              <a:rPr lang="en-US" sz="1600" dirty="0">
                <a:solidFill>
                  <a:schemeClr val="tx2"/>
                </a:solidFill>
              </a:rPr>
              <a:t>= M,  </a:t>
            </a:r>
            <a:r>
              <a:rPr lang="en-US" sz="1600" dirty="0" smtClean="0">
                <a:solidFill>
                  <a:schemeClr val="tx2"/>
                </a:solidFill>
              </a:rPr>
              <a:t>5 </a:t>
            </a:r>
            <a:r>
              <a:rPr lang="en-US" sz="1600" dirty="0">
                <a:solidFill>
                  <a:schemeClr val="tx2"/>
                </a:solidFill>
              </a:rPr>
              <a:t>= SM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 smtClean="0">
                <a:solidFill>
                  <a:schemeClr val="tx2"/>
                </a:solidFill>
              </a:rPr>
              <a:t>Total </a:t>
            </a:r>
            <a:r>
              <a:rPr lang="en-US" sz="1600" dirty="0" err="1">
                <a:solidFill>
                  <a:schemeClr val="tx2"/>
                </a:solidFill>
              </a:rPr>
              <a:t>Skor</a:t>
            </a:r>
            <a:r>
              <a:rPr lang="en-US" sz="1600" dirty="0">
                <a:solidFill>
                  <a:schemeClr val="tx2"/>
                </a:solidFill>
              </a:rPr>
              <a:t> : 1.00 – 2.56  = </a:t>
            </a:r>
            <a:r>
              <a:rPr lang="en-US" sz="1600" dirty="0" err="1" smtClean="0">
                <a:solidFill>
                  <a:schemeClr val="tx2"/>
                </a:solidFill>
              </a:rPr>
              <a:t>Tidak</a:t>
            </a:r>
            <a:r>
              <a:rPr lang="en-US" sz="1600" dirty="0" smtClean="0">
                <a:solidFill>
                  <a:schemeClr val="tx2"/>
                </a:solidFill>
              </a:rPr>
              <a:t> </a:t>
            </a:r>
            <a:r>
              <a:rPr lang="en-US" sz="1600" dirty="0" err="1" smtClean="0">
                <a:solidFill>
                  <a:schemeClr val="tx2"/>
                </a:solidFill>
              </a:rPr>
              <a:t>Menarik</a:t>
            </a:r>
            <a:r>
              <a:rPr lang="en-US" sz="1600" dirty="0" smtClean="0">
                <a:solidFill>
                  <a:schemeClr val="tx2"/>
                </a:solidFill>
              </a:rPr>
              <a:t> ; 2.57 </a:t>
            </a:r>
            <a:r>
              <a:rPr lang="en-US" sz="1600" dirty="0">
                <a:solidFill>
                  <a:schemeClr val="tx2"/>
                </a:solidFill>
              </a:rPr>
              <a:t>– 3.56 = </a:t>
            </a:r>
            <a:r>
              <a:rPr lang="en-US" sz="1600" dirty="0" err="1" smtClean="0">
                <a:solidFill>
                  <a:schemeClr val="tx2"/>
                </a:solidFill>
              </a:rPr>
              <a:t>Cukup</a:t>
            </a:r>
            <a:r>
              <a:rPr lang="en-US" sz="1600" dirty="0" smtClean="0">
                <a:solidFill>
                  <a:schemeClr val="tx2"/>
                </a:solidFill>
              </a:rPr>
              <a:t> ; </a:t>
            </a:r>
            <a:r>
              <a:rPr lang="en-US" sz="1600" dirty="0">
                <a:solidFill>
                  <a:schemeClr val="tx2"/>
                </a:solidFill>
              </a:rPr>
              <a:t>3.57 – 5.00 = </a:t>
            </a:r>
            <a:r>
              <a:rPr lang="en-US" sz="1600" dirty="0" err="1">
                <a:solidFill>
                  <a:schemeClr val="tx2"/>
                </a:solidFill>
              </a:rPr>
              <a:t>Menarik</a:t>
            </a: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267165"/>
      </p:ext>
    </p:extLst>
  </p:cSld>
  <p:clrMapOvr>
    <a:masterClrMapping/>
  </p:clrMapOvr>
  <p:transition spd="slow">
    <p:wheel spokes="8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19482185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8479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22729" y="242048"/>
            <a:ext cx="8337177" cy="6118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Product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Logo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Moto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memiliki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arti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menarik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mudah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diingat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Menciptakan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Merk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mudah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diingat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kesan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modern,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memiliki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arti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menarik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Kemasan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kualitas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bentuk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warna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persyaratan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lainnya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Label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pembuat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dimana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dibuat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cara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penggunaan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masa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daluarsa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dll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Price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Tujuan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: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bertahan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hidup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laba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maksimal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market share,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pesaing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Metoda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penetapan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harga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: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Diskriminasi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harga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menurut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pelanggan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bentuk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produk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tempat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waktu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).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Harga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produk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baru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(Market skimming pricing, market penetration pricing)</a:t>
            </a:r>
          </a:p>
          <a:p>
            <a:pPr marL="685800" indent="-403225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Place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Faktor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yang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berpengaruh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: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Pasar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/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pelanggan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karakteristik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produk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pertimbangan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pengendalian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Jenis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Distribusi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: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Distribusi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intensif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eksklusif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selektif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Promotion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Advertensi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sales promotion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public relation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personal selling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People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n-US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Process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n-US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sz="1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Strategi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Physical Evidence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Strategi Menyusun Bisnis Plan untuk Meningkatkan Kinerja Perusahaan -  Kembar.p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376" y="228600"/>
            <a:ext cx="3234952" cy="642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307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81200" y="365126"/>
            <a:ext cx="8077200" cy="5492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The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Business Plan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2" name="Rectangle 10"/>
          <p:cNvSpPr>
            <a:spLocks noGrp="1" noChangeArrowheads="1"/>
          </p:cNvSpPr>
          <p:nvPr>
            <p:ph idx="1"/>
          </p:nvPr>
        </p:nvSpPr>
        <p:spPr>
          <a:xfrm>
            <a:off x="1721225" y="2250140"/>
            <a:ext cx="4648200" cy="26987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lvl="2" eaLnBrk="1" hangingPunct="1">
              <a:spcBef>
                <a:spcPct val="20000"/>
              </a:spcBef>
            </a:pPr>
            <a:r>
              <a:rPr lang="en-US" sz="2400" dirty="0">
                <a:cs typeface="Arial" panose="020B0604020202020204" pitchFamily="34" charset="0"/>
              </a:rPr>
              <a:t>A business plan presents a strategy for turning a feasible business concept into a successful business. </a:t>
            </a:r>
            <a:endParaRPr lang="en-US" sz="2400" dirty="0" smtClean="0">
              <a:cs typeface="Arial" panose="020B0604020202020204" pitchFamily="34" charset="0"/>
            </a:endParaRPr>
          </a:p>
          <a:p>
            <a:pPr lvl="2" eaLnBrk="1" hangingPunct="1">
              <a:spcBef>
                <a:spcPct val="20000"/>
              </a:spcBef>
            </a:pPr>
            <a:r>
              <a:rPr lang="en-US" sz="2400" b="0" dirty="0" smtClean="0"/>
              <a:t>Once </a:t>
            </a:r>
            <a:r>
              <a:rPr lang="en-US" sz="2400" b="0" dirty="0"/>
              <a:t>you have a feasible business concept, the next step is to develop a business plan.</a:t>
            </a:r>
          </a:p>
        </p:txBody>
      </p:sp>
      <p:sp>
        <p:nvSpPr>
          <p:cNvPr id="22531" name="Text Box 9"/>
          <p:cNvSpPr txBox="1">
            <a:spLocks noChangeArrowheads="1"/>
          </p:cNvSpPr>
          <p:nvPr/>
        </p:nvSpPr>
        <p:spPr bwMode="auto">
          <a:xfrm>
            <a:off x="1183341" y="1060232"/>
            <a:ext cx="99777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Business Plan: Your Road Map to Entrepreneurial Success </a:t>
            </a: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 rot="-698959">
            <a:off x="6772838" y="2982645"/>
            <a:ext cx="3765550" cy="1449388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>
                <a:solidFill>
                  <a:srgbClr val="FFFFFF"/>
                </a:solidFill>
                <a:cs typeface="Arial" panose="020B0604020202020204" pitchFamily="34" charset="0"/>
              </a:rPr>
              <a:t>BUSINESS PLAN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>
                <a:solidFill>
                  <a:srgbClr val="FFFFFF"/>
                </a:solidFill>
                <a:cs typeface="Arial" panose="020B0604020202020204" pitchFamily="34" charset="0"/>
              </a:rPr>
              <a:t>a document that describes a new business and a strategy to launch that business</a:t>
            </a:r>
          </a:p>
        </p:txBody>
      </p:sp>
    </p:spTree>
    <p:extLst>
      <p:ext uri="{BB962C8B-B14F-4D97-AF65-F5344CB8AC3E}">
        <p14:creationId xmlns:p14="http://schemas.microsoft.com/office/powerpoint/2010/main" val="28231540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9"/>
          <p:cNvSpPr>
            <a:spLocks noChangeArrowheads="1"/>
          </p:cNvSpPr>
          <p:nvPr/>
        </p:nvSpPr>
        <p:spPr bwMode="auto">
          <a:xfrm>
            <a:off x="2027238" y="2247711"/>
            <a:ext cx="423545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en-US" sz="2000" b="0">
                <a:solidFill>
                  <a:srgbClr val="000000"/>
                </a:solidFill>
                <a:cs typeface="Arial" panose="020B0604020202020204" pitchFamily="34" charset="0"/>
              </a:rPr>
              <a:t>An entrepreneur can use a </a:t>
            </a:r>
            <a:r>
              <a:rPr lang="en-US" sz="2000">
                <a:solidFill>
                  <a:srgbClr val="000000"/>
                </a:solidFill>
                <a:cs typeface="Arial" panose="020B0604020202020204" pitchFamily="34" charset="0"/>
              </a:rPr>
              <a:t>feasibility analysis </a:t>
            </a:r>
            <a:r>
              <a:rPr lang="en-US" sz="2000" b="0">
                <a:solidFill>
                  <a:srgbClr val="000000"/>
                </a:solidFill>
                <a:cs typeface="Arial" panose="020B0604020202020204" pitchFamily="34" charset="0"/>
              </a:rPr>
              <a:t>in order to decide if there is enough demand for a product or service.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6216650" y="3254186"/>
            <a:ext cx="3765550" cy="2058988"/>
          </a:xfrm>
          <a:prstGeom prst="roundRect">
            <a:avLst>
              <a:gd name="adj" fmla="val 10704"/>
            </a:avLst>
          </a:prstGeom>
          <a:solidFill>
            <a:srgbClr val="005496"/>
          </a:solidFill>
          <a:ln>
            <a:noFill/>
          </a:ln>
          <a:effectLst>
            <a:prstShdw prst="shdw17" dist="35921" dir="2700000">
              <a:srgbClr val="00325A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tIns="73152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>
                <a:solidFill>
                  <a:srgbClr val="FFFFFF"/>
                </a:solidFill>
                <a:cs typeface="Arial" panose="020B0604020202020204" pitchFamily="34" charset="0"/>
              </a:rPr>
              <a:t>FEASIBILITY ANALYSIS</a:t>
            </a:r>
          </a:p>
          <a:p>
            <a:pPr fontAlgn="base">
              <a:spcBef>
                <a:spcPct val="45000"/>
              </a:spcBef>
              <a:spcAft>
                <a:spcPct val="0"/>
              </a:spcAft>
              <a:buFontTx/>
              <a:buNone/>
            </a:pPr>
            <a:r>
              <a:rPr lang="en-US" sz="1800" b="0">
                <a:solidFill>
                  <a:srgbClr val="FFFFFF"/>
                </a:solidFill>
                <a:cs typeface="Arial" panose="020B0604020202020204" pitchFamily="34" charset="0"/>
              </a:rPr>
              <a:t>the process that tests a business concept; it allows the entrepreneur to decide whether a new business concept has potential</a:t>
            </a:r>
          </a:p>
        </p:txBody>
      </p:sp>
      <p:sp>
        <p:nvSpPr>
          <p:cNvPr id="11269" name="Text Box 29"/>
          <p:cNvSpPr txBox="1">
            <a:spLocks noChangeArrowheads="1"/>
          </p:cNvSpPr>
          <p:nvPr/>
        </p:nvSpPr>
        <p:spPr bwMode="auto">
          <a:xfrm>
            <a:off x="2647857" y="1141413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Testing the Concept in the Market</a:t>
            </a:r>
          </a:p>
        </p:txBody>
      </p:sp>
      <p:pic>
        <p:nvPicPr>
          <p:cNvPr id="11270" name="Picture 5" descr="http://www.coaconsult.com/wp-content/uploads/2014/03/feasibil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1" y="3711387"/>
            <a:ext cx="288607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</p:spTree>
    <p:extLst>
      <p:ext uri="{BB962C8B-B14F-4D97-AF65-F5344CB8AC3E}">
        <p14:creationId xmlns:p14="http://schemas.microsoft.com/office/powerpoint/2010/main" val="42365607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"/>
          <p:cNvSpPr>
            <a:spLocks noChangeArrowheads="1"/>
          </p:cNvSpPr>
          <p:nvPr/>
        </p:nvSpPr>
        <p:spPr bwMode="auto">
          <a:xfrm>
            <a:off x="2362200" y="2632260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b="0">
                <a:solidFill>
                  <a:srgbClr val="000000"/>
                </a:solidFill>
                <a:cs typeface="Arial" panose="020B0604020202020204" pitchFamily="34" charset="0"/>
              </a:rPr>
              <a:t>A feasibility analysis can help an entrepreneur determine whether business conditions are appropriate to go forward with starting a business. </a:t>
            </a:r>
          </a:p>
        </p:txBody>
      </p:sp>
      <p:pic>
        <p:nvPicPr>
          <p:cNvPr id="12293" name="Picture 4" descr="http://www.smallbusinessbc.ca/sites/default/files/articles/CustomerSatisfa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689410"/>
            <a:ext cx="320040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  <p:sp>
        <p:nvSpPr>
          <p:cNvPr id="8" name="Text Box 29"/>
          <p:cNvSpPr txBox="1">
            <a:spLocks noChangeArrowheads="1"/>
          </p:cNvSpPr>
          <p:nvPr/>
        </p:nvSpPr>
        <p:spPr bwMode="auto">
          <a:xfrm>
            <a:off x="2647856" y="1141413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Testing the Concept in the Market</a:t>
            </a:r>
          </a:p>
        </p:txBody>
      </p:sp>
    </p:spTree>
    <p:extLst>
      <p:ext uri="{BB962C8B-B14F-4D97-AF65-F5344CB8AC3E}">
        <p14:creationId xmlns:p14="http://schemas.microsoft.com/office/powerpoint/2010/main" val="855828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Group 7"/>
          <p:cNvGrpSpPr>
            <a:grpSpLocks/>
          </p:cNvGrpSpPr>
          <p:nvPr/>
        </p:nvGrpSpPr>
        <p:grpSpPr bwMode="auto">
          <a:xfrm>
            <a:off x="3886201" y="2074300"/>
            <a:ext cx="3910013" cy="3749675"/>
            <a:chOff x="2209800" y="1828800"/>
            <a:chExt cx="4572000" cy="4564063"/>
          </a:xfrm>
        </p:grpSpPr>
        <p:pic>
          <p:nvPicPr>
            <p:cNvPr id="13317" name="Picture 103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1828800"/>
              <a:ext cx="4572000" cy="4564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318" name="Text Box 1033"/>
            <p:cNvSpPr txBox="1">
              <a:spLocks noChangeArrowheads="1"/>
            </p:cNvSpPr>
            <p:nvPr/>
          </p:nvSpPr>
          <p:spPr bwMode="auto">
            <a:xfrm>
              <a:off x="3784181" y="3466797"/>
              <a:ext cx="1470279" cy="1236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sz="20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Feasibility</a:t>
              </a:r>
              <a:br>
                <a:rPr lang="en-US" sz="20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20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Analysis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sz="20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Questions</a:t>
              </a:r>
            </a:p>
          </p:txBody>
        </p:sp>
        <p:sp>
          <p:nvSpPr>
            <p:cNvPr id="13319" name="Text Box 1034"/>
            <p:cNvSpPr txBox="1">
              <a:spLocks noChangeArrowheads="1"/>
            </p:cNvSpPr>
            <p:nvPr/>
          </p:nvSpPr>
          <p:spPr bwMode="auto">
            <a:xfrm>
              <a:off x="2760612" y="3048000"/>
              <a:ext cx="1012927" cy="412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industry</a:t>
              </a:r>
            </a:p>
          </p:txBody>
        </p:sp>
        <p:sp>
          <p:nvSpPr>
            <p:cNvPr id="13320" name="Text Box 1035"/>
            <p:cNvSpPr txBox="1">
              <a:spLocks noChangeArrowheads="1"/>
            </p:cNvSpPr>
            <p:nvPr/>
          </p:nvSpPr>
          <p:spPr bwMode="auto">
            <a:xfrm>
              <a:off x="3954153" y="2438400"/>
              <a:ext cx="1224583" cy="412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customers</a:t>
              </a:r>
            </a:p>
          </p:txBody>
        </p:sp>
        <p:sp>
          <p:nvSpPr>
            <p:cNvPr id="13321" name="Text Box 1036"/>
            <p:cNvSpPr txBox="1">
              <a:spLocks noChangeArrowheads="1"/>
            </p:cNvSpPr>
            <p:nvPr/>
          </p:nvSpPr>
          <p:spPr bwMode="auto">
            <a:xfrm>
              <a:off x="5071012" y="2895600"/>
              <a:ext cx="1402277" cy="7117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product and</a:t>
              </a:r>
              <a:b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service</a:t>
              </a:r>
            </a:p>
          </p:txBody>
        </p:sp>
        <p:sp>
          <p:nvSpPr>
            <p:cNvPr id="13322" name="Text Box 1037"/>
            <p:cNvSpPr txBox="1">
              <a:spLocks noChangeArrowheads="1"/>
            </p:cNvSpPr>
            <p:nvPr/>
          </p:nvSpPr>
          <p:spPr bwMode="auto">
            <a:xfrm>
              <a:off x="5504695" y="4114800"/>
              <a:ext cx="1134986" cy="7117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founding </a:t>
              </a:r>
              <a:b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team</a:t>
              </a:r>
            </a:p>
          </p:txBody>
        </p:sp>
        <p:sp>
          <p:nvSpPr>
            <p:cNvPr id="13323" name="Text Box 1038"/>
            <p:cNvSpPr txBox="1">
              <a:spLocks noChangeArrowheads="1"/>
            </p:cNvSpPr>
            <p:nvPr/>
          </p:nvSpPr>
          <p:spPr bwMode="auto">
            <a:xfrm>
              <a:off x="4614449" y="5410200"/>
              <a:ext cx="1401003" cy="412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competition</a:t>
              </a:r>
            </a:p>
          </p:txBody>
        </p:sp>
        <p:sp>
          <p:nvSpPr>
            <p:cNvPr id="13324" name="Text Box 1039"/>
            <p:cNvSpPr txBox="1">
              <a:spLocks noChangeArrowheads="1"/>
            </p:cNvSpPr>
            <p:nvPr/>
          </p:nvSpPr>
          <p:spPr bwMode="auto">
            <a:xfrm>
              <a:off x="2900280" y="5378450"/>
              <a:ext cx="1627355" cy="412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start-up needs</a:t>
              </a:r>
            </a:p>
          </p:txBody>
        </p:sp>
        <p:sp>
          <p:nvSpPr>
            <p:cNvPr id="13325" name="Text Box 1040"/>
            <p:cNvSpPr txBox="1">
              <a:spLocks noChangeArrowheads="1"/>
            </p:cNvSpPr>
            <p:nvPr/>
          </p:nvSpPr>
          <p:spPr bwMode="auto">
            <a:xfrm>
              <a:off x="2348148" y="4286250"/>
              <a:ext cx="1310807" cy="412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AE0F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Font typeface="Arial" panose="020B0604020202020204" pitchFamily="34" charset="0"/>
                <a:defRPr sz="16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b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value chain</a:t>
              </a:r>
            </a:p>
          </p:txBody>
        </p:sp>
      </p:grpSp>
      <p:sp>
        <p:nvSpPr>
          <p:cNvPr id="14" name="Text Box 29"/>
          <p:cNvSpPr txBox="1">
            <a:spLocks noChangeArrowheads="1"/>
          </p:cNvSpPr>
          <p:nvPr/>
        </p:nvSpPr>
        <p:spPr bwMode="auto">
          <a:xfrm>
            <a:off x="2647857" y="1141413"/>
            <a:ext cx="6564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sz="2400" dirty="0">
                <a:solidFill>
                  <a:srgbClr val="008F4C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Testing the Concept in the Market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223682" y="361951"/>
            <a:ext cx="9722224" cy="5492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</a:rPr>
              <a:t>Feasibility Analysis: testing AN OPPORTUNITY</a:t>
            </a:r>
          </a:p>
        </p:txBody>
      </p:sp>
    </p:spTree>
    <p:extLst>
      <p:ext uri="{BB962C8B-B14F-4D97-AF65-F5344CB8AC3E}">
        <p14:creationId xmlns:p14="http://schemas.microsoft.com/office/powerpoint/2010/main" val="3321672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7" name="Text Box 3"/>
          <p:cNvSpPr txBox="1">
            <a:spLocks noChangeArrowheads="1"/>
          </p:cNvSpPr>
          <p:nvPr/>
        </p:nvSpPr>
        <p:spPr bwMode="auto">
          <a:xfrm>
            <a:off x="2705100" y="2268539"/>
            <a:ext cx="6629400" cy="1865312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23888" indent="-2238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eriod"/>
            </a:pPr>
            <a:r>
              <a:rPr lang="en-US" sz="1600">
                <a:solidFill>
                  <a:srgbClr val="FF0000"/>
                </a:solidFill>
                <a:latin typeface="Copperplate Gothic Bold" panose="020E0705020206020404" pitchFamily="34" charset="0"/>
              </a:rPr>
              <a:t>Analisis kondisi pasar saat ini, meliputi ;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Perkembangan permintaan &amp; penawaran produk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Perkembangan harga (misal 3 thn terakhir)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Karakteristik konsumen yg dituju baik karakteristik demografis (usia, tempat tinggal, pekerjaan dll)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Jumlah konsumen potensial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Kebijakan pemerintah yg terkait dgn usaha.</a:t>
            </a:r>
            <a:endParaRPr lang="en-US" sz="1400">
              <a:solidFill>
                <a:srgbClr val="CC6600"/>
              </a:solidFill>
            </a:endParaRPr>
          </a:p>
        </p:txBody>
      </p:sp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2095500" y="1046116"/>
            <a:ext cx="7848600" cy="109220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Adalah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analisis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tentang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karakteristik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konsumen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,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peluang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&amp;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resiko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dalam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pasar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yg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akan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dimasuki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.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Secara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spesifik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analisis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aspek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pasar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meliputi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hal-hal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cap="small" dirty="0" err="1">
                <a:solidFill>
                  <a:srgbClr val="0000FF"/>
                </a:solidFill>
                <a:latin typeface="Cambria" panose="02040503050406030204" pitchFamily="18" charset="0"/>
              </a:rPr>
              <a:t>sbb</a:t>
            </a:r>
            <a:r>
              <a:rPr lang="en-US" cap="small" dirty="0">
                <a:solidFill>
                  <a:srgbClr val="0000FF"/>
                </a:solidFill>
                <a:latin typeface="Cambria" panose="02040503050406030204" pitchFamily="18" charset="0"/>
              </a:rPr>
              <a:t> :</a:t>
            </a:r>
          </a:p>
        </p:txBody>
      </p:sp>
      <p:sp>
        <p:nvSpPr>
          <p:cNvPr id="251909" name="Text Box 5"/>
          <p:cNvSpPr txBox="1">
            <a:spLocks noChangeArrowheads="1"/>
          </p:cNvSpPr>
          <p:nvPr/>
        </p:nvSpPr>
        <p:spPr bwMode="auto">
          <a:xfrm>
            <a:off x="2476500" y="4267201"/>
            <a:ext cx="7086600" cy="88582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eriod" startAt="2"/>
            </a:pPr>
            <a:r>
              <a:rPr lang="en-US" sz="1600">
                <a:solidFill>
                  <a:srgbClr val="FF0000"/>
                </a:solidFill>
                <a:latin typeface="Copperplate Gothic Bold" panose="020E0705020206020404" pitchFamily="34" charset="0"/>
              </a:rPr>
              <a:t>Estimasi Kondisi Pemasaran dimasa mendatang seperti ;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Estimasi perubahan permintaan &amp; penawaran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sz="1400">
                <a:solidFill>
                  <a:srgbClr val="0000FF"/>
                </a:solidFill>
              </a:rPr>
              <a:t>Perubahan selera konsumen</a:t>
            </a:r>
            <a:endParaRPr lang="en-US" sz="1400">
              <a:solidFill>
                <a:srgbClr val="CC6600"/>
              </a:solidFill>
            </a:endParaRPr>
          </a:p>
        </p:txBody>
      </p:sp>
      <p:sp>
        <p:nvSpPr>
          <p:cNvPr id="251910" name="Text Box 6"/>
          <p:cNvSpPr txBox="1">
            <a:spLocks noChangeArrowheads="1"/>
          </p:cNvSpPr>
          <p:nvPr/>
        </p:nvSpPr>
        <p:spPr bwMode="auto">
          <a:xfrm>
            <a:off x="2438400" y="5286376"/>
            <a:ext cx="7162800" cy="88582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eriod" startAt="3"/>
            </a:pPr>
            <a:r>
              <a:rPr lang="en-US" sz="1600">
                <a:solidFill>
                  <a:srgbClr val="FF0000"/>
                </a:solidFill>
                <a:latin typeface="Copperplate Gothic Bold" panose="020E0705020206020404" pitchFamily="34" charset="0"/>
              </a:rPr>
              <a:t>Estimasi Potensi Pasar ;</a:t>
            </a:r>
          </a:p>
          <a:p>
            <a:pPr algn="ctr">
              <a:spcBef>
                <a:spcPct val="20000"/>
              </a:spcBef>
            </a:pPr>
            <a:r>
              <a:rPr lang="en-US" sz="1400">
                <a:solidFill>
                  <a:srgbClr val="0000FF"/>
                </a:solidFill>
              </a:rPr>
              <a:t>Yaitu menghitung potensi penerimaan berdasarkan </a:t>
            </a:r>
          </a:p>
          <a:p>
            <a:pPr algn="ctr">
              <a:spcBef>
                <a:spcPct val="20000"/>
              </a:spcBef>
            </a:pPr>
            <a:r>
              <a:rPr lang="en-US" sz="1400">
                <a:solidFill>
                  <a:srgbClr val="0000FF"/>
                </a:solidFill>
              </a:rPr>
              <a:t>pembelanjaan yang dilakukan konsumen</a:t>
            </a:r>
            <a:endParaRPr lang="en-US" sz="1400">
              <a:solidFill>
                <a:srgbClr val="CC6600"/>
              </a:solidFill>
            </a:endParaRPr>
          </a:p>
        </p:txBody>
      </p:sp>
      <p:sp>
        <p:nvSpPr>
          <p:cNvPr id="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981200" y="533400"/>
            <a:ext cx="8077200" cy="304799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MARKET FEASIBILITY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9619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 animBg="1"/>
      <p:bldP spid="251908" grpId="0" animBg="1"/>
      <p:bldP spid="251909" grpId="0" animBg="1"/>
      <p:bldP spid="2519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Rectangle 5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896035" y="398930"/>
            <a:ext cx="8229600" cy="457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Elements of a Feasibility Analysis</a:t>
            </a:r>
          </a:p>
        </p:txBody>
      </p:sp>
      <p:sp>
        <p:nvSpPr>
          <p:cNvPr id="23556" name="Oval 2"/>
          <p:cNvSpPr>
            <a:spLocks noChangeArrowheads="1"/>
          </p:cNvSpPr>
          <p:nvPr/>
        </p:nvSpPr>
        <p:spPr bwMode="auto">
          <a:xfrm>
            <a:off x="3124200" y="1304366"/>
            <a:ext cx="3048000" cy="2971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Industry and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Market Feasibility</a:t>
            </a:r>
          </a:p>
        </p:txBody>
      </p:sp>
      <p:sp>
        <p:nvSpPr>
          <p:cNvPr id="81923" name="Oval 3"/>
          <p:cNvSpPr>
            <a:spLocks noChangeArrowheads="1"/>
          </p:cNvSpPr>
          <p:nvPr/>
        </p:nvSpPr>
        <p:spPr bwMode="auto">
          <a:xfrm>
            <a:off x="5791200" y="1228166"/>
            <a:ext cx="3048000" cy="3200400"/>
          </a:xfrm>
          <a:prstGeom prst="ellipse">
            <a:avLst/>
          </a:prstGeom>
          <a:solidFill>
            <a:srgbClr val="CCFFCC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Arial" panose="020B0604020202020204" pitchFamily="34" charset="0"/>
              </a:rPr>
              <a:t>Product or Service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latin typeface="Arial" panose="020B0604020202020204" pitchFamily="34" charset="0"/>
              </a:rPr>
              <a:t>Feasibility</a:t>
            </a:r>
            <a:endParaRPr lang="en-US" sz="1600" dirty="0">
              <a:latin typeface="Arial" panose="020B0604020202020204" pitchFamily="34" charset="0"/>
            </a:endParaRPr>
          </a:p>
        </p:txBody>
      </p:sp>
      <p:sp>
        <p:nvSpPr>
          <p:cNvPr id="81924" name="Oval 4"/>
          <p:cNvSpPr>
            <a:spLocks noChangeArrowheads="1"/>
          </p:cNvSpPr>
          <p:nvPr/>
        </p:nvSpPr>
        <p:spPr bwMode="auto">
          <a:xfrm>
            <a:off x="4457700" y="3144371"/>
            <a:ext cx="3048000" cy="2971800"/>
          </a:xfrm>
          <a:prstGeom prst="ellipse">
            <a:avLst/>
          </a:prstGeom>
          <a:solidFill>
            <a:srgbClr val="FFCC99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Financial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Feasibility</a:t>
            </a:r>
          </a:p>
        </p:txBody>
      </p:sp>
    </p:spTree>
    <p:extLst>
      <p:ext uri="{BB962C8B-B14F-4D97-AF65-F5344CB8AC3E}">
        <p14:creationId xmlns:p14="http://schemas.microsoft.com/office/powerpoint/2010/main" val="4696199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2089</Words>
  <Application>Microsoft Office PowerPoint</Application>
  <PresentationFormat>Widescreen</PresentationFormat>
  <Paragraphs>468</Paragraphs>
  <Slides>47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63" baseType="lpstr">
      <vt:lpstr>ＭＳ Ｐゴシック</vt:lpstr>
      <vt:lpstr>Arial</vt:lpstr>
      <vt:lpstr>Brush Script MT</vt:lpstr>
      <vt:lpstr>Calibri</vt:lpstr>
      <vt:lpstr>Calibri Light</vt:lpstr>
      <vt:lpstr>Cambria</vt:lpstr>
      <vt:lpstr>Comic Sans MS</vt:lpstr>
      <vt:lpstr>Copperplate Gothic Bold</vt:lpstr>
      <vt:lpstr>Garamond</vt:lpstr>
      <vt:lpstr>Georgia</vt:lpstr>
      <vt:lpstr>Tahoma</vt:lpstr>
      <vt:lpstr>Times New Roman</vt:lpstr>
      <vt:lpstr>Wingdings</vt:lpstr>
      <vt:lpstr>Wingdings 2</vt:lpstr>
      <vt:lpstr>Civic</vt:lpstr>
      <vt:lpstr>Retrospect</vt:lpstr>
      <vt:lpstr>MARKET FEASIBILITY</vt:lpstr>
      <vt:lpstr>Developing a Business Concept </vt:lpstr>
      <vt:lpstr>   Developing a Business Concept </vt:lpstr>
      <vt:lpstr>PowerPoint Presentation</vt:lpstr>
      <vt:lpstr>PowerPoint Presentation</vt:lpstr>
      <vt:lpstr>PowerPoint Presentation</vt:lpstr>
      <vt:lpstr>PowerPoint Presentation</vt:lpstr>
      <vt:lpstr>MARKET FEASIBILITY</vt:lpstr>
      <vt:lpstr>Elements of a Feasibility Analysis</vt:lpstr>
      <vt:lpstr>Industry and Market Feasibility Analysis</vt:lpstr>
      <vt:lpstr>PowerPoint Presentation</vt:lpstr>
      <vt:lpstr>Five Forces Model</vt:lpstr>
      <vt:lpstr>Five Forces Model</vt:lpstr>
      <vt:lpstr>PowerPoint Presentation</vt:lpstr>
      <vt:lpstr>Rivalry Among Companies</vt:lpstr>
      <vt:lpstr>PowerPoint Presentation</vt:lpstr>
      <vt:lpstr>PowerPoint Presentation</vt:lpstr>
      <vt:lpstr>PowerPoint Presentation</vt:lpstr>
      <vt:lpstr>Bargaining Power of Suppliers</vt:lpstr>
      <vt:lpstr>PowerPoint Presentation</vt:lpstr>
      <vt:lpstr>Bargaining Power of Buyers</vt:lpstr>
      <vt:lpstr>PowerPoint Presentation</vt:lpstr>
      <vt:lpstr>PowerPoint Presentation</vt:lpstr>
      <vt:lpstr>Threat of New Entrants</vt:lpstr>
      <vt:lpstr>PowerPoint Presentation</vt:lpstr>
      <vt:lpstr>Threat of Substitutes</vt:lpstr>
      <vt:lpstr>Five Forces Matrix</vt:lpstr>
      <vt:lpstr>Business Prototyping</vt:lpstr>
      <vt:lpstr>Elements of a Feasibility Analysis</vt:lpstr>
      <vt:lpstr>Product or Service Feasibility Analysis</vt:lpstr>
      <vt:lpstr>PowerPoint Presentation</vt:lpstr>
      <vt:lpstr>Primary Research Techniques</vt:lpstr>
      <vt:lpstr>Prototypes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Marketing study includes</vt:lpstr>
      <vt:lpstr>PowerPoint Presentation</vt:lpstr>
      <vt:lpstr>Segmentasi, Targeting and Position</vt:lpstr>
      <vt:lpstr>Profile Segmen</vt:lpstr>
      <vt:lpstr>Mengukur Daya Tarik Segmen</vt:lpstr>
      <vt:lpstr>PowerPoint Presentation</vt:lpstr>
      <vt:lpstr>PowerPoint Presentation</vt:lpstr>
      <vt:lpstr>The Business Plan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FEASIBILITY</dc:title>
  <dc:creator>YOGA 11s</dc:creator>
  <cp:lastModifiedBy>YOGA 11s</cp:lastModifiedBy>
  <cp:revision>16</cp:revision>
  <dcterms:created xsi:type="dcterms:W3CDTF">2020-09-30T14:08:11Z</dcterms:created>
  <dcterms:modified xsi:type="dcterms:W3CDTF">2020-09-30T16:15:31Z</dcterms:modified>
</cp:coreProperties>
</file>