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75"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3552B-7F8A-4EE2-AE9A-1E3D0D249E83}" type="doc">
      <dgm:prSet loTypeId="urn:microsoft.com/office/officeart/2005/8/layout/vList2" loCatId="list" qsTypeId="urn:microsoft.com/office/officeart/2005/8/quickstyle/simple2" qsCatId="simple" csTypeId="urn:microsoft.com/office/officeart/2005/8/colors/accent5_2" csCatId="accent5"/>
      <dgm:spPr/>
      <dgm:t>
        <a:bodyPr/>
        <a:lstStyle/>
        <a:p>
          <a:endParaRPr lang="en-US"/>
        </a:p>
      </dgm:t>
    </dgm:pt>
    <dgm:pt modelId="{5330AD9A-9C4F-4BC9-9AEB-CBDF24BFD471}">
      <dgm:prSet/>
      <dgm:spPr/>
      <dgm:t>
        <a:bodyPr/>
        <a:lstStyle/>
        <a:p>
          <a:r>
            <a:rPr lang="en-US" b="1" i="0"/>
            <a:t>No law repressing Genocide crimes at that time;</a:t>
          </a:r>
          <a:endParaRPr lang="en-US"/>
        </a:p>
      </dgm:t>
    </dgm:pt>
    <dgm:pt modelId="{EB10221E-B388-41F7-B4FB-085391026A7A}" type="parTrans" cxnId="{B54E2812-1F72-426C-B735-153C4E69D9FB}">
      <dgm:prSet/>
      <dgm:spPr/>
      <dgm:t>
        <a:bodyPr/>
        <a:lstStyle/>
        <a:p>
          <a:endParaRPr lang="en-US"/>
        </a:p>
      </dgm:t>
    </dgm:pt>
    <dgm:pt modelId="{2378C257-B43D-46CD-ADC8-4A761A27DA12}" type="sibTrans" cxnId="{B54E2812-1F72-426C-B735-153C4E69D9FB}">
      <dgm:prSet/>
      <dgm:spPr/>
      <dgm:t>
        <a:bodyPr/>
        <a:lstStyle/>
        <a:p>
          <a:endParaRPr lang="en-US"/>
        </a:p>
      </dgm:t>
    </dgm:pt>
    <dgm:pt modelId="{E44C0DCE-AF9E-463B-8CFD-489CB676730D}">
      <dgm:prSet/>
      <dgm:spPr/>
      <dgm:t>
        <a:bodyPr/>
        <a:lstStyle/>
        <a:p>
          <a:r>
            <a:rPr lang="en-US" b="0" i="0"/>
            <a:t>Government institutions, including its justice system was destroyed ; many judicial personnel had been killed in the Genocide and surviving ones had fled the country;</a:t>
          </a:r>
          <a:endParaRPr lang="en-US"/>
        </a:p>
      </dgm:t>
    </dgm:pt>
    <dgm:pt modelId="{D21472A4-C859-4566-AA64-2F4B06CA871A}" type="parTrans" cxnId="{93B3D4D8-C45E-4A5A-8D93-DAF6994E55F6}">
      <dgm:prSet/>
      <dgm:spPr/>
      <dgm:t>
        <a:bodyPr/>
        <a:lstStyle/>
        <a:p>
          <a:endParaRPr lang="en-US"/>
        </a:p>
      </dgm:t>
    </dgm:pt>
    <dgm:pt modelId="{EBB24953-A6D9-43C1-BF06-AFA77B2133B3}" type="sibTrans" cxnId="{93B3D4D8-C45E-4A5A-8D93-DAF6994E55F6}">
      <dgm:prSet/>
      <dgm:spPr/>
      <dgm:t>
        <a:bodyPr/>
        <a:lstStyle/>
        <a:p>
          <a:endParaRPr lang="en-US"/>
        </a:p>
      </dgm:t>
    </dgm:pt>
    <dgm:pt modelId="{A2F2F5D5-53C6-4FD2-B882-860B5AA4A50E}">
      <dgm:prSet/>
      <dgm:spPr/>
      <dgm:t>
        <a:bodyPr/>
        <a:lstStyle/>
        <a:p>
          <a:r>
            <a:rPr lang="en-US" b="0" i="0"/>
            <a:t>Infrastructures, files everything destroyed;</a:t>
          </a:r>
          <a:endParaRPr lang="en-US"/>
        </a:p>
      </dgm:t>
    </dgm:pt>
    <dgm:pt modelId="{7319B48F-CB14-45FD-AC73-E277F94C7231}" type="parTrans" cxnId="{2488080D-7499-4012-A374-140B35A983E1}">
      <dgm:prSet/>
      <dgm:spPr/>
      <dgm:t>
        <a:bodyPr/>
        <a:lstStyle/>
        <a:p>
          <a:endParaRPr lang="en-US"/>
        </a:p>
      </dgm:t>
    </dgm:pt>
    <dgm:pt modelId="{13993BD2-70D7-4FC2-AD16-5E39B90B00A8}" type="sibTrans" cxnId="{2488080D-7499-4012-A374-140B35A983E1}">
      <dgm:prSet/>
      <dgm:spPr/>
      <dgm:t>
        <a:bodyPr/>
        <a:lstStyle/>
        <a:p>
          <a:endParaRPr lang="en-US"/>
        </a:p>
      </dgm:t>
    </dgm:pt>
    <dgm:pt modelId="{EA528B0C-F3F0-441A-B2CC-DA27B32EA803}">
      <dgm:prSet/>
      <dgm:spPr/>
      <dgm:t>
        <a:bodyPr/>
        <a:lstStyle/>
        <a:p>
          <a:r>
            <a:rPr lang="en-US" b="0" i="0"/>
            <a:t>Rwandans led by the Gov. of Nat. Unit decided to find themselves a solution;</a:t>
          </a:r>
          <a:endParaRPr lang="en-US"/>
        </a:p>
      </dgm:t>
    </dgm:pt>
    <dgm:pt modelId="{D40F90CA-5E15-4EBD-B0E0-63DD58890806}" type="parTrans" cxnId="{CA7BEA21-98DC-4B0D-BA44-3C3BD0E63B47}">
      <dgm:prSet/>
      <dgm:spPr/>
      <dgm:t>
        <a:bodyPr/>
        <a:lstStyle/>
        <a:p>
          <a:endParaRPr lang="en-US"/>
        </a:p>
      </dgm:t>
    </dgm:pt>
    <dgm:pt modelId="{6CF7DECD-E746-4893-95DE-C9770D0C8743}" type="sibTrans" cxnId="{CA7BEA21-98DC-4B0D-BA44-3C3BD0E63B47}">
      <dgm:prSet/>
      <dgm:spPr/>
      <dgm:t>
        <a:bodyPr/>
        <a:lstStyle/>
        <a:p>
          <a:endParaRPr lang="en-US"/>
        </a:p>
      </dgm:t>
    </dgm:pt>
    <dgm:pt modelId="{7B97CD98-3D24-40FE-80E3-32B6A679C12B}" type="pres">
      <dgm:prSet presAssocID="{EFE3552B-7F8A-4EE2-AE9A-1E3D0D249E83}" presName="linear" presStyleCnt="0">
        <dgm:presLayoutVars>
          <dgm:animLvl val="lvl"/>
          <dgm:resizeHandles val="exact"/>
        </dgm:presLayoutVars>
      </dgm:prSet>
      <dgm:spPr/>
    </dgm:pt>
    <dgm:pt modelId="{526565C2-12C9-474B-8441-89CE4706BFD1}" type="pres">
      <dgm:prSet presAssocID="{5330AD9A-9C4F-4BC9-9AEB-CBDF24BFD471}" presName="parentText" presStyleLbl="node1" presStyleIdx="0" presStyleCnt="4">
        <dgm:presLayoutVars>
          <dgm:chMax val="0"/>
          <dgm:bulletEnabled val="1"/>
        </dgm:presLayoutVars>
      </dgm:prSet>
      <dgm:spPr/>
    </dgm:pt>
    <dgm:pt modelId="{DBBC8DF6-384D-49A9-9335-3745419680C7}" type="pres">
      <dgm:prSet presAssocID="{2378C257-B43D-46CD-ADC8-4A761A27DA12}" presName="spacer" presStyleCnt="0"/>
      <dgm:spPr/>
    </dgm:pt>
    <dgm:pt modelId="{8F3CEA60-7B6E-4A48-907F-790E61FF38CB}" type="pres">
      <dgm:prSet presAssocID="{E44C0DCE-AF9E-463B-8CFD-489CB676730D}" presName="parentText" presStyleLbl="node1" presStyleIdx="1" presStyleCnt="4">
        <dgm:presLayoutVars>
          <dgm:chMax val="0"/>
          <dgm:bulletEnabled val="1"/>
        </dgm:presLayoutVars>
      </dgm:prSet>
      <dgm:spPr/>
    </dgm:pt>
    <dgm:pt modelId="{6382CA79-36E3-4569-9427-15E970F536F9}" type="pres">
      <dgm:prSet presAssocID="{EBB24953-A6D9-43C1-BF06-AFA77B2133B3}" presName="spacer" presStyleCnt="0"/>
      <dgm:spPr/>
    </dgm:pt>
    <dgm:pt modelId="{2F0A1AD3-42E3-4D7C-9FC6-D1D0E05FBF56}" type="pres">
      <dgm:prSet presAssocID="{A2F2F5D5-53C6-4FD2-B882-860B5AA4A50E}" presName="parentText" presStyleLbl="node1" presStyleIdx="2" presStyleCnt="4">
        <dgm:presLayoutVars>
          <dgm:chMax val="0"/>
          <dgm:bulletEnabled val="1"/>
        </dgm:presLayoutVars>
      </dgm:prSet>
      <dgm:spPr/>
    </dgm:pt>
    <dgm:pt modelId="{995A4F51-A31C-4568-A813-42732711FD12}" type="pres">
      <dgm:prSet presAssocID="{13993BD2-70D7-4FC2-AD16-5E39B90B00A8}" presName="spacer" presStyleCnt="0"/>
      <dgm:spPr/>
    </dgm:pt>
    <dgm:pt modelId="{CBBB0A3A-F62C-490B-9836-E1A7E52C647C}" type="pres">
      <dgm:prSet presAssocID="{EA528B0C-F3F0-441A-B2CC-DA27B32EA803}" presName="parentText" presStyleLbl="node1" presStyleIdx="3" presStyleCnt="4">
        <dgm:presLayoutVars>
          <dgm:chMax val="0"/>
          <dgm:bulletEnabled val="1"/>
        </dgm:presLayoutVars>
      </dgm:prSet>
      <dgm:spPr/>
    </dgm:pt>
  </dgm:ptLst>
  <dgm:cxnLst>
    <dgm:cxn modelId="{2488080D-7499-4012-A374-140B35A983E1}" srcId="{EFE3552B-7F8A-4EE2-AE9A-1E3D0D249E83}" destId="{A2F2F5D5-53C6-4FD2-B882-860B5AA4A50E}" srcOrd="2" destOrd="0" parTransId="{7319B48F-CB14-45FD-AC73-E277F94C7231}" sibTransId="{13993BD2-70D7-4FC2-AD16-5E39B90B00A8}"/>
    <dgm:cxn modelId="{B54E2812-1F72-426C-B735-153C4E69D9FB}" srcId="{EFE3552B-7F8A-4EE2-AE9A-1E3D0D249E83}" destId="{5330AD9A-9C4F-4BC9-9AEB-CBDF24BFD471}" srcOrd="0" destOrd="0" parTransId="{EB10221E-B388-41F7-B4FB-085391026A7A}" sibTransId="{2378C257-B43D-46CD-ADC8-4A761A27DA12}"/>
    <dgm:cxn modelId="{CA7BEA21-98DC-4B0D-BA44-3C3BD0E63B47}" srcId="{EFE3552B-7F8A-4EE2-AE9A-1E3D0D249E83}" destId="{EA528B0C-F3F0-441A-B2CC-DA27B32EA803}" srcOrd="3" destOrd="0" parTransId="{D40F90CA-5E15-4EBD-B0E0-63DD58890806}" sibTransId="{6CF7DECD-E746-4893-95DE-C9770D0C8743}"/>
    <dgm:cxn modelId="{B8F50E46-7744-416A-91C1-FFBC9651A91F}" type="presOf" srcId="{EFE3552B-7F8A-4EE2-AE9A-1E3D0D249E83}" destId="{7B97CD98-3D24-40FE-80E3-32B6A679C12B}" srcOrd="0" destOrd="0" presId="urn:microsoft.com/office/officeart/2005/8/layout/vList2"/>
    <dgm:cxn modelId="{74BF5253-65A2-4348-B61B-B0A1755717AC}" type="presOf" srcId="{A2F2F5D5-53C6-4FD2-B882-860B5AA4A50E}" destId="{2F0A1AD3-42E3-4D7C-9FC6-D1D0E05FBF56}" srcOrd="0" destOrd="0" presId="urn:microsoft.com/office/officeart/2005/8/layout/vList2"/>
    <dgm:cxn modelId="{EC276085-2FB0-4283-88BD-3162A2DB2F38}" type="presOf" srcId="{5330AD9A-9C4F-4BC9-9AEB-CBDF24BFD471}" destId="{526565C2-12C9-474B-8441-89CE4706BFD1}" srcOrd="0" destOrd="0" presId="urn:microsoft.com/office/officeart/2005/8/layout/vList2"/>
    <dgm:cxn modelId="{2A457ED8-37DB-42A7-A107-19D18C91CC84}" type="presOf" srcId="{E44C0DCE-AF9E-463B-8CFD-489CB676730D}" destId="{8F3CEA60-7B6E-4A48-907F-790E61FF38CB}" srcOrd="0" destOrd="0" presId="urn:microsoft.com/office/officeart/2005/8/layout/vList2"/>
    <dgm:cxn modelId="{93B3D4D8-C45E-4A5A-8D93-DAF6994E55F6}" srcId="{EFE3552B-7F8A-4EE2-AE9A-1E3D0D249E83}" destId="{E44C0DCE-AF9E-463B-8CFD-489CB676730D}" srcOrd="1" destOrd="0" parTransId="{D21472A4-C859-4566-AA64-2F4B06CA871A}" sibTransId="{EBB24953-A6D9-43C1-BF06-AFA77B2133B3}"/>
    <dgm:cxn modelId="{B1F9BBE8-2A31-4865-8DC4-B189F837F11C}" type="presOf" srcId="{EA528B0C-F3F0-441A-B2CC-DA27B32EA803}" destId="{CBBB0A3A-F62C-490B-9836-E1A7E52C647C}" srcOrd="0" destOrd="0" presId="urn:microsoft.com/office/officeart/2005/8/layout/vList2"/>
    <dgm:cxn modelId="{90130AC7-8AD2-466F-95DD-A888020CE161}" type="presParOf" srcId="{7B97CD98-3D24-40FE-80E3-32B6A679C12B}" destId="{526565C2-12C9-474B-8441-89CE4706BFD1}" srcOrd="0" destOrd="0" presId="urn:microsoft.com/office/officeart/2005/8/layout/vList2"/>
    <dgm:cxn modelId="{8C721DE1-C955-4E46-A272-251DA53CC8D1}" type="presParOf" srcId="{7B97CD98-3D24-40FE-80E3-32B6A679C12B}" destId="{DBBC8DF6-384D-49A9-9335-3745419680C7}" srcOrd="1" destOrd="0" presId="urn:microsoft.com/office/officeart/2005/8/layout/vList2"/>
    <dgm:cxn modelId="{63639FE4-8AA2-4ECE-A9E8-7127D185E2D9}" type="presParOf" srcId="{7B97CD98-3D24-40FE-80E3-32B6A679C12B}" destId="{8F3CEA60-7B6E-4A48-907F-790E61FF38CB}" srcOrd="2" destOrd="0" presId="urn:microsoft.com/office/officeart/2005/8/layout/vList2"/>
    <dgm:cxn modelId="{5B1864D7-349C-487D-BB82-D0C7E30D6D09}" type="presParOf" srcId="{7B97CD98-3D24-40FE-80E3-32B6A679C12B}" destId="{6382CA79-36E3-4569-9427-15E970F536F9}" srcOrd="3" destOrd="0" presId="urn:microsoft.com/office/officeart/2005/8/layout/vList2"/>
    <dgm:cxn modelId="{86EC4F0B-3251-46BA-A802-1E1C372FE8F2}" type="presParOf" srcId="{7B97CD98-3D24-40FE-80E3-32B6A679C12B}" destId="{2F0A1AD3-42E3-4D7C-9FC6-D1D0E05FBF56}" srcOrd="4" destOrd="0" presId="urn:microsoft.com/office/officeart/2005/8/layout/vList2"/>
    <dgm:cxn modelId="{3E4387AD-4EF4-4126-A577-C55965719DAA}" type="presParOf" srcId="{7B97CD98-3D24-40FE-80E3-32B6A679C12B}" destId="{995A4F51-A31C-4568-A813-42732711FD12}" srcOrd="5" destOrd="0" presId="urn:microsoft.com/office/officeart/2005/8/layout/vList2"/>
    <dgm:cxn modelId="{179A44AF-0E45-4D2F-BCA6-7D84278AFEAB}" type="presParOf" srcId="{7B97CD98-3D24-40FE-80E3-32B6A679C12B}" destId="{CBBB0A3A-F62C-490B-9836-E1A7E52C647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565C2-12C9-474B-8441-89CE4706BFD1}">
      <dsp:nvSpPr>
        <dsp:cNvPr id="0" name=""/>
        <dsp:cNvSpPr/>
      </dsp:nvSpPr>
      <dsp:spPr>
        <a:xfrm>
          <a:off x="0" y="20506"/>
          <a:ext cx="6002110" cy="88744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a:t>No law repressing Genocide crimes at that time;</a:t>
          </a:r>
          <a:endParaRPr lang="en-US" sz="1600" kern="1200"/>
        </a:p>
      </dsp:txBody>
      <dsp:txXfrm>
        <a:off x="43321" y="63827"/>
        <a:ext cx="5915468" cy="800803"/>
      </dsp:txXfrm>
    </dsp:sp>
    <dsp:sp modelId="{8F3CEA60-7B6E-4A48-907F-790E61FF38CB}">
      <dsp:nvSpPr>
        <dsp:cNvPr id="0" name=""/>
        <dsp:cNvSpPr/>
      </dsp:nvSpPr>
      <dsp:spPr>
        <a:xfrm>
          <a:off x="0" y="954031"/>
          <a:ext cx="6002110" cy="88744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Government institutions, including its justice system was destroyed ; many judicial personnel had been killed in the Genocide and surviving ones had fled the country;</a:t>
          </a:r>
          <a:endParaRPr lang="en-US" sz="1600" kern="1200"/>
        </a:p>
      </dsp:txBody>
      <dsp:txXfrm>
        <a:off x="43321" y="997352"/>
        <a:ext cx="5915468" cy="800803"/>
      </dsp:txXfrm>
    </dsp:sp>
    <dsp:sp modelId="{2F0A1AD3-42E3-4D7C-9FC6-D1D0E05FBF56}">
      <dsp:nvSpPr>
        <dsp:cNvPr id="0" name=""/>
        <dsp:cNvSpPr/>
      </dsp:nvSpPr>
      <dsp:spPr>
        <a:xfrm>
          <a:off x="0" y="1887557"/>
          <a:ext cx="6002110" cy="88744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Infrastructures, files everything destroyed;</a:t>
          </a:r>
          <a:endParaRPr lang="en-US" sz="1600" kern="1200"/>
        </a:p>
      </dsp:txBody>
      <dsp:txXfrm>
        <a:off x="43321" y="1930878"/>
        <a:ext cx="5915468" cy="800803"/>
      </dsp:txXfrm>
    </dsp:sp>
    <dsp:sp modelId="{CBBB0A3A-F62C-490B-9836-E1A7E52C647C}">
      <dsp:nvSpPr>
        <dsp:cNvPr id="0" name=""/>
        <dsp:cNvSpPr/>
      </dsp:nvSpPr>
      <dsp:spPr>
        <a:xfrm>
          <a:off x="0" y="2821082"/>
          <a:ext cx="6002110" cy="88744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Rwandans led by the Gov. of Nat. Unit decided to find themselves a solution;</a:t>
          </a:r>
          <a:endParaRPr lang="en-US" sz="1600" kern="1200"/>
        </a:p>
      </dsp:txBody>
      <dsp:txXfrm>
        <a:off x="43321" y="2864403"/>
        <a:ext cx="5915468" cy="800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7EFE-D806-4D55-9CFB-F9CA922A47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D9522E-B447-4E6D-B5B1-26E92C90EE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EAE269-AE96-4C7B-BE04-7BF71F075C4B}"/>
              </a:ext>
            </a:extLst>
          </p:cNvPr>
          <p:cNvSpPr>
            <a:spLocks noGrp="1"/>
          </p:cNvSpPr>
          <p:nvPr>
            <p:ph type="dt" sz="half" idx="10"/>
          </p:nvPr>
        </p:nvSpPr>
        <p:spPr/>
        <p:txBody>
          <a:bodyPr/>
          <a:lstStyle/>
          <a:p>
            <a:fld id="{17E72338-1251-4263-B8D6-A106F891669F}" type="datetimeFigureOut">
              <a:rPr lang="en-US" smtClean="0"/>
              <a:t>11/24/2021</a:t>
            </a:fld>
            <a:endParaRPr lang="en-US"/>
          </a:p>
        </p:txBody>
      </p:sp>
      <p:sp>
        <p:nvSpPr>
          <p:cNvPr id="5" name="Footer Placeholder 4">
            <a:extLst>
              <a:ext uri="{FF2B5EF4-FFF2-40B4-BE49-F238E27FC236}">
                <a16:creationId xmlns:a16="http://schemas.microsoft.com/office/drawing/2014/main" id="{28C3F736-2ABD-4AA8-BE40-A8BC8E3F6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9328B-4622-4C9B-A3E0-8EF089E60B96}"/>
              </a:ext>
            </a:extLst>
          </p:cNvPr>
          <p:cNvSpPr>
            <a:spLocks noGrp="1"/>
          </p:cNvSpPr>
          <p:nvPr>
            <p:ph type="sldNum" sz="quarter" idx="12"/>
          </p:nvPr>
        </p:nvSpPr>
        <p:spPr/>
        <p:txBody>
          <a:bodyPr/>
          <a:lstStyle/>
          <a:p>
            <a:fld id="{53AEA509-05BB-48A4-ADA4-16469F9015C3}" type="slidenum">
              <a:rPr lang="en-US" smtClean="0"/>
              <a:t>‹#›</a:t>
            </a:fld>
            <a:endParaRPr lang="en-US"/>
          </a:p>
        </p:txBody>
      </p:sp>
    </p:spTree>
    <p:extLst>
      <p:ext uri="{BB962C8B-B14F-4D97-AF65-F5344CB8AC3E}">
        <p14:creationId xmlns:p14="http://schemas.microsoft.com/office/powerpoint/2010/main" val="202140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166E2-13EE-4018-AA57-3166CF7BA8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440820-2935-40FF-89E7-E251ABE5ED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3741A-F46A-46A1-A4D2-8117878A68FE}"/>
              </a:ext>
            </a:extLst>
          </p:cNvPr>
          <p:cNvSpPr>
            <a:spLocks noGrp="1"/>
          </p:cNvSpPr>
          <p:nvPr>
            <p:ph type="dt" sz="half" idx="10"/>
          </p:nvPr>
        </p:nvSpPr>
        <p:spPr/>
        <p:txBody>
          <a:bodyPr/>
          <a:lstStyle/>
          <a:p>
            <a:fld id="{17E72338-1251-4263-B8D6-A106F891669F}" type="datetimeFigureOut">
              <a:rPr lang="en-US" smtClean="0"/>
              <a:t>11/24/2021</a:t>
            </a:fld>
            <a:endParaRPr lang="en-US"/>
          </a:p>
        </p:txBody>
      </p:sp>
      <p:sp>
        <p:nvSpPr>
          <p:cNvPr id="5" name="Footer Placeholder 4">
            <a:extLst>
              <a:ext uri="{FF2B5EF4-FFF2-40B4-BE49-F238E27FC236}">
                <a16:creationId xmlns:a16="http://schemas.microsoft.com/office/drawing/2014/main" id="{2943B08E-644D-4FA5-A876-BE75BE9E2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9D805-B7CA-4646-8807-718C99F13648}"/>
              </a:ext>
            </a:extLst>
          </p:cNvPr>
          <p:cNvSpPr>
            <a:spLocks noGrp="1"/>
          </p:cNvSpPr>
          <p:nvPr>
            <p:ph type="sldNum" sz="quarter" idx="12"/>
          </p:nvPr>
        </p:nvSpPr>
        <p:spPr/>
        <p:txBody>
          <a:bodyPr/>
          <a:lstStyle/>
          <a:p>
            <a:fld id="{53AEA509-05BB-48A4-ADA4-16469F9015C3}" type="slidenum">
              <a:rPr lang="en-US" smtClean="0"/>
              <a:t>‹#›</a:t>
            </a:fld>
            <a:endParaRPr lang="en-US"/>
          </a:p>
        </p:txBody>
      </p:sp>
    </p:spTree>
    <p:extLst>
      <p:ext uri="{BB962C8B-B14F-4D97-AF65-F5344CB8AC3E}">
        <p14:creationId xmlns:p14="http://schemas.microsoft.com/office/powerpoint/2010/main" val="248320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082499-8D38-4FD7-A1CD-90BCB67336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CFF633-D11C-4EF1-A463-E43E21F58B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28E51-DC52-4F22-93EA-43003C29B810}"/>
              </a:ext>
            </a:extLst>
          </p:cNvPr>
          <p:cNvSpPr>
            <a:spLocks noGrp="1"/>
          </p:cNvSpPr>
          <p:nvPr>
            <p:ph type="dt" sz="half" idx="10"/>
          </p:nvPr>
        </p:nvSpPr>
        <p:spPr/>
        <p:txBody>
          <a:bodyPr/>
          <a:lstStyle/>
          <a:p>
            <a:fld id="{17E72338-1251-4263-B8D6-A106F891669F}" type="datetimeFigureOut">
              <a:rPr lang="en-US" smtClean="0"/>
              <a:t>11/24/2021</a:t>
            </a:fld>
            <a:endParaRPr lang="en-US"/>
          </a:p>
        </p:txBody>
      </p:sp>
      <p:sp>
        <p:nvSpPr>
          <p:cNvPr id="5" name="Footer Placeholder 4">
            <a:extLst>
              <a:ext uri="{FF2B5EF4-FFF2-40B4-BE49-F238E27FC236}">
                <a16:creationId xmlns:a16="http://schemas.microsoft.com/office/drawing/2014/main" id="{46533B51-F4FF-437C-A280-745AE3790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3843F-6361-4EE3-A2BB-AD24AA350473}"/>
              </a:ext>
            </a:extLst>
          </p:cNvPr>
          <p:cNvSpPr>
            <a:spLocks noGrp="1"/>
          </p:cNvSpPr>
          <p:nvPr>
            <p:ph type="sldNum" sz="quarter" idx="12"/>
          </p:nvPr>
        </p:nvSpPr>
        <p:spPr/>
        <p:txBody>
          <a:bodyPr/>
          <a:lstStyle/>
          <a:p>
            <a:fld id="{53AEA509-05BB-48A4-ADA4-16469F9015C3}" type="slidenum">
              <a:rPr lang="en-US" smtClean="0"/>
              <a:t>‹#›</a:t>
            </a:fld>
            <a:endParaRPr lang="en-US"/>
          </a:p>
        </p:txBody>
      </p:sp>
    </p:spTree>
    <p:extLst>
      <p:ext uri="{BB962C8B-B14F-4D97-AF65-F5344CB8AC3E}">
        <p14:creationId xmlns:p14="http://schemas.microsoft.com/office/powerpoint/2010/main" val="304901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0C32-7E80-4FEF-B313-D9E30896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326D68-8681-4EFE-8DE0-159F23A91C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097BF-B703-4270-B3B8-430205BB3605}"/>
              </a:ext>
            </a:extLst>
          </p:cNvPr>
          <p:cNvSpPr>
            <a:spLocks noGrp="1"/>
          </p:cNvSpPr>
          <p:nvPr>
            <p:ph type="dt" sz="half" idx="10"/>
          </p:nvPr>
        </p:nvSpPr>
        <p:spPr/>
        <p:txBody>
          <a:bodyPr/>
          <a:lstStyle/>
          <a:p>
            <a:fld id="{17E72338-1251-4263-B8D6-A106F891669F}" type="datetimeFigureOut">
              <a:rPr lang="en-US" smtClean="0"/>
              <a:t>11/24/2021</a:t>
            </a:fld>
            <a:endParaRPr lang="en-US"/>
          </a:p>
        </p:txBody>
      </p:sp>
      <p:sp>
        <p:nvSpPr>
          <p:cNvPr id="5" name="Footer Placeholder 4">
            <a:extLst>
              <a:ext uri="{FF2B5EF4-FFF2-40B4-BE49-F238E27FC236}">
                <a16:creationId xmlns:a16="http://schemas.microsoft.com/office/drawing/2014/main" id="{49950E8B-8594-45EE-A59E-411707CD9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7469A-9C87-4DA2-AD71-837FB8FD809C}"/>
              </a:ext>
            </a:extLst>
          </p:cNvPr>
          <p:cNvSpPr>
            <a:spLocks noGrp="1"/>
          </p:cNvSpPr>
          <p:nvPr>
            <p:ph type="sldNum" sz="quarter" idx="12"/>
          </p:nvPr>
        </p:nvSpPr>
        <p:spPr/>
        <p:txBody>
          <a:bodyPr/>
          <a:lstStyle/>
          <a:p>
            <a:fld id="{53AEA509-05BB-48A4-ADA4-16469F9015C3}" type="slidenum">
              <a:rPr lang="en-US" smtClean="0"/>
              <a:t>‹#›</a:t>
            </a:fld>
            <a:endParaRPr lang="en-US"/>
          </a:p>
        </p:txBody>
      </p:sp>
    </p:spTree>
    <p:extLst>
      <p:ext uri="{BB962C8B-B14F-4D97-AF65-F5344CB8AC3E}">
        <p14:creationId xmlns:p14="http://schemas.microsoft.com/office/powerpoint/2010/main" val="146281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BDEE-160D-4459-97DE-F090E635EB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A04A29-00D3-4171-8C6E-BD0809731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76017-9117-4E67-AC78-E9DCA600B722}"/>
              </a:ext>
            </a:extLst>
          </p:cNvPr>
          <p:cNvSpPr>
            <a:spLocks noGrp="1"/>
          </p:cNvSpPr>
          <p:nvPr>
            <p:ph type="dt" sz="half" idx="10"/>
          </p:nvPr>
        </p:nvSpPr>
        <p:spPr/>
        <p:txBody>
          <a:bodyPr/>
          <a:lstStyle/>
          <a:p>
            <a:fld id="{17E72338-1251-4263-B8D6-A106F891669F}" type="datetimeFigureOut">
              <a:rPr lang="en-US" smtClean="0"/>
              <a:t>11/24/2021</a:t>
            </a:fld>
            <a:endParaRPr lang="en-US"/>
          </a:p>
        </p:txBody>
      </p:sp>
      <p:sp>
        <p:nvSpPr>
          <p:cNvPr id="5" name="Footer Placeholder 4">
            <a:extLst>
              <a:ext uri="{FF2B5EF4-FFF2-40B4-BE49-F238E27FC236}">
                <a16:creationId xmlns:a16="http://schemas.microsoft.com/office/drawing/2014/main" id="{1AE2CCF4-27F8-436C-80FF-9081049BF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8A8C6-E948-42AC-A0A9-5C7A7BA41D92}"/>
              </a:ext>
            </a:extLst>
          </p:cNvPr>
          <p:cNvSpPr>
            <a:spLocks noGrp="1"/>
          </p:cNvSpPr>
          <p:nvPr>
            <p:ph type="sldNum" sz="quarter" idx="12"/>
          </p:nvPr>
        </p:nvSpPr>
        <p:spPr/>
        <p:txBody>
          <a:bodyPr/>
          <a:lstStyle/>
          <a:p>
            <a:fld id="{53AEA509-05BB-48A4-ADA4-16469F9015C3}" type="slidenum">
              <a:rPr lang="en-US" smtClean="0"/>
              <a:t>‹#›</a:t>
            </a:fld>
            <a:endParaRPr lang="en-US"/>
          </a:p>
        </p:txBody>
      </p:sp>
    </p:spTree>
    <p:extLst>
      <p:ext uri="{BB962C8B-B14F-4D97-AF65-F5344CB8AC3E}">
        <p14:creationId xmlns:p14="http://schemas.microsoft.com/office/powerpoint/2010/main" val="275433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E08D-C44C-47A7-BD61-1851F2E96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6BD2DA-D4D0-487E-99C8-3A92B9C88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004118-C6D7-439B-B020-B27D51AC6F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E7FCF3-B8E4-467C-8B00-325F72B67376}"/>
              </a:ext>
            </a:extLst>
          </p:cNvPr>
          <p:cNvSpPr>
            <a:spLocks noGrp="1"/>
          </p:cNvSpPr>
          <p:nvPr>
            <p:ph type="dt" sz="half" idx="10"/>
          </p:nvPr>
        </p:nvSpPr>
        <p:spPr/>
        <p:txBody>
          <a:bodyPr/>
          <a:lstStyle/>
          <a:p>
            <a:fld id="{17E72338-1251-4263-B8D6-A106F891669F}" type="datetimeFigureOut">
              <a:rPr lang="en-US" smtClean="0"/>
              <a:t>11/24/2021</a:t>
            </a:fld>
            <a:endParaRPr lang="en-US"/>
          </a:p>
        </p:txBody>
      </p:sp>
      <p:sp>
        <p:nvSpPr>
          <p:cNvPr id="6" name="Footer Placeholder 5">
            <a:extLst>
              <a:ext uri="{FF2B5EF4-FFF2-40B4-BE49-F238E27FC236}">
                <a16:creationId xmlns:a16="http://schemas.microsoft.com/office/drawing/2014/main" id="{BE1516F3-90B2-49E4-B35E-1B093823E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4CF2E-EDB5-467A-90D5-208CDBF73543}"/>
              </a:ext>
            </a:extLst>
          </p:cNvPr>
          <p:cNvSpPr>
            <a:spLocks noGrp="1"/>
          </p:cNvSpPr>
          <p:nvPr>
            <p:ph type="sldNum" sz="quarter" idx="12"/>
          </p:nvPr>
        </p:nvSpPr>
        <p:spPr/>
        <p:txBody>
          <a:bodyPr/>
          <a:lstStyle/>
          <a:p>
            <a:fld id="{53AEA509-05BB-48A4-ADA4-16469F9015C3}" type="slidenum">
              <a:rPr lang="en-US" smtClean="0"/>
              <a:t>‹#›</a:t>
            </a:fld>
            <a:endParaRPr lang="en-US"/>
          </a:p>
        </p:txBody>
      </p:sp>
    </p:spTree>
    <p:extLst>
      <p:ext uri="{BB962C8B-B14F-4D97-AF65-F5344CB8AC3E}">
        <p14:creationId xmlns:p14="http://schemas.microsoft.com/office/powerpoint/2010/main" val="23231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14DC-96AF-476A-A831-8F7182BC6E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402330-AD1B-4F56-A7AE-0CDDCF57A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0A6814-C9A4-4A23-A211-177C56D5A2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71C3F4-6685-4849-BC91-E9DDC3F55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BA83E7-5D06-44C5-8A9A-867B7EC93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C294BF-8CAD-4D8D-B85A-8123240A278C}"/>
              </a:ext>
            </a:extLst>
          </p:cNvPr>
          <p:cNvSpPr>
            <a:spLocks noGrp="1"/>
          </p:cNvSpPr>
          <p:nvPr>
            <p:ph type="dt" sz="half" idx="10"/>
          </p:nvPr>
        </p:nvSpPr>
        <p:spPr/>
        <p:txBody>
          <a:bodyPr/>
          <a:lstStyle/>
          <a:p>
            <a:fld id="{17E72338-1251-4263-B8D6-A106F891669F}" type="datetimeFigureOut">
              <a:rPr lang="en-US" smtClean="0"/>
              <a:t>11/24/2021</a:t>
            </a:fld>
            <a:endParaRPr lang="en-US"/>
          </a:p>
        </p:txBody>
      </p:sp>
      <p:sp>
        <p:nvSpPr>
          <p:cNvPr id="8" name="Footer Placeholder 7">
            <a:extLst>
              <a:ext uri="{FF2B5EF4-FFF2-40B4-BE49-F238E27FC236}">
                <a16:creationId xmlns:a16="http://schemas.microsoft.com/office/drawing/2014/main" id="{B85304D5-E184-4DED-9A2B-E159063B6B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995DB8-7CA1-40FE-BD3D-DE778F29A24D}"/>
              </a:ext>
            </a:extLst>
          </p:cNvPr>
          <p:cNvSpPr>
            <a:spLocks noGrp="1"/>
          </p:cNvSpPr>
          <p:nvPr>
            <p:ph type="sldNum" sz="quarter" idx="12"/>
          </p:nvPr>
        </p:nvSpPr>
        <p:spPr/>
        <p:txBody>
          <a:bodyPr/>
          <a:lstStyle/>
          <a:p>
            <a:fld id="{53AEA509-05BB-48A4-ADA4-16469F9015C3}" type="slidenum">
              <a:rPr lang="en-US" smtClean="0"/>
              <a:t>‹#›</a:t>
            </a:fld>
            <a:endParaRPr lang="en-US"/>
          </a:p>
        </p:txBody>
      </p:sp>
    </p:spTree>
    <p:extLst>
      <p:ext uri="{BB962C8B-B14F-4D97-AF65-F5344CB8AC3E}">
        <p14:creationId xmlns:p14="http://schemas.microsoft.com/office/powerpoint/2010/main" val="82352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7FD4-D35F-4B78-8408-279624E87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396565-B923-4E70-90DA-6E3C372020A5}"/>
              </a:ext>
            </a:extLst>
          </p:cNvPr>
          <p:cNvSpPr>
            <a:spLocks noGrp="1"/>
          </p:cNvSpPr>
          <p:nvPr>
            <p:ph type="dt" sz="half" idx="10"/>
          </p:nvPr>
        </p:nvSpPr>
        <p:spPr/>
        <p:txBody>
          <a:bodyPr/>
          <a:lstStyle/>
          <a:p>
            <a:fld id="{17E72338-1251-4263-B8D6-A106F891669F}" type="datetimeFigureOut">
              <a:rPr lang="en-US" smtClean="0"/>
              <a:t>11/24/2021</a:t>
            </a:fld>
            <a:endParaRPr lang="en-US"/>
          </a:p>
        </p:txBody>
      </p:sp>
      <p:sp>
        <p:nvSpPr>
          <p:cNvPr id="4" name="Footer Placeholder 3">
            <a:extLst>
              <a:ext uri="{FF2B5EF4-FFF2-40B4-BE49-F238E27FC236}">
                <a16:creationId xmlns:a16="http://schemas.microsoft.com/office/drawing/2014/main" id="{7FCD231D-2B61-4324-A4DA-5AB1B8B6F7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73C83B-9924-457C-8888-6B412A33921F}"/>
              </a:ext>
            </a:extLst>
          </p:cNvPr>
          <p:cNvSpPr>
            <a:spLocks noGrp="1"/>
          </p:cNvSpPr>
          <p:nvPr>
            <p:ph type="sldNum" sz="quarter" idx="12"/>
          </p:nvPr>
        </p:nvSpPr>
        <p:spPr/>
        <p:txBody>
          <a:bodyPr/>
          <a:lstStyle/>
          <a:p>
            <a:fld id="{53AEA509-05BB-48A4-ADA4-16469F9015C3}" type="slidenum">
              <a:rPr lang="en-US" smtClean="0"/>
              <a:t>‹#›</a:t>
            </a:fld>
            <a:endParaRPr lang="en-US"/>
          </a:p>
        </p:txBody>
      </p:sp>
    </p:spTree>
    <p:extLst>
      <p:ext uri="{BB962C8B-B14F-4D97-AF65-F5344CB8AC3E}">
        <p14:creationId xmlns:p14="http://schemas.microsoft.com/office/powerpoint/2010/main" val="200755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2FC6B6-7D1A-4959-9080-8CA6519DFCD2}"/>
              </a:ext>
            </a:extLst>
          </p:cNvPr>
          <p:cNvSpPr>
            <a:spLocks noGrp="1"/>
          </p:cNvSpPr>
          <p:nvPr>
            <p:ph type="dt" sz="half" idx="10"/>
          </p:nvPr>
        </p:nvSpPr>
        <p:spPr/>
        <p:txBody>
          <a:bodyPr/>
          <a:lstStyle/>
          <a:p>
            <a:fld id="{17E72338-1251-4263-B8D6-A106F891669F}" type="datetimeFigureOut">
              <a:rPr lang="en-US" smtClean="0"/>
              <a:t>11/24/2021</a:t>
            </a:fld>
            <a:endParaRPr lang="en-US"/>
          </a:p>
        </p:txBody>
      </p:sp>
      <p:sp>
        <p:nvSpPr>
          <p:cNvPr id="3" name="Footer Placeholder 2">
            <a:extLst>
              <a:ext uri="{FF2B5EF4-FFF2-40B4-BE49-F238E27FC236}">
                <a16:creationId xmlns:a16="http://schemas.microsoft.com/office/drawing/2014/main" id="{A7A334E9-E8BB-494D-B8BC-D9D5FE3829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5E8C48-FDE8-462B-AFB5-483728E85E10}"/>
              </a:ext>
            </a:extLst>
          </p:cNvPr>
          <p:cNvSpPr>
            <a:spLocks noGrp="1"/>
          </p:cNvSpPr>
          <p:nvPr>
            <p:ph type="sldNum" sz="quarter" idx="12"/>
          </p:nvPr>
        </p:nvSpPr>
        <p:spPr/>
        <p:txBody>
          <a:bodyPr/>
          <a:lstStyle/>
          <a:p>
            <a:fld id="{53AEA509-05BB-48A4-ADA4-16469F9015C3}" type="slidenum">
              <a:rPr lang="en-US" smtClean="0"/>
              <a:t>‹#›</a:t>
            </a:fld>
            <a:endParaRPr lang="en-US"/>
          </a:p>
        </p:txBody>
      </p:sp>
    </p:spTree>
    <p:extLst>
      <p:ext uri="{BB962C8B-B14F-4D97-AF65-F5344CB8AC3E}">
        <p14:creationId xmlns:p14="http://schemas.microsoft.com/office/powerpoint/2010/main" val="399024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B118-46D2-434F-A72E-E047E4FD51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856441-3227-470B-BBFA-3D5A71245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705B60-4218-4CF7-9F2D-E98330072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38236-AFCE-41BA-A303-8676E2912F64}"/>
              </a:ext>
            </a:extLst>
          </p:cNvPr>
          <p:cNvSpPr>
            <a:spLocks noGrp="1"/>
          </p:cNvSpPr>
          <p:nvPr>
            <p:ph type="dt" sz="half" idx="10"/>
          </p:nvPr>
        </p:nvSpPr>
        <p:spPr/>
        <p:txBody>
          <a:bodyPr/>
          <a:lstStyle/>
          <a:p>
            <a:fld id="{17E72338-1251-4263-B8D6-A106F891669F}" type="datetimeFigureOut">
              <a:rPr lang="en-US" smtClean="0"/>
              <a:t>11/24/2021</a:t>
            </a:fld>
            <a:endParaRPr lang="en-US"/>
          </a:p>
        </p:txBody>
      </p:sp>
      <p:sp>
        <p:nvSpPr>
          <p:cNvPr id="6" name="Footer Placeholder 5">
            <a:extLst>
              <a:ext uri="{FF2B5EF4-FFF2-40B4-BE49-F238E27FC236}">
                <a16:creationId xmlns:a16="http://schemas.microsoft.com/office/drawing/2014/main" id="{9EC39E4B-E60B-468F-A2A8-3BC1EDE3E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3A687-97AE-4849-849C-4781A546EDDA}"/>
              </a:ext>
            </a:extLst>
          </p:cNvPr>
          <p:cNvSpPr>
            <a:spLocks noGrp="1"/>
          </p:cNvSpPr>
          <p:nvPr>
            <p:ph type="sldNum" sz="quarter" idx="12"/>
          </p:nvPr>
        </p:nvSpPr>
        <p:spPr/>
        <p:txBody>
          <a:bodyPr/>
          <a:lstStyle/>
          <a:p>
            <a:fld id="{53AEA509-05BB-48A4-ADA4-16469F9015C3}" type="slidenum">
              <a:rPr lang="en-US" smtClean="0"/>
              <a:t>‹#›</a:t>
            </a:fld>
            <a:endParaRPr lang="en-US"/>
          </a:p>
        </p:txBody>
      </p:sp>
    </p:spTree>
    <p:extLst>
      <p:ext uri="{BB962C8B-B14F-4D97-AF65-F5344CB8AC3E}">
        <p14:creationId xmlns:p14="http://schemas.microsoft.com/office/powerpoint/2010/main" val="221799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3FE0-F045-4A30-BAE4-696E7AF0E7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48D431-A0BB-493B-AEBD-9042791B5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2F0B5C-2344-4217-9B13-3E32EBDD5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DCFF-AA40-49A9-99CD-55558EBF5A4D}"/>
              </a:ext>
            </a:extLst>
          </p:cNvPr>
          <p:cNvSpPr>
            <a:spLocks noGrp="1"/>
          </p:cNvSpPr>
          <p:nvPr>
            <p:ph type="dt" sz="half" idx="10"/>
          </p:nvPr>
        </p:nvSpPr>
        <p:spPr/>
        <p:txBody>
          <a:bodyPr/>
          <a:lstStyle/>
          <a:p>
            <a:fld id="{17E72338-1251-4263-B8D6-A106F891669F}" type="datetimeFigureOut">
              <a:rPr lang="en-US" smtClean="0"/>
              <a:t>11/24/2021</a:t>
            </a:fld>
            <a:endParaRPr lang="en-US"/>
          </a:p>
        </p:txBody>
      </p:sp>
      <p:sp>
        <p:nvSpPr>
          <p:cNvPr id="6" name="Footer Placeholder 5">
            <a:extLst>
              <a:ext uri="{FF2B5EF4-FFF2-40B4-BE49-F238E27FC236}">
                <a16:creationId xmlns:a16="http://schemas.microsoft.com/office/drawing/2014/main" id="{3FE1F441-12F8-4B3D-8084-66B888BC99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0BBAB-C9B6-4C1D-B247-0656BC07481F}"/>
              </a:ext>
            </a:extLst>
          </p:cNvPr>
          <p:cNvSpPr>
            <a:spLocks noGrp="1"/>
          </p:cNvSpPr>
          <p:nvPr>
            <p:ph type="sldNum" sz="quarter" idx="12"/>
          </p:nvPr>
        </p:nvSpPr>
        <p:spPr/>
        <p:txBody>
          <a:bodyPr/>
          <a:lstStyle/>
          <a:p>
            <a:fld id="{53AEA509-05BB-48A4-ADA4-16469F9015C3}" type="slidenum">
              <a:rPr lang="en-US" smtClean="0"/>
              <a:t>‹#›</a:t>
            </a:fld>
            <a:endParaRPr lang="en-US"/>
          </a:p>
        </p:txBody>
      </p:sp>
    </p:spTree>
    <p:extLst>
      <p:ext uri="{BB962C8B-B14F-4D97-AF65-F5344CB8AC3E}">
        <p14:creationId xmlns:p14="http://schemas.microsoft.com/office/powerpoint/2010/main" val="341335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730696-4FDE-49D2-9701-8722DE006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12FEAA-94D3-4D37-8B66-E035AE169B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835230-111E-4874-8318-B9C5DE2F9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72338-1251-4263-B8D6-A106F891669F}" type="datetimeFigureOut">
              <a:rPr lang="en-US" smtClean="0"/>
              <a:t>11/24/2021</a:t>
            </a:fld>
            <a:endParaRPr lang="en-US"/>
          </a:p>
        </p:txBody>
      </p:sp>
      <p:sp>
        <p:nvSpPr>
          <p:cNvPr id="5" name="Footer Placeholder 4">
            <a:extLst>
              <a:ext uri="{FF2B5EF4-FFF2-40B4-BE49-F238E27FC236}">
                <a16:creationId xmlns:a16="http://schemas.microsoft.com/office/drawing/2014/main" id="{B7CCB424-B892-42F6-B1C7-6F87287CB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141F9E-0366-4E64-A619-6C939C236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EA509-05BB-48A4-ADA4-16469F9015C3}" type="slidenum">
              <a:rPr lang="en-US" smtClean="0"/>
              <a:t>‹#›</a:t>
            </a:fld>
            <a:endParaRPr lang="en-US"/>
          </a:p>
        </p:txBody>
      </p:sp>
    </p:spTree>
    <p:extLst>
      <p:ext uri="{BB962C8B-B14F-4D97-AF65-F5344CB8AC3E}">
        <p14:creationId xmlns:p14="http://schemas.microsoft.com/office/powerpoint/2010/main" val="125332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4042EF-D243-4B91-AB86-8F1A806B8538}"/>
              </a:ext>
            </a:extLst>
          </p:cNvPr>
          <p:cNvPicPr>
            <a:picLocks noChangeAspect="1"/>
          </p:cNvPicPr>
          <p:nvPr/>
        </p:nvPicPr>
        <p:blipFill rotWithShape="1">
          <a:blip r:embed="rId2"/>
          <a:srcRect b="12110"/>
          <a:stretch/>
        </p:blipFill>
        <p:spPr>
          <a:xfrm rot="10800000" flipV="1">
            <a:off x="20" y="10"/>
            <a:ext cx="12191980" cy="6857990"/>
          </a:xfrm>
          <a:prstGeom prst="rect">
            <a:avLst/>
          </a:prstGeom>
          <a:noFill/>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4EFE34B-555C-4B81-9816-6C7C460DF41C}"/>
              </a:ext>
            </a:extLst>
          </p:cNvPr>
          <p:cNvSpPr>
            <a:spLocks noGrp="1"/>
          </p:cNvSpPr>
          <p:nvPr>
            <p:ph type="ctrTitle"/>
          </p:nvPr>
        </p:nvSpPr>
        <p:spPr>
          <a:xfrm>
            <a:off x="8022021" y="3231931"/>
            <a:ext cx="3852041" cy="1834056"/>
          </a:xfrm>
        </p:spPr>
        <p:txBody>
          <a:bodyPr>
            <a:normAutofit/>
          </a:bodyPr>
          <a:lstStyle/>
          <a:p>
            <a:r>
              <a:rPr lang="en-US" sz="2800" b="0" i="0">
                <a:effectLst/>
                <a:latin typeface="Open Sans" panose="020B0606030504020204" pitchFamily="34" charset="0"/>
              </a:rPr>
              <a:t>RESTORATIVE JUSTICE IN RWANDA THE GACACA COURTS</a:t>
            </a:r>
            <a:br>
              <a:rPr lang="en-US" sz="2800"/>
            </a:br>
            <a:endParaRPr lang="en-US" sz="2800"/>
          </a:p>
        </p:txBody>
      </p:sp>
      <p:sp>
        <p:nvSpPr>
          <p:cNvPr id="3" name="Subtitle 2">
            <a:extLst>
              <a:ext uri="{FF2B5EF4-FFF2-40B4-BE49-F238E27FC236}">
                <a16:creationId xmlns:a16="http://schemas.microsoft.com/office/drawing/2014/main" id="{E17A55CE-224A-4C4F-86D5-B00F21AB6800}"/>
              </a:ext>
            </a:extLst>
          </p:cNvPr>
          <p:cNvSpPr>
            <a:spLocks noGrp="1"/>
          </p:cNvSpPr>
          <p:nvPr>
            <p:ph type="subTitle" idx="1"/>
          </p:nvPr>
        </p:nvSpPr>
        <p:spPr>
          <a:xfrm>
            <a:off x="7782910" y="5242675"/>
            <a:ext cx="4330262" cy="683284"/>
          </a:xfrm>
        </p:spPr>
        <p:txBody>
          <a:bodyPr>
            <a:normAutofit/>
          </a:bodyPr>
          <a:lstStyle/>
          <a:p>
            <a:endParaRPr lang="en-US" sz="200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856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7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2760EC-EBDB-4148-ABDB-12FED69B2DAC}"/>
              </a:ext>
            </a:extLst>
          </p:cNvPr>
          <p:cNvSpPr>
            <a:spLocks noGrp="1"/>
          </p:cNvSpPr>
          <p:nvPr>
            <p:ph type="title"/>
          </p:nvPr>
        </p:nvSpPr>
        <p:spPr>
          <a:xfrm>
            <a:off x="838201" y="365125"/>
            <a:ext cx="5251316" cy="1807305"/>
          </a:xfrm>
        </p:spPr>
        <p:txBody>
          <a:bodyPr>
            <a:normAutofit/>
          </a:bodyPr>
          <a:lstStyle/>
          <a:p>
            <a:r>
              <a:rPr lang="en-US" sz="4100" b="1" i="0">
                <a:effectLst/>
                <a:latin typeface="Open Sans" panose="020B0606030504020204" pitchFamily="34" charset="0"/>
              </a:rPr>
              <a:t>ORGANISATION AND FUNCTIONING</a:t>
            </a:r>
            <a:endParaRPr lang="en-US" sz="4100"/>
          </a:p>
        </p:txBody>
      </p:sp>
      <p:sp>
        <p:nvSpPr>
          <p:cNvPr id="3" name="Content Placeholder 2">
            <a:extLst>
              <a:ext uri="{FF2B5EF4-FFF2-40B4-BE49-F238E27FC236}">
                <a16:creationId xmlns:a16="http://schemas.microsoft.com/office/drawing/2014/main" id="{305E52D6-3306-46CA-A21E-741784B58A83}"/>
              </a:ext>
            </a:extLst>
          </p:cNvPr>
          <p:cNvSpPr>
            <a:spLocks noGrp="1"/>
          </p:cNvSpPr>
          <p:nvPr>
            <p:ph idx="1"/>
          </p:nvPr>
        </p:nvSpPr>
        <p:spPr>
          <a:xfrm>
            <a:off x="838200" y="2333297"/>
            <a:ext cx="4619621" cy="3843666"/>
          </a:xfrm>
        </p:spPr>
        <p:txBody>
          <a:bodyPr>
            <a:normAutofit/>
          </a:bodyPr>
          <a:lstStyle/>
          <a:p>
            <a:r>
              <a:rPr lang="en-US" sz="1300" b="0" i="0">
                <a:effectLst/>
                <a:latin typeface="Open Sans" panose="020B0606030504020204" pitchFamily="34" charset="0"/>
              </a:rPr>
              <a:t>Judges were wise people elected by their neighbors;</a:t>
            </a:r>
          </a:p>
          <a:p>
            <a:r>
              <a:rPr lang="en-US" sz="1300" b="0" i="0">
                <a:effectLst/>
                <a:latin typeface="Open Sans" panose="020B0606030504020204" pitchFamily="34" charset="0"/>
              </a:rPr>
              <a:t>Voluntary work;</a:t>
            </a:r>
          </a:p>
          <a:p>
            <a:r>
              <a:rPr lang="en-US" sz="1300" b="0" i="0">
                <a:effectLst/>
                <a:latin typeface="Open Sans" panose="020B0606030504020204" pitchFamily="34" charset="0"/>
              </a:rPr>
              <a:t>Active participation of everyone in Gacaca process (18 years and above);</a:t>
            </a:r>
          </a:p>
          <a:p>
            <a:r>
              <a:rPr lang="en-US" sz="1300" b="0" i="0">
                <a:effectLst/>
                <a:latin typeface="Open Sans" panose="020B0606030504020204" pitchFamily="34" charset="0"/>
              </a:rPr>
              <a:t>Involving all classes and categories of the Rwandan society;</a:t>
            </a:r>
          </a:p>
          <a:p>
            <a:r>
              <a:rPr lang="en-US" sz="1300" b="0" i="0">
                <a:effectLst/>
                <a:latin typeface="Open Sans" panose="020B0606030504020204" pitchFamily="34" charset="0"/>
              </a:rPr>
              <a:t>guilty plea, repentance and apologies programs</a:t>
            </a:r>
          </a:p>
          <a:p>
            <a:r>
              <a:rPr lang="en-US" sz="1300" b="0" i="0">
                <a:effectLst/>
                <a:latin typeface="Open Sans" panose="020B0606030504020204" pitchFamily="34" charset="0"/>
              </a:rPr>
              <a:t>Categorization depending on the offences committed (4 categories)</a:t>
            </a:r>
          </a:p>
          <a:p>
            <a:r>
              <a:rPr lang="en-US" sz="1300" b="0" i="0">
                <a:effectLst/>
                <a:latin typeface="Open Sans" panose="020B0606030504020204" pitchFamily="34" charset="0"/>
              </a:rPr>
              <a:t>Gacaca court sat different levels (ex. Cell and Sector ) as well as Appeal courts;</a:t>
            </a:r>
          </a:p>
          <a:p>
            <a:r>
              <a:rPr lang="en-US" sz="1300" b="0" i="0">
                <a:effectLst/>
                <a:latin typeface="Open Sans" panose="020B0606030504020204" pitchFamily="34" charset="0"/>
              </a:rPr>
              <a:t>Penalties: Imprisonment, TIG, Restitution (equivalent)</a:t>
            </a:r>
            <a:br>
              <a:rPr lang="en-US" sz="1300"/>
            </a:br>
            <a:endParaRPr lang="en-US" sz="1300"/>
          </a:p>
        </p:txBody>
      </p:sp>
      <p:pic>
        <p:nvPicPr>
          <p:cNvPr id="4100" name="Picture 4">
            <a:extLst>
              <a:ext uri="{FF2B5EF4-FFF2-40B4-BE49-F238E27FC236}">
                <a16:creationId xmlns:a16="http://schemas.microsoft.com/office/drawing/2014/main" id="{49469670-8EE0-4011-B8A4-E7F9CE56D0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78" r="23015"/>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66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E484-08EF-4C87-8C24-83894F547057}"/>
              </a:ext>
            </a:extLst>
          </p:cNvPr>
          <p:cNvSpPr>
            <a:spLocks noGrp="1"/>
          </p:cNvSpPr>
          <p:nvPr>
            <p:ph type="title"/>
          </p:nvPr>
        </p:nvSpPr>
        <p:spPr>
          <a:xfrm>
            <a:off x="481013" y="3752849"/>
            <a:ext cx="3290887" cy="2452687"/>
          </a:xfrm>
        </p:spPr>
        <p:txBody>
          <a:bodyPr anchor="ctr">
            <a:normAutofit/>
          </a:bodyPr>
          <a:lstStyle/>
          <a:p>
            <a:r>
              <a:rPr lang="en-US" sz="3100" b="1" i="0">
                <a:effectLst/>
                <a:latin typeface="Open Sans" panose="020B0606030504020204" pitchFamily="34" charset="0"/>
              </a:rPr>
              <a:t>SOME ACHIEVEMENTS OF GACACA COURTS</a:t>
            </a:r>
            <a:endParaRPr lang="en-US" sz="3100"/>
          </a:p>
        </p:txBody>
      </p:sp>
      <p:pic>
        <p:nvPicPr>
          <p:cNvPr id="4" name="Picture 2" descr="Rwanda officially closes Gacaca courts; Kagame scoffs at ICTR - The East  African">
            <a:extLst>
              <a:ext uri="{FF2B5EF4-FFF2-40B4-BE49-F238E27FC236}">
                <a16:creationId xmlns:a16="http://schemas.microsoft.com/office/drawing/2014/main" id="{9B65298D-7303-45F5-A8A9-7D2AA9F10E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720" b="6174"/>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AF3C608-7DE6-436D-A0B7-CF0FD53D67D5}"/>
              </a:ext>
            </a:extLst>
          </p:cNvPr>
          <p:cNvSpPr>
            <a:spLocks noGrp="1"/>
          </p:cNvSpPr>
          <p:nvPr>
            <p:ph idx="1"/>
          </p:nvPr>
        </p:nvSpPr>
        <p:spPr>
          <a:xfrm>
            <a:off x="4223982" y="3752850"/>
            <a:ext cx="7485413" cy="2452687"/>
          </a:xfrm>
        </p:spPr>
        <p:txBody>
          <a:bodyPr anchor="ctr">
            <a:normAutofit/>
          </a:bodyPr>
          <a:lstStyle/>
          <a:p>
            <a:pPr marL="0" indent="0">
              <a:buNone/>
            </a:pPr>
            <a:r>
              <a:rPr lang="en-US" sz="1800" b="1" i="0">
                <a:effectLst/>
                <a:latin typeface="Open Sans" panose="020B0606030504020204" pitchFamily="34" charset="0"/>
              </a:rPr>
              <a:t>Cases tried before Gacaca Courts in general</a:t>
            </a:r>
          </a:p>
          <a:p>
            <a:r>
              <a:rPr lang="en-US" sz="1800" b="0" i="0">
                <a:effectLst/>
                <a:latin typeface="Open Sans" panose="020B0606030504020204" pitchFamily="34" charset="0"/>
              </a:rPr>
              <a:t>Basing on the above mentioned objectives, Gacaca Courts have yielded marvelous results ranging from trials and contributing to national reconciliation based on trust among Rwandans.</a:t>
            </a:r>
          </a:p>
          <a:p>
            <a:r>
              <a:rPr lang="en-US" sz="1800" b="0" i="0">
                <a:effectLst/>
                <a:latin typeface="Open Sans" panose="020B0606030504020204" pitchFamily="34" charset="0"/>
              </a:rPr>
              <a:t>The table below shows how many cases were tried in 1ST to 3rd (murder and other violence against individuals) category and other related details like confession, acquittal and conviction at each level of trial.</a:t>
            </a:r>
            <a:endParaRPr lang="en-US" sz="1800"/>
          </a:p>
        </p:txBody>
      </p:sp>
    </p:spTree>
    <p:extLst>
      <p:ext uri="{BB962C8B-B14F-4D97-AF65-F5344CB8AC3E}">
        <p14:creationId xmlns:p14="http://schemas.microsoft.com/office/powerpoint/2010/main" val="1209825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CDDB34F-FD9E-4ACE-88FF-43197DECC97D}"/>
              </a:ext>
            </a:extLst>
          </p:cNvPr>
          <p:cNvGraphicFramePr>
            <a:graphicFrameLocks noGrp="1"/>
          </p:cNvGraphicFramePr>
          <p:nvPr>
            <p:ph idx="1"/>
            <p:extLst>
              <p:ext uri="{D42A27DB-BD31-4B8C-83A1-F6EECF244321}">
                <p14:modId xmlns:p14="http://schemas.microsoft.com/office/powerpoint/2010/main" val="2184799472"/>
              </p:ext>
            </p:extLst>
          </p:nvPr>
        </p:nvGraphicFramePr>
        <p:xfrm>
          <a:off x="838200" y="1825625"/>
          <a:ext cx="10515605" cy="2865120"/>
        </p:xfrm>
        <a:graphic>
          <a:graphicData uri="http://schemas.openxmlformats.org/drawingml/2006/table">
            <a:tbl>
              <a:tblPr firstRow="1" bandRow="1">
                <a:tableStyleId>{5C22544A-7EE6-4342-B048-85BDC9FD1C3A}</a:tableStyleId>
              </a:tblPr>
              <a:tblGrid>
                <a:gridCol w="1267383">
                  <a:extLst>
                    <a:ext uri="{9D8B030D-6E8A-4147-A177-3AD203B41FA5}">
                      <a16:colId xmlns:a16="http://schemas.microsoft.com/office/drawing/2014/main" val="4099011712"/>
                    </a:ext>
                  </a:extLst>
                </a:gridCol>
                <a:gridCol w="1267383">
                  <a:extLst>
                    <a:ext uri="{9D8B030D-6E8A-4147-A177-3AD203B41FA5}">
                      <a16:colId xmlns:a16="http://schemas.microsoft.com/office/drawing/2014/main" val="1591082177"/>
                    </a:ext>
                  </a:extLst>
                </a:gridCol>
                <a:gridCol w="1267383">
                  <a:extLst>
                    <a:ext uri="{9D8B030D-6E8A-4147-A177-3AD203B41FA5}">
                      <a16:colId xmlns:a16="http://schemas.microsoft.com/office/drawing/2014/main" val="1677164626"/>
                    </a:ext>
                  </a:extLst>
                </a:gridCol>
                <a:gridCol w="890840">
                  <a:extLst>
                    <a:ext uri="{9D8B030D-6E8A-4147-A177-3AD203B41FA5}">
                      <a16:colId xmlns:a16="http://schemas.microsoft.com/office/drawing/2014/main" val="2034830356"/>
                    </a:ext>
                  </a:extLst>
                </a:gridCol>
                <a:gridCol w="1643925">
                  <a:extLst>
                    <a:ext uri="{9D8B030D-6E8A-4147-A177-3AD203B41FA5}">
                      <a16:colId xmlns:a16="http://schemas.microsoft.com/office/drawing/2014/main" val="3943160476"/>
                    </a:ext>
                  </a:extLst>
                </a:gridCol>
                <a:gridCol w="1114121">
                  <a:extLst>
                    <a:ext uri="{9D8B030D-6E8A-4147-A177-3AD203B41FA5}">
                      <a16:colId xmlns:a16="http://schemas.microsoft.com/office/drawing/2014/main" val="2921032348"/>
                    </a:ext>
                  </a:extLst>
                </a:gridCol>
                <a:gridCol w="1797187">
                  <a:extLst>
                    <a:ext uri="{9D8B030D-6E8A-4147-A177-3AD203B41FA5}">
                      <a16:colId xmlns:a16="http://schemas.microsoft.com/office/drawing/2014/main" val="2564426566"/>
                    </a:ext>
                  </a:extLst>
                </a:gridCol>
                <a:gridCol w="1267383">
                  <a:extLst>
                    <a:ext uri="{9D8B030D-6E8A-4147-A177-3AD203B41FA5}">
                      <a16:colId xmlns:a16="http://schemas.microsoft.com/office/drawing/2014/main" val="2238723425"/>
                    </a:ext>
                  </a:extLst>
                </a:gridCol>
              </a:tblGrid>
              <a:tr h="370840">
                <a:tc rowSpan="2">
                  <a:txBody>
                    <a:bodyPr/>
                    <a:lstStyle/>
                    <a:p>
                      <a:r>
                        <a:rPr lang="en-US" sz="1800" b="0" i="0" kern="1200" dirty="0">
                          <a:solidFill>
                            <a:schemeClr val="lt1"/>
                          </a:solidFill>
                          <a:effectLst/>
                          <a:latin typeface="+mn-lt"/>
                          <a:ea typeface="+mn-ea"/>
                          <a:cs typeface="+mn-cs"/>
                        </a:rPr>
                        <a:t>Category</a:t>
                      </a:r>
                      <a:endParaRPr lang="en-US" dirty="0"/>
                    </a:p>
                  </a:txBody>
                  <a:tcPr/>
                </a:tc>
                <a:tc rowSpan="2">
                  <a:txBody>
                    <a:bodyPr/>
                    <a:lstStyle/>
                    <a:p>
                      <a:r>
                        <a:rPr lang="en-US" sz="1800" b="0" i="0" kern="1200" dirty="0">
                          <a:solidFill>
                            <a:schemeClr val="lt1"/>
                          </a:solidFill>
                          <a:effectLst/>
                          <a:latin typeface="+mn-lt"/>
                          <a:ea typeface="+mn-ea"/>
                          <a:cs typeface="+mn-cs"/>
                        </a:rPr>
                        <a:t>Number of Cases</a:t>
                      </a:r>
                      <a:endParaRPr lang="en-US" dirty="0"/>
                    </a:p>
                  </a:txBody>
                  <a:tcPr/>
                </a:tc>
                <a:tc gridSpan="4">
                  <a:txBody>
                    <a:bodyPr/>
                    <a:lstStyle/>
                    <a:p>
                      <a:r>
                        <a:rPr lang="en-US" sz="1800" b="0" i="0" kern="1200" dirty="0">
                          <a:solidFill>
                            <a:schemeClr val="lt1"/>
                          </a:solidFill>
                          <a:effectLst/>
                          <a:latin typeface="+mn-lt"/>
                          <a:ea typeface="+mn-ea"/>
                          <a:cs typeface="+mn-cs"/>
                        </a:rPr>
                        <a:t>Convicted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r>
                        <a:rPr lang="en-US" sz="1800" b="0" i="0" kern="1200" dirty="0">
                          <a:solidFill>
                            <a:schemeClr val="lt1"/>
                          </a:solidFill>
                          <a:effectLst/>
                          <a:latin typeface="+mn-lt"/>
                          <a:ea typeface="+mn-ea"/>
                          <a:cs typeface="+mn-cs"/>
                        </a:rPr>
                        <a:t>Acquitted</a:t>
                      </a:r>
                      <a:endParaRPr lang="en-US" dirty="0"/>
                    </a:p>
                  </a:txBody>
                  <a:tcPr/>
                </a:tc>
                <a:tc rowSpan="2">
                  <a:txBody>
                    <a:bodyPr/>
                    <a:lstStyle/>
                    <a:p>
                      <a:r>
                        <a:rPr lang="en-US" sz="1800" b="0" i="0" kern="1200" dirty="0">
                          <a:solidFill>
                            <a:schemeClr val="lt1"/>
                          </a:solidFill>
                          <a:effectLst/>
                          <a:latin typeface="+mn-lt"/>
                          <a:ea typeface="+mn-ea"/>
                          <a:cs typeface="+mn-cs"/>
                        </a:rPr>
                        <a:t>%</a:t>
                      </a:r>
                      <a:endParaRPr lang="en-US" dirty="0"/>
                    </a:p>
                  </a:txBody>
                  <a:tcPr/>
                </a:tc>
                <a:extLst>
                  <a:ext uri="{0D108BD9-81ED-4DB2-BD59-A6C34878D82A}">
                    <a16:rowId xmlns:a16="http://schemas.microsoft.com/office/drawing/2014/main" val="3338622121"/>
                  </a:ext>
                </a:extLst>
              </a:tr>
              <a:tr h="370840">
                <a:tc vMerge="1">
                  <a:txBody>
                    <a:bodyPr/>
                    <a:lstStyle/>
                    <a:p>
                      <a:endParaRPr lang="en-US" dirty="0"/>
                    </a:p>
                  </a:txBody>
                  <a:tcPr/>
                </a:tc>
                <a:tc vMerge="1">
                  <a:txBody>
                    <a:bodyPr/>
                    <a:lstStyle/>
                    <a:p>
                      <a:endParaRPr lang="en-US" dirty="0"/>
                    </a:p>
                  </a:txBody>
                  <a:tcPr/>
                </a:tc>
                <a:tc>
                  <a:txBody>
                    <a:bodyPr/>
                    <a:lstStyle/>
                    <a:p>
                      <a:r>
                        <a:rPr lang="en-US" sz="1800" b="0" i="0" kern="1200" dirty="0">
                          <a:solidFill>
                            <a:schemeClr val="dk1"/>
                          </a:solidFill>
                          <a:effectLst/>
                          <a:latin typeface="+mn-lt"/>
                          <a:ea typeface="+mn-ea"/>
                          <a:cs typeface="+mn-cs"/>
                        </a:rPr>
                        <a:t>All</a:t>
                      </a:r>
                      <a:endParaRPr lang="en-US" dirty="0"/>
                    </a:p>
                  </a:txBody>
                  <a:tcPr/>
                </a:tc>
                <a:tc>
                  <a:txBody>
                    <a:bodyPr/>
                    <a:lstStyle/>
                    <a:p>
                      <a:r>
                        <a:rPr lang="en-US" sz="1800" b="0" i="0" kern="1200" dirty="0">
                          <a:solidFill>
                            <a:schemeClr val="dk1"/>
                          </a:solidFill>
                          <a:effectLst/>
                          <a:latin typeface="+mn-lt"/>
                          <a:ea typeface="+mn-ea"/>
                          <a:cs typeface="+mn-cs"/>
                        </a:rPr>
                        <a:t>%</a:t>
                      </a:r>
                      <a:endParaRPr lang="en-US" dirty="0"/>
                    </a:p>
                  </a:txBody>
                  <a:tcPr/>
                </a:tc>
                <a:tc>
                  <a:txBody>
                    <a:bodyPr/>
                    <a:lstStyle/>
                    <a:p>
                      <a:r>
                        <a:rPr lang="en-US" sz="1800" b="0" i="0" kern="1200" dirty="0">
                          <a:solidFill>
                            <a:schemeClr val="dk1"/>
                          </a:solidFill>
                          <a:effectLst/>
                          <a:latin typeface="+mn-lt"/>
                          <a:ea typeface="+mn-ea"/>
                          <a:cs typeface="+mn-cs"/>
                        </a:rPr>
                        <a:t>Guilty plea and Confession</a:t>
                      </a:r>
                      <a:endParaRPr lang="en-US" dirty="0"/>
                    </a:p>
                  </a:txBody>
                  <a:tcPr/>
                </a:tc>
                <a:tc>
                  <a:txBody>
                    <a:bodyPr/>
                    <a:lstStyle/>
                    <a:p>
                      <a:r>
                        <a:rPr lang="en-US" dirty="0"/>
                        <a:t>%</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538454430"/>
                  </a:ext>
                </a:extLst>
              </a:tr>
              <a:tr h="370840">
                <a:tc>
                  <a:txBody>
                    <a:bodyPr/>
                    <a:lstStyle/>
                    <a:p>
                      <a:r>
                        <a:rPr lang="en-US" sz="1800" b="0" i="0" kern="1200" dirty="0">
                          <a:solidFill>
                            <a:schemeClr val="dk1"/>
                          </a:solidFill>
                          <a:effectLst/>
                          <a:latin typeface="+mn-lt"/>
                          <a:ea typeface="+mn-ea"/>
                          <a:cs typeface="+mn-cs"/>
                        </a:rPr>
                        <a:t>Cat 1</a:t>
                      </a:r>
                      <a:endParaRPr lang="en-US" dirty="0"/>
                    </a:p>
                  </a:txBody>
                  <a:tcPr/>
                </a:tc>
                <a:tc>
                  <a:txBody>
                    <a:bodyPr/>
                    <a:lstStyle/>
                    <a:p>
                      <a:r>
                        <a:rPr lang="en-US" sz="1800" b="0" i="0" kern="1200" dirty="0">
                          <a:solidFill>
                            <a:schemeClr val="dk1"/>
                          </a:solidFill>
                          <a:effectLst/>
                          <a:latin typeface="+mn-lt"/>
                          <a:ea typeface="+mn-ea"/>
                          <a:cs typeface="+mn-cs"/>
                        </a:rPr>
                        <a:t>60,552</a:t>
                      </a:r>
                      <a:endParaRPr lang="en-US" dirty="0"/>
                    </a:p>
                  </a:txBody>
                  <a:tcPr/>
                </a:tc>
                <a:tc>
                  <a:txBody>
                    <a:bodyPr/>
                    <a:lstStyle/>
                    <a:p>
                      <a:r>
                        <a:rPr lang="en-US" sz="1800" b="0" i="0" kern="1200" dirty="0">
                          <a:solidFill>
                            <a:schemeClr val="dk1"/>
                          </a:solidFill>
                          <a:effectLst/>
                          <a:latin typeface="+mn-lt"/>
                          <a:ea typeface="+mn-ea"/>
                          <a:cs typeface="+mn-cs"/>
                        </a:rPr>
                        <a:t>53,426</a:t>
                      </a:r>
                      <a:endParaRPr lang="en-US" dirty="0"/>
                    </a:p>
                  </a:txBody>
                  <a:tcPr/>
                </a:tc>
                <a:tc>
                  <a:txBody>
                    <a:bodyPr/>
                    <a:lstStyle/>
                    <a:p>
                      <a:r>
                        <a:rPr lang="en-US" sz="1800" b="0" i="0" kern="1200" dirty="0">
                          <a:solidFill>
                            <a:schemeClr val="dk1"/>
                          </a:solidFill>
                          <a:effectLst/>
                          <a:latin typeface="+mn-lt"/>
                          <a:ea typeface="+mn-ea"/>
                          <a:cs typeface="+mn-cs"/>
                        </a:rPr>
                        <a:t>88.3 %</a:t>
                      </a:r>
                      <a:endParaRPr lang="en-US" dirty="0"/>
                    </a:p>
                  </a:txBody>
                  <a:tcPr/>
                </a:tc>
                <a:tc>
                  <a:txBody>
                    <a:bodyPr/>
                    <a:lstStyle/>
                    <a:p>
                      <a:r>
                        <a:rPr lang="en-US" sz="1800" b="0" i="0" kern="1200" dirty="0">
                          <a:solidFill>
                            <a:schemeClr val="dk1"/>
                          </a:solidFill>
                          <a:effectLst/>
                          <a:latin typeface="+mn-lt"/>
                          <a:ea typeface="+mn-ea"/>
                          <a:cs typeface="+mn-cs"/>
                        </a:rPr>
                        <a:t>22,137</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41.4 %</a:t>
                      </a:r>
                      <a:endParaRPr lang="en-US" dirty="0"/>
                    </a:p>
                  </a:txBody>
                  <a:tcPr/>
                </a:tc>
                <a:tc>
                  <a:txBody>
                    <a:bodyPr/>
                    <a:lstStyle/>
                    <a:p>
                      <a:r>
                        <a:rPr lang="en-US" sz="1800" b="0" i="0" kern="1200" dirty="0">
                          <a:solidFill>
                            <a:schemeClr val="dk1"/>
                          </a:solidFill>
                          <a:effectLst/>
                          <a:latin typeface="+mn-lt"/>
                          <a:ea typeface="+mn-ea"/>
                          <a:cs typeface="+mn-cs"/>
                        </a:rPr>
                        <a:t>7,126</a:t>
                      </a:r>
                      <a:endParaRPr lang="en-US" dirty="0"/>
                    </a:p>
                  </a:txBody>
                  <a:tcPr/>
                </a:tc>
                <a:tc>
                  <a:txBody>
                    <a:bodyPr/>
                    <a:lstStyle/>
                    <a:p>
                      <a:r>
                        <a:rPr lang="en-US" sz="1800" b="0" i="0" kern="1200" dirty="0">
                          <a:solidFill>
                            <a:schemeClr val="dk1"/>
                          </a:solidFill>
                          <a:effectLst/>
                          <a:latin typeface="+mn-lt"/>
                          <a:ea typeface="+mn-ea"/>
                          <a:cs typeface="+mn-cs"/>
                        </a:rPr>
                        <a:t>11.7 %</a:t>
                      </a:r>
                      <a:endParaRPr lang="en-US" dirty="0"/>
                    </a:p>
                  </a:txBody>
                  <a:tcPr/>
                </a:tc>
                <a:extLst>
                  <a:ext uri="{0D108BD9-81ED-4DB2-BD59-A6C34878D82A}">
                    <a16:rowId xmlns:a16="http://schemas.microsoft.com/office/drawing/2014/main" val="4273194770"/>
                  </a:ext>
                </a:extLst>
              </a:tr>
              <a:tr h="370840">
                <a:tc>
                  <a:txBody>
                    <a:bodyPr/>
                    <a:lstStyle/>
                    <a:p>
                      <a:r>
                        <a:rPr lang="en-US" sz="1800" b="0" i="0" kern="1200" dirty="0">
                          <a:solidFill>
                            <a:schemeClr val="dk1"/>
                          </a:solidFill>
                          <a:effectLst/>
                          <a:latin typeface="+mn-lt"/>
                          <a:ea typeface="+mn-ea"/>
                          <a:cs typeface="+mn-cs"/>
                        </a:rPr>
                        <a:t>Cat2</a:t>
                      </a:r>
                      <a:endParaRPr lang="en-US" dirty="0"/>
                    </a:p>
                  </a:txBody>
                  <a:tcPr/>
                </a:tc>
                <a:tc>
                  <a:txBody>
                    <a:bodyPr/>
                    <a:lstStyle/>
                    <a:p>
                      <a:r>
                        <a:rPr lang="en-US" sz="1800" b="0" i="0" kern="1200" dirty="0">
                          <a:solidFill>
                            <a:schemeClr val="dk1"/>
                          </a:solidFill>
                          <a:effectLst/>
                          <a:latin typeface="+mn-lt"/>
                          <a:ea typeface="+mn-ea"/>
                          <a:cs typeface="+mn-cs"/>
                        </a:rPr>
                        <a:t>577,528</a:t>
                      </a:r>
                      <a:endParaRPr lang="en-US" dirty="0"/>
                    </a:p>
                  </a:txBody>
                  <a:tcPr/>
                </a:tc>
                <a:tc>
                  <a:txBody>
                    <a:bodyPr/>
                    <a:lstStyle/>
                    <a:p>
                      <a:r>
                        <a:rPr lang="en-US" sz="1800" b="0" i="0" kern="1200" dirty="0">
                          <a:solidFill>
                            <a:schemeClr val="dk1"/>
                          </a:solidFill>
                          <a:effectLst/>
                          <a:latin typeface="+mn-lt"/>
                          <a:ea typeface="+mn-ea"/>
                          <a:cs typeface="+mn-cs"/>
                        </a:rPr>
                        <a:t>361, 590</a:t>
                      </a:r>
                      <a:endParaRPr lang="en-US" dirty="0"/>
                    </a:p>
                  </a:txBody>
                  <a:tcPr/>
                </a:tc>
                <a:tc>
                  <a:txBody>
                    <a:bodyPr/>
                    <a:lstStyle/>
                    <a:p>
                      <a:r>
                        <a:rPr lang="en-US" sz="1800" b="0" i="0" kern="1200" dirty="0">
                          <a:solidFill>
                            <a:schemeClr val="dk1"/>
                          </a:solidFill>
                          <a:effectLst/>
                          <a:latin typeface="+mn-lt"/>
                          <a:ea typeface="+mn-ea"/>
                          <a:cs typeface="+mn-cs"/>
                        </a:rPr>
                        <a:t>62.6 %</a:t>
                      </a:r>
                      <a:endParaRPr lang="en-US" dirty="0"/>
                    </a:p>
                  </a:txBody>
                  <a:tcPr/>
                </a:tc>
                <a:tc>
                  <a:txBody>
                    <a:bodyPr/>
                    <a:lstStyle/>
                    <a:p>
                      <a:r>
                        <a:rPr lang="en-US" sz="1800" b="0" i="0" kern="1200" dirty="0">
                          <a:solidFill>
                            <a:schemeClr val="dk1"/>
                          </a:solidFill>
                          <a:effectLst/>
                          <a:latin typeface="+mn-lt"/>
                          <a:ea typeface="+mn-ea"/>
                          <a:cs typeface="+mn-cs"/>
                        </a:rPr>
                        <a:t>108,821</a:t>
                      </a:r>
                      <a:endParaRPr lang="en-US" dirty="0"/>
                    </a:p>
                  </a:txBody>
                  <a:tcPr/>
                </a:tc>
                <a:tc>
                  <a:txBody>
                    <a:bodyPr/>
                    <a:lstStyle/>
                    <a:p>
                      <a:r>
                        <a:rPr lang="en-US" sz="1800" b="0" i="0" kern="1200" dirty="0">
                          <a:solidFill>
                            <a:schemeClr val="dk1"/>
                          </a:solidFill>
                          <a:effectLst/>
                          <a:latin typeface="+mn-lt"/>
                          <a:ea typeface="+mn-ea"/>
                          <a:cs typeface="+mn-cs"/>
                        </a:rPr>
                        <a:t>30 %</a:t>
                      </a:r>
                      <a:endParaRPr lang="en-US" dirty="0"/>
                    </a:p>
                  </a:txBody>
                  <a:tcPr/>
                </a:tc>
                <a:tc>
                  <a:txBody>
                    <a:bodyPr/>
                    <a:lstStyle/>
                    <a:p>
                      <a:r>
                        <a:rPr lang="en-US" sz="1800" b="0" i="0" kern="1200" dirty="0">
                          <a:solidFill>
                            <a:schemeClr val="dk1"/>
                          </a:solidFill>
                          <a:effectLst/>
                          <a:latin typeface="+mn-lt"/>
                          <a:ea typeface="+mn-ea"/>
                          <a:cs typeface="+mn-cs"/>
                        </a:rPr>
                        <a:t>215,938</a:t>
                      </a:r>
                      <a:endParaRPr lang="en-US" dirty="0"/>
                    </a:p>
                  </a:txBody>
                  <a:tcPr/>
                </a:tc>
                <a:tc>
                  <a:txBody>
                    <a:bodyPr/>
                    <a:lstStyle/>
                    <a:p>
                      <a:r>
                        <a:rPr lang="en-US" sz="1800" b="0" i="0" kern="1200" dirty="0">
                          <a:solidFill>
                            <a:schemeClr val="dk1"/>
                          </a:solidFill>
                          <a:effectLst/>
                          <a:latin typeface="+mn-lt"/>
                          <a:ea typeface="+mn-ea"/>
                          <a:cs typeface="+mn-cs"/>
                        </a:rPr>
                        <a:t>37.4 %</a:t>
                      </a:r>
                      <a:endParaRPr lang="en-US" dirty="0"/>
                    </a:p>
                  </a:txBody>
                  <a:tcPr/>
                </a:tc>
                <a:extLst>
                  <a:ext uri="{0D108BD9-81ED-4DB2-BD59-A6C34878D82A}">
                    <a16:rowId xmlns:a16="http://schemas.microsoft.com/office/drawing/2014/main" val="2321467740"/>
                  </a:ext>
                </a:extLst>
              </a:tr>
              <a:tr h="370840">
                <a:tc>
                  <a:txBody>
                    <a:bodyPr/>
                    <a:lstStyle/>
                    <a:p>
                      <a:r>
                        <a:rPr lang="en-US" sz="1800" b="0" i="0" kern="1200" dirty="0">
                          <a:solidFill>
                            <a:schemeClr val="dk1"/>
                          </a:solidFill>
                          <a:effectLst/>
                          <a:latin typeface="+mn-lt"/>
                          <a:ea typeface="+mn-ea"/>
                          <a:cs typeface="+mn-cs"/>
                        </a:rPr>
                        <a:t>Cat 3</a:t>
                      </a:r>
                      <a:endParaRPr lang="en-US" dirty="0"/>
                    </a:p>
                  </a:txBody>
                  <a:tcPr/>
                </a:tc>
                <a:tc>
                  <a:txBody>
                    <a:bodyPr/>
                    <a:lstStyle/>
                    <a:p>
                      <a:r>
                        <a:rPr lang="en-US" sz="1800" b="0" i="0" kern="1200" dirty="0">
                          <a:solidFill>
                            <a:schemeClr val="dk1"/>
                          </a:solidFill>
                          <a:effectLst/>
                          <a:latin typeface="+mn-lt"/>
                          <a:ea typeface="+mn-ea"/>
                          <a:cs typeface="+mn-cs"/>
                        </a:rPr>
                        <a:t>1,320,554</a:t>
                      </a:r>
                      <a:endParaRPr lang="en-US" dirty="0"/>
                    </a:p>
                  </a:txBody>
                  <a:tcPr/>
                </a:tc>
                <a:tc>
                  <a:txBody>
                    <a:bodyPr/>
                    <a:lstStyle/>
                    <a:p>
                      <a:r>
                        <a:rPr lang="en-US" sz="1800" b="0" i="0" kern="1200" dirty="0">
                          <a:solidFill>
                            <a:schemeClr val="dk1"/>
                          </a:solidFill>
                          <a:effectLst/>
                          <a:latin typeface="+mn-lt"/>
                          <a:ea typeface="+mn-ea"/>
                          <a:cs typeface="+mn-cs"/>
                        </a:rPr>
                        <a:t>1,266,63 2</a:t>
                      </a:r>
                      <a:endParaRPr lang="en-US" dirty="0"/>
                    </a:p>
                  </a:txBody>
                  <a:tcPr/>
                </a:tc>
                <a:tc>
                  <a:txBody>
                    <a:bodyPr/>
                    <a:lstStyle/>
                    <a:p>
                      <a:r>
                        <a:rPr lang="en-US" sz="1800" b="0" i="0" kern="1200" dirty="0">
                          <a:solidFill>
                            <a:schemeClr val="dk1"/>
                          </a:solidFill>
                          <a:effectLst/>
                          <a:latin typeface="+mn-lt"/>
                          <a:ea typeface="+mn-ea"/>
                          <a:cs typeface="+mn-cs"/>
                        </a:rPr>
                        <a:t>96 %</a:t>
                      </a:r>
                      <a:endParaRPr lang="en-US" dirty="0"/>
                    </a:p>
                  </a:txBody>
                  <a:tcPr/>
                </a:tc>
                <a:tc>
                  <a:txBody>
                    <a:bodyPr/>
                    <a:lstStyle/>
                    <a:p>
                      <a:r>
                        <a:rPr lang="en-US" sz="1800" b="0" i="0" kern="1200" dirty="0">
                          <a:solidFill>
                            <a:schemeClr val="dk1"/>
                          </a:solidFill>
                          <a:effectLst/>
                          <a:latin typeface="+mn-lt"/>
                          <a:ea typeface="+mn-ea"/>
                          <a:cs typeface="+mn-cs"/>
                        </a:rPr>
                        <a:t>94,054</a:t>
                      </a:r>
                      <a:endParaRPr lang="en-US" dirty="0"/>
                    </a:p>
                  </a:txBody>
                  <a:tcPr/>
                </a:tc>
                <a:tc>
                  <a:txBody>
                    <a:bodyPr/>
                    <a:lstStyle/>
                    <a:p>
                      <a:r>
                        <a:rPr lang="en-US" sz="1800" b="0" i="0" kern="1200" dirty="0">
                          <a:solidFill>
                            <a:schemeClr val="dk1"/>
                          </a:solidFill>
                          <a:effectLst/>
                          <a:latin typeface="+mn-lt"/>
                          <a:ea typeface="+mn-ea"/>
                          <a:cs typeface="+mn-cs"/>
                        </a:rPr>
                        <a:t>7.4%</a:t>
                      </a:r>
                      <a:endParaRPr lang="en-US" dirty="0"/>
                    </a:p>
                  </a:txBody>
                  <a:tcPr/>
                </a:tc>
                <a:tc>
                  <a:txBody>
                    <a:bodyPr/>
                    <a:lstStyle/>
                    <a:p>
                      <a:r>
                        <a:rPr lang="en-US" sz="1800" b="0" i="0" kern="1200" dirty="0">
                          <a:solidFill>
                            <a:schemeClr val="dk1"/>
                          </a:solidFill>
                          <a:effectLst/>
                          <a:latin typeface="+mn-lt"/>
                          <a:ea typeface="+mn-ea"/>
                          <a:cs typeface="+mn-cs"/>
                        </a:rPr>
                        <a:t>54,002</a:t>
                      </a:r>
                      <a:endParaRPr lang="en-US" dirty="0"/>
                    </a:p>
                  </a:txBody>
                  <a:tcPr/>
                </a:tc>
                <a:tc>
                  <a:txBody>
                    <a:bodyPr/>
                    <a:lstStyle/>
                    <a:p>
                      <a:r>
                        <a:rPr lang="en-US" sz="1800" b="0" i="0" kern="1200" dirty="0">
                          <a:solidFill>
                            <a:schemeClr val="dk1"/>
                          </a:solidFill>
                          <a:effectLst/>
                          <a:latin typeface="+mn-lt"/>
                          <a:ea typeface="+mn-ea"/>
                          <a:cs typeface="+mn-cs"/>
                        </a:rPr>
                        <a:t>4%</a:t>
                      </a:r>
                      <a:endParaRPr lang="en-US" dirty="0"/>
                    </a:p>
                  </a:txBody>
                  <a:tcPr/>
                </a:tc>
                <a:extLst>
                  <a:ext uri="{0D108BD9-81ED-4DB2-BD59-A6C34878D82A}">
                    <a16:rowId xmlns:a16="http://schemas.microsoft.com/office/drawing/2014/main" val="4255691079"/>
                  </a:ext>
                </a:extLst>
              </a:tr>
              <a:tr h="370840">
                <a:tc>
                  <a:txBody>
                    <a:bodyPr/>
                    <a:lstStyle/>
                    <a:p>
                      <a:r>
                        <a:rPr lang="en-US" sz="1800" b="0" i="0" kern="1200" dirty="0">
                          <a:solidFill>
                            <a:schemeClr val="dk1"/>
                          </a:solidFill>
                          <a:effectLst/>
                          <a:latin typeface="+mn-lt"/>
                          <a:ea typeface="+mn-ea"/>
                          <a:cs typeface="+mn-cs"/>
                        </a:rPr>
                        <a:t>Total</a:t>
                      </a:r>
                      <a:endParaRPr lang="en-US" dirty="0"/>
                    </a:p>
                  </a:txBody>
                  <a:tcPr/>
                </a:tc>
                <a:tc>
                  <a:txBody>
                    <a:bodyPr/>
                    <a:lstStyle/>
                    <a:p>
                      <a:r>
                        <a:rPr lang="en-US" sz="1800" b="0" i="0" kern="1200" dirty="0">
                          <a:solidFill>
                            <a:schemeClr val="dk1"/>
                          </a:solidFill>
                          <a:effectLst/>
                          <a:latin typeface="+mn-lt"/>
                          <a:ea typeface="+mn-ea"/>
                          <a:cs typeface="+mn-cs"/>
                        </a:rPr>
                        <a:t>1,958,634</a:t>
                      </a:r>
                      <a:endParaRPr lang="en-US" dirty="0"/>
                    </a:p>
                  </a:txBody>
                  <a:tcPr/>
                </a:tc>
                <a:tc>
                  <a:txBody>
                    <a:bodyPr/>
                    <a:lstStyle/>
                    <a:p>
                      <a:r>
                        <a:rPr lang="en-US" sz="1800" b="0" i="0" kern="1200" dirty="0">
                          <a:solidFill>
                            <a:schemeClr val="dk1"/>
                          </a:solidFill>
                          <a:effectLst/>
                          <a:latin typeface="+mn-lt"/>
                          <a:ea typeface="+mn-ea"/>
                          <a:cs typeface="+mn-cs"/>
                        </a:rPr>
                        <a:t>1,681,64 8</a:t>
                      </a:r>
                      <a:endParaRPr lang="en-US" dirty="0"/>
                    </a:p>
                  </a:txBody>
                  <a:tcPr/>
                </a:tc>
                <a:tc>
                  <a:txBody>
                    <a:bodyPr/>
                    <a:lstStyle/>
                    <a:p>
                      <a:r>
                        <a:rPr lang="en-US" sz="1800" b="0" i="0" kern="1200" dirty="0">
                          <a:solidFill>
                            <a:schemeClr val="dk1"/>
                          </a:solidFill>
                          <a:effectLst/>
                          <a:latin typeface="+mn-lt"/>
                          <a:ea typeface="+mn-ea"/>
                          <a:cs typeface="+mn-cs"/>
                        </a:rPr>
                        <a:t>85.85%</a:t>
                      </a:r>
                      <a:endParaRPr lang="en-US" dirty="0"/>
                    </a:p>
                  </a:txBody>
                  <a:tcPr/>
                </a:tc>
                <a:tc>
                  <a:txBody>
                    <a:bodyPr/>
                    <a:lstStyle/>
                    <a:p>
                      <a:r>
                        <a:rPr lang="en-US" sz="1800" b="0" i="0" kern="1200" dirty="0">
                          <a:solidFill>
                            <a:schemeClr val="dk1"/>
                          </a:solidFill>
                          <a:effectLst/>
                          <a:latin typeface="+mn-lt"/>
                          <a:ea typeface="+mn-ea"/>
                          <a:cs typeface="+mn-cs"/>
                        </a:rPr>
                        <a:t>225,012</a:t>
                      </a:r>
                      <a:endParaRPr lang="en-US" dirty="0"/>
                    </a:p>
                  </a:txBody>
                  <a:tcPr/>
                </a:tc>
                <a:tc>
                  <a:txBody>
                    <a:bodyPr/>
                    <a:lstStyle/>
                    <a:p>
                      <a:r>
                        <a:rPr lang="en-US" sz="1800" b="0" i="0" kern="1200" dirty="0">
                          <a:solidFill>
                            <a:schemeClr val="dk1"/>
                          </a:solidFill>
                          <a:effectLst/>
                          <a:latin typeface="+mn-lt"/>
                          <a:ea typeface="+mn-ea"/>
                          <a:cs typeface="+mn-cs"/>
                        </a:rPr>
                        <a:t>14 %</a:t>
                      </a:r>
                      <a:endParaRPr lang="en-US" dirty="0"/>
                    </a:p>
                  </a:txBody>
                  <a:tcPr/>
                </a:tc>
                <a:tc>
                  <a:txBody>
                    <a:bodyPr/>
                    <a:lstStyle/>
                    <a:p>
                      <a:r>
                        <a:rPr lang="en-US" sz="1800" b="0" i="0" kern="1200" dirty="0">
                          <a:solidFill>
                            <a:schemeClr val="dk1"/>
                          </a:solidFill>
                          <a:effectLst/>
                          <a:latin typeface="+mn-lt"/>
                          <a:ea typeface="+mn-ea"/>
                          <a:cs typeface="+mn-cs"/>
                        </a:rPr>
                        <a:t>277,066</a:t>
                      </a:r>
                      <a:endParaRPr lang="en-US" dirty="0"/>
                    </a:p>
                  </a:txBody>
                  <a:tcPr/>
                </a:tc>
                <a:tc>
                  <a:txBody>
                    <a:bodyPr/>
                    <a:lstStyle/>
                    <a:p>
                      <a:r>
                        <a:rPr lang="en-US" sz="1800" b="0" i="0" kern="1200" dirty="0">
                          <a:solidFill>
                            <a:schemeClr val="dk1"/>
                          </a:solidFill>
                          <a:effectLst/>
                          <a:latin typeface="+mn-lt"/>
                          <a:ea typeface="+mn-ea"/>
                          <a:cs typeface="+mn-cs"/>
                        </a:rPr>
                        <a:t>14.14%</a:t>
                      </a:r>
                      <a:endParaRPr lang="en-US" dirty="0"/>
                    </a:p>
                  </a:txBody>
                  <a:tcPr/>
                </a:tc>
                <a:extLst>
                  <a:ext uri="{0D108BD9-81ED-4DB2-BD59-A6C34878D82A}">
                    <a16:rowId xmlns:a16="http://schemas.microsoft.com/office/drawing/2014/main" val="189809131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34926141"/>
                  </a:ext>
                </a:extLst>
              </a:tr>
            </a:tbl>
          </a:graphicData>
        </a:graphic>
      </p:graphicFrame>
    </p:spTree>
    <p:extLst>
      <p:ext uri="{BB962C8B-B14F-4D97-AF65-F5344CB8AC3E}">
        <p14:creationId xmlns:p14="http://schemas.microsoft.com/office/powerpoint/2010/main" val="350518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85EF-8F91-47B2-93E3-A91B812D9AD0}"/>
              </a:ext>
            </a:extLst>
          </p:cNvPr>
          <p:cNvSpPr>
            <a:spLocks noGrp="1"/>
          </p:cNvSpPr>
          <p:nvPr>
            <p:ph type="title"/>
          </p:nvPr>
        </p:nvSpPr>
        <p:spPr>
          <a:xfrm>
            <a:off x="481013" y="3752849"/>
            <a:ext cx="3290887" cy="2452687"/>
          </a:xfrm>
        </p:spPr>
        <p:txBody>
          <a:bodyPr anchor="ctr">
            <a:normAutofit/>
          </a:bodyPr>
          <a:lstStyle/>
          <a:p>
            <a:r>
              <a:rPr lang="en-US" sz="3600" b="1" i="0">
                <a:effectLst/>
                <a:latin typeface="Open Sans" panose="020B0606030504020204" pitchFamily="34" charset="0"/>
              </a:rPr>
              <a:t>Cases tried at the level of Appeal</a:t>
            </a:r>
            <a:endParaRPr lang="en-US" sz="3600"/>
          </a:p>
        </p:txBody>
      </p:sp>
      <p:pic>
        <p:nvPicPr>
          <p:cNvPr id="5122" name="Picture 2">
            <a:extLst>
              <a:ext uri="{FF2B5EF4-FFF2-40B4-BE49-F238E27FC236}">
                <a16:creationId xmlns:a16="http://schemas.microsoft.com/office/drawing/2014/main" id="{1CA4D5BA-A54F-41BD-91F1-CAF13C98ED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70" b="2860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E2AC7E-D9F8-43C3-9F97-2FF9B73EF411}"/>
              </a:ext>
            </a:extLst>
          </p:cNvPr>
          <p:cNvSpPr>
            <a:spLocks noGrp="1"/>
          </p:cNvSpPr>
          <p:nvPr>
            <p:ph idx="1"/>
          </p:nvPr>
        </p:nvSpPr>
        <p:spPr>
          <a:xfrm>
            <a:off x="4223982" y="3752850"/>
            <a:ext cx="7485413" cy="2452687"/>
          </a:xfrm>
        </p:spPr>
        <p:txBody>
          <a:bodyPr anchor="ctr">
            <a:normAutofit/>
          </a:bodyPr>
          <a:lstStyle/>
          <a:p>
            <a:pPr marL="0" indent="0">
              <a:buNone/>
            </a:pPr>
            <a:r>
              <a:rPr lang="en-US" sz="1800" b="0" i="0">
                <a:effectLst/>
                <a:latin typeface="Open Sans" panose="020B0606030504020204" pitchFamily="34" charset="0"/>
              </a:rPr>
              <a:t>As shown below, Gacaca Courts tried 178,741 cases at the level of appeal; representing 9 % of the 1,958,634 cases tried by all Gacaca Courts.</a:t>
            </a:r>
            <a:endParaRPr lang="en-US" sz="1800"/>
          </a:p>
        </p:txBody>
      </p:sp>
    </p:spTree>
    <p:extLst>
      <p:ext uri="{BB962C8B-B14F-4D97-AF65-F5344CB8AC3E}">
        <p14:creationId xmlns:p14="http://schemas.microsoft.com/office/powerpoint/2010/main" val="900834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225F7F9-F428-4D3C-9C92-A1493843569E}"/>
              </a:ext>
            </a:extLst>
          </p:cNvPr>
          <p:cNvGraphicFramePr>
            <a:graphicFrameLocks noGrp="1"/>
          </p:cNvGraphicFramePr>
          <p:nvPr>
            <p:ph idx="1"/>
            <p:extLst>
              <p:ext uri="{D42A27DB-BD31-4B8C-83A1-F6EECF244321}">
                <p14:modId xmlns:p14="http://schemas.microsoft.com/office/powerpoint/2010/main" val="1237257048"/>
              </p:ext>
            </p:extLst>
          </p:nvPr>
        </p:nvGraphicFramePr>
        <p:xfrm>
          <a:off x="838200" y="1825625"/>
          <a:ext cx="10515605" cy="2865120"/>
        </p:xfrm>
        <a:graphic>
          <a:graphicData uri="http://schemas.openxmlformats.org/drawingml/2006/table">
            <a:tbl>
              <a:tblPr firstRow="1" bandRow="1">
                <a:tableStyleId>{5C22544A-7EE6-4342-B048-85BDC9FD1C3A}</a:tableStyleId>
              </a:tblPr>
              <a:tblGrid>
                <a:gridCol w="1267383">
                  <a:extLst>
                    <a:ext uri="{9D8B030D-6E8A-4147-A177-3AD203B41FA5}">
                      <a16:colId xmlns:a16="http://schemas.microsoft.com/office/drawing/2014/main" val="4099011712"/>
                    </a:ext>
                  </a:extLst>
                </a:gridCol>
                <a:gridCol w="1267383">
                  <a:extLst>
                    <a:ext uri="{9D8B030D-6E8A-4147-A177-3AD203B41FA5}">
                      <a16:colId xmlns:a16="http://schemas.microsoft.com/office/drawing/2014/main" val="1591082177"/>
                    </a:ext>
                  </a:extLst>
                </a:gridCol>
                <a:gridCol w="1267383">
                  <a:extLst>
                    <a:ext uri="{9D8B030D-6E8A-4147-A177-3AD203B41FA5}">
                      <a16:colId xmlns:a16="http://schemas.microsoft.com/office/drawing/2014/main" val="1677164626"/>
                    </a:ext>
                  </a:extLst>
                </a:gridCol>
                <a:gridCol w="890840">
                  <a:extLst>
                    <a:ext uri="{9D8B030D-6E8A-4147-A177-3AD203B41FA5}">
                      <a16:colId xmlns:a16="http://schemas.microsoft.com/office/drawing/2014/main" val="2034830356"/>
                    </a:ext>
                  </a:extLst>
                </a:gridCol>
                <a:gridCol w="1643925">
                  <a:extLst>
                    <a:ext uri="{9D8B030D-6E8A-4147-A177-3AD203B41FA5}">
                      <a16:colId xmlns:a16="http://schemas.microsoft.com/office/drawing/2014/main" val="3943160476"/>
                    </a:ext>
                  </a:extLst>
                </a:gridCol>
                <a:gridCol w="1054486">
                  <a:extLst>
                    <a:ext uri="{9D8B030D-6E8A-4147-A177-3AD203B41FA5}">
                      <a16:colId xmlns:a16="http://schemas.microsoft.com/office/drawing/2014/main" val="2921032348"/>
                    </a:ext>
                  </a:extLst>
                </a:gridCol>
                <a:gridCol w="1856822">
                  <a:extLst>
                    <a:ext uri="{9D8B030D-6E8A-4147-A177-3AD203B41FA5}">
                      <a16:colId xmlns:a16="http://schemas.microsoft.com/office/drawing/2014/main" val="2564426566"/>
                    </a:ext>
                  </a:extLst>
                </a:gridCol>
                <a:gridCol w="1267383">
                  <a:extLst>
                    <a:ext uri="{9D8B030D-6E8A-4147-A177-3AD203B41FA5}">
                      <a16:colId xmlns:a16="http://schemas.microsoft.com/office/drawing/2014/main" val="2238723425"/>
                    </a:ext>
                  </a:extLst>
                </a:gridCol>
              </a:tblGrid>
              <a:tr h="370840">
                <a:tc rowSpan="2">
                  <a:txBody>
                    <a:bodyPr/>
                    <a:lstStyle/>
                    <a:p>
                      <a:r>
                        <a:rPr lang="en-US" sz="1800" b="0" i="0" kern="1200" dirty="0">
                          <a:solidFill>
                            <a:schemeClr val="lt1"/>
                          </a:solidFill>
                          <a:effectLst/>
                          <a:latin typeface="+mn-lt"/>
                          <a:ea typeface="+mn-ea"/>
                          <a:cs typeface="+mn-cs"/>
                        </a:rPr>
                        <a:t>Category</a:t>
                      </a:r>
                      <a:endParaRPr lang="en-US" dirty="0"/>
                    </a:p>
                  </a:txBody>
                  <a:tcPr/>
                </a:tc>
                <a:tc rowSpan="2">
                  <a:txBody>
                    <a:bodyPr/>
                    <a:lstStyle/>
                    <a:p>
                      <a:r>
                        <a:rPr lang="en-US" sz="1800" b="0" i="0" kern="1200" dirty="0">
                          <a:solidFill>
                            <a:schemeClr val="lt1"/>
                          </a:solidFill>
                          <a:effectLst/>
                          <a:latin typeface="+mn-lt"/>
                          <a:ea typeface="+mn-ea"/>
                          <a:cs typeface="+mn-cs"/>
                        </a:rPr>
                        <a:t>Number of Cases</a:t>
                      </a:r>
                      <a:endParaRPr lang="en-US" dirty="0"/>
                    </a:p>
                  </a:txBody>
                  <a:tcPr/>
                </a:tc>
                <a:tc gridSpan="4">
                  <a:txBody>
                    <a:bodyPr/>
                    <a:lstStyle/>
                    <a:p>
                      <a:r>
                        <a:rPr lang="en-US" sz="1800" b="0" i="0" kern="1200" dirty="0">
                          <a:solidFill>
                            <a:schemeClr val="lt1"/>
                          </a:solidFill>
                          <a:effectLst/>
                          <a:latin typeface="+mn-lt"/>
                          <a:ea typeface="+mn-ea"/>
                          <a:cs typeface="+mn-cs"/>
                        </a:rPr>
                        <a:t>Convicted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r>
                        <a:rPr lang="en-US" sz="1800" b="0" i="0" kern="1200" dirty="0">
                          <a:solidFill>
                            <a:schemeClr val="lt1"/>
                          </a:solidFill>
                          <a:effectLst/>
                          <a:latin typeface="+mn-lt"/>
                          <a:ea typeface="+mn-ea"/>
                          <a:cs typeface="+mn-cs"/>
                        </a:rPr>
                        <a:t>Acquitted</a:t>
                      </a:r>
                      <a:endParaRPr lang="en-US" dirty="0"/>
                    </a:p>
                  </a:txBody>
                  <a:tcPr/>
                </a:tc>
                <a:tc rowSpan="2">
                  <a:txBody>
                    <a:bodyPr/>
                    <a:lstStyle/>
                    <a:p>
                      <a:r>
                        <a:rPr lang="en-US" sz="1800" b="0" i="0" kern="1200" dirty="0">
                          <a:solidFill>
                            <a:schemeClr val="lt1"/>
                          </a:solidFill>
                          <a:effectLst/>
                          <a:latin typeface="+mn-lt"/>
                          <a:ea typeface="+mn-ea"/>
                          <a:cs typeface="+mn-cs"/>
                        </a:rPr>
                        <a:t>%</a:t>
                      </a:r>
                      <a:endParaRPr lang="en-US" dirty="0"/>
                    </a:p>
                  </a:txBody>
                  <a:tcPr/>
                </a:tc>
                <a:extLst>
                  <a:ext uri="{0D108BD9-81ED-4DB2-BD59-A6C34878D82A}">
                    <a16:rowId xmlns:a16="http://schemas.microsoft.com/office/drawing/2014/main" val="3338622121"/>
                  </a:ext>
                </a:extLst>
              </a:tr>
              <a:tr h="370840">
                <a:tc vMerge="1">
                  <a:txBody>
                    <a:bodyPr/>
                    <a:lstStyle/>
                    <a:p>
                      <a:endParaRPr lang="en-US" dirty="0"/>
                    </a:p>
                  </a:txBody>
                  <a:tcPr/>
                </a:tc>
                <a:tc vMerge="1">
                  <a:txBody>
                    <a:bodyPr/>
                    <a:lstStyle/>
                    <a:p>
                      <a:endParaRPr lang="en-US" dirty="0"/>
                    </a:p>
                  </a:txBody>
                  <a:tcPr/>
                </a:tc>
                <a:tc>
                  <a:txBody>
                    <a:bodyPr/>
                    <a:lstStyle/>
                    <a:p>
                      <a:r>
                        <a:rPr lang="en-US" sz="1800" b="0" i="0" kern="1200" dirty="0">
                          <a:solidFill>
                            <a:schemeClr val="dk1"/>
                          </a:solidFill>
                          <a:effectLst/>
                          <a:latin typeface="+mn-lt"/>
                          <a:ea typeface="+mn-ea"/>
                          <a:cs typeface="+mn-cs"/>
                        </a:rPr>
                        <a:t>All</a:t>
                      </a:r>
                      <a:endParaRPr lang="en-US" dirty="0"/>
                    </a:p>
                  </a:txBody>
                  <a:tcPr/>
                </a:tc>
                <a:tc>
                  <a:txBody>
                    <a:bodyPr/>
                    <a:lstStyle/>
                    <a:p>
                      <a:r>
                        <a:rPr lang="en-US" sz="1800" b="0" i="0" kern="1200" dirty="0">
                          <a:solidFill>
                            <a:schemeClr val="dk1"/>
                          </a:solidFill>
                          <a:effectLst/>
                          <a:latin typeface="+mn-lt"/>
                          <a:ea typeface="+mn-ea"/>
                          <a:cs typeface="+mn-cs"/>
                        </a:rPr>
                        <a:t>%</a:t>
                      </a:r>
                      <a:endParaRPr lang="en-US" dirty="0"/>
                    </a:p>
                  </a:txBody>
                  <a:tcPr/>
                </a:tc>
                <a:tc>
                  <a:txBody>
                    <a:bodyPr/>
                    <a:lstStyle/>
                    <a:p>
                      <a:r>
                        <a:rPr lang="en-US" sz="1800" b="0" i="0" kern="1200" dirty="0">
                          <a:solidFill>
                            <a:schemeClr val="dk1"/>
                          </a:solidFill>
                          <a:effectLst/>
                          <a:latin typeface="+mn-lt"/>
                          <a:ea typeface="+mn-ea"/>
                          <a:cs typeface="+mn-cs"/>
                        </a:rPr>
                        <a:t>Guilty plea and Confession</a:t>
                      </a:r>
                      <a:endParaRPr lang="en-US" dirty="0"/>
                    </a:p>
                  </a:txBody>
                  <a:tcPr/>
                </a:tc>
                <a:tc>
                  <a:txBody>
                    <a:bodyPr/>
                    <a:lstStyle/>
                    <a:p>
                      <a:r>
                        <a:rPr lang="en-US" dirty="0"/>
                        <a:t>%</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538454430"/>
                  </a:ext>
                </a:extLst>
              </a:tr>
              <a:tr h="370840">
                <a:tc>
                  <a:txBody>
                    <a:bodyPr/>
                    <a:lstStyle/>
                    <a:p>
                      <a:r>
                        <a:rPr lang="en-US" sz="1800" b="0" i="0" kern="1200" dirty="0">
                          <a:solidFill>
                            <a:schemeClr val="dk1"/>
                          </a:solidFill>
                          <a:effectLst/>
                          <a:latin typeface="+mn-lt"/>
                          <a:ea typeface="+mn-ea"/>
                          <a:cs typeface="+mn-cs"/>
                        </a:rPr>
                        <a:t>Cat 1</a:t>
                      </a:r>
                      <a:endParaRPr lang="en-US" dirty="0"/>
                    </a:p>
                  </a:txBody>
                  <a:tcPr/>
                </a:tc>
                <a:tc>
                  <a:txBody>
                    <a:bodyPr/>
                    <a:lstStyle/>
                    <a:p>
                      <a:r>
                        <a:rPr lang="en-US" sz="1800" b="0" i="0" kern="1200" dirty="0">
                          <a:solidFill>
                            <a:schemeClr val="dk1"/>
                          </a:solidFill>
                          <a:effectLst/>
                          <a:latin typeface="+mn-lt"/>
                          <a:ea typeface="+mn-ea"/>
                          <a:cs typeface="+mn-cs"/>
                        </a:rPr>
                        <a:t>19,177</a:t>
                      </a:r>
                      <a:endParaRPr lang="en-US" dirty="0"/>
                    </a:p>
                  </a:txBody>
                  <a:tcPr/>
                </a:tc>
                <a:tc>
                  <a:txBody>
                    <a:bodyPr/>
                    <a:lstStyle/>
                    <a:p>
                      <a:r>
                        <a:rPr lang="en-US" sz="1800" b="0" i="0" kern="1200" dirty="0">
                          <a:solidFill>
                            <a:schemeClr val="dk1"/>
                          </a:solidFill>
                          <a:effectLst/>
                          <a:latin typeface="+mn-lt"/>
                          <a:ea typeface="+mn-ea"/>
                          <a:cs typeface="+mn-cs"/>
                        </a:rPr>
                        <a:t>16,688</a:t>
                      </a:r>
                      <a:endParaRPr lang="en-US" dirty="0"/>
                    </a:p>
                  </a:txBody>
                  <a:tcPr/>
                </a:tc>
                <a:tc>
                  <a:txBody>
                    <a:bodyPr/>
                    <a:lstStyle/>
                    <a:p>
                      <a:r>
                        <a:rPr lang="en-US" sz="1800" b="0" i="0" kern="1200" dirty="0">
                          <a:solidFill>
                            <a:schemeClr val="dk1"/>
                          </a:solidFill>
                          <a:effectLst/>
                          <a:latin typeface="+mn-lt"/>
                          <a:ea typeface="+mn-ea"/>
                          <a:cs typeface="+mn-cs"/>
                        </a:rPr>
                        <a:t>87%</a:t>
                      </a:r>
                      <a:endParaRPr lang="en-US" dirty="0"/>
                    </a:p>
                  </a:txBody>
                  <a:tcPr/>
                </a:tc>
                <a:tc>
                  <a:txBody>
                    <a:bodyPr/>
                    <a:lstStyle/>
                    <a:p>
                      <a:r>
                        <a:rPr lang="en-US" sz="1800" b="0" i="0" kern="1200" dirty="0">
                          <a:solidFill>
                            <a:schemeClr val="dk1"/>
                          </a:solidFill>
                          <a:effectLst/>
                          <a:latin typeface="+mn-lt"/>
                          <a:ea typeface="+mn-ea"/>
                          <a:cs typeface="+mn-cs"/>
                        </a:rPr>
                        <a:t>6,731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35 %</a:t>
                      </a:r>
                      <a:endParaRPr lang="en-US" dirty="0"/>
                    </a:p>
                  </a:txBody>
                  <a:tcPr/>
                </a:tc>
                <a:tc>
                  <a:txBody>
                    <a:bodyPr/>
                    <a:lstStyle/>
                    <a:p>
                      <a:r>
                        <a:rPr lang="en-US" sz="1800" b="0" i="0" kern="1200" dirty="0">
                          <a:solidFill>
                            <a:schemeClr val="dk1"/>
                          </a:solidFill>
                          <a:effectLst/>
                          <a:latin typeface="+mn-lt"/>
                          <a:ea typeface="+mn-ea"/>
                          <a:cs typeface="+mn-cs"/>
                        </a:rPr>
                        <a:t>2,489</a:t>
                      </a:r>
                      <a:endParaRPr lang="en-US" dirty="0"/>
                    </a:p>
                  </a:txBody>
                  <a:tcPr/>
                </a:tc>
                <a:tc>
                  <a:txBody>
                    <a:bodyPr/>
                    <a:lstStyle/>
                    <a:p>
                      <a:r>
                        <a:rPr lang="en-US" sz="1800" b="0" i="0" kern="1200" dirty="0">
                          <a:solidFill>
                            <a:schemeClr val="dk1"/>
                          </a:solidFill>
                          <a:effectLst/>
                          <a:latin typeface="+mn-lt"/>
                          <a:ea typeface="+mn-ea"/>
                          <a:cs typeface="+mn-cs"/>
                        </a:rPr>
                        <a:t>13 %</a:t>
                      </a:r>
                      <a:endParaRPr lang="en-US" dirty="0"/>
                    </a:p>
                  </a:txBody>
                  <a:tcPr/>
                </a:tc>
                <a:extLst>
                  <a:ext uri="{0D108BD9-81ED-4DB2-BD59-A6C34878D82A}">
                    <a16:rowId xmlns:a16="http://schemas.microsoft.com/office/drawing/2014/main" val="4273194770"/>
                  </a:ext>
                </a:extLst>
              </a:tr>
              <a:tr h="370840">
                <a:tc>
                  <a:txBody>
                    <a:bodyPr/>
                    <a:lstStyle/>
                    <a:p>
                      <a:r>
                        <a:rPr lang="en-US" sz="1800" b="0" i="0" kern="1200" dirty="0">
                          <a:solidFill>
                            <a:schemeClr val="dk1"/>
                          </a:solidFill>
                          <a:effectLst/>
                          <a:latin typeface="+mn-lt"/>
                          <a:ea typeface="+mn-ea"/>
                          <a:cs typeface="+mn-cs"/>
                        </a:rPr>
                        <a:t>Cat 2</a:t>
                      </a:r>
                      <a:endParaRPr lang="en-US" dirty="0"/>
                    </a:p>
                  </a:txBody>
                  <a:tcPr/>
                </a:tc>
                <a:tc>
                  <a:txBody>
                    <a:bodyPr/>
                    <a:lstStyle/>
                    <a:p>
                      <a:r>
                        <a:rPr lang="en-US" sz="1800" b="0" i="0" kern="1200" dirty="0">
                          <a:solidFill>
                            <a:schemeClr val="dk1"/>
                          </a:solidFill>
                          <a:effectLst/>
                          <a:latin typeface="+mn-lt"/>
                          <a:ea typeface="+mn-ea"/>
                          <a:cs typeface="+mn-cs"/>
                        </a:rPr>
                        <a:t>134,394</a:t>
                      </a:r>
                      <a:endParaRPr lang="en-US" dirty="0"/>
                    </a:p>
                  </a:txBody>
                  <a:tcPr/>
                </a:tc>
                <a:tc>
                  <a:txBody>
                    <a:bodyPr/>
                    <a:lstStyle/>
                    <a:p>
                      <a:r>
                        <a:rPr lang="en-US" sz="1800" b="0" i="0" kern="1200" dirty="0">
                          <a:solidFill>
                            <a:schemeClr val="dk1"/>
                          </a:solidFill>
                          <a:effectLst/>
                          <a:latin typeface="+mn-lt"/>
                          <a:ea typeface="+mn-ea"/>
                          <a:cs typeface="+mn-cs"/>
                        </a:rPr>
                        <a:t>93,607</a:t>
                      </a:r>
                      <a:endParaRPr lang="en-US" dirty="0"/>
                    </a:p>
                  </a:txBody>
                  <a:tcPr/>
                </a:tc>
                <a:tc>
                  <a:txBody>
                    <a:bodyPr/>
                    <a:lstStyle/>
                    <a:p>
                      <a:r>
                        <a:rPr lang="en-US" sz="1800" b="0" i="0" kern="1200" dirty="0">
                          <a:solidFill>
                            <a:schemeClr val="dk1"/>
                          </a:solidFill>
                          <a:effectLst/>
                          <a:latin typeface="+mn-lt"/>
                          <a:ea typeface="+mn-ea"/>
                          <a:cs typeface="+mn-cs"/>
                        </a:rPr>
                        <a:t>80,6 %</a:t>
                      </a:r>
                      <a:endParaRPr lang="en-US" dirty="0"/>
                    </a:p>
                  </a:txBody>
                  <a:tcPr/>
                </a:tc>
                <a:tc>
                  <a:txBody>
                    <a:bodyPr/>
                    <a:lstStyle/>
                    <a:p>
                      <a:r>
                        <a:rPr lang="en-US" sz="1800" b="0" i="0" kern="1200" dirty="0">
                          <a:solidFill>
                            <a:schemeClr val="dk1"/>
                          </a:solidFill>
                          <a:effectLst/>
                          <a:latin typeface="+mn-lt"/>
                          <a:ea typeface="+mn-ea"/>
                          <a:cs typeface="+mn-cs"/>
                        </a:rPr>
                        <a:t>26,019</a:t>
                      </a:r>
                      <a:endParaRPr lang="en-US" dirty="0"/>
                    </a:p>
                  </a:txBody>
                  <a:tcPr/>
                </a:tc>
                <a:tc>
                  <a:txBody>
                    <a:bodyPr/>
                    <a:lstStyle/>
                    <a:p>
                      <a:r>
                        <a:rPr lang="en-US" sz="1800" b="0" i="0" kern="1200" dirty="0">
                          <a:solidFill>
                            <a:schemeClr val="dk1"/>
                          </a:solidFill>
                          <a:effectLst/>
                          <a:latin typeface="+mn-lt"/>
                          <a:ea typeface="+mn-ea"/>
                          <a:cs typeface="+mn-cs"/>
                        </a:rPr>
                        <a:t>19%</a:t>
                      </a:r>
                      <a:endParaRPr lang="en-US" dirty="0"/>
                    </a:p>
                  </a:txBody>
                  <a:tcPr/>
                </a:tc>
                <a:tc>
                  <a:txBody>
                    <a:bodyPr/>
                    <a:lstStyle/>
                    <a:p>
                      <a:r>
                        <a:rPr lang="en-US" sz="1800" b="0" i="0" kern="1200" dirty="0">
                          <a:solidFill>
                            <a:schemeClr val="dk1"/>
                          </a:solidFill>
                          <a:effectLst/>
                          <a:latin typeface="+mn-lt"/>
                          <a:ea typeface="+mn-ea"/>
                          <a:cs typeface="+mn-cs"/>
                        </a:rPr>
                        <a:t>40,787</a:t>
                      </a:r>
                      <a:endParaRPr lang="en-US" dirty="0"/>
                    </a:p>
                  </a:txBody>
                  <a:tcPr/>
                </a:tc>
                <a:tc>
                  <a:txBody>
                    <a:bodyPr/>
                    <a:lstStyle/>
                    <a:p>
                      <a:r>
                        <a:rPr lang="en-US" sz="1800" b="0" i="0" kern="1200" dirty="0">
                          <a:solidFill>
                            <a:schemeClr val="dk1"/>
                          </a:solidFill>
                          <a:effectLst/>
                          <a:latin typeface="+mn-lt"/>
                          <a:ea typeface="+mn-ea"/>
                          <a:cs typeface="+mn-cs"/>
                        </a:rPr>
                        <a:t>30 % </a:t>
                      </a:r>
                      <a:endParaRPr lang="en-US" dirty="0"/>
                    </a:p>
                  </a:txBody>
                  <a:tcPr/>
                </a:tc>
                <a:extLst>
                  <a:ext uri="{0D108BD9-81ED-4DB2-BD59-A6C34878D82A}">
                    <a16:rowId xmlns:a16="http://schemas.microsoft.com/office/drawing/2014/main" val="2321467740"/>
                  </a:ext>
                </a:extLst>
              </a:tr>
              <a:tr h="370840">
                <a:tc>
                  <a:txBody>
                    <a:bodyPr/>
                    <a:lstStyle/>
                    <a:p>
                      <a:r>
                        <a:rPr lang="en-US" sz="1800" b="0" i="0" kern="1200" dirty="0">
                          <a:solidFill>
                            <a:schemeClr val="dk1"/>
                          </a:solidFill>
                          <a:effectLst/>
                          <a:latin typeface="+mn-lt"/>
                          <a:ea typeface="+mn-ea"/>
                          <a:cs typeface="+mn-cs"/>
                        </a:rPr>
                        <a:t>Cat 3</a:t>
                      </a:r>
                      <a:endParaRPr lang="en-US" dirty="0"/>
                    </a:p>
                  </a:txBody>
                  <a:tcPr/>
                </a:tc>
                <a:tc>
                  <a:txBody>
                    <a:bodyPr/>
                    <a:lstStyle/>
                    <a:p>
                      <a:r>
                        <a:rPr lang="en-US" sz="1800" b="0" i="0" kern="1200" dirty="0">
                          <a:solidFill>
                            <a:schemeClr val="dk1"/>
                          </a:solidFill>
                          <a:effectLst/>
                          <a:latin typeface="+mn-lt"/>
                          <a:ea typeface="+mn-ea"/>
                          <a:cs typeface="+mn-cs"/>
                        </a:rPr>
                        <a:t>25,170</a:t>
                      </a:r>
                      <a:endParaRPr lang="en-US" dirty="0"/>
                    </a:p>
                  </a:txBody>
                  <a:tcPr/>
                </a:tc>
                <a:tc>
                  <a:txBody>
                    <a:bodyPr/>
                    <a:lstStyle/>
                    <a:p>
                      <a:r>
                        <a:rPr lang="en-US" sz="1800" b="0" i="0" kern="1200" dirty="0">
                          <a:solidFill>
                            <a:schemeClr val="dk1"/>
                          </a:solidFill>
                          <a:effectLst/>
                          <a:latin typeface="+mn-lt"/>
                          <a:ea typeface="+mn-ea"/>
                          <a:cs typeface="+mn-cs"/>
                        </a:rPr>
                        <a:t>22, 607</a:t>
                      </a:r>
                      <a:endParaRPr lang="en-US" dirty="0"/>
                    </a:p>
                  </a:txBody>
                  <a:tcPr/>
                </a:tc>
                <a:tc>
                  <a:txBody>
                    <a:bodyPr/>
                    <a:lstStyle/>
                    <a:p>
                      <a:r>
                        <a:rPr lang="en-US" sz="1800" b="0" i="0" kern="1200" dirty="0">
                          <a:solidFill>
                            <a:schemeClr val="dk1"/>
                          </a:solidFill>
                          <a:effectLst/>
                          <a:latin typeface="+mn-lt"/>
                          <a:ea typeface="+mn-ea"/>
                          <a:cs typeface="+mn-cs"/>
                        </a:rPr>
                        <a:t>90%</a:t>
                      </a:r>
                      <a:endParaRPr lang="en-US" dirty="0"/>
                    </a:p>
                  </a:txBody>
                  <a:tcPr/>
                </a:tc>
                <a:tc>
                  <a:txBody>
                    <a:bodyPr/>
                    <a:lstStyle/>
                    <a:p>
                      <a:r>
                        <a:rPr lang="en-US" sz="1800" b="0" i="0" kern="1200" dirty="0">
                          <a:solidFill>
                            <a:schemeClr val="dk1"/>
                          </a:solidFill>
                          <a:effectLst/>
                          <a:latin typeface="+mn-lt"/>
                          <a:ea typeface="+mn-ea"/>
                          <a:cs typeface="+mn-cs"/>
                        </a:rPr>
                        <a:t>562</a:t>
                      </a:r>
                      <a:endParaRPr lang="en-US" dirty="0"/>
                    </a:p>
                  </a:txBody>
                  <a:tcPr/>
                </a:tc>
                <a:tc>
                  <a:txBody>
                    <a:bodyPr/>
                    <a:lstStyle/>
                    <a:p>
                      <a:r>
                        <a:rPr lang="en-US" sz="1800" b="0" i="0" kern="1200" dirty="0">
                          <a:solidFill>
                            <a:schemeClr val="dk1"/>
                          </a:solidFill>
                          <a:effectLst/>
                          <a:latin typeface="+mn-lt"/>
                          <a:ea typeface="+mn-ea"/>
                          <a:cs typeface="+mn-cs"/>
                        </a:rPr>
                        <a:t>2,4 %</a:t>
                      </a:r>
                      <a:endParaRPr lang="en-US" dirty="0"/>
                    </a:p>
                  </a:txBody>
                  <a:tcPr/>
                </a:tc>
                <a:tc>
                  <a:txBody>
                    <a:bodyPr/>
                    <a:lstStyle/>
                    <a:p>
                      <a:r>
                        <a:rPr lang="en-US" sz="1800" b="0" i="0" kern="1200" dirty="0">
                          <a:solidFill>
                            <a:schemeClr val="dk1"/>
                          </a:solidFill>
                          <a:effectLst/>
                          <a:latin typeface="+mn-lt"/>
                          <a:ea typeface="+mn-ea"/>
                          <a:cs typeface="+mn-cs"/>
                        </a:rPr>
                        <a:t>2,563</a:t>
                      </a:r>
                      <a:endParaRPr lang="en-US" dirty="0"/>
                    </a:p>
                  </a:txBody>
                  <a:tcPr/>
                </a:tc>
                <a:tc>
                  <a:txBody>
                    <a:bodyPr/>
                    <a:lstStyle/>
                    <a:p>
                      <a:r>
                        <a:rPr lang="en-US" sz="1800" b="0" i="0" kern="1200" dirty="0">
                          <a:solidFill>
                            <a:schemeClr val="dk1"/>
                          </a:solidFill>
                          <a:effectLst/>
                          <a:latin typeface="+mn-lt"/>
                          <a:ea typeface="+mn-ea"/>
                          <a:cs typeface="+mn-cs"/>
                        </a:rPr>
                        <a:t>10 % </a:t>
                      </a:r>
                      <a:endParaRPr lang="en-US" dirty="0"/>
                    </a:p>
                  </a:txBody>
                  <a:tcPr/>
                </a:tc>
                <a:extLst>
                  <a:ext uri="{0D108BD9-81ED-4DB2-BD59-A6C34878D82A}">
                    <a16:rowId xmlns:a16="http://schemas.microsoft.com/office/drawing/2014/main" val="4255691079"/>
                  </a:ext>
                </a:extLst>
              </a:tr>
              <a:tr h="370840">
                <a:tc>
                  <a:txBody>
                    <a:bodyPr/>
                    <a:lstStyle/>
                    <a:p>
                      <a:r>
                        <a:rPr lang="en-US" sz="1800" b="0" i="0" kern="1200" dirty="0">
                          <a:solidFill>
                            <a:schemeClr val="dk1"/>
                          </a:solidFill>
                          <a:effectLst/>
                          <a:latin typeface="+mn-lt"/>
                          <a:ea typeface="+mn-ea"/>
                          <a:cs typeface="+mn-cs"/>
                        </a:rPr>
                        <a:t>Total</a:t>
                      </a:r>
                      <a:endParaRPr lang="en-US" dirty="0"/>
                    </a:p>
                  </a:txBody>
                  <a:tcPr/>
                </a:tc>
                <a:tc>
                  <a:txBody>
                    <a:bodyPr/>
                    <a:lstStyle/>
                    <a:p>
                      <a:r>
                        <a:rPr lang="en-US" sz="1800" b="0" i="0" kern="1200" dirty="0">
                          <a:solidFill>
                            <a:schemeClr val="dk1"/>
                          </a:solidFill>
                          <a:effectLst/>
                          <a:latin typeface="+mn-lt"/>
                          <a:ea typeface="+mn-ea"/>
                          <a:cs typeface="+mn-cs"/>
                        </a:rPr>
                        <a:t>178,741</a:t>
                      </a:r>
                      <a:endParaRPr lang="en-US" dirty="0"/>
                    </a:p>
                  </a:txBody>
                  <a:tcPr/>
                </a:tc>
                <a:tc>
                  <a:txBody>
                    <a:bodyPr/>
                    <a:lstStyle/>
                    <a:p>
                      <a:r>
                        <a:rPr lang="en-US" sz="1800" b="0" i="0" kern="1200" dirty="0">
                          <a:solidFill>
                            <a:schemeClr val="dk1"/>
                          </a:solidFill>
                          <a:effectLst/>
                          <a:latin typeface="+mn-lt"/>
                          <a:ea typeface="+mn-ea"/>
                          <a:cs typeface="+mn-cs"/>
                        </a:rPr>
                        <a:t>132,902</a:t>
                      </a:r>
                      <a:endParaRPr lang="en-US" dirty="0"/>
                    </a:p>
                  </a:txBody>
                  <a:tcPr/>
                </a:tc>
                <a:tc>
                  <a:txBody>
                    <a:bodyPr/>
                    <a:lstStyle/>
                    <a:p>
                      <a:r>
                        <a:rPr lang="en-US" sz="1800" b="0" i="0" kern="1200" dirty="0">
                          <a:solidFill>
                            <a:schemeClr val="dk1"/>
                          </a:solidFill>
                          <a:effectLst/>
                          <a:latin typeface="+mn-lt"/>
                          <a:ea typeface="+mn-ea"/>
                          <a:cs typeface="+mn-cs"/>
                        </a:rPr>
                        <a:t>74%</a:t>
                      </a:r>
                      <a:endParaRPr lang="en-US" dirty="0"/>
                    </a:p>
                  </a:txBody>
                  <a:tcPr/>
                </a:tc>
                <a:tc>
                  <a:txBody>
                    <a:bodyPr/>
                    <a:lstStyle/>
                    <a:p>
                      <a:r>
                        <a:rPr lang="en-US" sz="1800" b="0" i="0" kern="1200" dirty="0">
                          <a:solidFill>
                            <a:schemeClr val="dk1"/>
                          </a:solidFill>
                          <a:effectLst/>
                          <a:latin typeface="+mn-lt"/>
                          <a:ea typeface="+mn-ea"/>
                          <a:cs typeface="+mn-cs"/>
                        </a:rPr>
                        <a:t>33,312</a:t>
                      </a:r>
                      <a:endParaRPr lang="en-US" dirty="0"/>
                    </a:p>
                  </a:txBody>
                  <a:tcPr/>
                </a:tc>
                <a:tc>
                  <a:txBody>
                    <a:bodyPr/>
                    <a:lstStyle/>
                    <a:p>
                      <a:r>
                        <a:rPr lang="en-US" sz="1800" b="0" i="0" kern="1200" dirty="0">
                          <a:solidFill>
                            <a:schemeClr val="dk1"/>
                          </a:solidFill>
                          <a:effectLst/>
                          <a:latin typeface="+mn-lt"/>
                          <a:ea typeface="+mn-ea"/>
                          <a:cs typeface="+mn-cs"/>
                        </a:rPr>
                        <a:t>25,8 %</a:t>
                      </a:r>
                      <a:endParaRPr lang="en-US" dirty="0"/>
                    </a:p>
                  </a:txBody>
                  <a:tcPr/>
                </a:tc>
                <a:tc>
                  <a:txBody>
                    <a:bodyPr/>
                    <a:lstStyle/>
                    <a:p>
                      <a:r>
                        <a:rPr lang="en-US" sz="1800" b="0" i="0" kern="1200" dirty="0">
                          <a:solidFill>
                            <a:schemeClr val="dk1"/>
                          </a:solidFill>
                          <a:effectLst/>
                          <a:latin typeface="+mn-lt"/>
                          <a:ea typeface="+mn-ea"/>
                          <a:cs typeface="+mn-cs"/>
                        </a:rPr>
                        <a:t>45,839</a:t>
                      </a:r>
                      <a:endParaRPr lang="en-US" dirty="0"/>
                    </a:p>
                  </a:txBody>
                  <a:tcPr/>
                </a:tc>
                <a:tc>
                  <a:txBody>
                    <a:bodyPr/>
                    <a:lstStyle/>
                    <a:p>
                      <a:endParaRPr lang="en-US" dirty="0"/>
                    </a:p>
                  </a:txBody>
                  <a:tcPr/>
                </a:tc>
                <a:extLst>
                  <a:ext uri="{0D108BD9-81ED-4DB2-BD59-A6C34878D82A}">
                    <a16:rowId xmlns:a16="http://schemas.microsoft.com/office/drawing/2014/main" val="189809131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34926141"/>
                  </a:ext>
                </a:extLst>
              </a:tr>
            </a:tbl>
          </a:graphicData>
        </a:graphic>
      </p:graphicFrame>
    </p:spTree>
    <p:extLst>
      <p:ext uri="{BB962C8B-B14F-4D97-AF65-F5344CB8AC3E}">
        <p14:creationId xmlns:p14="http://schemas.microsoft.com/office/powerpoint/2010/main" val="696517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5BD5311-CACF-4F6C-BAA1-2F4B60E33B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E783410-63ED-4EFA-A229-3EBA5FB15B03}"/>
              </a:ext>
            </a:extLst>
          </p:cNvPr>
          <p:cNvSpPr>
            <a:spLocks noGrp="1"/>
          </p:cNvSpPr>
          <p:nvPr>
            <p:ph type="title"/>
          </p:nvPr>
        </p:nvSpPr>
        <p:spPr>
          <a:xfrm>
            <a:off x="709448" y="1913950"/>
            <a:ext cx="4204137" cy="1342754"/>
          </a:xfrm>
        </p:spPr>
        <p:txBody>
          <a:bodyPr>
            <a:normAutofit/>
          </a:bodyPr>
          <a:lstStyle/>
          <a:p>
            <a:pPr algn="ctr"/>
            <a:r>
              <a:rPr lang="en-US" sz="2800" b="1" i="0">
                <a:effectLst/>
                <a:latin typeface="Open Sans" panose="020B0606030504020204" pitchFamily="34" charset="0"/>
              </a:rPr>
              <a:t>Cases related to damages to properties</a:t>
            </a:r>
            <a:endParaRPr lang="en-US" sz="280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52F5A7-3E6E-420E-9A36-5FF434FC356C}"/>
              </a:ext>
            </a:extLst>
          </p:cNvPr>
          <p:cNvSpPr>
            <a:spLocks noGrp="1"/>
          </p:cNvSpPr>
          <p:nvPr>
            <p:ph idx="1"/>
          </p:nvPr>
        </p:nvSpPr>
        <p:spPr>
          <a:xfrm>
            <a:off x="525516" y="3417573"/>
            <a:ext cx="4593021" cy="2619839"/>
          </a:xfrm>
        </p:spPr>
        <p:txBody>
          <a:bodyPr anchor="ctr">
            <a:normAutofit/>
          </a:bodyPr>
          <a:lstStyle/>
          <a:p>
            <a:pPr marL="0" indent="0">
              <a:buNone/>
            </a:pPr>
            <a:r>
              <a:rPr lang="en-US" sz="1800" b="0" i="0">
                <a:effectLst/>
                <a:latin typeface="Open Sans" panose="020B0606030504020204" pitchFamily="34" charset="0"/>
              </a:rPr>
              <a:t>Total cases for damaged or rooted properties: 1,320,554</a:t>
            </a:r>
          </a:p>
          <a:p>
            <a:pPr marL="0" indent="0">
              <a:buNone/>
            </a:pPr>
            <a:r>
              <a:rPr lang="en-US" sz="1800" b="0" i="0">
                <a:effectLst/>
                <a:latin typeface="Open Sans" panose="020B0606030504020204" pitchFamily="34" charset="0"/>
              </a:rPr>
              <a:t>Convicted: 1,266, 632 (restitution)</a:t>
            </a:r>
          </a:p>
          <a:p>
            <a:pPr marL="0" indent="0">
              <a:buNone/>
            </a:pPr>
            <a:r>
              <a:rPr lang="en-US" sz="1800" b="0" i="0">
                <a:effectLst/>
                <a:latin typeface="Open Sans" panose="020B0606030504020204" pitchFamily="34" charset="0"/>
              </a:rPr>
              <a:t>Acquitted: 53,922</a:t>
            </a:r>
            <a:br>
              <a:rPr lang="en-US" sz="1800"/>
            </a:br>
            <a:endParaRPr lang="en-US" sz="1800"/>
          </a:p>
        </p:txBody>
      </p:sp>
    </p:spTree>
    <p:extLst>
      <p:ext uri="{BB962C8B-B14F-4D97-AF65-F5344CB8AC3E}">
        <p14:creationId xmlns:p14="http://schemas.microsoft.com/office/powerpoint/2010/main" val="334406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A354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5B3789-0E22-41A2-9023-7312E760F701}"/>
              </a:ext>
            </a:extLst>
          </p:cNvPr>
          <p:cNvSpPr>
            <a:spLocks noGrp="1"/>
          </p:cNvSpPr>
          <p:nvPr>
            <p:ph type="title"/>
          </p:nvPr>
        </p:nvSpPr>
        <p:spPr>
          <a:xfrm>
            <a:off x="524256" y="491260"/>
            <a:ext cx="6594189" cy="1625210"/>
          </a:xfrm>
        </p:spPr>
        <p:txBody>
          <a:bodyPr>
            <a:normAutofit/>
          </a:bodyPr>
          <a:lstStyle/>
          <a:p>
            <a:r>
              <a:rPr lang="en-US" sz="3700" b="1" i="0">
                <a:solidFill>
                  <a:srgbClr val="FFFFFF"/>
                </a:solidFill>
                <a:effectLst/>
                <a:latin typeface="Open Sans" panose="020B0606030504020204" pitchFamily="34" charset="0"/>
              </a:rPr>
              <a:t>EVALUATION OF THE ACHIEVEMENTS OF GACACA COURT</a:t>
            </a:r>
            <a:endParaRPr lang="en-US" sz="3700">
              <a:solidFill>
                <a:srgbClr val="FFFFFF"/>
              </a:solidFill>
            </a:endParaRPr>
          </a:p>
        </p:txBody>
      </p:sp>
      <p:pic>
        <p:nvPicPr>
          <p:cNvPr id="8194" name="Picture 2" descr="What Rwanda has done on a shoestring budget is quite remarkable.">
            <a:extLst>
              <a:ext uri="{FF2B5EF4-FFF2-40B4-BE49-F238E27FC236}">
                <a16:creationId xmlns:a16="http://schemas.microsoft.com/office/drawing/2014/main" id="{ED681CA5-6A47-4832-B32B-0B8F267180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39"/>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E39E4B-89FF-4A31-96F5-863795444E8A}"/>
              </a:ext>
            </a:extLst>
          </p:cNvPr>
          <p:cNvSpPr>
            <a:spLocks noGrp="1"/>
          </p:cNvSpPr>
          <p:nvPr>
            <p:ph idx="1"/>
          </p:nvPr>
        </p:nvSpPr>
        <p:spPr>
          <a:xfrm>
            <a:off x="8029319" y="917725"/>
            <a:ext cx="3424739" cy="4852362"/>
          </a:xfrm>
        </p:spPr>
        <p:txBody>
          <a:bodyPr anchor="ctr">
            <a:normAutofit/>
          </a:bodyPr>
          <a:lstStyle/>
          <a:p>
            <a:r>
              <a:rPr lang="en-US" sz="1700" b="0" i="0">
                <a:solidFill>
                  <a:srgbClr val="FFFFFF"/>
                </a:solidFill>
                <a:effectLst/>
                <a:latin typeface="Open Sans" panose="020B0606030504020204" pitchFamily="34" charset="0"/>
              </a:rPr>
              <a:t>Most Rwandans believe that Gacaca Courts have magnificently contributed to their well being.</a:t>
            </a:r>
          </a:p>
          <a:p>
            <a:r>
              <a:rPr lang="en-US" sz="1700" b="0" i="0">
                <a:solidFill>
                  <a:srgbClr val="FFFFFF"/>
                </a:solidFill>
                <a:effectLst/>
                <a:latin typeface="Open Sans" panose="020B0606030504020204" pitchFamily="34" charset="0"/>
              </a:rPr>
              <a:t>A study was carried out to learn how Gacaca has worked basing on each of its objectives.</a:t>
            </a:r>
          </a:p>
          <a:p>
            <a:r>
              <a:rPr lang="en-US" sz="1700" b="0" i="0">
                <a:solidFill>
                  <a:srgbClr val="FFFFFF"/>
                </a:solidFill>
                <a:effectLst/>
                <a:latin typeface="Open Sans" panose="020B0606030504020204" pitchFamily="34" charset="0"/>
              </a:rPr>
              <a:t>The Centre for Conflict Management of the National University of Rwanda (CCM) carried out the research to determine the extent to which the Gacaca Courts attained its five set objectives coming up with the following results:</a:t>
            </a:r>
            <a:br>
              <a:rPr lang="en-US" sz="1700">
                <a:solidFill>
                  <a:srgbClr val="FFFFFF"/>
                </a:solidFill>
              </a:rPr>
            </a:br>
            <a:endParaRPr lang="en-US" sz="1700">
              <a:solidFill>
                <a:srgbClr val="FFFFFF"/>
              </a:solidFill>
            </a:endParaRPr>
          </a:p>
          <a:p>
            <a:pPr marL="0" indent="0">
              <a:buNone/>
            </a:pPr>
            <a:endParaRPr lang="en-US" sz="1700">
              <a:solidFill>
                <a:srgbClr val="FFFFFF"/>
              </a:solidFill>
            </a:endParaRPr>
          </a:p>
        </p:txBody>
      </p:sp>
    </p:spTree>
    <p:extLst>
      <p:ext uri="{BB962C8B-B14F-4D97-AF65-F5344CB8AC3E}">
        <p14:creationId xmlns:p14="http://schemas.microsoft.com/office/powerpoint/2010/main" val="225524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858B-871B-4EE8-92E6-828934034136}"/>
              </a:ext>
            </a:extLst>
          </p:cNvPr>
          <p:cNvSpPr>
            <a:spLocks noGrp="1"/>
          </p:cNvSpPr>
          <p:nvPr>
            <p:ph type="title"/>
          </p:nvPr>
        </p:nvSpPr>
        <p:spPr>
          <a:xfrm>
            <a:off x="655320" y="365125"/>
            <a:ext cx="5120114" cy="1692794"/>
          </a:xfrm>
        </p:spPr>
        <p:txBody>
          <a:bodyPr>
            <a:normAutofit/>
          </a:bodyPr>
          <a:lstStyle/>
          <a:p>
            <a:r>
              <a:rPr lang="en-US" sz="3700" b="1" i="0">
                <a:effectLst/>
                <a:latin typeface="Open Sans" panose="020B0606030504020204" pitchFamily="34" charset="0"/>
              </a:rPr>
              <a:t>Finding out and disclosure of the truth about</a:t>
            </a:r>
            <a:endParaRPr lang="en-US" sz="3700"/>
          </a:p>
        </p:txBody>
      </p:sp>
      <p:cxnSp>
        <p:nvCxnSpPr>
          <p:cNvPr id="9220"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436342-AC2B-4902-9B80-08A313F1B99B}"/>
              </a:ext>
            </a:extLst>
          </p:cNvPr>
          <p:cNvSpPr>
            <a:spLocks noGrp="1"/>
          </p:cNvSpPr>
          <p:nvPr>
            <p:ph idx="1"/>
          </p:nvPr>
        </p:nvSpPr>
        <p:spPr>
          <a:xfrm>
            <a:off x="655321" y="2575034"/>
            <a:ext cx="5120113" cy="3462228"/>
          </a:xfrm>
        </p:spPr>
        <p:txBody>
          <a:bodyPr>
            <a:normAutofit/>
          </a:bodyPr>
          <a:lstStyle/>
          <a:p>
            <a:pPr marL="0" indent="0">
              <a:buNone/>
            </a:pPr>
            <a:r>
              <a:rPr lang="en-US" sz="1800" i="0" dirty="0">
                <a:effectLst/>
                <a:latin typeface="Open Sans" panose="020B0606030504020204" pitchFamily="34" charset="0"/>
              </a:rPr>
              <a:t>Finding out and disclosure of the truth about </a:t>
            </a:r>
            <a:r>
              <a:rPr lang="en-US" sz="1800" b="0" i="0" dirty="0">
                <a:effectLst/>
                <a:latin typeface="Open Sans" panose="020B0606030504020204" pitchFamily="34" charset="0"/>
              </a:rPr>
              <a:t>the Genocide: 83.5%.</a:t>
            </a:r>
          </a:p>
          <a:p>
            <a:pPr marL="0" indent="0">
              <a:buNone/>
            </a:pPr>
            <a:r>
              <a:rPr lang="en-US" sz="1800" b="0" i="0" dirty="0">
                <a:effectLst/>
                <a:latin typeface="Open Sans" panose="020B0606030504020204" pitchFamily="34" charset="0"/>
              </a:rPr>
              <a:t>Speeding up of genocide trials: 87%.</a:t>
            </a:r>
          </a:p>
          <a:p>
            <a:pPr marL="0" indent="0">
              <a:buNone/>
            </a:pPr>
            <a:r>
              <a:rPr lang="en-US" sz="1800" b="0" i="0" dirty="0">
                <a:effectLst/>
                <a:latin typeface="Open Sans" panose="020B0606030504020204" pitchFamily="34" charset="0"/>
              </a:rPr>
              <a:t>Putting an end to the culture of impunity:86.4%.</a:t>
            </a:r>
          </a:p>
          <a:p>
            <a:pPr marL="0" indent="0">
              <a:buNone/>
            </a:pPr>
            <a:r>
              <a:rPr lang="en-US" sz="1800" b="0" i="0" dirty="0">
                <a:effectLst/>
                <a:latin typeface="Open Sans" panose="020B0606030504020204" pitchFamily="34" charset="0"/>
              </a:rPr>
              <a:t>Strengthening unity and reconciliation:87.3%.</a:t>
            </a:r>
          </a:p>
          <a:p>
            <a:pPr marL="0" indent="0">
              <a:buNone/>
            </a:pPr>
            <a:r>
              <a:rPr lang="en-US" sz="1800" b="0" i="0" dirty="0">
                <a:effectLst/>
                <a:latin typeface="Open Sans" panose="020B0606030504020204" pitchFamily="34" charset="0"/>
              </a:rPr>
              <a:t>Demonstrating the capacity of Rwandans </a:t>
            </a:r>
            <a:r>
              <a:rPr lang="en-US" sz="1800" b="0" i="0" dirty="0" err="1">
                <a:effectLst/>
                <a:latin typeface="Open Sans" panose="020B0606030504020204" pitchFamily="34" charset="0"/>
              </a:rPr>
              <a:t>toresolve</a:t>
            </a:r>
            <a:r>
              <a:rPr lang="en-US" sz="1800" b="0" i="0" dirty="0">
                <a:effectLst/>
                <a:latin typeface="Open Sans" panose="020B0606030504020204" pitchFamily="34" charset="0"/>
              </a:rPr>
              <a:t> their own problems: 95%.</a:t>
            </a:r>
          </a:p>
          <a:p>
            <a:pPr marL="0" indent="0">
              <a:buNone/>
            </a:pPr>
            <a:r>
              <a:rPr lang="en-US" sz="1800" b="0" i="0" dirty="0">
                <a:effectLst/>
                <a:latin typeface="Open Sans" panose="020B0606030504020204" pitchFamily="34" charset="0"/>
              </a:rPr>
              <a:t>The total average percentage being 87.84 %.</a:t>
            </a:r>
          </a:p>
          <a:p>
            <a:endParaRPr lang="en-US" sz="1800" dirty="0">
              <a:latin typeface="Open Sans" panose="020B0606030504020204" pitchFamily="34" charset="0"/>
            </a:endParaRPr>
          </a:p>
          <a:p>
            <a:endParaRPr lang="en-US" sz="1800" dirty="0"/>
          </a:p>
        </p:txBody>
      </p:sp>
      <p:pic>
        <p:nvPicPr>
          <p:cNvPr id="9218" name="Picture 2" descr="Ibuka appeals for joint efforts to deal with 149, 209 unexecuted Gacaca  courts judgements">
            <a:extLst>
              <a:ext uri="{FF2B5EF4-FFF2-40B4-BE49-F238E27FC236}">
                <a16:creationId xmlns:a16="http://schemas.microsoft.com/office/drawing/2014/main" id="{BA02661C-B3CA-49B9-B175-8CE8858FD5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96" r="23736" b="1"/>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85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Gacaca courts- ©Elisa Finocchiaro | Gacaca court in Rwamagan… | Flickr">
            <a:extLst>
              <a:ext uri="{FF2B5EF4-FFF2-40B4-BE49-F238E27FC236}">
                <a16:creationId xmlns:a16="http://schemas.microsoft.com/office/drawing/2014/main" id="{E1D390CB-A2DB-4CCB-B8E6-AACA6C685E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8" b="13482"/>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4F4EE6E-BBE6-4144-A55D-AE49462E6150}"/>
              </a:ext>
            </a:extLst>
          </p:cNvPr>
          <p:cNvSpPr>
            <a:spLocks noGrp="1"/>
          </p:cNvSpPr>
          <p:nvPr>
            <p:ph type="title"/>
          </p:nvPr>
        </p:nvSpPr>
        <p:spPr>
          <a:xfrm>
            <a:off x="709448" y="1913950"/>
            <a:ext cx="4204137" cy="1342754"/>
          </a:xfrm>
        </p:spPr>
        <p:txBody>
          <a:bodyPr>
            <a:normAutofit/>
          </a:bodyPr>
          <a:lstStyle/>
          <a:p>
            <a:pPr algn="ctr"/>
            <a:r>
              <a:rPr lang="en-US" sz="2000" b="1" i="0">
                <a:effectLst/>
                <a:latin typeface="Open Sans" panose="020B0606030504020204" pitchFamily="34" charset="0"/>
              </a:rPr>
              <a:t>SOME OF THE OUTSTANDING VALUES AND LESSONS HIGHLIGHTED DURING THE GACACA COURTS PROCESS</a:t>
            </a:r>
            <a:endParaRPr lang="en-US" sz="200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6BA299-1FA6-4E26-AF2D-CB1E59C60A84}"/>
              </a:ext>
            </a:extLst>
          </p:cNvPr>
          <p:cNvSpPr>
            <a:spLocks noGrp="1"/>
          </p:cNvSpPr>
          <p:nvPr>
            <p:ph idx="1"/>
          </p:nvPr>
        </p:nvSpPr>
        <p:spPr>
          <a:xfrm>
            <a:off x="525516" y="3417573"/>
            <a:ext cx="4593021" cy="2619839"/>
          </a:xfrm>
        </p:spPr>
        <p:txBody>
          <a:bodyPr anchor="ctr">
            <a:normAutofit/>
          </a:bodyPr>
          <a:lstStyle/>
          <a:p>
            <a:r>
              <a:rPr lang="en-US" sz="1000" b="0" i="0">
                <a:effectLst/>
                <a:latin typeface="Open Sans" panose="020B0606030504020204" pitchFamily="34" charset="0"/>
              </a:rPr>
              <a:t>Self-confidence and hope;</a:t>
            </a:r>
          </a:p>
          <a:p>
            <a:r>
              <a:rPr lang="en-US" sz="1000" b="0" i="0">
                <a:effectLst/>
                <a:latin typeface="Open Sans" panose="020B0606030504020204" pitchFamily="34" charset="0"/>
              </a:rPr>
              <a:t>Trying a huge number of Genocide suspects within reasonable time (from );</a:t>
            </a:r>
          </a:p>
          <a:p>
            <a:r>
              <a:rPr lang="en-US" sz="1000" b="0" i="0">
                <a:effectLst/>
                <a:latin typeface="Open Sans" panose="020B0606030504020204" pitchFamily="34" charset="0"/>
              </a:rPr>
              <a:t>Lessons learnt from Gacaca on human rights;</a:t>
            </a:r>
          </a:p>
          <a:p>
            <a:r>
              <a:rPr lang="en-US" sz="1000" b="0" i="0">
                <a:effectLst/>
                <a:latin typeface="Open Sans" panose="020B0606030504020204" pitchFamily="34" charset="0"/>
              </a:rPr>
              <a:t>The courage to hide those who were being hunted during the Genocide;</a:t>
            </a:r>
          </a:p>
          <a:p>
            <a:r>
              <a:rPr lang="en-US" sz="1000" b="0" i="0">
                <a:effectLst/>
                <a:latin typeface="Open Sans" panose="020B0606030504020204" pitchFamily="34" charset="0"/>
              </a:rPr>
              <a:t>Identification of hidden bodies and that allowed to burry them with dignity;</a:t>
            </a:r>
          </a:p>
          <a:p>
            <a:r>
              <a:rPr lang="en-US" sz="1000" b="0" i="0">
                <a:effectLst/>
                <a:latin typeface="Open Sans" panose="020B0606030504020204" pitchFamily="34" charset="0"/>
              </a:rPr>
              <a:t>Building the nation through community service as an alternative of imprisonment;</a:t>
            </a:r>
          </a:p>
          <a:p>
            <a:r>
              <a:rPr lang="en-US" sz="1000" b="0" i="0">
                <a:effectLst/>
                <a:latin typeface="Open Sans" panose="020B0606030504020204" pitchFamily="34" charset="0"/>
              </a:rPr>
              <a:t>Support to national unity and reconciliation (pleading guilty);</a:t>
            </a:r>
            <a:br>
              <a:rPr lang="en-US" sz="1000"/>
            </a:br>
            <a:endParaRPr lang="en-US" sz="1000"/>
          </a:p>
        </p:txBody>
      </p:sp>
    </p:spTree>
    <p:extLst>
      <p:ext uri="{BB962C8B-B14F-4D97-AF65-F5344CB8AC3E}">
        <p14:creationId xmlns:p14="http://schemas.microsoft.com/office/powerpoint/2010/main" val="34625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Rwandapedia">
            <a:extLst>
              <a:ext uri="{FF2B5EF4-FFF2-40B4-BE49-F238E27FC236}">
                <a16:creationId xmlns:a16="http://schemas.microsoft.com/office/drawing/2014/main" id="{5FED1A1C-B4C6-4F84-B38D-3AB2346209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71" r="1" b="1"/>
          <a:stretch/>
        </p:blipFill>
        <p:spPr bwMode="auto">
          <a:xfrm>
            <a:off x="603671" y="-1"/>
            <a:ext cx="11588329"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FAF1B-9E42-434C-BAB0-98B871440186}"/>
              </a:ext>
            </a:extLst>
          </p:cNvPr>
          <p:cNvSpPr>
            <a:spLocks noGrp="1"/>
          </p:cNvSpPr>
          <p:nvPr>
            <p:ph type="title"/>
          </p:nvPr>
        </p:nvSpPr>
        <p:spPr>
          <a:xfrm>
            <a:off x="1166649" y="721805"/>
            <a:ext cx="3874686" cy="2147520"/>
          </a:xfrm>
        </p:spPr>
        <p:txBody>
          <a:bodyPr>
            <a:normAutofit/>
          </a:bodyPr>
          <a:lstStyle/>
          <a:p>
            <a:r>
              <a:rPr lang="en-US" b="0" i="0">
                <a:solidFill>
                  <a:schemeClr val="bg1"/>
                </a:solidFill>
                <a:effectLst/>
                <a:latin typeface="Open Sans" panose="020B0606030504020204" pitchFamily="34" charset="0"/>
              </a:rPr>
              <a:t>CONCLUSION</a:t>
            </a:r>
            <a:endParaRPr lang="en-US">
              <a:solidFill>
                <a:schemeClr val="bg1"/>
              </a:solidFill>
            </a:endParaRPr>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279B1C-D03C-4AB7-8AA7-F59A59C098DF}"/>
              </a:ext>
            </a:extLst>
          </p:cNvPr>
          <p:cNvSpPr>
            <a:spLocks noGrp="1"/>
          </p:cNvSpPr>
          <p:nvPr>
            <p:ph idx="1"/>
          </p:nvPr>
        </p:nvSpPr>
        <p:spPr>
          <a:xfrm>
            <a:off x="1166649" y="3379979"/>
            <a:ext cx="3874685" cy="3186359"/>
          </a:xfrm>
        </p:spPr>
        <p:txBody>
          <a:bodyPr anchor="ctr">
            <a:normAutofit/>
          </a:bodyPr>
          <a:lstStyle/>
          <a:p>
            <a:r>
              <a:rPr lang="en-US" sz="1300" b="0" i="0">
                <a:solidFill>
                  <a:schemeClr val="bg1"/>
                </a:solidFill>
                <a:effectLst/>
                <a:latin typeface="Open Sans" panose="020B0606030504020204" pitchFamily="34" charset="0"/>
              </a:rPr>
              <a:t>Gacaca has been an important phase in the history of their Country;</a:t>
            </a:r>
          </a:p>
          <a:p>
            <a:r>
              <a:rPr lang="en-US" sz="1300" b="0" i="0">
                <a:solidFill>
                  <a:schemeClr val="bg1"/>
                </a:solidFill>
                <a:effectLst/>
                <a:latin typeface="Open Sans" panose="020B0606030504020204" pitchFamily="34" charset="0"/>
              </a:rPr>
              <a:t>Gacaca revealed the truth: truth from both the perpetrators and survivors, from witness and the community: Justice rendered in the name of people</a:t>
            </a:r>
          </a:p>
          <a:p>
            <a:r>
              <a:rPr lang="en-US" sz="1300" b="0" i="0">
                <a:solidFill>
                  <a:schemeClr val="bg1"/>
                </a:solidFill>
                <a:effectLst/>
                <a:latin typeface="Open Sans" panose="020B0606030504020204" pitchFamily="34" charset="0"/>
              </a:rPr>
              <a:t>Given the success of Gacaca Courts</a:t>
            </a:r>
          </a:p>
          <a:p>
            <a:r>
              <a:rPr lang="en-US" sz="1300" b="0" i="0">
                <a:solidFill>
                  <a:schemeClr val="bg1"/>
                </a:solidFill>
                <a:effectLst/>
                <a:latin typeface="Open Sans" panose="020B0606030504020204" pitchFamily="34" charset="0"/>
              </a:rPr>
              <a:t>Now Rwanda has adopted a similar model</a:t>
            </a:r>
          </a:p>
          <a:p>
            <a:r>
              <a:rPr lang="en-US" sz="1300" b="0" i="0">
                <a:solidFill>
                  <a:schemeClr val="bg1"/>
                </a:solidFill>
                <a:effectLst/>
                <a:latin typeface="Open Sans" panose="020B0606030504020204" pitchFamily="34" charset="0"/>
              </a:rPr>
              <a:t>That are Mediation Committees (Abunzi)</a:t>
            </a:r>
          </a:p>
          <a:p>
            <a:r>
              <a:rPr lang="en-US" sz="1300" b="0" i="0">
                <a:solidFill>
                  <a:schemeClr val="bg1"/>
                </a:solidFill>
                <a:effectLst/>
                <a:latin typeface="Open Sans" panose="020B0606030504020204" pitchFamily="34" charset="0"/>
              </a:rPr>
              <a:t>In charge of handling minor offences and small claims (less than 3,000,000 Rfw) before bringing them to courts</a:t>
            </a:r>
            <a:endParaRPr lang="en-US" sz="1300">
              <a:solidFill>
                <a:schemeClr val="bg1"/>
              </a:solidFill>
            </a:endParaRPr>
          </a:p>
        </p:txBody>
      </p:sp>
    </p:spTree>
    <p:extLst>
      <p:ext uri="{BB962C8B-B14F-4D97-AF65-F5344CB8AC3E}">
        <p14:creationId xmlns:p14="http://schemas.microsoft.com/office/powerpoint/2010/main" val="343638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F7C169D1-F638-491F-AF66-464992A8A154}"/>
              </a:ext>
            </a:extLst>
          </p:cNvPr>
          <p:cNvPicPr>
            <a:picLocks noGrp="1" noChangeAspect="1"/>
          </p:cNvPicPr>
          <p:nvPr>
            <p:ph idx="1"/>
          </p:nvPr>
        </p:nvPicPr>
        <p:blipFill rotWithShape="1">
          <a:blip r:embed="rId2"/>
          <a:srcRect t="9896" b="14361"/>
          <a:stretch/>
        </p:blipFill>
        <p:spPr>
          <a:xfrm>
            <a:off x="20" y="1282"/>
            <a:ext cx="12191980" cy="6856718"/>
          </a:xfrm>
          <a:prstGeom prst="rect">
            <a:avLst/>
          </a:prstGeom>
          <a:noFill/>
        </p:spPr>
      </p:pic>
    </p:spTree>
    <p:extLst>
      <p:ext uri="{BB962C8B-B14F-4D97-AF65-F5344CB8AC3E}">
        <p14:creationId xmlns:p14="http://schemas.microsoft.com/office/powerpoint/2010/main" val="645803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CE90-94E5-42F4-A0B7-B1B281D265C5}"/>
              </a:ext>
            </a:extLst>
          </p:cNvPr>
          <p:cNvSpPr>
            <a:spLocks noGrp="1"/>
          </p:cNvSpPr>
          <p:nvPr>
            <p:ph type="title"/>
          </p:nvPr>
        </p:nvSpPr>
        <p:spPr>
          <a:xfrm>
            <a:off x="655320" y="365125"/>
            <a:ext cx="5120114" cy="1692794"/>
          </a:xfrm>
        </p:spPr>
        <p:txBody>
          <a:bodyPr>
            <a:normAutofit/>
          </a:bodyPr>
          <a:lstStyle/>
          <a:p>
            <a:r>
              <a:rPr lang="en-US" b="0" i="0">
                <a:effectLst/>
                <a:latin typeface="Open Sans" panose="020B0606030504020204" pitchFamily="34" charset="0"/>
              </a:rPr>
              <a:t>CONCLUSION</a:t>
            </a:r>
            <a:endParaRPr lang="en-US" dirty="0"/>
          </a:p>
        </p:txBody>
      </p:sp>
      <p:cxnSp>
        <p:nvCxnSpPr>
          <p:cNvPr id="73" name="Straight Arrow Connector 7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EFCD9E-6835-47FA-86F2-CD0245C893CA}"/>
              </a:ext>
            </a:extLst>
          </p:cNvPr>
          <p:cNvSpPr>
            <a:spLocks noGrp="1"/>
          </p:cNvSpPr>
          <p:nvPr>
            <p:ph idx="1"/>
          </p:nvPr>
        </p:nvSpPr>
        <p:spPr>
          <a:xfrm>
            <a:off x="636271" y="2660759"/>
            <a:ext cx="5120113" cy="3462228"/>
          </a:xfrm>
        </p:spPr>
        <p:txBody>
          <a:bodyPr>
            <a:normAutofit/>
          </a:bodyPr>
          <a:lstStyle/>
          <a:p>
            <a:pPr marL="0" indent="0">
              <a:buNone/>
            </a:pPr>
            <a:r>
              <a:rPr lang="en-US" sz="1800" b="0" i="0">
                <a:effectLst/>
                <a:latin typeface="Open Sans" panose="020B0606030504020204" pitchFamily="34" charset="0"/>
              </a:rPr>
              <a:t>As H.E. Paul Kagame, the President of the Republic of Rwanda said while he was closing Gacaca Courts activities:“Gacaca, granted, had its imperfections. It received criticism both from within and outside Rwanda, yet those criticizing offered no viable alternatives that could deliver the results we needed. Despite all this, Gacaca has served us very well, and even exceeded our expectations”.</a:t>
            </a:r>
            <a:br>
              <a:rPr lang="en-US" sz="1800"/>
            </a:br>
            <a:endParaRPr lang="en-US" sz="1800"/>
          </a:p>
        </p:txBody>
      </p:sp>
      <p:pic>
        <p:nvPicPr>
          <p:cNvPr id="12292" name="Picture 4" descr="Paul Kagame - Wikipedia bahasa Indonesia, ensiklopedia bebas">
            <a:extLst>
              <a:ext uri="{FF2B5EF4-FFF2-40B4-BE49-F238E27FC236}">
                <a16:creationId xmlns:a16="http://schemas.microsoft.com/office/drawing/2014/main" id="{1883426E-6D6D-4896-91C9-5EBEFE8C5E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7982"/>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35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0A75-3AE6-4AAE-BA5A-1C41513CD362}"/>
              </a:ext>
            </a:extLst>
          </p:cNvPr>
          <p:cNvSpPr>
            <a:spLocks noGrp="1"/>
          </p:cNvSpPr>
          <p:nvPr>
            <p:ph type="title"/>
          </p:nvPr>
        </p:nvSpPr>
        <p:spPr/>
        <p:txBody>
          <a:bodyPr/>
          <a:lstStyle/>
          <a:p>
            <a:r>
              <a:rPr lang="en-US" b="0" i="0" dirty="0">
                <a:solidFill>
                  <a:srgbClr val="444444"/>
                </a:solidFill>
                <a:effectLst/>
                <a:latin typeface="Open Sans" panose="020B0606030504020204" pitchFamily="34" charset="0"/>
              </a:rPr>
              <a:t> INTRODUCTION</a:t>
            </a:r>
            <a:endParaRPr lang="en-US" dirty="0"/>
          </a:p>
        </p:txBody>
      </p:sp>
      <p:sp>
        <p:nvSpPr>
          <p:cNvPr id="3" name="Content Placeholder 2">
            <a:extLst>
              <a:ext uri="{FF2B5EF4-FFF2-40B4-BE49-F238E27FC236}">
                <a16:creationId xmlns:a16="http://schemas.microsoft.com/office/drawing/2014/main" id="{A8D9B27A-B343-47A2-9F56-0BEE145B0B13}"/>
              </a:ext>
            </a:extLst>
          </p:cNvPr>
          <p:cNvSpPr>
            <a:spLocks noGrp="1"/>
          </p:cNvSpPr>
          <p:nvPr>
            <p:ph idx="1"/>
          </p:nvPr>
        </p:nvSpPr>
        <p:spPr/>
        <p:txBody>
          <a:bodyPr/>
          <a:lstStyle/>
          <a:p>
            <a:r>
              <a:rPr lang="en-US" b="0" i="0" dirty="0">
                <a:solidFill>
                  <a:srgbClr val="444444"/>
                </a:solidFill>
                <a:effectLst/>
                <a:latin typeface="Open Sans" panose="020B0606030504020204" pitchFamily="34" charset="0"/>
              </a:rPr>
              <a:t>The Genocide committed against the Tutsi in Rwanda in 1994 claimed over 1,000,000 victims while over 3,000,000 people had fled the country immediately after Genocide.</a:t>
            </a:r>
          </a:p>
          <a:p>
            <a:r>
              <a:rPr lang="en-US" b="0" i="0" dirty="0">
                <a:solidFill>
                  <a:srgbClr val="444444"/>
                </a:solidFill>
                <a:effectLst/>
                <a:latin typeface="Open Sans" panose="020B0606030504020204" pitchFamily="34" charset="0"/>
              </a:rPr>
              <a:t>Over 120,000 suspects were provisionally incarcerated waiting to be tried.</a:t>
            </a:r>
          </a:p>
          <a:p>
            <a:r>
              <a:rPr lang="en-US" b="0" i="0" dirty="0">
                <a:solidFill>
                  <a:srgbClr val="444444"/>
                </a:solidFill>
                <a:effectLst/>
                <a:latin typeface="Open Sans" panose="020B0606030504020204" pitchFamily="34" charset="0"/>
              </a:rPr>
              <a:t>The most challenging problem that the Government of National Unity had was justice for Genocide crimes ;</a:t>
            </a:r>
          </a:p>
          <a:p>
            <a:r>
              <a:rPr lang="en-US" b="0" i="0" dirty="0">
                <a:solidFill>
                  <a:srgbClr val="444444"/>
                </a:solidFill>
                <a:effectLst/>
                <a:latin typeface="Open Sans" panose="020B0606030504020204" pitchFamily="34" charset="0"/>
              </a:rPr>
              <a:t>Demand for justice from both prisoners and Genocide survivors as well inter</a:t>
            </a:r>
            <a:br>
              <a:rPr lang="en-US" dirty="0"/>
            </a:br>
            <a:endParaRPr lang="en-US" dirty="0"/>
          </a:p>
        </p:txBody>
      </p:sp>
    </p:spTree>
    <p:extLst>
      <p:ext uri="{BB962C8B-B14F-4D97-AF65-F5344CB8AC3E}">
        <p14:creationId xmlns:p14="http://schemas.microsoft.com/office/powerpoint/2010/main" val="265583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850223E-0D96-4BA9-85B5-168B1EC29159}"/>
              </a:ext>
            </a:extLst>
          </p:cNvPr>
          <p:cNvPicPr>
            <a:picLocks noGrp="1" noChangeAspect="1"/>
          </p:cNvPicPr>
          <p:nvPr>
            <p:ph idx="1"/>
          </p:nvPr>
        </p:nvPicPr>
        <p:blipFill rotWithShape="1">
          <a:blip r:embed="rId2"/>
          <a:srcRect/>
          <a:stretch/>
        </p:blipFill>
        <p:spPr>
          <a:xfrm>
            <a:off x="20" y="10"/>
            <a:ext cx="12191980" cy="6857990"/>
          </a:xfrm>
          <a:prstGeom prst="rect">
            <a:avLst/>
          </a:prstGeom>
          <a:noFill/>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FD9D6A0-2DED-4638-8699-420FE3F347C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2500" dirty="0"/>
              <a:t>More than 8,000 Tutsis took shelter at the </a:t>
            </a:r>
            <a:r>
              <a:rPr lang="en-US" sz="2500" dirty="0" err="1"/>
              <a:t>Niashishi</a:t>
            </a:r>
            <a:r>
              <a:rPr lang="en-US" sz="2500" dirty="0"/>
              <a:t> refugee camp, south Rwanda, guarded by French soldiers, April 1994</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99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22754-9090-423F-9017-137297F04210}"/>
              </a:ext>
            </a:extLst>
          </p:cNvPr>
          <p:cNvSpPr>
            <a:spLocks noGrp="1"/>
          </p:cNvSpPr>
          <p:nvPr>
            <p:ph type="title"/>
          </p:nvPr>
        </p:nvSpPr>
        <p:spPr>
          <a:xfrm>
            <a:off x="836679" y="723898"/>
            <a:ext cx="6002110" cy="1495425"/>
          </a:xfrm>
        </p:spPr>
        <p:txBody>
          <a:bodyPr>
            <a:normAutofit/>
          </a:bodyPr>
          <a:lstStyle/>
          <a:p>
            <a:r>
              <a:rPr lang="en-US" sz="4000" b="0" i="0">
                <a:effectLst/>
                <a:latin typeface="Open Sans" panose="020B0606030504020204" pitchFamily="34" charset="0"/>
              </a:rPr>
              <a:t> </a:t>
            </a:r>
            <a:r>
              <a:rPr lang="en-US" sz="4000" b="1" i="0">
                <a:effectLst/>
                <a:latin typeface="Open Sans" panose="020B0606030504020204" pitchFamily="34" charset="0"/>
              </a:rPr>
              <a:t>INTRODUCTION (CONT’) </a:t>
            </a:r>
            <a:endParaRPr lang="en-US" sz="4000"/>
          </a:p>
        </p:txBody>
      </p:sp>
      <p:pic>
        <p:nvPicPr>
          <p:cNvPr id="1028" name="Picture 4">
            <a:extLst>
              <a:ext uri="{FF2B5EF4-FFF2-40B4-BE49-F238E27FC236}">
                <a16:creationId xmlns:a16="http://schemas.microsoft.com/office/drawing/2014/main" id="{2D7FF5F0-A067-46A1-9B08-B6ADBE40FB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22" r="34228"/>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1D8B7798-91AE-4B70-86C7-3D048FD9DDC8}"/>
              </a:ext>
            </a:extLst>
          </p:cNvPr>
          <p:cNvGraphicFramePr>
            <a:graphicFrameLocks noGrp="1"/>
          </p:cNvGraphicFramePr>
          <p:nvPr>
            <p:ph idx="1"/>
            <p:extLst>
              <p:ext uri="{D42A27DB-BD31-4B8C-83A1-F6EECF244321}">
                <p14:modId xmlns:p14="http://schemas.microsoft.com/office/powerpoint/2010/main" val="1722230903"/>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77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8D31-1342-44CF-85AE-025DC8D800E9}"/>
              </a:ext>
            </a:extLst>
          </p:cNvPr>
          <p:cNvSpPr>
            <a:spLocks noGrp="1"/>
          </p:cNvSpPr>
          <p:nvPr>
            <p:ph type="title"/>
          </p:nvPr>
        </p:nvSpPr>
        <p:spPr>
          <a:xfrm>
            <a:off x="838201" y="365125"/>
            <a:ext cx="5251316" cy="1807305"/>
          </a:xfrm>
        </p:spPr>
        <p:txBody>
          <a:bodyPr>
            <a:normAutofit/>
          </a:bodyPr>
          <a:lstStyle/>
          <a:p>
            <a:r>
              <a:rPr lang="en-US" sz="4100" b="1" i="0">
                <a:effectLst/>
                <a:latin typeface="Open Sans" panose="020B0606030504020204" pitchFamily="34" charset="0"/>
              </a:rPr>
              <a:t>SPECIAL CHAMBERS FOR GENOCIDE CRIMES</a:t>
            </a:r>
            <a:endParaRPr lang="en-US" sz="4100"/>
          </a:p>
        </p:txBody>
      </p:sp>
      <p:sp>
        <p:nvSpPr>
          <p:cNvPr id="3" name="Content Placeholder 2">
            <a:extLst>
              <a:ext uri="{FF2B5EF4-FFF2-40B4-BE49-F238E27FC236}">
                <a16:creationId xmlns:a16="http://schemas.microsoft.com/office/drawing/2014/main" id="{6B7B5C5A-6ED2-46C4-9ABB-107450A247EE}"/>
              </a:ext>
            </a:extLst>
          </p:cNvPr>
          <p:cNvSpPr>
            <a:spLocks noGrp="1"/>
          </p:cNvSpPr>
          <p:nvPr>
            <p:ph idx="1"/>
          </p:nvPr>
        </p:nvSpPr>
        <p:spPr>
          <a:xfrm>
            <a:off x="838200" y="2333297"/>
            <a:ext cx="4619621" cy="3843666"/>
          </a:xfrm>
        </p:spPr>
        <p:txBody>
          <a:bodyPr>
            <a:normAutofit/>
          </a:bodyPr>
          <a:lstStyle/>
          <a:p>
            <a:r>
              <a:rPr lang="en-US" sz="1700" b="0" i="0">
                <a:effectLst/>
                <a:latin typeface="Open Sans" panose="020B0606030504020204" pitchFamily="34" charset="0"/>
              </a:rPr>
              <a:t>on August 30, 1996 the Government of Rwanda enacted an Organic Law n° 08/96 of 30 organizing the prosecution of Genocide crimes and other crimes against humanity committed from the first of October 1990;</a:t>
            </a:r>
          </a:p>
          <a:p>
            <a:r>
              <a:rPr lang="en-US" sz="1700" b="0" i="0">
                <a:effectLst/>
                <a:latin typeface="Open Sans" panose="020B0606030504020204" pitchFamily="34" charset="0"/>
              </a:rPr>
              <a:t>The law also created special chambers in ordinary and military courts to try these crimes;</a:t>
            </a:r>
          </a:p>
          <a:p>
            <a:r>
              <a:rPr lang="en-US" sz="1700" b="0" i="0">
                <a:effectLst/>
                <a:latin typeface="Open Sans" panose="020B0606030504020204" pitchFamily="34" charset="0"/>
              </a:rPr>
              <a:t>In collaboration with friendly countries and international organizations, the Government organized training courses for employees in the Justice System to enable them to prosecute and try Genocide cases</a:t>
            </a:r>
            <a:endParaRPr lang="en-US" sz="1700"/>
          </a:p>
        </p:txBody>
      </p:sp>
      <p:pic>
        <p:nvPicPr>
          <p:cNvPr id="4" name="Picture 3">
            <a:extLst>
              <a:ext uri="{FF2B5EF4-FFF2-40B4-BE49-F238E27FC236}">
                <a16:creationId xmlns:a16="http://schemas.microsoft.com/office/drawing/2014/main" id="{AF799BA6-9E22-4B35-9D05-AD423F42E65C}"/>
              </a:ext>
            </a:extLst>
          </p:cNvPr>
          <p:cNvPicPr>
            <a:picLocks noChangeAspect="1"/>
          </p:cNvPicPr>
          <p:nvPr/>
        </p:nvPicPr>
        <p:blipFill rotWithShape="1">
          <a:blip r:embed="rId2"/>
          <a:srcRect l="27836" r="1586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219235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A Gender Perspective on Rwandan Gacaca Courts | Cultural Diplomacy &amp;amp; Human  Rights">
            <a:extLst>
              <a:ext uri="{FF2B5EF4-FFF2-40B4-BE49-F238E27FC236}">
                <a16:creationId xmlns:a16="http://schemas.microsoft.com/office/drawing/2014/main" id="{A1BC3885-AC7C-4DB0-9F72-8BA4765B6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24" b="442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3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91582D3-B8C7-4915-A120-F9ECBBE8D111}"/>
              </a:ext>
            </a:extLst>
          </p:cNvPr>
          <p:cNvSpPr>
            <a:spLocks noGrp="1"/>
          </p:cNvSpPr>
          <p:nvPr>
            <p:ph type="title"/>
          </p:nvPr>
        </p:nvSpPr>
        <p:spPr>
          <a:xfrm>
            <a:off x="709448" y="1913950"/>
            <a:ext cx="4204137" cy="1342754"/>
          </a:xfrm>
        </p:spPr>
        <p:txBody>
          <a:bodyPr>
            <a:normAutofit/>
          </a:bodyPr>
          <a:lstStyle/>
          <a:p>
            <a:pPr algn="ctr"/>
            <a:r>
              <a:rPr lang="en-US" sz="3300" b="0" i="0">
                <a:effectLst/>
                <a:latin typeface="Open Sans" panose="020B0606030504020204" pitchFamily="34" charset="0"/>
              </a:rPr>
              <a:t> </a:t>
            </a:r>
            <a:r>
              <a:rPr lang="en-US" sz="3300" b="1" i="0">
                <a:effectLst/>
                <a:latin typeface="Open Sans" panose="020B0606030504020204" pitchFamily="34" charset="0"/>
              </a:rPr>
              <a:t>SPECIAL CHAMBERS (Cont’)</a:t>
            </a:r>
            <a:endParaRPr lang="en-US" sz="3300"/>
          </a:p>
        </p:txBody>
      </p:sp>
      <p:cxnSp>
        <p:nvCxnSpPr>
          <p:cNvPr id="13317"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12D409-5016-47C0-8C22-2F772239BABA}"/>
              </a:ext>
            </a:extLst>
          </p:cNvPr>
          <p:cNvSpPr>
            <a:spLocks noGrp="1"/>
          </p:cNvSpPr>
          <p:nvPr>
            <p:ph idx="1"/>
          </p:nvPr>
        </p:nvSpPr>
        <p:spPr>
          <a:xfrm>
            <a:off x="525516" y="3417573"/>
            <a:ext cx="4593021" cy="2619839"/>
          </a:xfrm>
        </p:spPr>
        <p:txBody>
          <a:bodyPr anchor="ctr">
            <a:normAutofit/>
          </a:bodyPr>
          <a:lstStyle/>
          <a:p>
            <a:r>
              <a:rPr lang="en-US" sz="1100" b="0" i="0">
                <a:effectLst/>
                <a:latin typeface="Open Sans" panose="020B0606030504020204" pitchFamily="34" charset="0"/>
              </a:rPr>
              <a:t>These specialized chambers began the trial of Genocide cases in December 1996, five years later, an assessment of progress showed that only 6,000 cases had been tried and closed;</a:t>
            </a:r>
          </a:p>
          <a:p>
            <a:r>
              <a:rPr lang="en-US" sz="1100" b="0" i="0">
                <a:effectLst/>
                <a:latin typeface="Open Sans" panose="020B0606030504020204" pitchFamily="34" charset="0"/>
              </a:rPr>
              <a:t>At this pace, it meant that it would take over 100 years to conduct the trials of the suspects who were already in prison;</a:t>
            </a:r>
          </a:p>
          <a:p>
            <a:r>
              <a:rPr lang="en-US" sz="1100" b="0" i="0">
                <a:effectLst/>
                <a:latin typeface="Open Sans" panose="020B0606030504020204" pitchFamily="34" charset="0"/>
              </a:rPr>
              <a:t>Note that the number of Genocide suspects to be tried did not include only those who were already in prison; many other Genocide suspects were still at large in Rwanda and in exile</a:t>
            </a:r>
          </a:p>
          <a:p>
            <a:r>
              <a:rPr lang="en-US" sz="1100" b="0" i="0">
                <a:effectLst/>
                <a:latin typeface="Open Sans" panose="020B0606030504020204" pitchFamily="34" charset="0"/>
              </a:rPr>
              <a:t>Justice delayed is justice denied</a:t>
            </a:r>
            <a:br>
              <a:rPr lang="en-US" sz="1100"/>
            </a:br>
            <a:endParaRPr lang="en-US" sz="1100"/>
          </a:p>
        </p:txBody>
      </p:sp>
    </p:spTree>
    <p:extLst>
      <p:ext uri="{BB962C8B-B14F-4D97-AF65-F5344CB8AC3E}">
        <p14:creationId xmlns:p14="http://schemas.microsoft.com/office/powerpoint/2010/main" val="211122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gacaca | Rwandan court system | Britannica">
            <a:extLst>
              <a:ext uri="{FF2B5EF4-FFF2-40B4-BE49-F238E27FC236}">
                <a16:creationId xmlns:a16="http://schemas.microsoft.com/office/drawing/2014/main" id="{DCA0430D-ADBF-4A74-8F97-B245D9645A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3" r="-1" b="9121"/>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835C75-F8E1-4C01-BDEB-1B0207549360}"/>
              </a:ext>
            </a:extLst>
          </p:cNvPr>
          <p:cNvSpPr>
            <a:spLocks noGrp="1"/>
          </p:cNvSpPr>
          <p:nvPr>
            <p:ph type="title"/>
          </p:nvPr>
        </p:nvSpPr>
        <p:spPr>
          <a:xfrm>
            <a:off x="618062" y="4185749"/>
            <a:ext cx="9265771" cy="622836"/>
          </a:xfrm>
        </p:spPr>
        <p:txBody>
          <a:bodyPr>
            <a:normAutofit/>
          </a:bodyPr>
          <a:lstStyle/>
          <a:p>
            <a:r>
              <a:rPr lang="en-US" sz="3600" b="0" i="0">
                <a:effectLst/>
                <a:latin typeface="Open Sans" panose="020B0606030504020204" pitchFamily="34" charset="0"/>
              </a:rPr>
              <a:t>IDEA OF GACACA COURTS</a:t>
            </a:r>
            <a:endParaRPr lang="en-US" sz="3600"/>
          </a:p>
        </p:txBody>
      </p:sp>
      <p:sp>
        <p:nvSpPr>
          <p:cNvPr id="3" name="Content Placeholder 2">
            <a:extLst>
              <a:ext uri="{FF2B5EF4-FFF2-40B4-BE49-F238E27FC236}">
                <a16:creationId xmlns:a16="http://schemas.microsoft.com/office/drawing/2014/main" id="{76C2AAFC-DBE4-4628-8BC9-E9662B07F1E8}"/>
              </a:ext>
            </a:extLst>
          </p:cNvPr>
          <p:cNvSpPr>
            <a:spLocks noGrp="1"/>
          </p:cNvSpPr>
          <p:nvPr>
            <p:ph idx="1"/>
          </p:nvPr>
        </p:nvSpPr>
        <p:spPr>
          <a:xfrm>
            <a:off x="618063" y="4856921"/>
            <a:ext cx="9565028" cy="1249240"/>
          </a:xfrm>
        </p:spPr>
        <p:txBody>
          <a:bodyPr>
            <a:normAutofit/>
          </a:bodyPr>
          <a:lstStyle/>
          <a:p>
            <a:r>
              <a:rPr lang="en-US" sz="900" b="0" i="0">
                <a:effectLst/>
                <a:latin typeface="Open Sans" panose="020B0606030504020204" pitchFamily="34" charset="0"/>
              </a:rPr>
              <a:t>Consultative meetings were organized by the Office of President of the Republic at Village Urugwiro between 9 May 1998 and 6 March 1999.</a:t>
            </a:r>
          </a:p>
          <a:p>
            <a:r>
              <a:rPr lang="en-US" sz="900" b="0" i="0">
                <a:effectLst/>
                <a:latin typeface="Open Sans" panose="020B0606030504020204" pitchFamily="34" charset="0"/>
              </a:rPr>
              <a:t>Rwandans of various social interests were represented in discussions attempting to find possible solutions to the challenges of justice.</a:t>
            </a:r>
          </a:p>
          <a:p>
            <a:r>
              <a:rPr lang="en-US" sz="900" b="0" i="0">
                <a:effectLst/>
                <a:latin typeface="Open Sans" panose="020B0606030504020204" pitchFamily="34" charset="0"/>
              </a:rPr>
              <a:t>It was decided during these consultations that it was necessary to conceive an alternative mechanism that would provide justice for the people during their natural lifetime;</a:t>
            </a:r>
          </a:p>
          <a:p>
            <a:r>
              <a:rPr lang="en-US" sz="900" b="0" i="0">
                <a:effectLst/>
                <a:latin typeface="Open Sans" panose="020B0606030504020204" pitchFamily="34" charset="0"/>
              </a:rPr>
              <a:t>It was concluded that the Rwandan Traditional Gacaca process should be applied and complemented by the necessary laws in order for its proceedings to be conducted as court trials.</a:t>
            </a:r>
            <a:endParaRPr lang="en-US" sz="900"/>
          </a:p>
        </p:txBody>
      </p:sp>
    </p:spTree>
    <p:extLst>
      <p:ext uri="{BB962C8B-B14F-4D97-AF65-F5344CB8AC3E}">
        <p14:creationId xmlns:p14="http://schemas.microsoft.com/office/powerpoint/2010/main" val="68441853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74">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BC4D0-1997-4565-8E2D-F2470AA062E7}"/>
              </a:ext>
            </a:extLst>
          </p:cNvPr>
          <p:cNvSpPr>
            <a:spLocks noGrp="1"/>
          </p:cNvSpPr>
          <p:nvPr>
            <p:ph type="title"/>
          </p:nvPr>
        </p:nvSpPr>
        <p:spPr>
          <a:xfrm>
            <a:off x="838199" y="548464"/>
            <a:ext cx="3807187" cy="2228074"/>
          </a:xfrm>
        </p:spPr>
        <p:txBody>
          <a:bodyPr>
            <a:normAutofit/>
          </a:bodyPr>
          <a:lstStyle/>
          <a:p>
            <a:r>
              <a:rPr lang="en-US" sz="4000" b="0" i="0">
                <a:effectLst/>
                <a:latin typeface="Open Sans" panose="020B0606030504020204" pitchFamily="34" charset="0"/>
              </a:rPr>
              <a:t>OBJECTIVES OF GACACA</a:t>
            </a:r>
            <a:endParaRPr lang="en-US" sz="4000"/>
          </a:p>
        </p:txBody>
      </p:sp>
      <p:sp>
        <p:nvSpPr>
          <p:cNvPr id="3" name="Content Placeholder 2">
            <a:extLst>
              <a:ext uri="{FF2B5EF4-FFF2-40B4-BE49-F238E27FC236}">
                <a16:creationId xmlns:a16="http://schemas.microsoft.com/office/drawing/2014/main" id="{1EE7F3EE-1894-46C5-9B9D-38EC57475517}"/>
              </a:ext>
            </a:extLst>
          </p:cNvPr>
          <p:cNvSpPr>
            <a:spLocks noGrp="1"/>
          </p:cNvSpPr>
          <p:nvPr>
            <p:ph idx="1"/>
          </p:nvPr>
        </p:nvSpPr>
        <p:spPr>
          <a:xfrm>
            <a:off x="838201" y="2962279"/>
            <a:ext cx="3799425" cy="3143241"/>
          </a:xfrm>
        </p:spPr>
        <p:txBody>
          <a:bodyPr>
            <a:normAutofit/>
          </a:bodyPr>
          <a:lstStyle/>
          <a:p>
            <a:pPr marL="0" indent="0">
              <a:buNone/>
            </a:pPr>
            <a:r>
              <a:rPr lang="en-US" sz="1300" b="0" i="0">
                <a:effectLst/>
                <a:latin typeface="Open Sans" panose="020B0606030504020204" pitchFamily="34" charset="0"/>
              </a:rPr>
              <a:t>Gacaca Courts process was initiated with the following objectives:</a:t>
            </a:r>
          </a:p>
          <a:p>
            <a:pPr marL="514350" indent="-514350">
              <a:buAutoNum type="arabicPeriod"/>
            </a:pPr>
            <a:r>
              <a:rPr lang="en-US" sz="1300" b="0" i="0">
                <a:effectLst/>
                <a:latin typeface="Open Sans" panose="020B0606030504020204" pitchFamily="34" charset="0"/>
              </a:rPr>
              <a:t>Identifying truth about what happened duringthe Genocide;</a:t>
            </a:r>
          </a:p>
          <a:p>
            <a:pPr marL="514350" indent="-514350">
              <a:buAutoNum type="arabicPeriod"/>
            </a:pPr>
            <a:r>
              <a:rPr lang="en-US" sz="1300" b="0" i="0">
                <a:effectLst/>
                <a:latin typeface="Open Sans" panose="020B0606030504020204" pitchFamily="34" charset="0"/>
              </a:rPr>
              <a:t>Speeding up Genocide trials;</a:t>
            </a:r>
          </a:p>
          <a:p>
            <a:pPr marL="514350" indent="-514350">
              <a:buAutoNum type="arabicPeriod"/>
            </a:pPr>
            <a:r>
              <a:rPr lang="en-US" sz="1300" b="0" i="0">
                <a:effectLst/>
                <a:latin typeface="Open Sans" panose="020B0606030504020204" pitchFamily="34" charset="0"/>
              </a:rPr>
              <a:t>Fighting against the culture of impunity;</a:t>
            </a:r>
          </a:p>
          <a:p>
            <a:pPr marL="514350" indent="-514350">
              <a:buAutoNum type="arabicPeriod"/>
            </a:pPr>
            <a:r>
              <a:rPr lang="en-US" sz="1300" b="0" i="0">
                <a:effectLst/>
                <a:latin typeface="Open Sans" panose="020B0606030504020204" pitchFamily="34" charset="0"/>
              </a:rPr>
              <a:t>Contributing to the national reconciliation andunity process;</a:t>
            </a:r>
          </a:p>
          <a:p>
            <a:pPr marL="514350" indent="-514350">
              <a:buAutoNum type="arabicPeriod"/>
            </a:pPr>
            <a:r>
              <a:rPr lang="en-US" sz="1300" b="0" i="0">
                <a:effectLst/>
                <a:latin typeface="Open Sans" panose="020B0606030504020204" pitchFamily="34" charset="0"/>
              </a:rPr>
              <a:t>Demonstrating the capacity of the Rwandanpeople to resolve their own problems</a:t>
            </a:r>
            <a:br>
              <a:rPr lang="en-US" sz="1300"/>
            </a:br>
            <a:endParaRPr lang="en-US" sz="1300"/>
          </a:p>
        </p:txBody>
      </p:sp>
      <p:pic>
        <p:nvPicPr>
          <p:cNvPr id="3076" name="Picture 4" descr="The Closing of the Gacaca Courts and the Implications for Access to Justice  in Rwanda - ISS Africa">
            <a:extLst>
              <a:ext uri="{FF2B5EF4-FFF2-40B4-BE49-F238E27FC236}">
                <a16:creationId xmlns:a16="http://schemas.microsoft.com/office/drawing/2014/main" id="{E3D26412-B92A-4AB3-97CB-CB8C253E3D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69" r="-1" b="-1"/>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AutoShape 2" descr="The Closing of the Gacaca Courts and the Implications for Access to Justice  in Rwanda - ISS Africa">
            <a:extLst>
              <a:ext uri="{FF2B5EF4-FFF2-40B4-BE49-F238E27FC236}">
                <a16:creationId xmlns:a16="http://schemas.microsoft.com/office/drawing/2014/main" id="{BCDE666A-920B-4F07-86E1-561010213A8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18549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1248</Words>
  <Application>Microsoft Office PowerPoint</Application>
  <PresentationFormat>Widescreen</PresentationFormat>
  <Paragraphs>161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Open Sans</vt:lpstr>
      <vt:lpstr>Office Theme</vt:lpstr>
      <vt:lpstr>RESTORATIVE JUSTICE IN RWANDA THE GACACA COURTS </vt:lpstr>
      <vt:lpstr>PowerPoint Presentation</vt:lpstr>
      <vt:lpstr> INTRODUCTION</vt:lpstr>
      <vt:lpstr>More than 8,000 Tutsis took shelter at the Niashishi refugee camp, south Rwanda, guarded by French soldiers, April 1994</vt:lpstr>
      <vt:lpstr> INTRODUCTION (CONT’) </vt:lpstr>
      <vt:lpstr>SPECIAL CHAMBERS FOR GENOCIDE CRIMES</vt:lpstr>
      <vt:lpstr> SPECIAL CHAMBERS (Cont’)</vt:lpstr>
      <vt:lpstr>IDEA OF GACACA COURTS</vt:lpstr>
      <vt:lpstr>OBJECTIVES OF GACACA</vt:lpstr>
      <vt:lpstr>ORGANISATION AND FUNCTIONING</vt:lpstr>
      <vt:lpstr>SOME ACHIEVEMENTS OF GACACA COURTS</vt:lpstr>
      <vt:lpstr>PowerPoint Presentation</vt:lpstr>
      <vt:lpstr>Cases tried at the level of Appeal</vt:lpstr>
      <vt:lpstr>PowerPoint Presentation</vt:lpstr>
      <vt:lpstr>Cases related to damages to properties</vt:lpstr>
      <vt:lpstr>EVALUATION OF THE ACHIEVEMENTS OF GACACA COURT</vt:lpstr>
      <vt:lpstr>Finding out and disclosure of the truth about</vt:lpstr>
      <vt:lpstr>SOME OF THE OUTSTANDING VALUES AND LESSONS HIGHLIGHTED DURING THE GACACA COURTS PROCESS</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JUSTICE IN RWANDA THE GACACA COURTS </dc:title>
  <dc:creator>Tristiyanto Tristiyanto</dc:creator>
  <cp:lastModifiedBy>Tristiyanto Tristiyanto</cp:lastModifiedBy>
  <cp:revision>1</cp:revision>
  <dcterms:created xsi:type="dcterms:W3CDTF">2021-11-24T00:56:08Z</dcterms:created>
  <dcterms:modified xsi:type="dcterms:W3CDTF">2021-11-24T02:00:05Z</dcterms:modified>
</cp:coreProperties>
</file>