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sldIdLst>
    <p:sldId id="256" r:id="rId2"/>
    <p:sldId id="258" r:id="rId3"/>
    <p:sldId id="263" r:id="rId4"/>
    <p:sldId id="259" r:id="rId5"/>
    <p:sldId id="260" r:id="rId6"/>
    <p:sldId id="261" r:id="rId7"/>
    <p:sldId id="262" r:id="rId8"/>
    <p:sldId id="265" r:id="rId9"/>
    <p:sldId id="266" r:id="rId10"/>
    <p:sldId id="274" r:id="rId11"/>
    <p:sldId id="272" r:id="rId12"/>
    <p:sldId id="267" r:id="rId13"/>
    <p:sldId id="268" r:id="rId14"/>
    <p:sldId id="269" r:id="rId15"/>
    <p:sldId id="270" r:id="rId16"/>
    <p:sldId id="271" r:id="rId17"/>
    <p:sldId id="273" r:id="rId1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0D1DA-A15C-401C-8F69-6C72A2B0CA0D}" type="doc">
      <dgm:prSet loTypeId="urn:microsoft.com/office/officeart/2005/8/layout/vList3" loCatId="picture" qsTypeId="urn:microsoft.com/office/officeart/2005/8/quickstyle/simple1" qsCatId="simple" csTypeId="urn:microsoft.com/office/officeart/2005/8/colors/colorful1" csCatId="colorful" phldr="1"/>
      <dgm:spPr/>
    </dgm:pt>
    <dgm:pt modelId="{6CA0B207-F9BC-4FD0-A245-FD5C368C52E7}">
      <dgm:prSet phldrT="[Text]" custT="1"/>
      <dgm:spPr/>
      <dgm:t>
        <a:bodyPr/>
        <a:lstStyle/>
        <a:p>
          <a:r>
            <a:rPr lang="en-AU" sz="2400" dirty="0" err="1" smtClean="0">
              <a:solidFill>
                <a:srgbClr val="FFFF00"/>
              </a:solidFill>
              <a:latin typeface="Arial" panose="020B0604020202020204" pitchFamily="34" charset="0"/>
              <a:cs typeface="Arial" panose="020B0604020202020204" pitchFamily="34" charset="0"/>
            </a:rPr>
            <a:t>Menyediakan</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acuan</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dalam</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penyelenggaraan</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penyuluhan</a:t>
          </a:r>
          <a:endParaRPr lang="id-ID" sz="2400" dirty="0">
            <a:solidFill>
              <a:srgbClr val="FFFF00"/>
            </a:solidFill>
          </a:endParaRPr>
        </a:p>
      </dgm:t>
    </dgm:pt>
    <dgm:pt modelId="{3959310D-855B-4E98-B76B-77F3656E7E97}" type="parTrans" cxnId="{390EC175-44A1-4A21-A92B-195F0E81CCB9}">
      <dgm:prSet/>
      <dgm:spPr/>
      <dgm:t>
        <a:bodyPr/>
        <a:lstStyle/>
        <a:p>
          <a:endParaRPr lang="id-ID" sz="2000">
            <a:solidFill>
              <a:srgbClr val="FFFF00"/>
            </a:solidFill>
          </a:endParaRPr>
        </a:p>
      </dgm:t>
    </dgm:pt>
    <dgm:pt modelId="{FA8D5DA4-4A12-4D07-A313-45AEC566D9B2}" type="sibTrans" cxnId="{390EC175-44A1-4A21-A92B-195F0E81CCB9}">
      <dgm:prSet/>
      <dgm:spPr/>
      <dgm:t>
        <a:bodyPr/>
        <a:lstStyle/>
        <a:p>
          <a:endParaRPr lang="id-ID" sz="2000">
            <a:solidFill>
              <a:srgbClr val="FFFF00"/>
            </a:solidFill>
          </a:endParaRPr>
        </a:p>
      </dgm:t>
    </dgm:pt>
    <dgm:pt modelId="{767D8A95-5F4B-4978-8113-2C3DF07ACF8B}">
      <dgm:prSet phldrT="[Text]" custT="1"/>
      <dgm:spPr/>
      <dgm:t>
        <a:bodyPr/>
        <a:lstStyle/>
        <a:p>
          <a:r>
            <a:rPr lang="en-AU" sz="2400" dirty="0" err="1" smtClean="0">
              <a:solidFill>
                <a:srgbClr val="FFFF00"/>
              </a:solidFill>
              <a:latin typeface="Arial" panose="020B0604020202020204" pitchFamily="34" charset="0"/>
              <a:cs typeface="Arial" panose="020B0604020202020204" pitchFamily="34" charset="0"/>
            </a:rPr>
            <a:t>Memberikan</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acuan</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bagi</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penyuluh</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dalam</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menyusun</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rencana</a:t>
          </a:r>
          <a:r>
            <a:rPr lang="en-AU" sz="2400" dirty="0" smtClean="0">
              <a:solidFill>
                <a:srgbClr val="FFFF00"/>
              </a:solidFill>
              <a:latin typeface="Arial" panose="020B0604020202020204" pitchFamily="34" charset="0"/>
              <a:cs typeface="Arial" panose="020B0604020202020204" pitchFamily="34" charset="0"/>
            </a:rPr>
            <a:t> </a:t>
          </a:r>
          <a:r>
            <a:rPr lang="en-AU" sz="2400" dirty="0" err="1" smtClean="0">
              <a:solidFill>
                <a:srgbClr val="FFFF00"/>
              </a:solidFill>
              <a:latin typeface="Arial" panose="020B0604020202020204" pitchFamily="34" charset="0"/>
              <a:cs typeface="Arial" panose="020B0604020202020204" pitchFamily="34" charset="0"/>
            </a:rPr>
            <a:t>kerja</a:t>
          </a:r>
          <a:endParaRPr lang="id-ID" sz="2400" dirty="0">
            <a:solidFill>
              <a:srgbClr val="FFFF00"/>
            </a:solidFill>
          </a:endParaRPr>
        </a:p>
      </dgm:t>
    </dgm:pt>
    <dgm:pt modelId="{EE87B1D0-3AF5-4094-BD19-ED5A0FDC1CE3}" type="parTrans" cxnId="{67E55409-0B14-4AD2-9767-1C78206F75D1}">
      <dgm:prSet/>
      <dgm:spPr/>
      <dgm:t>
        <a:bodyPr/>
        <a:lstStyle/>
        <a:p>
          <a:endParaRPr lang="id-ID" sz="2000">
            <a:solidFill>
              <a:srgbClr val="FFFF00"/>
            </a:solidFill>
          </a:endParaRPr>
        </a:p>
      </dgm:t>
    </dgm:pt>
    <dgm:pt modelId="{B3E811A6-4E2A-4BD9-AF86-CD4DCEF54936}" type="sibTrans" cxnId="{67E55409-0B14-4AD2-9767-1C78206F75D1}">
      <dgm:prSet/>
      <dgm:spPr/>
      <dgm:t>
        <a:bodyPr/>
        <a:lstStyle/>
        <a:p>
          <a:endParaRPr lang="id-ID" sz="2000">
            <a:solidFill>
              <a:srgbClr val="FFFF00"/>
            </a:solidFill>
          </a:endParaRPr>
        </a:p>
      </dgm:t>
    </dgm:pt>
    <dgm:pt modelId="{15F6759D-4FEA-447A-8F1B-BE591ECD6770}">
      <dgm:prSet phldrT="[Text]" custT="1"/>
      <dgm:spPr/>
      <dgm:t>
        <a:bodyPr/>
        <a:lstStyle/>
        <a:p>
          <a:r>
            <a:rPr lang="en-AU" sz="2000" dirty="0" err="1" smtClean="0">
              <a:solidFill>
                <a:srgbClr val="FFFF00"/>
              </a:solidFill>
              <a:latin typeface="Arial" panose="020B0604020202020204" pitchFamily="34" charset="0"/>
              <a:cs typeface="Arial" panose="020B0604020202020204" pitchFamily="34" charset="0"/>
            </a:rPr>
            <a:t>Menyediakan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bahan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penyusunan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perencanaan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penyuluhan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untuk</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disampaikan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dalam</a:t>
          </a:r>
          <a:r>
            <a:rPr lang="en-AU" sz="2000" dirty="0" smtClean="0">
              <a:solidFill>
                <a:srgbClr val="FFFF00"/>
              </a:solidFill>
              <a:latin typeface="Arial" panose="020B0604020202020204" pitchFamily="34" charset="0"/>
              <a:cs typeface="Arial" panose="020B0604020202020204" pitchFamily="34" charset="0"/>
            </a:rPr>
            <a:t> forum </a:t>
          </a:r>
          <a:r>
            <a:rPr lang="en-AU" sz="2000" dirty="0" err="1" smtClean="0">
              <a:solidFill>
                <a:srgbClr val="FFFF00"/>
              </a:solidFill>
              <a:latin typeface="Arial" panose="020B0604020202020204" pitchFamily="34" charset="0"/>
              <a:cs typeface="Arial" panose="020B0604020202020204" pitchFamily="34" charset="0"/>
            </a:rPr>
            <a:t>musyawarah</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perencanaan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pembangunan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pertanian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Musrenbangtan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tahun</a:t>
          </a:r>
          <a:r>
            <a:rPr lang="en-AU" sz="2000" dirty="0" smtClean="0">
              <a:solidFill>
                <a:srgbClr val="FFFF00"/>
              </a:solidFill>
              <a:latin typeface="Arial" panose="020B0604020202020204" pitchFamily="34" charset="0"/>
              <a:cs typeface="Arial" panose="020B0604020202020204" pitchFamily="34" charset="0"/>
            </a:rPr>
            <a:t> </a:t>
          </a:r>
          <a:r>
            <a:rPr lang="en-AU" sz="2000" dirty="0" err="1" smtClean="0">
              <a:solidFill>
                <a:srgbClr val="FFFF00"/>
              </a:solidFill>
              <a:latin typeface="Arial" panose="020B0604020202020204" pitchFamily="34" charset="0"/>
              <a:cs typeface="Arial" panose="020B0604020202020204" pitchFamily="34" charset="0"/>
            </a:rPr>
            <a:t>berikutnya</a:t>
          </a:r>
          <a:endParaRPr lang="id-ID" sz="2000" dirty="0">
            <a:solidFill>
              <a:srgbClr val="FFFF00"/>
            </a:solidFill>
          </a:endParaRPr>
        </a:p>
      </dgm:t>
    </dgm:pt>
    <dgm:pt modelId="{9AAADDFE-889B-4A42-BBC6-F7609114559D}" type="parTrans" cxnId="{EB27B63C-2496-4094-93B1-EE9455910E0C}">
      <dgm:prSet/>
      <dgm:spPr/>
      <dgm:t>
        <a:bodyPr/>
        <a:lstStyle/>
        <a:p>
          <a:endParaRPr lang="id-ID" sz="2000">
            <a:solidFill>
              <a:srgbClr val="FFFF00"/>
            </a:solidFill>
          </a:endParaRPr>
        </a:p>
      </dgm:t>
    </dgm:pt>
    <dgm:pt modelId="{F67E0AE9-EE80-49C7-8A10-0D55EF91CF6D}" type="sibTrans" cxnId="{EB27B63C-2496-4094-93B1-EE9455910E0C}">
      <dgm:prSet/>
      <dgm:spPr/>
      <dgm:t>
        <a:bodyPr/>
        <a:lstStyle/>
        <a:p>
          <a:endParaRPr lang="id-ID" sz="2000">
            <a:solidFill>
              <a:srgbClr val="FFFF00"/>
            </a:solidFill>
          </a:endParaRPr>
        </a:p>
      </dgm:t>
    </dgm:pt>
    <dgm:pt modelId="{31B3D79F-5DDA-4F3E-B877-B5D347635402}" type="pres">
      <dgm:prSet presAssocID="{8100D1DA-A15C-401C-8F69-6C72A2B0CA0D}" presName="linearFlow" presStyleCnt="0">
        <dgm:presLayoutVars>
          <dgm:dir/>
          <dgm:resizeHandles val="exact"/>
        </dgm:presLayoutVars>
      </dgm:prSet>
      <dgm:spPr/>
    </dgm:pt>
    <dgm:pt modelId="{1FD2A272-C794-4B39-81A2-9C7E43E4A283}" type="pres">
      <dgm:prSet presAssocID="{6CA0B207-F9BC-4FD0-A245-FD5C368C52E7}" presName="composite" presStyleCnt="0"/>
      <dgm:spPr/>
    </dgm:pt>
    <dgm:pt modelId="{CC832C4B-8F80-4CCC-B8D8-6455BC015CD7}" type="pres">
      <dgm:prSet presAssocID="{6CA0B207-F9BC-4FD0-A245-FD5C368C52E7}" presName="imgShp" presStyleLbl="fgImgPlace1" presStyleIdx="0" presStyleCnt="3"/>
      <dgm:spPr>
        <a:blipFill rotWithShape="1">
          <a:blip xmlns:r="http://schemas.openxmlformats.org/officeDocument/2006/relationships" r:embed="rId1"/>
          <a:stretch>
            <a:fillRect/>
          </a:stretch>
        </a:blipFill>
        <a:ln>
          <a:solidFill>
            <a:srgbClr val="002060"/>
          </a:solidFill>
        </a:ln>
      </dgm:spPr>
    </dgm:pt>
    <dgm:pt modelId="{2D62BE7C-9514-47C6-B1FB-BA573F2ACBCE}" type="pres">
      <dgm:prSet presAssocID="{6CA0B207-F9BC-4FD0-A245-FD5C368C52E7}" presName="txShp" presStyleLbl="node1" presStyleIdx="0" presStyleCnt="3">
        <dgm:presLayoutVars>
          <dgm:bulletEnabled val="1"/>
        </dgm:presLayoutVars>
      </dgm:prSet>
      <dgm:spPr/>
      <dgm:t>
        <a:bodyPr/>
        <a:lstStyle/>
        <a:p>
          <a:endParaRPr lang="id-ID"/>
        </a:p>
      </dgm:t>
    </dgm:pt>
    <dgm:pt modelId="{041A8AE1-0804-4109-A8E4-7E9E178D3B2B}" type="pres">
      <dgm:prSet presAssocID="{FA8D5DA4-4A12-4D07-A313-45AEC566D9B2}" presName="spacing" presStyleCnt="0"/>
      <dgm:spPr/>
    </dgm:pt>
    <dgm:pt modelId="{CBA75E31-7BB4-46FB-8116-D6A4470494F3}" type="pres">
      <dgm:prSet presAssocID="{767D8A95-5F4B-4978-8113-2C3DF07ACF8B}" presName="composite" presStyleCnt="0"/>
      <dgm:spPr/>
    </dgm:pt>
    <dgm:pt modelId="{9F6E2D8C-3117-4650-AB76-0B1CC8ADA995}" type="pres">
      <dgm:prSet presAssocID="{767D8A95-5F4B-4978-8113-2C3DF07ACF8B}" presName="imgShp" presStyleLbl="fgImgPlace1" presStyleIdx="1" presStyleCnt="3"/>
      <dgm:spPr>
        <a:blipFill rotWithShape="1">
          <a:blip xmlns:r="http://schemas.openxmlformats.org/officeDocument/2006/relationships" r:embed="rId2"/>
          <a:stretch>
            <a:fillRect/>
          </a:stretch>
        </a:blipFill>
        <a:ln>
          <a:solidFill>
            <a:srgbClr val="FF0000"/>
          </a:solidFill>
        </a:ln>
      </dgm:spPr>
    </dgm:pt>
    <dgm:pt modelId="{A7284109-98F3-4C8B-841D-B9F5777E1695}" type="pres">
      <dgm:prSet presAssocID="{767D8A95-5F4B-4978-8113-2C3DF07ACF8B}" presName="txShp" presStyleLbl="node1" presStyleIdx="1" presStyleCnt="3">
        <dgm:presLayoutVars>
          <dgm:bulletEnabled val="1"/>
        </dgm:presLayoutVars>
      </dgm:prSet>
      <dgm:spPr/>
      <dgm:t>
        <a:bodyPr/>
        <a:lstStyle/>
        <a:p>
          <a:endParaRPr lang="id-ID"/>
        </a:p>
      </dgm:t>
    </dgm:pt>
    <dgm:pt modelId="{F7B858BD-0242-408F-BB0B-9473BF1D4BC9}" type="pres">
      <dgm:prSet presAssocID="{B3E811A6-4E2A-4BD9-AF86-CD4DCEF54936}" presName="spacing" presStyleCnt="0"/>
      <dgm:spPr/>
    </dgm:pt>
    <dgm:pt modelId="{AE4033ED-9806-4FE7-8D2F-0AD8E4441E7B}" type="pres">
      <dgm:prSet presAssocID="{15F6759D-4FEA-447A-8F1B-BE591ECD6770}" presName="composite" presStyleCnt="0"/>
      <dgm:spPr/>
    </dgm:pt>
    <dgm:pt modelId="{7A395416-1AE1-4AC0-9371-E7A51B8E51DC}" type="pres">
      <dgm:prSet presAssocID="{15F6759D-4FEA-447A-8F1B-BE591ECD6770}" presName="imgShp" presStyleLbl="fgImgPlace1" presStyleIdx="2" presStyleCnt="3"/>
      <dgm:spPr>
        <a:blipFill rotWithShape="1">
          <a:blip xmlns:r="http://schemas.openxmlformats.org/officeDocument/2006/relationships" r:embed="rId3"/>
          <a:stretch>
            <a:fillRect/>
          </a:stretch>
        </a:blipFill>
        <a:ln>
          <a:solidFill>
            <a:srgbClr val="FF0000"/>
          </a:solidFill>
        </a:ln>
      </dgm:spPr>
    </dgm:pt>
    <dgm:pt modelId="{FB5818EF-B4F5-4CCA-8C2C-FF0537A41163}" type="pres">
      <dgm:prSet presAssocID="{15F6759D-4FEA-447A-8F1B-BE591ECD6770}" presName="txShp" presStyleLbl="node1" presStyleIdx="2" presStyleCnt="3">
        <dgm:presLayoutVars>
          <dgm:bulletEnabled val="1"/>
        </dgm:presLayoutVars>
      </dgm:prSet>
      <dgm:spPr/>
      <dgm:t>
        <a:bodyPr/>
        <a:lstStyle/>
        <a:p>
          <a:endParaRPr lang="id-ID"/>
        </a:p>
      </dgm:t>
    </dgm:pt>
  </dgm:ptLst>
  <dgm:cxnLst>
    <dgm:cxn modelId="{390EC175-44A1-4A21-A92B-195F0E81CCB9}" srcId="{8100D1DA-A15C-401C-8F69-6C72A2B0CA0D}" destId="{6CA0B207-F9BC-4FD0-A245-FD5C368C52E7}" srcOrd="0" destOrd="0" parTransId="{3959310D-855B-4E98-B76B-77F3656E7E97}" sibTransId="{FA8D5DA4-4A12-4D07-A313-45AEC566D9B2}"/>
    <dgm:cxn modelId="{42789488-F67B-4B8E-ACF7-E6212EADC949}" type="presOf" srcId="{8100D1DA-A15C-401C-8F69-6C72A2B0CA0D}" destId="{31B3D79F-5DDA-4F3E-B877-B5D347635402}" srcOrd="0" destOrd="0" presId="urn:microsoft.com/office/officeart/2005/8/layout/vList3"/>
    <dgm:cxn modelId="{9F9D71C4-42C1-4BF1-B2C3-064AD402BCE2}" type="presOf" srcId="{15F6759D-4FEA-447A-8F1B-BE591ECD6770}" destId="{FB5818EF-B4F5-4CCA-8C2C-FF0537A41163}" srcOrd="0" destOrd="0" presId="urn:microsoft.com/office/officeart/2005/8/layout/vList3"/>
    <dgm:cxn modelId="{67E55409-0B14-4AD2-9767-1C78206F75D1}" srcId="{8100D1DA-A15C-401C-8F69-6C72A2B0CA0D}" destId="{767D8A95-5F4B-4978-8113-2C3DF07ACF8B}" srcOrd="1" destOrd="0" parTransId="{EE87B1D0-3AF5-4094-BD19-ED5A0FDC1CE3}" sibTransId="{B3E811A6-4E2A-4BD9-AF86-CD4DCEF54936}"/>
    <dgm:cxn modelId="{EB27B63C-2496-4094-93B1-EE9455910E0C}" srcId="{8100D1DA-A15C-401C-8F69-6C72A2B0CA0D}" destId="{15F6759D-4FEA-447A-8F1B-BE591ECD6770}" srcOrd="2" destOrd="0" parTransId="{9AAADDFE-889B-4A42-BBC6-F7609114559D}" sibTransId="{F67E0AE9-EE80-49C7-8A10-0D55EF91CF6D}"/>
    <dgm:cxn modelId="{10F6646B-0ED3-4CB3-A96D-002B415F28AB}" type="presOf" srcId="{6CA0B207-F9BC-4FD0-A245-FD5C368C52E7}" destId="{2D62BE7C-9514-47C6-B1FB-BA573F2ACBCE}" srcOrd="0" destOrd="0" presId="urn:microsoft.com/office/officeart/2005/8/layout/vList3"/>
    <dgm:cxn modelId="{9DE23D3F-74DA-433F-B80A-DBD91968C5B3}" type="presOf" srcId="{767D8A95-5F4B-4978-8113-2C3DF07ACF8B}" destId="{A7284109-98F3-4C8B-841D-B9F5777E1695}" srcOrd="0" destOrd="0" presId="urn:microsoft.com/office/officeart/2005/8/layout/vList3"/>
    <dgm:cxn modelId="{DBEF1BC8-261B-4CF6-B763-039474863842}" type="presParOf" srcId="{31B3D79F-5DDA-4F3E-B877-B5D347635402}" destId="{1FD2A272-C794-4B39-81A2-9C7E43E4A283}" srcOrd="0" destOrd="0" presId="urn:microsoft.com/office/officeart/2005/8/layout/vList3"/>
    <dgm:cxn modelId="{F94F7F2E-546F-456E-8448-C7050EDF634B}" type="presParOf" srcId="{1FD2A272-C794-4B39-81A2-9C7E43E4A283}" destId="{CC832C4B-8F80-4CCC-B8D8-6455BC015CD7}" srcOrd="0" destOrd="0" presId="urn:microsoft.com/office/officeart/2005/8/layout/vList3"/>
    <dgm:cxn modelId="{B47E6F86-7972-47F9-9064-C1CC8F8BC9DF}" type="presParOf" srcId="{1FD2A272-C794-4B39-81A2-9C7E43E4A283}" destId="{2D62BE7C-9514-47C6-B1FB-BA573F2ACBCE}" srcOrd="1" destOrd="0" presId="urn:microsoft.com/office/officeart/2005/8/layout/vList3"/>
    <dgm:cxn modelId="{94591B6F-0653-49E8-98D2-6695E2709F76}" type="presParOf" srcId="{31B3D79F-5DDA-4F3E-B877-B5D347635402}" destId="{041A8AE1-0804-4109-A8E4-7E9E178D3B2B}" srcOrd="1" destOrd="0" presId="urn:microsoft.com/office/officeart/2005/8/layout/vList3"/>
    <dgm:cxn modelId="{EEF5FC36-925E-42C1-93B0-3E8A64EF9C08}" type="presParOf" srcId="{31B3D79F-5DDA-4F3E-B877-B5D347635402}" destId="{CBA75E31-7BB4-46FB-8116-D6A4470494F3}" srcOrd="2" destOrd="0" presId="urn:microsoft.com/office/officeart/2005/8/layout/vList3"/>
    <dgm:cxn modelId="{DDCC19C3-8A89-4AD6-8177-13B00B2B9C59}" type="presParOf" srcId="{CBA75E31-7BB4-46FB-8116-D6A4470494F3}" destId="{9F6E2D8C-3117-4650-AB76-0B1CC8ADA995}" srcOrd="0" destOrd="0" presId="urn:microsoft.com/office/officeart/2005/8/layout/vList3"/>
    <dgm:cxn modelId="{DFF6413B-E04C-4947-8CA5-7D1B7914FF26}" type="presParOf" srcId="{CBA75E31-7BB4-46FB-8116-D6A4470494F3}" destId="{A7284109-98F3-4C8B-841D-B9F5777E1695}" srcOrd="1" destOrd="0" presId="urn:microsoft.com/office/officeart/2005/8/layout/vList3"/>
    <dgm:cxn modelId="{8633CF86-7B20-4E0F-910E-B60378CE8585}" type="presParOf" srcId="{31B3D79F-5DDA-4F3E-B877-B5D347635402}" destId="{F7B858BD-0242-408F-BB0B-9473BF1D4BC9}" srcOrd="3" destOrd="0" presId="urn:microsoft.com/office/officeart/2005/8/layout/vList3"/>
    <dgm:cxn modelId="{B368E14A-6E31-4F90-BEC4-5852854C7291}" type="presParOf" srcId="{31B3D79F-5DDA-4F3E-B877-B5D347635402}" destId="{AE4033ED-9806-4FE7-8D2F-0AD8E4441E7B}" srcOrd="4" destOrd="0" presId="urn:microsoft.com/office/officeart/2005/8/layout/vList3"/>
    <dgm:cxn modelId="{FE332BB1-C31E-4F5F-8912-07E493B2F3EB}" type="presParOf" srcId="{AE4033ED-9806-4FE7-8D2F-0AD8E4441E7B}" destId="{7A395416-1AE1-4AC0-9371-E7A51B8E51DC}" srcOrd="0" destOrd="0" presId="urn:microsoft.com/office/officeart/2005/8/layout/vList3"/>
    <dgm:cxn modelId="{193CB46C-F108-4791-BA75-5CB33A0CFF5B}" type="presParOf" srcId="{AE4033ED-9806-4FE7-8D2F-0AD8E4441E7B}" destId="{FB5818EF-B4F5-4CCA-8C2C-FF0537A41163}"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7588F6-C322-41FA-B3EC-11893F130FC8}"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id-ID"/>
        </a:p>
      </dgm:t>
    </dgm:pt>
    <dgm:pt modelId="{8D9BC7E7-B115-4E48-BC01-7D2D5EA222FE}">
      <dgm:prSet phldrT="[Text]" custT="1"/>
      <dgm:spPr/>
      <dgm:t>
        <a:bodyPr/>
        <a:lstStyle/>
        <a:p>
          <a:r>
            <a:rPr lang="en-AU" sz="2800" b="1" dirty="0" smtClean="0">
              <a:latin typeface="Arial" panose="020B0604020202020204" pitchFamily="34" charset="0"/>
              <a:cs typeface="Arial" panose="020B0604020202020204" pitchFamily="34" charset="0"/>
            </a:rPr>
            <a:t>SASARAN</a:t>
          </a:r>
          <a:endParaRPr lang="id-ID" sz="2800" b="1" dirty="0">
            <a:latin typeface="Arial" panose="020B0604020202020204" pitchFamily="34" charset="0"/>
            <a:cs typeface="Arial" panose="020B0604020202020204" pitchFamily="34" charset="0"/>
          </a:endParaRPr>
        </a:p>
      </dgm:t>
    </dgm:pt>
    <dgm:pt modelId="{E3CD1862-7BB3-404E-B0CD-7A23E49A297E}" type="parTrans" cxnId="{61034B71-4FFB-46C2-B69F-B4E03252A39B}">
      <dgm:prSet/>
      <dgm:spPr/>
      <dgm:t>
        <a:bodyPr/>
        <a:lstStyle/>
        <a:p>
          <a:endParaRPr lang="id-ID"/>
        </a:p>
      </dgm:t>
    </dgm:pt>
    <dgm:pt modelId="{BC1AC012-6EA0-4352-9DCE-69C5119C8EC0}" type="sibTrans" cxnId="{61034B71-4FFB-46C2-B69F-B4E03252A39B}">
      <dgm:prSet/>
      <dgm:spPr/>
      <dgm:t>
        <a:bodyPr/>
        <a:lstStyle/>
        <a:p>
          <a:endParaRPr lang="id-ID"/>
        </a:p>
      </dgm:t>
    </dgm:pt>
    <dgm:pt modelId="{226A6635-1042-4F33-81E0-C7B6CA1FAFF5}">
      <dgm:prSet phldrT="[Text]"/>
      <dgm:spPr/>
      <dgm:t>
        <a:bodyPr/>
        <a:lstStyle/>
        <a:p>
          <a:r>
            <a:rPr lang="en-AU" b="1" dirty="0" err="1" smtClean="0">
              <a:solidFill>
                <a:schemeClr val="tx1"/>
              </a:solidFill>
            </a:rPr>
            <a:t>Sasaran</a:t>
          </a:r>
          <a:r>
            <a:rPr lang="en-AU" b="1" dirty="0" smtClean="0">
              <a:solidFill>
                <a:schemeClr val="tx1"/>
              </a:solidFill>
            </a:rPr>
            <a:t> </a:t>
          </a:r>
          <a:r>
            <a:rPr lang="en-AU" b="1" dirty="0" err="1" smtClean="0">
              <a:solidFill>
                <a:schemeClr val="tx1"/>
              </a:solidFill>
            </a:rPr>
            <a:t>penyusunan</a:t>
          </a:r>
          <a:r>
            <a:rPr lang="en-AU" b="1" dirty="0" smtClean="0">
              <a:solidFill>
                <a:schemeClr val="tx1"/>
              </a:solidFill>
            </a:rPr>
            <a:t> </a:t>
          </a:r>
          <a:r>
            <a:rPr lang="en-AU" b="1" dirty="0" err="1" smtClean="0">
              <a:solidFill>
                <a:schemeClr val="tx1"/>
              </a:solidFill>
            </a:rPr>
            <a:t>programa</a:t>
          </a:r>
          <a:r>
            <a:rPr lang="en-AU" b="1" dirty="0" smtClean="0">
              <a:solidFill>
                <a:schemeClr val="tx1"/>
              </a:solidFill>
            </a:rPr>
            <a:t> </a:t>
          </a:r>
          <a:r>
            <a:rPr lang="en-AU" b="1" dirty="0" err="1" smtClean="0">
              <a:solidFill>
                <a:schemeClr val="tx1"/>
              </a:solidFill>
            </a:rPr>
            <a:t>adalah</a:t>
          </a:r>
          <a:r>
            <a:rPr lang="en-AU" b="1" dirty="0" smtClean="0">
              <a:solidFill>
                <a:schemeClr val="tx1"/>
              </a:solidFill>
            </a:rPr>
            <a:t> para </a:t>
          </a:r>
          <a:r>
            <a:rPr lang="en-AU" b="1" dirty="0" err="1" smtClean="0">
              <a:solidFill>
                <a:schemeClr val="tx1"/>
              </a:solidFill>
            </a:rPr>
            <a:t>penyuluh</a:t>
          </a:r>
          <a:r>
            <a:rPr lang="en-AU" b="1" dirty="0" smtClean="0">
              <a:solidFill>
                <a:schemeClr val="tx1"/>
              </a:solidFill>
            </a:rPr>
            <a:t> </a:t>
          </a:r>
          <a:r>
            <a:rPr lang="en-AU" b="1" dirty="0" err="1" smtClean="0">
              <a:solidFill>
                <a:schemeClr val="tx1"/>
              </a:solidFill>
            </a:rPr>
            <a:t>dan</a:t>
          </a:r>
          <a:r>
            <a:rPr lang="en-AU" b="1" dirty="0" smtClean="0">
              <a:solidFill>
                <a:schemeClr val="tx1"/>
              </a:solidFill>
            </a:rPr>
            <a:t> </a:t>
          </a:r>
          <a:r>
            <a:rPr lang="en-AU" b="1" dirty="0" err="1" smtClean="0">
              <a:solidFill>
                <a:schemeClr val="tx1"/>
              </a:solidFill>
            </a:rPr>
            <a:t>pelaku</a:t>
          </a:r>
          <a:r>
            <a:rPr lang="en-AU" b="1" dirty="0" smtClean="0">
              <a:solidFill>
                <a:schemeClr val="tx1"/>
              </a:solidFill>
            </a:rPr>
            <a:t> </a:t>
          </a:r>
          <a:r>
            <a:rPr lang="en-AU" b="1" dirty="0" err="1" smtClean="0">
              <a:solidFill>
                <a:schemeClr val="tx1"/>
              </a:solidFill>
            </a:rPr>
            <a:t>utama</a:t>
          </a:r>
          <a:r>
            <a:rPr lang="en-AU" b="1" dirty="0" smtClean="0">
              <a:solidFill>
                <a:schemeClr val="tx1"/>
              </a:solidFill>
            </a:rPr>
            <a:t> </a:t>
          </a:r>
          <a:r>
            <a:rPr lang="en-AU" b="1" dirty="0" err="1" smtClean="0">
              <a:solidFill>
                <a:schemeClr val="tx1"/>
              </a:solidFill>
            </a:rPr>
            <a:t>serta</a:t>
          </a:r>
          <a:r>
            <a:rPr lang="en-AU" b="1" dirty="0" smtClean="0">
              <a:solidFill>
                <a:schemeClr val="tx1"/>
              </a:solidFill>
            </a:rPr>
            <a:t> </a:t>
          </a:r>
          <a:r>
            <a:rPr lang="en-AU" b="1" dirty="0" err="1" smtClean="0">
              <a:solidFill>
                <a:schemeClr val="tx1"/>
              </a:solidFill>
            </a:rPr>
            <a:t>pelaku</a:t>
          </a:r>
          <a:r>
            <a:rPr lang="en-AU" b="1" dirty="0" smtClean="0">
              <a:solidFill>
                <a:schemeClr val="tx1"/>
              </a:solidFill>
            </a:rPr>
            <a:t> </a:t>
          </a:r>
          <a:r>
            <a:rPr lang="en-AU" b="1" dirty="0" err="1" smtClean="0">
              <a:solidFill>
                <a:schemeClr val="tx1"/>
              </a:solidFill>
            </a:rPr>
            <a:t>usaha</a:t>
          </a:r>
          <a:r>
            <a:rPr lang="en-AU" b="1" dirty="0" smtClean="0">
              <a:solidFill>
                <a:schemeClr val="tx1"/>
              </a:solidFill>
            </a:rPr>
            <a:t> di </a:t>
          </a:r>
          <a:r>
            <a:rPr lang="en-AU" b="1" dirty="0" err="1" smtClean="0">
              <a:solidFill>
                <a:schemeClr val="tx1"/>
              </a:solidFill>
            </a:rPr>
            <a:t>setiap</a:t>
          </a:r>
          <a:r>
            <a:rPr lang="en-AU" b="1" dirty="0" smtClean="0">
              <a:solidFill>
                <a:schemeClr val="tx1"/>
              </a:solidFill>
            </a:rPr>
            <a:t> </a:t>
          </a:r>
          <a:r>
            <a:rPr lang="en-AU" b="1" dirty="0" err="1" smtClean="0">
              <a:solidFill>
                <a:schemeClr val="tx1"/>
              </a:solidFill>
            </a:rPr>
            <a:t>tingkatan</a:t>
          </a:r>
          <a:r>
            <a:rPr lang="en-AU" b="1" dirty="0" smtClean="0">
              <a:solidFill>
                <a:schemeClr val="tx1"/>
              </a:solidFill>
            </a:rPr>
            <a:t> </a:t>
          </a:r>
          <a:r>
            <a:rPr lang="en-AU" b="1" dirty="0" err="1" smtClean="0">
              <a:solidFill>
                <a:schemeClr val="tx1"/>
              </a:solidFill>
            </a:rPr>
            <a:t>dengan</a:t>
          </a:r>
          <a:r>
            <a:rPr lang="en-AU" b="1" dirty="0" smtClean="0">
              <a:solidFill>
                <a:schemeClr val="tx1"/>
              </a:solidFill>
            </a:rPr>
            <a:t> </a:t>
          </a:r>
          <a:r>
            <a:rPr lang="en-AU" b="1" dirty="0" err="1" smtClean="0">
              <a:solidFill>
                <a:schemeClr val="tx1"/>
              </a:solidFill>
            </a:rPr>
            <a:t>difasilitasi</a:t>
          </a:r>
          <a:r>
            <a:rPr lang="en-AU" b="1" dirty="0" smtClean="0">
              <a:solidFill>
                <a:schemeClr val="tx1"/>
              </a:solidFill>
            </a:rPr>
            <a:t> </a:t>
          </a:r>
          <a:r>
            <a:rPr lang="en-AU" b="1" dirty="0" err="1" smtClean="0">
              <a:solidFill>
                <a:schemeClr val="tx1"/>
              </a:solidFill>
            </a:rPr>
            <a:t>oleh</a:t>
          </a:r>
          <a:r>
            <a:rPr lang="en-AU" b="1" dirty="0" smtClean="0">
              <a:solidFill>
                <a:schemeClr val="tx1"/>
              </a:solidFill>
            </a:rPr>
            <a:t> unit </a:t>
          </a:r>
          <a:r>
            <a:rPr lang="en-AU" b="1" dirty="0" err="1" smtClean="0">
              <a:solidFill>
                <a:schemeClr val="tx1"/>
              </a:solidFill>
            </a:rPr>
            <a:t>kerja</a:t>
          </a:r>
          <a:r>
            <a:rPr lang="en-AU" b="1" dirty="0" smtClean="0">
              <a:solidFill>
                <a:schemeClr val="tx1"/>
              </a:solidFill>
            </a:rPr>
            <a:t> di </a:t>
          </a:r>
          <a:r>
            <a:rPr lang="en-AU" b="1" dirty="0" err="1" smtClean="0">
              <a:solidFill>
                <a:schemeClr val="tx1"/>
              </a:solidFill>
            </a:rPr>
            <a:t>masing-masing</a:t>
          </a:r>
          <a:r>
            <a:rPr lang="en-AU" b="1" dirty="0" smtClean="0">
              <a:solidFill>
                <a:schemeClr val="tx1"/>
              </a:solidFill>
            </a:rPr>
            <a:t> </a:t>
          </a:r>
          <a:r>
            <a:rPr lang="en-AU" b="1" dirty="0" err="1" smtClean="0">
              <a:solidFill>
                <a:schemeClr val="tx1"/>
              </a:solidFill>
            </a:rPr>
            <a:t>tingkatan</a:t>
          </a:r>
          <a:r>
            <a:rPr lang="en-AU" b="1" dirty="0" smtClean="0">
              <a:solidFill>
                <a:schemeClr val="tx1"/>
              </a:solidFill>
            </a:rPr>
            <a:t>.</a:t>
          </a:r>
          <a:endParaRPr lang="id-ID" b="1" dirty="0">
            <a:solidFill>
              <a:schemeClr val="tx1"/>
            </a:solidFill>
          </a:endParaRPr>
        </a:p>
      </dgm:t>
    </dgm:pt>
    <dgm:pt modelId="{A0DF167E-923A-4D69-8280-C3C4119CED87}" type="parTrans" cxnId="{A418C3D3-4547-4035-8CF9-E59F5E03EED5}">
      <dgm:prSet/>
      <dgm:spPr/>
      <dgm:t>
        <a:bodyPr/>
        <a:lstStyle/>
        <a:p>
          <a:endParaRPr lang="id-ID"/>
        </a:p>
      </dgm:t>
    </dgm:pt>
    <dgm:pt modelId="{0E14722B-1BDD-4033-BC60-13694E810C3C}" type="sibTrans" cxnId="{A418C3D3-4547-4035-8CF9-E59F5E03EED5}">
      <dgm:prSet/>
      <dgm:spPr/>
      <dgm:t>
        <a:bodyPr/>
        <a:lstStyle/>
        <a:p>
          <a:endParaRPr lang="id-ID"/>
        </a:p>
      </dgm:t>
    </dgm:pt>
    <dgm:pt modelId="{C5DFC35F-0C86-4BF7-8871-2F250532780D}" type="pres">
      <dgm:prSet presAssocID="{2F7588F6-C322-41FA-B3EC-11893F130FC8}" presName="Name0" presStyleCnt="0">
        <dgm:presLayoutVars>
          <dgm:dir/>
          <dgm:animOne val="branch"/>
          <dgm:animLvl val="lvl"/>
        </dgm:presLayoutVars>
      </dgm:prSet>
      <dgm:spPr/>
      <dgm:t>
        <a:bodyPr/>
        <a:lstStyle/>
        <a:p>
          <a:endParaRPr lang="id-ID"/>
        </a:p>
      </dgm:t>
    </dgm:pt>
    <dgm:pt modelId="{14CB3B70-A6E6-4124-9579-6CA8D22D8628}" type="pres">
      <dgm:prSet presAssocID="{8D9BC7E7-B115-4E48-BC01-7D2D5EA222FE}" presName="chaos" presStyleCnt="0"/>
      <dgm:spPr/>
    </dgm:pt>
    <dgm:pt modelId="{108861CA-9A76-4F11-9027-5BE5322DDBB7}" type="pres">
      <dgm:prSet presAssocID="{8D9BC7E7-B115-4E48-BC01-7D2D5EA222FE}" presName="parTx1" presStyleLbl="revTx" presStyleIdx="0" presStyleCnt="1" custScaleX="120789" custScaleY="146936"/>
      <dgm:spPr/>
      <dgm:t>
        <a:bodyPr/>
        <a:lstStyle/>
        <a:p>
          <a:endParaRPr lang="id-ID"/>
        </a:p>
      </dgm:t>
    </dgm:pt>
    <dgm:pt modelId="{673B928D-BFDE-4FFE-B859-274569EE3897}" type="pres">
      <dgm:prSet presAssocID="{8D9BC7E7-B115-4E48-BC01-7D2D5EA222FE}" presName="c1" presStyleLbl="node1" presStyleIdx="0" presStyleCnt="19"/>
      <dgm:spPr/>
    </dgm:pt>
    <dgm:pt modelId="{8E3398A5-C56F-4A1F-A1C1-C6225E8C1F1D}" type="pres">
      <dgm:prSet presAssocID="{8D9BC7E7-B115-4E48-BC01-7D2D5EA222FE}" presName="c2" presStyleLbl="node1" presStyleIdx="1" presStyleCnt="19"/>
      <dgm:spPr/>
    </dgm:pt>
    <dgm:pt modelId="{65ACE2BB-AE11-4479-94C8-0FF411474A6A}" type="pres">
      <dgm:prSet presAssocID="{8D9BC7E7-B115-4E48-BC01-7D2D5EA222FE}" presName="c3" presStyleLbl="node1" presStyleIdx="2" presStyleCnt="19"/>
      <dgm:spPr/>
    </dgm:pt>
    <dgm:pt modelId="{7FF92572-7F99-44CE-BF5A-3B4B8BB6D354}" type="pres">
      <dgm:prSet presAssocID="{8D9BC7E7-B115-4E48-BC01-7D2D5EA222FE}" presName="c4" presStyleLbl="node1" presStyleIdx="3" presStyleCnt="19"/>
      <dgm:spPr/>
    </dgm:pt>
    <dgm:pt modelId="{068A134C-0DA1-494F-AB58-5E74EC30807D}" type="pres">
      <dgm:prSet presAssocID="{8D9BC7E7-B115-4E48-BC01-7D2D5EA222FE}" presName="c5" presStyleLbl="node1" presStyleIdx="4" presStyleCnt="19"/>
      <dgm:spPr/>
    </dgm:pt>
    <dgm:pt modelId="{60711DE1-46CB-483C-8E17-9E2C46A3A258}" type="pres">
      <dgm:prSet presAssocID="{8D9BC7E7-B115-4E48-BC01-7D2D5EA222FE}" presName="c6" presStyleLbl="node1" presStyleIdx="5" presStyleCnt="19"/>
      <dgm:spPr/>
    </dgm:pt>
    <dgm:pt modelId="{13718626-631C-4A60-9BB1-A950576BE62F}" type="pres">
      <dgm:prSet presAssocID="{8D9BC7E7-B115-4E48-BC01-7D2D5EA222FE}" presName="c7" presStyleLbl="node1" presStyleIdx="6" presStyleCnt="19"/>
      <dgm:spPr/>
    </dgm:pt>
    <dgm:pt modelId="{828D58FE-5F95-4921-96E1-3B30D315532B}" type="pres">
      <dgm:prSet presAssocID="{8D9BC7E7-B115-4E48-BC01-7D2D5EA222FE}" presName="c8" presStyleLbl="node1" presStyleIdx="7" presStyleCnt="19"/>
      <dgm:spPr/>
    </dgm:pt>
    <dgm:pt modelId="{2F1456C7-EF1E-4DCE-88A4-AA1695B15A91}" type="pres">
      <dgm:prSet presAssocID="{8D9BC7E7-B115-4E48-BC01-7D2D5EA222FE}" presName="c9" presStyleLbl="node1" presStyleIdx="8" presStyleCnt="19"/>
      <dgm:spPr/>
    </dgm:pt>
    <dgm:pt modelId="{CB8C23E7-955E-4120-ABD7-D5D01CECB19D}" type="pres">
      <dgm:prSet presAssocID="{8D9BC7E7-B115-4E48-BC01-7D2D5EA222FE}" presName="c10" presStyleLbl="node1" presStyleIdx="9" presStyleCnt="19"/>
      <dgm:spPr/>
    </dgm:pt>
    <dgm:pt modelId="{1486202E-99FA-4F58-9632-00E13ECC890C}" type="pres">
      <dgm:prSet presAssocID="{8D9BC7E7-B115-4E48-BC01-7D2D5EA222FE}" presName="c11" presStyleLbl="node1" presStyleIdx="10" presStyleCnt="19"/>
      <dgm:spPr/>
    </dgm:pt>
    <dgm:pt modelId="{1012BBDD-DE92-45FC-BDF5-8245F1A31358}" type="pres">
      <dgm:prSet presAssocID="{8D9BC7E7-B115-4E48-BC01-7D2D5EA222FE}" presName="c12" presStyleLbl="node1" presStyleIdx="11" presStyleCnt="19"/>
      <dgm:spPr/>
    </dgm:pt>
    <dgm:pt modelId="{C7A3D362-CDF0-452F-A715-817A9FE6EEBD}" type="pres">
      <dgm:prSet presAssocID="{8D9BC7E7-B115-4E48-BC01-7D2D5EA222FE}" presName="c13" presStyleLbl="node1" presStyleIdx="12" presStyleCnt="19"/>
      <dgm:spPr/>
    </dgm:pt>
    <dgm:pt modelId="{346CF3D1-B1CF-401F-86B2-E3B565008A73}" type="pres">
      <dgm:prSet presAssocID="{8D9BC7E7-B115-4E48-BC01-7D2D5EA222FE}" presName="c14" presStyleLbl="node1" presStyleIdx="13" presStyleCnt="19"/>
      <dgm:spPr/>
    </dgm:pt>
    <dgm:pt modelId="{70DC2948-4E0C-4721-9E74-6126C91C2400}" type="pres">
      <dgm:prSet presAssocID="{8D9BC7E7-B115-4E48-BC01-7D2D5EA222FE}" presName="c15" presStyleLbl="node1" presStyleIdx="14" presStyleCnt="19"/>
      <dgm:spPr/>
    </dgm:pt>
    <dgm:pt modelId="{928948B3-B7A0-4D8B-9948-0175A381B839}" type="pres">
      <dgm:prSet presAssocID="{8D9BC7E7-B115-4E48-BC01-7D2D5EA222FE}" presName="c16" presStyleLbl="node1" presStyleIdx="15" presStyleCnt="19"/>
      <dgm:spPr/>
    </dgm:pt>
    <dgm:pt modelId="{D6D479BC-158D-46E8-82DE-D1E368871C4C}" type="pres">
      <dgm:prSet presAssocID="{8D9BC7E7-B115-4E48-BC01-7D2D5EA222FE}" presName="c17" presStyleLbl="node1" presStyleIdx="16" presStyleCnt="19"/>
      <dgm:spPr/>
    </dgm:pt>
    <dgm:pt modelId="{2AA23FE2-275B-4257-AF89-CEFD62D1B655}" type="pres">
      <dgm:prSet presAssocID="{8D9BC7E7-B115-4E48-BC01-7D2D5EA222FE}" presName="c18" presStyleLbl="node1" presStyleIdx="17" presStyleCnt="19"/>
      <dgm:spPr/>
    </dgm:pt>
    <dgm:pt modelId="{69CA403D-7159-4D0C-AEBF-2A294AD27AEA}" type="pres">
      <dgm:prSet presAssocID="{BC1AC012-6EA0-4352-9DCE-69C5119C8EC0}" presName="chevronComposite1" presStyleCnt="0"/>
      <dgm:spPr/>
    </dgm:pt>
    <dgm:pt modelId="{417AECBB-A33F-4D96-B5F8-23FDC18DB336}" type="pres">
      <dgm:prSet presAssocID="{BC1AC012-6EA0-4352-9DCE-69C5119C8EC0}" presName="chevron1" presStyleLbl="sibTrans2D1" presStyleIdx="0" presStyleCnt="2"/>
      <dgm:spPr/>
    </dgm:pt>
    <dgm:pt modelId="{88277F3B-ABE5-491F-A6AA-04261A68816D}" type="pres">
      <dgm:prSet presAssocID="{BC1AC012-6EA0-4352-9DCE-69C5119C8EC0}" presName="spChevron1" presStyleCnt="0"/>
      <dgm:spPr/>
    </dgm:pt>
    <dgm:pt modelId="{9FB42CA4-F985-4CDC-8C54-390AD46F37CC}" type="pres">
      <dgm:prSet presAssocID="{BC1AC012-6EA0-4352-9DCE-69C5119C8EC0}" presName="overlap" presStyleCnt="0"/>
      <dgm:spPr/>
    </dgm:pt>
    <dgm:pt modelId="{61F272EC-9580-4195-8844-CDFCB8783683}" type="pres">
      <dgm:prSet presAssocID="{BC1AC012-6EA0-4352-9DCE-69C5119C8EC0}" presName="chevronComposite2" presStyleCnt="0"/>
      <dgm:spPr/>
    </dgm:pt>
    <dgm:pt modelId="{7CFC0F4E-4CC5-48B1-B3B8-896EE761308D}" type="pres">
      <dgm:prSet presAssocID="{BC1AC012-6EA0-4352-9DCE-69C5119C8EC0}" presName="chevron2" presStyleLbl="sibTrans2D1" presStyleIdx="1" presStyleCnt="2" custLinFactNeighborX="-19920" custLinFactNeighborY="-1427"/>
      <dgm:spPr/>
    </dgm:pt>
    <dgm:pt modelId="{8FD2E9AC-294A-4C49-8642-44A13A3BEA14}" type="pres">
      <dgm:prSet presAssocID="{BC1AC012-6EA0-4352-9DCE-69C5119C8EC0}" presName="spChevron2" presStyleCnt="0"/>
      <dgm:spPr/>
    </dgm:pt>
    <dgm:pt modelId="{F61E24E9-75DE-45DB-9D3A-C6C15D7F9AC0}" type="pres">
      <dgm:prSet presAssocID="{226A6635-1042-4F33-81E0-C7B6CA1FAFF5}" presName="last" presStyleCnt="0"/>
      <dgm:spPr/>
    </dgm:pt>
    <dgm:pt modelId="{2AD4A7D7-3473-40A1-BEA3-60EB19450CE4}" type="pres">
      <dgm:prSet presAssocID="{226A6635-1042-4F33-81E0-C7B6CA1FAFF5}" presName="circleTx" presStyleLbl="node1" presStyleIdx="18" presStyleCnt="19" custScaleX="316557" custScaleY="345315"/>
      <dgm:spPr/>
      <dgm:t>
        <a:bodyPr/>
        <a:lstStyle/>
        <a:p>
          <a:endParaRPr lang="id-ID"/>
        </a:p>
      </dgm:t>
    </dgm:pt>
    <dgm:pt modelId="{DA992691-0695-4112-8F92-6C7A2D63A469}" type="pres">
      <dgm:prSet presAssocID="{226A6635-1042-4F33-81E0-C7B6CA1FAFF5}" presName="spN" presStyleCnt="0"/>
      <dgm:spPr/>
    </dgm:pt>
  </dgm:ptLst>
  <dgm:cxnLst>
    <dgm:cxn modelId="{F42F72EC-6EF4-4D3D-97C2-0BAEBE07FAC3}" type="presOf" srcId="{226A6635-1042-4F33-81E0-C7B6CA1FAFF5}" destId="{2AD4A7D7-3473-40A1-BEA3-60EB19450CE4}" srcOrd="0" destOrd="0" presId="urn:microsoft.com/office/officeart/2009/3/layout/RandomtoResultProcess"/>
    <dgm:cxn modelId="{74596E9B-EF1D-4279-A53A-3FDBA8CBC5E6}" type="presOf" srcId="{8D9BC7E7-B115-4E48-BC01-7D2D5EA222FE}" destId="{108861CA-9A76-4F11-9027-5BE5322DDBB7}" srcOrd="0" destOrd="0" presId="urn:microsoft.com/office/officeart/2009/3/layout/RandomtoResultProcess"/>
    <dgm:cxn modelId="{61034B71-4FFB-46C2-B69F-B4E03252A39B}" srcId="{2F7588F6-C322-41FA-B3EC-11893F130FC8}" destId="{8D9BC7E7-B115-4E48-BC01-7D2D5EA222FE}" srcOrd="0" destOrd="0" parTransId="{E3CD1862-7BB3-404E-B0CD-7A23E49A297E}" sibTransId="{BC1AC012-6EA0-4352-9DCE-69C5119C8EC0}"/>
    <dgm:cxn modelId="{A418C3D3-4547-4035-8CF9-E59F5E03EED5}" srcId="{2F7588F6-C322-41FA-B3EC-11893F130FC8}" destId="{226A6635-1042-4F33-81E0-C7B6CA1FAFF5}" srcOrd="1" destOrd="0" parTransId="{A0DF167E-923A-4D69-8280-C3C4119CED87}" sibTransId="{0E14722B-1BDD-4033-BC60-13694E810C3C}"/>
    <dgm:cxn modelId="{B860C6E5-D28D-45D2-9DB6-B51E004A248E}" type="presOf" srcId="{2F7588F6-C322-41FA-B3EC-11893F130FC8}" destId="{C5DFC35F-0C86-4BF7-8871-2F250532780D}" srcOrd="0" destOrd="0" presId="urn:microsoft.com/office/officeart/2009/3/layout/RandomtoResultProcess"/>
    <dgm:cxn modelId="{42B5ABD2-6AE4-4B7A-8905-EEAE0EF8B69E}" type="presParOf" srcId="{C5DFC35F-0C86-4BF7-8871-2F250532780D}" destId="{14CB3B70-A6E6-4124-9579-6CA8D22D8628}" srcOrd="0" destOrd="0" presId="urn:microsoft.com/office/officeart/2009/3/layout/RandomtoResultProcess"/>
    <dgm:cxn modelId="{13D47D25-6B22-4C01-A905-C1C97C2A758A}" type="presParOf" srcId="{14CB3B70-A6E6-4124-9579-6CA8D22D8628}" destId="{108861CA-9A76-4F11-9027-5BE5322DDBB7}" srcOrd="0" destOrd="0" presId="urn:microsoft.com/office/officeart/2009/3/layout/RandomtoResultProcess"/>
    <dgm:cxn modelId="{E392AE46-516A-4E0A-A736-26EC748FE7A5}" type="presParOf" srcId="{14CB3B70-A6E6-4124-9579-6CA8D22D8628}" destId="{673B928D-BFDE-4FFE-B859-274569EE3897}" srcOrd="1" destOrd="0" presId="urn:microsoft.com/office/officeart/2009/3/layout/RandomtoResultProcess"/>
    <dgm:cxn modelId="{89CFE6B9-DC1A-41F2-B786-03F8924DCCB8}" type="presParOf" srcId="{14CB3B70-A6E6-4124-9579-6CA8D22D8628}" destId="{8E3398A5-C56F-4A1F-A1C1-C6225E8C1F1D}" srcOrd="2" destOrd="0" presId="urn:microsoft.com/office/officeart/2009/3/layout/RandomtoResultProcess"/>
    <dgm:cxn modelId="{ACAF0A98-3C8C-4E73-B180-6C79CC35D136}" type="presParOf" srcId="{14CB3B70-A6E6-4124-9579-6CA8D22D8628}" destId="{65ACE2BB-AE11-4479-94C8-0FF411474A6A}" srcOrd="3" destOrd="0" presId="urn:microsoft.com/office/officeart/2009/3/layout/RandomtoResultProcess"/>
    <dgm:cxn modelId="{F262845F-A648-40BB-88B9-2E3246CB20FD}" type="presParOf" srcId="{14CB3B70-A6E6-4124-9579-6CA8D22D8628}" destId="{7FF92572-7F99-44CE-BF5A-3B4B8BB6D354}" srcOrd="4" destOrd="0" presId="urn:microsoft.com/office/officeart/2009/3/layout/RandomtoResultProcess"/>
    <dgm:cxn modelId="{C40A52A4-F734-4738-A8B7-EB438DCC8DCD}" type="presParOf" srcId="{14CB3B70-A6E6-4124-9579-6CA8D22D8628}" destId="{068A134C-0DA1-494F-AB58-5E74EC30807D}" srcOrd="5" destOrd="0" presId="urn:microsoft.com/office/officeart/2009/3/layout/RandomtoResultProcess"/>
    <dgm:cxn modelId="{C732A9B7-68F3-4189-BE04-24DBA10C5743}" type="presParOf" srcId="{14CB3B70-A6E6-4124-9579-6CA8D22D8628}" destId="{60711DE1-46CB-483C-8E17-9E2C46A3A258}" srcOrd="6" destOrd="0" presId="urn:microsoft.com/office/officeart/2009/3/layout/RandomtoResultProcess"/>
    <dgm:cxn modelId="{96235CA7-6126-439E-85B8-42BFD8ABD401}" type="presParOf" srcId="{14CB3B70-A6E6-4124-9579-6CA8D22D8628}" destId="{13718626-631C-4A60-9BB1-A950576BE62F}" srcOrd="7" destOrd="0" presId="urn:microsoft.com/office/officeart/2009/3/layout/RandomtoResultProcess"/>
    <dgm:cxn modelId="{DB499FB6-58BA-40D5-8AA1-D04A56E0506E}" type="presParOf" srcId="{14CB3B70-A6E6-4124-9579-6CA8D22D8628}" destId="{828D58FE-5F95-4921-96E1-3B30D315532B}" srcOrd="8" destOrd="0" presId="urn:microsoft.com/office/officeart/2009/3/layout/RandomtoResultProcess"/>
    <dgm:cxn modelId="{E7267753-7E82-45C2-930D-D16354EA1352}" type="presParOf" srcId="{14CB3B70-A6E6-4124-9579-6CA8D22D8628}" destId="{2F1456C7-EF1E-4DCE-88A4-AA1695B15A91}" srcOrd="9" destOrd="0" presId="urn:microsoft.com/office/officeart/2009/3/layout/RandomtoResultProcess"/>
    <dgm:cxn modelId="{D64C7E57-A629-44D7-8153-9A655C06E57A}" type="presParOf" srcId="{14CB3B70-A6E6-4124-9579-6CA8D22D8628}" destId="{CB8C23E7-955E-4120-ABD7-D5D01CECB19D}" srcOrd="10" destOrd="0" presId="urn:microsoft.com/office/officeart/2009/3/layout/RandomtoResultProcess"/>
    <dgm:cxn modelId="{484DC4E4-D2DC-40FD-8C40-84013690E35E}" type="presParOf" srcId="{14CB3B70-A6E6-4124-9579-6CA8D22D8628}" destId="{1486202E-99FA-4F58-9632-00E13ECC890C}" srcOrd="11" destOrd="0" presId="urn:microsoft.com/office/officeart/2009/3/layout/RandomtoResultProcess"/>
    <dgm:cxn modelId="{C1977626-C5A5-41BB-8E5F-16B739702CC7}" type="presParOf" srcId="{14CB3B70-A6E6-4124-9579-6CA8D22D8628}" destId="{1012BBDD-DE92-45FC-BDF5-8245F1A31358}" srcOrd="12" destOrd="0" presId="urn:microsoft.com/office/officeart/2009/3/layout/RandomtoResultProcess"/>
    <dgm:cxn modelId="{04CA1EAB-FE8A-43FE-871F-D4D7F90CB7D5}" type="presParOf" srcId="{14CB3B70-A6E6-4124-9579-6CA8D22D8628}" destId="{C7A3D362-CDF0-452F-A715-817A9FE6EEBD}" srcOrd="13" destOrd="0" presId="urn:microsoft.com/office/officeart/2009/3/layout/RandomtoResultProcess"/>
    <dgm:cxn modelId="{C1ED299F-932A-4AA7-912C-EB457780346B}" type="presParOf" srcId="{14CB3B70-A6E6-4124-9579-6CA8D22D8628}" destId="{346CF3D1-B1CF-401F-86B2-E3B565008A73}" srcOrd="14" destOrd="0" presId="urn:microsoft.com/office/officeart/2009/3/layout/RandomtoResultProcess"/>
    <dgm:cxn modelId="{16FB0CA7-DEAC-47FF-B1F3-C4C92B1648C9}" type="presParOf" srcId="{14CB3B70-A6E6-4124-9579-6CA8D22D8628}" destId="{70DC2948-4E0C-4721-9E74-6126C91C2400}" srcOrd="15" destOrd="0" presId="urn:microsoft.com/office/officeart/2009/3/layout/RandomtoResultProcess"/>
    <dgm:cxn modelId="{F04DF439-4DE6-4FDF-B47C-A0714169C759}" type="presParOf" srcId="{14CB3B70-A6E6-4124-9579-6CA8D22D8628}" destId="{928948B3-B7A0-4D8B-9948-0175A381B839}" srcOrd="16" destOrd="0" presId="urn:microsoft.com/office/officeart/2009/3/layout/RandomtoResultProcess"/>
    <dgm:cxn modelId="{7F905E2E-D8D5-4C67-977B-0FD10C908D01}" type="presParOf" srcId="{14CB3B70-A6E6-4124-9579-6CA8D22D8628}" destId="{D6D479BC-158D-46E8-82DE-D1E368871C4C}" srcOrd="17" destOrd="0" presId="urn:microsoft.com/office/officeart/2009/3/layout/RandomtoResultProcess"/>
    <dgm:cxn modelId="{09804D3B-DE3C-4A11-A191-520FD6F38CD1}" type="presParOf" srcId="{14CB3B70-A6E6-4124-9579-6CA8D22D8628}" destId="{2AA23FE2-275B-4257-AF89-CEFD62D1B655}" srcOrd="18" destOrd="0" presId="urn:microsoft.com/office/officeart/2009/3/layout/RandomtoResultProcess"/>
    <dgm:cxn modelId="{AC4437DB-E686-4FEE-A15C-AB1865F9FC56}" type="presParOf" srcId="{C5DFC35F-0C86-4BF7-8871-2F250532780D}" destId="{69CA403D-7159-4D0C-AEBF-2A294AD27AEA}" srcOrd="1" destOrd="0" presId="urn:microsoft.com/office/officeart/2009/3/layout/RandomtoResultProcess"/>
    <dgm:cxn modelId="{A04FBDAE-8BEA-4594-870E-0A64613EA40A}" type="presParOf" srcId="{69CA403D-7159-4D0C-AEBF-2A294AD27AEA}" destId="{417AECBB-A33F-4D96-B5F8-23FDC18DB336}" srcOrd="0" destOrd="0" presId="urn:microsoft.com/office/officeart/2009/3/layout/RandomtoResultProcess"/>
    <dgm:cxn modelId="{CE8F0645-C434-4F19-BDCA-B8ADBE59F783}" type="presParOf" srcId="{69CA403D-7159-4D0C-AEBF-2A294AD27AEA}" destId="{88277F3B-ABE5-491F-A6AA-04261A68816D}" srcOrd="1" destOrd="0" presId="urn:microsoft.com/office/officeart/2009/3/layout/RandomtoResultProcess"/>
    <dgm:cxn modelId="{304C83AD-7993-4400-82B8-CBECEB3A89BB}" type="presParOf" srcId="{C5DFC35F-0C86-4BF7-8871-2F250532780D}" destId="{9FB42CA4-F985-4CDC-8C54-390AD46F37CC}" srcOrd="2" destOrd="0" presId="urn:microsoft.com/office/officeart/2009/3/layout/RandomtoResultProcess"/>
    <dgm:cxn modelId="{C54CA6EA-1818-41B4-AEB2-FD03E2AC6EDD}" type="presParOf" srcId="{C5DFC35F-0C86-4BF7-8871-2F250532780D}" destId="{61F272EC-9580-4195-8844-CDFCB8783683}" srcOrd="3" destOrd="0" presId="urn:microsoft.com/office/officeart/2009/3/layout/RandomtoResultProcess"/>
    <dgm:cxn modelId="{8B80FA77-882F-4177-9B4C-1E314ABDF359}" type="presParOf" srcId="{61F272EC-9580-4195-8844-CDFCB8783683}" destId="{7CFC0F4E-4CC5-48B1-B3B8-896EE761308D}" srcOrd="0" destOrd="0" presId="urn:microsoft.com/office/officeart/2009/3/layout/RandomtoResultProcess"/>
    <dgm:cxn modelId="{74F76641-2A73-4C05-A254-B18D39D08BAA}" type="presParOf" srcId="{61F272EC-9580-4195-8844-CDFCB8783683}" destId="{8FD2E9AC-294A-4C49-8642-44A13A3BEA14}" srcOrd="1" destOrd="0" presId="urn:microsoft.com/office/officeart/2009/3/layout/RandomtoResultProcess"/>
    <dgm:cxn modelId="{91A820B6-5E79-4B3E-AE29-B27AE59DB0DD}" type="presParOf" srcId="{C5DFC35F-0C86-4BF7-8871-2F250532780D}" destId="{F61E24E9-75DE-45DB-9D3A-C6C15D7F9AC0}" srcOrd="4" destOrd="0" presId="urn:microsoft.com/office/officeart/2009/3/layout/RandomtoResultProcess"/>
    <dgm:cxn modelId="{93B052E7-E6D2-4534-8281-F00D52C80F3B}" type="presParOf" srcId="{F61E24E9-75DE-45DB-9D3A-C6C15D7F9AC0}" destId="{2AD4A7D7-3473-40A1-BEA3-60EB19450CE4}" srcOrd="0" destOrd="0" presId="urn:microsoft.com/office/officeart/2009/3/layout/RandomtoResultProcess"/>
    <dgm:cxn modelId="{9FEE6973-B8A8-4418-864B-AA6195B62D39}" type="presParOf" srcId="{F61E24E9-75DE-45DB-9D3A-C6C15D7F9AC0}" destId="{DA992691-0695-4112-8F92-6C7A2D63A469}" srcOrd="1" destOrd="0" presId="urn:microsoft.com/office/officeart/2009/3/layout/RandomtoResul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2BE7C-9514-47C6-B1FB-BA573F2ACBCE}">
      <dsp:nvSpPr>
        <dsp:cNvPr id="0" name=""/>
        <dsp:cNvSpPr/>
      </dsp:nvSpPr>
      <dsp:spPr>
        <a:xfrm rot="10800000">
          <a:off x="2038590" y="2350"/>
          <a:ext cx="6703944" cy="1400010"/>
        </a:xfrm>
        <a:prstGeom prst="homePlat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6" tIns="91440" rIns="170688" bIns="91440" numCol="1" spcCol="1270" anchor="ctr" anchorCtr="0">
          <a:noAutofit/>
        </a:bodyPr>
        <a:lstStyle/>
        <a:p>
          <a:pPr lvl="0" algn="ctr" defTabSz="1066800">
            <a:lnSpc>
              <a:spcPct val="90000"/>
            </a:lnSpc>
            <a:spcBef>
              <a:spcPct val="0"/>
            </a:spcBef>
            <a:spcAft>
              <a:spcPct val="35000"/>
            </a:spcAft>
          </a:pPr>
          <a:r>
            <a:rPr lang="en-AU" sz="2400" kern="1200" dirty="0" err="1" smtClean="0">
              <a:solidFill>
                <a:srgbClr val="FFFF00"/>
              </a:solidFill>
              <a:latin typeface="Arial" panose="020B0604020202020204" pitchFamily="34" charset="0"/>
              <a:cs typeface="Arial" panose="020B0604020202020204" pitchFamily="34" charset="0"/>
            </a:rPr>
            <a:t>Menyediakan</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acuan</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dalam</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penyelenggaraan</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penyuluhan</a:t>
          </a:r>
          <a:endParaRPr lang="id-ID" sz="2400" kern="1200" dirty="0">
            <a:solidFill>
              <a:srgbClr val="FFFF00"/>
            </a:solidFill>
          </a:endParaRPr>
        </a:p>
      </dsp:txBody>
      <dsp:txXfrm rot="10800000">
        <a:off x="2388592" y="2350"/>
        <a:ext cx="6353942" cy="1400010"/>
      </dsp:txXfrm>
    </dsp:sp>
    <dsp:sp modelId="{CC832C4B-8F80-4CCC-B8D8-6455BC015CD7}">
      <dsp:nvSpPr>
        <dsp:cNvPr id="0" name=""/>
        <dsp:cNvSpPr/>
      </dsp:nvSpPr>
      <dsp:spPr>
        <a:xfrm>
          <a:off x="1338584" y="2350"/>
          <a:ext cx="1400010" cy="1400010"/>
        </a:xfrm>
        <a:prstGeom prst="ellipse">
          <a:avLst/>
        </a:prstGeom>
        <a:blipFill rotWithShape="1">
          <a:blip xmlns:r="http://schemas.openxmlformats.org/officeDocument/2006/relationships" r:embed="rId1"/>
          <a:stretch>
            <a:fillRect/>
          </a:stretch>
        </a:blipFill>
        <a:ln w="55000" cap="flat" cmpd="thickThin" algn="ctr">
          <a:solidFill>
            <a:srgbClr val="002060"/>
          </a:solidFill>
          <a:prstDash val="solid"/>
        </a:ln>
        <a:effectLst/>
      </dsp:spPr>
      <dsp:style>
        <a:lnRef idx="2">
          <a:scrgbClr r="0" g="0" b="0"/>
        </a:lnRef>
        <a:fillRef idx="1">
          <a:scrgbClr r="0" g="0" b="0"/>
        </a:fillRef>
        <a:effectRef idx="0">
          <a:scrgbClr r="0" g="0" b="0"/>
        </a:effectRef>
        <a:fontRef idx="minor"/>
      </dsp:style>
    </dsp:sp>
    <dsp:sp modelId="{A7284109-98F3-4C8B-841D-B9F5777E1695}">
      <dsp:nvSpPr>
        <dsp:cNvPr id="0" name=""/>
        <dsp:cNvSpPr/>
      </dsp:nvSpPr>
      <dsp:spPr>
        <a:xfrm rot="10800000">
          <a:off x="2038590" y="1820274"/>
          <a:ext cx="6703944" cy="1400010"/>
        </a:xfrm>
        <a:prstGeom prst="homePlat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6" tIns="91440" rIns="170688" bIns="91440" numCol="1" spcCol="1270" anchor="ctr" anchorCtr="0">
          <a:noAutofit/>
        </a:bodyPr>
        <a:lstStyle/>
        <a:p>
          <a:pPr lvl="0" algn="ctr" defTabSz="1066800">
            <a:lnSpc>
              <a:spcPct val="90000"/>
            </a:lnSpc>
            <a:spcBef>
              <a:spcPct val="0"/>
            </a:spcBef>
            <a:spcAft>
              <a:spcPct val="35000"/>
            </a:spcAft>
          </a:pPr>
          <a:r>
            <a:rPr lang="en-AU" sz="2400" kern="1200" dirty="0" err="1" smtClean="0">
              <a:solidFill>
                <a:srgbClr val="FFFF00"/>
              </a:solidFill>
              <a:latin typeface="Arial" panose="020B0604020202020204" pitchFamily="34" charset="0"/>
              <a:cs typeface="Arial" panose="020B0604020202020204" pitchFamily="34" charset="0"/>
            </a:rPr>
            <a:t>Memberikan</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acuan</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bagi</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penyuluh</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dalam</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menyusun</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rencana</a:t>
          </a:r>
          <a:r>
            <a:rPr lang="en-AU" sz="2400" kern="1200" dirty="0" smtClean="0">
              <a:solidFill>
                <a:srgbClr val="FFFF00"/>
              </a:solidFill>
              <a:latin typeface="Arial" panose="020B0604020202020204" pitchFamily="34" charset="0"/>
              <a:cs typeface="Arial" panose="020B0604020202020204" pitchFamily="34" charset="0"/>
            </a:rPr>
            <a:t> </a:t>
          </a:r>
          <a:r>
            <a:rPr lang="en-AU" sz="2400" kern="1200" dirty="0" err="1" smtClean="0">
              <a:solidFill>
                <a:srgbClr val="FFFF00"/>
              </a:solidFill>
              <a:latin typeface="Arial" panose="020B0604020202020204" pitchFamily="34" charset="0"/>
              <a:cs typeface="Arial" panose="020B0604020202020204" pitchFamily="34" charset="0"/>
            </a:rPr>
            <a:t>kerja</a:t>
          </a:r>
          <a:endParaRPr lang="id-ID" sz="2400" kern="1200" dirty="0">
            <a:solidFill>
              <a:srgbClr val="FFFF00"/>
            </a:solidFill>
          </a:endParaRPr>
        </a:p>
      </dsp:txBody>
      <dsp:txXfrm rot="10800000">
        <a:off x="2388592" y="1820274"/>
        <a:ext cx="6353942" cy="1400010"/>
      </dsp:txXfrm>
    </dsp:sp>
    <dsp:sp modelId="{9F6E2D8C-3117-4650-AB76-0B1CC8ADA995}">
      <dsp:nvSpPr>
        <dsp:cNvPr id="0" name=""/>
        <dsp:cNvSpPr/>
      </dsp:nvSpPr>
      <dsp:spPr>
        <a:xfrm>
          <a:off x="1338584" y="1820274"/>
          <a:ext cx="1400010" cy="1400010"/>
        </a:xfrm>
        <a:prstGeom prst="ellipse">
          <a:avLst/>
        </a:prstGeom>
        <a:blipFill rotWithShape="1">
          <a:blip xmlns:r="http://schemas.openxmlformats.org/officeDocument/2006/relationships" r:embed="rId2"/>
          <a:stretch>
            <a:fillRect/>
          </a:stretch>
        </a:blipFill>
        <a:ln w="55000" cap="flat" cmpd="thickThin" algn="ctr">
          <a:solidFill>
            <a:srgbClr val="FF0000"/>
          </a:solidFill>
          <a:prstDash val="solid"/>
        </a:ln>
        <a:effectLst/>
      </dsp:spPr>
      <dsp:style>
        <a:lnRef idx="2">
          <a:scrgbClr r="0" g="0" b="0"/>
        </a:lnRef>
        <a:fillRef idx="1">
          <a:scrgbClr r="0" g="0" b="0"/>
        </a:fillRef>
        <a:effectRef idx="0">
          <a:scrgbClr r="0" g="0" b="0"/>
        </a:effectRef>
        <a:fontRef idx="minor"/>
      </dsp:style>
    </dsp:sp>
    <dsp:sp modelId="{FB5818EF-B4F5-4CCA-8C2C-FF0537A41163}">
      <dsp:nvSpPr>
        <dsp:cNvPr id="0" name=""/>
        <dsp:cNvSpPr/>
      </dsp:nvSpPr>
      <dsp:spPr>
        <a:xfrm rot="10800000">
          <a:off x="2038590" y="3638198"/>
          <a:ext cx="6703944" cy="1400010"/>
        </a:xfrm>
        <a:prstGeom prst="homePlat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6" tIns="76200" rIns="142240" bIns="76200" numCol="1" spcCol="1270" anchor="ctr" anchorCtr="0">
          <a:noAutofit/>
        </a:bodyPr>
        <a:lstStyle/>
        <a:p>
          <a:pPr lvl="0" algn="ctr" defTabSz="889000">
            <a:lnSpc>
              <a:spcPct val="90000"/>
            </a:lnSpc>
            <a:spcBef>
              <a:spcPct val="0"/>
            </a:spcBef>
            <a:spcAft>
              <a:spcPct val="35000"/>
            </a:spcAft>
          </a:pPr>
          <a:r>
            <a:rPr lang="en-AU" sz="2000" kern="1200" dirty="0" err="1" smtClean="0">
              <a:solidFill>
                <a:srgbClr val="FFFF00"/>
              </a:solidFill>
              <a:latin typeface="Arial" panose="020B0604020202020204" pitchFamily="34" charset="0"/>
              <a:cs typeface="Arial" panose="020B0604020202020204" pitchFamily="34" charset="0"/>
            </a:rPr>
            <a:t>Menyediakan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bahan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penyusunan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perencanaan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penyuluhan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untuk</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disampaikan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dalam</a:t>
          </a:r>
          <a:r>
            <a:rPr lang="en-AU" sz="2000" kern="1200" dirty="0" smtClean="0">
              <a:solidFill>
                <a:srgbClr val="FFFF00"/>
              </a:solidFill>
              <a:latin typeface="Arial" panose="020B0604020202020204" pitchFamily="34" charset="0"/>
              <a:cs typeface="Arial" panose="020B0604020202020204" pitchFamily="34" charset="0"/>
            </a:rPr>
            <a:t> forum </a:t>
          </a:r>
          <a:r>
            <a:rPr lang="en-AU" sz="2000" kern="1200" dirty="0" err="1" smtClean="0">
              <a:solidFill>
                <a:srgbClr val="FFFF00"/>
              </a:solidFill>
              <a:latin typeface="Arial" panose="020B0604020202020204" pitchFamily="34" charset="0"/>
              <a:cs typeface="Arial" panose="020B0604020202020204" pitchFamily="34" charset="0"/>
            </a:rPr>
            <a:t>musyawarah</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perencanaan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pembangunan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pertanian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Musrenbangtan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tahun</a:t>
          </a:r>
          <a:r>
            <a:rPr lang="en-AU" sz="2000" kern="1200" dirty="0" smtClean="0">
              <a:solidFill>
                <a:srgbClr val="FFFF00"/>
              </a:solidFill>
              <a:latin typeface="Arial" panose="020B0604020202020204" pitchFamily="34" charset="0"/>
              <a:cs typeface="Arial" panose="020B0604020202020204" pitchFamily="34" charset="0"/>
            </a:rPr>
            <a:t> </a:t>
          </a:r>
          <a:r>
            <a:rPr lang="en-AU" sz="2000" kern="1200" dirty="0" err="1" smtClean="0">
              <a:solidFill>
                <a:srgbClr val="FFFF00"/>
              </a:solidFill>
              <a:latin typeface="Arial" panose="020B0604020202020204" pitchFamily="34" charset="0"/>
              <a:cs typeface="Arial" panose="020B0604020202020204" pitchFamily="34" charset="0"/>
            </a:rPr>
            <a:t>berikutnya</a:t>
          </a:r>
          <a:endParaRPr lang="id-ID" sz="2000" kern="1200" dirty="0">
            <a:solidFill>
              <a:srgbClr val="FFFF00"/>
            </a:solidFill>
          </a:endParaRPr>
        </a:p>
      </dsp:txBody>
      <dsp:txXfrm rot="10800000">
        <a:off x="2388592" y="3638198"/>
        <a:ext cx="6353942" cy="1400010"/>
      </dsp:txXfrm>
    </dsp:sp>
    <dsp:sp modelId="{7A395416-1AE1-4AC0-9371-E7A51B8E51DC}">
      <dsp:nvSpPr>
        <dsp:cNvPr id="0" name=""/>
        <dsp:cNvSpPr/>
      </dsp:nvSpPr>
      <dsp:spPr>
        <a:xfrm>
          <a:off x="1338584" y="3638198"/>
          <a:ext cx="1400010" cy="1400010"/>
        </a:xfrm>
        <a:prstGeom prst="ellipse">
          <a:avLst/>
        </a:prstGeom>
        <a:blipFill rotWithShape="1">
          <a:blip xmlns:r="http://schemas.openxmlformats.org/officeDocument/2006/relationships" r:embed="rId3"/>
          <a:stretch>
            <a:fillRect/>
          </a:stretch>
        </a:blipFill>
        <a:ln w="55000" cap="flat" cmpd="thickThin" algn="ctr">
          <a:solidFill>
            <a:srgbClr val="FF0000"/>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861CA-9A76-4F11-9027-5BE5322DDBB7}">
      <dsp:nvSpPr>
        <dsp:cNvPr id="0" name=""/>
        <dsp:cNvSpPr/>
      </dsp:nvSpPr>
      <dsp:spPr>
        <a:xfrm>
          <a:off x="2097" y="1394744"/>
          <a:ext cx="2054686" cy="82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AU" sz="2800" b="1" kern="1200" dirty="0" smtClean="0">
              <a:latin typeface="Arial" panose="020B0604020202020204" pitchFamily="34" charset="0"/>
              <a:cs typeface="Arial" panose="020B0604020202020204" pitchFamily="34" charset="0"/>
            </a:rPr>
            <a:t>SASARAN</a:t>
          </a:r>
          <a:endParaRPr lang="id-ID" sz="2800" b="1" kern="1200" dirty="0">
            <a:latin typeface="Arial" panose="020B0604020202020204" pitchFamily="34" charset="0"/>
            <a:cs typeface="Arial" panose="020B0604020202020204" pitchFamily="34" charset="0"/>
          </a:endParaRPr>
        </a:p>
      </dsp:txBody>
      <dsp:txXfrm>
        <a:off x="2097" y="1394744"/>
        <a:ext cx="2054686" cy="823685"/>
      </dsp:txXfrm>
    </dsp:sp>
    <dsp:sp modelId="{673B928D-BFDE-4FFE-B859-274569EE3897}">
      <dsp:nvSpPr>
        <dsp:cNvPr id="0" name=""/>
        <dsp:cNvSpPr/>
      </dsp:nvSpPr>
      <dsp:spPr>
        <a:xfrm>
          <a:off x="176980" y="1355807"/>
          <a:ext cx="135311" cy="135311"/>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3398A5-C56F-4A1F-A1C1-C6225E8C1F1D}">
      <dsp:nvSpPr>
        <dsp:cNvPr id="0" name=""/>
        <dsp:cNvSpPr/>
      </dsp:nvSpPr>
      <dsp:spPr>
        <a:xfrm>
          <a:off x="271698" y="1166372"/>
          <a:ext cx="135311" cy="135311"/>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ACE2BB-AE11-4479-94C8-0FF411474A6A}">
      <dsp:nvSpPr>
        <dsp:cNvPr id="0" name=""/>
        <dsp:cNvSpPr/>
      </dsp:nvSpPr>
      <dsp:spPr>
        <a:xfrm>
          <a:off x="499021" y="1204259"/>
          <a:ext cx="212631" cy="212631"/>
        </a:xfrm>
        <a:prstGeom prst="ellips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F92572-7F99-44CE-BF5A-3B4B8BB6D354}">
      <dsp:nvSpPr>
        <dsp:cNvPr id="0" name=""/>
        <dsp:cNvSpPr/>
      </dsp:nvSpPr>
      <dsp:spPr>
        <a:xfrm>
          <a:off x="688456" y="995880"/>
          <a:ext cx="135311" cy="135311"/>
        </a:xfrm>
        <a:prstGeom prst="ellipse">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8A134C-0DA1-494F-AB58-5E74EC30807D}">
      <dsp:nvSpPr>
        <dsp:cNvPr id="0" name=""/>
        <dsp:cNvSpPr/>
      </dsp:nvSpPr>
      <dsp:spPr>
        <a:xfrm>
          <a:off x="934723" y="920105"/>
          <a:ext cx="135311" cy="135311"/>
        </a:xfrm>
        <a:prstGeom prst="ellipse">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711DE1-46CB-483C-8E17-9E2C46A3A258}">
      <dsp:nvSpPr>
        <dsp:cNvPr id="0" name=""/>
        <dsp:cNvSpPr/>
      </dsp:nvSpPr>
      <dsp:spPr>
        <a:xfrm>
          <a:off x="1237820" y="1052710"/>
          <a:ext cx="135311" cy="135311"/>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718626-631C-4A60-9BB1-A950576BE62F}">
      <dsp:nvSpPr>
        <dsp:cNvPr id="0" name=""/>
        <dsp:cNvSpPr/>
      </dsp:nvSpPr>
      <dsp:spPr>
        <a:xfrm>
          <a:off x="1427255" y="1147428"/>
          <a:ext cx="212631" cy="212631"/>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D58FE-5F95-4921-96E1-3B30D315532B}">
      <dsp:nvSpPr>
        <dsp:cNvPr id="0" name=""/>
        <dsp:cNvSpPr/>
      </dsp:nvSpPr>
      <dsp:spPr>
        <a:xfrm>
          <a:off x="1692465" y="1355807"/>
          <a:ext cx="135311" cy="135311"/>
        </a:xfrm>
        <a:prstGeom prst="ellips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1456C7-EF1E-4DCE-88A4-AA1695B15A91}">
      <dsp:nvSpPr>
        <dsp:cNvPr id="0" name=""/>
        <dsp:cNvSpPr/>
      </dsp:nvSpPr>
      <dsp:spPr>
        <a:xfrm>
          <a:off x="1806126" y="1564186"/>
          <a:ext cx="135311" cy="135311"/>
        </a:xfrm>
        <a:prstGeom prst="ellipse">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8C23E7-955E-4120-ABD7-D5D01CECB19D}">
      <dsp:nvSpPr>
        <dsp:cNvPr id="0" name=""/>
        <dsp:cNvSpPr/>
      </dsp:nvSpPr>
      <dsp:spPr>
        <a:xfrm>
          <a:off x="821061" y="1166372"/>
          <a:ext cx="347942" cy="347942"/>
        </a:xfrm>
        <a:prstGeom prst="ellipse">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86202E-99FA-4F58-9632-00E13ECC890C}">
      <dsp:nvSpPr>
        <dsp:cNvPr id="0" name=""/>
        <dsp:cNvSpPr/>
      </dsp:nvSpPr>
      <dsp:spPr>
        <a:xfrm>
          <a:off x="82263" y="1886227"/>
          <a:ext cx="135311" cy="135311"/>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12BBDD-DE92-45FC-BDF5-8245F1A31358}">
      <dsp:nvSpPr>
        <dsp:cNvPr id="0" name=""/>
        <dsp:cNvSpPr/>
      </dsp:nvSpPr>
      <dsp:spPr>
        <a:xfrm>
          <a:off x="195924" y="2056719"/>
          <a:ext cx="212631" cy="212631"/>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A3D362-CDF0-452F-A715-817A9FE6EEBD}">
      <dsp:nvSpPr>
        <dsp:cNvPr id="0" name=""/>
        <dsp:cNvSpPr/>
      </dsp:nvSpPr>
      <dsp:spPr>
        <a:xfrm>
          <a:off x="480077" y="2208267"/>
          <a:ext cx="309282" cy="309282"/>
        </a:xfrm>
        <a:prstGeom prst="ellips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6CF3D1-B1CF-401F-86B2-E3B565008A73}">
      <dsp:nvSpPr>
        <dsp:cNvPr id="0" name=""/>
        <dsp:cNvSpPr/>
      </dsp:nvSpPr>
      <dsp:spPr>
        <a:xfrm>
          <a:off x="877892" y="2454533"/>
          <a:ext cx="135311" cy="135311"/>
        </a:xfrm>
        <a:prstGeom prst="ellipse">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DC2948-4E0C-4721-9E74-6126C91C2400}">
      <dsp:nvSpPr>
        <dsp:cNvPr id="0" name=""/>
        <dsp:cNvSpPr/>
      </dsp:nvSpPr>
      <dsp:spPr>
        <a:xfrm>
          <a:off x="953666" y="2208267"/>
          <a:ext cx="212631" cy="212631"/>
        </a:xfrm>
        <a:prstGeom prst="ellipse">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8948B3-B7A0-4D8B-9948-0175A381B839}">
      <dsp:nvSpPr>
        <dsp:cNvPr id="0" name=""/>
        <dsp:cNvSpPr/>
      </dsp:nvSpPr>
      <dsp:spPr>
        <a:xfrm>
          <a:off x="1143102" y="2473477"/>
          <a:ext cx="135311" cy="135311"/>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D479BC-158D-46E8-82DE-D1E368871C4C}">
      <dsp:nvSpPr>
        <dsp:cNvPr id="0" name=""/>
        <dsp:cNvSpPr/>
      </dsp:nvSpPr>
      <dsp:spPr>
        <a:xfrm>
          <a:off x="1313594" y="2170380"/>
          <a:ext cx="309282" cy="309282"/>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23FE2-275B-4257-AF89-CEFD62D1B655}">
      <dsp:nvSpPr>
        <dsp:cNvPr id="0" name=""/>
        <dsp:cNvSpPr/>
      </dsp:nvSpPr>
      <dsp:spPr>
        <a:xfrm>
          <a:off x="1730352" y="2094606"/>
          <a:ext cx="212631" cy="212631"/>
        </a:xfrm>
        <a:prstGeom prst="ellips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7AECBB-A33F-4D96-B5F8-23FDC18DB336}">
      <dsp:nvSpPr>
        <dsp:cNvPr id="0" name=""/>
        <dsp:cNvSpPr/>
      </dsp:nvSpPr>
      <dsp:spPr>
        <a:xfrm>
          <a:off x="2056783" y="1203944"/>
          <a:ext cx="624469" cy="1192179"/>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FC0F4E-4CC5-48B1-B3B8-896EE761308D}">
      <dsp:nvSpPr>
        <dsp:cNvPr id="0" name=""/>
        <dsp:cNvSpPr/>
      </dsp:nvSpPr>
      <dsp:spPr>
        <a:xfrm>
          <a:off x="2443319" y="1186931"/>
          <a:ext cx="624469" cy="1192179"/>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D4A7D7-3473-40A1-BEA3-60EB19450CE4}">
      <dsp:nvSpPr>
        <dsp:cNvPr id="0" name=""/>
        <dsp:cNvSpPr/>
      </dsp:nvSpPr>
      <dsp:spPr>
        <a:xfrm>
          <a:off x="3192182" y="920105"/>
          <a:ext cx="4582583" cy="4998894"/>
        </a:xfrm>
        <a:prstGeom prst="ellipse">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AU" sz="2200" b="1" kern="1200" dirty="0" err="1" smtClean="0">
              <a:solidFill>
                <a:schemeClr val="tx1"/>
              </a:solidFill>
            </a:rPr>
            <a:t>Sasaran</a:t>
          </a:r>
          <a:r>
            <a:rPr lang="en-AU" sz="2200" b="1" kern="1200" dirty="0" smtClean="0">
              <a:solidFill>
                <a:schemeClr val="tx1"/>
              </a:solidFill>
            </a:rPr>
            <a:t> </a:t>
          </a:r>
          <a:r>
            <a:rPr lang="en-AU" sz="2200" b="1" kern="1200" dirty="0" err="1" smtClean="0">
              <a:solidFill>
                <a:schemeClr val="tx1"/>
              </a:solidFill>
            </a:rPr>
            <a:t>penyusunan</a:t>
          </a:r>
          <a:r>
            <a:rPr lang="en-AU" sz="2200" b="1" kern="1200" dirty="0" smtClean="0">
              <a:solidFill>
                <a:schemeClr val="tx1"/>
              </a:solidFill>
            </a:rPr>
            <a:t> </a:t>
          </a:r>
          <a:r>
            <a:rPr lang="en-AU" sz="2200" b="1" kern="1200" dirty="0" err="1" smtClean="0">
              <a:solidFill>
                <a:schemeClr val="tx1"/>
              </a:solidFill>
            </a:rPr>
            <a:t>programa</a:t>
          </a:r>
          <a:r>
            <a:rPr lang="en-AU" sz="2200" b="1" kern="1200" dirty="0" smtClean="0">
              <a:solidFill>
                <a:schemeClr val="tx1"/>
              </a:solidFill>
            </a:rPr>
            <a:t> </a:t>
          </a:r>
          <a:r>
            <a:rPr lang="en-AU" sz="2200" b="1" kern="1200" dirty="0" err="1" smtClean="0">
              <a:solidFill>
                <a:schemeClr val="tx1"/>
              </a:solidFill>
            </a:rPr>
            <a:t>adalah</a:t>
          </a:r>
          <a:r>
            <a:rPr lang="en-AU" sz="2200" b="1" kern="1200" dirty="0" smtClean="0">
              <a:solidFill>
                <a:schemeClr val="tx1"/>
              </a:solidFill>
            </a:rPr>
            <a:t> para </a:t>
          </a:r>
          <a:r>
            <a:rPr lang="en-AU" sz="2200" b="1" kern="1200" dirty="0" err="1" smtClean="0">
              <a:solidFill>
                <a:schemeClr val="tx1"/>
              </a:solidFill>
            </a:rPr>
            <a:t>penyuluh</a:t>
          </a:r>
          <a:r>
            <a:rPr lang="en-AU" sz="2200" b="1" kern="1200" dirty="0" smtClean="0">
              <a:solidFill>
                <a:schemeClr val="tx1"/>
              </a:solidFill>
            </a:rPr>
            <a:t> </a:t>
          </a:r>
          <a:r>
            <a:rPr lang="en-AU" sz="2200" b="1" kern="1200" dirty="0" err="1" smtClean="0">
              <a:solidFill>
                <a:schemeClr val="tx1"/>
              </a:solidFill>
            </a:rPr>
            <a:t>dan</a:t>
          </a:r>
          <a:r>
            <a:rPr lang="en-AU" sz="2200" b="1" kern="1200" dirty="0" smtClean="0">
              <a:solidFill>
                <a:schemeClr val="tx1"/>
              </a:solidFill>
            </a:rPr>
            <a:t> </a:t>
          </a:r>
          <a:r>
            <a:rPr lang="en-AU" sz="2200" b="1" kern="1200" dirty="0" err="1" smtClean="0">
              <a:solidFill>
                <a:schemeClr val="tx1"/>
              </a:solidFill>
            </a:rPr>
            <a:t>pelaku</a:t>
          </a:r>
          <a:r>
            <a:rPr lang="en-AU" sz="2200" b="1" kern="1200" dirty="0" smtClean="0">
              <a:solidFill>
                <a:schemeClr val="tx1"/>
              </a:solidFill>
            </a:rPr>
            <a:t> </a:t>
          </a:r>
          <a:r>
            <a:rPr lang="en-AU" sz="2200" b="1" kern="1200" dirty="0" err="1" smtClean="0">
              <a:solidFill>
                <a:schemeClr val="tx1"/>
              </a:solidFill>
            </a:rPr>
            <a:t>utama</a:t>
          </a:r>
          <a:r>
            <a:rPr lang="en-AU" sz="2200" b="1" kern="1200" dirty="0" smtClean="0">
              <a:solidFill>
                <a:schemeClr val="tx1"/>
              </a:solidFill>
            </a:rPr>
            <a:t> </a:t>
          </a:r>
          <a:r>
            <a:rPr lang="en-AU" sz="2200" b="1" kern="1200" dirty="0" err="1" smtClean="0">
              <a:solidFill>
                <a:schemeClr val="tx1"/>
              </a:solidFill>
            </a:rPr>
            <a:t>serta</a:t>
          </a:r>
          <a:r>
            <a:rPr lang="en-AU" sz="2200" b="1" kern="1200" dirty="0" smtClean="0">
              <a:solidFill>
                <a:schemeClr val="tx1"/>
              </a:solidFill>
            </a:rPr>
            <a:t> </a:t>
          </a:r>
          <a:r>
            <a:rPr lang="en-AU" sz="2200" b="1" kern="1200" dirty="0" err="1" smtClean="0">
              <a:solidFill>
                <a:schemeClr val="tx1"/>
              </a:solidFill>
            </a:rPr>
            <a:t>pelaku</a:t>
          </a:r>
          <a:r>
            <a:rPr lang="en-AU" sz="2200" b="1" kern="1200" dirty="0" smtClean="0">
              <a:solidFill>
                <a:schemeClr val="tx1"/>
              </a:solidFill>
            </a:rPr>
            <a:t> </a:t>
          </a:r>
          <a:r>
            <a:rPr lang="en-AU" sz="2200" b="1" kern="1200" dirty="0" err="1" smtClean="0">
              <a:solidFill>
                <a:schemeClr val="tx1"/>
              </a:solidFill>
            </a:rPr>
            <a:t>usaha</a:t>
          </a:r>
          <a:r>
            <a:rPr lang="en-AU" sz="2200" b="1" kern="1200" dirty="0" smtClean="0">
              <a:solidFill>
                <a:schemeClr val="tx1"/>
              </a:solidFill>
            </a:rPr>
            <a:t> di </a:t>
          </a:r>
          <a:r>
            <a:rPr lang="en-AU" sz="2200" b="1" kern="1200" dirty="0" err="1" smtClean="0">
              <a:solidFill>
                <a:schemeClr val="tx1"/>
              </a:solidFill>
            </a:rPr>
            <a:t>setiap</a:t>
          </a:r>
          <a:r>
            <a:rPr lang="en-AU" sz="2200" b="1" kern="1200" dirty="0" smtClean="0">
              <a:solidFill>
                <a:schemeClr val="tx1"/>
              </a:solidFill>
            </a:rPr>
            <a:t> </a:t>
          </a:r>
          <a:r>
            <a:rPr lang="en-AU" sz="2200" b="1" kern="1200" dirty="0" err="1" smtClean="0">
              <a:solidFill>
                <a:schemeClr val="tx1"/>
              </a:solidFill>
            </a:rPr>
            <a:t>tingkatan</a:t>
          </a:r>
          <a:r>
            <a:rPr lang="en-AU" sz="2200" b="1" kern="1200" dirty="0" smtClean="0">
              <a:solidFill>
                <a:schemeClr val="tx1"/>
              </a:solidFill>
            </a:rPr>
            <a:t> </a:t>
          </a:r>
          <a:r>
            <a:rPr lang="en-AU" sz="2200" b="1" kern="1200" dirty="0" err="1" smtClean="0">
              <a:solidFill>
                <a:schemeClr val="tx1"/>
              </a:solidFill>
            </a:rPr>
            <a:t>dengan</a:t>
          </a:r>
          <a:r>
            <a:rPr lang="en-AU" sz="2200" b="1" kern="1200" dirty="0" smtClean="0">
              <a:solidFill>
                <a:schemeClr val="tx1"/>
              </a:solidFill>
            </a:rPr>
            <a:t> </a:t>
          </a:r>
          <a:r>
            <a:rPr lang="en-AU" sz="2200" b="1" kern="1200" dirty="0" err="1" smtClean="0">
              <a:solidFill>
                <a:schemeClr val="tx1"/>
              </a:solidFill>
            </a:rPr>
            <a:t>difasilitasi</a:t>
          </a:r>
          <a:r>
            <a:rPr lang="en-AU" sz="2200" b="1" kern="1200" dirty="0" smtClean="0">
              <a:solidFill>
                <a:schemeClr val="tx1"/>
              </a:solidFill>
            </a:rPr>
            <a:t> </a:t>
          </a:r>
          <a:r>
            <a:rPr lang="en-AU" sz="2200" b="1" kern="1200" dirty="0" err="1" smtClean="0">
              <a:solidFill>
                <a:schemeClr val="tx1"/>
              </a:solidFill>
            </a:rPr>
            <a:t>oleh</a:t>
          </a:r>
          <a:r>
            <a:rPr lang="en-AU" sz="2200" b="1" kern="1200" dirty="0" smtClean="0">
              <a:solidFill>
                <a:schemeClr val="tx1"/>
              </a:solidFill>
            </a:rPr>
            <a:t> unit </a:t>
          </a:r>
          <a:r>
            <a:rPr lang="en-AU" sz="2200" b="1" kern="1200" dirty="0" err="1" smtClean="0">
              <a:solidFill>
                <a:schemeClr val="tx1"/>
              </a:solidFill>
            </a:rPr>
            <a:t>kerja</a:t>
          </a:r>
          <a:r>
            <a:rPr lang="en-AU" sz="2200" b="1" kern="1200" dirty="0" smtClean="0">
              <a:solidFill>
                <a:schemeClr val="tx1"/>
              </a:solidFill>
            </a:rPr>
            <a:t> di </a:t>
          </a:r>
          <a:r>
            <a:rPr lang="en-AU" sz="2200" b="1" kern="1200" dirty="0" err="1" smtClean="0">
              <a:solidFill>
                <a:schemeClr val="tx1"/>
              </a:solidFill>
            </a:rPr>
            <a:t>masing-masing</a:t>
          </a:r>
          <a:r>
            <a:rPr lang="en-AU" sz="2200" b="1" kern="1200" dirty="0" smtClean="0">
              <a:solidFill>
                <a:schemeClr val="tx1"/>
              </a:solidFill>
            </a:rPr>
            <a:t> </a:t>
          </a:r>
          <a:r>
            <a:rPr lang="en-AU" sz="2200" b="1" kern="1200" dirty="0" err="1" smtClean="0">
              <a:solidFill>
                <a:schemeClr val="tx1"/>
              </a:solidFill>
            </a:rPr>
            <a:t>tingkatan</a:t>
          </a:r>
          <a:r>
            <a:rPr lang="en-AU" sz="2200" b="1" kern="1200" dirty="0" smtClean="0">
              <a:solidFill>
                <a:schemeClr val="tx1"/>
              </a:solidFill>
            </a:rPr>
            <a:t>.</a:t>
          </a:r>
          <a:endParaRPr lang="id-ID" sz="2200" b="1" kern="1200" dirty="0">
            <a:solidFill>
              <a:schemeClr val="tx1"/>
            </a:solidFill>
          </a:endParaRPr>
        </a:p>
      </dsp:txBody>
      <dsp:txXfrm>
        <a:off x="3863286" y="1652176"/>
        <a:ext cx="3240375" cy="353475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C46F2-6928-42FB-BB78-96C2569CD716}" type="datetimeFigureOut">
              <a:rPr lang="id-ID" smtClean="0"/>
              <a:t>01/09/2022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8240C3-4E70-4555-8ADD-966B8570479B}" type="slidenum">
              <a:rPr lang="id-ID" smtClean="0"/>
              <a:t>‹#›</a:t>
            </a:fld>
            <a:endParaRPr lang="id-ID"/>
          </a:p>
        </p:txBody>
      </p:sp>
    </p:spTree>
    <p:extLst>
      <p:ext uri="{BB962C8B-B14F-4D97-AF65-F5344CB8AC3E}">
        <p14:creationId xmlns:p14="http://schemas.microsoft.com/office/powerpoint/2010/main" val="1703730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74D61DF-11F9-4DF2-8C7D-12EC6BAE1821}" type="slidenum">
              <a:rPr lang="en-US" smtClean="0"/>
              <a:pPr/>
              <a:t>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944563" y="746125"/>
            <a:ext cx="4968875"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785DB132-46C2-48D3-9C81-DF089E2D0595}" type="slidenum">
              <a:rPr lang="id-ID" smtClean="0">
                <a:solidFill>
                  <a:prstClr val="black"/>
                </a:solidFill>
              </a:rPr>
              <a:pPr>
                <a:defRPr/>
              </a:pPr>
              <a:t>5</a:t>
            </a:fld>
            <a:endParaRPr lang="id-ID">
              <a:solidFill>
                <a:prstClr val="black"/>
              </a:solidFill>
            </a:endParaRPr>
          </a:p>
        </p:txBody>
      </p:sp>
    </p:spTree>
    <p:extLst>
      <p:ext uri="{BB962C8B-B14F-4D97-AF65-F5344CB8AC3E}">
        <p14:creationId xmlns:p14="http://schemas.microsoft.com/office/powerpoint/2010/main" val="1796724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400D72C-35E2-476E-A15D-46DC39C9B1A4}" type="slidenum">
              <a:rPr lang="en-US" smtClean="0"/>
              <a:pPr/>
              <a:t>8</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eaLnBrk="1" hangingPunct="1"/>
            <a:fld id="{D978CC1D-5CC6-4737-B6D5-2B00D23D5DE8}" type="slidenum">
              <a:rPr lang="en-US" sz="1200" smtClean="0">
                <a:latin typeface="Arial" charset="0"/>
              </a:rPr>
              <a:pPr eaLnBrk="1" hangingPunct="1"/>
              <a:t>9</a:t>
            </a:fld>
            <a:endParaRPr lang="en-US" sz="1200" smtClean="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eaLnBrk="1" hangingPunct="1"/>
            <a:fld id="{2E37C285-67B3-4491-AF22-661D936C8D79}" type="slidenum">
              <a:rPr lang="en-US" sz="1200" smtClean="0">
                <a:latin typeface="Arial" charset="0"/>
              </a:rPr>
              <a:pPr eaLnBrk="1" hangingPunct="1"/>
              <a:t>12</a:t>
            </a:fld>
            <a:endParaRPr lang="en-US" sz="1200" smtClean="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eaLnBrk="1" hangingPunct="1"/>
            <a:fld id="{0BC1CAC6-7FA6-4ABA-8EB9-7C7900FE9814}" type="slidenum">
              <a:rPr lang="en-US" sz="1200" smtClean="0">
                <a:latin typeface="Arial" charset="0"/>
              </a:rPr>
              <a:pPr eaLnBrk="1" hangingPunct="1"/>
              <a:t>13</a:t>
            </a:fld>
            <a:endParaRPr lang="en-US" sz="1200" smtClean="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eaLnBrk="1" hangingPunct="1"/>
            <a:fld id="{8C04EDD4-147A-4DE1-9F5A-BE1B59BDA404}" type="slidenum">
              <a:rPr lang="en-US" sz="1200" smtClean="0">
                <a:latin typeface="Arial" charset="0"/>
              </a:rPr>
              <a:pPr eaLnBrk="1" hangingPunct="1"/>
              <a:t>14</a:t>
            </a:fld>
            <a:endParaRPr lang="en-US" sz="1200" smtClean="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eaLnBrk="1" hangingPunct="1"/>
            <a:fld id="{47623128-CDCE-4AE7-8042-B093849533DD}" type="slidenum">
              <a:rPr lang="en-US" sz="1200" smtClean="0">
                <a:latin typeface="Arial" charset="0"/>
              </a:rPr>
              <a:pPr eaLnBrk="1" hangingPunct="1"/>
              <a:t>15</a:t>
            </a:fld>
            <a:endParaRPr lang="en-US" sz="1200" smtClean="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5321" y="4344969"/>
            <a:ext cx="5487358" cy="411282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eaLnBrk="1" hangingPunct="1"/>
            <a:fld id="{8F5758FD-4900-499F-B5E5-0BA57B53929C}" type="slidenum">
              <a:rPr lang="en-US" sz="1200" smtClean="0">
                <a:latin typeface="Arial" charset="0"/>
              </a:rPr>
              <a:pPr eaLnBrk="1" hangingPunct="1"/>
              <a:t>16</a:t>
            </a:fld>
            <a:endParaRPr lang="en-US" sz="1200" smtClean="0">
              <a:latin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685321" y="4344969"/>
            <a:ext cx="5487358" cy="411282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B0CF5D3-1CC4-4C9A-9461-0D2AF43A8B9C}" type="datetimeFigureOut">
              <a:rPr lang="id-ID" smtClean="0"/>
              <a:t>01/09/2022</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0EEE16C-EFEE-4C04-8C55-38E6314B0808}"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0EEE16C-EFEE-4C04-8C55-38E6314B080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0EEE16C-EFEE-4C04-8C55-38E6314B0808}" type="slidenum">
              <a:rPr lang="id-ID" smtClean="0"/>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495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C34510B3-A828-4B48-BB45-89B0270EF42A}" type="slidenum">
              <a:rPr lang="en-US"/>
              <a:pPr>
                <a:defRPr/>
              </a:pPr>
              <a:t>‹#›</a:t>
            </a:fld>
            <a:endParaRPr lang="en-US"/>
          </a:p>
        </p:txBody>
      </p:sp>
    </p:spTree>
    <p:extLst>
      <p:ext uri="{BB962C8B-B14F-4D97-AF65-F5344CB8AC3E}">
        <p14:creationId xmlns:p14="http://schemas.microsoft.com/office/powerpoint/2010/main" val="147269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0EEE16C-EFEE-4C04-8C55-38E6314B0808}"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0EEE16C-EFEE-4C04-8C55-38E6314B0808}"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0EEE16C-EFEE-4C04-8C55-38E6314B0808}"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10EEE16C-EFEE-4C04-8C55-38E6314B0808}"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10EEE16C-EFEE-4C04-8C55-38E6314B0808}"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B0CF5D3-1CC4-4C9A-9461-0D2AF43A8B9C}" type="datetimeFigureOut">
              <a:rPr lang="id-ID" smtClean="0"/>
              <a:t>01/09/2022</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10EEE16C-EFEE-4C04-8C55-38E6314B080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B0CF5D3-1CC4-4C9A-9461-0D2AF43A8B9C}" type="datetimeFigureOut">
              <a:rPr lang="id-ID" smtClean="0"/>
              <a:t>01/09/2022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0EEE16C-EFEE-4C04-8C55-38E6314B0808}"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B0CF5D3-1CC4-4C9A-9461-0D2AF43A8B9C}" type="datetimeFigureOut">
              <a:rPr lang="id-ID" smtClean="0"/>
              <a:t>01/09/2022</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0EEE16C-EFEE-4C04-8C55-38E6314B0808}"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B0CF5D3-1CC4-4C9A-9461-0D2AF43A8B9C}" type="datetimeFigureOut">
              <a:rPr lang="id-ID" smtClean="0"/>
              <a:t>01/09/2022</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0EEE16C-EFEE-4C04-8C55-38E6314B0808}"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jpg"/><Relationship Id="rId7" Type="http://schemas.openxmlformats.org/officeDocument/2006/relationships/diagramColors" Target="../diagrams/colors2.xml"/><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latin typeface="Times New Roman" pitchFamily="18" charset="0"/>
                <a:cs typeface="Times New Roman" pitchFamily="18" charset="0"/>
              </a:rPr>
              <a:t>Data aktual dan data potensial wilayah penyuluhan</a:t>
            </a:r>
            <a:endParaRPr lang="id-ID" dirty="0"/>
          </a:p>
        </p:txBody>
      </p:sp>
      <p:sp>
        <p:nvSpPr>
          <p:cNvPr id="3" name="Subtitle 2"/>
          <p:cNvSpPr>
            <a:spLocks noGrp="1"/>
          </p:cNvSpPr>
          <p:nvPr>
            <p:ph type="subTitle" idx="1"/>
          </p:nvPr>
        </p:nvSpPr>
        <p:spPr/>
        <p:txBody>
          <a:bodyPr/>
          <a:lstStyle/>
          <a:p>
            <a:r>
              <a:rPr lang="id-ID" dirty="0" smtClean="0"/>
              <a:t>Kuliah ke 2</a:t>
            </a:r>
            <a:endParaRPr lang="id-ID" dirty="0"/>
          </a:p>
        </p:txBody>
      </p:sp>
    </p:spTree>
    <p:extLst>
      <p:ext uri="{BB962C8B-B14F-4D97-AF65-F5344CB8AC3E}">
        <p14:creationId xmlns:p14="http://schemas.microsoft.com/office/powerpoint/2010/main" val="2112015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0648"/>
            <a:ext cx="8964488" cy="6192688"/>
          </a:xfrm>
        </p:spPr>
        <p:style>
          <a:lnRef idx="2">
            <a:schemeClr val="accent1"/>
          </a:lnRef>
          <a:fillRef idx="1">
            <a:schemeClr val="lt1"/>
          </a:fillRef>
          <a:effectRef idx="0">
            <a:schemeClr val="accent1"/>
          </a:effectRef>
          <a:fontRef idx="minor">
            <a:schemeClr val="dk1"/>
          </a:fontRef>
        </p:style>
        <p:txBody>
          <a:bodyPr>
            <a:noAutofit/>
          </a:bodyPr>
          <a:lstStyle/>
          <a:p>
            <a:r>
              <a:rPr lang="id-ID" sz="2400" dirty="0"/>
              <a:t>Perhatikan baik-baik perbedaan antara data aktual dan data potensial. Apabila data aktual berbeda dengan data potensial maka dapat menyebabkan keadaan menjadi tidak memuaskan. Keadaan yang tidak memuaskan akan menjadi pangkal masalah. Syarat-syarat data yang perlu dihimpun adalah berikut ini. </a:t>
            </a:r>
            <a:endParaRPr lang="id-ID" sz="2400" dirty="0" smtClean="0"/>
          </a:p>
          <a:p>
            <a:r>
              <a:rPr lang="id-ID" sz="2400" dirty="0" smtClean="0"/>
              <a:t>1</a:t>
            </a:r>
            <a:r>
              <a:rPr lang="id-ID" sz="2400" dirty="0"/>
              <a:t>. Mutakhir, yaitu data yang diambil pada saat akan disusun programa penyuluhan pertanian, bukan data yang sudah kedaluwarsa; </a:t>
            </a:r>
            <a:endParaRPr lang="id-ID" sz="2400" dirty="0" smtClean="0"/>
          </a:p>
          <a:p>
            <a:r>
              <a:rPr lang="id-ID" sz="2400" dirty="0" smtClean="0"/>
              <a:t>2</a:t>
            </a:r>
            <a:r>
              <a:rPr lang="id-ID" sz="2400" dirty="0"/>
              <a:t>. Kategoris, yaitu data tersebut mudah dikelompokkan sesuai dengan karakter yang ada dan memudahkan pengolahan datanya; </a:t>
            </a:r>
            <a:endParaRPr lang="id-ID" sz="2400" dirty="0" smtClean="0"/>
          </a:p>
          <a:p>
            <a:r>
              <a:rPr lang="id-ID" sz="2400" dirty="0" smtClean="0"/>
              <a:t>3</a:t>
            </a:r>
            <a:r>
              <a:rPr lang="id-ID" sz="2400" dirty="0"/>
              <a:t>. Akurat, yaitu data yang memang diperlukan; </a:t>
            </a:r>
            <a:endParaRPr lang="id-ID" sz="2400" dirty="0" smtClean="0"/>
          </a:p>
          <a:p>
            <a:r>
              <a:rPr lang="id-ID" sz="2400" dirty="0" smtClean="0"/>
              <a:t>4</a:t>
            </a:r>
            <a:r>
              <a:rPr lang="id-ID" sz="2400" dirty="0"/>
              <a:t>. Komprehensif, yaitu data yang menyeluruh, lengkap, mencakup data wilayah kebijakan pemerintah dan data dari petani. </a:t>
            </a:r>
          </a:p>
        </p:txBody>
      </p:sp>
    </p:spTree>
    <p:extLst>
      <p:ext uri="{BB962C8B-B14F-4D97-AF65-F5344CB8AC3E}">
        <p14:creationId xmlns:p14="http://schemas.microsoft.com/office/powerpoint/2010/main" val="3962728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noGrp="1"/>
          </p:cNvSpPr>
          <p:nvPr>
            <p:ph idx="1"/>
          </p:nvPr>
        </p:nvSpPr>
        <p:spPr>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9pPr>
          </a:lstStyle>
          <a:p>
            <a:pPr marL="0" indent="0" algn="just" fontAlgn="auto">
              <a:spcBef>
                <a:spcPts val="0"/>
              </a:spcBef>
              <a:buNone/>
              <a:defRPr/>
            </a:pPr>
            <a:endParaRPr lang="en-US" b="1" dirty="0" smtClean="0">
              <a:latin typeface="Arial" panose="020B0604020202020204" pitchFamily="34" charset="0"/>
              <a:cs typeface="Arial" panose="020B0604020202020204" pitchFamily="34" charset="0"/>
            </a:endParaRPr>
          </a:p>
          <a:p>
            <a:pPr indent="14288" algn="just" fontAlgn="auto">
              <a:spcBef>
                <a:spcPts val="0"/>
              </a:spcBef>
              <a:buFont typeface="Arial" panose="020B0604020202020204" pitchFamily="34" charset="0"/>
              <a:buNone/>
              <a:defRPr/>
            </a:pPr>
            <a:r>
              <a:rPr lang="id-ID" dirty="0" smtClean="0">
                <a:latin typeface="Arial" panose="020B0604020202020204" pitchFamily="34" charset="0"/>
                <a:cs typeface="Arial" panose="020B0604020202020204" pitchFamily="34" charset="0"/>
              </a:rPr>
              <a:t>Contoh Data Aktual :</a:t>
            </a:r>
          </a:p>
          <a:p>
            <a:pPr marL="628650" indent="-271463" algn="just" fontAlgn="auto">
              <a:spcBef>
                <a:spcPts val="0"/>
              </a:spcBef>
              <a:buFont typeface="Arial" panose="020B0604020202020204" pitchFamily="34" charset="0"/>
              <a:buAutoNum type="arabicPeriod"/>
              <a:defRPr/>
            </a:pPr>
            <a:r>
              <a:rPr lang="id-ID" dirty="0" smtClean="0">
                <a:latin typeface="Arial" panose="020B0604020202020204" pitchFamily="34" charset="0"/>
                <a:cs typeface="Arial" panose="020B0604020202020204" pitchFamily="34" charset="0"/>
              </a:rPr>
              <a:t>Produksi Padi Desa </a:t>
            </a:r>
            <a:r>
              <a:rPr lang="en-US" dirty="0" smtClean="0">
                <a:latin typeface="Arial" panose="020B0604020202020204" pitchFamily="34" charset="0"/>
                <a:cs typeface="Arial" panose="020B0604020202020204" pitchFamily="34" charset="0"/>
              </a:rPr>
              <a:t>A</a:t>
            </a:r>
            <a:r>
              <a:rPr lang="id-ID" dirty="0" smtClean="0">
                <a:latin typeface="Arial" panose="020B0604020202020204" pitchFamily="34" charset="0"/>
                <a:cs typeface="Arial" panose="020B0604020202020204" pitchFamily="34" charset="0"/>
              </a:rPr>
              <a:t>  MT 2014/2015 rata-rata mencapai 67 kwintal/ha</a:t>
            </a:r>
          </a:p>
          <a:p>
            <a:pPr marL="628650" indent="-271463" algn="just" fontAlgn="auto">
              <a:spcBef>
                <a:spcPts val="0"/>
              </a:spcBef>
              <a:buFont typeface="Arial" panose="020B0604020202020204" pitchFamily="34" charset="0"/>
              <a:buAutoNum type="arabicPeriod"/>
              <a:defRPr/>
            </a:pPr>
            <a:r>
              <a:rPr lang="id-ID" dirty="0" smtClean="0">
                <a:latin typeface="Arial" panose="020B0604020202020204" pitchFamily="34" charset="0"/>
                <a:cs typeface="Arial" panose="020B0604020202020204" pitchFamily="34" charset="0"/>
              </a:rPr>
              <a:t>Telah terbantuk kelompok tani</a:t>
            </a:r>
          </a:p>
          <a:p>
            <a:pPr marL="357187" indent="0" algn="just" fontAlgn="auto">
              <a:spcBef>
                <a:spcPts val="0"/>
              </a:spcBef>
              <a:buNone/>
              <a:defRPr/>
            </a:pPr>
            <a:endParaRPr lang="id-ID" dirty="0" smtClean="0">
              <a:latin typeface="Arial" panose="020B0604020202020204" pitchFamily="34" charset="0"/>
              <a:cs typeface="Arial" panose="020B0604020202020204" pitchFamily="34" charset="0"/>
            </a:endParaRPr>
          </a:p>
          <a:p>
            <a:pPr marL="357188" indent="0" algn="just" fontAlgn="auto">
              <a:spcBef>
                <a:spcPts val="0"/>
              </a:spcBef>
              <a:buNone/>
              <a:defRPr/>
            </a:pPr>
            <a:r>
              <a:rPr lang="id-ID" dirty="0">
                <a:latin typeface="Arial" panose="020B0604020202020204" pitchFamily="34" charset="0"/>
                <a:cs typeface="Arial" panose="020B0604020202020204" pitchFamily="34" charset="0"/>
              </a:rPr>
              <a:t>Contoh </a:t>
            </a:r>
            <a:r>
              <a:rPr lang="id-ID" dirty="0" smtClean="0">
                <a:latin typeface="Arial" panose="020B0604020202020204" pitchFamily="34" charset="0"/>
                <a:cs typeface="Arial" panose="020B0604020202020204" pitchFamily="34" charset="0"/>
              </a:rPr>
              <a:t>Data Potensial :</a:t>
            </a:r>
          </a:p>
          <a:p>
            <a:pPr marL="628650" indent="-271463" algn="just" fontAlgn="auto">
              <a:spcBef>
                <a:spcPts val="0"/>
              </a:spcBef>
              <a:buFont typeface="Arial" panose="020B0604020202020204" pitchFamily="34" charset="0"/>
              <a:buAutoNum type="arabicPeriod"/>
              <a:defRPr/>
            </a:pPr>
            <a:r>
              <a:rPr lang="id-ID" dirty="0" smtClean="0">
                <a:latin typeface="Arial" panose="020B0604020202020204" pitchFamily="34" charset="0"/>
                <a:cs typeface="Arial" panose="020B0604020202020204" pitchFamily="34" charset="0"/>
              </a:rPr>
              <a:t>Hasil demplot pemupukan berimbang padi di desa </a:t>
            </a:r>
            <a:r>
              <a:rPr lang="en-US" dirty="0" smtClean="0">
                <a:latin typeface="Arial" panose="020B0604020202020204" pitchFamily="34" charset="0"/>
                <a:cs typeface="Arial" panose="020B0604020202020204" pitchFamily="34" charset="0"/>
              </a:rPr>
              <a:t>A</a:t>
            </a:r>
            <a:r>
              <a:rPr lang="id-ID" dirty="0" smtClean="0">
                <a:latin typeface="Arial" panose="020B0604020202020204" pitchFamily="34" charset="0"/>
                <a:cs typeface="Arial" panose="020B0604020202020204" pitchFamily="34" charset="0"/>
              </a:rPr>
              <a:t> MT 2014/2015 mencapai </a:t>
            </a:r>
            <a:r>
              <a:rPr lang="en-US" dirty="0" smtClean="0">
                <a:latin typeface="Arial" panose="020B0604020202020204" pitchFamily="34" charset="0"/>
                <a:cs typeface="Arial" panose="020B0604020202020204" pitchFamily="34" charset="0"/>
              </a:rPr>
              <a:t>8</a:t>
            </a:r>
            <a:r>
              <a:rPr lang="id-ID" dirty="0" smtClean="0">
                <a:latin typeface="Arial" panose="020B0604020202020204" pitchFamily="34" charset="0"/>
                <a:cs typeface="Arial" panose="020B0604020202020204" pitchFamily="34" charset="0"/>
              </a:rPr>
              <a:t>0 kwintal /ha</a:t>
            </a:r>
          </a:p>
          <a:p>
            <a:pPr marL="628650" indent="-271463" algn="just" fontAlgn="auto">
              <a:spcBef>
                <a:spcPts val="0"/>
              </a:spcBef>
              <a:buFont typeface="Arial" panose="020B0604020202020204" pitchFamily="34" charset="0"/>
              <a:buAutoNum type="arabicPeriod"/>
              <a:defRPr/>
            </a:pPr>
            <a:r>
              <a:rPr lang="en-US" dirty="0" smtClean="0">
                <a:latin typeface="Arial" panose="020B0604020202020204" pitchFamily="34" charset="0"/>
                <a:cs typeface="Arial" panose="020B0604020202020204" pitchFamily="34" charset="0"/>
              </a:rPr>
              <a:t>B</a:t>
            </a:r>
            <a:r>
              <a:rPr lang="id-ID" dirty="0" smtClean="0">
                <a:latin typeface="Arial" panose="020B0604020202020204" pitchFamily="34" charset="0"/>
                <a:cs typeface="Arial" panose="020B0604020202020204" pitchFamily="34" charset="0"/>
              </a:rPr>
              <a:t>erdasarkan kemampuan sosial masyarakat dan variasinya komoditas di Desa A dapat dibentuk kelompok tani minimal 10</a:t>
            </a:r>
            <a:endParaRPr lang="id-ID"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fontScale="90000"/>
          </a:bodyPr>
          <a:lstStyle/>
          <a:p>
            <a:r>
              <a:rPr lang="en-US" dirty="0" err="1" smtClean="0"/>
              <a:t>Contoh</a:t>
            </a:r>
            <a:r>
              <a:rPr lang="en-US" dirty="0" smtClean="0"/>
              <a:t/>
            </a:r>
            <a:br>
              <a:rPr lang="en-US" dirty="0" smtClean="0"/>
            </a:br>
            <a:r>
              <a:rPr lang="en-US" dirty="0" smtClean="0"/>
              <a:t>Data </a:t>
            </a:r>
            <a:r>
              <a:rPr lang="en-US" dirty="0" err="1" smtClean="0"/>
              <a:t>Aktual</a:t>
            </a:r>
            <a:r>
              <a:rPr lang="en-US" dirty="0" smtClean="0"/>
              <a:t> </a:t>
            </a:r>
            <a:r>
              <a:rPr lang="en-US" dirty="0" err="1" smtClean="0"/>
              <a:t>dan</a:t>
            </a:r>
            <a:r>
              <a:rPr lang="en-US" dirty="0" smtClean="0"/>
              <a:t> Data </a:t>
            </a:r>
            <a:r>
              <a:rPr lang="en-US" dirty="0" err="1" smtClean="0"/>
              <a:t>Potensial</a:t>
            </a:r>
            <a:endParaRPr lang="id-ID" dirty="0"/>
          </a:p>
        </p:txBody>
      </p:sp>
    </p:spTree>
    <p:extLst>
      <p:ext uri="{BB962C8B-B14F-4D97-AF65-F5344CB8AC3E}">
        <p14:creationId xmlns:p14="http://schemas.microsoft.com/office/powerpoint/2010/main" val="3597152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defRPr/>
            </a:pPr>
            <a:r>
              <a:rPr lang="en-US" sz="4000" dirty="0" err="1" smtClean="0"/>
              <a:t>Contoh</a:t>
            </a:r>
            <a:r>
              <a:rPr lang="en-US" sz="4000" dirty="0" smtClean="0"/>
              <a:t/>
            </a:r>
            <a:br>
              <a:rPr lang="en-US" sz="4000" dirty="0" smtClean="0"/>
            </a:br>
            <a:r>
              <a:rPr lang="en-US" sz="4000" dirty="0" smtClean="0"/>
              <a:t>Data </a:t>
            </a:r>
            <a:r>
              <a:rPr lang="en-US" sz="4000" dirty="0" err="1" smtClean="0"/>
              <a:t>Aktual</a:t>
            </a:r>
            <a:r>
              <a:rPr lang="en-US" sz="4000" dirty="0" smtClean="0"/>
              <a:t> </a:t>
            </a:r>
            <a:r>
              <a:rPr lang="en-US" sz="4000" dirty="0" err="1" smtClean="0"/>
              <a:t>dan</a:t>
            </a:r>
            <a:r>
              <a:rPr lang="en-US" sz="4000" dirty="0" smtClean="0"/>
              <a:t> Data </a:t>
            </a:r>
            <a:r>
              <a:rPr lang="en-US" sz="4000" dirty="0" err="1" smtClean="0"/>
              <a:t>Potensial</a:t>
            </a:r>
            <a:endParaRPr lang="en-US" sz="4000" dirty="0" smtClean="0"/>
          </a:p>
        </p:txBody>
      </p:sp>
      <p:graphicFrame>
        <p:nvGraphicFramePr>
          <p:cNvPr id="52239" name="Group 15"/>
          <p:cNvGraphicFramePr>
            <a:graphicFrameLocks noGrp="1"/>
          </p:cNvGraphicFramePr>
          <p:nvPr>
            <p:ph type="tbl" idx="1"/>
          </p:nvPr>
        </p:nvGraphicFramePr>
        <p:xfrm>
          <a:off x="468313" y="1916113"/>
          <a:ext cx="8424862" cy="4311650"/>
        </p:xfrm>
        <a:graphic>
          <a:graphicData uri="http://schemas.openxmlformats.org/drawingml/2006/table">
            <a:tbl>
              <a:tblPr/>
              <a:tblGrid>
                <a:gridCol w="3816350"/>
                <a:gridCol w="4608512"/>
              </a:tblGrid>
              <a:tr h="79069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5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DATA AKTUAL</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5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DATA POTENSIAL</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0959">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5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Produksi Ikan gurame di Kecamatan Kemangkon Kabupaten Purbalinga pada tahun 2007/2008 rata-rata 340 kg/are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5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Hasil Dempond pembesaran ikan gurame di Desa Panican Kec. Kemangkon Kab. Purbalingga yang dilakukan penyuluh perikanan pada bulan Januari 2009 sebesar 500 kg/are</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74599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2000"/>
                                        <p:tgtEl>
                                          <p:spTgt spid="5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idx="1"/>
          </p:nvPr>
        </p:nvSpPr>
        <p:spPr>
          <a:xfrm>
            <a:off x="827088" y="1989138"/>
            <a:ext cx="8007350" cy="4191000"/>
          </a:xfrm>
        </p:spPr>
        <p:txBody>
          <a:bodyPr/>
          <a:lstStyle/>
          <a:p>
            <a:pPr eaLnBrk="1" hangingPunct="1">
              <a:defRPr/>
            </a:pPr>
            <a:r>
              <a:rPr lang="en-US" sz="2400" smtClean="0"/>
              <a:t>Luas lahan potensial untuk budidaya ikan dan luas lahan aktual yang baru dimanfaatkan</a:t>
            </a:r>
          </a:p>
          <a:p>
            <a:pPr eaLnBrk="1" hangingPunct="1">
              <a:defRPr/>
            </a:pPr>
            <a:r>
              <a:rPr lang="en-US" sz="2400" smtClean="0"/>
              <a:t>Produksi potensial yang dapat dicapai baik kegiatan budidaya, penangkapan, maupun pengolahan dan produksi aktual yang baru dicapai pelaku utama baik untuk kegiatan budidaya, penangkapan maupun pengolahan</a:t>
            </a:r>
          </a:p>
          <a:p>
            <a:pPr eaLnBrk="1" hangingPunct="1">
              <a:defRPr/>
            </a:pPr>
            <a:r>
              <a:rPr lang="en-US" sz="2400" smtClean="0"/>
              <a:t>Data potensial penggunaan perahu/alat tangkap untuk penangkapan, dan data aktual yang baru dimanfaatkan nelayan </a:t>
            </a:r>
          </a:p>
        </p:txBody>
      </p:sp>
      <p:sp>
        <p:nvSpPr>
          <p:cNvPr id="156674" name="Rectangle 2"/>
          <p:cNvSpPr>
            <a:spLocks noGrp="1" noChangeArrowheads="1"/>
          </p:cNvSpPr>
          <p:nvPr>
            <p:ph type="title"/>
          </p:nvPr>
        </p:nvSpPr>
        <p:spPr>
          <a:xfrm>
            <a:off x="457200" y="274638"/>
            <a:ext cx="8229600" cy="473075"/>
          </a:xfrm>
          <a:ln w="38100">
            <a:solidFill>
              <a:srgbClr val="000000"/>
            </a:solidFill>
          </a:ln>
        </p:spPr>
        <p:txBody>
          <a:bodyPr>
            <a:normAutofit fontScale="90000"/>
          </a:bodyPr>
          <a:lstStyle/>
          <a:p>
            <a:pPr eaLnBrk="1" hangingPunct="1">
              <a:defRPr/>
            </a:pPr>
            <a:r>
              <a:rPr lang="en-US" sz="3200" smtClean="0"/>
              <a:t>PERUMUSAN KEADAAN AKTUAL</a:t>
            </a:r>
          </a:p>
        </p:txBody>
      </p:sp>
      <p:sp>
        <p:nvSpPr>
          <p:cNvPr id="24580" name="Text Box 4"/>
          <p:cNvSpPr txBox="1">
            <a:spLocks noChangeArrowheads="1"/>
          </p:cNvSpPr>
          <p:nvPr/>
        </p:nvSpPr>
        <p:spPr bwMode="auto">
          <a:xfrm>
            <a:off x="395288" y="1125538"/>
            <a:ext cx="5689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900">
                <a:solidFill>
                  <a:schemeClr val="tx1"/>
                </a:solidFill>
                <a:latin typeface="Tahoma" pitchFamily="34" charset="0"/>
                <a:cs typeface="Arial" charset="0"/>
              </a:defRPr>
            </a:lvl1pPr>
            <a:lvl2pPr marL="742950" indent="-285750" eaLnBrk="0" hangingPunct="0">
              <a:defRPr sz="2900">
                <a:solidFill>
                  <a:schemeClr val="tx1"/>
                </a:solidFill>
                <a:latin typeface="Tahoma" pitchFamily="34" charset="0"/>
                <a:cs typeface="Arial" charset="0"/>
              </a:defRPr>
            </a:lvl2pPr>
            <a:lvl3pPr marL="1143000" indent="-228600" eaLnBrk="0" hangingPunct="0">
              <a:defRPr sz="2900">
                <a:solidFill>
                  <a:schemeClr val="tx1"/>
                </a:solidFill>
                <a:latin typeface="Tahoma" pitchFamily="34" charset="0"/>
                <a:cs typeface="Arial" charset="0"/>
              </a:defRPr>
            </a:lvl3pPr>
            <a:lvl4pPr marL="1600200" indent="-228600" eaLnBrk="0" hangingPunct="0">
              <a:defRPr sz="2900">
                <a:solidFill>
                  <a:schemeClr val="tx1"/>
                </a:solidFill>
                <a:latin typeface="Tahoma" pitchFamily="34" charset="0"/>
                <a:cs typeface="Arial" charset="0"/>
              </a:defRPr>
            </a:lvl4pPr>
            <a:lvl5pPr marL="2057400" indent="-228600" eaLnBrk="0" hangingPunct="0">
              <a:defRPr sz="2900">
                <a:solidFill>
                  <a:schemeClr val="tx1"/>
                </a:solidFill>
                <a:latin typeface="Tahoma" pitchFamily="34" charset="0"/>
                <a:cs typeface="Arial" charset="0"/>
              </a:defRPr>
            </a:lvl5pPr>
            <a:lvl6pPr marL="2514600" indent="-228600" eaLnBrk="0" fontAlgn="base" hangingPunct="0">
              <a:spcBef>
                <a:spcPct val="0"/>
              </a:spcBef>
              <a:spcAft>
                <a:spcPct val="0"/>
              </a:spcAft>
              <a:defRPr sz="2900">
                <a:solidFill>
                  <a:schemeClr val="tx1"/>
                </a:solidFill>
                <a:latin typeface="Tahoma" pitchFamily="34" charset="0"/>
                <a:cs typeface="Arial" charset="0"/>
              </a:defRPr>
            </a:lvl6pPr>
            <a:lvl7pPr marL="2971800" indent="-228600" eaLnBrk="0" fontAlgn="base" hangingPunct="0">
              <a:spcBef>
                <a:spcPct val="0"/>
              </a:spcBef>
              <a:spcAft>
                <a:spcPct val="0"/>
              </a:spcAft>
              <a:defRPr sz="2900">
                <a:solidFill>
                  <a:schemeClr val="tx1"/>
                </a:solidFill>
                <a:latin typeface="Tahoma" pitchFamily="34" charset="0"/>
                <a:cs typeface="Arial" charset="0"/>
              </a:defRPr>
            </a:lvl7pPr>
            <a:lvl8pPr marL="3429000" indent="-228600" eaLnBrk="0" fontAlgn="base" hangingPunct="0">
              <a:spcBef>
                <a:spcPct val="0"/>
              </a:spcBef>
              <a:spcAft>
                <a:spcPct val="0"/>
              </a:spcAft>
              <a:defRPr sz="2900">
                <a:solidFill>
                  <a:schemeClr val="tx1"/>
                </a:solidFill>
                <a:latin typeface="Tahoma" pitchFamily="34" charset="0"/>
                <a:cs typeface="Arial" charset="0"/>
              </a:defRPr>
            </a:lvl8pPr>
            <a:lvl9pPr marL="3886200" indent="-228600" eaLnBrk="0" fontAlgn="base" hangingPunct="0">
              <a:spcBef>
                <a:spcPct val="0"/>
              </a:spcBef>
              <a:spcAft>
                <a:spcPct val="0"/>
              </a:spcAft>
              <a:defRPr sz="2900">
                <a:solidFill>
                  <a:schemeClr val="tx1"/>
                </a:solidFill>
                <a:latin typeface="Tahoma" pitchFamily="34" charset="0"/>
                <a:cs typeface="Arial" charset="0"/>
              </a:defRPr>
            </a:lvl9pPr>
          </a:lstStyle>
          <a:p>
            <a:pPr>
              <a:spcBef>
                <a:spcPct val="50000"/>
              </a:spcBef>
            </a:pPr>
            <a:r>
              <a:rPr lang="en-US" sz="2800" b="1">
                <a:latin typeface="Arial Narrow" pitchFamily="34" charset="0"/>
              </a:rPr>
              <a:t>A. KEADAAN SUMBER DAYA ALAM</a:t>
            </a:r>
          </a:p>
        </p:txBody>
      </p:sp>
    </p:spTree>
    <p:extLst>
      <p:ext uri="{BB962C8B-B14F-4D97-AF65-F5344CB8AC3E}">
        <p14:creationId xmlns:p14="http://schemas.microsoft.com/office/powerpoint/2010/main" val="4284810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idx="1"/>
          </p:nvPr>
        </p:nvSpPr>
        <p:spPr>
          <a:xfrm>
            <a:off x="762000" y="1154113"/>
            <a:ext cx="8007350" cy="1295400"/>
          </a:xfrm>
        </p:spPr>
        <p:txBody>
          <a:bodyPr>
            <a:normAutofit fontScale="92500"/>
          </a:bodyPr>
          <a:lstStyle/>
          <a:p>
            <a:pPr eaLnBrk="1" hangingPunct="1">
              <a:defRPr/>
            </a:pPr>
            <a:r>
              <a:rPr lang="en-US" sz="2700" smtClean="0"/>
              <a:t>Jumlah penduduk potensial yang dapat melakukan usaha (budidaya, pengolah, nelayan) dan data aktual yang baru berusaha.</a:t>
            </a:r>
          </a:p>
        </p:txBody>
      </p:sp>
      <p:sp>
        <p:nvSpPr>
          <p:cNvPr id="158722" name="Rectangle 2"/>
          <p:cNvSpPr>
            <a:spLocks noGrp="1" noChangeArrowheads="1"/>
          </p:cNvSpPr>
          <p:nvPr>
            <p:ph type="title"/>
          </p:nvPr>
        </p:nvSpPr>
        <p:spPr>
          <a:xfrm>
            <a:off x="257175" y="274638"/>
            <a:ext cx="8229600" cy="703262"/>
          </a:xfrm>
        </p:spPr>
        <p:txBody>
          <a:bodyPr/>
          <a:lstStyle/>
          <a:p>
            <a:pPr algn="l" eaLnBrk="1" hangingPunct="1">
              <a:defRPr/>
            </a:pPr>
            <a:r>
              <a:rPr lang="en-US" sz="3400" b="1" smtClean="0">
                <a:latin typeface="Arial Narrow" pitchFamily="34" charset="0"/>
              </a:rPr>
              <a:t>B. KEADAAN SUMBER DAYA MANUSIA</a:t>
            </a:r>
          </a:p>
        </p:txBody>
      </p:sp>
      <p:sp>
        <p:nvSpPr>
          <p:cNvPr id="158724" name="Rectangle 4"/>
          <p:cNvSpPr>
            <a:spLocks noRot="1" noChangeArrowheads="1"/>
          </p:cNvSpPr>
          <p:nvPr/>
        </p:nvSpPr>
        <p:spPr bwMode="auto">
          <a:xfrm>
            <a:off x="234950" y="2565400"/>
            <a:ext cx="7080250" cy="881063"/>
          </a:xfrm>
          <a:prstGeom prst="rect">
            <a:avLst/>
          </a:prstGeom>
          <a:noFill/>
          <a:ln w="9525">
            <a:noFill/>
            <a:miter lim="800000"/>
            <a:headEnd/>
            <a:tailEnd/>
          </a:ln>
          <a:effectLst/>
        </p:spPr>
        <p:txBody>
          <a:bodyPr anchor="ctr"/>
          <a:lstStyle/>
          <a:p>
            <a:pPr>
              <a:defRPr/>
            </a:pPr>
            <a:r>
              <a:rPr lang="en-US" sz="3400" b="1">
                <a:solidFill>
                  <a:schemeClr val="tx2"/>
                </a:solidFill>
                <a:effectLst>
                  <a:outerShdw blurRad="38100" dist="38100" dir="2700000" algn="tl">
                    <a:srgbClr val="000000"/>
                  </a:outerShdw>
                </a:effectLst>
                <a:latin typeface="Arial Narrow" pitchFamily="34" charset="0"/>
              </a:rPr>
              <a:t>C. KEADAAN PENDUKUNG USAHA</a:t>
            </a:r>
          </a:p>
        </p:txBody>
      </p:sp>
      <p:sp>
        <p:nvSpPr>
          <p:cNvPr id="158725" name="Rectangle 5"/>
          <p:cNvSpPr>
            <a:spLocks noRot="1" noChangeArrowheads="1"/>
          </p:cNvSpPr>
          <p:nvPr/>
        </p:nvSpPr>
        <p:spPr bwMode="auto">
          <a:xfrm>
            <a:off x="762000" y="3400425"/>
            <a:ext cx="8007350" cy="1295400"/>
          </a:xfrm>
          <a:prstGeom prst="rect">
            <a:avLst/>
          </a:prstGeom>
          <a:noFill/>
          <a:ln w="9525">
            <a:noFill/>
            <a:miter lim="800000"/>
            <a:headEnd/>
            <a:tailEnd/>
          </a:ln>
          <a:effectLst/>
        </p:spPr>
        <p:txBody>
          <a:bodyPr/>
          <a:lstStyle/>
          <a:p>
            <a:pPr marL="342900" indent="-342900">
              <a:spcBef>
                <a:spcPct val="20000"/>
              </a:spcBef>
              <a:buClr>
                <a:schemeClr val="hlink"/>
              </a:buClr>
              <a:buSzPct val="80000"/>
              <a:buFont typeface="Wingdings" pitchFamily="2" charset="2"/>
              <a:buChar char="n"/>
              <a:defRPr/>
            </a:pPr>
            <a:r>
              <a:rPr lang="en-US" sz="2700">
                <a:effectLst>
                  <a:outerShdw blurRad="38100" dist="38100" dir="2700000" algn="tl">
                    <a:srgbClr val="000000"/>
                  </a:outerShdw>
                </a:effectLst>
              </a:rPr>
              <a:t>Keberadaan instansi (Dinas, Badan, Kantor dll) dan pemanfaatan riil dari pelaku utama;</a:t>
            </a:r>
          </a:p>
          <a:p>
            <a:pPr marL="342900" indent="-342900">
              <a:spcBef>
                <a:spcPct val="20000"/>
              </a:spcBef>
              <a:buClr>
                <a:schemeClr val="hlink"/>
              </a:buClr>
              <a:buSzPct val="80000"/>
              <a:buFont typeface="Wingdings" pitchFamily="2" charset="2"/>
              <a:buChar char="n"/>
              <a:defRPr/>
            </a:pPr>
            <a:r>
              <a:rPr lang="en-US" sz="2700">
                <a:effectLst>
                  <a:outerShdw blurRad="38100" dist="38100" dir="2700000" algn="tl">
                    <a:srgbClr val="000000"/>
                  </a:outerShdw>
                </a:effectLst>
              </a:rPr>
              <a:t>Potensi penyuluh perikanan dan data riil yang dilakukan;</a:t>
            </a:r>
          </a:p>
          <a:p>
            <a:pPr marL="342900" indent="-342900">
              <a:spcBef>
                <a:spcPct val="20000"/>
              </a:spcBef>
              <a:buClr>
                <a:schemeClr val="hlink"/>
              </a:buClr>
              <a:buSzPct val="80000"/>
              <a:buFont typeface="Wingdings" pitchFamily="2" charset="2"/>
              <a:buChar char="n"/>
              <a:defRPr/>
            </a:pPr>
            <a:r>
              <a:rPr lang="en-US" sz="2700">
                <a:effectLst>
                  <a:outerShdw blurRad="38100" dist="38100" dir="2700000" algn="tl">
                    <a:srgbClr val="000000"/>
                  </a:outerShdw>
                </a:effectLst>
              </a:rPr>
              <a:t>Keadaan sarana/prasarana pendukung usaha (kios dll) dan pemanfaatan yang baru dapat dilakukan oleh pelaku utama,</a:t>
            </a:r>
          </a:p>
        </p:txBody>
      </p:sp>
    </p:spTree>
    <p:extLst>
      <p:ext uri="{BB962C8B-B14F-4D97-AF65-F5344CB8AC3E}">
        <p14:creationId xmlns:p14="http://schemas.microsoft.com/office/powerpoint/2010/main" val="1395887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1981200" y="0"/>
            <a:ext cx="7162800" cy="1143000"/>
          </a:xfrm>
        </p:spPr>
        <p:txBody>
          <a:bodyPr/>
          <a:lstStyle/>
          <a:p>
            <a:pPr eaLnBrk="1" hangingPunct="1">
              <a:defRPr/>
            </a:pPr>
            <a:r>
              <a:rPr lang="id-ID" sz="3600" i="1" smtClean="0"/>
              <a:t>Perolehan data primer ...</a:t>
            </a:r>
          </a:p>
        </p:txBody>
      </p:sp>
      <p:sp>
        <p:nvSpPr>
          <p:cNvPr id="58371" name="Rectangle 3"/>
          <p:cNvSpPr>
            <a:spLocks noGrp="1" noChangeArrowheads="1"/>
          </p:cNvSpPr>
          <p:nvPr>
            <p:ph type="body" idx="4294967295"/>
          </p:nvPr>
        </p:nvSpPr>
        <p:spPr>
          <a:xfrm>
            <a:off x="914400" y="1524000"/>
            <a:ext cx="8229600" cy="4114800"/>
          </a:xfrm>
        </p:spPr>
        <p:txBody>
          <a:bodyPr/>
          <a:lstStyle/>
          <a:p>
            <a:pPr eaLnBrk="1" hangingPunct="1">
              <a:lnSpc>
                <a:spcPct val="95000"/>
              </a:lnSpc>
              <a:defRPr/>
            </a:pPr>
            <a:r>
              <a:rPr lang="id-ID" sz="3500" smtClean="0"/>
              <a:t>Kunjungan singkat / Survei kilat </a:t>
            </a:r>
          </a:p>
          <a:p>
            <a:pPr eaLnBrk="1" hangingPunct="1">
              <a:lnSpc>
                <a:spcPct val="95000"/>
              </a:lnSpc>
              <a:buFont typeface="Wingdings" pitchFamily="2" charset="2"/>
              <a:buNone/>
              <a:defRPr/>
            </a:pPr>
            <a:r>
              <a:rPr lang="id-ID" sz="3500" smtClean="0"/>
              <a:t>	* Dilakukan secara cepat </a:t>
            </a:r>
          </a:p>
          <a:p>
            <a:pPr eaLnBrk="1" hangingPunct="1">
              <a:buFont typeface="Wingdings" pitchFamily="2" charset="2"/>
              <a:buNone/>
              <a:defRPr/>
            </a:pPr>
            <a:r>
              <a:rPr lang="id-ID" sz="3500" smtClean="0"/>
              <a:t>	* Lebih murah </a:t>
            </a:r>
          </a:p>
          <a:p>
            <a:pPr eaLnBrk="1" hangingPunct="1">
              <a:buFont typeface="Wingdings" pitchFamily="2" charset="2"/>
              <a:buNone/>
              <a:defRPr/>
            </a:pPr>
            <a:r>
              <a:rPr lang="id-ID" sz="3500" smtClean="0"/>
              <a:t>	* Secara akademis sulit dipertanggung </a:t>
            </a:r>
          </a:p>
          <a:p>
            <a:pPr eaLnBrk="1" hangingPunct="1">
              <a:buFont typeface="Wingdings" pitchFamily="2" charset="2"/>
              <a:buNone/>
              <a:defRPr/>
            </a:pPr>
            <a:r>
              <a:rPr lang="id-ID" sz="3500" smtClean="0"/>
              <a:t>	   jawabkan </a:t>
            </a:r>
          </a:p>
          <a:p>
            <a:pPr eaLnBrk="1" hangingPunct="1">
              <a:buFont typeface="Wingdings" pitchFamily="2" charset="2"/>
              <a:buNone/>
              <a:defRPr/>
            </a:pPr>
            <a:r>
              <a:rPr lang="id-ID" sz="3500" smtClean="0"/>
              <a:t>	* Belum tentu disetujui masyarakat  </a:t>
            </a:r>
          </a:p>
        </p:txBody>
      </p:sp>
    </p:spTree>
    <p:extLst>
      <p:ext uri="{BB962C8B-B14F-4D97-AF65-F5344CB8AC3E}">
        <p14:creationId xmlns:p14="http://schemas.microsoft.com/office/powerpoint/2010/main" val="1338566238"/>
      </p:ext>
    </p:extLst>
  </p:cSld>
  <p:clrMapOvr>
    <a:masterClrMapping/>
  </p:clrMapOvr>
  <p:transition spd="slow">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3"/>
          <p:cNvSpPr>
            <a:spLocks noGrp="1" noChangeArrowheads="1"/>
          </p:cNvSpPr>
          <p:nvPr>
            <p:ph type="body" idx="4294967295"/>
          </p:nvPr>
        </p:nvSpPr>
        <p:spPr>
          <a:xfrm>
            <a:off x="0" y="1557338"/>
            <a:ext cx="9058275" cy="4005262"/>
          </a:xfrm>
        </p:spPr>
        <p:txBody>
          <a:bodyPr/>
          <a:lstStyle/>
          <a:p>
            <a:pPr eaLnBrk="1" hangingPunct="1">
              <a:defRPr/>
            </a:pPr>
            <a:r>
              <a:rPr lang="id-ID" sz="2900" b="1" smtClean="0"/>
              <a:t>Participatory Rural </a:t>
            </a:r>
            <a:r>
              <a:rPr lang="en-US" sz="2900" b="1" smtClean="0"/>
              <a:t>A</a:t>
            </a:r>
            <a:r>
              <a:rPr lang="id-ID" sz="2900" b="1" smtClean="0"/>
              <a:t>ppraisal </a:t>
            </a:r>
            <a:r>
              <a:rPr lang="en-US" sz="2900" b="1" smtClean="0"/>
              <a:t>(PRA)</a:t>
            </a:r>
            <a:endParaRPr lang="id-ID" sz="2900" b="1" smtClean="0"/>
          </a:p>
          <a:p>
            <a:pPr eaLnBrk="1" hangingPunct="1">
              <a:buFont typeface="Wingdings" pitchFamily="2" charset="2"/>
              <a:buNone/>
              <a:defRPr/>
            </a:pPr>
            <a:r>
              <a:rPr lang="id-ID" sz="2900" b="1" smtClean="0"/>
              <a:t>	* Relatif cepat </a:t>
            </a:r>
          </a:p>
          <a:p>
            <a:pPr eaLnBrk="1" hangingPunct="1">
              <a:buFont typeface="Wingdings" pitchFamily="2" charset="2"/>
              <a:buNone/>
              <a:defRPr/>
            </a:pPr>
            <a:r>
              <a:rPr lang="id-ID" sz="2900" b="1" smtClean="0"/>
              <a:t>	* Relatif murah </a:t>
            </a:r>
          </a:p>
          <a:p>
            <a:pPr eaLnBrk="1" hangingPunct="1">
              <a:buFont typeface="Wingdings" pitchFamily="2" charset="2"/>
              <a:buNone/>
              <a:defRPr/>
            </a:pPr>
            <a:r>
              <a:rPr lang="id-ID" sz="2900" b="1" smtClean="0"/>
              <a:t>	* Multi disiplin </a:t>
            </a:r>
          </a:p>
          <a:p>
            <a:pPr eaLnBrk="1" hangingPunct="1">
              <a:buFont typeface="Wingdings" pitchFamily="2" charset="2"/>
              <a:buNone/>
              <a:defRPr/>
            </a:pPr>
            <a:r>
              <a:rPr lang="id-ID" sz="2900" b="1" smtClean="0"/>
              <a:t>	* </a:t>
            </a:r>
            <a:r>
              <a:rPr lang="id-ID" sz="2700" b="1" smtClean="0"/>
              <a:t>Secara akademik d</a:t>
            </a:r>
            <a:r>
              <a:rPr lang="en-US" sz="2700" b="1" smtClean="0"/>
              <a:t>pt d</a:t>
            </a:r>
            <a:r>
              <a:rPr lang="id-ID" sz="2700" b="1" smtClean="0"/>
              <a:t>ipertang</a:t>
            </a:r>
            <a:r>
              <a:rPr lang="en-US" sz="2700" b="1" smtClean="0"/>
              <a:t>g</a:t>
            </a:r>
            <a:r>
              <a:rPr lang="id-ID" sz="2700" b="1" smtClean="0"/>
              <a:t>ungjawabkan</a:t>
            </a:r>
          </a:p>
          <a:p>
            <a:pPr eaLnBrk="1" hangingPunct="1">
              <a:buFont typeface="Wingdings" pitchFamily="2" charset="2"/>
              <a:buNone/>
              <a:defRPr/>
            </a:pPr>
            <a:r>
              <a:rPr lang="id-ID" sz="2900" b="1" smtClean="0"/>
              <a:t>	* Secara sosial diterima  </a:t>
            </a:r>
          </a:p>
        </p:txBody>
      </p:sp>
      <p:sp>
        <p:nvSpPr>
          <p:cNvPr id="62467" name="Rectangle 5"/>
          <p:cNvSpPr>
            <a:spLocks noGrp="1" noChangeArrowheads="1"/>
          </p:cNvSpPr>
          <p:nvPr>
            <p:ph type="title" idx="4294967295"/>
          </p:nvPr>
        </p:nvSpPr>
        <p:spPr>
          <a:xfrm>
            <a:off x="1981200" y="0"/>
            <a:ext cx="7162800" cy="1143000"/>
          </a:xfrm>
        </p:spPr>
        <p:txBody>
          <a:bodyPr/>
          <a:lstStyle/>
          <a:p>
            <a:pPr eaLnBrk="1" hangingPunct="1">
              <a:defRPr/>
            </a:pPr>
            <a:r>
              <a:rPr lang="id-ID" sz="3200" i="1" smtClean="0">
                <a:cs typeface="Tahoma" pitchFamily="34" charset="0"/>
              </a:rPr>
              <a:t>Perolehan data primer ...</a:t>
            </a:r>
          </a:p>
        </p:txBody>
      </p:sp>
    </p:spTree>
    <p:extLst>
      <p:ext uri="{BB962C8B-B14F-4D97-AF65-F5344CB8AC3E}">
        <p14:creationId xmlns:p14="http://schemas.microsoft.com/office/powerpoint/2010/main" val="66578679"/>
      </p:ext>
    </p:extLst>
  </p:cSld>
  <p:clrMapOvr>
    <a:masterClrMapping/>
  </p:clrMapOvr>
  <p:transition spd="slow">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id-ID" dirty="0" smtClean="0"/>
              <a:t>Tugas </a:t>
            </a:r>
            <a:endParaRPr lang="id-ID" dirty="0"/>
          </a:p>
        </p:txBody>
      </p:sp>
      <p:sp>
        <p:nvSpPr>
          <p:cNvPr id="3" name="Subtitle 2"/>
          <p:cNvSpPr>
            <a:spLocks noGrp="1"/>
          </p:cNvSpPr>
          <p:nvPr>
            <p:ph type="subTitle" idx="1"/>
          </p:nvPr>
        </p:nvSpPr>
        <p:spPr/>
        <p:txBody>
          <a:bodyPr>
            <a:normAutofit fontScale="92500" lnSpcReduction="10000"/>
          </a:bodyPr>
          <a:lstStyle/>
          <a:p>
            <a:pPr algn="ctr"/>
            <a:r>
              <a:rPr lang="id-ID" dirty="0" smtClean="0"/>
              <a:t>Resume materi dan berikan contoh  mengenai </a:t>
            </a:r>
            <a:r>
              <a:rPr lang="id-ID" b="1" dirty="0">
                <a:latin typeface="Times New Roman" pitchFamily="18" charset="0"/>
                <a:cs typeface="Times New Roman" pitchFamily="18" charset="0"/>
              </a:rPr>
              <a:t>Data aktual dan data potensial wilayah </a:t>
            </a:r>
            <a:r>
              <a:rPr lang="id-ID" b="1" dirty="0" smtClean="0">
                <a:latin typeface="Times New Roman" pitchFamily="18" charset="0"/>
                <a:cs typeface="Times New Roman" pitchFamily="18" charset="0"/>
              </a:rPr>
              <a:t>penyuluhan.</a:t>
            </a:r>
          </a:p>
          <a:p>
            <a:r>
              <a:rPr lang="id-ID" dirty="0" smtClean="0"/>
              <a:t> </a:t>
            </a:r>
            <a:endParaRPr lang="id-ID" dirty="0"/>
          </a:p>
        </p:txBody>
      </p:sp>
    </p:spTree>
    <p:extLst>
      <p:ext uri="{BB962C8B-B14F-4D97-AF65-F5344CB8AC3E}">
        <p14:creationId xmlns:p14="http://schemas.microsoft.com/office/powerpoint/2010/main" val="4018148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4975" y="1196752"/>
            <a:ext cx="8229600" cy="5472608"/>
          </a:xfrm>
        </p:spPr>
        <p:style>
          <a:lnRef idx="2">
            <a:schemeClr val="dk1"/>
          </a:lnRef>
          <a:fillRef idx="1">
            <a:schemeClr val="lt1"/>
          </a:fillRef>
          <a:effectRef idx="0">
            <a:schemeClr val="dk1"/>
          </a:effectRef>
          <a:fontRef idx="minor">
            <a:schemeClr val="dk1"/>
          </a:fontRef>
        </p:style>
        <p:txBody>
          <a:bodyPr rtlCol="0">
            <a:noAutofit/>
          </a:bodyPr>
          <a:lstStyle/>
          <a:p>
            <a:pPr algn="just">
              <a:defRPr/>
            </a:pPr>
            <a:r>
              <a:rPr lang="id-ID" sz="1900" b="1" dirty="0">
                <a:latin typeface="Arial" panose="020B0604020202020204" pitchFamily="34" charset="0"/>
                <a:cs typeface="Arial" panose="020B0604020202020204" pitchFamily="34" charset="0"/>
                <a:sym typeface="Wingdings" pitchFamily="2" charset="2"/>
              </a:rPr>
              <a:t>PENGERTIAN PROGRAM </a:t>
            </a:r>
            <a:r>
              <a:rPr lang="id-ID" sz="1900" dirty="0" smtClean="0">
                <a:latin typeface="Arial" panose="020B0604020202020204" pitchFamily="34" charset="0"/>
                <a:cs typeface="Arial" panose="020B0604020202020204" pitchFamily="34" charset="0"/>
                <a:sym typeface="Wingdings" pitchFamily="2" charset="2"/>
              </a:rPr>
              <a:t>adalah </a:t>
            </a:r>
            <a:r>
              <a:rPr lang="id-ID" sz="1900" dirty="0">
                <a:latin typeface="Arial" panose="020B0604020202020204" pitchFamily="34" charset="0"/>
                <a:cs typeface="Arial" panose="020B0604020202020204" pitchFamily="34" charset="0"/>
                <a:sym typeface="Wingdings" pitchFamily="2" charset="2"/>
              </a:rPr>
              <a:t>rangkaian kegiatan-kegiatan atau seperangkat tindakan untuk mencapai tujuan. Suatu program dalam mencapai tujuan akan tersusun dengan melakukan perencanaan program. </a:t>
            </a:r>
            <a:endParaRPr lang="id-ID" sz="1900" dirty="0" smtClean="0">
              <a:latin typeface="Arial" panose="020B0604020202020204" pitchFamily="34" charset="0"/>
              <a:cs typeface="Arial" panose="020B0604020202020204" pitchFamily="34" charset="0"/>
              <a:sym typeface="Wingdings" pitchFamily="2" charset="2"/>
            </a:endParaRPr>
          </a:p>
          <a:p>
            <a:pPr algn="just">
              <a:defRPr/>
            </a:pPr>
            <a:r>
              <a:rPr lang="id-ID" sz="1900" b="1" dirty="0">
                <a:latin typeface="Arial" panose="020B0604020202020204" pitchFamily="34" charset="0"/>
                <a:cs typeface="Arial" panose="020B0604020202020204" pitchFamily="34" charset="0"/>
                <a:sym typeface="Wingdings" pitchFamily="2" charset="2"/>
              </a:rPr>
              <a:t>Programa</a:t>
            </a:r>
            <a:r>
              <a:rPr lang="id-ID" sz="1900" dirty="0">
                <a:latin typeface="Arial" panose="020B0604020202020204" pitchFamily="34" charset="0"/>
                <a:cs typeface="Arial" panose="020B0604020202020204" pitchFamily="34" charset="0"/>
                <a:sym typeface="Wingdings" pitchFamily="2" charset="2"/>
              </a:rPr>
              <a:t> </a:t>
            </a:r>
            <a:r>
              <a:rPr lang="id-ID" sz="1900" dirty="0" smtClean="0">
                <a:latin typeface="Arial" panose="020B0604020202020204" pitchFamily="34" charset="0"/>
                <a:cs typeface="Arial" panose="020B0604020202020204" pitchFamily="34" charset="0"/>
                <a:sym typeface="Wingdings" pitchFamily="2" charset="2"/>
              </a:rPr>
              <a:t>adalah </a:t>
            </a:r>
            <a:r>
              <a:rPr lang="id-ID" sz="1900" dirty="0">
                <a:latin typeface="Arial" panose="020B0604020202020204" pitchFamily="34" charset="0"/>
                <a:cs typeface="Arial" panose="020B0604020202020204" pitchFamily="34" charset="0"/>
                <a:sym typeface="Wingdings" pitchFamily="2" charset="2"/>
              </a:rPr>
              <a:t>pernyataan tertulis yang disusun secara sistematis tentang rencana kegiatan </a:t>
            </a:r>
            <a:r>
              <a:rPr lang="id-ID" sz="1900" dirty="0" smtClean="0">
                <a:latin typeface="Arial" panose="020B0604020202020204" pitchFamily="34" charset="0"/>
                <a:cs typeface="Arial" panose="020B0604020202020204" pitchFamily="34" charset="0"/>
                <a:sym typeface="Wingdings" pitchFamily="2" charset="2"/>
              </a:rPr>
              <a:t>tahunan</a:t>
            </a:r>
            <a:r>
              <a:rPr lang="id-ID" sz="1900" dirty="0">
                <a:latin typeface="Arial" panose="020B0604020202020204" pitchFamily="34" charset="0"/>
                <a:cs typeface="Arial" panose="020B0604020202020204" pitchFamily="34" charset="0"/>
                <a:sym typeface="Wingdings" pitchFamily="2" charset="2"/>
              </a:rPr>
              <a:t>. Programa tersebut harus mengembangkan keadaan sekarang, masalah-masalah, tujuan yang ingin dicapai dan alternatif-alternatif pemecahannya serta cara mencapai tujuan.  Programa disusun secara partisipatif, sistematis dan tertulis serta dibuat setiap tahun</a:t>
            </a:r>
            <a:r>
              <a:rPr lang="id-ID" sz="1900" dirty="0" smtClean="0">
                <a:latin typeface="Arial" panose="020B0604020202020204" pitchFamily="34" charset="0"/>
                <a:cs typeface="Arial" panose="020B0604020202020204" pitchFamily="34" charset="0"/>
                <a:sym typeface="Wingdings" pitchFamily="2" charset="2"/>
              </a:rPr>
              <a:t>.</a:t>
            </a:r>
          </a:p>
          <a:p>
            <a:pPr algn="just">
              <a:defRPr/>
            </a:pPr>
            <a:r>
              <a:rPr lang="id-ID" sz="1900" dirty="0">
                <a:latin typeface="Arial" panose="020B0604020202020204" pitchFamily="34" charset="0"/>
                <a:cs typeface="Arial" panose="020B0604020202020204" pitchFamily="34" charset="0"/>
                <a:sym typeface="Wingdings" pitchFamily="2" charset="2"/>
              </a:rPr>
              <a:t>(UU Nomor 16 Tahun 2006 tentang Sistem Penyuluhan Pertanian, Perikanan, dan Kehutanan=SP3K</a:t>
            </a:r>
            <a:r>
              <a:rPr lang="id-ID" sz="1900" dirty="0" smtClean="0">
                <a:latin typeface="Arial" panose="020B0604020202020204" pitchFamily="34" charset="0"/>
                <a:cs typeface="Arial" panose="020B0604020202020204" pitchFamily="34" charset="0"/>
                <a:sym typeface="Wingdings" pitchFamily="2" charset="2"/>
              </a:rPr>
              <a:t>) &gt;&gt; Permentan </a:t>
            </a:r>
            <a:r>
              <a:rPr lang="id-ID" sz="1900" dirty="0">
                <a:latin typeface="Arial" panose="020B0604020202020204" pitchFamily="34" charset="0"/>
                <a:cs typeface="Arial" panose="020B0604020202020204" pitchFamily="34" charset="0"/>
                <a:sym typeface="Wingdings" pitchFamily="2" charset="2"/>
              </a:rPr>
              <a:t>nomor 25 Tahun </a:t>
            </a:r>
            <a:r>
              <a:rPr lang="id-ID" sz="1900" dirty="0" smtClean="0">
                <a:latin typeface="Arial" panose="020B0604020202020204" pitchFamily="34" charset="0"/>
                <a:cs typeface="Arial" panose="020B0604020202020204" pitchFamily="34" charset="0"/>
                <a:sym typeface="Wingdings" pitchFamily="2" charset="2"/>
              </a:rPr>
              <a:t>2009 : Programa Penyuluhan Pertanian rencana tertulis yang disusun untuk memberikan arah, pedoman dan alat pengendali pencapain tujuan penyelenggaraan </a:t>
            </a:r>
            <a:r>
              <a:rPr lang="id-ID" sz="1900" dirty="0">
                <a:latin typeface="Arial" panose="020B0604020202020204" pitchFamily="34" charset="0"/>
                <a:cs typeface="Arial" panose="020B0604020202020204" pitchFamily="34" charset="0"/>
                <a:sym typeface="Wingdings" pitchFamily="2" charset="2"/>
              </a:rPr>
              <a:t>Penyuluhan </a:t>
            </a:r>
            <a:r>
              <a:rPr lang="id-ID" sz="1900" dirty="0" smtClean="0">
                <a:latin typeface="Arial" panose="020B0604020202020204" pitchFamily="34" charset="0"/>
                <a:cs typeface="Arial" panose="020B0604020202020204" pitchFamily="34" charset="0"/>
                <a:sym typeface="Wingdings" pitchFamily="2" charset="2"/>
              </a:rPr>
              <a:t>Pertanian.</a:t>
            </a:r>
          </a:p>
          <a:p>
            <a:pPr algn="just">
              <a:defRPr/>
            </a:pPr>
            <a:r>
              <a:rPr lang="id-ID" sz="1900" dirty="0" smtClean="0">
                <a:latin typeface="Arial" panose="020B0604020202020204" pitchFamily="34" charset="0"/>
                <a:cs typeface="Arial" panose="020B0604020202020204" pitchFamily="34" charset="0"/>
                <a:sym typeface="Wingdings" pitchFamily="2" charset="2"/>
              </a:rPr>
              <a:t>Penyusunan Programa  prinsip keterpaduan dan kesinergian program </a:t>
            </a:r>
            <a:r>
              <a:rPr lang="id-ID" sz="1900" dirty="0">
                <a:latin typeface="Arial" panose="020B0604020202020204" pitchFamily="34" charset="0"/>
                <a:cs typeface="Arial" panose="020B0604020202020204" pitchFamily="34" charset="0"/>
                <a:sym typeface="Wingdings" pitchFamily="2" charset="2"/>
              </a:rPr>
              <a:t>Penyuluhan Pertanian </a:t>
            </a:r>
            <a:r>
              <a:rPr lang="id-ID" sz="1900" dirty="0" smtClean="0">
                <a:latin typeface="Arial" panose="020B0604020202020204" pitchFamily="34" charset="0"/>
                <a:cs typeface="Arial" panose="020B0604020202020204" pitchFamily="34" charset="0"/>
                <a:sym typeface="Wingdings" pitchFamily="2" charset="2"/>
              </a:rPr>
              <a:t>pada setiap tingkatan.</a:t>
            </a:r>
            <a:endParaRPr lang="id-ID" sz="19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611560" y="260648"/>
            <a:ext cx="8229600" cy="706090"/>
          </a:xfrm>
        </p:spPr>
        <p:style>
          <a:lnRef idx="2">
            <a:schemeClr val="accent6"/>
          </a:lnRef>
          <a:fillRef idx="1">
            <a:schemeClr val="lt1"/>
          </a:fillRef>
          <a:effectRef idx="0">
            <a:schemeClr val="accent6"/>
          </a:effectRef>
          <a:fontRef idx="minor">
            <a:schemeClr val="dk1"/>
          </a:fontRef>
        </p:style>
        <p:txBody>
          <a:bodyPr rtlCol="0">
            <a:noAutofit/>
          </a:bodyPr>
          <a:lstStyle/>
          <a:p>
            <a:pPr algn="l" eaLnBrk="1" fontAlgn="auto" hangingPunct="1">
              <a:spcAft>
                <a:spcPts val="0"/>
              </a:spcAft>
              <a:defRPr/>
            </a:pPr>
            <a:r>
              <a:rPr lang="id-ID" sz="3200" b="1" dirty="0" smtClean="0">
                <a:latin typeface="Times New Roman" pitchFamily="18" charset="0"/>
                <a:cs typeface="Times New Roman" pitchFamily="18" charset="0"/>
              </a:rPr>
              <a:t>Pengertian Program &amp; Programa ?</a:t>
            </a:r>
            <a:endParaRPr lang="id-ID"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1464741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883" name="Rectangle 3"/>
          <p:cNvSpPr>
            <a:spLocks noGrp="1" noChangeArrowheads="1"/>
          </p:cNvSpPr>
          <p:nvPr>
            <p:ph idx="1"/>
          </p:nvPr>
        </p:nvSpPr>
        <p:spPr/>
        <p:txBody>
          <a:bodyPr/>
          <a:lstStyle/>
          <a:p>
            <a:pPr marL="609600" indent="-609600" eaLnBrk="1" hangingPunct="1">
              <a:buFontTx/>
              <a:buAutoNum type="arabicPeriod"/>
              <a:defRPr/>
            </a:pPr>
            <a:r>
              <a:rPr lang="en-US" sz="2900" smtClean="0"/>
              <a:t>Meningkatkan efisiensi waktu, tenaga dan biaya</a:t>
            </a:r>
          </a:p>
          <a:p>
            <a:pPr marL="609600" indent="-609600" eaLnBrk="1" hangingPunct="1">
              <a:buFontTx/>
              <a:buAutoNum type="arabicPeriod"/>
              <a:defRPr/>
            </a:pPr>
            <a:r>
              <a:rPr lang="en-US" sz="2900" smtClean="0"/>
              <a:t>Melakukan perbaikan jika terjadi kekeliruan</a:t>
            </a:r>
          </a:p>
          <a:p>
            <a:pPr marL="609600" indent="-609600" eaLnBrk="1" hangingPunct="1">
              <a:buFontTx/>
              <a:buAutoNum type="arabicPeriod"/>
              <a:defRPr/>
            </a:pPr>
            <a:r>
              <a:rPr lang="en-US" sz="2900" smtClean="0"/>
              <a:t>Menjaga kontinuitas pelaksanaan jika terjadi pergantian pelaksana</a:t>
            </a:r>
          </a:p>
          <a:p>
            <a:pPr marL="609600" indent="-609600" eaLnBrk="1" hangingPunct="1">
              <a:buFontTx/>
              <a:buAutoNum type="arabicPeriod"/>
              <a:defRPr/>
            </a:pPr>
            <a:r>
              <a:rPr lang="en-US" sz="2900" smtClean="0"/>
              <a:t>Melaksanakan kerjasama dengan pihak ketiga</a:t>
            </a:r>
          </a:p>
          <a:p>
            <a:pPr marL="609600" indent="-609600" eaLnBrk="1" hangingPunct="1">
              <a:buFontTx/>
              <a:buAutoNum type="arabicPeriod"/>
              <a:defRPr/>
            </a:pPr>
            <a:r>
              <a:rPr lang="en-US" sz="2900" smtClean="0"/>
              <a:t>Memudah penilaian hasil kegiatan</a:t>
            </a:r>
          </a:p>
        </p:txBody>
      </p:sp>
      <p:sp>
        <p:nvSpPr>
          <p:cNvPr id="250882" name="Rectangle 2"/>
          <p:cNvSpPr>
            <a:spLocks noGrp="1" noChangeArrowheads="1"/>
          </p:cNvSpPr>
          <p:nvPr>
            <p:ph type="title"/>
          </p:nvPr>
        </p:nvSpPr>
        <p:spPr/>
        <p:txBody>
          <a:bodyPr>
            <a:normAutofit fontScale="90000"/>
          </a:bodyPr>
          <a:lstStyle/>
          <a:p>
            <a:pPr algn="l" eaLnBrk="1" hangingPunct="1">
              <a:defRPr/>
            </a:pPr>
            <a:r>
              <a:rPr lang="en-US" sz="4000" smtClean="0"/>
              <a:t>Mengapa Programa Penyuluhan Per</a:t>
            </a:r>
            <a:r>
              <a:rPr lang="id-ID" sz="4000" smtClean="0"/>
              <a:t>tanian</a:t>
            </a:r>
            <a:r>
              <a:rPr lang="en-US" sz="4000" smtClean="0"/>
              <a:t> harus dibuat tertulis?</a:t>
            </a:r>
          </a:p>
        </p:txBody>
      </p:sp>
    </p:spTree>
    <p:extLst>
      <p:ext uri="{BB962C8B-B14F-4D97-AF65-F5344CB8AC3E}">
        <p14:creationId xmlns:p14="http://schemas.microsoft.com/office/powerpoint/2010/main" val="64769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250883">
                                            <p:txEl>
                                              <p:pRg st="0" end="0"/>
                                            </p:txEl>
                                          </p:spTgt>
                                        </p:tgtEl>
                                        <p:attrNameLst>
                                          <p:attrName>style.visibility</p:attrName>
                                        </p:attrNameLst>
                                      </p:cBhvr>
                                      <p:to>
                                        <p:strVal val="visible"/>
                                      </p:to>
                                    </p:set>
                                    <p:animEffect transition="in" filter="fade">
                                      <p:cBhvr>
                                        <p:cTn id="7" dur="1000"/>
                                        <p:tgtEl>
                                          <p:spTgt spid="250883">
                                            <p:txEl>
                                              <p:pRg st="0" end="0"/>
                                            </p:txEl>
                                          </p:spTgt>
                                        </p:tgtEl>
                                      </p:cBhvr>
                                    </p:animEffect>
                                    <p:anim calcmode="lin" valueType="num">
                                      <p:cBhvr>
                                        <p:cTn id="8" dur="1000" fill="hold"/>
                                        <p:tgtEl>
                                          <p:spTgt spid="2508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08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250883">
                                            <p:txEl>
                                              <p:pRg st="1" end="1"/>
                                            </p:txEl>
                                          </p:spTgt>
                                        </p:tgtEl>
                                        <p:attrNameLst>
                                          <p:attrName>style.visibility</p:attrName>
                                        </p:attrNameLst>
                                      </p:cBhvr>
                                      <p:to>
                                        <p:strVal val="visible"/>
                                      </p:to>
                                    </p:set>
                                    <p:animEffect transition="in" filter="fade">
                                      <p:cBhvr>
                                        <p:cTn id="14" dur="1000"/>
                                        <p:tgtEl>
                                          <p:spTgt spid="250883">
                                            <p:txEl>
                                              <p:pRg st="1" end="1"/>
                                            </p:txEl>
                                          </p:spTgt>
                                        </p:tgtEl>
                                      </p:cBhvr>
                                    </p:animEffect>
                                    <p:anim calcmode="lin" valueType="num">
                                      <p:cBhvr>
                                        <p:cTn id="15" dur="1000" fill="hold"/>
                                        <p:tgtEl>
                                          <p:spTgt spid="2508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508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250883">
                                            <p:txEl>
                                              <p:pRg st="2" end="2"/>
                                            </p:txEl>
                                          </p:spTgt>
                                        </p:tgtEl>
                                        <p:attrNameLst>
                                          <p:attrName>style.visibility</p:attrName>
                                        </p:attrNameLst>
                                      </p:cBhvr>
                                      <p:to>
                                        <p:strVal val="visible"/>
                                      </p:to>
                                    </p:set>
                                    <p:animEffect transition="in" filter="fade">
                                      <p:cBhvr>
                                        <p:cTn id="21" dur="1000"/>
                                        <p:tgtEl>
                                          <p:spTgt spid="250883">
                                            <p:txEl>
                                              <p:pRg st="2" end="2"/>
                                            </p:txEl>
                                          </p:spTgt>
                                        </p:tgtEl>
                                      </p:cBhvr>
                                    </p:animEffect>
                                    <p:anim calcmode="lin" valueType="num">
                                      <p:cBhvr>
                                        <p:cTn id="22" dur="1000" fill="hold"/>
                                        <p:tgtEl>
                                          <p:spTgt spid="2508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508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250883">
                                            <p:txEl>
                                              <p:pRg st="3" end="3"/>
                                            </p:txEl>
                                          </p:spTgt>
                                        </p:tgtEl>
                                        <p:attrNameLst>
                                          <p:attrName>style.visibility</p:attrName>
                                        </p:attrNameLst>
                                      </p:cBhvr>
                                      <p:to>
                                        <p:strVal val="visible"/>
                                      </p:to>
                                    </p:set>
                                    <p:animEffect transition="in" filter="fade">
                                      <p:cBhvr>
                                        <p:cTn id="28" dur="1000"/>
                                        <p:tgtEl>
                                          <p:spTgt spid="250883">
                                            <p:txEl>
                                              <p:pRg st="3" end="3"/>
                                            </p:txEl>
                                          </p:spTgt>
                                        </p:tgtEl>
                                      </p:cBhvr>
                                    </p:animEffect>
                                    <p:anim calcmode="lin" valueType="num">
                                      <p:cBhvr>
                                        <p:cTn id="29" dur="1000" fill="hold"/>
                                        <p:tgtEl>
                                          <p:spTgt spid="25088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508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250883">
                                            <p:txEl>
                                              <p:pRg st="4" end="4"/>
                                            </p:txEl>
                                          </p:spTgt>
                                        </p:tgtEl>
                                        <p:attrNameLst>
                                          <p:attrName>style.visibility</p:attrName>
                                        </p:attrNameLst>
                                      </p:cBhvr>
                                      <p:to>
                                        <p:strVal val="visible"/>
                                      </p:to>
                                    </p:set>
                                    <p:animEffect transition="in" filter="fade">
                                      <p:cBhvr>
                                        <p:cTn id="35" dur="1000"/>
                                        <p:tgtEl>
                                          <p:spTgt spid="250883">
                                            <p:txEl>
                                              <p:pRg st="4" end="4"/>
                                            </p:txEl>
                                          </p:spTgt>
                                        </p:tgtEl>
                                      </p:cBhvr>
                                    </p:animEffect>
                                    <p:anim calcmode="lin" valueType="num">
                                      <p:cBhvr>
                                        <p:cTn id="36" dur="1000" fill="hold"/>
                                        <p:tgtEl>
                                          <p:spTgt spid="25088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5088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49750" y="285750"/>
            <a:ext cx="4794250" cy="1214438"/>
          </a:xfrm>
          <a:solidFill>
            <a:srgbClr val="002060"/>
          </a:solidFill>
          <a:ln>
            <a:solidFill>
              <a:srgbClr val="FF0000"/>
            </a:solidFill>
          </a:ln>
        </p:spPr>
        <p:txBody>
          <a:bodyPr anchor="ctr"/>
          <a:lstStyle/>
          <a:p>
            <a:pPr>
              <a:buFont typeface="Georgia" pitchFamily="18" charset="0"/>
              <a:buNone/>
              <a:defRPr/>
            </a:pPr>
            <a:r>
              <a:rPr sz="1800">
                <a:solidFill>
                  <a:schemeClr val="bg1"/>
                </a:solidFill>
                <a:latin typeface="Arial" pitchFamily="34" charset="0"/>
                <a:cs typeface="Arial" pitchFamily="34" charset="0"/>
              </a:rPr>
              <a:t>T</a:t>
            </a:r>
            <a:r>
              <a:rPr lang="id-ID" sz="1800" dirty="0">
                <a:solidFill>
                  <a:schemeClr val="bg1"/>
                </a:solidFill>
                <a:latin typeface="Arial" pitchFamily="34" charset="0"/>
                <a:cs typeface="Arial" pitchFamily="34" charset="0"/>
              </a:rPr>
              <a:t>ERBATASNYA DUKUNGAN</a:t>
            </a:r>
            <a:r>
              <a:rPr sz="1800">
                <a:solidFill>
                  <a:schemeClr val="bg1"/>
                </a:solidFill>
                <a:latin typeface="Arial" pitchFamily="34" charset="0"/>
                <a:cs typeface="Arial" pitchFamily="34" charset="0"/>
              </a:rPr>
              <a:t> SDM,</a:t>
            </a:r>
            <a:r>
              <a:rPr lang="id-ID" sz="1800" dirty="0">
                <a:solidFill>
                  <a:schemeClr val="bg1"/>
                </a:solidFill>
                <a:latin typeface="Arial" pitchFamily="34" charset="0"/>
                <a:cs typeface="Arial" pitchFamily="34" charset="0"/>
              </a:rPr>
              <a:t> PRASARANA DAN SARANA SERTA PEMBIAYAAN PEMDA </a:t>
            </a:r>
            <a:r>
              <a:rPr lang="id-ID" sz="1800" dirty="0">
                <a:solidFill>
                  <a:srgbClr val="FFFF00"/>
                </a:solidFill>
                <a:latin typeface="Arial" pitchFamily="34" charset="0"/>
                <a:cs typeface="Arial" pitchFamily="34" charset="0"/>
              </a:rPr>
              <a:t>(</a:t>
            </a:r>
            <a:r>
              <a:rPr lang="en-AU" sz="1800" dirty="0">
                <a:solidFill>
                  <a:srgbClr val="FFFF00"/>
                </a:solidFill>
                <a:effectLst>
                  <a:outerShdw blurRad="38100" dist="38100" dir="2700000" algn="tl">
                    <a:srgbClr val="000000">
                      <a:alpha val="43137"/>
                    </a:srgbClr>
                  </a:outerShdw>
                </a:effectLst>
                <a:latin typeface="Arial" pitchFamily="34" charset="0"/>
                <a:cs typeface="Arial" pitchFamily="34" charset="0"/>
              </a:rPr>
              <a:t>PP No. 43</a:t>
            </a:r>
            <a:r>
              <a:rPr lang="id-ID" sz="1800" dirty="0">
                <a:solidFill>
                  <a:srgbClr val="FFFF00"/>
                </a:solidFill>
                <a:effectLst>
                  <a:outerShdw blurRad="38100" dist="38100" dir="2700000" algn="tl">
                    <a:srgbClr val="000000">
                      <a:alpha val="43137"/>
                    </a:srgbClr>
                  </a:outerShdw>
                </a:effectLst>
                <a:latin typeface="Arial" pitchFamily="34" charset="0"/>
                <a:cs typeface="Arial" pitchFamily="34" charset="0"/>
              </a:rPr>
              <a:t>/</a:t>
            </a:r>
            <a:r>
              <a:rPr lang="en-AU" sz="1800" dirty="0">
                <a:solidFill>
                  <a:srgbClr val="FFFF00"/>
                </a:solidFill>
                <a:effectLst>
                  <a:outerShdw blurRad="38100" dist="38100" dir="2700000" algn="tl">
                    <a:srgbClr val="000000">
                      <a:alpha val="43137"/>
                    </a:srgbClr>
                  </a:outerShdw>
                </a:effectLst>
                <a:latin typeface="Arial" pitchFamily="34" charset="0"/>
                <a:cs typeface="Arial" pitchFamily="34" charset="0"/>
              </a:rPr>
              <a:t>2009</a:t>
            </a:r>
            <a:r>
              <a:rPr lang="id-ID" sz="1800" dirty="0">
                <a:solidFill>
                  <a:srgbClr val="FFFF00"/>
                </a:solidFill>
                <a:effectLst>
                  <a:outerShdw blurRad="38100" dist="38100" dir="2700000" algn="tl">
                    <a:srgbClr val="000000">
                      <a:alpha val="43137"/>
                    </a:srgbClr>
                  </a:outerShdw>
                </a:effectLst>
                <a:latin typeface="Arial" pitchFamily="34" charset="0"/>
                <a:cs typeface="Arial" pitchFamily="34" charset="0"/>
              </a:rPr>
              <a:t> DAN JUKNIS DAK</a:t>
            </a:r>
            <a:r>
              <a:rPr lang="id-ID" sz="1800"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a:t>
            </a:r>
            <a:endParaRPr lang="id-ID" sz="1800" dirty="0">
              <a:solidFill>
                <a:srgbClr val="FFFF00"/>
              </a:solidFill>
              <a:latin typeface="Arial" pitchFamily="34" charset="0"/>
              <a:cs typeface="Arial" pitchFamily="34" charset="0"/>
            </a:endParaRPr>
          </a:p>
        </p:txBody>
      </p:sp>
      <p:sp>
        <p:nvSpPr>
          <p:cNvPr id="6" name="Text Placeholder 5"/>
          <p:cNvSpPr>
            <a:spLocks noGrp="1"/>
          </p:cNvSpPr>
          <p:nvPr>
            <p:ph type="body" idx="2"/>
          </p:nvPr>
        </p:nvSpPr>
        <p:spPr>
          <a:xfrm>
            <a:off x="4357688" y="1714500"/>
            <a:ext cx="4786312" cy="1143000"/>
          </a:xfrm>
          <a:solidFill>
            <a:schemeClr val="accent3">
              <a:lumMod val="75000"/>
            </a:schemeClr>
          </a:solidFill>
          <a:ln>
            <a:solidFill>
              <a:srgbClr val="FF0000"/>
            </a:solidFill>
          </a:ln>
        </p:spPr>
        <p:txBody>
          <a:bodyPr anchor="ctr">
            <a:normAutofit/>
          </a:bodyPr>
          <a:lstStyle/>
          <a:p>
            <a:pPr>
              <a:buFont typeface="Arial" charset="0"/>
              <a:buNone/>
              <a:defRPr/>
            </a:pPr>
            <a:r>
              <a:rPr lang="id-ID" sz="1800" b="1" smtClean="0">
                <a:solidFill>
                  <a:schemeClr val="bg1"/>
                </a:solidFill>
                <a:latin typeface="Arial" charset="0"/>
                <a:ea typeface="Tahoma" pitchFamily="34" charset="0"/>
                <a:cs typeface="Arial" charset="0"/>
              </a:rPr>
              <a:t>BELUM SEPENUHNYA MAMPU MEMENUHI KETERSEDIAAN DATA DAN INFORMASI PERTANIAN</a:t>
            </a:r>
          </a:p>
        </p:txBody>
      </p:sp>
      <p:sp>
        <p:nvSpPr>
          <p:cNvPr id="12290" name="Content Placeholder 4"/>
          <p:cNvSpPr>
            <a:spLocks noGrp="1"/>
          </p:cNvSpPr>
          <p:nvPr>
            <p:ph sz="half" idx="1"/>
          </p:nvPr>
        </p:nvSpPr>
        <p:spPr>
          <a:xfrm>
            <a:off x="71438" y="571500"/>
            <a:ext cx="3786187" cy="1000125"/>
          </a:xfrm>
          <a:solidFill>
            <a:schemeClr val="accent3">
              <a:lumMod val="40000"/>
              <a:lumOff val="60000"/>
            </a:schemeClr>
          </a:solidFill>
          <a:ln>
            <a:solidFill>
              <a:srgbClr val="C00000"/>
            </a:solidFill>
          </a:ln>
        </p:spPr>
        <p:txBody>
          <a:bodyPr/>
          <a:lstStyle/>
          <a:p>
            <a:pPr algn="ctr">
              <a:buFont typeface="Wingdings 2" pitchFamily="18" charset="2"/>
              <a:buNone/>
              <a:defRPr/>
            </a:pPr>
            <a:r>
              <a:rPr lang="id-ID" sz="2800" dirty="0" smtClean="0">
                <a:solidFill>
                  <a:srgbClr val="FF0000"/>
                </a:solidFill>
                <a:latin typeface="Arial Black" pitchFamily="34" charset="0"/>
              </a:rPr>
              <a:t>PERMASALAHAN</a:t>
            </a:r>
            <a:r>
              <a:rPr lang="en-US" sz="2800" dirty="0" smtClean="0">
                <a:solidFill>
                  <a:srgbClr val="FF0000"/>
                </a:solidFill>
                <a:latin typeface="Arial Black" pitchFamily="34" charset="0"/>
              </a:rPr>
              <a:t> PENYULUHAN</a:t>
            </a:r>
            <a:endParaRPr lang="id-ID" sz="2800" dirty="0" smtClean="0">
              <a:solidFill>
                <a:srgbClr val="FF0000"/>
              </a:solidFill>
              <a:latin typeface="Arial Black" pitchFamily="34" charset="0"/>
            </a:endParaRPr>
          </a:p>
        </p:txBody>
      </p:sp>
      <p:sp>
        <p:nvSpPr>
          <p:cNvPr id="5125" name="Text Placeholder 5"/>
          <p:cNvSpPr txBox="1">
            <a:spLocks/>
          </p:cNvSpPr>
          <p:nvPr/>
        </p:nvSpPr>
        <p:spPr bwMode="auto">
          <a:xfrm>
            <a:off x="4357688" y="3143250"/>
            <a:ext cx="4786312" cy="1143000"/>
          </a:xfrm>
          <a:prstGeom prst="rect">
            <a:avLst/>
          </a:prstGeom>
          <a:solidFill>
            <a:srgbClr val="0070C0"/>
          </a:solidFill>
          <a:ln w="9525">
            <a:solidFill>
              <a:srgbClr val="FF0000"/>
            </a:solidFill>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id-ID" altLang="en-US" b="1" smtClean="0">
                <a:solidFill>
                  <a:prstClr val="white"/>
                </a:solidFill>
                <a:cs typeface="Tahoma" panose="020B0604030504040204" pitchFamily="34" charset="0"/>
              </a:rPr>
              <a:t>TERBATASNYA KUANTITAS DAN KUALITAS KETENAGAAN PENYULUH SERTA FASILITASI PENINGKATAN KAPASITAS PENYULUH </a:t>
            </a:r>
            <a:endParaRPr lang="id-ID" altLang="en-US" smtClean="0">
              <a:solidFill>
                <a:prstClr val="white"/>
              </a:solidFill>
              <a:cs typeface="Tahoma" panose="020B0604030504040204" pitchFamily="34" charset="0"/>
            </a:endParaRPr>
          </a:p>
        </p:txBody>
      </p:sp>
      <p:sp>
        <p:nvSpPr>
          <p:cNvPr id="12" name="Rounded Rectangle 11"/>
          <p:cNvSpPr/>
          <p:nvPr/>
        </p:nvSpPr>
        <p:spPr>
          <a:xfrm>
            <a:off x="0" y="2928934"/>
            <a:ext cx="3500430" cy="2571768"/>
          </a:xfrm>
          <a:prstGeom prst="roundRect">
            <a:avLst/>
          </a:prstGeom>
          <a:solidFill>
            <a:schemeClr val="accent1">
              <a:lumMod val="60000"/>
              <a:lumOff val="40000"/>
            </a:schemeClr>
          </a:solidFill>
        </p:spPr>
        <p:style>
          <a:lnRef idx="0">
            <a:schemeClr val="accent3"/>
          </a:lnRef>
          <a:fillRef idx="3">
            <a:schemeClr val="accent3"/>
          </a:fillRef>
          <a:effectRef idx="3">
            <a:schemeClr val="accent3"/>
          </a:effectRef>
          <a:fontRef idx="minor">
            <a:schemeClr val="lt1"/>
          </a:fontRef>
        </p:style>
        <p:txBody>
          <a:bodyPr anchor="ctr"/>
          <a:lstStyle/>
          <a:p>
            <a:pPr eaLnBrk="0" hangingPunct="0">
              <a:defRPr/>
            </a:pPr>
            <a:endParaRPr lang="id-ID" dirty="0">
              <a:solidFill>
                <a:prstClr val="white"/>
              </a:solidFill>
            </a:endParaRPr>
          </a:p>
        </p:txBody>
      </p:sp>
      <p:sp>
        <p:nvSpPr>
          <p:cNvPr id="13" name="Rectangle 12"/>
          <p:cNvSpPr/>
          <p:nvPr/>
        </p:nvSpPr>
        <p:spPr>
          <a:xfrm>
            <a:off x="79780" y="3143248"/>
            <a:ext cx="3297138" cy="2143140"/>
          </a:xfrm>
          <a:prstGeom prst="rect">
            <a:avLst/>
          </a:prstGeom>
          <a:solidFill>
            <a:schemeClr val="bg2">
              <a:lumMod val="25000"/>
            </a:schemeClr>
          </a:solidFill>
        </p:spPr>
        <p:style>
          <a:lnRef idx="2">
            <a:schemeClr val="dk1"/>
          </a:lnRef>
          <a:fillRef idx="1">
            <a:schemeClr val="lt1"/>
          </a:fillRef>
          <a:effectRef idx="0">
            <a:schemeClr val="dk1"/>
          </a:effectRef>
          <a:fontRef idx="minor">
            <a:schemeClr val="dk1"/>
          </a:fontRef>
        </p:style>
        <p:txBody>
          <a:bodyPr anchor="ctr"/>
          <a:lstStyle/>
          <a:p>
            <a:pPr marL="95250" indent="-25400" algn="ctr" eaLnBrk="0" hangingPunct="0">
              <a:spcBef>
                <a:spcPct val="20000"/>
              </a:spcBef>
              <a:buClr>
                <a:srgbClr val="4F81BD"/>
              </a:buClr>
              <a:buSzPct val="76000"/>
              <a:buFont typeface="Wingdings 2" pitchFamily="18" charset="2"/>
              <a:buNone/>
              <a:defRPr/>
            </a:pPr>
            <a:r>
              <a:rPr lang="nn-NO" sz="1700" b="1" dirty="0">
                <a:solidFill>
                  <a:prstClr val="white"/>
                </a:solidFill>
                <a:latin typeface="Comic Sans MS" pitchFamily="66" charset="0"/>
                <a:cs typeface="Aharoni" pitchFamily="2" charset="-79"/>
              </a:rPr>
              <a:t>BELUM OPTIMAL BP3K SEBAGAI KOORDITNATOR PROGRAM DAN PELAKSANAAN KEGIATAN DI WILAYAHH KECAMATAN  </a:t>
            </a:r>
            <a:r>
              <a:rPr lang="nn-NO" sz="1700" b="1" dirty="0">
                <a:solidFill>
                  <a:srgbClr val="FFFF00"/>
                </a:solidFill>
                <a:latin typeface="Comic Sans MS" pitchFamily="66" charset="0"/>
                <a:cs typeface="Aharoni" pitchFamily="2" charset="-79"/>
              </a:rPr>
              <a:t>(</a:t>
            </a:r>
            <a:r>
              <a:rPr lang="nn-NO" sz="1700" b="1" dirty="0">
                <a:solidFill>
                  <a:srgbClr val="FFFF00"/>
                </a:solidFill>
                <a:effectLst>
                  <a:outerShdw blurRad="38100" dist="38100" dir="2700000" algn="tl">
                    <a:srgbClr val="000000">
                      <a:alpha val="43137"/>
                    </a:srgbClr>
                  </a:outerShdw>
                </a:effectLst>
                <a:latin typeface="Comic Sans MS" pitchFamily="66" charset="0"/>
                <a:ea typeface="Tahoma" pitchFamily="34" charset="0"/>
              </a:rPr>
              <a:t>Permentan No. 131 Tahun 2014)</a:t>
            </a:r>
            <a:endParaRPr lang="id-ID" sz="17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p:txBody>
      </p:sp>
      <p:grpSp>
        <p:nvGrpSpPr>
          <p:cNvPr id="5130" name="Striped Right Arrow 13"/>
          <p:cNvGrpSpPr>
            <a:grpSpLocks/>
          </p:cNvGrpSpPr>
          <p:nvPr/>
        </p:nvGrpSpPr>
        <p:grpSpPr bwMode="auto">
          <a:xfrm>
            <a:off x="1352550" y="1670050"/>
            <a:ext cx="804863" cy="1274763"/>
            <a:chOff x="852" y="1052"/>
            <a:chExt cx="507" cy="803"/>
          </a:xfrm>
        </p:grpSpPr>
        <p:pic>
          <p:nvPicPr>
            <p:cNvPr id="5138" name="Striped Right Arrow 1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 y="1052"/>
              <a:ext cx="507" cy="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9" name="Text Box 11"/>
            <p:cNvSpPr txBox="1">
              <a:spLocks noChangeArrowheads="1"/>
            </p:cNvSpPr>
            <p:nvPr/>
          </p:nvSpPr>
          <p:spPr bwMode="auto">
            <a:xfrm rot="5400000">
              <a:off x="832" y="1317"/>
              <a:ext cx="551"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vert="eaVert"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hangingPunct="0"/>
              <a:endParaRPr lang="en-AU" altLang="en-US" smtClean="0">
                <a:solidFill>
                  <a:srgbClr val="FFFFFF"/>
                </a:solidFill>
                <a:latin typeface="Calibri" panose="020F0502020204030204" pitchFamily="34" charset="0"/>
              </a:endParaRPr>
            </a:p>
          </p:txBody>
        </p:sp>
      </p:grpSp>
      <p:sp>
        <p:nvSpPr>
          <p:cNvPr id="19" name="Left-Right Arrow 18"/>
          <p:cNvSpPr/>
          <p:nvPr/>
        </p:nvSpPr>
        <p:spPr>
          <a:xfrm>
            <a:off x="3500430" y="3571876"/>
            <a:ext cx="857256" cy="428628"/>
          </a:xfrm>
          <a:prstGeom prst="leftRightArrow">
            <a:avLst/>
          </a:prstGeom>
          <a:solidFill>
            <a:srgbClr val="FF0000"/>
          </a:solidFill>
          <a:ln>
            <a:solidFill>
              <a:schemeClr val="accent1"/>
            </a:solidFill>
          </a:ln>
        </p:spPr>
        <p:style>
          <a:lnRef idx="0">
            <a:schemeClr val="accent3"/>
          </a:lnRef>
          <a:fillRef idx="3">
            <a:schemeClr val="accent3"/>
          </a:fillRef>
          <a:effectRef idx="3">
            <a:schemeClr val="accent3"/>
          </a:effectRef>
          <a:fontRef idx="minor">
            <a:schemeClr val="lt1"/>
          </a:fontRef>
        </p:style>
        <p:txBody>
          <a:bodyPr anchor="ctr"/>
          <a:lstStyle/>
          <a:p>
            <a:pPr algn="ctr" eaLnBrk="0" hangingPunct="0">
              <a:defRPr/>
            </a:pPr>
            <a:endParaRPr lang="id-ID">
              <a:solidFill>
                <a:prstClr val="white"/>
              </a:solidFill>
            </a:endParaRPr>
          </a:p>
        </p:txBody>
      </p:sp>
      <p:sp>
        <p:nvSpPr>
          <p:cNvPr id="16" name="Left Brace 15"/>
          <p:cNvSpPr/>
          <p:nvPr/>
        </p:nvSpPr>
        <p:spPr>
          <a:xfrm>
            <a:off x="3571875" y="857250"/>
            <a:ext cx="746125" cy="5429250"/>
          </a:xfrm>
          <a:prstGeom prst="leftBrace">
            <a:avLst>
              <a:gd name="adj1" fmla="val 8333"/>
              <a:gd name="adj2" fmla="val 60163"/>
            </a:avLst>
          </a:prstGeom>
          <a:ln>
            <a:solidFill>
              <a:srgbClr val="0066FF"/>
            </a:solidFill>
          </a:ln>
        </p:spPr>
        <p:style>
          <a:lnRef idx="1">
            <a:schemeClr val="accent1"/>
          </a:lnRef>
          <a:fillRef idx="0">
            <a:schemeClr val="accent1"/>
          </a:fillRef>
          <a:effectRef idx="0">
            <a:schemeClr val="accent1"/>
          </a:effectRef>
          <a:fontRef idx="minor">
            <a:schemeClr val="tx1"/>
          </a:fontRef>
        </p:style>
        <p:txBody>
          <a:bodyPr anchor="ctr"/>
          <a:lstStyle/>
          <a:p>
            <a:pPr algn="ctr" eaLnBrk="0" hangingPunct="0">
              <a:defRPr/>
            </a:pPr>
            <a:endParaRPr lang="id-ID">
              <a:solidFill>
                <a:prstClr val="black"/>
              </a:solidFill>
            </a:endParaRPr>
          </a:p>
        </p:txBody>
      </p:sp>
      <p:sp>
        <p:nvSpPr>
          <p:cNvPr id="5136" name="Text Placeholder 5"/>
          <p:cNvSpPr txBox="1">
            <a:spLocks/>
          </p:cNvSpPr>
          <p:nvPr/>
        </p:nvSpPr>
        <p:spPr bwMode="auto">
          <a:xfrm>
            <a:off x="4357688" y="4572000"/>
            <a:ext cx="4786312" cy="1071563"/>
          </a:xfrm>
          <a:prstGeom prst="rect">
            <a:avLst/>
          </a:prstGeom>
          <a:solidFill>
            <a:srgbClr val="0070C0"/>
          </a:solidFill>
          <a:ln w="9525">
            <a:solidFill>
              <a:srgbClr val="FF0000"/>
            </a:solidFill>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smtClean="0">
                <a:solidFill>
                  <a:prstClr val="white"/>
                </a:solidFill>
                <a:cs typeface="Tahoma" panose="020B0604030504040204" pitchFamily="34" charset="0"/>
              </a:rPr>
              <a:t>TERBATASNYA FASILITASI WIDYAISWARA DALAM PELAKSANAAN OJT (ON THE JOB TRAINING)</a:t>
            </a:r>
            <a:endParaRPr lang="id-ID" altLang="en-US" smtClean="0">
              <a:solidFill>
                <a:prstClr val="white"/>
              </a:solidFill>
              <a:cs typeface="Tahoma" panose="020B0604030504040204" pitchFamily="34" charset="0"/>
            </a:endParaRPr>
          </a:p>
        </p:txBody>
      </p:sp>
      <p:sp>
        <p:nvSpPr>
          <p:cNvPr id="5137" name="Text Placeholder 5"/>
          <p:cNvSpPr txBox="1">
            <a:spLocks/>
          </p:cNvSpPr>
          <p:nvPr/>
        </p:nvSpPr>
        <p:spPr bwMode="auto">
          <a:xfrm>
            <a:off x="4357688" y="5857875"/>
            <a:ext cx="4786312" cy="1000125"/>
          </a:xfrm>
          <a:prstGeom prst="rect">
            <a:avLst/>
          </a:prstGeom>
          <a:solidFill>
            <a:srgbClr val="0070C0"/>
          </a:solidFill>
          <a:ln w="9525">
            <a:solidFill>
              <a:srgbClr val="FF0000"/>
            </a:solidFill>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smtClean="0">
                <a:solidFill>
                  <a:prstClr val="white"/>
                </a:solidFill>
                <a:cs typeface="Tahoma" panose="020B0604030504040204" pitchFamily="34" charset="0"/>
              </a:rPr>
              <a:t>BELUM OPTIMALNYA PEMBINAAN DOSEN DALAM MENGEMBANGKAN KAPASITAS BP3K</a:t>
            </a:r>
            <a:endParaRPr lang="id-ID" altLang="en-US" smtClean="0">
              <a:solidFill>
                <a:prstClr val="white"/>
              </a:solidFill>
              <a:cs typeface="Tahoma" panose="020B0604030504040204" pitchFamily="34" charset="0"/>
            </a:endParaRPr>
          </a:p>
        </p:txBody>
      </p:sp>
    </p:spTree>
    <p:extLst>
      <p:ext uri="{BB962C8B-B14F-4D97-AF65-F5344CB8AC3E}">
        <p14:creationId xmlns:p14="http://schemas.microsoft.com/office/powerpoint/2010/main" val="1622484170"/>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bwMode="auto">
          <a:xfrm>
            <a:off x="3324960" y="1400182"/>
            <a:ext cx="1582615" cy="157163"/>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a:solidFill>
                  <a:prstClr val="black"/>
                </a:solidFill>
                <a:cs typeface="Aharoni" pitchFamily="2" charset="-79"/>
              </a:rPr>
              <a:t>Tim </a:t>
            </a:r>
            <a:r>
              <a:rPr lang="en-US" sz="1100" dirty="0" err="1">
                <a:solidFill>
                  <a:prstClr val="black"/>
                </a:solidFill>
                <a:cs typeface="Aharoni" pitchFamily="2" charset="-79"/>
              </a:rPr>
              <a:t>Supervisi</a:t>
            </a:r>
            <a:r>
              <a:rPr lang="en-US" sz="1100" dirty="0">
                <a:solidFill>
                  <a:prstClr val="black"/>
                </a:solidFill>
                <a:cs typeface="Aharoni" pitchFamily="2" charset="-79"/>
              </a:rPr>
              <a:t> </a:t>
            </a:r>
            <a:r>
              <a:rPr lang="id-ID" sz="1100" dirty="0">
                <a:solidFill>
                  <a:prstClr val="black"/>
                </a:solidFill>
                <a:cs typeface="Aharoni" pitchFamily="2" charset="-79"/>
              </a:rPr>
              <a:t> </a:t>
            </a:r>
            <a:r>
              <a:rPr lang="en-US" sz="1100" dirty="0" err="1">
                <a:solidFill>
                  <a:prstClr val="black"/>
                </a:solidFill>
                <a:cs typeface="Aharoni" pitchFamily="2" charset="-79"/>
              </a:rPr>
              <a:t>Terpadu</a:t>
            </a:r>
            <a:endParaRPr lang="en-US" sz="1100" dirty="0">
              <a:solidFill>
                <a:prstClr val="black"/>
              </a:solidFill>
              <a:cs typeface="Aharoni" pitchFamily="2" charset="-79"/>
            </a:endParaRPr>
          </a:p>
        </p:txBody>
      </p:sp>
      <p:sp>
        <p:nvSpPr>
          <p:cNvPr id="107" name="Rectangle 106"/>
          <p:cNvSpPr/>
          <p:nvPr/>
        </p:nvSpPr>
        <p:spPr>
          <a:xfrm>
            <a:off x="0" y="785814"/>
            <a:ext cx="9144000" cy="42862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endParaRPr lang="en-US">
              <a:solidFill>
                <a:prstClr val="white"/>
              </a:solidFill>
            </a:endParaRPr>
          </a:p>
        </p:txBody>
      </p:sp>
      <p:sp>
        <p:nvSpPr>
          <p:cNvPr id="143" name="Down Arrow 142"/>
          <p:cNvSpPr/>
          <p:nvPr/>
        </p:nvSpPr>
        <p:spPr>
          <a:xfrm>
            <a:off x="7517492" y="785795"/>
            <a:ext cx="1604575" cy="428628"/>
          </a:xfrm>
          <a:prstGeom prst="downArrow">
            <a:avLst/>
          </a:prstGeom>
        </p:spPr>
        <p:style>
          <a:lnRef idx="0">
            <a:schemeClr val="accent5"/>
          </a:lnRef>
          <a:fillRef idx="3">
            <a:schemeClr val="accent5"/>
          </a:fillRef>
          <a:effectRef idx="3">
            <a:schemeClr val="accent5"/>
          </a:effectRef>
          <a:fontRef idx="minor">
            <a:schemeClr val="lt1"/>
          </a:fontRef>
        </p:style>
        <p:txBody>
          <a:bodyPr lIns="91377" tIns="45689" rIns="91377" bIns="45689" anchor="ctr"/>
          <a:lstStyle/>
          <a:p>
            <a:pPr algn="ctr">
              <a:defRPr/>
            </a:pPr>
            <a:endParaRPr lang="en-US" b="1" dirty="0">
              <a:solidFill>
                <a:prstClr val="white"/>
              </a:solidFill>
            </a:endParaRPr>
          </a:p>
        </p:txBody>
      </p:sp>
      <p:sp>
        <p:nvSpPr>
          <p:cNvPr id="142" name="Down Arrow 141"/>
          <p:cNvSpPr/>
          <p:nvPr/>
        </p:nvSpPr>
        <p:spPr>
          <a:xfrm>
            <a:off x="6352455" y="785795"/>
            <a:ext cx="1384798" cy="428628"/>
          </a:xfrm>
          <a:prstGeom prst="downArrow">
            <a:avLst/>
          </a:prstGeom>
        </p:spPr>
        <p:style>
          <a:lnRef idx="0">
            <a:schemeClr val="accent1"/>
          </a:lnRef>
          <a:fillRef idx="3">
            <a:schemeClr val="accent1"/>
          </a:fillRef>
          <a:effectRef idx="3">
            <a:schemeClr val="accent1"/>
          </a:effectRef>
          <a:fontRef idx="minor">
            <a:schemeClr val="lt1"/>
          </a:fontRef>
        </p:style>
        <p:txBody>
          <a:bodyPr lIns="91377" tIns="45689" rIns="91377" bIns="45689" anchor="ctr"/>
          <a:lstStyle/>
          <a:p>
            <a:pPr algn="ctr">
              <a:defRPr/>
            </a:pPr>
            <a:endParaRPr lang="en-US" b="1" dirty="0">
              <a:solidFill>
                <a:prstClr val="white"/>
              </a:solidFill>
            </a:endParaRPr>
          </a:p>
        </p:txBody>
      </p:sp>
      <p:sp>
        <p:nvSpPr>
          <p:cNvPr id="140" name="Down Arrow 139"/>
          <p:cNvSpPr/>
          <p:nvPr/>
        </p:nvSpPr>
        <p:spPr>
          <a:xfrm>
            <a:off x="4967657" y="785795"/>
            <a:ext cx="1384798" cy="428628"/>
          </a:xfrm>
          <a:prstGeom prst="downArrow">
            <a:avLst/>
          </a:prstGeom>
        </p:spPr>
        <p:style>
          <a:lnRef idx="0">
            <a:schemeClr val="accent6"/>
          </a:lnRef>
          <a:fillRef idx="3">
            <a:schemeClr val="accent6"/>
          </a:fillRef>
          <a:effectRef idx="3">
            <a:schemeClr val="accent6"/>
          </a:effectRef>
          <a:fontRef idx="minor">
            <a:schemeClr val="lt1"/>
          </a:fontRef>
        </p:style>
        <p:txBody>
          <a:bodyPr lIns="91377" tIns="45689" rIns="91377" bIns="45689" anchor="ctr"/>
          <a:lstStyle/>
          <a:p>
            <a:pPr algn="ctr">
              <a:defRPr/>
            </a:pPr>
            <a:endParaRPr lang="en-US" b="1" dirty="0">
              <a:solidFill>
                <a:prstClr val="white"/>
              </a:solidFill>
            </a:endParaRPr>
          </a:p>
        </p:txBody>
      </p:sp>
      <p:sp>
        <p:nvSpPr>
          <p:cNvPr id="141" name="Down Arrow 140"/>
          <p:cNvSpPr/>
          <p:nvPr/>
        </p:nvSpPr>
        <p:spPr>
          <a:xfrm>
            <a:off x="3582859" y="785795"/>
            <a:ext cx="1384798" cy="428628"/>
          </a:xfrm>
          <a:prstGeom prst="downArrow">
            <a:avLst/>
          </a:prstGeom>
        </p:spPr>
        <p:style>
          <a:lnRef idx="0">
            <a:schemeClr val="accent3"/>
          </a:lnRef>
          <a:fillRef idx="3">
            <a:schemeClr val="accent3"/>
          </a:fillRef>
          <a:effectRef idx="3">
            <a:schemeClr val="accent3"/>
          </a:effectRef>
          <a:fontRef idx="minor">
            <a:schemeClr val="lt1"/>
          </a:fontRef>
        </p:style>
        <p:txBody>
          <a:bodyPr lIns="91377" tIns="45689" rIns="91377" bIns="45689" anchor="ctr"/>
          <a:lstStyle/>
          <a:p>
            <a:pPr algn="ctr">
              <a:defRPr/>
            </a:pPr>
            <a:endParaRPr lang="en-US" b="1" dirty="0">
              <a:solidFill>
                <a:prstClr val="white"/>
              </a:solidFill>
            </a:endParaRPr>
          </a:p>
        </p:txBody>
      </p:sp>
      <p:sp>
        <p:nvSpPr>
          <p:cNvPr id="137" name="Down Arrow 136"/>
          <p:cNvSpPr/>
          <p:nvPr/>
        </p:nvSpPr>
        <p:spPr>
          <a:xfrm>
            <a:off x="2000231" y="785795"/>
            <a:ext cx="1384798" cy="428628"/>
          </a:xfrm>
          <a:prstGeom prst="downArrow">
            <a:avLst/>
          </a:prstGeom>
        </p:spPr>
        <p:style>
          <a:lnRef idx="0">
            <a:schemeClr val="accent2"/>
          </a:lnRef>
          <a:fillRef idx="3">
            <a:schemeClr val="accent2"/>
          </a:fillRef>
          <a:effectRef idx="3">
            <a:schemeClr val="accent2"/>
          </a:effectRef>
          <a:fontRef idx="minor">
            <a:schemeClr val="lt1"/>
          </a:fontRef>
        </p:style>
        <p:txBody>
          <a:bodyPr lIns="91377" tIns="45689" rIns="91377" bIns="45689" anchor="ctr"/>
          <a:lstStyle/>
          <a:p>
            <a:pPr algn="ctr">
              <a:defRPr/>
            </a:pPr>
            <a:endParaRPr lang="en-US" b="1" dirty="0">
              <a:solidFill>
                <a:prstClr val="white"/>
              </a:solidFill>
            </a:endParaRPr>
          </a:p>
        </p:txBody>
      </p:sp>
      <p:sp>
        <p:nvSpPr>
          <p:cNvPr id="138" name="Down Arrow 137"/>
          <p:cNvSpPr/>
          <p:nvPr/>
        </p:nvSpPr>
        <p:spPr>
          <a:xfrm>
            <a:off x="351663" y="785795"/>
            <a:ext cx="1516684" cy="428628"/>
          </a:xfrm>
          <a:prstGeom prst="downArrow">
            <a:avLst/>
          </a:prstGeom>
        </p:spPr>
        <p:style>
          <a:lnRef idx="0">
            <a:schemeClr val="accent4"/>
          </a:lnRef>
          <a:fillRef idx="3">
            <a:schemeClr val="accent4"/>
          </a:fillRef>
          <a:effectRef idx="3">
            <a:schemeClr val="accent4"/>
          </a:effectRef>
          <a:fontRef idx="minor">
            <a:schemeClr val="lt1"/>
          </a:fontRef>
        </p:style>
        <p:txBody>
          <a:bodyPr lIns="91377" tIns="45689" rIns="91377" bIns="45689" anchor="ctr"/>
          <a:lstStyle/>
          <a:p>
            <a:pPr algn="ctr">
              <a:defRPr/>
            </a:pPr>
            <a:endParaRPr lang="en-US" b="1" dirty="0">
              <a:solidFill>
                <a:prstClr val="white"/>
              </a:solidFill>
            </a:endParaRPr>
          </a:p>
        </p:txBody>
      </p:sp>
      <p:grpSp>
        <p:nvGrpSpPr>
          <p:cNvPr id="2" name="Group 6"/>
          <p:cNvGrpSpPr>
            <a:grpSpLocks/>
          </p:cNvGrpSpPr>
          <p:nvPr/>
        </p:nvGrpSpPr>
        <p:grpSpPr bwMode="auto">
          <a:xfrm>
            <a:off x="7671289" y="1857385"/>
            <a:ext cx="1384788" cy="4000499"/>
            <a:chOff x="7953396" y="1928802"/>
            <a:chExt cx="1571636" cy="321471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4" name="Oval 3"/>
            <p:cNvSpPr/>
            <p:nvPr/>
          </p:nvSpPr>
          <p:spPr>
            <a:xfrm>
              <a:off x="7953396" y="1928802"/>
              <a:ext cx="1571636" cy="3214710"/>
            </a:xfrm>
            <a:prstGeom prst="ellipse">
              <a:avLst/>
            </a:prstGeom>
          </p:spPr>
          <p:style>
            <a:lnRef idx="0">
              <a:schemeClr val="accent5"/>
            </a:lnRef>
            <a:fillRef idx="3">
              <a:schemeClr val="accent5"/>
            </a:fillRef>
            <a:effectRef idx="3">
              <a:schemeClr val="accent5"/>
            </a:effectRef>
            <a:fontRef idx="minor">
              <a:schemeClr val="lt1"/>
            </a:fontRef>
          </p:style>
          <p:txBody>
            <a:bodyPr lIns="0" tIns="0" rIns="0" bIns="0" anchor="ctr"/>
            <a:lstStyle/>
            <a:p>
              <a:pPr algn="ctr">
                <a:defRPr/>
              </a:pPr>
              <a:r>
                <a:rPr lang="en-US" sz="1600" b="1" dirty="0" err="1">
                  <a:solidFill>
                    <a:prstClr val="black"/>
                  </a:solidFill>
                  <a:cs typeface="Aharoni" pitchFamily="2" charset="-79"/>
                </a:rPr>
                <a:t>Permentan</a:t>
              </a:r>
              <a:r>
                <a:rPr lang="en-US" sz="1700" b="1" dirty="0">
                  <a:solidFill>
                    <a:prstClr val="black"/>
                  </a:solidFill>
                  <a:cs typeface="Aharoni" pitchFamily="2" charset="-79"/>
                </a:rPr>
                <a:t> 82/2013</a:t>
              </a:r>
            </a:p>
            <a:p>
              <a:pPr algn="ctr">
                <a:defRPr/>
              </a:pPr>
              <a:endParaRPr lang="en-US" sz="1700" dirty="0">
                <a:solidFill>
                  <a:prstClr val="white"/>
                </a:solidFill>
              </a:endParaRPr>
            </a:p>
            <a:p>
              <a:pPr algn="ctr">
                <a:defRPr/>
              </a:pPr>
              <a:endParaRPr lang="en-US" sz="1700" dirty="0">
                <a:solidFill>
                  <a:prstClr val="white"/>
                </a:solidFill>
              </a:endParaRPr>
            </a:p>
            <a:p>
              <a:pPr algn="ctr">
                <a:defRPr/>
              </a:pPr>
              <a:r>
                <a:rPr lang="en-US" sz="2000" b="1" dirty="0">
                  <a:solidFill>
                    <a:prstClr val="black"/>
                  </a:solidFill>
                  <a:cs typeface="Aharoni" pitchFamily="2" charset="-79"/>
                </a:rPr>
                <a:t>8 – 16 UNIT POKTAN</a:t>
              </a:r>
            </a:p>
            <a:p>
              <a:pPr algn="ctr">
                <a:defRPr/>
              </a:pPr>
              <a:endParaRPr lang="en-US" sz="2000" b="1" dirty="0">
                <a:solidFill>
                  <a:prstClr val="white"/>
                </a:solidFill>
              </a:endParaRPr>
            </a:p>
            <a:p>
              <a:pPr algn="ctr">
                <a:defRPr/>
              </a:pPr>
              <a:endParaRPr lang="en-US" dirty="0">
                <a:solidFill>
                  <a:prstClr val="white"/>
                </a:solidFill>
              </a:endParaRPr>
            </a:p>
            <a:p>
              <a:pPr algn="ctr">
                <a:defRPr/>
              </a:pPr>
              <a:endParaRPr lang="en-US" sz="1700" dirty="0">
                <a:solidFill>
                  <a:prstClr val="white"/>
                </a:solidFill>
              </a:endParaRPr>
            </a:p>
          </p:txBody>
        </p:sp>
        <p:cxnSp>
          <p:nvCxnSpPr>
            <p:cNvPr id="6" name="Straight Connector 5"/>
            <p:cNvCxnSpPr/>
            <p:nvPr/>
          </p:nvCxnSpPr>
          <p:spPr>
            <a:xfrm>
              <a:off x="8024909" y="3000372"/>
              <a:ext cx="1428610" cy="1276"/>
            </a:xfrm>
            <a:prstGeom prst="line">
              <a:avLst/>
            </a:prstGeom>
            <a:grpFill/>
          </p:spPr>
          <p:style>
            <a:lnRef idx="2">
              <a:schemeClr val="accent2"/>
            </a:lnRef>
            <a:fillRef idx="0">
              <a:schemeClr val="accent2"/>
            </a:fillRef>
            <a:effectRef idx="1">
              <a:schemeClr val="accent2"/>
            </a:effectRef>
            <a:fontRef idx="minor">
              <a:schemeClr val="tx1"/>
            </a:fontRef>
          </p:style>
        </p:cxnSp>
      </p:grpSp>
      <p:sp>
        <p:nvSpPr>
          <p:cNvPr id="8" name="Rounded Rectangle 7"/>
          <p:cNvSpPr/>
          <p:nvPr/>
        </p:nvSpPr>
        <p:spPr>
          <a:xfrm>
            <a:off x="6550284" y="1928813"/>
            <a:ext cx="989135" cy="3929062"/>
          </a:xfrm>
          <a:prstGeom prst="roundRect">
            <a:avLst/>
          </a:prstGeom>
          <a:gradFill flip="none" rotWithShape="1">
            <a:gsLst>
              <a:gs pos="0">
                <a:schemeClr val="dk2">
                  <a:tint val="40000"/>
                  <a:satMod val="350000"/>
                </a:schemeClr>
              </a:gs>
              <a:gs pos="40000">
                <a:schemeClr val="dk2">
                  <a:tint val="45000"/>
                  <a:shade val="99000"/>
                  <a:satMod val="350000"/>
                </a:schemeClr>
              </a:gs>
              <a:gs pos="100000">
                <a:schemeClr val="dk2">
                  <a:shade val="20000"/>
                  <a:satMod val="255000"/>
                </a:schemeClr>
              </a:gs>
            </a:gsLst>
            <a:lin ang="10800000" scaled="1"/>
            <a:tileRect/>
          </a:gradFill>
        </p:spPr>
        <p:style>
          <a:lnRef idx="2">
            <a:schemeClr val="accent4"/>
          </a:lnRef>
          <a:fillRef idx="1002">
            <a:schemeClr val="dk2"/>
          </a:fillRef>
          <a:effectRef idx="0">
            <a:schemeClr val="accent4"/>
          </a:effectRef>
          <a:fontRef idx="minor">
            <a:schemeClr val="dk1"/>
          </a:fontRef>
        </p:style>
        <p:txBody>
          <a:bodyPr lIns="91377" tIns="45689" rIns="91377" bIns="45689" anchor="ctr"/>
          <a:lstStyle/>
          <a:p>
            <a:pPr algn="ctr">
              <a:defRPr/>
            </a:pPr>
            <a:r>
              <a:rPr lang="id-ID" sz="2000" b="1" dirty="0">
                <a:solidFill>
                  <a:prstClr val="black"/>
                </a:solidFill>
                <a:cs typeface="Aharoni" pitchFamily="2" charset="-79"/>
              </a:rPr>
              <a:t>P</a:t>
            </a:r>
            <a:endParaRPr lang="en-US" sz="2000" b="1" dirty="0">
              <a:solidFill>
                <a:prstClr val="black"/>
              </a:solidFill>
              <a:cs typeface="Aharoni" pitchFamily="2" charset="-79"/>
            </a:endParaRPr>
          </a:p>
          <a:p>
            <a:pPr algn="ctr">
              <a:defRPr/>
            </a:pPr>
            <a:r>
              <a:rPr lang="id-ID" sz="2000" b="1" dirty="0">
                <a:solidFill>
                  <a:prstClr val="black"/>
                </a:solidFill>
                <a:cs typeface="Aharoni" pitchFamily="2" charset="-79"/>
              </a:rPr>
              <a:t>E</a:t>
            </a:r>
            <a:endParaRPr lang="en-US" sz="2000" b="1" dirty="0">
              <a:solidFill>
                <a:prstClr val="black"/>
              </a:solidFill>
              <a:cs typeface="Aharoni" pitchFamily="2" charset="-79"/>
            </a:endParaRPr>
          </a:p>
          <a:p>
            <a:pPr algn="ctr">
              <a:defRPr/>
            </a:pPr>
            <a:r>
              <a:rPr lang="id-ID" sz="2000" b="1" dirty="0">
                <a:solidFill>
                  <a:prstClr val="black"/>
                </a:solidFill>
                <a:cs typeface="Aharoni" pitchFamily="2" charset="-79"/>
              </a:rPr>
              <a:t>N</a:t>
            </a:r>
            <a:endParaRPr lang="en-US" sz="2000" b="1" dirty="0">
              <a:solidFill>
                <a:prstClr val="black"/>
              </a:solidFill>
              <a:cs typeface="Aharoni" pitchFamily="2" charset="-79"/>
            </a:endParaRPr>
          </a:p>
          <a:p>
            <a:pPr algn="ctr">
              <a:defRPr/>
            </a:pPr>
            <a:r>
              <a:rPr lang="id-ID" sz="2000" b="1" dirty="0">
                <a:solidFill>
                  <a:prstClr val="black"/>
                </a:solidFill>
                <a:cs typeface="Aharoni" pitchFamily="2" charset="-79"/>
              </a:rPr>
              <a:t>Y</a:t>
            </a:r>
            <a:endParaRPr lang="en-US" sz="2000" b="1" dirty="0">
              <a:solidFill>
                <a:prstClr val="black"/>
              </a:solidFill>
              <a:cs typeface="Aharoni" pitchFamily="2" charset="-79"/>
            </a:endParaRPr>
          </a:p>
          <a:p>
            <a:pPr algn="ctr">
              <a:defRPr/>
            </a:pPr>
            <a:r>
              <a:rPr lang="id-ID" sz="2000" b="1" dirty="0">
                <a:solidFill>
                  <a:prstClr val="black"/>
                </a:solidFill>
                <a:cs typeface="Aharoni" pitchFamily="2" charset="-79"/>
              </a:rPr>
              <a:t>U</a:t>
            </a:r>
            <a:endParaRPr lang="en-US" sz="2000" b="1" dirty="0">
              <a:solidFill>
                <a:prstClr val="black"/>
              </a:solidFill>
              <a:cs typeface="Aharoni" pitchFamily="2" charset="-79"/>
            </a:endParaRPr>
          </a:p>
          <a:p>
            <a:pPr algn="ctr">
              <a:defRPr/>
            </a:pPr>
            <a:r>
              <a:rPr lang="id-ID" sz="2000" b="1" dirty="0">
                <a:solidFill>
                  <a:prstClr val="black"/>
                </a:solidFill>
                <a:cs typeface="Aharoni" pitchFamily="2" charset="-79"/>
              </a:rPr>
              <a:t>L</a:t>
            </a:r>
            <a:endParaRPr lang="en-US" sz="2000" b="1" dirty="0">
              <a:solidFill>
                <a:prstClr val="black"/>
              </a:solidFill>
              <a:cs typeface="Aharoni" pitchFamily="2" charset="-79"/>
            </a:endParaRPr>
          </a:p>
          <a:p>
            <a:pPr algn="ctr">
              <a:defRPr/>
            </a:pPr>
            <a:r>
              <a:rPr lang="id-ID" sz="2000" b="1" dirty="0">
                <a:solidFill>
                  <a:prstClr val="black"/>
                </a:solidFill>
                <a:cs typeface="Aharoni" pitchFamily="2" charset="-79"/>
              </a:rPr>
              <a:t>U</a:t>
            </a:r>
            <a:endParaRPr lang="en-US" sz="2000" b="1" dirty="0">
              <a:solidFill>
                <a:prstClr val="black"/>
              </a:solidFill>
              <a:cs typeface="Aharoni" pitchFamily="2" charset="-79"/>
            </a:endParaRPr>
          </a:p>
          <a:p>
            <a:pPr algn="ctr">
              <a:defRPr/>
            </a:pPr>
            <a:r>
              <a:rPr lang="en-US" sz="2000" b="1" dirty="0">
                <a:solidFill>
                  <a:prstClr val="black"/>
                </a:solidFill>
                <a:cs typeface="Aharoni" pitchFamily="2" charset="-79"/>
              </a:rPr>
              <a:t>H</a:t>
            </a:r>
          </a:p>
          <a:p>
            <a:pPr algn="ctr">
              <a:defRPr/>
            </a:pPr>
            <a:endParaRPr lang="en-US" sz="2800" b="1" dirty="0">
              <a:solidFill>
                <a:prstClr val="black"/>
              </a:solidFill>
              <a:cs typeface="Aharoni" pitchFamily="2" charset="-79"/>
            </a:endParaRPr>
          </a:p>
        </p:txBody>
      </p:sp>
      <p:sp>
        <p:nvSpPr>
          <p:cNvPr id="9" name="Rounded Rectangle 8"/>
          <p:cNvSpPr/>
          <p:nvPr/>
        </p:nvSpPr>
        <p:spPr>
          <a:xfrm>
            <a:off x="5099538" y="1928813"/>
            <a:ext cx="1121020" cy="3929062"/>
          </a:xfrm>
          <a:prstGeom prst="roundRect">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p:spPr>
        <p:style>
          <a:lnRef idx="2">
            <a:schemeClr val="dk1"/>
          </a:lnRef>
          <a:fillRef idx="1">
            <a:schemeClr val="lt1"/>
          </a:fillRef>
          <a:effectRef idx="0">
            <a:schemeClr val="dk1"/>
          </a:effectRef>
          <a:fontRef idx="minor">
            <a:schemeClr val="dk1"/>
          </a:fontRef>
        </p:style>
        <p:txBody>
          <a:bodyPr lIns="91377" tIns="45689" rIns="91377" bIns="45689" anchor="ctr"/>
          <a:lstStyle/>
          <a:p>
            <a:pPr algn="ctr">
              <a:defRPr/>
            </a:pPr>
            <a:r>
              <a:rPr lang="en-US" sz="2000" b="1" dirty="0">
                <a:solidFill>
                  <a:prstClr val="black"/>
                </a:solidFill>
              </a:rPr>
              <a:t>BP3K</a:t>
            </a:r>
          </a:p>
          <a:p>
            <a:pPr algn="ctr">
              <a:defRPr/>
            </a:pPr>
            <a:r>
              <a:rPr lang="en-US" sz="2000" b="1" dirty="0">
                <a:solidFill>
                  <a:prstClr val="black"/>
                </a:solidFill>
              </a:rPr>
              <a:t>/ </a:t>
            </a:r>
          </a:p>
          <a:p>
            <a:pPr algn="ctr">
              <a:defRPr/>
            </a:pPr>
            <a:r>
              <a:rPr lang="en-US" sz="2000" b="1" dirty="0">
                <a:solidFill>
                  <a:prstClr val="black"/>
                </a:solidFill>
              </a:rPr>
              <a:t>BPP  </a:t>
            </a:r>
            <a:endParaRPr lang="id-ID" sz="1500" b="1" dirty="0">
              <a:solidFill>
                <a:prstClr val="black"/>
              </a:solidFill>
            </a:endParaRPr>
          </a:p>
          <a:p>
            <a:pPr algn="ctr">
              <a:defRPr/>
            </a:pPr>
            <a:r>
              <a:rPr lang="id-ID" sz="1100" b="1" dirty="0">
                <a:solidFill>
                  <a:prstClr val="black"/>
                </a:solidFill>
                <a:cs typeface="Aharoni" pitchFamily="2" charset="-79"/>
              </a:rPr>
              <a:t>KJF/Ka Balai</a:t>
            </a:r>
            <a:endParaRPr lang="en-US" sz="1100" b="1" dirty="0">
              <a:solidFill>
                <a:prstClr val="black"/>
              </a:solidFill>
              <a:cs typeface="Aharoni" pitchFamily="2" charset="-79"/>
            </a:endParaRPr>
          </a:p>
          <a:p>
            <a:pPr algn="ctr">
              <a:defRPr/>
            </a:pPr>
            <a:endParaRPr lang="en-US" sz="1100" b="1" dirty="0">
              <a:solidFill>
                <a:prstClr val="black"/>
              </a:solidFill>
            </a:endParaRPr>
          </a:p>
          <a:p>
            <a:pPr algn="ctr">
              <a:defRPr/>
            </a:pPr>
            <a:r>
              <a:rPr lang="en-US" sz="1100" b="1" dirty="0">
                <a:solidFill>
                  <a:prstClr val="black"/>
                </a:solidFill>
                <a:cs typeface="Aharoni" pitchFamily="2" charset="-79"/>
              </a:rPr>
              <a:t> </a:t>
            </a:r>
            <a:r>
              <a:rPr lang="en-US" sz="1100" b="1" dirty="0" err="1">
                <a:solidFill>
                  <a:prstClr val="black"/>
                </a:solidFill>
                <a:cs typeface="Aharoni" pitchFamily="2" charset="-79"/>
              </a:rPr>
              <a:t>Penyuluh</a:t>
            </a:r>
            <a:endParaRPr lang="id-ID" sz="1100" b="1" dirty="0">
              <a:solidFill>
                <a:prstClr val="black"/>
              </a:solidFill>
              <a:cs typeface="Aharoni" pitchFamily="2" charset="-79"/>
            </a:endParaRPr>
          </a:p>
          <a:p>
            <a:pPr algn="ctr">
              <a:defRPr/>
            </a:pPr>
            <a:r>
              <a:rPr lang="id-ID" sz="1100" b="1" dirty="0">
                <a:solidFill>
                  <a:prstClr val="black"/>
                </a:solidFill>
                <a:cs typeface="Aharoni" pitchFamily="2" charset="-79"/>
              </a:rPr>
              <a:t>Supervisor, Programer, Sumber daya</a:t>
            </a:r>
            <a:endParaRPr lang="en-US" sz="1100" b="1" dirty="0">
              <a:solidFill>
                <a:prstClr val="black"/>
              </a:solidFill>
              <a:cs typeface="Aharoni" pitchFamily="2" charset="-79"/>
            </a:endParaRPr>
          </a:p>
          <a:p>
            <a:pPr algn="ctr">
              <a:defRPr/>
            </a:pPr>
            <a:endParaRPr lang="en-US" sz="2000" b="1" dirty="0">
              <a:solidFill>
                <a:prstClr val="black"/>
              </a:solidFill>
            </a:endParaRPr>
          </a:p>
          <a:p>
            <a:pPr algn="ctr">
              <a:defRPr/>
            </a:pPr>
            <a:endParaRPr lang="en-US" sz="2000" b="1" dirty="0">
              <a:solidFill>
                <a:prstClr val="black"/>
              </a:solidFill>
            </a:endParaRPr>
          </a:p>
          <a:p>
            <a:pPr algn="ctr">
              <a:defRPr/>
            </a:pPr>
            <a:endParaRPr lang="en-US" sz="2000" b="1" dirty="0">
              <a:solidFill>
                <a:prstClr val="black"/>
              </a:solidFill>
            </a:endParaRPr>
          </a:p>
          <a:p>
            <a:pPr algn="ctr">
              <a:defRPr/>
            </a:pPr>
            <a:endParaRPr lang="en-US" sz="2000" b="1" dirty="0">
              <a:solidFill>
                <a:prstClr val="black"/>
              </a:solidFill>
            </a:endParaRPr>
          </a:p>
          <a:p>
            <a:pPr algn="ctr">
              <a:defRPr/>
            </a:pPr>
            <a:endParaRPr lang="en-US" sz="2000" b="1" dirty="0">
              <a:solidFill>
                <a:prstClr val="black"/>
              </a:solidFill>
            </a:endParaRPr>
          </a:p>
        </p:txBody>
      </p:sp>
      <p:sp>
        <p:nvSpPr>
          <p:cNvPr id="5144" name="TextBox 38"/>
          <p:cNvSpPr txBox="1">
            <a:spLocks noChangeArrowheads="1"/>
          </p:cNvSpPr>
          <p:nvPr/>
        </p:nvSpPr>
        <p:spPr bwMode="auto">
          <a:xfrm>
            <a:off x="483577" y="785826"/>
            <a:ext cx="1252905" cy="353933"/>
          </a:xfrm>
          <a:prstGeom prst="rect">
            <a:avLst/>
          </a:prstGeom>
          <a:noFill/>
          <a:ln>
            <a:noFill/>
          </a:ln>
          <a:extLst/>
        </p:spPr>
        <p:txBody>
          <a:bodyPr lIns="91377" tIns="45689" rIns="91377" bIns="45689">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1700" b="1" dirty="0">
                <a:solidFill>
                  <a:prstClr val="white"/>
                </a:solidFill>
                <a:latin typeface="Calibri"/>
              </a:rPr>
              <a:t>PUSAT</a:t>
            </a:r>
          </a:p>
        </p:txBody>
      </p:sp>
      <p:sp>
        <p:nvSpPr>
          <p:cNvPr id="5145" name="TextBox 40"/>
          <p:cNvSpPr txBox="1">
            <a:spLocks noChangeArrowheads="1"/>
          </p:cNvSpPr>
          <p:nvPr/>
        </p:nvSpPr>
        <p:spPr bwMode="auto">
          <a:xfrm>
            <a:off x="2066197" y="785826"/>
            <a:ext cx="1252905" cy="353933"/>
          </a:xfrm>
          <a:prstGeom prst="rect">
            <a:avLst/>
          </a:prstGeom>
          <a:noFill/>
          <a:ln>
            <a:noFill/>
          </a:ln>
          <a:extLst/>
        </p:spPr>
        <p:txBody>
          <a:bodyPr lIns="91377" tIns="45689" rIns="91377" bIns="45689">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1700" b="1" dirty="0">
                <a:solidFill>
                  <a:prstClr val="white"/>
                </a:solidFill>
                <a:latin typeface="Calibri"/>
              </a:rPr>
              <a:t>PROV</a:t>
            </a:r>
          </a:p>
        </p:txBody>
      </p:sp>
      <p:sp>
        <p:nvSpPr>
          <p:cNvPr id="5146" name="TextBox 41"/>
          <p:cNvSpPr txBox="1">
            <a:spLocks noChangeArrowheads="1"/>
          </p:cNvSpPr>
          <p:nvPr/>
        </p:nvSpPr>
        <p:spPr bwMode="auto">
          <a:xfrm>
            <a:off x="3582867" y="785826"/>
            <a:ext cx="1384788" cy="353933"/>
          </a:xfrm>
          <a:prstGeom prst="rect">
            <a:avLst/>
          </a:prstGeom>
          <a:noFill/>
          <a:ln>
            <a:noFill/>
          </a:ln>
          <a:extLst/>
        </p:spPr>
        <p:txBody>
          <a:bodyPr lIns="91377" tIns="45689" rIns="91377" bIns="45689">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1700" b="1" dirty="0">
                <a:solidFill>
                  <a:prstClr val="black"/>
                </a:solidFill>
                <a:latin typeface="Calibri"/>
              </a:rPr>
              <a:t>KAB</a:t>
            </a:r>
          </a:p>
        </p:txBody>
      </p:sp>
      <p:sp>
        <p:nvSpPr>
          <p:cNvPr id="5147" name="TextBox 42"/>
          <p:cNvSpPr txBox="1">
            <a:spLocks noChangeArrowheads="1"/>
          </p:cNvSpPr>
          <p:nvPr/>
        </p:nvSpPr>
        <p:spPr bwMode="auto">
          <a:xfrm>
            <a:off x="5033609" y="785826"/>
            <a:ext cx="1252903" cy="353933"/>
          </a:xfrm>
          <a:prstGeom prst="rect">
            <a:avLst/>
          </a:prstGeom>
          <a:noFill/>
          <a:ln>
            <a:noFill/>
          </a:ln>
          <a:extLst/>
        </p:spPr>
        <p:txBody>
          <a:bodyPr lIns="91377" tIns="45689" rIns="91377" bIns="45689">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1700" b="1">
                <a:solidFill>
                  <a:prstClr val="black"/>
                </a:solidFill>
                <a:latin typeface="Calibri"/>
              </a:rPr>
              <a:t>KEC</a:t>
            </a:r>
          </a:p>
        </p:txBody>
      </p:sp>
      <p:sp>
        <p:nvSpPr>
          <p:cNvPr id="5148" name="TextBox 43"/>
          <p:cNvSpPr txBox="1">
            <a:spLocks noChangeArrowheads="1"/>
          </p:cNvSpPr>
          <p:nvPr/>
        </p:nvSpPr>
        <p:spPr bwMode="auto">
          <a:xfrm>
            <a:off x="6418386" y="785826"/>
            <a:ext cx="1252905" cy="353933"/>
          </a:xfrm>
          <a:prstGeom prst="rect">
            <a:avLst/>
          </a:prstGeom>
          <a:noFill/>
          <a:ln>
            <a:noFill/>
          </a:ln>
          <a:extLst/>
        </p:spPr>
        <p:txBody>
          <a:bodyPr lIns="91377" tIns="45689" rIns="91377" bIns="45689">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1700" b="1" dirty="0">
                <a:solidFill>
                  <a:prstClr val="white"/>
                </a:solidFill>
                <a:latin typeface="Calibri"/>
              </a:rPr>
              <a:t>DESA</a:t>
            </a:r>
          </a:p>
        </p:txBody>
      </p:sp>
      <p:sp>
        <p:nvSpPr>
          <p:cNvPr id="5149" name="TextBox 44"/>
          <p:cNvSpPr txBox="1">
            <a:spLocks noChangeArrowheads="1"/>
          </p:cNvSpPr>
          <p:nvPr/>
        </p:nvSpPr>
        <p:spPr bwMode="auto">
          <a:xfrm>
            <a:off x="7671299" y="785826"/>
            <a:ext cx="1252903" cy="307975"/>
          </a:xfrm>
          <a:prstGeom prst="rect">
            <a:avLst/>
          </a:prstGeom>
          <a:noFill/>
          <a:ln>
            <a:noFill/>
          </a:ln>
          <a:extLst/>
        </p:spPr>
        <p:txBody>
          <a:bodyPr lIns="91377" tIns="45689" rIns="91377" bIns="45689">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1300" b="1" dirty="0">
                <a:solidFill>
                  <a:prstClr val="black"/>
                </a:solidFill>
                <a:latin typeface="Calibri"/>
              </a:rPr>
              <a:t>SASARA</a:t>
            </a:r>
            <a:r>
              <a:rPr lang="en-US" sz="1400" b="1" dirty="0">
                <a:solidFill>
                  <a:prstClr val="black"/>
                </a:solidFill>
                <a:latin typeface="Calibri"/>
              </a:rPr>
              <a:t>N</a:t>
            </a:r>
          </a:p>
        </p:txBody>
      </p:sp>
      <p:sp>
        <p:nvSpPr>
          <p:cNvPr id="50" name="Freeform 49"/>
          <p:cNvSpPr/>
          <p:nvPr/>
        </p:nvSpPr>
        <p:spPr>
          <a:xfrm>
            <a:off x="5890861" y="5856296"/>
            <a:ext cx="989135" cy="358776"/>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51" name="Freeform 50"/>
          <p:cNvSpPr/>
          <p:nvPr/>
        </p:nvSpPr>
        <p:spPr>
          <a:xfrm flipH="1">
            <a:off x="7407521" y="5843605"/>
            <a:ext cx="923192" cy="300037"/>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52" name="Freeform 51"/>
          <p:cNvSpPr/>
          <p:nvPr/>
        </p:nvSpPr>
        <p:spPr>
          <a:xfrm flipH="1">
            <a:off x="4703888" y="5843589"/>
            <a:ext cx="659423" cy="22860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53" name="Freeform 52"/>
          <p:cNvSpPr/>
          <p:nvPr/>
        </p:nvSpPr>
        <p:spPr>
          <a:xfrm flipH="1">
            <a:off x="3121273" y="5843589"/>
            <a:ext cx="659423" cy="22860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54" name="Freeform 53"/>
          <p:cNvSpPr/>
          <p:nvPr/>
        </p:nvSpPr>
        <p:spPr>
          <a:xfrm flipH="1">
            <a:off x="1380393" y="5843605"/>
            <a:ext cx="949568" cy="300037"/>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a:headEnd type="none" w="med" len="med"/>
            <a:tailEnd type="triangle" w="med" len="med"/>
          </a:ln>
        </p:spPr>
        <p:style>
          <a:lnRef idx="3">
            <a:schemeClr val="dk1"/>
          </a:lnRef>
          <a:fillRef idx="0">
            <a:schemeClr val="dk1"/>
          </a:fillRef>
          <a:effectRef idx="2">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56" name="Freeform 55"/>
          <p:cNvSpPr/>
          <p:nvPr/>
        </p:nvSpPr>
        <p:spPr>
          <a:xfrm flipH="1">
            <a:off x="2923453" y="5857875"/>
            <a:ext cx="2571749" cy="28575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57" name="Rectangle 56"/>
          <p:cNvSpPr/>
          <p:nvPr/>
        </p:nvSpPr>
        <p:spPr bwMode="auto">
          <a:xfrm>
            <a:off x="5890861" y="5929320"/>
            <a:ext cx="989135" cy="357188"/>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Dilatih</a:t>
            </a:r>
            <a:endParaRPr lang="en-US" sz="1100" dirty="0">
              <a:solidFill>
                <a:prstClr val="black"/>
              </a:solidFill>
              <a:cs typeface="Aharoni" pitchFamily="2" charset="-79"/>
            </a:endParaRPr>
          </a:p>
        </p:txBody>
      </p:sp>
      <p:sp>
        <p:nvSpPr>
          <p:cNvPr id="58" name="Rectangle 57"/>
          <p:cNvSpPr/>
          <p:nvPr/>
        </p:nvSpPr>
        <p:spPr bwMode="auto">
          <a:xfrm>
            <a:off x="7360630" y="5857875"/>
            <a:ext cx="1036026" cy="2857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Kunjungan</a:t>
            </a:r>
            <a:endParaRPr lang="en-US" sz="1100" dirty="0">
              <a:solidFill>
                <a:prstClr val="black"/>
              </a:solidFill>
              <a:cs typeface="Aharoni" pitchFamily="2" charset="-79"/>
            </a:endParaRPr>
          </a:p>
        </p:txBody>
      </p:sp>
      <p:sp>
        <p:nvSpPr>
          <p:cNvPr id="60" name="Rectangle 59"/>
          <p:cNvSpPr/>
          <p:nvPr/>
        </p:nvSpPr>
        <p:spPr bwMode="auto">
          <a:xfrm>
            <a:off x="3714751" y="5857875"/>
            <a:ext cx="857250" cy="2857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Melatih</a:t>
            </a:r>
            <a:endParaRPr lang="en-US" sz="1100" dirty="0">
              <a:solidFill>
                <a:prstClr val="black"/>
              </a:solidFill>
              <a:cs typeface="Aharoni" pitchFamily="2" charset="-79"/>
            </a:endParaRPr>
          </a:p>
        </p:txBody>
      </p:sp>
      <p:sp>
        <p:nvSpPr>
          <p:cNvPr id="61" name="Rectangle 60"/>
          <p:cNvSpPr/>
          <p:nvPr/>
        </p:nvSpPr>
        <p:spPr bwMode="auto">
          <a:xfrm>
            <a:off x="1538655" y="5929322"/>
            <a:ext cx="725366" cy="214313"/>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Melatih</a:t>
            </a:r>
            <a:endParaRPr lang="en-US" sz="1100" dirty="0">
              <a:solidFill>
                <a:prstClr val="black"/>
              </a:solidFill>
              <a:cs typeface="Aharoni" pitchFamily="2" charset="-79"/>
            </a:endParaRPr>
          </a:p>
        </p:txBody>
      </p:sp>
      <p:sp>
        <p:nvSpPr>
          <p:cNvPr id="62" name="Freeform 61"/>
          <p:cNvSpPr/>
          <p:nvPr/>
        </p:nvSpPr>
        <p:spPr>
          <a:xfrm flipV="1">
            <a:off x="5824908" y="1643063"/>
            <a:ext cx="1121019" cy="28575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triangle" w="med" len="med"/>
            <a:tailEnd type="non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63" name="Freeform 62"/>
          <p:cNvSpPr/>
          <p:nvPr/>
        </p:nvSpPr>
        <p:spPr>
          <a:xfrm flipH="1" flipV="1">
            <a:off x="7275639" y="1643063"/>
            <a:ext cx="1055077" cy="28575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64" name="Freeform 63"/>
          <p:cNvSpPr/>
          <p:nvPr/>
        </p:nvSpPr>
        <p:spPr>
          <a:xfrm flipH="1" flipV="1">
            <a:off x="4572004" y="1714511"/>
            <a:ext cx="817685" cy="214313"/>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65" name="Freeform 64"/>
          <p:cNvSpPr/>
          <p:nvPr/>
        </p:nvSpPr>
        <p:spPr>
          <a:xfrm flipH="1" flipV="1">
            <a:off x="3055332" y="1714511"/>
            <a:ext cx="817685" cy="214313"/>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66" name="Freeform 65"/>
          <p:cNvSpPr/>
          <p:nvPr/>
        </p:nvSpPr>
        <p:spPr>
          <a:xfrm flipH="1" flipV="1">
            <a:off x="1380391" y="1643063"/>
            <a:ext cx="1015512" cy="28575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67" name="Freeform 66"/>
          <p:cNvSpPr/>
          <p:nvPr/>
        </p:nvSpPr>
        <p:spPr>
          <a:xfrm flipH="1" flipV="1">
            <a:off x="2857513" y="1643063"/>
            <a:ext cx="2703635" cy="28575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68" name="Rectangle 67"/>
          <p:cNvSpPr/>
          <p:nvPr/>
        </p:nvSpPr>
        <p:spPr bwMode="auto">
          <a:xfrm>
            <a:off x="5975838" y="1428758"/>
            <a:ext cx="838200" cy="142875"/>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Supervisi</a:t>
            </a:r>
            <a:endParaRPr lang="en-US" sz="1100" dirty="0">
              <a:solidFill>
                <a:prstClr val="black"/>
              </a:solidFill>
              <a:cs typeface="Aharoni" pitchFamily="2" charset="-79"/>
            </a:endParaRPr>
          </a:p>
        </p:txBody>
      </p:sp>
      <p:sp>
        <p:nvSpPr>
          <p:cNvPr id="69" name="Rectangle 68"/>
          <p:cNvSpPr/>
          <p:nvPr/>
        </p:nvSpPr>
        <p:spPr bwMode="auto">
          <a:xfrm>
            <a:off x="7426568" y="1428758"/>
            <a:ext cx="838200" cy="142875"/>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Kunjungan</a:t>
            </a:r>
            <a:endParaRPr lang="en-US" sz="1100" dirty="0">
              <a:solidFill>
                <a:prstClr val="black"/>
              </a:solidFill>
              <a:cs typeface="Aharoni" pitchFamily="2" charset="-79"/>
            </a:endParaRPr>
          </a:p>
        </p:txBody>
      </p:sp>
      <p:sp>
        <p:nvSpPr>
          <p:cNvPr id="72" name="Rectangle 71"/>
          <p:cNvSpPr/>
          <p:nvPr/>
        </p:nvSpPr>
        <p:spPr bwMode="auto">
          <a:xfrm>
            <a:off x="1143010" y="1428758"/>
            <a:ext cx="1516675" cy="142875"/>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a:solidFill>
                  <a:prstClr val="black"/>
                </a:solidFill>
                <a:cs typeface="Aharoni" pitchFamily="2" charset="-79"/>
              </a:rPr>
              <a:t>Tim </a:t>
            </a:r>
            <a:r>
              <a:rPr lang="en-US" sz="1100" dirty="0" err="1">
                <a:solidFill>
                  <a:prstClr val="black"/>
                </a:solidFill>
                <a:cs typeface="Aharoni" pitchFamily="2" charset="-79"/>
              </a:rPr>
              <a:t>Supervisi</a:t>
            </a:r>
            <a:r>
              <a:rPr lang="en-US" sz="1100" dirty="0">
                <a:solidFill>
                  <a:prstClr val="black"/>
                </a:solidFill>
                <a:cs typeface="Aharoni" pitchFamily="2" charset="-79"/>
              </a:rPr>
              <a:t> </a:t>
            </a:r>
            <a:r>
              <a:rPr lang="en-US" sz="1100" dirty="0" err="1">
                <a:solidFill>
                  <a:prstClr val="black"/>
                </a:solidFill>
                <a:cs typeface="Aharoni" pitchFamily="2" charset="-79"/>
              </a:rPr>
              <a:t>Terpadu</a:t>
            </a:r>
            <a:endParaRPr lang="en-US" sz="1100" dirty="0">
              <a:solidFill>
                <a:prstClr val="black"/>
              </a:solidFill>
              <a:cs typeface="Aharoni" pitchFamily="2" charset="-79"/>
            </a:endParaRPr>
          </a:p>
        </p:txBody>
      </p:sp>
      <p:sp>
        <p:nvSpPr>
          <p:cNvPr id="74" name="Freeform 73"/>
          <p:cNvSpPr/>
          <p:nvPr/>
        </p:nvSpPr>
        <p:spPr>
          <a:xfrm flipH="1">
            <a:off x="7209696" y="5857885"/>
            <a:ext cx="1252905" cy="428625"/>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7030A0"/>
            </a:solidFill>
            <a:headEnd type="triangle" w="med" len="med"/>
            <a:tailEnd type="non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75" name="Freeform 74"/>
          <p:cNvSpPr/>
          <p:nvPr/>
        </p:nvSpPr>
        <p:spPr>
          <a:xfrm>
            <a:off x="5758964" y="5857885"/>
            <a:ext cx="1252905" cy="428625"/>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00B05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76" name="Rectangle 75"/>
          <p:cNvSpPr/>
          <p:nvPr/>
        </p:nvSpPr>
        <p:spPr bwMode="auto">
          <a:xfrm>
            <a:off x="7341579" y="6357956"/>
            <a:ext cx="1101969" cy="300037"/>
          </a:xfrm>
          <a:prstGeom prst="rect">
            <a:avLst/>
          </a:prstGeom>
          <a:solidFill>
            <a:schemeClr val="bg1"/>
          </a:solidFill>
          <a:ln>
            <a:solidFill>
              <a:srgbClr val="92D050"/>
            </a:solid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Identifikasi</a:t>
            </a:r>
            <a:r>
              <a:rPr lang="en-US" sz="1100" dirty="0">
                <a:solidFill>
                  <a:prstClr val="black"/>
                </a:solidFill>
                <a:cs typeface="Aharoni" pitchFamily="2" charset="-79"/>
              </a:rPr>
              <a:t> </a:t>
            </a:r>
            <a:r>
              <a:rPr lang="en-US" sz="1100" dirty="0" err="1">
                <a:solidFill>
                  <a:prstClr val="black"/>
                </a:solidFill>
                <a:cs typeface="Aharoni" pitchFamily="2" charset="-79"/>
              </a:rPr>
              <a:t>Masalah</a:t>
            </a:r>
            <a:endParaRPr lang="en-US" sz="1100" dirty="0">
              <a:solidFill>
                <a:prstClr val="black"/>
              </a:solidFill>
              <a:cs typeface="Aharoni" pitchFamily="2" charset="-79"/>
            </a:endParaRPr>
          </a:p>
        </p:txBody>
      </p:sp>
      <p:sp>
        <p:nvSpPr>
          <p:cNvPr id="77" name="Rectangle 76"/>
          <p:cNvSpPr/>
          <p:nvPr/>
        </p:nvSpPr>
        <p:spPr bwMode="auto">
          <a:xfrm>
            <a:off x="5909900" y="6357947"/>
            <a:ext cx="1101969" cy="214313"/>
          </a:xfrm>
          <a:prstGeom prst="rect">
            <a:avLst/>
          </a:prstGeom>
          <a:solidFill>
            <a:schemeClr val="bg1"/>
          </a:solidFill>
          <a:ln>
            <a:solidFill>
              <a:srgbClr val="92D050"/>
            </a:solid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Melaporkan</a:t>
            </a:r>
            <a:endParaRPr lang="en-US" sz="1100" dirty="0">
              <a:solidFill>
                <a:prstClr val="black"/>
              </a:solidFill>
              <a:cs typeface="Aharoni" pitchFamily="2" charset="-79"/>
            </a:endParaRPr>
          </a:p>
        </p:txBody>
      </p:sp>
      <p:sp>
        <p:nvSpPr>
          <p:cNvPr id="78" name="Freeform 77"/>
          <p:cNvSpPr/>
          <p:nvPr/>
        </p:nvSpPr>
        <p:spPr>
          <a:xfrm>
            <a:off x="681414" y="5857885"/>
            <a:ext cx="4945673" cy="428625"/>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00B05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cxnSp>
        <p:nvCxnSpPr>
          <p:cNvPr id="80" name="Straight Arrow Connector 79"/>
          <p:cNvCxnSpPr/>
          <p:nvPr/>
        </p:nvCxnSpPr>
        <p:spPr>
          <a:xfrm rot="5400000" flipH="1" flipV="1">
            <a:off x="2414407" y="6108768"/>
            <a:ext cx="357188" cy="1466"/>
          </a:xfrm>
          <a:prstGeom prst="straightConnector1">
            <a:avLst/>
          </a:prstGeom>
          <a:ln w="381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rot="5400000" flipH="1" flipV="1">
            <a:off x="4392680" y="6107181"/>
            <a:ext cx="357188" cy="1466"/>
          </a:xfrm>
          <a:prstGeom prst="straightConnector1">
            <a:avLst/>
          </a:prstGeom>
          <a:ln w="381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bwMode="auto">
          <a:xfrm>
            <a:off x="3074382" y="6357947"/>
            <a:ext cx="1101969" cy="214313"/>
          </a:xfrm>
          <a:prstGeom prst="rect">
            <a:avLst/>
          </a:prstGeom>
          <a:solidFill>
            <a:schemeClr val="bg1"/>
          </a:solidFill>
          <a:ln>
            <a:solidFill>
              <a:srgbClr val="92D050"/>
            </a:solid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100" dirty="0" err="1">
                <a:solidFill>
                  <a:prstClr val="black"/>
                </a:solidFill>
                <a:cs typeface="Aharoni" pitchFamily="2" charset="-79"/>
              </a:rPr>
              <a:t>Melaporkan</a:t>
            </a:r>
            <a:endParaRPr lang="en-US" sz="1100" dirty="0">
              <a:solidFill>
                <a:prstClr val="black"/>
              </a:solidFill>
              <a:cs typeface="Aharoni" pitchFamily="2" charset="-79"/>
            </a:endParaRPr>
          </a:p>
        </p:txBody>
      </p:sp>
      <p:sp>
        <p:nvSpPr>
          <p:cNvPr id="86" name="Freeform 85"/>
          <p:cNvSpPr/>
          <p:nvPr/>
        </p:nvSpPr>
        <p:spPr>
          <a:xfrm flipH="1" flipV="1">
            <a:off x="1011116" y="1357313"/>
            <a:ext cx="7451481" cy="571500"/>
          </a:xfrm>
          <a:custGeom>
            <a:avLst/>
            <a:gdLst>
              <a:gd name="connsiteX0" fmla="*/ 696036 w 696036"/>
              <a:gd name="connsiteY0" fmla="*/ 0 h 232011"/>
              <a:gd name="connsiteX1" fmla="*/ 696036 w 696036"/>
              <a:gd name="connsiteY1" fmla="*/ 232011 h 232011"/>
              <a:gd name="connsiteX2" fmla="*/ 0 w 696036"/>
              <a:gd name="connsiteY2" fmla="*/ 232011 h 232011"/>
              <a:gd name="connsiteX3" fmla="*/ 0 w 696036"/>
              <a:gd name="connsiteY3" fmla="*/ 27295 h 232011"/>
            </a:gdLst>
            <a:ahLst/>
            <a:cxnLst>
              <a:cxn ang="0">
                <a:pos x="connsiteX0" y="connsiteY0"/>
              </a:cxn>
              <a:cxn ang="0">
                <a:pos x="connsiteX1" y="connsiteY1"/>
              </a:cxn>
              <a:cxn ang="0">
                <a:pos x="connsiteX2" y="connsiteY2"/>
              </a:cxn>
              <a:cxn ang="0">
                <a:pos x="connsiteX3" y="connsiteY3"/>
              </a:cxn>
            </a:cxnLst>
            <a:rect l="l" t="t" r="r" b="b"/>
            <a:pathLst>
              <a:path w="696036" h="232011">
                <a:moveTo>
                  <a:pt x="696036" y="0"/>
                </a:moveTo>
                <a:lnTo>
                  <a:pt x="696036" y="232011"/>
                </a:lnTo>
                <a:lnTo>
                  <a:pt x="0" y="232011"/>
                </a:lnTo>
                <a:lnTo>
                  <a:pt x="0" y="27295"/>
                </a:lnTo>
              </a:path>
            </a:pathLst>
          </a:custGeom>
          <a:ln w="381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lIns="91377" tIns="45689" rIns="91377" bIns="45689" anchor="ctr"/>
          <a:lstStyle/>
          <a:p>
            <a:pPr algn="ctr">
              <a:defRPr/>
            </a:pPr>
            <a:endParaRPr lang="en-US">
              <a:solidFill>
                <a:prstClr val="black"/>
              </a:solidFill>
            </a:endParaRPr>
          </a:p>
        </p:txBody>
      </p:sp>
      <p:sp>
        <p:nvSpPr>
          <p:cNvPr id="87" name="Rectangle 86">
            <a:hlinkClick r:id="" action="ppaction://noaction"/>
          </p:cNvPr>
          <p:cNvSpPr/>
          <p:nvPr/>
        </p:nvSpPr>
        <p:spPr bwMode="auto">
          <a:xfrm>
            <a:off x="7275649" y="1714500"/>
            <a:ext cx="1022837" cy="2857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lIns="91377" tIns="45689" rIns="91377" bIns="45689" anchor="ctr"/>
          <a:lstStyle/>
          <a:p>
            <a:pPr algn="ctr">
              <a:defRPr/>
            </a:pPr>
            <a:r>
              <a:rPr lang="en-US" sz="1700" dirty="0" err="1">
                <a:solidFill>
                  <a:prstClr val="black"/>
                </a:solidFill>
                <a:cs typeface="Aharoni" pitchFamily="2" charset="-79"/>
              </a:rPr>
              <a:t>Materi</a:t>
            </a:r>
            <a:endParaRPr lang="en-US" sz="1700" dirty="0">
              <a:solidFill>
                <a:prstClr val="black"/>
              </a:solidFill>
              <a:cs typeface="Aharoni" pitchFamily="2" charset="-79"/>
            </a:endParaRPr>
          </a:p>
        </p:txBody>
      </p:sp>
      <p:sp>
        <p:nvSpPr>
          <p:cNvPr id="97" name="TextBox 96"/>
          <p:cNvSpPr txBox="1"/>
          <p:nvPr/>
        </p:nvSpPr>
        <p:spPr>
          <a:xfrm>
            <a:off x="5165490" y="4458507"/>
            <a:ext cx="989135" cy="622274"/>
          </a:xfrm>
          <a:prstGeom prst="rect">
            <a:avLst/>
          </a:prstGeom>
          <a:solidFill>
            <a:schemeClr val="bg2">
              <a:lumMod val="90000"/>
            </a:schemeClr>
          </a:solidFill>
        </p:spPr>
        <p:txBody>
          <a:bodyPr lIns="91377" tIns="45689" rIns="91377" bIns="45689" anchor="ctr">
            <a:spAutoFit/>
          </a:bodyPr>
          <a:lstStyle/>
          <a:p>
            <a:pPr algn="ctr">
              <a:defRPr/>
            </a:pPr>
            <a:r>
              <a:rPr lang="en-US" sz="1100" b="1" dirty="0" err="1">
                <a:solidFill>
                  <a:prstClr val="black"/>
                </a:solidFill>
                <a:latin typeface="Calibri"/>
                <a:cs typeface="Arial" charset="0"/>
              </a:rPr>
              <a:t>Pusat</a:t>
            </a:r>
            <a:r>
              <a:rPr lang="en-US" sz="1100" b="1" dirty="0">
                <a:solidFill>
                  <a:prstClr val="black"/>
                </a:solidFill>
                <a:latin typeface="Calibri"/>
                <a:cs typeface="Arial" charset="0"/>
              </a:rPr>
              <a:t> Data/</a:t>
            </a:r>
            <a:r>
              <a:rPr lang="en-US" sz="1100" b="1" i="1" dirty="0">
                <a:solidFill>
                  <a:prstClr val="black"/>
                </a:solidFill>
                <a:latin typeface="Calibri"/>
                <a:cs typeface="Arial" charset="0"/>
              </a:rPr>
              <a:t>Cyber Extension</a:t>
            </a:r>
            <a:endParaRPr lang="en-US" sz="1100" i="1" dirty="0">
              <a:solidFill>
                <a:prstClr val="black"/>
              </a:solidFill>
              <a:latin typeface="Calibri"/>
              <a:cs typeface="Arial" charset="0"/>
            </a:endParaRPr>
          </a:p>
        </p:txBody>
      </p:sp>
      <p:cxnSp>
        <p:nvCxnSpPr>
          <p:cNvPr id="98" name="Straight Arrow Connector 97"/>
          <p:cNvCxnSpPr/>
          <p:nvPr/>
        </p:nvCxnSpPr>
        <p:spPr>
          <a:xfrm rot="16200000" flipH="1">
            <a:off x="2476326" y="1606614"/>
            <a:ext cx="500063" cy="1466"/>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6200000" flipH="1">
            <a:off x="3991534" y="1606614"/>
            <a:ext cx="500063" cy="1466"/>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5408004" y="1642337"/>
            <a:ext cx="571500" cy="1466"/>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6791326" y="1642337"/>
            <a:ext cx="571500" cy="1466"/>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5" name="Title 1"/>
          <p:cNvSpPr txBox="1">
            <a:spLocks/>
          </p:cNvSpPr>
          <p:nvPr/>
        </p:nvSpPr>
        <p:spPr bwMode="auto">
          <a:xfrm>
            <a:off x="0" y="0"/>
            <a:ext cx="9144000" cy="533399"/>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lIns="91377" tIns="45689" rIns="91377" bIns="45689" anchor="ctr"/>
          <a:lstStyle/>
          <a:p>
            <a:pPr algn="ctr" eaLnBrk="0" hangingPunct="0">
              <a:defRPr/>
            </a:pPr>
            <a:r>
              <a:rPr lang="id-ID" sz="2800" dirty="0">
                <a:solidFill>
                  <a:prstClr val="white"/>
                </a:solidFill>
                <a:latin typeface="Britannic Bold" pitchFamily="34" charset="0"/>
                <a:ea typeface="+mj-ea"/>
                <a:cs typeface="+mj-cs"/>
              </a:rPr>
              <a:t>POLA PEMBERDAYAAN</a:t>
            </a:r>
          </a:p>
        </p:txBody>
      </p:sp>
      <p:sp>
        <p:nvSpPr>
          <p:cNvPr id="113" name="Rounded Rectangle 112"/>
          <p:cNvSpPr/>
          <p:nvPr/>
        </p:nvSpPr>
        <p:spPr bwMode="auto">
          <a:xfrm>
            <a:off x="1934289" y="1928829"/>
            <a:ext cx="1384798" cy="3929062"/>
          </a:xfrm>
          <a:prstGeom prst="roundRect">
            <a:avLst>
              <a:gd name="adj" fmla="val 579"/>
            </a:avLst>
          </a:prstGeom>
        </p:spPr>
        <p:style>
          <a:lnRef idx="0">
            <a:schemeClr val="accent2"/>
          </a:lnRef>
          <a:fillRef idx="3">
            <a:schemeClr val="accent2"/>
          </a:fillRef>
          <a:effectRef idx="3">
            <a:schemeClr val="accent2"/>
          </a:effectRef>
          <a:fontRef idx="minor">
            <a:schemeClr val="lt1"/>
          </a:fontRef>
        </p:style>
        <p:txBody>
          <a:bodyPr lIns="91377" tIns="45689" rIns="91377" bIns="45689" anchor="ctr"/>
          <a:lstStyle/>
          <a:p>
            <a:pPr algn="ctr">
              <a:defRPr/>
            </a:pPr>
            <a:endParaRPr lang="en-US" sz="2000" dirty="0">
              <a:solidFill>
                <a:prstClr val="white"/>
              </a:solidFill>
            </a:endParaRPr>
          </a:p>
        </p:txBody>
      </p:sp>
      <p:sp>
        <p:nvSpPr>
          <p:cNvPr id="115" name="Rectangle 114"/>
          <p:cNvSpPr/>
          <p:nvPr/>
        </p:nvSpPr>
        <p:spPr>
          <a:xfrm>
            <a:off x="2000263" y="2000258"/>
            <a:ext cx="1252903" cy="71437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prstClr val="black"/>
                </a:solidFill>
                <a:cs typeface="Aharoni" pitchFamily="2" charset="-79"/>
              </a:rPr>
              <a:t>BAKORLUH</a:t>
            </a:r>
          </a:p>
          <a:p>
            <a:pPr algn="ctr">
              <a:defRPr/>
            </a:pPr>
            <a:r>
              <a:rPr lang="en-US" sz="1400" dirty="0">
                <a:solidFill>
                  <a:prstClr val="black"/>
                </a:solidFill>
                <a:cs typeface="Aharoni" pitchFamily="2" charset="-79"/>
              </a:rPr>
              <a:t>(KJF </a:t>
            </a:r>
            <a:r>
              <a:rPr lang="en-US" sz="1400" dirty="0" err="1">
                <a:solidFill>
                  <a:prstClr val="black"/>
                </a:solidFill>
                <a:cs typeface="Aharoni" pitchFamily="2" charset="-79"/>
              </a:rPr>
              <a:t>Penyuluh</a:t>
            </a:r>
            <a:r>
              <a:rPr lang="en-US" sz="1400" dirty="0">
                <a:solidFill>
                  <a:prstClr val="black"/>
                </a:solidFill>
                <a:cs typeface="Aharoni" pitchFamily="2" charset="-79"/>
              </a:rPr>
              <a:t>)</a:t>
            </a:r>
          </a:p>
        </p:txBody>
      </p:sp>
      <p:sp>
        <p:nvSpPr>
          <p:cNvPr id="116" name="Rectangle 115"/>
          <p:cNvSpPr/>
          <p:nvPr/>
        </p:nvSpPr>
        <p:spPr>
          <a:xfrm>
            <a:off x="2000263" y="2786071"/>
            <a:ext cx="1252903" cy="642938"/>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300" dirty="0">
                <a:solidFill>
                  <a:prstClr val="black"/>
                </a:solidFill>
                <a:cs typeface="Aharoni" pitchFamily="2" charset="-79"/>
              </a:rPr>
              <a:t>DINAS TEKNIS  </a:t>
            </a:r>
            <a:r>
              <a:rPr lang="en-US" sz="1400" dirty="0" err="1">
                <a:solidFill>
                  <a:prstClr val="black"/>
                </a:solidFill>
                <a:cs typeface="Aharoni" pitchFamily="2" charset="-79"/>
              </a:rPr>
              <a:t>Lingk</a:t>
            </a:r>
            <a:r>
              <a:rPr lang="en-US" sz="1400" dirty="0">
                <a:solidFill>
                  <a:prstClr val="black"/>
                </a:solidFill>
                <a:cs typeface="Aharoni" pitchFamily="2" charset="-79"/>
              </a:rPr>
              <a:t> </a:t>
            </a:r>
            <a:r>
              <a:rPr lang="en-US" sz="1400" dirty="0" err="1">
                <a:solidFill>
                  <a:prstClr val="black"/>
                </a:solidFill>
                <a:cs typeface="Aharoni" pitchFamily="2" charset="-79"/>
              </a:rPr>
              <a:t>Pertanian</a:t>
            </a:r>
            <a:endParaRPr lang="en-US" sz="1400" dirty="0">
              <a:solidFill>
                <a:prstClr val="black"/>
              </a:solidFill>
              <a:cs typeface="Aharoni" pitchFamily="2" charset="-79"/>
            </a:endParaRPr>
          </a:p>
        </p:txBody>
      </p:sp>
      <p:sp>
        <p:nvSpPr>
          <p:cNvPr id="117" name="Rectangle 116"/>
          <p:cNvSpPr/>
          <p:nvPr/>
        </p:nvSpPr>
        <p:spPr>
          <a:xfrm>
            <a:off x="2000263" y="3500438"/>
            <a:ext cx="1252903" cy="785811"/>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srgbClr val="C00000"/>
                </a:solidFill>
                <a:cs typeface="Aharoni" pitchFamily="2" charset="-79"/>
              </a:rPr>
              <a:t>BPTP</a:t>
            </a:r>
          </a:p>
        </p:txBody>
      </p:sp>
      <p:sp>
        <p:nvSpPr>
          <p:cNvPr id="119" name="Rectangle 118"/>
          <p:cNvSpPr/>
          <p:nvPr/>
        </p:nvSpPr>
        <p:spPr>
          <a:xfrm>
            <a:off x="2000263" y="4357696"/>
            <a:ext cx="1252903" cy="428625"/>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prstClr val="black"/>
                </a:solidFill>
                <a:cs typeface="Aharoni" pitchFamily="2" charset="-79"/>
              </a:rPr>
              <a:t>PROFESIONAL</a:t>
            </a:r>
          </a:p>
        </p:txBody>
      </p:sp>
      <p:sp>
        <p:nvSpPr>
          <p:cNvPr id="127" name="Rounded Rectangle 126"/>
          <p:cNvSpPr/>
          <p:nvPr/>
        </p:nvSpPr>
        <p:spPr bwMode="auto">
          <a:xfrm>
            <a:off x="3516916" y="1928803"/>
            <a:ext cx="1384798" cy="3929062"/>
          </a:xfrm>
          <a:prstGeom prst="roundRect">
            <a:avLst>
              <a:gd name="adj" fmla="val 579"/>
            </a:avLst>
          </a:prstGeom>
        </p:spPr>
        <p:style>
          <a:lnRef idx="0">
            <a:schemeClr val="accent3"/>
          </a:lnRef>
          <a:fillRef idx="3">
            <a:schemeClr val="accent3"/>
          </a:fillRef>
          <a:effectRef idx="3">
            <a:schemeClr val="accent3"/>
          </a:effectRef>
          <a:fontRef idx="minor">
            <a:schemeClr val="lt1"/>
          </a:fontRef>
        </p:style>
        <p:txBody>
          <a:bodyPr lIns="91377" tIns="45689" rIns="91377" bIns="45689" anchor="ctr"/>
          <a:lstStyle/>
          <a:p>
            <a:pPr algn="ctr">
              <a:defRPr/>
            </a:pPr>
            <a:endParaRPr lang="en-US" sz="2000" dirty="0">
              <a:solidFill>
                <a:prstClr val="white"/>
              </a:solidFill>
            </a:endParaRPr>
          </a:p>
        </p:txBody>
      </p:sp>
      <p:sp>
        <p:nvSpPr>
          <p:cNvPr id="129" name="Rectangle 128"/>
          <p:cNvSpPr/>
          <p:nvPr/>
        </p:nvSpPr>
        <p:spPr>
          <a:xfrm>
            <a:off x="3582879" y="2000258"/>
            <a:ext cx="1252903" cy="71437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prstClr val="black"/>
                </a:solidFill>
                <a:cs typeface="Aharoni" pitchFamily="2" charset="-79"/>
              </a:rPr>
              <a:t>BAPELUH</a:t>
            </a:r>
          </a:p>
          <a:p>
            <a:pPr algn="ctr">
              <a:defRPr/>
            </a:pPr>
            <a:r>
              <a:rPr lang="en-US" sz="1400" dirty="0">
                <a:solidFill>
                  <a:prstClr val="black"/>
                </a:solidFill>
                <a:cs typeface="Aharoni" pitchFamily="2" charset="-79"/>
              </a:rPr>
              <a:t>(KJF </a:t>
            </a:r>
            <a:r>
              <a:rPr lang="en-US" sz="1400" dirty="0" err="1">
                <a:solidFill>
                  <a:prstClr val="black"/>
                </a:solidFill>
                <a:cs typeface="Aharoni" pitchFamily="2" charset="-79"/>
              </a:rPr>
              <a:t>Penyuluh</a:t>
            </a:r>
            <a:r>
              <a:rPr lang="en-US" sz="1400" dirty="0">
                <a:solidFill>
                  <a:prstClr val="black"/>
                </a:solidFill>
                <a:cs typeface="Aharoni" pitchFamily="2" charset="-79"/>
              </a:rPr>
              <a:t>)</a:t>
            </a:r>
          </a:p>
        </p:txBody>
      </p:sp>
      <p:sp>
        <p:nvSpPr>
          <p:cNvPr id="130" name="Rectangle 129"/>
          <p:cNvSpPr/>
          <p:nvPr/>
        </p:nvSpPr>
        <p:spPr>
          <a:xfrm>
            <a:off x="3582879" y="2786071"/>
            <a:ext cx="1252903" cy="642938"/>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300" dirty="0">
                <a:solidFill>
                  <a:prstClr val="black"/>
                </a:solidFill>
                <a:cs typeface="Aharoni" pitchFamily="2" charset="-79"/>
              </a:rPr>
              <a:t>DINAS TEKNIS  </a:t>
            </a:r>
            <a:r>
              <a:rPr lang="en-US" sz="1400" dirty="0" err="1">
                <a:solidFill>
                  <a:prstClr val="black"/>
                </a:solidFill>
                <a:cs typeface="Aharoni" pitchFamily="2" charset="-79"/>
              </a:rPr>
              <a:t>Lingk</a:t>
            </a:r>
            <a:r>
              <a:rPr lang="en-US" sz="1400" dirty="0">
                <a:solidFill>
                  <a:prstClr val="black"/>
                </a:solidFill>
                <a:cs typeface="Aharoni" pitchFamily="2" charset="-79"/>
              </a:rPr>
              <a:t> </a:t>
            </a:r>
            <a:r>
              <a:rPr lang="en-US" sz="1400" dirty="0" err="1">
                <a:solidFill>
                  <a:prstClr val="black"/>
                </a:solidFill>
                <a:cs typeface="Aharoni" pitchFamily="2" charset="-79"/>
              </a:rPr>
              <a:t>Pertanian</a:t>
            </a:r>
            <a:endParaRPr lang="en-US" sz="1400" dirty="0">
              <a:solidFill>
                <a:prstClr val="black"/>
              </a:solidFill>
              <a:cs typeface="Aharoni" pitchFamily="2" charset="-79"/>
            </a:endParaRPr>
          </a:p>
        </p:txBody>
      </p:sp>
      <p:sp>
        <p:nvSpPr>
          <p:cNvPr id="131" name="Rectangle 130"/>
          <p:cNvSpPr/>
          <p:nvPr/>
        </p:nvSpPr>
        <p:spPr>
          <a:xfrm>
            <a:off x="3582879" y="3500446"/>
            <a:ext cx="1252903" cy="1000125"/>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300" dirty="0">
                <a:solidFill>
                  <a:srgbClr val="C00000"/>
                </a:solidFill>
                <a:cs typeface="Aharoni" pitchFamily="2" charset="-79"/>
              </a:rPr>
              <a:t>PENELITI PENDAMPING/</a:t>
            </a:r>
            <a:r>
              <a:rPr lang="id-ID" sz="1300" dirty="0">
                <a:solidFill>
                  <a:srgbClr val="C00000"/>
                </a:solidFill>
                <a:cs typeface="Aharoni" pitchFamily="2" charset="-79"/>
              </a:rPr>
              <a:t> </a:t>
            </a:r>
            <a:r>
              <a:rPr lang="en-US" sz="1300" dirty="0">
                <a:solidFill>
                  <a:srgbClr val="C00000"/>
                </a:solidFill>
                <a:cs typeface="Aharoni" pitchFamily="2" charset="-79"/>
              </a:rPr>
              <a:t>PENYULUH</a:t>
            </a:r>
          </a:p>
        </p:txBody>
      </p:sp>
      <p:sp>
        <p:nvSpPr>
          <p:cNvPr id="133" name="Rectangle 132"/>
          <p:cNvSpPr/>
          <p:nvPr/>
        </p:nvSpPr>
        <p:spPr>
          <a:xfrm>
            <a:off x="3582879" y="4572007"/>
            <a:ext cx="1252903" cy="428625"/>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prstClr val="black"/>
                </a:solidFill>
                <a:cs typeface="Aharoni" pitchFamily="2" charset="-79"/>
              </a:rPr>
              <a:t>PROFESIONAL</a:t>
            </a:r>
          </a:p>
        </p:txBody>
      </p:sp>
      <p:sp>
        <p:nvSpPr>
          <p:cNvPr id="33" name="Rounded Rectangle 32"/>
          <p:cNvSpPr/>
          <p:nvPr/>
        </p:nvSpPr>
        <p:spPr bwMode="auto">
          <a:xfrm>
            <a:off x="417608" y="1928841"/>
            <a:ext cx="1384798" cy="4000499"/>
          </a:xfrm>
          <a:prstGeom prst="roundRect">
            <a:avLst>
              <a:gd name="adj" fmla="val 579"/>
            </a:avLst>
          </a:prstGeom>
        </p:spPr>
        <p:style>
          <a:lnRef idx="0">
            <a:schemeClr val="accent4"/>
          </a:lnRef>
          <a:fillRef idx="3">
            <a:schemeClr val="accent4"/>
          </a:fillRef>
          <a:effectRef idx="3">
            <a:schemeClr val="accent4"/>
          </a:effectRef>
          <a:fontRef idx="minor">
            <a:schemeClr val="lt1"/>
          </a:fontRef>
        </p:style>
        <p:txBody>
          <a:bodyPr lIns="91377" tIns="45689" rIns="91377" bIns="45689" anchor="ctr"/>
          <a:lstStyle/>
          <a:p>
            <a:pPr algn="ctr">
              <a:defRPr/>
            </a:pPr>
            <a:endParaRPr lang="en-US" sz="2000" dirty="0">
              <a:solidFill>
                <a:prstClr val="white"/>
              </a:solidFill>
            </a:endParaRPr>
          </a:p>
        </p:txBody>
      </p:sp>
      <p:sp>
        <p:nvSpPr>
          <p:cNvPr id="94" name="Oval 93"/>
          <p:cNvSpPr/>
          <p:nvPr/>
        </p:nvSpPr>
        <p:spPr>
          <a:xfrm>
            <a:off x="945177" y="5500695"/>
            <a:ext cx="329712"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dirty="0">
                <a:solidFill>
                  <a:prstClr val="white"/>
                </a:solidFill>
              </a:rPr>
              <a:t>6</a:t>
            </a:r>
          </a:p>
        </p:txBody>
      </p:sp>
      <p:sp>
        <p:nvSpPr>
          <p:cNvPr id="85" name="Rectangle 84"/>
          <p:cNvSpPr/>
          <p:nvPr/>
        </p:nvSpPr>
        <p:spPr>
          <a:xfrm>
            <a:off x="483577" y="2000258"/>
            <a:ext cx="1252905" cy="71437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prstClr val="black"/>
                </a:solidFill>
                <a:cs typeface="Aharoni" pitchFamily="2" charset="-79"/>
              </a:rPr>
              <a:t>BPPSDMP</a:t>
            </a:r>
          </a:p>
          <a:p>
            <a:pPr algn="ctr">
              <a:defRPr/>
            </a:pPr>
            <a:r>
              <a:rPr lang="en-US" sz="1400" dirty="0">
                <a:solidFill>
                  <a:prstClr val="black"/>
                </a:solidFill>
                <a:cs typeface="Aharoni" pitchFamily="2" charset="-79"/>
              </a:rPr>
              <a:t>(KJF </a:t>
            </a:r>
            <a:r>
              <a:rPr lang="en-US" sz="1400" dirty="0" err="1">
                <a:solidFill>
                  <a:prstClr val="black"/>
                </a:solidFill>
                <a:cs typeface="Aharoni" pitchFamily="2" charset="-79"/>
              </a:rPr>
              <a:t>Penyuluh</a:t>
            </a:r>
            <a:r>
              <a:rPr lang="en-US" sz="1400" dirty="0">
                <a:solidFill>
                  <a:prstClr val="black"/>
                </a:solidFill>
                <a:cs typeface="Aharoni" pitchFamily="2" charset="-79"/>
              </a:rPr>
              <a:t>)</a:t>
            </a:r>
          </a:p>
        </p:txBody>
      </p:sp>
      <p:sp>
        <p:nvSpPr>
          <p:cNvPr id="88" name="Rectangle 87"/>
          <p:cNvSpPr/>
          <p:nvPr/>
        </p:nvSpPr>
        <p:spPr>
          <a:xfrm>
            <a:off x="483577" y="2786071"/>
            <a:ext cx="1252905" cy="642938"/>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300" b="1" dirty="0">
                <a:solidFill>
                  <a:prstClr val="black"/>
                </a:solidFill>
                <a:cs typeface="Aharoni" pitchFamily="2" charset="-79"/>
              </a:rPr>
              <a:t>DITJEN TEKNIS  </a:t>
            </a:r>
            <a:r>
              <a:rPr lang="en-US" sz="1400" b="1" dirty="0" err="1">
                <a:solidFill>
                  <a:prstClr val="black"/>
                </a:solidFill>
                <a:cs typeface="Aharoni" pitchFamily="2" charset="-79"/>
              </a:rPr>
              <a:t>Lingk</a:t>
            </a:r>
            <a:r>
              <a:rPr lang="en-US" sz="1400" b="1" dirty="0">
                <a:solidFill>
                  <a:prstClr val="black"/>
                </a:solidFill>
                <a:cs typeface="Aharoni" pitchFamily="2" charset="-79"/>
              </a:rPr>
              <a:t> </a:t>
            </a:r>
            <a:r>
              <a:rPr lang="en-US" sz="1400" b="1" dirty="0" err="1">
                <a:solidFill>
                  <a:prstClr val="black"/>
                </a:solidFill>
                <a:cs typeface="Aharoni" pitchFamily="2" charset="-79"/>
              </a:rPr>
              <a:t>Pertanian</a:t>
            </a:r>
            <a:endParaRPr lang="en-US" sz="1400" b="1" dirty="0">
              <a:solidFill>
                <a:prstClr val="black"/>
              </a:solidFill>
              <a:cs typeface="Aharoni" pitchFamily="2" charset="-79"/>
            </a:endParaRPr>
          </a:p>
        </p:txBody>
      </p:sp>
      <p:sp>
        <p:nvSpPr>
          <p:cNvPr id="99" name="Rectangle 98"/>
          <p:cNvSpPr/>
          <p:nvPr/>
        </p:nvSpPr>
        <p:spPr>
          <a:xfrm>
            <a:off x="483577" y="3500438"/>
            <a:ext cx="1252905" cy="428625"/>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srgbClr val="C00000"/>
                </a:solidFill>
                <a:cs typeface="Aharoni" pitchFamily="2" charset="-79"/>
              </a:rPr>
              <a:t>BADAN LITBANGTAN</a:t>
            </a:r>
          </a:p>
        </p:txBody>
      </p:sp>
      <p:sp>
        <p:nvSpPr>
          <p:cNvPr id="102" name="Rectangle 101"/>
          <p:cNvSpPr/>
          <p:nvPr/>
        </p:nvSpPr>
        <p:spPr>
          <a:xfrm>
            <a:off x="483577" y="4000514"/>
            <a:ext cx="1252905" cy="500063"/>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srgbClr val="002060"/>
                </a:solidFill>
                <a:cs typeface="Aharoni" pitchFamily="2" charset="-79"/>
              </a:rPr>
              <a:t>PERGURUAN TINGGI</a:t>
            </a:r>
          </a:p>
        </p:txBody>
      </p:sp>
      <p:sp>
        <p:nvSpPr>
          <p:cNvPr id="103" name="Rectangle 102"/>
          <p:cNvSpPr/>
          <p:nvPr/>
        </p:nvSpPr>
        <p:spPr>
          <a:xfrm>
            <a:off x="483577" y="4572007"/>
            <a:ext cx="1252905" cy="428625"/>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prstClr val="black"/>
                </a:solidFill>
                <a:cs typeface="Aharoni" pitchFamily="2" charset="-79"/>
              </a:rPr>
              <a:t>PROFESIONAL</a:t>
            </a:r>
          </a:p>
        </p:txBody>
      </p:sp>
      <p:sp>
        <p:nvSpPr>
          <p:cNvPr id="106" name="Rectangle 105"/>
          <p:cNvSpPr/>
          <p:nvPr/>
        </p:nvSpPr>
        <p:spPr>
          <a:xfrm>
            <a:off x="483577" y="5072070"/>
            <a:ext cx="1252905" cy="357188"/>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srgbClr val="002060"/>
                </a:solidFill>
                <a:cs typeface="Aharoni" pitchFamily="2" charset="-79"/>
              </a:rPr>
              <a:t>PUSDATIN</a:t>
            </a:r>
          </a:p>
        </p:txBody>
      </p:sp>
      <p:sp>
        <p:nvSpPr>
          <p:cNvPr id="135" name="Rectangle 134"/>
          <p:cNvSpPr/>
          <p:nvPr/>
        </p:nvSpPr>
        <p:spPr>
          <a:xfrm>
            <a:off x="483577" y="5500695"/>
            <a:ext cx="1252905" cy="357188"/>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100" dirty="0">
                <a:solidFill>
                  <a:prstClr val="white"/>
                </a:solidFill>
                <a:cs typeface="Aharoni" pitchFamily="2" charset="-79"/>
              </a:rPr>
              <a:t>CALL /SMS CENTER/CYBEX</a:t>
            </a:r>
          </a:p>
        </p:txBody>
      </p:sp>
      <p:sp>
        <p:nvSpPr>
          <p:cNvPr id="84" name="Rectangle 83"/>
          <p:cNvSpPr/>
          <p:nvPr/>
        </p:nvSpPr>
        <p:spPr>
          <a:xfrm>
            <a:off x="2000263" y="4857750"/>
            <a:ext cx="1252903" cy="357188"/>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377" tIns="45689" rIns="91377" bIns="45689" anchor="ctr"/>
          <a:lstStyle/>
          <a:p>
            <a:pPr algn="ctr">
              <a:defRPr/>
            </a:pPr>
            <a:r>
              <a:rPr lang="en-US" sz="1400" dirty="0">
                <a:solidFill>
                  <a:srgbClr val="002060"/>
                </a:solidFill>
                <a:cs typeface="Aharoni" pitchFamily="2" charset="-79"/>
              </a:rPr>
              <a:t>UPT BPPSDMP</a:t>
            </a:r>
          </a:p>
        </p:txBody>
      </p:sp>
      <p:sp>
        <p:nvSpPr>
          <p:cNvPr id="95" name="TextBox 94"/>
          <p:cNvSpPr txBox="1"/>
          <p:nvPr/>
        </p:nvSpPr>
        <p:spPr>
          <a:xfrm>
            <a:off x="3648821" y="5080242"/>
            <a:ext cx="989135" cy="445623"/>
          </a:xfrm>
          <a:prstGeom prst="rect">
            <a:avLst/>
          </a:prstGeom>
          <a:solidFill>
            <a:schemeClr val="bg2">
              <a:lumMod val="90000"/>
            </a:schemeClr>
          </a:solidFill>
        </p:spPr>
        <p:txBody>
          <a:bodyPr lIns="91377" tIns="45689" rIns="91377" bIns="45689" anchor="ctr">
            <a:spAutoFit/>
          </a:bodyPr>
          <a:lstStyle/>
          <a:p>
            <a:pPr algn="ctr">
              <a:defRPr/>
            </a:pPr>
            <a:r>
              <a:rPr lang="en-US" sz="1100" b="1" i="1" dirty="0">
                <a:solidFill>
                  <a:prstClr val="black"/>
                </a:solidFill>
                <a:latin typeface="Calibri"/>
                <a:cs typeface="Arial" charset="0"/>
              </a:rPr>
              <a:t>Cyber Extension</a:t>
            </a:r>
            <a:endParaRPr lang="en-US" sz="1100" i="1" dirty="0">
              <a:solidFill>
                <a:prstClr val="black"/>
              </a:solidFill>
              <a:latin typeface="Calibri"/>
              <a:cs typeface="Arial" charset="0"/>
            </a:endParaRPr>
          </a:p>
        </p:txBody>
      </p:sp>
      <p:sp>
        <p:nvSpPr>
          <p:cNvPr id="96" name="TextBox 95"/>
          <p:cNvSpPr txBox="1"/>
          <p:nvPr/>
        </p:nvSpPr>
        <p:spPr>
          <a:xfrm>
            <a:off x="2066192" y="5360138"/>
            <a:ext cx="1055077" cy="249352"/>
          </a:xfrm>
          <a:prstGeom prst="rect">
            <a:avLst/>
          </a:prstGeom>
          <a:solidFill>
            <a:schemeClr val="bg2">
              <a:lumMod val="90000"/>
            </a:schemeClr>
          </a:solidFill>
        </p:spPr>
        <p:txBody>
          <a:bodyPr lIns="91377" tIns="45689" rIns="91377" bIns="45689" anchor="ctr">
            <a:spAutoFit/>
          </a:bodyPr>
          <a:lstStyle/>
          <a:p>
            <a:pPr algn="ctr">
              <a:defRPr/>
            </a:pPr>
            <a:r>
              <a:rPr lang="en-US" sz="1000" b="1" i="1" dirty="0">
                <a:solidFill>
                  <a:prstClr val="black"/>
                </a:solidFill>
                <a:latin typeface="Calibri"/>
                <a:cs typeface="Arial" charset="0"/>
              </a:rPr>
              <a:t>Cyber Extension</a:t>
            </a:r>
            <a:endParaRPr lang="en-US" sz="1000" i="1" dirty="0">
              <a:solidFill>
                <a:prstClr val="black"/>
              </a:solidFill>
              <a:latin typeface="Calibri"/>
              <a:cs typeface="Arial" charset="0"/>
            </a:endParaRPr>
          </a:p>
        </p:txBody>
      </p:sp>
    </p:spTree>
    <p:extLst>
      <p:ext uri="{BB962C8B-B14F-4D97-AF65-F5344CB8AC3E}">
        <p14:creationId xmlns:p14="http://schemas.microsoft.com/office/powerpoint/2010/main" val="348051547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691680" y="548680"/>
            <a:ext cx="6589199" cy="644650"/>
          </a:xfrm>
        </p:spPr>
        <p:txBody>
          <a:bodyPr>
            <a:normAutofit fontScale="90000"/>
          </a:bodyPr>
          <a:lstStyle/>
          <a:p>
            <a:r>
              <a:rPr lang="en-AU" b="1" dirty="0" smtClean="0">
                <a:latin typeface="Arial" panose="020B0604020202020204" pitchFamily="34" charset="0"/>
                <a:cs typeface="Arial" panose="020B0604020202020204" pitchFamily="34" charset="0"/>
              </a:rPr>
              <a:t>TUJUAN</a:t>
            </a:r>
          </a:p>
        </p:txBody>
      </p:sp>
      <p:graphicFrame>
        <p:nvGraphicFramePr>
          <p:cNvPr id="2" name="Diagram 1"/>
          <p:cNvGraphicFramePr/>
          <p:nvPr>
            <p:extLst>
              <p:ext uri="{D42A27DB-BD31-4B8C-83A1-F6EECF244321}">
                <p14:modId xmlns:p14="http://schemas.microsoft.com/office/powerpoint/2010/main" val="1303396009"/>
              </p:ext>
            </p:extLst>
          </p:nvPr>
        </p:nvGraphicFramePr>
        <p:xfrm>
          <a:off x="-180528" y="1340768"/>
          <a:ext cx="1008112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877539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3429000"/>
            <a:ext cx="4032448" cy="3312368"/>
          </a:xfrm>
          <a:prstGeom prst="rect">
            <a:avLst/>
          </a:prstGeom>
          <a:ln>
            <a:noFill/>
          </a:ln>
          <a:effectLst>
            <a:softEdge rad="112500"/>
          </a:effectLst>
        </p:spPr>
      </p:pic>
      <p:sp>
        <p:nvSpPr>
          <p:cNvPr id="6147" name="Content Placeholder 2"/>
          <p:cNvSpPr>
            <a:spLocks noGrp="1"/>
          </p:cNvSpPr>
          <p:nvPr>
            <p:ph idx="1"/>
          </p:nvPr>
        </p:nvSpPr>
        <p:spPr>
          <a:xfrm>
            <a:off x="1187624" y="692696"/>
            <a:ext cx="6591985" cy="3777622"/>
          </a:xfrm>
        </p:spPr>
        <p:txBody>
          <a:bodyPr/>
          <a:lstStyle/>
          <a:p>
            <a:pPr algn="ctr">
              <a:buFont typeface="Arial" panose="020B0604020202020204" pitchFamily="34" charset="0"/>
              <a:buNone/>
            </a:pPr>
            <a:r>
              <a:rPr lang="en-AU" dirty="0" smtClean="0"/>
              <a:t>    </a:t>
            </a:r>
          </a:p>
        </p:txBody>
      </p:sp>
      <p:pic>
        <p:nvPicPr>
          <p:cNvPr id="7" name="Picture 6"/>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086420" y="0"/>
            <a:ext cx="1993351" cy="1702507"/>
          </a:xfrm>
          <a:prstGeom prst="rect">
            <a:avLst/>
          </a:prstGeom>
        </p:spPr>
      </p:pic>
      <p:graphicFrame>
        <p:nvGraphicFramePr>
          <p:cNvPr id="3" name="Diagram 2"/>
          <p:cNvGraphicFramePr/>
          <p:nvPr>
            <p:extLst>
              <p:ext uri="{D42A27DB-BD31-4B8C-83A1-F6EECF244321}">
                <p14:modId xmlns:p14="http://schemas.microsoft.com/office/powerpoint/2010/main" val="1065798844"/>
              </p:ext>
            </p:extLst>
          </p:nvPr>
        </p:nvGraphicFramePr>
        <p:xfrm>
          <a:off x="1187624" y="406318"/>
          <a:ext cx="7776864" cy="68391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42972790"/>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381000" y="2133600"/>
            <a:ext cx="8229600" cy="3276600"/>
          </a:xfrm>
        </p:spPr>
        <p:txBody>
          <a:bodyPr/>
          <a:lstStyle/>
          <a:p>
            <a:pPr eaLnBrk="1" hangingPunct="1">
              <a:defRPr/>
            </a:pPr>
            <a:r>
              <a:rPr lang="en-US" dirty="0" smtClean="0"/>
              <a:t>KEADAAN </a:t>
            </a:r>
            <a:r>
              <a:rPr lang="en-US" dirty="0" err="1" smtClean="0"/>
              <a:t>pada</a:t>
            </a:r>
            <a:r>
              <a:rPr lang="en-US" dirty="0" smtClean="0"/>
              <a:t> </a:t>
            </a:r>
            <a:r>
              <a:rPr lang="en-US" dirty="0" err="1" smtClean="0"/>
              <a:t>Programa</a:t>
            </a:r>
            <a:r>
              <a:rPr lang="en-US" dirty="0" smtClean="0"/>
              <a:t> </a:t>
            </a:r>
            <a:r>
              <a:rPr lang="en-US" dirty="0" err="1" smtClean="0"/>
              <a:t>Penyuluhan</a:t>
            </a:r>
            <a:r>
              <a:rPr lang="en-US" dirty="0" smtClean="0"/>
              <a:t> Per</a:t>
            </a:r>
            <a:r>
              <a:rPr lang="id-ID" dirty="0" smtClean="0"/>
              <a:t>tania</a:t>
            </a:r>
            <a:r>
              <a:rPr lang="en-US" dirty="0" smtClean="0"/>
              <a:t>n </a:t>
            </a:r>
            <a:r>
              <a:rPr lang="en-US" dirty="0" err="1" smtClean="0"/>
              <a:t>adalah</a:t>
            </a:r>
            <a:r>
              <a:rPr lang="en-US" dirty="0" smtClean="0"/>
              <a:t> : Data, </a:t>
            </a:r>
            <a:r>
              <a:rPr lang="en-US" dirty="0" err="1" smtClean="0"/>
              <a:t>Fakta</a:t>
            </a:r>
            <a:r>
              <a:rPr lang="en-US" dirty="0" smtClean="0"/>
              <a:t> </a:t>
            </a:r>
            <a:r>
              <a:rPr lang="en-US" dirty="0" err="1" smtClean="0"/>
              <a:t>dan</a:t>
            </a:r>
            <a:r>
              <a:rPr lang="en-US" dirty="0" smtClean="0"/>
              <a:t> </a:t>
            </a:r>
            <a:r>
              <a:rPr lang="en-US" dirty="0" err="1" smtClean="0"/>
              <a:t>keterangan-keterangan</a:t>
            </a:r>
            <a:r>
              <a:rPr lang="en-US" dirty="0" smtClean="0"/>
              <a:t> yang </a:t>
            </a:r>
            <a:r>
              <a:rPr lang="en-US" dirty="0" err="1" smtClean="0"/>
              <a:t>diperoleh</a:t>
            </a:r>
            <a:r>
              <a:rPr lang="en-US" dirty="0" smtClean="0"/>
              <a:t>, </a:t>
            </a:r>
            <a:r>
              <a:rPr lang="en-US" dirty="0" err="1" smtClean="0"/>
              <a:t>dihimpun</a:t>
            </a:r>
            <a:r>
              <a:rPr lang="en-US" dirty="0" smtClean="0"/>
              <a:t>, </a:t>
            </a:r>
            <a:r>
              <a:rPr lang="en-US" dirty="0" err="1" smtClean="0"/>
              <a:t>atau</a:t>
            </a:r>
            <a:r>
              <a:rPr lang="en-US" dirty="0" smtClean="0"/>
              <a:t> </a:t>
            </a:r>
            <a:r>
              <a:rPr lang="en-US" dirty="0" err="1" smtClean="0"/>
              <a:t>dikumpulkan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akan</a:t>
            </a:r>
            <a:r>
              <a:rPr lang="en-US" dirty="0" smtClean="0"/>
              <a:t> </a:t>
            </a:r>
            <a:r>
              <a:rPr lang="en-US" dirty="0" err="1" smtClean="0"/>
              <a:t>disusun</a:t>
            </a:r>
            <a:r>
              <a:rPr lang="en-US" dirty="0" smtClean="0"/>
              <a:t> </a:t>
            </a:r>
            <a:r>
              <a:rPr lang="en-US" dirty="0" err="1" smtClean="0"/>
              <a:t>suatu</a:t>
            </a:r>
            <a:r>
              <a:rPr lang="en-US" dirty="0" smtClean="0"/>
              <a:t> </a:t>
            </a:r>
            <a:r>
              <a:rPr lang="en-US" dirty="0" err="1" smtClean="0"/>
              <a:t>programa</a:t>
            </a:r>
            <a:r>
              <a:rPr lang="en-US" dirty="0" smtClean="0"/>
              <a:t>, yang </a:t>
            </a:r>
            <a:r>
              <a:rPr lang="en-US" dirty="0" err="1" smtClean="0"/>
              <a:t>terdiri</a:t>
            </a:r>
            <a:r>
              <a:rPr lang="en-US" dirty="0" smtClean="0"/>
              <a:t> </a:t>
            </a:r>
            <a:r>
              <a:rPr lang="en-US" dirty="0" err="1" smtClean="0"/>
              <a:t>dari</a:t>
            </a:r>
            <a:r>
              <a:rPr lang="en-US" dirty="0" smtClean="0"/>
              <a:t> data </a:t>
            </a:r>
            <a:r>
              <a:rPr lang="en-US" dirty="0" err="1" smtClean="0"/>
              <a:t>aktual</a:t>
            </a:r>
            <a:r>
              <a:rPr lang="en-US" dirty="0" smtClean="0"/>
              <a:t> </a:t>
            </a:r>
            <a:r>
              <a:rPr lang="en-US" dirty="0" err="1" smtClean="0"/>
              <a:t>dan</a:t>
            </a:r>
            <a:r>
              <a:rPr lang="en-US" dirty="0" smtClean="0"/>
              <a:t> data </a:t>
            </a:r>
            <a:r>
              <a:rPr lang="en-US" dirty="0" err="1" smtClean="0"/>
              <a:t>potensial</a:t>
            </a: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p:txBody>
      </p:sp>
      <p:sp>
        <p:nvSpPr>
          <p:cNvPr id="48130" name="Rectangle 2"/>
          <p:cNvSpPr>
            <a:spLocks noGrp="1" noChangeArrowheads="1"/>
          </p:cNvSpPr>
          <p:nvPr>
            <p:ph type="title"/>
          </p:nvPr>
        </p:nvSpPr>
        <p:spPr/>
        <p:txBody>
          <a:bodyPr/>
          <a:lstStyle/>
          <a:p>
            <a:pPr eaLnBrk="1" hangingPunct="1">
              <a:defRPr/>
            </a:pPr>
            <a:r>
              <a:rPr lang="en-US" b="1" smtClean="0"/>
              <a:t>PENETAPAN KEADAAN</a:t>
            </a:r>
          </a:p>
        </p:txBody>
      </p:sp>
    </p:spTree>
    <p:extLst>
      <p:ext uri="{BB962C8B-B14F-4D97-AF65-F5344CB8AC3E}">
        <p14:creationId xmlns:p14="http://schemas.microsoft.com/office/powerpoint/2010/main" val="168081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fade">
                                      <p:cBhvr>
                                        <p:cTn id="7" dur="2000"/>
                                        <p:tgtEl>
                                          <p:spTgt spid="481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Effect transition="in" filter="fade">
                                      <p:cBhvr>
                                        <p:cTn id="12" dur="20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P spid="48130"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idx="1"/>
          </p:nvPr>
        </p:nvSpPr>
        <p:spPr>
          <a:xfrm>
            <a:off x="457200" y="476250"/>
            <a:ext cx="8229600" cy="5619750"/>
          </a:xfrm>
        </p:spPr>
        <p:txBody>
          <a:bodyPr>
            <a:normAutofit lnSpcReduction="10000"/>
          </a:bodyPr>
          <a:lstStyle/>
          <a:p>
            <a:pPr eaLnBrk="1" hangingPunct="1">
              <a:buFont typeface="Wingdings" pitchFamily="2" charset="2"/>
              <a:buChar char="Ø"/>
              <a:defRPr/>
            </a:pPr>
            <a:r>
              <a:rPr lang="en-US" sz="3300" dirty="0" smtClean="0"/>
              <a:t>Data </a:t>
            </a:r>
            <a:r>
              <a:rPr lang="en-US" sz="3300" dirty="0" err="1" smtClean="0"/>
              <a:t>aktual</a:t>
            </a:r>
            <a:r>
              <a:rPr lang="en-US" sz="3300" dirty="0" smtClean="0"/>
              <a:t> </a:t>
            </a:r>
            <a:r>
              <a:rPr lang="en-US" sz="3300" dirty="0" err="1" smtClean="0"/>
              <a:t>adalah</a:t>
            </a:r>
            <a:r>
              <a:rPr lang="en-US" sz="3300" dirty="0" smtClean="0"/>
              <a:t> data, </a:t>
            </a:r>
            <a:r>
              <a:rPr lang="en-US" sz="3300" dirty="0" err="1" smtClean="0"/>
              <a:t>fakta</a:t>
            </a:r>
            <a:r>
              <a:rPr lang="en-US" sz="3300" dirty="0" smtClean="0"/>
              <a:t>, </a:t>
            </a:r>
            <a:r>
              <a:rPr lang="en-US" sz="3300" dirty="0" err="1" smtClean="0"/>
              <a:t>dan</a:t>
            </a:r>
            <a:r>
              <a:rPr lang="en-US" sz="3300" dirty="0" smtClean="0"/>
              <a:t> </a:t>
            </a:r>
            <a:r>
              <a:rPr lang="en-US" sz="3300" dirty="0" err="1" smtClean="0"/>
              <a:t>keterangan</a:t>
            </a:r>
            <a:r>
              <a:rPr lang="en-US" sz="3300" dirty="0" smtClean="0"/>
              <a:t>, yang </a:t>
            </a:r>
            <a:r>
              <a:rPr lang="en-US" sz="3300" dirty="0" err="1" smtClean="0"/>
              <a:t>telah</a:t>
            </a:r>
            <a:r>
              <a:rPr lang="en-US" sz="3300" dirty="0" smtClean="0"/>
              <a:t> </a:t>
            </a:r>
            <a:r>
              <a:rPr lang="en-US" sz="3300" dirty="0" err="1" smtClean="0"/>
              <a:t>dapat</a:t>
            </a:r>
            <a:r>
              <a:rPr lang="en-US" sz="3300" dirty="0" smtClean="0"/>
              <a:t> </a:t>
            </a:r>
            <a:r>
              <a:rPr lang="en-US" sz="3300" dirty="0" err="1" smtClean="0"/>
              <a:t>dicapai</a:t>
            </a:r>
            <a:r>
              <a:rPr lang="en-US" sz="3300" dirty="0" smtClean="0"/>
              <a:t> </a:t>
            </a:r>
            <a:r>
              <a:rPr lang="en-US" sz="3300" dirty="0" err="1" smtClean="0"/>
              <a:t>oleh</a:t>
            </a:r>
            <a:r>
              <a:rPr lang="en-US" sz="3300" dirty="0" smtClean="0"/>
              <a:t> </a:t>
            </a:r>
            <a:r>
              <a:rPr lang="en-US" sz="3300" dirty="0" err="1" smtClean="0"/>
              <a:t>sebagian</a:t>
            </a:r>
            <a:r>
              <a:rPr lang="en-US" sz="3300" dirty="0" smtClean="0"/>
              <a:t> </a:t>
            </a:r>
            <a:r>
              <a:rPr lang="en-US" sz="3300" dirty="0" err="1" smtClean="0"/>
              <a:t>besar</a:t>
            </a:r>
            <a:r>
              <a:rPr lang="en-US" sz="3300" dirty="0" smtClean="0"/>
              <a:t> </a:t>
            </a:r>
            <a:r>
              <a:rPr lang="en-US" sz="3300" dirty="0" err="1" smtClean="0"/>
              <a:t>masyarakat</a:t>
            </a:r>
            <a:r>
              <a:rPr lang="en-US" sz="3300" dirty="0" smtClean="0"/>
              <a:t> </a:t>
            </a:r>
            <a:r>
              <a:rPr lang="en-US" sz="3300" dirty="0" err="1" smtClean="0"/>
              <a:t>setempat</a:t>
            </a:r>
            <a:r>
              <a:rPr lang="en-US" sz="3300" dirty="0" smtClean="0"/>
              <a:t> </a:t>
            </a:r>
            <a:r>
              <a:rPr lang="en-US" sz="3300" dirty="0" err="1" smtClean="0"/>
              <a:t>dengan</a:t>
            </a:r>
            <a:r>
              <a:rPr lang="en-US" sz="3300" dirty="0" smtClean="0"/>
              <a:t> </a:t>
            </a:r>
            <a:r>
              <a:rPr lang="en-US" sz="3300" dirty="0" err="1" smtClean="0"/>
              <a:t>pola</a:t>
            </a:r>
            <a:r>
              <a:rPr lang="en-US" sz="3300" dirty="0" smtClean="0"/>
              <a:t> </a:t>
            </a:r>
            <a:r>
              <a:rPr lang="en-US" sz="3300" dirty="0" err="1" smtClean="0"/>
              <a:t>dan</a:t>
            </a:r>
            <a:r>
              <a:rPr lang="en-US" sz="3300" dirty="0" smtClean="0"/>
              <a:t> </a:t>
            </a:r>
            <a:r>
              <a:rPr lang="en-US" sz="3300" dirty="0" err="1" smtClean="0"/>
              <a:t>teknik</a:t>
            </a:r>
            <a:r>
              <a:rPr lang="en-US" sz="3300" dirty="0" smtClean="0"/>
              <a:t> yang </a:t>
            </a:r>
            <a:r>
              <a:rPr lang="en-US" sz="3300" dirty="0" err="1" smtClean="0"/>
              <a:t>umum</a:t>
            </a:r>
            <a:r>
              <a:rPr lang="en-US" sz="3300" dirty="0" smtClean="0"/>
              <a:t> </a:t>
            </a:r>
            <a:r>
              <a:rPr lang="en-US" sz="3300" dirty="0" err="1" smtClean="0"/>
              <a:t>dipraktekan</a:t>
            </a:r>
            <a:endParaRPr lang="en-US" sz="3300" dirty="0" smtClean="0"/>
          </a:p>
          <a:p>
            <a:pPr eaLnBrk="1" hangingPunct="1">
              <a:buFont typeface="Wingdings" pitchFamily="2" charset="2"/>
              <a:buChar char="Ø"/>
              <a:defRPr/>
            </a:pPr>
            <a:r>
              <a:rPr lang="en-US" sz="3300" dirty="0" smtClean="0"/>
              <a:t>Data </a:t>
            </a:r>
            <a:r>
              <a:rPr lang="en-US" sz="3300" dirty="0" err="1" smtClean="0"/>
              <a:t>potensial</a:t>
            </a:r>
            <a:r>
              <a:rPr lang="en-US" sz="3300" dirty="0" smtClean="0"/>
              <a:t> </a:t>
            </a:r>
            <a:r>
              <a:rPr lang="en-US" sz="3300" dirty="0" err="1" smtClean="0"/>
              <a:t>adalah</a:t>
            </a:r>
            <a:r>
              <a:rPr lang="en-US" sz="3300" dirty="0" smtClean="0"/>
              <a:t> data, </a:t>
            </a:r>
            <a:r>
              <a:rPr lang="en-US" sz="3300" dirty="0" err="1" smtClean="0"/>
              <a:t>fakta</a:t>
            </a:r>
            <a:r>
              <a:rPr lang="en-US" sz="3300" dirty="0" smtClean="0"/>
              <a:t> </a:t>
            </a:r>
            <a:r>
              <a:rPr lang="en-US" sz="3300" dirty="0" err="1" smtClean="0"/>
              <a:t>dan</a:t>
            </a:r>
            <a:r>
              <a:rPr lang="en-US" sz="3300" dirty="0" smtClean="0"/>
              <a:t> </a:t>
            </a:r>
            <a:r>
              <a:rPr lang="en-US" sz="3300" dirty="0" err="1" smtClean="0"/>
              <a:t>keterangan-keterangan</a:t>
            </a:r>
            <a:r>
              <a:rPr lang="en-US" sz="3300" dirty="0" smtClean="0"/>
              <a:t> yang </a:t>
            </a:r>
            <a:r>
              <a:rPr lang="en-US" sz="3300" dirty="0" err="1" smtClean="0"/>
              <a:t>telah</a:t>
            </a:r>
            <a:r>
              <a:rPr lang="en-US" sz="3300" dirty="0" smtClean="0"/>
              <a:t> </a:t>
            </a:r>
            <a:r>
              <a:rPr lang="en-US" sz="3300" dirty="0" err="1" smtClean="0"/>
              <a:t>dapat</a:t>
            </a:r>
            <a:r>
              <a:rPr lang="en-US" sz="3300" dirty="0" smtClean="0"/>
              <a:t> </a:t>
            </a:r>
            <a:r>
              <a:rPr lang="en-US" sz="3300" dirty="0" err="1" smtClean="0"/>
              <a:t>dicapai</a:t>
            </a:r>
            <a:r>
              <a:rPr lang="en-US" sz="3300" dirty="0" smtClean="0"/>
              <a:t> </a:t>
            </a:r>
            <a:r>
              <a:rPr lang="en-US" sz="3300" dirty="0" err="1" smtClean="0"/>
              <a:t>dalam</a:t>
            </a:r>
            <a:r>
              <a:rPr lang="en-US" sz="3300" dirty="0" smtClean="0"/>
              <a:t> </a:t>
            </a:r>
            <a:r>
              <a:rPr lang="en-US" sz="3300" dirty="0" err="1" smtClean="0"/>
              <a:t>skala</a:t>
            </a:r>
            <a:r>
              <a:rPr lang="en-US" sz="3300" dirty="0" smtClean="0"/>
              <a:t> </a:t>
            </a:r>
            <a:r>
              <a:rPr lang="en-US" sz="3300" dirty="0" err="1" smtClean="0"/>
              <a:t>kecil</a:t>
            </a:r>
            <a:r>
              <a:rPr lang="en-US" sz="3300" dirty="0" smtClean="0"/>
              <a:t> (</a:t>
            </a:r>
            <a:r>
              <a:rPr lang="en-US" sz="3300" dirty="0" err="1" smtClean="0"/>
              <a:t>dempond</a:t>
            </a:r>
            <a:r>
              <a:rPr lang="en-US" sz="3300" dirty="0" smtClean="0"/>
              <a:t>) </a:t>
            </a:r>
            <a:r>
              <a:rPr lang="en-US" sz="3300" dirty="0" err="1" smtClean="0"/>
              <a:t>dan</a:t>
            </a:r>
            <a:r>
              <a:rPr lang="en-US" sz="3300" dirty="0" smtClean="0"/>
              <a:t> </a:t>
            </a:r>
            <a:r>
              <a:rPr lang="en-US" sz="3300" dirty="0" err="1" smtClean="0"/>
              <a:t>dapat</a:t>
            </a:r>
            <a:r>
              <a:rPr lang="en-US" sz="3300" dirty="0" smtClean="0"/>
              <a:t> </a:t>
            </a:r>
            <a:r>
              <a:rPr lang="en-US" sz="3300" dirty="0" err="1" smtClean="0"/>
              <a:t>dicapai</a:t>
            </a:r>
            <a:r>
              <a:rPr lang="en-US" sz="3300" dirty="0" smtClean="0"/>
              <a:t> </a:t>
            </a:r>
            <a:r>
              <a:rPr lang="en-US" sz="3300" dirty="0" err="1" smtClean="0"/>
              <a:t>dengan</a:t>
            </a:r>
            <a:r>
              <a:rPr lang="en-US" sz="3300" dirty="0" smtClean="0"/>
              <a:t> </a:t>
            </a:r>
            <a:r>
              <a:rPr lang="en-US" sz="3300" dirty="0" err="1" smtClean="0"/>
              <a:t>potensi</a:t>
            </a:r>
            <a:r>
              <a:rPr lang="en-US" sz="3300" dirty="0" smtClean="0"/>
              <a:t> yang </a:t>
            </a:r>
            <a:r>
              <a:rPr lang="en-US" sz="3300" dirty="0" err="1" smtClean="0"/>
              <a:t>ada</a:t>
            </a:r>
            <a:r>
              <a:rPr lang="en-US" sz="3300" dirty="0" smtClean="0"/>
              <a:t> </a:t>
            </a:r>
            <a:r>
              <a:rPr lang="en-US" sz="3300" dirty="0" err="1" smtClean="0"/>
              <a:t>di</a:t>
            </a:r>
            <a:r>
              <a:rPr lang="en-US" sz="3300" dirty="0" smtClean="0"/>
              <a:t> </a:t>
            </a:r>
            <a:r>
              <a:rPr lang="en-US" sz="3300" dirty="0" err="1" smtClean="0"/>
              <a:t>wilayah</a:t>
            </a:r>
            <a:r>
              <a:rPr lang="en-US" sz="3300" dirty="0" smtClean="0"/>
              <a:t> </a:t>
            </a:r>
            <a:r>
              <a:rPr lang="en-US" sz="3300" dirty="0" err="1" smtClean="0"/>
              <a:t>setempat</a:t>
            </a:r>
            <a:r>
              <a:rPr lang="en-US" sz="3300" dirty="0" smtClean="0"/>
              <a:t>.</a:t>
            </a:r>
          </a:p>
        </p:txBody>
      </p:sp>
    </p:spTree>
    <p:extLst>
      <p:ext uri="{BB962C8B-B14F-4D97-AF65-F5344CB8AC3E}">
        <p14:creationId xmlns:p14="http://schemas.microsoft.com/office/powerpoint/2010/main" val="2918220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animEffect transition="in" filter="fade">
                                      <p:cBhvr>
                                        <p:cTn id="7" dur="2000"/>
                                        <p:tgtEl>
                                          <p:spTgt spid="501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8">
                                            <p:txEl>
                                              <p:pRg st="1" end="1"/>
                                            </p:txEl>
                                          </p:spTgt>
                                        </p:tgtEl>
                                        <p:attrNameLst>
                                          <p:attrName>style.visibility</p:attrName>
                                        </p:attrNameLst>
                                      </p:cBhvr>
                                      <p:to>
                                        <p:strVal val="visible"/>
                                      </p:to>
                                    </p:set>
                                    <p:animEffect transition="in" filter="fade">
                                      <p:cBhvr>
                                        <p:cTn id="12" dur="2000"/>
                                        <p:tgtEl>
                                          <p:spTgt spid="501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TotalTime>
  <Words>925</Words>
  <Application>Microsoft Office PowerPoint</Application>
  <PresentationFormat>On-screen Show (4:3)</PresentationFormat>
  <Paragraphs>152</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Data aktual dan data potensial wilayah penyuluhan</vt:lpstr>
      <vt:lpstr>Pengertian Program &amp; Programa ?</vt:lpstr>
      <vt:lpstr>Mengapa Programa Penyuluhan Pertanian harus dibuat tertulis?</vt:lpstr>
      <vt:lpstr>TERBATASNYA DUKUNGAN SDM, PRASARANA DAN SARANA SERTA PEMBIAYAAN PEMDA (PP No. 43/2009 DAN JUKNIS DAK)</vt:lpstr>
      <vt:lpstr>PowerPoint Presentation</vt:lpstr>
      <vt:lpstr>TUJUAN</vt:lpstr>
      <vt:lpstr>PowerPoint Presentation</vt:lpstr>
      <vt:lpstr>PENETAPAN KEADAAN</vt:lpstr>
      <vt:lpstr>PowerPoint Presentation</vt:lpstr>
      <vt:lpstr>PowerPoint Presentation</vt:lpstr>
      <vt:lpstr>Contoh Data Aktual dan Data Potensial</vt:lpstr>
      <vt:lpstr>Contoh Data Aktual dan Data Potensial</vt:lpstr>
      <vt:lpstr>PERUMUSAN KEADAAN AKTUAL</vt:lpstr>
      <vt:lpstr>B. KEADAAN SUMBER DAYA MANUSIA</vt:lpstr>
      <vt:lpstr>Perolehan data primer ...</vt:lpstr>
      <vt:lpstr>Perolehan data primer ...</vt:lpstr>
      <vt:lpstr>Tugas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4</cp:revision>
  <dcterms:created xsi:type="dcterms:W3CDTF">2022-08-31T16:23:56Z</dcterms:created>
  <dcterms:modified xsi:type="dcterms:W3CDTF">2022-08-31T23:11:11Z</dcterms:modified>
</cp:coreProperties>
</file>