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5" r:id="rId6"/>
    <p:sldId id="266" r:id="rId7"/>
    <p:sldId id="261" r:id="rId8"/>
    <p:sldId id="263" r:id="rId9"/>
    <p:sldId id="264" r:id="rId10"/>
    <p:sldId id="267" r:id="rId11"/>
    <p:sldId id="320" r:id="rId12"/>
    <p:sldId id="269" r:id="rId13"/>
    <p:sldId id="270" r:id="rId14"/>
    <p:sldId id="273" r:id="rId15"/>
    <p:sldId id="271" r:id="rId16"/>
    <p:sldId id="274" r:id="rId17"/>
    <p:sldId id="310" r:id="rId18"/>
    <p:sldId id="311" r:id="rId19"/>
    <p:sldId id="314" r:id="rId20"/>
    <p:sldId id="315" r:id="rId21"/>
    <p:sldId id="275" r:id="rId22"/>
    <p:sldId id="317" r:id="rId23"/>
    <p:sldId id="318" r:id="rId24"/>
    <p:sldId id="319" r:id="rId25"/>
    <p:sldId id="262" r:id="rId26"/>
    <p:sldId id="260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5799" autoAdjust="0"/>
    <p:restoredTop sz="94660"/>
  </p:normalViewPr>
  <p:slideViewPr>
    <p:cSldViewPr snapToGrid="0">
      <p:cViewPr varScale="1">
        <p:scale>
          <a:sx n="78" d="100"/>
          <a:sy n="78" d="100"/>
        </p:scale>
        <p:origin x="138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BF7D0A6-4A4C-C240-81DE-BEF01F7F1037}" type="doc">
      <dgm:prSet loTypeId="urn:microsoft.com/office/officeart/2005/8/layout/char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C0D63ED-571F-964D-BFF6-A8339882FE1A}">
      <dgm:prSet/>
      <dgm:spPr/>
      <dgm:t>
        <a:bodyPr/>
        <a:lstStyle/>
        <a:p>
          <a:r>
            <a:rPr lang="en-TW" b="0" i="0">
              <a:latin typeface="SF Compact Text" pitchFamily="2" charset="77"/>
            </a:rPr>
            <a:t>Physical Memory</a:t>
          </a:r>
        </a:p>
        <a:p>
          <a:r>
            <a:rPr lang="en-TW" b="0" i="0">
              <a:latin typeface="SF Compact Text" pitchFamily="2" charset="77"/>
            </a:rPr>
            <a:t>RAM</a:t>
          </a:r>
        </a:p>
        <a:p>
          <a:r>
            <a:rPr lang="en-TW" b="0" i="0">
              <a:latin typeface="SF Compact Text" pitchFamily="2" charset="77"/>
            </a:rPr>
            <a:t>Random Access Memory</a:t>
          </a:r>
        </a:p>
        <a:p>
          <a:r>
            <a:rPr lang="en-TW" b="0" i="0">
              <a:latin typeface="SF Compact Text" pitchFamily="2" charset="77"/>
            </a:rPr>
            <a:t>Primary Storage</a:t>
          </a:r>
          <a:endParaRPr lang="en-TW">
            <a:latin typeface="SF Compact Text" pitchFamily="2" charset="77"/>
          </a:endParaRPr>
        </a:p>
      </dgm:t>
    </dgm:pt>
    <dgm:pt modelId="{CBD039FD-3BC7-7C4A-9E43-2556BB26ADE5}" type="parTrans" cxnId="{CFCF128D-6F10-A541-A2D1-16347AB2D9EA}">
      <dgm:prSet/>
      <dgm:spPr/>
      <dgm:t>
        <a:bodyPr/>
        <a:lstStyle/>
        <a:p>
          <a:endParaRPr lang="en-US"/>
        </a:p>
      </dgm:t>
    </dgm:pt>
    <dgm:pt modelId="{217238FC-B1F7-FA4D-8271-1B5FEBF7D5B3}" type="sibTrans" cxnId="{CFCF128D-6F10-A541-A2D1-16347AB2D9EA}">
      <dgm:prSet/>
      <dgm:spPr/>
      <dgm:t>
        <a:bodyPr/>
        <a:lstStyle/>
        <a:p>
          <a:endParaRPr lang="en-US"/>
        </a:p>
      </dgm:t>
    </dgm:pt>
    <dgm:pt modelId="{7A4FD0C6-DB67-214D-BC22-965337010C50}">
      <dgm:prSet/>
      <dgm:spPr/>
      <dgm:t>
        <a:bodyPr/>
        <a:lstStyle/>
        <a:p>
          <a:r>
            <a:rPr lang="en-TW" b="0" i="0" dirty="0">
              <a:latin typeface="SF Compact Text" pitchFamily="2" charset="77"/>
            </a:rPr>
            <a:t>Virtual Memory</a:t>
          </a:r>
        </a:p>
        <a:p>
          <a:r>
            <a:rPr lang="en-TW" b="0" i="0" dirty="0">
              <a:latin typeface="SF Compact Text" pitchFamily="2" charset="77"/>
            </a:rPr>
            <a:t>HDD</a:t>
          </a:r>
        </a:p>
        <a:p>
          <a:r>
            <a:rPr lang="en-TW" b="0" i="0" dirty="0">
              <a:latin typeface="SF Compact Text" pitchFamily="2" charset="77"/>
            </a:rPr>
            <a:t>Hard disk drive</a:t>
          </a:r>
        </a:p>
        <a:p>
          <a:r>
            <a:rPr lang="en-TW" b="0" i="0" dirty="0">
              <a:latin typeface="SF Compact Text" pitchFamily="2" charset="77"/>
            </a:rPr>
            <a:t>Secondary Storage</a:t>
          </a:r>
        </a:p>
        <a:p>
          <a:r>
            <a:rPr lang="en-TW" b="0" i="0" dirty="0">
              <a:latin typeface="SF Compact Text" pitchFamily="2" charset="77"/>
            </a:rPr>
            <a:t>Tertiary Storage</a:t>
          </a:r>
        </a:p>
        <a:p>
          <a:r>
            <a:rPr lang="en-TW" b="0" i="0" dirty="0">
              <a:latin typeface="SF Compact Text" pitchFamily="2" charset="77"/>
            </a:rPr>
            <a:t>SSD</a:t>
          </a:r>
        </a:p>
        <a:p>
          <a:r>
            <a:rPr lang="en-TW" b="0" i="0" dirty="0">
              <a:latin typeface="SF Compact Text" pitchFamily="2" charset="77"/>
            </a:rPr>
            <a:t>Solid State Drive</a:t>
          </a:r>
          <a:endParaRPr lang="en-TW" dirty="0">
            <a:latin typeface="SF Compact Text" pitchFamily="2" charset="77"/>
          </a:endParaRPr>
        </a:p>
      </dgm:t>
    </dgm:pt>
    <dgm:pt modelId="{0506667A-4F2E-7041-B9AA-B252E3F404F5}" type="parTrans" cxnId="{1A11E168-24F9-FC43-BAC0-F9D7A2CF7687}">
      <dgm:prSet/>
      <dgm:spPr/>
      <dgm:t>
        <a:bodyPr/>
        <a:lstStyle/>
        <a:p>
          <a:endParaRPr lang="en-US"/>
        </a:p>
      </dgm:t>
    </dgm:pt>
    <dgm:pt modelId="{8B30C39E-659C-1748-BD74-E33BB5B4DFE6}" type="sibTrans" cxnId="{1A11E168-24F9-FC43-BAC0-F9D7A2CF7687}">
      <dgm:prSet/>
      <dgm:spPr/>
      <dgm:t>
        <a:bodyPr/>
        <a:lstStyle/>
        <a:p>
          <a:endParaRPr lang="en-US"/>
        </a:p>
      </dgm:t>
    </dgm:pt>
    <dgm:pt modelId="{CD132270-5BAD-8F42-843D-D8D5AE608622}" type="pres">
      <dgm:prSet presAssocID="{0BF7D0A6-4A4C-C240-81DE-BEF01F7F1037}" presName="compositeShape" presStyleCnt="0">
        <dgm:presLayoutVars>
          <dgm:chMax val="7"/>
          <dgm:dir/>
          <dgm:resizeHandles val="exact"/>
        </dgm:presLayoutVars>
      </dgm:prSet>
      <dgm:spPr/>
    </dgm:pt>
    <dgm:pt modelId="{BEDB14F0-3068-FF48-BEDA-3D12CD10EC03}" type="pres">
      <dgm:prSet presAssocID="{0BF7D0A6-4A4C-C240-81DE-BEF01F7F1037}" presName="wedge1" presStyleLbl="node1" presStyleIdx="0" presStyleCnt="2"/>
      <dgm:spPr/>
    </dgm:pt>
    <dgm:pt modelId="{5A979415-8832-9745-B16D-6068F39B7E13}" type="pres">
      <dgm:prSet presAssocID="{0BF7D0A6-4A4C-C240-81DE-BEF01F7F1037}" presName="wedge1Tx" presStyleLbl="node1" presStyleIdx="0" presStyleCnt="2">
        <dgm:presLayoutVars>
          <dgm:chMax val="0"/>
          <dgm:chPref val="0"/>
          <dgm:bulletEnabled val="1"/>
        </dgm:presLayoutVars>
      </dgm:prSet>
      <dgm:spPr/>
    </dgm:pt>
    <dgm:pt modelId="{B5C9EFC9-D8B8-5A42-A444-9EB03B69D6A1}" type="pres">
      <dgm:prSet presAssocID="{0BF7D0A6-4A4C-C240-81DE-BEF01F7F1037}" presName="wedge2" presStyleLbl="node1" presStyleIdx="1" presStyleCnt="2"/>
      <dgm:spPr/>
    </dgm:pt>
    <dgm:pt modelId="{B22EAE7B-E07B-624B-AB0E-8B772CF2E601}" type="pres">
      <dgm:prSet presAssocID="{0BF7D0A6-4A4C-C240-81DE-BEF01F7F1037}" presName="wedge2Tx" presStyleLbl="node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CA8F661A-9F04-D442-934A-9B0256F2275F}" type="presOf" srcId="{2C0D63ED-571F-964D-BFF6-A8339882FE1A}" destId="{5A979415-8832-9745-B16D-6068F39B7E13}" srcOrd="1" destOrd="0" presId="urn:microsoft.com/office/officeart/2005/8/layout/chart3"/>
    <dgm:cxn modelId="{1A11E168-24F9-FC43-BAC0-F9D7A2CF7687}" srcId="{0BF7D0A6-4A4C-C240-81DE-BEF01F7F1037}" destId="{7A4FD0C6-DB67-214D-BC22-965337010C50}" srcOrd="1" destOrd="0" parTransId="{0506667A-4F2E-7041-B9AA-B252E3F404F5}" sibTransId="{8B30C39E-659C-1748-BD74-E33BB5B4DFE6}"/>
    <dgm:cxn modelId="{F117EF6B-8309-584B-8ED5-741C63EEEDFC}" type="presOf" srcId="{7A4FD0C6-DB67-214D-BC22-965337010C50}" destId="{B5C9EFC9-D8B8-5A42-A444-9EB03B69D6A1}" srcOrd="0" destOrd="0" presId="urn:microsoft.com/office/officeart/2005/8/layout/chart3"/>
    <dgm:cxn modelId="{1D08BF51-1377-B94A-B301-306230DF040C}" type="presOf" srcId="{7A4FD0C6-DB67-214D-BC22-965337010C50}" destId="{B22EAE7B-E07B-624B-AB0E-8B772CF2E601}" srcOrd="1" destOrd="0" presId="urn:microsoft.com/office/officeart/2005/8/layout/chart3"/>
    <dgm:cxn modelId="{4C335287-2713-C64E-AFEF-2C29BA90B62E}" type="presOf" srcId="{2C0D63ED-571F-964D-BFF6-A8339882FE1A}" destId="{BEDB14F0-3068-FF48-BEDA-3D12CD10EC03}" srcOrd="0" destOrd="0" presId="urn:microsoft.com/office/officeart/2005/8/layout/chart3"/>
    <dgm:cxn modelId="{CFCF128D-6F10-A541-A2D1-16347AB2D9EA}" srcId="{0BF7D0A6-4A4C-C240-81DE-BEF01F7F1037}" destId="{2C0D63ED-571F-964D-BFF6-A8339882FE1A}" srcOrd="0" destOrd="0" parTransId="{CBD039FD-3BC7-7C4A-9E43-2556BB26ADE5}" sibTransId="{217238FC-B1F7-FA4D-8271-1B5FEBF7D5B3}"/>
    <dgm:cxn modelId="{8D7A15EC-B423-2B41-AD14-B9B820200919}" type="presOf" srcId="{0BF7D0A6-4A4C-C240-81DE-BEF01F7F1037}" destId="{CD132270-5BAD-8F42-843D-D8D5AE608622}" srcOrd="0" destOrd="0" presId="urn:microsoft.com/office/officeart/2005/8/layout/chart3"/>
    <dgm:cxn modelId="{4CA352F6-B18E-6C43-8145-42924A9C4D36}" type="presParOf" srcId="{CD132270-5BAD-8F42-843D-D8D5AE608622}" destId="{BEDB14F0-3068-FF48-BEDA-3D12CD10EC03}" srcOrd="0" destOrd="0" presId="urn:microsoft.com/office/officeart/2005/8/layout/chart3"/>
    <dgm:cxn modelId="{53A2CE6E-A39C-914D-8747-A6E25268ADFD}" type="presParOf" srcId="{CD132270-5BAD-8F42-843D-D8D5AE608622}" destId="{5A979415-8832-9745-B16D-6068F39B7E13}" srcOrd="1" destOrd="0" presId="urn:microsoft.com/office/officeart/2005/8/layout/chart3"/>
    <dgm:cxn modelId="{814FD6A0-4DA4-1748-81DF-C26EF6F9DAB2}" type="presParOf" srcId="{CD132270-5BAD-8F42-843D-D8D5AE608622}" destId="{B5C9EFC9-D8B8-5A42-A444-9EB03B69D6A1}" srcOrd="2" destOrd="0" presId="urn:microsoft.com/office/officeart/2005/8/layout/chart3"/>
    <dgm:cxn modelId="{1902D3E7-924E-4D46-ADE1-6C7D3BB0DFBF}" type="presParOf" srcId="{CD132270-5BAD-8F42-843D-D8D5AE608622}" destId="{B22EAE7B-E07B-624B-AB0E-8B772CF2E601}" srcOrd="3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DB14F0-3068-FF48-BEDA-3D12CD10EC03}">
      <dsp:nvSpPr>
        <dsp:cNvPr id="0" name=""/>
        <dsp:cNvSpPr/>
      </dsp:nvSpPr>
      <dsp:spPr>
        <a:xfrm>
          <a:off x="1110680" y="417419"/>
          <a:ext cx="4382907" cy="4382907"/>
        </a:xfrm>
        <a:prstGeom prst="pie">
          <a:avLst>
            <a:gd name="adj1" fmla="val 16200000"/>
            <a:gd name="adj2" fmla="val 54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TW" sz="1700" b="0" i="0" kern="1200">
              <a:latin typeface="SF Compact Text" pitchFamily="2" charset="77"/>
            </a:rPr>
            <a:t>Physical Memory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TW" sz="1700" b="0" i="0" kern="1200">
              <a:latin typeface="SF Compact Text" pitchFamily="2" charset="77"/>
            </a:rPr>
            <a:t>RAM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TW" sz="1700" b="0" i="0" kern="1200">
              <a:latin typeface="SF Compact Text" pitchFamily="2" charset="77"/>
            </a:rPr>
            <a:t>Random Access Memory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TW" sz="1700" b="0" i="0" kern="1200">
              <a:latin typeface="SF Compact Text" pitchFamily="2" charset="77"/>
            </a:rPr>
            <a:t>Primary Storage</a:t>
          </a:r>
          <a:endParaRPr lang="en-TW" sz="1700" kern="1200">
            <a:latin typeface="SF Compact Text" pitchFamily="2" charset="77"/>
          </a:endParaRPr>
        </a:p>
      </dsp:txBody>
      <dsp:txXfrm>
        <a:off x="3302134" y="1069638"/>
        <a:ext cx="1539235" cy="3078470"/>
      </dsp:txXfrm>
    </dsp:sp>
    <dsp:sp modelId="{B5C9EFC9-D8B8-5A42-A444-9EB03B69D6A1}">
      <dsp:nvSpPr>
        <dsp:cNvPr id="0" name=""/>
        <dsp:cNvSpPr/>
      </dsp:nvSpPr>
      <dsp:spPr>
        <a:xfrm>
          <a:off x="1006325" y="417419"/>
          <a:ext cx="4382907" cy="4382907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TW" sz="1700" b="0" i="0" kern="1200" dirty="0">
              <a:latin typeface="SF Compact Text" pitchFamily="2" charset="77"/>
            </a:rPr>
            <a:t>Virtual Memory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TW" sz="1700" b="0" i="0" kern="1200" dirty="0">
              <a:latin typeface="SF Compact Text" pitchFamily="2" charset="77"/>
            </a:rPr>
            <a:t>HDD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TW" sz="1700" b="0" i="0" kern="1200" dirty="0">
              <a:latin typeface="SF Compact Text" pitchFamily="2" charset="77"/>
            </a:rPr>
            <a:t>Hard disk drive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TW" sz="1700" b="0" i="0" kern="1200" dirty="0">
              <a:latin typeface="SF Compact Text" pitchFamily="2" charset="77"/>
            </a:rPr>
            <a:t>Secondary Storage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TW" sz="1700" b="0" i="0" kern="1200" dirty="0">
              <a:latin typeface="SF Compact Text" pitchFamily="2" charset="77"/>
            </a:rPr>
            <a:t>Tertiary Storage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TW" sz="1700" b="0" i="0" kern="1200" dirty="0">
              <a:latin typeface="SF Compact Text" pitchFamily="2" charset="77"/>
            </a:rPr>
            <a:t>SSD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TW" sz="1700" b="0" i="0" kern="1200" dirty="0">
              <a:latin typeface="SF Compact Text" pitchFamily="2" charset="77"/>
            </a:rPr>
            <a:t>Solid State Drive</a:t>
          </a:r>
          <a:endParaRPr lang="en-TW" sz="1700" kern="1200" dirty="0">
            <a:latin typeface="SF Compact Text" pitchFamily="2" charset="77"/>
          </a:endParaRPr>
        </a:p>
      </dsp:txBody>
      <dsp:txXfrm>
        <a:off x="1632455" y="1069638"/>
        <a:ext cx="1539235" cy="30784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509CA-DA9A-419B-A352-C928F2938F6C}" type="datetimeFigureOut">
              <a:rPr lang="en-US" smtClean="0"/>
              <a:t>4/20/2022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13EA8-4465-46E1-9776-9507A87B6E60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0825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509CA-DA9A-419B-A352-C928F2938F6C}" type="datetimeFigureOut">
              <a:rPr lang="en-US" smtClean="0"/>
              <a:t>4/20/2022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13EA8-4465-46E1-9776-9507A87B6E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9045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509CA-DA9A-419B-A352-C928F2938F6C}" type="datetimeFigureOut">
              <a:rPr lang="en-US" smtClean="0"/>
              <a:t>4/20/2022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13EA8-4465-46E1-9776-9507A87B6E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034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509CA-DA9A-419B-A352-C928F2938F6C}" type="datetimeFigureOut">
              <a:rPr lang="en-US" smtClean="0"/>
              <a:t>4/20/2022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13EA8-4465-46E1-9776-9507A87B6E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0023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509CA-DA9A-419B-A352-C928F2938F6C}" type="datetimeFigureOut">
              <a:rPr lang="en-US" smtClean="0"/>
              <a:t>4/20/2022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13EA8-4465-46E1-9776-9507A87B6E60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26692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509CA-DA9A-419B-A352-C928F2938F6C}" type="datetimeFigureOut">
              <a:rPr lang="en-US" smtClean="0"/>
              <a:t>4/20/2022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13EA8-4465-46E1-9776-9507A87B6E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79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509CA-DA9A-419B-A352-C928F2938F6C}" type="datetimeFigureOut">
              <a:rPr lang="en-US" smtClean="0"/>
              <a:t>4/20/2022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13EA8-4465-46E1-9776-9507A87B6E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0314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509CA-DA9A-419B-A352-C928F2938F6C}" type="datetimeFigureOut">
              <a:rPr lang="en-US" smtClean="0"/>
              <a:t>4/20/2022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13EA8-4465-46E1-9776-9507A87B6E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9808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509CA-DA9A-419B-A352-C928F2938F6C}" type="datetimeFigureOut">
              <a:rPr lang="en-US" smtClean="0"/>
              <a:t>4/20/2022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13EA8-4465-46E1-9776-9507A87B6E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591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CE4509CA-DA9A-419B-A352-C928F2938F6C}" type="datetimeFigureOut">
              <a:rPr lang="en-US" smtClean="0"/>
              <a:t>4/20/2022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7A13EA8-4465-46E1-9776-9507A87B6E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399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509CA-DA9A-419B-A352-C928F2938F6C}" type="datetimeFigureOut">
              <a:rPr lang="en-US" smtClean="0"/>
              <a:t>4/20/2022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13EA8-4465-46E1-9776-9507A87B6E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5720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CE4509CA-DA9A-419B-A352-C928F2938F6C}" type="datetimeFigureOut">
              <a:rPr lang="en-US" smtClean="0"/>
              <a:t>4/20/2022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B7A13EA8-4465-46E1-9776-9507A87B6E60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1441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s://forms.gle/6omgW2ZVMttRxLdw7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https://www.youtube.com/watch?v=p3q5zWCw8J4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AFBE33-AF16-4D73-905D-EBBEDB25568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Operasi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A192EDB-09D9-4554-A9ED-101A5A1E3AC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200" b="1" dirty="0" err="1"/>
              <a:t>Manajemen</a:t>
            </a:r>
            <a:r>
              <a:rPr lang="en-US" sz="3200" b="1" dirty="0"/>
              <a:t> </a:t>
            </a:r>
            <a:r>
              <a:rPr lang="en-US" sz="3200" b="1" dirty="0" err="1"/>
              <a:t>Memori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20242133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C84B35-9D79-459F-B808-B1CD129096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Logical vs. Physical Address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CBFE45-6AFA-4B09-B8C1-781F8EA76E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725664"/>
          </a:xfrm>
        </p:spPr>
        <p:txBody>
          <a:bodyPr>
            <a:normAutofit/>
          </a:bodyPr>
          <a:lstStyle/>
          <a:p>
            <a:pPr lvl="1"/>
            <a:r>
              <a:rPr lang="en-US" altLang="en-US" sz="2800" dirty="0"/>
              <a:t>The concept of a logical address space that is bound to a separate </a:t>
            </a:r>
            <a:r>
              <a:rPr lang="en-US" altLang="en-US" sz="2800" b="1" dirty="0">
                <a:solidFill>
                  <a:srgbClr val="006699"/>
                </a:solidFill>
                <a:latin typeface="+mj-lt"/>
              </a:rPr>
              <a:t>physical</a:t>
            </a:r>
            <a:r>
              <a:rPr lang="en-US" altLang="en-US" sz="2800" b="1" dirty="0">
                <a:solidFill>
                  <a:srgbClr val="3366FF"/>
                </a:solidFill>
              </a:rPr>
              <a:t> </a:t>
            </a:r>
            <a:r>
              <a:rPr lang="en-US" altLang="en-US" sz="2800" b="1" dirty="0">
                <a:solidFill>
                  <a:srgbClr val="006699"/>
                </a:solidFill>
                <a:latin typeface="+mj-lt"/>
              </a:rPr>
              <a:t>address</a:t>
            </a:r>
            <a:r>
              <a:rPr lang="en-US" altLang="en-US" sz="2800" b="1" dirty="0">
                <a:solidFill>
                  <a:srgbClr val="3366FF"/>
                </a:solidFill>
              </a:rPr>
              <a:t> </a:t>
            </a:r>
            <a:r>
              <a:rPr lang="en-US" altLang="en-US" sz="2800" b="1" dirty="0">
                <a:solidFill>
                  <a:srgbClr val="006699"/>
                </a:solidFill>
                <a:latin typeface="+mj-lt"/>
              </a:rPr>
              <a:t>space</a:t>
            </a:r>
            <a:r>
              <a:rPr lang="en-US" altLang="en-US" sz="2800" dirty="0">
                <a:solidFill>
                  <a:srgbClr val="3366FF"/>
                </a:solidFill>
              </a:rPr>
              <a:t> </a:t>
            </a:r>
            <a:r>
              <a:rPr lang="en-US" altLang="en-US" sz="2800" dirty="0"/>
              <a:t>is central to proper memory management</a:t>
            </a:r>
          </a:p>
          <a:p>
            <a:pPr lvl="2"/>
            <a:r>
              <a:rPr lang="en-US" altLang="en-US" sz="2400" b="1" dirty="0">
                <a:solidFill>
                  <a:srgbClr val="006699"/>
                </a:solidFill>
                <a:latin typeface="+mj-lt"/>
              </a:rPr>
              <a:t>Logical</a:t>
            </a:r>
            <a:r>
              <a:rPr lang="en-US" altLang="en-US" sz="2400" b="1" dirty="0">
                <a:solidFill>
                  <a:srgbClr val="3366FF"/>
                </a:solidFill>
              </a:rPr>
              <a:t> </a:t>
            </a:r>
            <a:r>
              <a:rPr lang="en-US" altLang="en-US" sz="2400" b="1" dirty="0">
                <a:solidFill>
                  <a:srgbClr val="006699"/>
                </a:solidFill>
                <a:latin typeface="+mj-lt"/>
              </a:rPr>
              <a:t>address</a:t>
            </a:r>
            <a:r>
              <a:rPr lang="en-US" altLang="en-US" sz="2400" dirty="0">
                <a:solidFill>
                  <a:srgbClr val="3366FF"/>
                </a:solidFill>
              </a:rPr>
              <a:t> </a:t>
            </a:r>
            <a:r>
              <a:rPr lang="en-US" altLang="en-US" sz="2400" dirty="0"/>
              <a:t>– generated by the CPU; also referred to as </a:t>
            </a:r>
            <a:r>
              <a:rPr lang="en-US" altLang="en-US" sz="2400" b="1" dirty="0">
                <a:solidFill>
                  <a:srgbClr val="006699"/>
                </a:solidFill>
                <a:latin typeface="+mj-lt"/>
              </a:rPr>
              <a:t>virtual</a:t>
            </a:r>
            <a:r>
              <a:rPr lang="en-US" altLang="en-US" sz="2400" b="1" dirty="0">
                <a:solidFill>
                  <a:srgbClr val="3366FF"/>
                </a:solidFill>
              </a:rPr>
              <a:t> </a:t>
            </a:r>
            <a:r>
              <a:rPr lang="en-US" altLang="en-US" sz="2400" b="1" dirty="0">
                <a:solidFill>
                  <a:srgbClr val="006699"/>
                </a:solidFill>
                <a:latin typeface="+mj-lt"/>
              </a:rPr>
              <a:t>address</a:t>
            </a:r>
          </a:p>
          <a:p>
            <a:pPr lvl="2"/>
            <a:r>
              <a:rPr lang="en-US" altLang="en-US" sz="2400" b="1" dirty="0">
                <a:solidFill>
                  <a:srgbClr val="006699"/>
                </a:solidFill>
                <a:latin typeface="+mj-lt"/>
              </a:rPr>
              <a:t>Physical</a:t>
            </a:r>
            <a:r>
              <a:rPr lang="en-US" altLang="en-US" sz="2400" b="1" dirty="0">
                <a:solidFill>
                  <a:srgbClr val="3366FF"/>
                </a:solidFill>
              </a:rPr>
              <a:t> </a:t>
            </a:r>
            <a:r>
              <a:rPr lang="en-US" altLang="en-US" sz="2400" b="1" dirty="0">
                <a:solidFill>
                  <a:srgbClr val="006699"/>
                </a:solidFill>
                <a:latin typeface="+mj-lt"/>
              </a:rPr>
              <a:t>address</a:t>
            </a:r>
            <a:r>
              <a:rPr lang="en-US" altLang="en-US" sz="2400" dirty="0">
                <a:solidFill>
                  <a:srgbClr val="3366FF"/>
                </a:solidFill>
              </a:rPr>
              <a:t> </a:t>
            </a:r>
            <a:r>
              <a:rPr lang="en-US" altLang="en-US" sz="2400" dirty="0"/>
              <a:t>– address seen by the memory unit</a:t>
            </a:r>
          </a:p>
          <a:p>
            <a:pPr lvl="1"/>
            <a:r>
              <a:rPr lang="en-US" altLang="en-US" sz="2800" dirty="0"/>
              <a:t>Logical and physical addresses are the same in compile-time and load-time address-binding schemes; logical (virtual) and physical addresses differ in execution-time address-binding scheme</a:t>
            </a:r>
          </a:p>
          <a:p>
            <a:pPr lvl="1"/>
            <a:r>
              <a:rPr lang="en-US" altLang="en-US" sz="2800" b="1" dirty="0">
                <a:solidFill>
                  <a:srgbClr val="006699"/>
                </a:solidFill>
                <a:latin typeface="+mj-lt"/>
              </a:rPr>
              <a:t>Logical</a:t>
            </a:r>
            <a:r>
              <a:rPr lang="en-US" altLang="en-US" sz="2800" b="1" dirty="0">
                <a:solidFill>
                  <a:srgbClr val="3366FF"/>
                </a:solidFill>
              </a:rPr>
              <a:t> </a:t>
            </a:r>
            <a:r>
              <a:rPr lang="en-US" altLang="en-US" sz="2800" b="1" dirty="0">
                <a:solidFill>
                  <a:srgbClr val="006699"/>
                </a:solidFill>
                <a:latin typeface="+mj-lt"/>
              </a:rPr>
              <a:t>address</a:t>
            </a:r>
            <a:r>
              <a:rPr lang="en-US" altLang="en-US" sz="2800" b="1" dirty="0">
                <a:solidFill>
                  <a:srgbClr val="3366FF"/>
                </a:solidFill>
              </a:rPr>
              <a:t> </a:t>
            </a:r>
            <a:r>
              <a:rPr lang="en-US" altLang="en-US" sz="2800" b="1" dirty="0">
                <a:solidFill>
                  <a:srgbClr val="006699"/>
                </a:solidFill>
                <a:latin typeface="+mj-lt"/>
              </a:rPr>
              <a:t>space</a:t>
            </a:r>
            <a:r>
              <a:rPr lang="en-US" altLang="en-US" sz="2800" b="1" dirty="0">
                <a:solidFill>
                  <a:srgbClr val="3366FF"/>
                </a:solidFill>
              </a:rPr>
              <a:t> </a:t>
            </a:r>
            <a:r>
              <a:rPr lang="en-US" altLang="en-US" sz="2800" dirty="0"/>
              <a:t>is the set of all logical addresses generated by a program</a:t>
            </a:r>
          </a:p>
          <a:p>
            <a:pPr lvl="1"/>
            <a:r>
              <a:rPr lang="en-US" altLang="en-US" sz="2800" b="1" dirty="0">
                <a:solidFill>
                  <a:srgbClr val="006699"/>
                </a:solidFill>
                <a:latin typeface="+mj-lt"/>
              </a:rPr>
              <a:t>Physical</a:t>
            </a:r>
            <a:r>
              <a:rPr lang="en-US" altLang="en-US" sz="2800" b="1" dirty="0">
                <a:solidFill>
                  <a:srgbClr val="3366FF"/>
                </a:solidFill>
              </a:rPr>
              <a:t> </a:t>
            </a:r>
            <a:r>
              <a:rPr lang="en-US" altLang="en-US" sz="2800" b="1" dirty="0">
                <a:solidFill>
                  <a:srgbClr val="006699"/>
                </a:solidFill>
                <a:latin typeface="+mj-lt"/>
              </a:rPr>
              <a:t>address</a:t>
            </a:r>
            <a:r>
              <a:rPr lang="en-US" altLang="en-US" sz="2800" b="1" dirty="0">
                <a:solidFill>
                  <a:srgbClr val="3366FF"/>
                </a:solidFill>
              </a:rPr>
              <a:t> </a:t>
            </a:r>
            <a:r>
              <a:rPr lang="en-US" altLang="en-US" sz="2800" b="1" dirty="0">
                <a:solidFill>
                  <a:srgbClr val="006699"/>
                </a:solidFill>
                <a:latin typeface="+mj-lt"/>
              </a:rPr>
              <a:t>space</a:t>
            </a:r>
            <a:r>
              <a:rPr lang="en-US" altLang="en-US" sz="2800" b="1" dirty="0">
                <a:solidFill>
                  <a:srgbClr val="3366FF"/>
                </a:solidFill>
              </a:rPr>
              <a:t> </a:t>
            </a:r>
            <a:r>
              <a:rPr lang="en-US" altLang="en-US" sz="2800" dirty="0"/>
              <a:t>is the set of all physical addresses generated by a program</a:t>
            </a:r>
          </a:p>
        </p:txBody>
      </p:sp>
    </p:spTree>
    <p:extLst>
      <p:ext uri="{BB962C8B-B14F-4D97-AF65-F5344CB8AC3E}">
        <p14:creationId xmlns:p14="http://schemas.microsoft.com/office/powerpoint/2010/main" val="2993732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C84B35-9D79-459F-B808-B1CD129096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Logical vs. Physical Address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063A660-C0DF-4752-B474-872B7F8A9C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7344" y="2100783"/>
            <a:ext cx="4622442" cy="1903415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lvl="1">
              <a:lnSpc>
                <a:spcPct val="100000"/>
              </a:lnSpc>
            </a:pPr>
            <a:r>
              <a:rPr lang="en-TW" sz="2400" dirty="0"/>
              <a:t>Di-generate oleh CPU</a:t>
            </a:r>
          </a:p>
          <a:p>
            <a:pPr lvl="1">
              <a:lnSpc>
                <a:spcPct val="100000"/>
              </a:lnSpc>
            </a:pPr>
            <a:r>
              <a:rPr lang="en-TW" sz="2400" dirty="0"/>
              <a:t>Nama lainnya virtual address</a:t>
            </a:r>
          </a:p>
          <a:p>
            <a:pPr lvl="1">
              <a:lnSpc>
                <a:spcPct val="100000"/>
              </a:lnSpc>
            </a:pPr>
            <a:r>
              <a:rPr lang="en-TW" sz="2400" dirty="0"/>
              <a:t>Digunakan programmer ketika merujuk ke sebuah alamat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91937D3-FF3E-48C1-9069-6049DDC0A482}"/>
              </a:ext>
            </a:extLst>
          </p:cNvPr>
          <p:cNvSpPr txBox="1"/>
          <p:nvPr/>
        </p:nvSpPr>
        <p:spPr>
          <a:xfrm>
            <a:off x="2864881" y="1731450"/>
            <a:ext cx="1223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TW" b="1" dirty="0">
                <a:solidFill>
                  <a:srgbClr val="0070C0"/>
                </a:solidFill>
                <a:latin typeface="SF Compact Text" pitchFamily="2" charset="77"/>
              </a:rPr>
              <a:t>LOGICAL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FB80101-5744-4837-897C-FA6E5D7AB15C}"/>
              </a:ext>
            </a:extLst>
          </p:cNvPr>
          <p:cNvSpPr txBox="1"/>
          <p:nvPr/>
        </p:nvSpPr>
        <p:spPr>
          <a:xfrm>
            <a:off x="7731395" y="1738263"/>
            <a:ext cx="13516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TW" b="1" dirty="0">
                <a:solidFill>
                  <a:srgbClr val="0070C0"/>
                </a:solidFill>
                <a:latin typeface="SF Compact Text" pitchFamily="2" charset="77"/>
              </a:rPr>
              <a:t>PHYSICAL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B67896BF-29AB-46C0-A726-F5C325567813}"/>
              </a:ext>
            </a:extLst>
          </p:cNvPr>
          <p:cNvSpPr txBox="1">
            <a:spLocks/>
          </p:cNvSpPr>
          <p:nvPr/>
        </p:nvSpPr>
        <p:spPr>
          <a:xfrm>
            <a:off x="6260332" y="2107595"/>
            <a:ext cx="4895347" cy="190341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0" tIns="45720" rIns="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lnSpc>
                <a:spcPct val="100000"/>
              </a:lnSpc>
            </a:pPr>
            <a:r>
              <a:rPr lang="en-US" sz="2400" dirty="0"/>
              <a:t>Alamat yang </a:t>
            </a:r>
            <a:r>
              <a:rPr lang="en-US" sz="2400" dirty="0" err="1"/>
              <a:t>dilihat</a:t>
            </a:r>
            <a:r>
              <a:rPr lang="en-US" sz="2400" dirty="0"/>
              <a:t> oleh memory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fisik</a:t>
            </a:r>
            <a:endParaRPr lang="en-US" sz="2400" dirty="0"/>
          </a:p>
          <a:p>
            <a:pPr lvl="1">
              <a:lnSpc>
                <a:spcPct val="100000"/>
              </a:lnSpc>
            </a:pPr>
            <a:r>
              <a:rPr lang="en-US" sz="2400" dirty="0"/>
              <a:t>Alamat yang </a:t>
            </a:r>
            <a:r>
              <a:rPr lang="en-US" sz="2400" dirty="0" err="1"/>
              <a:t>dirujuk</a:t>
            </a:r>
            <a:r>
              <a:rPr lang="en-US" sz="2400" dirty="0"/>
              <a:t> oleh program, </a:t>
            </a:r>
            <a:r>
              <a:rPr lang="en-US" sz="2400" dirty="0" err="1"/>
              <a:t>diterjemahkan</a:t>
            </a:r>
            <a:r>
              <a:rPr lang="en-US" sz="2400" dirty="0"/>
              <a:t> oleh MMU</a:t>
            </a:r>
            <a:endParaRPr lang="en-TW" sz="2400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1FD7E7D-2D1F-4C1D-AA4A-11439CC352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7401" y="4381245"/>
            <a:ext cx="6137197" cy="223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55641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  <p:bldP spid="6" grpId="0"/>
      <p:bldP spid="7" grpId="0"/>
      <p:bldP spid="8" grpId="0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4D7BA2-9DF6-4FBE-82A3-B1EFCF681F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Memory-Management Unit (MMU)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D2208C-9663-463B-BD4E-63ED047333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1">
              <a:defRPr/>
            </a:pPr>
            <a:r>
              <a:rPr lang="en-US" altLang="en-US" sz="3200" dirty="0"/>
              <a:t>Consider simple scheme. which is  a generalization of the base-register scheme.</a:t>
            </a:r>
          </a:p>
          <a:p>
            <a:pPr marL="468630" lvl="2">
              <a:buClr>
                <a:srgbClr val="993300"/>
              </a:buClr>
              <a:buFont typeface="Wingdings" panose="05000000000000000000" pitchFamily="2" charset="2"/>
              <a:buChar char="§"/>
              <a:defRPr/>
            </a:pPr>
            <a:r>
              <a:rPr lang="en-US" altLang="en-US" sz="2400" dirty="0"/>
              <a:t>The base register now called </a:t>
            </a:r>
            <a:r>
              <a:rPr lang="en-US" altLang="en-US" sz="2400" b="1" dirty="0">
                <a:solidFill>
                  <a:srgbClr val="006699"/>
                </a:solidFill>
                <a:latin typeface="+mj-lt"/>
              </a:rPr>
              <a:t>relocation</a:t>
            </a:r>
            <a:r>
              <a:rPr lang="en-US" altLang="en-US" sz="2400" b="1" dirty="0">
                <a:solidFill>
                  <a:srgbClr val="0000FF"/>
                </a:solidFill>
              </a:rPr>
              <a:t> </a:t>
            </a:r>
            <a:r>
              <a:rPr lang="en-US" altLang="en-US" sz="2400" b="1" dirty="0">
                <a:solidFill>
                  <a:srgbClr val="006699"/>
                </a:solidFill>
                <a:latin typeface="+mj-lt"/>
              </a:rPr>
              <a:t>register</a:t>
            </a:r>
          </a:p>
          <a:p>
            <a:pPr lvl="1">
              <a:defRPr/>
            </a:pPr>
            <a:r>
              <a:rPr lang="en-US" altLang="en-US" sz="3200" dirty="0"/>
              <a:t>The value in the relocation register is added to every address generated by a user process at the time it is sent to memory</a:t>
            </a:r>
          </a:p>
          <a:p>
            <a:pPr lvl="1">
              <a:defRPr/>
            </a:pPr>
            <a:r>
              <a:rPr lang="en-US" altLang="en-US" sz="3200" dirty="0"/>
              <a:t>The user program deals with </a:t>
            </a:r>
            <a:r>
              <a:rPr lang="en-US" altLang="en-US" sz="3200" i="1" dirty="0"/>
              <a:t>logical</a:t>
            </a:r>
            <a:r>
              <a:rPr lang="en-US" altLang="en-US" sz="3200" dirty="0"/>
              <a:t> addresses; it never sees the </a:t>
            </a:r>
            <a:r>
              <a:rPr lang="en-US" altLang="en-US" sz="3200" i="1" dirty="0"/>
              <a:t>real</a:t>
            </a:r>
            <a:r>
              <a:rPr lang="en-US" altLang="en-US" sz="3200" dirty="0"/>
              <a:t> physical addresses</a:t>
            </a:r>
          </a:p>
          <a:p>
            <a:pPr lvl="2">
              <a:defRPr/>
            </a:pPr>
            <a:r>
              <a:rPr lang="en-US" altLang="en-US" sz="2400" dirty="0"/>
              <a:t>Execution-time binding occurs when reference is made to location in memory</a:t>
            </a:r>
          </a:p>
          <a:p>
            <a:pPr lvl="2">
              <a:defRPr/>
            </a:pPr>
            <a:r>
              <a:rPr lang="en-US" altLang="en-US" sz="2400" dirty="0"/>
              <a:t>Logical address bound to physical addresses</a:t>
            </a:r>
          </a:p>
        </p:txBody>
      </p:sp>
    </p:spTree>
    <p:extLst>
      <p:ext uri="{BB962C8B-B14F-4D97-AF65-F5344CB8AC3E}">
        <p14:creationId xmlns:p14="http://schemas.microsoft.com/office/powerpoint/2010/main" val="36106803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9A7BAB-E099-40B1-8327-D68E50E06A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Memory-Management Unit (Cont.)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CBF084AF-4DAB-4818-B64F-34A63D306E9D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0153" y="2031873"/>
            <a:ext cx="6211693" cy="43827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004008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848D16-5219-435C-B9AE-3E91FA2B88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Memory Management Technique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1D32C2-E31D-4601-9008-4EE919B8C4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TW" sz="3600" dirty="0"/>
              <a:t>Terdapat dua macam teknik manajemen memori</a:t>
            </a:r>
          </a:p>
          <a:p>
            <a:pPr lvl="2"/>
            <a:r>
              <a:rPr lang="en-TW" sz="2800" dirty="0"/>
              <a:t>Contiguous</a:t>
            </a:r>
          </a:p>
          <a:p>
            <a:pPr lvl="2"/>
            <a:r>
              <a:rPr lang="en-TW" sz="2800" dirty="0"/>
              <a:t>Non Contiguous</a:t>
            </a:r>
          </a:p>
          <a:p>
            <a:pPr lvl="1"/>
            <a:r>
              <a:rPr lang="en-TW" sz="3600" dirty="0"/>
              <a:t>Pada Contiguous, terdapat dua metode umum, yaitu </a:t>
            </a:r>
            <a:r>
              <a:rPr lang="en-TW" sz="3600" b="1" dirty="0">
                <a:solidFill>
                  <a:srgbClr val="0070C0"/>
                </a:solidFill>
              </a:rPr>
              <a:t>fixed partition scheme </a:t>
            </a:r>
            <a:r>
              <a:rPr lang="en-TW" sz="3600" dirty="0"/>
              <a:t>dan </a:t>
            </a:r>
            <a:r>
              <a:rPr lang="en-TW" sz="3600" b="1" dirty="0">
                <a:solidFill>
                  <a:srgbClr val="0070C0"/>
                </a:solidFill>
              </a:rPr>
              <a:t>variable partition scheme</a:t>
            </a:r>
          </a:p>
          <a:p>
            <a:pPr lvl="1"/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4036669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8E3F15-C748-4ECE-A1D3-FCF2C7EEF4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Contiguous Allocation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9296D5-9E3F-4BBA-87BA-DAE87952AA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1"/>
            <a:r>
              <a:rPr lang="en-US" altLang="en-US" sz="3600" dirty="0"/>
              <a:t>Main memory must support both OS and user processes</a:t>
            </a:r>
          </a:p>
          <a:p>
            <a:pPr lvl="1"/>
            <a:r>
              <a:rPr lang="en-US" altLang="en-US" sz="3600" dirty="0"/>
              <a:t>Limited resource, must allocate efficiently</a:t>
            </a:r>
          </a:p>
          <a:p>
            <a:pPr lvl="1"/>
            <a:r>
              <a:rPr lang="en-US" altLang="en-US" sz="3600" dirty="0"/>
              <a:t>Contiguous allocation is one early method</a:t>
            </a:r>
          </a:p>
          <a:p>
            <a:pPr lvl="1"/>
            <a:r>
              <a:rPr lang="en-US" altLang="en-US" sz="3600" dirty="0"/>
              <a:t>Main memory usually into two </a:t>
            </a:r>
            <a:r>
              <a:rPr lang="en-US" altLang="en-US" sz="3600" b="1" dirty="0">
                <a:solidFill>
                  <a:srgbClr val="006699"/>
                </a:solidFill>
                <a:latin typeface="+mj-lt"/>
              </a:rPr>
              <a:t>partitions</a:t>
            </a:r>
            <a:r>
              <a:rPr lang="en-US" altLang="en-US" sz="3600" dirty="0"/>
              <a:t>:</a:t>
            </a:r>
          </a:p>
          <a:p>
            <a:pPr lvl="2"/>
            <a:r>
              <a:rPr lang="en-US" altLang="en-US" sz="2800" dirty="0"/>
              <a:t>Resident operating system, usually held in low memory with interrupt vector</a:t>
            </a:r>
          </a:p>
          <a:p>
            <a:pPr lvl="2"/>
            <a:r>
              <a:rPr lang="en-US" altLang="en-US" sz="2800" dirty="0"/>
              <a:t>User processes then held in high memory</a:t>
            </a:r>
          </a:p>
          <a:p>
            <a:pPr lvl="2"/>
            <a:r>
              <a:rPr lang="en-US" altLang="en-US" sz="2800" dirty="0"/>
              <a:t>Each process contained in single contiguous section of memory</a:t>
            </a:r>
          </a:p>
        </p:txBody>
      </p:sp>
    </p:spTree>
    <p:extLst>
      <p:ext uri="{BB962C8B-B14F-4D97-AF65-F5344CB8AC3E}">
        <p14:creationId xmlns:p14="http://schemas.microsoft.com/office/powerpoint/2010/main" val="16609642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B05E7C-F7F4-4366-9E46-1F4D288077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Fixed Partition Scheme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1EAAEA-E177-4F34-9FC7-B2899D594D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1"/>
            <a:r>
              <a:rPr lang="en-US" sz="2800" dirty="0" err="1"/>
              <a:t>Memori</a:t>
            </a:r>
            <a:r>
              <a:rPr lang="en-US" sz="2800" dirty="0"/>
              <a:t> </a:t>
            </a:r>
            <a:r>
              <a:rPr lang="en-US" sz="2800" dirty="0" err="1"/>
              <a:t>terdiri</a:t>
            </a:r>
            <a:r>
              <a:rPr lang="en-US" sz="2800" dirty="0"/>
              <a:t> </a:t>
            </a:r>
            <a:r>
              <a:rPr lang="en-US" sz="2800" dirty="0" err="1"/>
              <a:t>atas</a:t>
            </a:r>
            <a:r>
              <a:rPr lang="en-US" sz="2800" dirty="0"/>
              <a:t> </a:t>
            </a:r>
            <a:r>
              <a:rPr lang="en-US" sz="2800" dirty="0" err="1"/>
              <a:t>blok-blok</a:t>
            </a:r>
            <a:r>
              <a:rPr lang="en-US" sz="2800" dirty="0"/>
              <a:t> yang </a:t>
            </a:r>
            <a:r>
              <a:rPr lang="en-US" sz="2800" dirty="0" err="1"/>
              <a:t>memiliki</a:t>
            </a:r>
            <a:r>
              <a:rPr lang="en-US" sz="2800" dirty="0"/>
              <a:t> </a:t>
            </a:r>
            <a:r>
              <a:rPr lang="en-US" sz="2800" dirty="0" err="1"/>
              <a:t>ukuran</a:t>
            </a:r>
            <a:r>
              <a:rPr lang="en-US" sz="2800" dirty="0"/>
              <a:t> fix</a:t>
            </a:r>
          </a:p>
          <a:p>
            <a:pPr lvl="1"/>
            <a:r>
              <a:rPr lang="en-US" sz="2800" dirty="0" err="1"/>
              <a:t>Kehadiran</a:t>
            </a:r>
            <a:r>
              <a:rPr lang="en-US" sz="2800" dirty="0"/>
              <a:t> proses yang </a:t>
            </a:r>
            <a:r>
              <a:rPr lang="en-US" sz="2800" dirty="0" err="1"/>
              <a:t>ukurannya</a:t>
            </a:r>
            <a:r>
              <a:rPr lang="en-US" sz="2800" dirty="0"/>
              <a:t> </a:t>
            </a:r>
            <a:r>
              <a:rPr lang="en-US" sz="2800" dirty="0" err="1"/>
              <a:t>tidak</a:t>
            </a:r>
            <a:r>
              <a:rPr lang="en-US" sz="2800" dirty="0"/>
              <a:t> </a:t>
            </a:r>
            <a:r>
              <a:rPr lang="en-US" sz="2800" dirty="0" err="1"/>
              <a:t>sesuai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partition scheme </a:t>
            </a:r>
            <a:r>
              <a:rPr lang="en-US" sz="2800" dirty="0" err="1"/>
              <a:t>akan</a:t>
            </a:r>
            <a:r>
              <a:rPr lang="en-US" sz="2800" dirty="0"/>
              <a:t> </a:t>
            </a:r>
            <a:r>
              <a:rPr lang="en-US" sz="2800" dirty="0" err="1"/>
              <a:t>menyisakan</a:t>
            </a:r>
            <a:r>
              <a:rPr lang="en-US" sz="2800" dirty="0"/>
              <a:t> free space yang </a:t>
            </a:r>
            <a:r>
              <a:rPr lang="en-US" sz="2800" dirty="0" err="1"/>
              <a:t>disebut</a:t>
            </a:r>
            <a:r>
              <a:rPr lang="en-US" sz="2800" dirty="0"/>
              <a:t> </a:t>
            </a:r>
            <a:r>
              <a:rPr lang="en-US" sz="2800" b="1" dirty="0" err="1">
                <a:solidFill>
                  <a:srgbClr val="0070C0"/>
                </a:solidFill>
              </a:rPr>
              <a:t>fragmentasi</a:t>
            </a:r>
            <a:r>
              <a:rPr lang="en-US" sz="2800" b="1" dirty="0">
                <a:solidFill>
                  <a:srgbClr val="0070C0"/>
                </a:solidFill>
              </a:rPr>
              <a:t> internal</a:t>
            </a:r>
          </a:p>
          <a:p>
            <a:pPr marL="201168" lvl="1" indent="0">
              <a:buNone/>
            </a:pPr>
            <a:endParaRPr lang="en-US" sz="2800" dirty="0"/>
          </a:p>
          <a:p>
            <a:pPr marL="292608" lvl="1" indent="0">
              <a:buNone/>
            </a:pPr>
            <a:r>
              <a:rPr lang="en-US" sz="2800" dirty="0" err="1"/>
              <a:t>Metode</a:t>
            </a:r>
            <a:r>
              <a:rPr lang="en-US" sz="2800" dirty="0"/>
              <a:t> </a:t>
            </a:r>
            <a:r>
              <a:rPr lang="en-US" sz="2800" dirty="0" err="1"/>
              <a:t>mengisi</a:t>
            </a:r>
            <a:r>
              <a:rPr lang="en-US" sz="2800" dirty="0"/>
              <a:t> </a:t>
            </a:r>
            <a:r>
              <a:rPr lang="en-US" sz="2800" dirty="0" err="1"/>
              <a:t>partisi</a:t>
            </a:r>
            <a:r>
              <a:rPr lang="en-US" sz="2800" dirty="0"/>
              <a:t> pada fixed partition scheme:</a:t>
            </a:r>
          </a:p>
          <a:p>
            <a:pPr lvl="1"/>
            <a:r>
              <a:rPr lang="en-US" sz="2800" b="1" dirty="0">
                <a:solidFill>
                  <a:srgbClr val="0070C0"/>
                </a:solidFill>
              </a:rPr>
              <a:t>First fit </a:t>
            </a:r>
            <a:r>
              <a:rPr lang="en-US" sz="2800" dirty="0"/>
              <a:t>– </a:t>
            </a:r>
            <a:r>
              <a:rPr lang="en-US" sz="2800" dirty="0" err="1"/>
              <a:t>Alokasikan</a:t>
            </a:r>
            <a:r>
              <a:rPr lang="en-US" sz="2800" dirty="0"/>
              <a:t> space yang </a:t>
            </a:r>
            <a:r>
              <a:rPr lang="en-US" sz="2800" b="1" dirty="0" err="1">
                <a:solidFill>
                  <a:srgbClr val="00B0F0"/>
                </a:solidFill>
              </a:rPr>
              <a:t>pertama</a:t>
            </a:r>
            <a:r>
              <a:rPr lang="en-US" sz="2800" b="1" dirty="0">
                <a:solidFill>
                  <a:srgbClr val="00B0F0"/>
                </a:solidFill>
              </a:rPr>
              <a:t> kali </a:t>
            </a:r>
            <a:r>
              <a:rPr lang="en-US" sz="2800" dirty="0" err="1"/>
              <a:t>ditemukan</a:t>
            </a:r>
            <a:r>
              <a:rPr lang="en-US" sz="2800" dirty="0"/>
              <a:t>, yang </a:t>
            </a:r>
            <a:r>
              <a:rPr lang="en-US" sz="2800" dirty="0" err="1"/>
              <a:t>mampu</a:t>
            </a:r>
            <a:r>
              <a:rPr lang="en-US" sz="2800" dirty="0"/>
              <a:t> </a:t>
            </a:r>
            <a:r>
              <a:rPr lang="en-US" sz="2800" dirty="0" err="1"/>
              <a:t>memuat</a:t>
            </a:r>
            <a:r>
              <a:rPr lang="en-US" sz="2800" dirty="0"/>
              <a:t> proses yang </a:t>
            </a:r>
            <a:r>
              <a:rPr lang="en-US" sz="2800" dirty="0" err="1"/>
              <a:t>ingin</a:t>
            </a:r>
            <a:r>
              <a:rPr lang="en-US" sz="2800" dirty="0"/>
              <a:t> </a:t>
            </a:r>
            <a:r>
              <a:rPr lang="en-US" sz="2800" dirty="0" err="1"/>
              <a:t>ditempatkan</a:t>
            </a:r>
            <a:endParaRPr lang="en-US" sz="2800" dirty="0"/>
          </a:p>
          <a:p>
            <a:pPr lvl="1"/>
            <a:r>
              <a:rPr lang="en-US" sz="2800" b="1" dirty="0">
                <a:solidFill>
                  <a:srgbClr val="0070C0"/>
                </a:solidFill>
              </a:rPr>
              <a:t>Best fit </a:t>
            </a:r>
            <a:r>
              <a:rPr lang="en-US" sz="2800" dirty="0"/>
              <a:t>– Cari </a:t>
            </a:r>
            <a:r>
              <a:rPr lang="en-US" sz="2800" dirty="0" err="1"/>
              <a:t>dulu</a:t>
            </a:r>
            <a:r>
              <a:rPr lang="en-US" sz="2800" dirty="0"/>
              <a:t> di </a:t>
            </a:r>
            <a:r>
              <a:rPr lang="en-US" sz="2800" dirty="0" err="1"/>
              <a:t>keseluruhan</a:t>
            </a:r>
            <a:r>
              <a:rPr lang="en-US" sz="2800" dirty="0"/>
              <a:t> </a:t>
            </a:r>
            <a:r>
              <a:rPr lang="en-US" sz="2800" dirty="0" err="1"/>
              <a:t>partisi</a:t>
            </a:r>
            <a:r>
              <a:rPr lang="en-US" sz="2800" dirty="0"/>
              <a:t>, </a:t>
            </a:r>
            <a:r>
              <a:rPr lang="en-US" sz="2800" dirty="0" err="1"/>
              <a:t>lalu</a:t>
            </a:r>
            <a:r>
              <a:rPr lang="en-US" sz="2800" dirty="0"/>
              <a:t> </a:t>
            </a:r>
            <a:r>
              <a:rPr lang="en-US" sz="2800" dirty="0" err="1"/>
              <a:t>letakkan</a:t>
            </a:r>
            <a:r>
              <a:rPr lang="en-US" sz="2800" dirty="0"/>
              <a:t> proses di </a:t>
            </a:r>
            <a:r>
              <a:rPr lang="en-US" sz="2800" dirty="0" err="1"/>
              <a:t>bagian</a:t>
            </a:r>
            <a:r>
              <a:rPr lang="en-US" sz="2800" dirty="0"/>
              <a:t> yang </a:t>
            </a:r>
            <a:r>
              <a:rPr lang="en-US" sz="2800" b="1" dirty="0">
                <a:solidFill>
                  <a:srgbClr val="00B0F0"/>
                </a:solidFill>
              </a:rPr>
              <a:t>paling </a:t>
            </a:r>
            <a:r>
              <a:rPr lang="en-US" sz="2800" b="1" dirty="0" err="1">
                <a:solidFill>
                  <a:srgbClr val="00B0F0"/>
                </a:solidFill>
              </a:rPr>
              <a:t>efisien</a:t>
            </a:r>
            <a:r>
              <a:rPr lang="en-US" sz="2800" b="1" dirty="0">
                <a:solidFill>
                  <a:srgbClr val="00B0F0"/>
                </a:solidFill>
              </a:rPr>
              <a:t> </a:t>
            </a:r>
            <a:r>
              <a:rPr lang="en-US" sz="2800" dirty="0"/>
              <a:t>(</a:t>
            </a:r>
            <a:r>
              <a:rPr lang="en-US" sz="2800" dirty="0" err="1"/>
              <a:t>cukup</a:t>
            </a:r>
            <a:r>
              <a:rPr lang="en-US" sz="2800" dirty="0"/>
              <a:t>)</a:t>
            </a:r>
          </a:p>
          <a:p>
            <a:pPr lvl="1"/>
            <a:r>
              <a:rPr lang="en-US" sz="2800" b="1" dirty="0">
                <a:solidFill>
                  <a:srgbClr val="0070C0"/>
                </a:solidFill>
              </a:rPr>
              <a:t>Worst fit </a:t>
            </a:r>
            <a:r>
              <a:rPr lang="en-US" sz="2800" dirty="0"/>
              <a:t>– Cari </a:t>
            </a:r>
            <a:r>
              <a:rPr lang="en-US" sz="2800" dirty="0" err="1"/>
              <a:t>dulu</a:t>
            </a:r>
            <a:r>
              <a:rPr lang="en-US" sz="2800" dirty="0"/>
              <a:t> di </a:t>
            </a:r>
            <a:r>
              <a:rPr lang="en-US" sz="2800" dirty="0" err="1"/>
              <a:t>keseluruhan</a:t>
            </a:r>
            <a:r>
              <a:rPr lang="en-US" sz="2800" dirty="0"/>
              <a:t> </a:t>
            </a:r>
            <a:r>
              <a:rPr lang="en-US" sz="2800" dirty="0" err="1"/>
              <a:t>partisi</a:t>
            </a:r>
            <a:r>
              <a:rPr lang="en-US" sz="2800" dirty="0"/>
              <a:t>, </a:t>
            </a:r>
            <a:r>
              <a:rPr lang="en-US" sz="2800" dirty="0" err="1"/>
              <a:t>lalu</a:t>
            </a:r>
            <a:r>
              <a:rPr lang="en-US" sz="2800" dirty="0"/>
              <a:t> </a:t>
            </a:r>
            <a:r>
              <a:rPr lang="en-US" sz="2800" dirty="0" err="1"/>
              <a:t>letakkan</a:t>
            </a:r>
            <a:r>
              <a:rPr lang="en-US" sz="2800" dirty="0"/>
              <a:t> proses di </a:t>
            </a:r>
            <a:r>
              <a:rPr lang="en-US" sz="2800" dirty="0" err="1"/>
              <a:t>bagian</a:t>
            </a:r>
            <a:r>
              <a:rPr lang="en-US" sz="2800" dirty="0"/>
              <a:t> yang </a:t>
            </a:r>
            <a:r>
              <a:rPr lang="en-US" sz="2800" b="1" dirty="0">
                <a:solidFill>
                  <a:srgbClr val="00B0F0"/>
                </a:solidFill>
              </a:rPr>
              <a:t>paling </a:t>
            </a:r>
            <a:r>
              <a:rPr lang="en-US" sz="2800" b="1" dirty="0" err="1">
                <a:solidFill>
                  <a:srgbClr val="00B0F0"/>
                </a:solidFill>
              </a:rPr>
              <a:t>besar</a:t>
            </a:r>
            <a:endParaRPr lang="en-US" sz="2800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5146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10D908-88FA-4FC5-A01F-CF5CF65818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Fixed Partition Scheme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99D40995-BF65-419D-8772-6EB7F15FD301}"/>
              </a:ext>
            </a:extLst>
          </p:cNvPr>
          <p:cNvSpPr/>
          <p:nvPr/>
        </p:nvSpPr>
        <p:spPr>
          <a:xfrm>
            <a:off x="1097280" y="2156211"/>
            <a:ext cx="1633287" cy="68050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W" b="1">
                <a:solidFill>
                  <a:schemeClr val="bg1"/>
                </a:solidFill>
              </a:rPr>
              <a:t>Proses A : 7KB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E92AA1C3-52F8-4F4F-89F3-1AF6BB9D99CB}"/>
              </a:ext>
            </a:extLst>
          </p:cNvPr>
          <p:cNvSpPr/>
          <p:nvPr/>
        </p:nvSpPr>
        <p:spPr>
          <a:xfrm>
            <a:off x="2730567" y="2156210"/>
            <a:ext cx="1633287" cy="68050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W" b="1">
                <a:solidFill>
                  <a:schemeClr val="bg1"/>
                </a:solidFill>
              </a:rPr>
              <a:t>Proses B : 2KB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1C82E94B-C738-4433-98D1-C1877EA4C5B2}"/>
              </a:ext>
            </a:extLst>
          </p:cNvPr>
          <p:cNvSpPr/>
          <p:nvPr/>
        </p:nvSpPr>
        <p:spPr>
          <a:xfrm>
            <a:off x="4363853" y="2150827"/>
            <a:ext cx="1633287" cy="680509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W" b="1">
                <a:solidFill>
                  <a:schemeClr val="bg1"/>
                </a:solidFill>
              </a:rPr>
              <a:t>Proses C : 4KB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4D97D8E-7CA3-4EAF-A933-A5AE6F4C12FC}"/>
              </a:ext>
            </a:extLst>
          </p:cNvPr>
          <p:cNvSpPr/>
          <p:nvPr/>
        </p:nvSpPr>
        <p:spPr>
          <a:xfrm>
            <a:off x="1097280" y="2848966"/>
            <a:ext cx="1633287" cy="680509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W" b="1">
                <a:solidFill>
                  <a:schemeClr val="bg1"/>
                </a:solidFill>
              </a:rPr>
              <a:t>Proses D : 2KB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76FC800D-D729-4A6A-BD45-F416BB270303}"/>
              </a:ext>
            </a:extLst>
          </p:cNvPr>
          <p:cNvSpPr/>
          <p:nvPr/>
        </p:nvSpPr>
        <p:spPr>
          <a:xfrm>
            <a:off x="2749020" y="2854364"/>
            <a:ext cx="1633287" cy="680509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W" b="1">
                <a:solidFill>
                  <a:schemeClr val="bg1"/>
                </a:solidFill>
              </a:rPr>
              <a:t>Proses E : 8KB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CBC60E06-4064-40C7-82EA-A07E1AF87124}"/>
              </a:ext>
            </a:extLst>
          </p:cNvPr>
          <p:cNvSpPr/>
          <p:nvPr/>
        </p:nvSpPr>
        <p:spPr>
          <a:xfrm>
            <a:off x="7434013" y="2150827"/>
            <a:ext cx="1633287" cy="8140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W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5550FA10-4F59-4611-BE29-34C7BABF4711}"/>
              </a:ext>
            </a:extLst>
          </p:cNvPr>
          <p:cNvSpPr/>
          <p:nvPr/>
        </p:nvSpPr>
        <p:spPr>
          <a:xfrm>
            <a:off x="7437270" y="3480669"/>
            <a:ext cx="1633287" cy="34774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W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A50CF9DF-1D4B-4D83-B9BD-DF71AE9349B3}"/>
              </a:ext>
            </a:extLst>
          </p:cNvPr>
          <p:cNvSpPr/>
          <p:nvPr/>
        </p:nvSpPr>
        <p:spPr>
          <a:xfrm>
            <a:off x="7434011" y="2943535"/>
            <a:ext cx="1633287" cy="5413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W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8C46B693-A59E-4B1A-81BA-E0103685BF12}"/>
              </a:ext>
            </a:extLst>
          </p:cNvPr>
          <p:cNvSpPr/>
          <p:nvPr/>
        </p:nvSpPr>
        <p:spPr>
          <a:xfrm>
            <a:off x="7434012" y="3848150"/>
            <a:ext cx="1633287" cy="5413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W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D1750A1D-3CB5-4AFA-A931-328AFEEB7C17}"/>
              </a:ext>
            </a:extLst>
          </p:cNvPr>
          <p:cNvSpPr/>
          <p:nvPr/>
        </p:nvSpPr>
        <p:spPr>
          <a:xfrm>
            <a:off x="7434012" y="4385745"/>
            <a:ext cx="1633287" cy="118850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W"/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12ACC4F6-7598-41C3-9B9E-B25805EB7446}"/>
              </a:ext>
            </a:extLst>
          </p:cNvPr>
          <p:cNvSpPr txBox="1"/>
          <p:nvPr/>
        </p:nvSpPr>
        <p:spPr>
          <a:xfrm>
            <a:off x="7784909" y="5658499"/>
            <a:ext cx="10048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W" b="1"/>
              <a:t>Memory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48A19705-70F6-42A5-94CC-8CFF091C5AD7}"/>
              </a:ext>
            </a:extLst>
          </p:cNvPr>
          <p:cNvSpPr txBox="1"/>
          <p:nvPr/>
        </p:nvSpPr>
        <p:spPr>
          <a:xfrm>
            <a:off x="9091460" y="2373180"/>
            <a:ext cx="5469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W"/>
              <a:t>8KB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166F2B81-9774-4D41-B66B-A20ADF6D1D51}"/>
              </a:ext>
            </a:extLst>
          </p:cNvPr>
          <p:cNvSpPr txBox="1"/>
          <p:nvPr/>
        </p:nvSpPr>
        <p:spPr>
          <a:xfrm>
            <a:off x="9094718" y="3455279"/>
            <a:ext cx="5469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W"/>
              <a:t>2KB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74769B88-EF8E-4650-876C-8F0228D360FA}"/>
              </a:ext>
            </a:extLst>
          </p:cNvPr>
          <p:cNvSpPr txBox="1"/>
          <p:nvPr/>
        </p:nvSpPr>
        <p:spPr>
          <a:xfrm>
            <a:off x="9091459" y="3077996"/>
            <a:ext cx="5469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W"/>
              <a:t>4KB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1CC66225-8518-4C2C-9427-9BBBD6338135}"/>
              </a:ext>
            </a:extLst>
          </p:cNvPr>
          <p:cNvSpPr txBox="1"/>
          <p:nvPr/>
        </p:nvSpPr>
        <p:spPr>
          <a:xfrm>
            <a:off x="9091459" y="3934181"/>
            <a:ext cx="5469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W"/>
              <a:t>4KB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9B04444A-07BC-46F8-8419-B54BB20C9117}"/>
              </a:ext>
            </a:extLst>
          </p:cNvPr>
          <p:cNvSpPr txBox="1"/>
          <p:nvPr/>
        </p:nvSpPr>
        <p:spPr>
          <a:xfrm>
            <a:off x="9067299" y="4798355"/>
            <a:ext cx="7168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W"/>
              <a:t>10 KB</a:t>
            </a:r>
          </a:p>
        </p:txBody>
      </p:sp>
    </p:spTree>
    <p:extLst>
      <p:ext uri="{BB962C8B-B14F-4D97-AF65-F5344CB8AC3E}">
        <p14:creationId xmlns:p14="http://schemas.microsoft.com/office/powerpoint/2010/main" val="1862427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7" grpId="0" animBg="1"/>
      <p:bldP spid="28" grpId="0" animBg="1"/>
      <p:bldP spid="29" grpId="0" animBg="1"/>
      <p:bldP spid="30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10D908-88FA-4FC5-A01F-CF5CF65818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Fixed Partition Scheme: First Fit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34C3F04-26AF-4B3C-B77D-B91B699E36A8}"/>
              </a:ext>
            </a:extLst>
          </p:cNvPr>
          <p:cNvSpPr/>
          <p:nvPr/>
        </p:nvSpPr>
        <p:spPr>
          <a:xfrm>
            <a:off x="7442447" y="4659023"/>
            <a:ext cx="1633287" cy="91522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W" b="1">
                <a:solidFill>
                  <a:schemeClr val="bg1"/>
                </a:solidFill>
              </a:rPr>
              <a:t>Proses A : 7KB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1A75B84-9A49-474F-9B54-0EC1ECAEDDFC}"/>
              </a:ext>
            </a:extLst>
          </p:cNvPr>
          <p:cNvSpPr/>
          <p:nvPr/>
        </p:nvSpPr>
        <p:spPr>
          <a:xfrm>
            <a:off x="7437270" y="2186865"/>
            <a:ext cx="1633287" cy="731508"/>
          </a:xfrm>
          <a:prstGeom prst="rect">
            <a:avLst/>
          </a:prstGeom>
          <a:solidFill>
            <a:schemeClr val="accent4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W" b="1" dirty="0">
                <a:solidFill>
                  <a:schemeClr val="bg1"/>
                </a:solidFill>
              </a:rPr>
              <a:t>Proses B : </a:t>
            </a:r>
            <a:r>
              <a:rPr lang="en-US" b="1" dirty="0">
                <a:solidFill>
                  <a:schemeClr val="bg1"/>
                </a:solidFill>
              </a:rPr>
              <a:t>8</a:t>
            </a:r>
            <a:r>
              <a:rPr lang="en-TW" b="1" dirty="0">
                <a:solidFill>
                  <a:schemeClr val="bg1"/>
                </a:solidFill>
              </a:rPr>
              <a:t>KB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5469412-3E02-409A-B075-7B089B3EE549}"/>
              </a:ext>
            </a:extLst>
          </p:cNvPr>
          <p:cNvSpPr/>
          <p:nvPr/>
        </p:nvSpPr>
        <p:spPr>
          <a:xfrm>
            <a:off x="7443975" y="4048463"/>
            <a:ext cx="1633287" cy="33435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W" b="1" dirty="0">
                <a:solidFill>
                  <a:schemeClr val="bg1"/>
                </a:solidFill>
              </a:rPr>
              <a:t>Proses C : </a:t>
            </a:r>
            <a:r>
              <a:rPr lang="en-US" b="1" dirty="0">
                <a:solidFill>
                  <a:schemeClr val="bg1"/>
                </a:solidFill>
              </a:rPr>
              <a:t>2</a:t>
            </a:r>
            <a:r>
              <a:rPr lang="en-TW" b="1" dirty="0">
                <a:solidFill>
                  <a:schemeClr val="bg1"/>
                </a:solidFill>
              </a:rPr>
              <a:t>KB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CE61D85-DDA3-4E99-81AF-9EEE77C04699}"/>
              </a:ext>
            </a:extLst>
          </p:cNvPr>
          <p:cNvSpPr/>
          <p:nvPr/>
        </p:nvSpPr>
        <p:spPr>
          <a:xfrm>
            <a:off x="7442448" y="3475706"/>
            <a:ext cx="1633287" cy="342559"/>
          </a:xfrm>
          <a:prstGeom prst="rect">
            <a:avLst/>
          </a:prstGeom>
          <a:solidFill>
            <a:srgbClr val="00B05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W" b="1" dirty="0">
                <a:solidFill>
                  <a:schemeClr val="bg1"/>
                </a:solidFill>
              </a:rPr>
              <a:t>Proses D : 2KB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8904294-38DD-45E5-BEA9-02645C9FEF05}"/>
              </a:ext>
            </a:extLst>
          </p:cNvPr>
          <p:cNvSpPr/>
          <p:nvPr/>
        </p:nvSpPr>
        <p:spPr>
          <a:xfrm>
            <a:off x="7450203" y="2955422"/>
            <a:ext cx="1625192" cy="509843"/>
          </a:xfrm>
          <a:prstGeom prst="rect">
            <a:avLst/>
          </a:prstGeom>
          <a:solidFill>
            <a:srgbClr val="C0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W" b="1" dirty="0">
                <a:solidFill>
                  <a:schemeClr val="bg1"/>
                </a:solidFill>
              </a:rPr>
              <a:t>Proses E : </a:t>
            </a:r>
            <a:r>
              <a:rPr lang="en-US" b="1" dirty="0">
                <a:solidFill>
                  <a:schemeClr val="bg1"/>
                </a:solidFill>
              </a:rPr>
              <a:t>4</a:t>
            </a:r>
            <a:r>
              <a:rPr lang="en-TW" b="1" dirty="0">
                <a:solidFill>
                  <a:schemeClr val="bg1"/>
                </a:solidFill>
              </a:rPr>
              <a:t>KB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99D40995-BF65-419D-8772-6EB7F15FD301}"/>
              </a:ext>
            </a:extLst>
          </p:cNvPr>
          <p:cNvSpPr/>
          <p:nvPr/>
        </p:nvSpPr>
        <p:spPr>
          <a:xfrm>
            <a:off x="1097280" y="2156211"/>
            <a:ext cx="1633287" cy="68050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W" b="1">
                <a:solidFill>
                  <a:schemeClr val="bg1"/>
                </a:solidFill>
              </a:rPr>
              <a:t>Proses A : 7KB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E92AA1C3-52F8-4F4F-89F3-1AF6BB9D99CB}"/>
              </a:ext>
            </a:extLst>
          </p:cNvPr>
          <p:cNvSpPr/>
          <p:nvPr/>
        </p:nvSpPr>
        <p:spPr>
          <a:xfrm>
            <a:off x="2730567" y="2156210"/>
            <a:ext cx="1633287" cy="68050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W" b="1" dirty="0">
                <a:solidFill>
                  <a:schemeClr val="bg1"/>
                </a:solidFill>
              </a:rPr>
              <a:t>Proses B : </a:t>
            </a:r>
            <a:r>
              <a:rPr lang="en-US" b="1" dirty="0">
                <a:solidFill>
                  <a:schemeClr val="bg1"/>
                </a:solidFill>
              </a:rPr>
              <a:t>8</a:t>
            </a:r>
            <a:r>
              <a:rPr lang="en-TW" b="1" dirty="0">
                <a:solidFill>
                  <a:schemeClr val="bg1"/>
                </a:solidFill>
              </a:rPr>
              <a:t>KB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1C82E94B-C738-4433-98D1-C1877EA4C5B2}"/>
              </a:ext>
            </a:extLst>
          </p:cNvPr>
          <p:cNvSpPr/>
          <p:nvPr/>
        </p:nvSpPr>
        <p:spPr>
          <a:xfrm>
            <a:off x="4363853" y="2150827"/>
            <a:ext cx="1633287" cy="680509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W" b="1" dirty="0">
                <a:solidFill>
                  <a:schemeClr val="bg1"/>
                </a:solidFill>
              </a:rPr>
              <a:t>Proses C : </a:t>
            </a:r>
            <a:r>
              <a:rPr lang="en-US" b="1" dirty="0">
                <a:solidFill>
                  <a:schemeClr val="bg1"/>
                </a:solidFill>
              </a:rPr>
              <a:t>2</a:t>
            </a:r>
            <a:r>
              <a:rPr lang="en-TW" b="1" dirty="0">
                <a:solidFill>
                  <a:schemeClr val="bg1"/>
                </a:solidFill>
              </a:rPr>
              <a:t>KB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4D97D8E-7CA3-4EAF-A933-A5AE6F4C12FC}"/>
              </a:ext>
            </a:extLst>
          </p:cNvPr>
          <p:cNvSpPr/>
          <p:nvPr/>
        </p:nvSpPr>
        <p:spPr>
          <a:xfrm>
            <a:off x="1097280" y="2848966"/>
            <a:ext cx="1633287" cy="680509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W" b="1">
                <a:solidFill>
                  <a:schemeClr val="bg1"/>
                </a:solidFill>
              </a:rPr>
              <a:t>Proses D : 2KB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76FC800D-D729-4A6A-BD45-F416BB270303}"/>
              </a:ext>
            </a:extLst>
          </p:cNvPr>
          <p:cNvSpPr/>
          <p:nvPr/>
        </p:nvSpPr>
        <p:spPr>
          <a:xfrm>
            <a:off x="2749020" y="2854364"/>
            <a:ext cx="1633287" cy="680509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W" b="1" dirty="0">
                <a:solidFill>
                  <a:schemeClr val="bg1"/>
                </a:solidFill>
              </a:rPr>
              <a:t>Proses E : </a:t>
            </a:r>
            <a:r>
              <a:rPr lang="en-US" b="1" dirty="0">
                <a:solidFill>
                  <a:schemeClr val="bg1"/>
                </a:solidFill>
              </a:rPr>
              <a:t>4</a:t>
            </a:r>
            <a:r>
              <a:rPr lang="en-TW" b="1" dirty="0">
                <a:solidFill>
                  <a:schemeClr val="bg1"/>
                </a:solidFill>
              </a:rPr>
              <a:t>KB</a:t>
            </a: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29C0E05C-80A7-430D-98D2-AB406377ABE1}"/>
              </a:ext>
            </a:extLst>
          </p:cNvPr>
          <p:cNvSpPr/>
          <p:nvPr/>
        </p:nvSpPr>
        <p:spPr>
          <a:xfrm>
            <a:off x="7434013" y="2150827"/>
            <a:ext cx="1633287" cy="8140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W"/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807EF007-204C-47CA-BA54-2F83DBD280DF}"/>
              </a:ext>
            </a:extLst>
          </p:cNvPr>
          <p:cNvSpPr/>
          <p:nvPr/>
        </p:nvSpPr>
        <p:spPr>
          <a:xfrm>
            <a:off x="7437270" y="3480669"/>
            <a:ext cx="1633287" cy="34774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W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E97A68DD-7BCE-4FB3-8236-CA0B1465C511}"/>
              </a:ext>
            </a:extLst>
          </p:cNvPr>
          <p:cNvSpPr/>
          <p:nvPr/>
        </p:nvSpPr>
        <p:spPr>
          <a:xfrm>
            <a:off x="7434011" y="2943535"/>
            <a:ext cx="1633287" cy="5413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W"/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EF1A76AC-9D97-4601-8C61-6D08E858703A}"/>
              </a:ext>
            </a:extLst>
          </p:cNvPr>
          <p:cNvSpPr/>
          <p:nvPr/>
        </p:nvSpPr>
        <p:spPr>
          <a:xfrm>
            <a:off x="7434012" y="3848150"/>
            <a:ext cx="1633287" cy="5413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W"/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8C26D8ED-90D7-4679-A5DB-FAB13F301240}"/>
              </a:ext>
            </a:extLst>
          </p:cNvPr>
          <p:cNvSpPr/>
          <p:nvPr/>
        </p:nvSpPr>
        <p:spPr>
          <a:xfrm>
            <a:off x="7434012" y="4385745"/>
            <a:ext cx="1633287" cy="118850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W"/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483B7492-575A-4CD7-BF26-19832C568571}"/>
              </a:ext>
            </a:extLst>
          </p:cNvPr>
          <p:cNvSpPr txBox="1"/>
          <p:nvPr/>
        </p:nvSpPr>
        <p:spPr>
          <a:xfrm>
            <a:off x="7784909" y="5658499"/>
            <a:ext cx="10048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W" b="1"/>
              <a:t>Memory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CCB8275C-7BD5-4672-82A2-040A5512D1C1}"/>
              </a:ext>
            </a:extLst>
          </p:cNvPr>
          <p:cNvSpPr txBox="1"/>
          <p:nvPr/>
        </p:nvSpPr>
        <p:spPr>
          <a:xfrm>
            <a:off x="9091460" y="2373180"/>
            <a:ext cx="5469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W"/>
              <a:t>8KB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97230FD7-40A8-4930-9DFD-7E38F37B47F9}"/>
              </a:ext>
            </a:extLst>
          </p:cNvPr>
          <p:cNvSpPr txBox="1"/>
          <p:nvPr/>
        </p:nvSpPr>
        <p:spPr>
          <a:xfrm>
            <a:off x="9094718" y="3455279"/>
            <a:ext cx="5469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W"/>
              <a:t>2KB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E3184B05-140D-46E9-A65D-23590CBF4D67}"/>
              </a:ext>
            </a:extLst>
          </p:cNvPr>
          <p:cNvSpPr txBox="1"/>
          <p:nvPr/>
        </p:nvSpPr>
        <p:spPr>
          <a:xfrm>
            <a:off x="9091459" y="3077996"/>
            <a:ext cx="5469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W"/>
              <a:t>4KB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7FBA18EB-F7A9-434E-A75E-22FE208F748B}"/>
              </a:ext>
            </a:extLst>
          </p:cNvPr>
          <p:cNvSpPr txBox="1"/>
          <p:nvPr/>
        </p:nvSpPr>
        <p:spPr>
          <a:xfrm>
            <a:off x="9091459" y="3934181"/>
            <a:ext cx="5469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W"/>
              <a:t>4KB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990DB557-665B-4303-AD1C-4AAD99C7528A}"/>
              </a:ext>
            </a:extLst>
          </p:cNvPr>
          <p:cNvSpPr txBox="1"/>
          <p:nvPr/>
        </p:nvSpPr>
        <p:spPr>
          <a:xfrm>
            <a:off x="9067299" y="4798355"/>
            <a:ext cx="7168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W"/>
              <a:t>10 KB</a:t>
            </a:r>
          </a:p>
        </p:txBody>
      </p:sp>
    </p:spTree>
    <p:extLst>
      <p:ext uri="{BB962C8B-B14F-4D97-AF65-F5344CB8AC3E}">
        <p14:creationId xmlns:p14="http://schemas.microsoft.com/office/powerpoint/2010/main" val="1110726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 animBg="1"/>
      <p:bldP spid="18" grpId="0" animBg="1"/>
      <p:bldP spid="19" grpId="0" animBg="1"/>
      <p:bldP spid="26" grpId="0" animBg="1"/>
      <p:bldP spid="27" grpId="0" animBg="1"/>
      <p:bldP spid="28" grpId="0" animBg="1"/>
      <p:bldP spid="29" grpId="0" animBg="1"/>
      <p:bldP spid="30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10D908-88FA-4FC5-A01F-CF5CF65818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Fixed Partition Scheme: Best Fit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34C3F04-26AF-4B3C-B77D-B91B699E36A8}"/>
              </a:ext>
            </a:extLst>
          </p:cNvPr>
          <p:cNvSpPr/>
          <p:nvPr/>
        </p:nvSpPr>
        <p:spPr>
          <a:xfrm>
            <a:off x="7442449" y="2270962"/>
            <a:ext cx="1633287" cy="68050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W" b="1">
                <a:solidFill>
                  <a:schemeClr val="bg1"/>
                </a:solidFill>
              </a:rPr>
              <a:t>Proses A : 7KB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1A75B84-9A49-474F-9B54-0EC1ECAEDDFC}"/>
              </a:ext>
            </a:extLst>
          </p:cNvPr>
          <p:cNvSpPr/>
          <p:nvPr/>
        </p:nvSpPr>
        <p:spPr>
          <a:xfrm>
            <a:off x="7441182" y="4606369"/>
            <a:ext cx="1633287" cy="973855"/>
          </a:xfrm>
          <a:prstGeom prst="rect">
            <a:avLst/>
          </a:prstGeom>
          <a:solidFill>
            <a:schemeClr val="accent4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W" b="1" dirty="0">
                <a:solidFill>
                  <a:schemeClr val="bg1"/>
                </a:solidFill>
              </a:rPr>
              <a:t>Proses B : </a:t>
            </a:r>
            <a:r>
              <a:rPr lang="en-US" b="1" dirty="0">
                <a:solidFill>
                  <a:schemeClr val="bg1"/>
                </a:solidFill>
              </a:rPr>
              <a:t>8</a:t>
            </a:r>
            <a:r>
              <a:rPr lang="en-TW" b="1" dirty="0">
                <a:solidFill>
                  <a:schemeClr val="bg1"/>
                </a:solidFill>
              </a:rPr>
              <a:t>KB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5469412-3E02-409A-B075-7B089B3EE549}"/>
              </a:ext>
            </a:extLst>
          </p:cNvPr>
          <p:cNvSpPr/>
          <p:nvPr/>
        </p:nvSpPr>
        <p:spPr>
          <a:xfrm>
            <a:off x="7448967" y="3490406"/>
            <a:ext cx="1633287" cy="33435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W" b="1" dirty="0">
                <a:solidFill>
                  <a:schemeClr val="bg1"/>
                </a:solidFill>
              </a:rPr>
              <a:t>Proses C : </a:t>
            </a:r>
            <a:r>
              <a:rPr lang="en-US" b="1" dirty="0">
                <a:solidFill>
                  <a:schemeClr val="bg1"/>
                </a:solidFill>
              </a:rPr>
              <a:t>2</a:t>
            </a:r>
            <a:r>
              <a:rPr lang="en-TW" b="1" dirty="0">
                <a:solidFill>
                  <a:schemeClr val="bg1"/>
                </a:solidFill>
              </a:rPr>
              <a:t>KB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CE61D85-DDA3-4E99-81AF-9EEE77C04699}"/>
              </a:ext>
            </a:extLst>
          </p:cNvPr>
          <p:cNvSpPr/>
          <p:nvPr/>
        </p:nvSpPr>
        <p:spPr>
          <a:xfrm>
            <a:off x="7427781" y="4034633"/>
            <a:ext cx="1633287" cy="342559"/>
          </a:xfrm>
          <a:prstGeom prst="rect">
            <a:avLst/>
          </a:prstGeom>
          <a:solidFill>
            <a:srgbClr val="00B05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W" b="1" dirty="0">
                <a:solidFill>
                  <a:schemeClr val="bg1"/>
                </a:solidFill>
              </a:rPr>
              <a:t>Proses D : 2KB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8904294-38DD-45E5-BEA9-02645C9FEF05}"/>
              </a:ext>
            </a:extLst>
          </p:cNvPr>
          <p:cNvSpPr/>
          <p:nvPr/>
        </p:nvSpPr>
        <p:spPr>
          <a:xfrm>
            <a:off x="7450546" y="2938697"/>
            <a:ext cx="1625192" cy="567480"/>
          </a:xfrm>
          <a:prstGeom prst="rect">
            <a:avLst/>
          </a:prstGeom>
          <a:solidFill>
            <a:srgbClr val="C0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W" b="1" dirty="0">
                <a:solidFill>
                  <a:schemeClr val="bg1"/>
                </a:solidFill>
              </a:rPr>
              <a:t>Proses E : </a:t>
            </a:r>
            <a:r>
              <a:rPr lang="en-US" b="1" dirty="0">
                <a:solidFill>
                  <a:schemeClr val="bg1"/>
                </a:solidFill>
              </a:rPr>
              <a:t>4</a:t>
            </a:r>
            <a:r>
              <a:rPr lang="en-TW" b="1" dirty="0">
                <a:solidFill>
                  <a:schemeClr val="bg1"/>
                </a:solidFill>
              </a:rPr>
              <a:t>KB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99D40995-BF65-419D-8772-6EB7F15FD301}"/>
              </a:ext>
            </a:extLst>
          </p:cNvPr>
          <p:cNvSpPr/>
          <p:nvPr/>
        </p:nvSpPr>
        <p:spPr>
          <a:xfrm>
            <a:off x="1097280" y="2156211"/>
            <a:ext cx="1633287" cy="68050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W" b="1">
                <a:solidFill>
                  <a:schemeClr val="bg1"/>
                </a:solidFill>
              </a:rPr>
              <a:t>Proses A : 7KB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E92AA1C3-52F8-4F4F-89F3-1AF6BB9D99CB}"/>
              </a:ext>
            </a:extLst>
          </p:cNvPr>
          <p:cNvSpPr/>
          <p:nvPr/>
        </p:nvSpPr>
        <p:spPr>
          <a:xfrm>
            <a:off x="2730567" y="2156210"/>
            <a:ext cx="1633287" cy="68050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W" b="1" dirty="0">
                <a:solidFill>
                  <a:schemeClr val="bg1"/>
                </a:solidFill>
              </a:rPr>
              <a:t>Proses B : </a:t>
            </a:r>
            <a:r>
              <a:rPr lang="en-US" b="1" dirty="0">
                <a:solidFill>
                  <a:schemeClr val="bg1"/>
                </a:solidFill>
              </a:rPr>
              <a:t>8</a:t>
            </a:r>
            <a:r>
              <a:rPr lang="en-TW" b="1" dirty="0">
                <a:solidFill>
                  <a:schemeClr val="bg1"/>
                </a:solidFill>
              </a:rPr>
              <a:t>KB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1C82E94B-C738-4433-98D1-C1877EA4C5B2}"/>
              </a:ext>
            </a:extLst>
          </p:cNvPr>
          <p:cNvSpPr/>
          <p:nvPr/>
        </p:nvSpPr>
        <p:spPr>
          <a:xfrm>
            <a:off x="4363853" y="2150827"/>
            <a:ext cx="1633287" cy="680509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W" b="1" dirty="0">
                <a:solidFill>
                  <a:schemeClr val="bg1"/>
                </a:solidFill>
              </a:rPr>
              <a:t>Proses C : </a:t>
            </a:r>
            <a:r>
              <a:rPr lang="en-US" b="1" dirty="0">
                <a:solidFill>
                  <a:schemeClr val="bg1"/>
                </a:solidFill>
              </a:rPr>
              <a:t>2</a:t>
            </a:r>
            <a:r>
              <a:rPr lang="en-TW" b="1" dirty="0">
                <a:solidFill>
                  <a:schemeClr val="bg1"/>
                </a:solidFill>
              </a:rPr>
              <a:t>KB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4D97D8E-7CA3-4EAF-A933-A5AE6F4C12FC}"/>
              </a:ext>
            </a:extLst>
          </p:cNvPr>
          <p:cNvSpPr/>
          <p:nvPr/>
        </p:nvSpPr>
        <p:spPr>
          <a:xfrm>
            <a:off x="1097280" y="2848966"/>
            <a:ext cx="1633287" cy="680509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W" b="1">
                <a:solidFill>
                  <a:schemeClr val="bg1"/>
                </a:solidFill>
              </a:rPr>
              <a:t>Proses D : 2KB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76FC800D-D729-4A6A-BD45-F416BB270303}"/>
              </a:ext>
            </a:extLst>
          </p:cNvPr>
          <p:cNvSpPr/>
          <p:nvPr/>
        </p:nvSpPr>
        <p:spPr>
          <a:xfrm>
            <a:off x="2749020" y="2854364"/>
            <a:ext cx="1633287" cy="680509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W" b="1" dirty="0">
                <a:solidFill>
                  <a:schemeClr val="bg1"/>
                </a:solidFill>
              </a:rPr>
              <a:t>Proses E : </a:t>
            </a:r>
            <a:r>
              <a:rPr lang="en-US" b="1" dirty="0">
                <a:solidFill>
                  <a:schemeClr val="bg1"/>
                </a:solidFill>
              </a:rPr>
              <a:t>4</a:t>
            </a:r>
            <a:r>
              <a:rPr lang="en-TW" b="1" dirty="0">
                <a:solidFill>
                  <a:schemeClr val="bg1"/>
                </a:solidFill>
              </a:rPr>
              <a:t>KB</a:t>
            </a: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29C0E05C-80A7-430D-98D2-AB406377ABE1}"/>
              </a:ext>
            </a:extLst>
          </p:cNvPr>
          <p:cNvSpPr/>
          <p:nvPr/>
        </p:nvSpPr>
        <p:spPr>
          <a:xfrm>
            <a:off x="7434013" y="2150827"/>
            <a:ext cx="1633287" cy="8140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W"/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807EF007-204C-47CA-BA54-2F83DBD280DF}"/>
              </a:ext>
            </a:extLst>
          </p:cNvPr>
          <p:cNvSpPr/>
          <p:nvPr/>
        </p:nvSpPr>
        <p:spPr>
          <a:xfrm>
            <a:off x="7437270" y="3480669"/>
            <a:ext cx="1633287" cy="34774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W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E97A68DD-7BCE-4FB3-8236-CA0B1465C511}"/>
              </a:ext>
            </a:extLst>
          </p:cNvPr>
          <p:cNvSpPr/>
          <p:nvPr/>
        </p:nvSpPr>
        <p:spPr>
          <a:xfrm>
            <a:off x="7434011" y="2943535"/>
            <a:ext cx="1633287" cy="5413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W"/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EF1A76AC-9D97-4601-8C61-6D08E858703A}"/>
              </a:ext>
            </a:extLst>
          </p:cNvPr>
          <p:cNvSpPr/>
          <p:nvPr/>
        </p:nvSpPr>
        <p:spPr>
          <a:xfrm>
            <a:off x="7434012" y="3848150"/>
            <a:ext cx="1633287" cy="5413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W"/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8C26D8ED-90D7-4679-A5DB-FAB13F301240}"/>
              </a:ext>
            </a:extLst>
          </p:cNvPr>
          <p:cNvSpPr/>
          <p:nvPr/>
        </p:nvSpPr>
        <p:spPr>
          <a:xfrm>
            <a:off x="7434012" y="4385745"/>
            <a:ext cx="1633287" cy="118850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W"/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483B7492-575A-4CD7-BF26-19832C568571}"/>
              </a:ext>
            </a:extLst>
          </p:cNvPr>
          <p:cNvSpPr txBox="1"/>
          <p:nvPr/>
        </p:nvSpPr>
        <p:spPr>
          <a:xfrm>
            <a:off x="7784909" y="5658499"/>
            <a:ext cx="10048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W" b="1"/>
              <a:t>Memory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CCB8275C-7BD5-4672-82A2-040A5512D1C1}"/>
              </a:ext>
            </a:extLst>
          </p:cNvPr>
          <p:cNvSpPr txBox="1"/>
          <p:nvPr/>
        </p:nvSpPr>
        <p:spPr>
          <a:xfrm>
            <a:off x="9091460" y="2373180"/>
            <a:ext cx="5469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W"/>
              <a:t>8KB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97230FD7-40A8-4930-9DFD-7E38F37B47F9}"/>
              </a:ext>
            </a:extLst>
          </p:cNvPr>
          <p:cNvSpPr txBox="1"/>
          <p:nvPr/>
        </p:nvSpPr>
        <p:spPr>
          <a:xfrm>
            <a:off x="9094718" y="3455279"/>
            <a:ext cx="5469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W"/>
              <a:t>2KB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E3184B05-140D-46E9-A65D-23590CBF4D67}"/>
              </a:ext>
            </a:extLst>
          </p:cNvPr>
          <p:cNvSpPr txBox="1"/>
          <p:nvPr/>
        </p:nvSpPr>
        <p:spPr>
          <a:xfrm>
            <a:off x="9091459" y="3077996"/>
            <a:ext cx="5469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W"/>
              <a:t>4KB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7FBA18EB-F7A9-434E-A75E-22FE208F748B}"/>
              </a:ext>
            </a:extLst>
          </p:cNvPr>
          <p:cNvSpPr txBox="1"/>
          <p:nvPr/>
        </p:nvSpPr>
        <p:spPr>
          <a:xfrm>
            <a:off x="9091459" y="3934181"/>
            <a:ext cx="5469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W"/>
              <a:t>4KB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990DB557-665B-4303-AD1C-4AAD99C7528A}"/>
              </a:ext>
            </a:extLst>
          </p:cNvPr>
          <p:cNvSpPr txBox="1"/>
          <p:nvPr/>
        </p:nvSpPr>
        <p:spPr>
          <a:xfrm>
            <a:off x="9067299" y="4798355"/>
            <a:ext cx="7168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W"/>
              <a:t>10 KB</a:t>
            </a:r>
          </a:p>
        </p:txBody>
      </p:sp>
    </p:spTree>
    <p:extLst>
      <p:ext uri="{BB962C8B-B14F-4D97-AF65-F5344CB8AC3E}">
        <p14:creationId xmlns:p14="http://schemas.microsoft.com/office/powerpoint/2010/main" val="866500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 animBg="1"/>
      <p:bldP spid="18" grpId="0" animBg="1"/>
      <p:bldP spid="19" grpId="0" animBg="1"/>
      <p:bldP spid="26" grpId="0" animBg="1"/>
      <p:bldP spid="27" grpId="0" animBg="1"/>
      <p:bldP spid="28" grpId="0" animBg="1"/>
      <p:bldP spid="29" grpId="0" animBg="1"/>
      <p:bldP spid="3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A62E07-3EE6-4642-8BE8-39D11B0002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Pendahuluan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75EED4-5AB0-4AB8-A85E-92EDC3641F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Perkuliahan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Mahasiswa</a:t>
            </a:r>
            <a:r>
              <a:rPr lang="en-US" dirty="0"/>
              <a:t>:</a:t>
            </a:r>
          </a:p>
          <a:p>
            <a:pPr lvl="1"/>
            <a:r>
              <a:rPr lang="en-US" dirty="0" err="1"/>
              <a:t>Memperkenalkan</a:t>
            </a:r>
            <a:r>
              <a:rPr lang="en-US" dirty="0"/>
              <a:t> </a:t>
            </a:r>
            <a:r>
              <a:rPr lang="en-US" dirty="0" err="1"/>
              <a:t>Konsep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err="1"/>
              <a:t>memori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mahasiswa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49642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10D908-88FA-4FC5-A01F-CF5CF65818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Fixed Partition Scheme: Worst Fit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34C3F04-26AF-4B3C-B77D-B91B699E36A8}"/>
              </a:ext>
            </a:extLst>
          </p:cNvPr>
          <p:cNvSpPr/>
          <p:nvPr/>
        </p:nvSpPr>
        <p:spPr>
          <a:xfrm>
            <a:off x="7421518" y="4806462"/>
            <a:ext cx="1633287" cy="77169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W" b="1" dirty="0">
                <a:solidFill>
                  <a:schemeClr val="bg1"/>
                </a:solidFill>
              </a:rPr>
              <a:t>Proses A : 7KB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1A75B84-9A49-474F-9B54-0EC1ECAEDDFC}"/>
              </a:ext>
            </a:extLst>
          </p:cNvPr>
          <p:cNvSpPr/>
          <p:nvPr/>
        </p:nvSpPr>
        <p:spPr>
          <a:xfrm>
            <a:off x="7441182" y="2126955"/>
            <a:ext cx="1633287" cy="841471"/>
          </a:xfrm>
          <a:prstGeom prst="rect">
            <a:avLst/>
          </a:prstGeom>
          <a:solidFill>
            <a:schemeClr val="accent4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W" b="1" dirty="0">
                <a:solidFill>
                  <a:schemeClr val="bg1"/>
                </a:solidFill>
              </a:rPr>
              <a:t>Proses B : </a:t>
            </a:r>
            <a:r>
              <a:rPr lang="en-US" b="1" dirty="0">
                <a:solidFill>
                  <a:schemeClr val="bg1"/>
                </a:solidFill>
              </a:rPr>
              <a:t>8</a:t>
            </a:r>
            <a:r>
              <a:rPr lang="en-TW" b="1" dirty="0">
                <a:solidFill>
                  <a:schemeClr val="bg1"/>
                </a:solidFill>
              </a:rPr>
              <a:t>KB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5469412-3E02-409A-B075-7B089B3EE549}"/>
              </a:ext>
            </a:extLst>
          </p:cNvPr>
          <p:cNvSpPr/>
          <p:nvPr/>
        </p:nvSpPr>
        <p:spPr>
          <a:xfrm>
            <a:off x="7438508" y="4062346"/>
            <a:ext cx="1633287" cy="33435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W" b="1" dirty="0">
                <a:solidFill>
                  <a:schemeClr val="bg1"/>
                </a:solidFill>
              </a:rPr>
              <a:t>Proses C : </a:t>
            </a:r>
            <a:r>
              <a:rPr lang="en-US" b="1" dirty="0">
                <a:solidFill>
                  <a:schemeClr val="bg1"/>
                </a:solidFill>
              </a:rPr>
              <a:t>2</a:t>
            </a:r>
            <a:r>
              <a:rPr lang="en-TW" b="1" dirty="0">
                <a:solidFill>
                  <a:schemeClr val="bg1"/>
                </a:solidFill>
              </a:rPr>
              <a:t>KB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CE61D85-DDA3-4E99-81AF-9EEE77C04699}"/>
              </a:ext>
            </a:extLst>
          </p:cNvPr>
          <p:cNvSpPr/>
          <p:nvPr/>
        </p:nvSpPr>
        <p:spPr>
          <a:xfrm>
            <a:off x="7450178" y="3140828"/>
            <a:ext cx="1633287" cy="342559"/>
          </a:xfrm>
          <a:prstGeom prst="rect">
            <a:avLst/>
          </a:prstGeom>
          <a:solidFill>
            <a:srgbClr val="00B05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W" b="1" dirty="0">
                <a:solidFill>
                  <a:schemeClr val="bg1"/>
                </a:solidFill>
              </a:rPr>
              <a:t>Proses D : 2KB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8904294-38DD-45E5-BEA9-02645C9FEF05}"/>
              </a:ext>
            </a:extLst>
          </p:cNvPr>
          <p:cNvSpPr/>
          <p:nvPr/>
        </p:nvSpPr>
        <p:spPr>
          <a:xfrm>
            <a:off x="9993460" y="3316252"/>
            <a:ext cx="1625192" cy="567480"/>
          </a:xfrm>
          <a:prstGeom prst="rect">
            <a:avLst/>
          </a:prstGeom>
          <a:solidFill>
            <a:srgbClr val="C0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W" b="1" dirty="0">
                <a:solidFill>
                  <a:schemeClr val="bg1"/>
                </a:solidFill>
              </a:rPr>
              <a:t>Proses E : </a:t>
            </a:r>
            <a:r>
              <a:rPr lang="en-US" b="1" dirty="0">
                <a:solidFill>
                  <a:schemeClr val="bg1"/>
                </a:solidFill>
              </a:rPr>
              <a:t>4</a:t>
            </a:r>
            <a:r>
              <a:rPr lang="en-TW" b="1" dirty="0">
                <a:solidFill>
                  <a:schemeClr val="bg1"/>
                </a:solidFill>
              </a:rPr>
              <a:t>KB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99D40995-BF65-419D-8772-6EB7F15FD301}"/>
              </a:ext>
            </a:extLst>
          </p:cNvPr>
          <p:cNvSpPr/>
          <p:nvPr/>
        </p:nvSpPr>
        <p:spPr>
          <a:xfrm>
            <a:off x="1097280" y="2156211"/>
            <a:ext cx="1633287" cy="68050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W" b="1">
                <a:solidFill>
                  <a:schemeClr val="bg1"/>
                </a:solidFill>
              </a:rPr>
              <a:t>Proses A : 7KB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E92AA1C3-52F8-4F4F-89F3-1AF6BB9D99CB}"/>
              </a:ext>
            </a:extLst>
          </p:cNvPr>
          <p:cNvSpPr/>
          <p:nvPr/>
        </p:nvSpPr>
        <p:spPr>
          <a:xfrm>
            <a:off x="2730567" y="2156210"/>
            <a:ext cx="1633287" cy="68050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W" b="1" dirty="0">
                <a:solidFill>
                  <a:schemeClr val="bg1"/>
                </a:solidFill>
              </a:rPr>
              <a:t>Proses B : </a:t>
            </a:r>
            <a:r>
              <a:rPr lang="en-US" b="1" dirty="0">
                <a:solidFill>
                  <a:schemeClr val="bg1"/>
                </a:solidFill>
              </a:rPr>
              <a:t>8</a:t>
            </a:r>
            <a:r>
              <a:rPr lang="en-TW" b="1" dirty="0">
                <a:solidFill>
                  <a:schemeClr val="bg1"/>
                </a:solidFill>
              </a:rPr>
              <a:t>KB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1C82E94B-C738-4433-98D1-C1877EA4C5B2}"/>
              </a:ext>
            </a:extLst>
          </p:cNvPr>
          <p:cNvSpPr/>
          <p:nvPr/>
        </p:nvSpPr>
        <p:spPr>
          <a:xfrm>
            <a:off x="4363853" y="2150827"/>
            <a:ext cx="1633287" cy="680509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W" b="1" dirty="0">
                <a:solidFill>
                  <a:schemeClr val="bg1"/>
                </a:solidFill>
              </a:rPr>
              <a:t>Proses C : </a:t>
            </a:r>
            <a:r>
              <a:rPr lang="en-US" b="1" dirty="0">
                <a:solidFill>
                  <a:schemeClr val="bg1"/>
                </a:solidFill>
              </a:rPr>
              <a:t>2</a:t>
            </a:r>
            <a:r>
              <a:rPr lang="en-TW" b="1" dirty="0">
                <a:solidFill>
                  <a:schemeClr val="bg1"/>
                </a:solidFill>
              </a:rPr>
              <a:t>KB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4D97D8E-7CA3-4EAF-A933-A5AE6F4C12FC}"/>
              </a:ext>
            </a:extLst>
          </p:cNvPr>
          <p:cNvSpPr/>
          <p:nvPr/>
        </p:nvSpPr>
        <p:spPr>
          <a:xfrm>
            <a:off x="1097280" y="2848966"/>
            <a:ext cx="1633287" cy="680509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W" b="1">
                <a:solidFill>
                  <a:schemeClr val="bg1"/>
                </a:solidFill>
              </a:rPr>
              <a:t>Proses D : 2KB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76FC800D-D729-4A6A-BD45-F416BB270303}"/>
              </a:ext>
            </a:extLst>
          </p:cNvPr>
          <p:cNvSpPr/>
          <p:nvPr/>
        </p:nvSpPr>
        <p:spPr>
          <a:xfrm>
            <a:off x="2749020" y="2854364"/>
            <a:ext cx="1633287" cy="680509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W" b="1" dirty="0">
                <a:solidFill>
                  <a:schemeClr val="bg1"/>
                </a:solidFill>
              </a:rPr>
              <a:t>Proses E : </a:t>
            </a:r>
            <a:r>
              <a:rPr lang="en-US" b="1" dirty="0">
                <a:solidFill>
                  <a:schemeClr val="bg1"/>
                </a:solidFill>
              </a:rPr>
              <a:t>4</a:t>
            </a:r>
            <a:r>
              <a:rPr lang="en-TW" b="1" dirty="0">
                <a:solidFill>
                  <a:schemeClr val="bg1"/>
                </a:solidFill>
              </a:rPr>
              <a:t>KB</a:t>
            </a: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29C0E05C-80A7-430D-98D2-AB406377ABE1}"/>
              </a:ext>
            </a:extLst>
          </p:cNvPr>
          <p:cNvSpPr/>
          <p:nvPr/>
        </p:nvSpPr>
        <p:spPr>
          <a:xfrm>
            <a:off x="7434013" y="2150827"/>
            <a:ext cx="1633287" cy="8140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W"/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807EF007-204C-47CA-BA54-2F83DBD280DF}"/>
              </a:ext>
            </a:extLst>
          </p:cNvPr>
          <p:cNvSpPr/>
          <p:nvPr/>
        </p:nvSpPr>
        <p:spPr>
          <a:xfrm>
            <a:off x="7437270" y="3480669"/>
            <a:ext cx="1633287" cy="34774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W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E97A68DD-7BCE-4FB3-8236-CA0B1465C511}"/>
              </a:ext>
            </a:extLst>
          </p:cNvPr>
          <p:cNvSpPr/>
          <p:nvPr/>
        </p:nvSpPr>
        <p:spPr>
          <a:xfrm>
            <a:off x="7434011" y="2943535"/>
            <a:ext cx="1633287" cy="5413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W"/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EF1A76AC-9D97-4601-8C61-6D08E858703A}"/>
              </a:ext>
            </a:extLst>
          </p:cNvPr>
          <p:cNvSpPr/>
          <p:nvPr/>
        </p:nvSpPr>
        <p:spPr>
          <a:xfrm>
            <a:off x="7434012" y="3848150"/>
            <a:ext cx="1633287" cy="5413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W"/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8C26D8ED-90D7-4679-A5DB-FAB13F301240}"/>
              </a:ext>
            </a:extLst>
          </p:cNvPr>
          <p:cNvSpPr/>
          <p:nvPr/>
        </p:nvSpPr>
        <p:spPr>
          <a:xfrm>
            <a:off x="7434012" y="4385745"/>
            <a:ext cx="1633287" cy="118850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W"/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483B7492-575A-4CD7-BF26-19832C568571}"/>
              </a:ext>
            </a:extLst>
          </p:cNvPr>
          <p:cNvSpPr txBox="1"/>
          <p:nvPr/>
        </p:nvSpPr>
        <p:spPr>
          <a:xfrm>
            <a:off x="7784909" y="5658499"/>
            <a:ext cx="10048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W" b="1"/>
              <a:t>Memory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CCB8275C-7BD5-4672-82A2-040A5512D1C1}"/>
              </a:ext>
            </a:extLst>
          </p:cNvPr>
          <p:cNvSpPr txBox="1"/>
          <p:nvPr/>
        </p:nvSpPr>
        <p:spPr>
          <a:xfrm>
            <a:off x="9091460" y="2373180"/>
            <a:ext cx="5469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W"/>
              <a:t>8KB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97230FD7-40A8-4930-9DFD-7E38F37B47F9}"/>
              </a:ext>
            </a:extLst>
          </p:cNvPr>
          <p:cNvSpPr txBox="1"/>
          <p:nvPr/>
        </p:nvSpPr>
        <p:spPr>
          <a:xfrm>
            <a:off x="9094718" y="3455279"/>
            <a:ext cx="5469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W"/>
              <a:t>2KB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E3184B05-140D-46E9-A65D-23590CBF4D67}"/>
              </a:ext>
            </a:extLst>
          </p:cNvPr>
          <p:cNvSpPr txBox="1"/>
          <p:nvPr/>
        </p:nvSpPr>
        <p:spPr>
          <a:xfrm>
            <a:off x="9091459" y="3077996"/>
            <a:ext cx="5469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W"/>
              <a:t>4KB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7FBA18EB-F7A9-434E-A75E-22FE208F748B}"/>
              </a:ext>
            </a:extLst>
          </p:cNvPr>
          <p:cNvSpPr txBox="1"/>
          <p:nvPr/>
        </p:nvSpPr>
        <p:spPr>
          <a:xfrm>
            <a:off x="9091459" y="3934181"/>
            <a:ext cx="5469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W"/>
              <a:t>4KB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990DB557-665B-4303-AD1C-4AAD99C7528A}"/>
              </a:ext>
            </a:extLst>
          </p:cNvPr>
          <p:cNvSpPr txBox="1"/>
          <p:nvPr/>
        </p:nvSpPr>
        <p:spPr>
          <a:xfrm>
            <a:off x="9067299" y="4798355"/>
            <a:ext cx="7168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W"/>
              <a:t>10 KB</a:t>
            </a:r>
          </a:p>
        </p:txBody>
      </p:sp>
    </p:spTree>
    <p:extLst>
      <p:ext uri="{BB962C8B-B14F-4D97-AF65-F5344CB8AC3E}">
        <p14:creationId xmlns:p14="http://schemas.microsoft.com/office/powerpoint/2010/main" val="2423957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 animBg="1"/>
      <p:bldP spid="18" grpId="0" animBg="1"/>
      <p:bldP spid="19" grpId="0" animBg="1"/>
      <p:bldP spid="26" grpId="0" animBg="1"/>
      <p:bldP spid="27" grpId="0" animBg="1"/>
      <p:bldP spid="28" grpId="0" animBg="1"/>
      <p:bldP spid="29" grpId="0" animBg="1"/>
      <p:bldP spid="30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66B8C5-2DF2-4406-859B-754DD5BE60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Variable Partition Scheme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494655-DCBC-4DE4-A3D1-4CF12C5302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sz="2800" dirty="0" err="1"/>
              <a:t>Partisi</a:t>
            </a:r>
            <a:r>
              <a:rPr lang="en-US" sz="2800" dirty="0"/>
              <a:t> pada </a:t>
            </a:r>
            <a:r>
              <a:rPr lang="en-US" sz="2800" dirty="0" err="1"/>
              <a:t>memori</a:t>
            </a:r>
            <a:r>
              <a:rPr lang="en-US" sz="2800" dirty="0"/>
              <a:t> </a:t>
            </a:r>
            <a:r>
              <a:rPr lang="en-US" sz="2800" dirty="0" err="1"/>
              <a:t>disesuaikan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ukuran</a:t>
            </a:r>
            <a:r>
              <a:rPr lang="en-US" sz="2800" dirty="0"/>
              <a:t> </a:t>
            </a:r>
            <a:r>
              <a:rPr lang="en-US" sz="2800" dirty="0" err="1"/>
              <a:t>dari</a:t>
            </a:r>
            <a:r>
              <a:rPr lang="en-US" sz="2800" dirty="0"/>
              <a:t> proses yang </a:t>
            </a:r>
            <a:r>
              <a:rPr lang="en-US" sz="2800" dirty="0" err="1"/>
              <a:t>memasukinya</a:t>
            </a:r>
            <a:endParaRPr lang="en-US" sz="2800" dirty="0"/>
          </a:p>
          <a:p>
            <a:pPr lvl="1"/>
            <a:r>
              <a:rPr lang="en-US" sz="2800" dirty="0"/>
              <a:t>Ketika proses </a:t>
            </a:r>
            <a:r>
              <a:rPr lang="en-US" sz="2800" dirty="0" err="1"/>
              <a:t>selesai</a:t>
            </a:r>
            <a:r>
              <a:rPr lang="en-US" sz="2800" dirty="0"/>
              <a:t> </a:t>
            </a:r>
            <a:r>
              <a:rPr lang="en-US" sz="2800" dirty="0" err="1"/>
              <a:t>eksekusi</a:t>
            </a:r>
            <a:r>
              <a:rPr lang="en-US" sz="2800" dirty="0"/>
              <a:t>, free space </a:t>
            </a:r>
            <a:r>
              <a:rPr lang="en-US" sz="2800" dirty="0" err="1"/>
              <a:t>dapat</a:t>
            </a:r>
            <a:r>
              <a:rPr lang="en-US" sz="2800" dirty="0"/>
              <a:t> </a:t>
            </a:r>
            <a:r>
              <a:rPr lang="en-US" sz="2800" dirty="0" err="1"/>
              <a:t>dilebur</a:t>
            </a:r>
            <a:r>
              <a:rPr lang="en-US" sz="2800" dirty="0"/>
              <a:t> </a:t>
            </a:r>
            <a:r>
              <a:rPr lang="en-US" sz="2800" dirty="0" err="1"/>
              <a:t>sehingga</a:t>
            </a:r>
            <a:r>
              <a:rPr lang="en-US" sz="2800" dirty="0"/>
              <a:t> </a:t>
            </a:r>
            <a:r>
              <a:rPr lang="en-US" sz="2800" dirty="0" err="1"/>
              <a:t>dapat</a:t>
            </a:r>
            <a:r>
              <a:rPr lang="en-US" sz="2800" dirty="0"/>
              <a:t> </a:t>
            </a:r>
            <a:r>
              <a:rPr lang="en-US" sz="2800" dirty="0" err="1"/>
              <a:t>dipartisi</a:t>
            </a:r>
            <a:r>
              <a:rPr lang="en-US" sz="2800" dirty="0"/>
              <a:t> </a:t>
            </a:r>
            <a:r>
              <a:rPr lang="en-US" sz="2800" dirty="0" err="1"/>
              <a:t>kembali</a:t>
            </a:r>
            <a:r>
              <a:rPr lang="en-US" sz="2800" dirty="0"/>
              <a:t> </a:t>
            </a:r>
            <a:r>
              <a:rPr lang="en-US" sz="2800" dirty="0" err="1"/>
              <a:t>sesuai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kebutuhan</a:t>
            </a:r>
            <a:r>
              <a:rPr lang="en-US" sz="2800" dirty="0"/>
              <a:t> proses </a:t>
            </a:r>
            <a:r>
              <a:rPr lang="en-US" sz="2800" dirty="0" err="1"/>
              <a:t>selanjutnya</a:t>
            </a:r>
            <a:endParaRPr lang="en-US" sz="2800" dirty="0"/>
          </a:p>
          <a:p>
            <a:pPr lvl="1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73562412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10D908-88FA-4FC5-A01F-CF5CF65818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Variable Partition Scheme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34C3F04-26AF-4B3C-B77D-B91B699E36A8}"/>
              </a:ext>
            </a:extLst>
          </p:cNvPr>
          <p:cNvSpPr/>
          <p:nvPr/>
        </p:nvSpPr>
        <p:spPr>
          <a:xfrm>
            <a:off x="7441181" y="4784741"/>
            <a:ext cx="1633287" cy="77169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W" b="1" dirty="0">
                <a:solidFill>
                  <a:schemeClr val="bg1"/>
                </a:solidFill>
              </a:rPr>
              <a:t>Proses A : 7KB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1A75B84-9A49-474F-9B54-0EC1ECAEDDFC}"/>
              </a:ext>
            </a:extLst>
          </p:cNvPr>
          <p:cNvSpPr/>
          <p:nvPr/>
        </p:nvSpPr>
        <p:spPr>
          <a:xfrm>
            <a:off x="7452099" y="3918256"/>
            <a:ext cx="1633287" cy="841471"/>
          </a:xfrm>
          <a:prstGeom prst="rect">
            <a:avLst/>
          </a:prstGeom>
          <a:solidFill>
            <a:schemeClr val="accent4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W" b="1" dirty="0">
                <a:solidFill>
                  <a:schemeClr val="bg1"/>
                </a:solidFill>
              </a:rPr>
              <a:t>Proses B : </a:t>
            </a:r>
            <a:r>
              <a:rPr lang="en-US" b="1" dirty="0">
                <a:solidFill>
                  <a:schemeClr val="bg1"/>
                </a:solidFill>
              </a:rPr>
              <a:t>8</a:t>
            </a:r>
            <a:r>
              <a:rPr lang="en-TW" b="1" dirty="0">
                <a:solidFill>
                  <a:schemeClr val="bg1"/>
                </a:solidFill>
              </a:rPr>
              <a:t>KB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5469412-3E02-409A-B075-7B089B3EE549}"/>
              </a:ext>
            </a:extLst>
          </p:cNvPr>
          <p:cNvSpPr/>
          <p:nvPr/>
        </p:nvSpPr>
        <p:spPr>
          <a:xfrm>
            <a:off x="7452344" y="3571391"/>
            <a:ext cx="1633287" cy="33435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W" b="1" dirty="0">
                <a:solidFill>
                  <a:schemeClr val="bg1"/>
                </a:solidFill>
              </a:rPr>
              <a:t>Proses C : </a:t>
            </a:r>
            <a:r>
              <a:rPr lang="en-US" b="1" dirty="0">
                <a:solidFill>
                  <a:schemeClr val="bg1"/>
                </a:solidFill>
              </a:rPr>
              <a:t>2</a:t>
            </a:r>
            <a:r>
              <a:rPr lang="en-TW" b="1" dirty="0">
                <a:solidFill>
                  <a:schemeClr val="bg1"/>
                </a:solidFill>
              </a:rPr>
              <a:t>KB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CE61D85-DDA3-4E99-81AF-9EEE77C04699}"/>
              </a:ext>
            </a:extLst>
          </p:cNvPr>
          <p:cNvSpPr/>
          <p:nvPr/>
        </p:nvSpPr>
        <p:spPr>
          <a:xfrm>
            <a:off x="7439813" y="3201181"/>
            <a:ext cx="1633287" cy="342559"/>
          </a:xfrm>
          <a:prstGeom prst="rect">
            <a:avLst/>
          </a:prstGeom>
          <a:solidFill>
            <a:srgbClr val="00B05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W" b="1" dirty="0">
                <a:solidFill>
                  <a:schemeClr val="bg1"/>
                </a:solidFill>
              </a:rPr>
              <a:t>Proses D : 2KB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8904294-38DD-45E5-BEA9-02645C9FEF05}"/>
              </a:ext>
            </a:extLst>
          </p:cNvPr>
          <p:cNvSpPr/>
          <p:nvPr/>
        </p:nvSpPr>
        <p:spPr>
          <a:xfrm>
            <a:off x="7439706" y="2621074"/>
            <a:ext cx="1625192" cy="567480"/>
          </a:xfrm>
          <a:prstGeom prst="rect">
            <a:avLst/>
          </a:prstGeom>
          <a:solidFill>
            <a:srgbClr val="C0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W" b="1" dirty="0">
                <a:solidFill>
                  <a:schemeClr val="bg1"/>
                </a:solidFill>
              </a:rPr>
              <a:t>Proses E : </a:t>
            </a:r>
            <a:r>
              <a:rPr lang="en-US" b="1" dirty="0">
                <a:solidFill>
                  <a:schemeClr val="bg1"/>
                </a:solidFill>
              </a:rPr>
              <a:t>4</a:t>
            </a:r>
            <a:r>
              <a:rPr lang="en-TW" b="1" dirty="0">
                <a:solidFill>
                  <a:schemeClr val="bg1"/>
                </a:solidFill>
              </a:rPr>
              <a:t>KB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99D40995-BF65-419D-8772-6EB7F15FD301}"/>
              </a:ext>
            </a:extLst>
          </p:cNvPr>
          <p:cNvSpPr/>
          <p:nvPr/>
        </p:nvSpPr>
        <p:spPr>
          <a:xfrm>
            <a:off x="1097280" y="2156211"/>
            <a:ext cx="1633287" cy="68050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W" b="1">
                <a:solidFill>
                  <a:schemeClr val="bg1"/>
                </a:solidFill>
              </a:rPr>
              <a:t>Proses A : 7KB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E92AA1C3-52F8-4F4F-89F3-1AF6BB9D99CB}"/>
              </a:ext>
            </a:extLst>
          </p:cNvPr>
          <p:cNvSpPr/>
          <p:nvPr/>
        </p:nvSpPr>
        <p:spPr>
          <a:xfrm>
            <a:off x="2730567" y="2156210"/>
            <a:ext cx="1633287" cy="68050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W" b="1" dirty="0">
                <a:solidFill>
                  <a:schemeClr val="bg1"/>
                </a:solidFill>
              </a:rPr>
              <a:t>Proses B : </a:t>
            </a:r>
            <a:r>
              <a:rPr lang="en-US" b="1" dirty="0">
                <a:solidFill>
                  <a:schemeClr val="bg1"/>
                </a:solidFill>
              </a:rPr>
              <a:t>8</a:t>
            </a:r>
            <a:r>
              <a:rPr lang="en-TW" b="1" dirty="0">
                <a:solidFill>
                  <a:schemeClr val="bg1"/>
                </a:solidFill>
              </a:rPr>
              <a:t>KB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1C82E94B-C738-4433-98D1-C1877EA4C5B2}"/>
              </a:ext>
            </a:extLst>
          </p:cNvPr>
          <p:cNvSpPr/>
          <p:nvPr/>
        </p:nvSpPr>
        <p:spPr>
          <a:xfrm>
            <a:off x="4363853" y="2150827"/>
            <a:ext cx="1633287" cy="680509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W" b="1" dirty="0">
                <a:solidFill>
                  <a:schemeClr val="bg1"/>
                </a:solidFill>
              </a:rPr>
              <a:t>Proses C : </a:t>
            </a:r>
            <a:r>
              <a:rPr lang="en-US" b="1" dirty="0">
                <a:solidFill>
                  <a:schemeClr val="bg1"/>
                </a:solidFill>
              </a:rPr>
              <a:t>2</a:t>
            </a:r>
            <a:r>
              <a:rPr lang="en-TW" b="1" dirty="0">
                <a:solidFill>
                  <a:schemeClr val="bg1"/>
                </a:solidFill>
              </a:rPr>
              <a:t>KB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4D97D8E-7CA3-4EAF-A933-A5AE6F4C12FC}"/>
              </a:ext>
            </a:extLst>
          </p:cNvPr>
          <p:cNvSpPr/>
          <p:nvPr/>
        </p:nvSpPr>
        <p:spPr>
          <a:xfrm>
            <a:off x="1097280" y="2848966"/>
            <a:ext cx="1633287" cy="680509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W" b="1">
                <a:solidFill>
                  <a:schemeClr val="bg1"/>
                </a:solidFill>
              </a:rPr>
              <a:t>Proses D : 2KB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76FC800D-D729-4A6A-BD45-F416BB270303}"/>
              </a:ext>
            </a:extLst>
          </p:cNvPr>
          <p:cNvSpPr/>
          <p:nvPr/>
        </p:nvSpPr>
        <p:spPr>
          <a:xfrm>
            <a:off x="2749020" y="2854364"/>
            <a:ext cx="1633287" cy="680509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W" b="1" dirty="0">
                <a:solidFill>
                  <a:schemeClr val="bg1"/>
                </a:solidFill>
              </a:rPr>
              <a:t>Proses E : </a:t>
            </a:r>
            <a:r>
              <a:rPr lang="en-US" b="1" dirty="0">
                <a:solidFill>
                  <a:schemeClr val="bg1"/>
                </a:solidFill>
              </a:rPr>
              <a:t>4</a:t>
            </a:r>
            <a:r>
              <a:rPr lang="en-TW" b="1" dirty="0">
                <a:solidFill>
                  <a:schemeClr val="bg1"/>
                </a:solidFill>
              </a:rPr>
              <a:t>KB</a:t>
            </a: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8C26D8ED-90D7-4679-A5DB-FAB13F301240}"/>
              </a:ext>
            </a:extLst>
          </p:cNvPr>
          <p:cNvSpPr/>
          <p:nvPr/>
        </p:nvSpPr>
        <p:spPr>
          <a:xfrm>
            <a:off x="7434012" y="2150828"/>
            <a:ext cx="1633287" cy="34234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W"/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483B7492-575A-4CD7-BF26-19832C568571}"/>
              </a:ext>
            </a:extLst>
          </p:cNvPr>
          <p:cNvSpPr txBox="1"/>
          <p:nvPr/>
        </p:nvSpPr>
        <p:spPr>
          <a:xfrm>
            <a:off x="7784909" y="5658499"/>
            <a:ext cx="10048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W" b="1"/>
              <a:t>Memory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990DB557-665B-4303-AD1C-4AAD99C7528A}"/>
              </a:ext>
            </a:extLst>
          </p:cNvPr>
          <p:cNvSpPr txBox="1"/>
          <p:nvPr/>
        </p:nvSpPr>
        <p:spPr>
          <a:xfrm>
            <a:off x="7928890" y="5927412"/>
            <a:ext cx="7168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28</a:t>
            </a:r>
            <a:r>
              <a:rPr lang="en-TW" dirty="0"/>
              <a:t> KB</a:t>
            </a:r>
          </a:p>
        </p:txBody>
      </p:sp>
    </p:spTree>
    <p:extLst>
      <p:ext uri="{BB962C8B-B14F-4D97-AF65-F5344CB8AC3E}">
        <p14:creationId xmlns:p14="http://schemas.microsoft.com/office/powerpoint/2010/main" val="1987456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 animBg="1"/>
      <p:bldP spid="18" grpId="0" animBg="1"/>
      <p:bldP spid="19" grpId="0" animBg="1"/>
      <p:bldP spid="26" grpId="0" animBg="1"/>
      <p:bldP spid="27" grpId="0" animBg="1"/>
      <p:bldP spid="28" grpId="0" animBg="1"/>
      <p:bldP spid="29" grpId="0" animBg="1"/>
      <p:bldP spid="30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46B3D3-D4AE-495F-A064-25EFBF26D9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Fragmentasi</a:t>
            </a:r>
            <a:r>
              <a:rPr lang="en-US" dirty="0"/>
              <a:t> External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E32B4B-2921-4A15-BB91-D799AABD11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3953" y="1979127"/>
            <a:ext cx="5231802" cy="4023360"/>
          </a:xfrm>
        </p:spPr>
        <p:txBody>
          <a:bodyPr>
            <a:normAutofit/>
          </a:bodyPr>
          <a:lstStyle/>
          <a:p>
            <a:pPr lvl="1"/>
            <a:r>
              <a:rPr lang="en-US" sz="2800" dirty="0"/>
              <a:t>Ketika salah </a:t>
            </a:r>
            <a:r>
              <a:rPr lang="en-US" sz="2800" dirty="0" err="1"/>
              <a:t>satu</a:t>
            </a:r>
            <a:r>
              <a:rPr lang="en-US" sz="2800" dirty="0"/>
              <a:t> proses </a:t>
            </a:r>
            <a:r>
              <a:rPr lang="en-US" sz="2800" dirty="0" err="1"/>
              <a:t>selesai</a:t>
            </a:r>
            <a:r>
              <a:rPr lang="en-US" sz="2800" dirty="0"/>
              <a:t> di </a:t>
            </a:r>
            <a:r>
              <a:rPr lang="en-US" sz="2800" dirty="0" err="1"/>
              <a:t>eksekusi</a:t>
            </a:r>
            <a:r>
              <a:rPr lang="en-US" sz="2800" dirty="0"/>
              <a:t> dan </a:t>
            </a:r>
            <a:r>
              <a:rPr lang="en-US" sz="2800" dirty="0" err="1"/>
              <a:t>meninggalkan</a:t>
            </a:r>
            <a:r>
              <a:rPr lang="en-US" sz="2800" dirty="0"/>
              <a:t> RAM</a:t>
            </a:r>
          </a:p>
          <a:p>
            <a:pPr lvl="1"/>
            <a:r>
              <a:rPr lang="en-US" sz="2800" dirty="0" err="1"/>
              <a:t>Tercipta</a:t>
            </a:r>
            <a:r>
              <a:rPr lang="en-US" sz="2800" dirty="0"/>
              <a:t> </a:t>
            </a:r>
            <a:r>
              <a:rPr lang="en-US" sz="2800" dirty="0" err="1"/>
              <a:t>sebuah</a:t>
            </a:r>
            <a:r>
              <a:rPr lang="en-US" sz="2800" dirty="0"/>
              <a:t> </a:t>
            </a:r>
            <a:r>
              <a:rPr lang="en-US" sz="2800" dirty="0" err="1"/>
              <a:t>fragmentasi</a:t>
            </a:r>
            <a:r>
              <a:rPr lang="en-US" sz="2800" dirty="0"/>
              <a:t> external</a:t>
            </a:r>
          </a:p>
          <a:p>
            <a:pPr lvl="1"/>
            <a:r>
              <a:rPr lang="en-US" sz="2800" dirty="0"/>
              <a:t>Dimana </a:t>
            </a:r>
            <a:r>
              <a:rPr lang="en-US" sz="2800" dirty="0" err="1"/>
              <a:t>Memori</a:t>
            </a:r>
            <a:r>
              <a:rPr lang="en-US" sz="2800" dirty="0"/>
              <a:t> </a:t>
            </a:r>
            <a:r>
              <a:rPr lang="en-US" sz="2800" dirty="0" err="1"/>
              <a:t>seharusnya</a:t>
            </a:r>
            <a:r>
              <a:rPr lang="en-US" sz="2800" dirty="0"/>
              <a:t> </a:t>
            </a:r>
            <a:r>
              <a:rPr lang="en-US" sz="2800" dirty="0" err="1"/>
              <a:t>masih</a:t>
            </a:r>
            <a:r>
              <a:rPr lang="en-US" sz="2800" dirty="0"/>
              <a:t> </a:t>
            </a:r>
            <a:r>
              <a:rPr lang="en-US" sz="2800" dirty="0" err="1"/>
              <a:t>memiliki</a:t>
            </a:r>
            <a:r>
              <a:rPr lang="en-US" sz="2800" dirty="0"/>
              <a:t> </a:t>
            </a:r>
            <a:r>
              <a:rPr lang="en-US" sz="2800" dirty="0" err="1"/>
              <a:t>ruang</a:t>
            </a:r>
            <a:r>
              <a:rPr lang="en-US" sz="2800" dirty="0"/>
              <a:t> </a:t>
            </a:r>
            <a:r>
              <a:rPr lang="en-US" sz="2800" dirty="0" err="1"/>
              <a:t>kosong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proses </a:t>
            </a:r>
            <a:r>
              <a:rPr lang="en-US" sz="2800" dirty="0" err="1"/>
              <a:t>baru</a:t>
            </a:r>
            <a:endParaRPr lang="en-US" sz="2800" dirty="0"/>
          </a:p>
          <a:p>
            <a:pPr lvl="1"/>
            <a:r>
              <a:rPr lang="en-US" sz="2800" dirty="0" err="1"/>
              <a:t>Tetapi</a:t>
            </a:r>
            <a:r>
              <a:rPr lang="en-US" sz="2800" dirty="0"/>
              <a:t> </a:t>
            </a:r>
            <a:r>
              <a:rPr lang="en-US" sz="2800" dirty="0" err="1"/>
              <a:t>tidak</a:t>
            </a:r>
            <a:r>
              <a:rPr lang="en-US" sz="2800" dirty="0"/>
              <a:t> </a:t>
            </a:r>
            <a:r>
              <a:rPr lang="en-US" sz="2800" dirty="0" err="1"/>
              <a:t>ada</a:t>
            </a:r>
            <a:r>
              <a:rPr lang="en-US" sz="2800" dirty="0"/>
              <a:t> </a:t>
            </a:r>
            <a:r>
              <a:rPr lang="en-US" sz="2800" dirty="0" err="1"/>
              <a:t>partisi</a:t>
            </a:r>
            <a:r>
              <a:rPr lang="en-US" sz="2800" dirty="0"/>
              <a:t> yang </a:t>
            </a:r>
            <a:r>
              <a:rPr lang="en-US" sz="2800" dirty="0" err="1"/>
              <a:t>muat</a:t>
            </a:r>
            <a:endParaRPr lang="en-US" sz="28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1570FCF-9CE9-451D-848B-D9F32538E792}"/>
              </a:ext>
            </a:extLst>
          </p:cNvPr>
          <p:cNvSpPr/>
          <p:nvPr/>
        </p:nvSpPr>
        <p:spPr>
          <a:xfrm>
            <a:off x="6939157" y="4726423"/>
            <a:ext cx="1633287" cy="77169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W" b="1" dirty="0">
                <a:solidFill>
                  <a:schemeClr val="bg1"/>
                </a:solidFill>
              </a:rPr>
              <a:t>Proses A : 7KB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9A2ABED-D1F1-41E5-B6B2-5E7F7E2C94CF}"/>
              </a:ext>
            </a:extLst>
          </p:cNvPr>
          <p:cNvSpPr/>
          <p:nvPr/>
        </p:nvSpPr>
        <p:spPr>
          <a:xfrm>
            <a:off x="6950075" y="3859938"/>
            <a:ext cx="1633287" cy="841471"/>
          </a:xfrm>
          <a:prstGeom prst="rect">
            <a:avLst/>
          </a:prstGeom>
          <a:solidFill>
            <a:schemeClr val="accent4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W" b="1" dirty="0">
                <a:solidFill>
                  <a:schemeClr val="bg1"/>
                </a:solidFill>
              </a:rPr>
              <a:t>Proses B : </a:t>
            </a:r>
            <a:r>
              <a:rPr lang="en-US" b="1" dirty="0">
                <a:solidFill>
                  <a:schemeClr val="bg1"/>
                </a:solidFill>
              </a:rPr>
              <a:t>8</a:t>
            </a:r>
            <a:r>
              <a:rPr lang="en-TW" b="1" dirty="0">
                <a:solidFill>
                  <a:schemeClr val="bg1"/>
                </a:solidFill>
              </a:rPr>
              <a:t>KB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E4CDBF7-3651-46DF-BCCB-DC8AB91500A8}"/>
              </a:ext>
            </a:extLst>
          </p:cNvPr>
          <p:cNvSpPr/>
          <p:nvPr/>
        </p:nvSpPr>
        <p:spPr>
          <a:xfrm>
            <a:off x="6950320" y="3513073"/>
            <a:ext cx="1633287" cy="33435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W" b="1" dirty="0">
                <a:solidFill>
                  <a:schemeClr val="bg1"/>
                </a:solidFill>
              </a:rPr>
              <a:t>Proses C : </a:t>
            </a:r>
            <a:r>
              <a:rPr lang="en-US" b="1" dirty="0">
                <a:solidFill>
                  <a:schemeClr val="bg1"/>
                </a:solidFill>
              </a:rPr>
              <a:t>2</a:t>
            </a:r>
            <a:r>
              <a:rPr lang="en-TW" b="1" dirty="0">
                <a:solidFill>
                  <a:schemeClr val="bg1"/>
                </a:solidFill>
              </a:rPr>
              <a:t>KB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3A78188-A2AE-43D6-8A5F-9B1791860DD8}"/>
              </a:ext>
            </a:extLst>
          </p:cNvPr>
          <p:cNvSpPr/>
          <p:nvPr/>
        </p:nvSpPr>
        <p:spPr>
          <a:xfrm>
            <a:off x="6949356" y="3134766"/>
            <a:ext cx="1633287" cy="342559"/>
          </a:xfrm>
          <a:prstGeom prst="rect">
            <a:avLst/>
          </a:prstGeom>
          <a:solidFill>
            <a:srgbClr val="00B05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W" b="1" dirty="0">
                <a:solidFill>
                  <a:schemeClr val="bg1"/>
                </a:solidFill>
              </a:rPr>
              <a:t>Proses D : 2KB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D6C57AB-259A-40B5-A28F-02A8F91B8AC3}"/>
              </a:ext>
            </a:extLst>
          </p:cNvPr>
          <p:cNvSpPr/>
          <p:nvPr/>
        </p:nvSpPr>
        <p:spPr>
          <a:xfrm>
            <a:off x="6937682" y="2543092"/>
            <a:ext cx="1625192" cy="567480"/>
          </a:xfrm>
          <a:prstGeom prst="rect">
            <a:avLst/>
          </a:prstGeom>
          <a:solidFill>
            <a:srgbClr val="C0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W" b="1" dirty="0">
                <a:solidFill>
                  <a:schemeClr val="bg1"/>
                </a:solidFill>
              </a:rPr>
              <a:t>Proses E : </a:t>
            </a:r>
            <a:r>
              <a:rPr lang="en-US" b="1" dirty="0">
                <a:solidFill>
                  <a:schemeClr val="bg1"/>
                </a:solidFill>
              </a:rPr>
              <a:t>4</a:t>
            </a:r>
            <a:r>
              <a:rPr lang="en-TW" b="1" dirty="0">
                <a:solidFill>
                  <a:schemeClr val="bg1"/>
                </a:solidFill>
              </a:rPr>
              <a:t>KB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31FED10-AED0-42BF-842E-8585253B38B4}"/>
              </a:ext>
            </a:extLst>
          </p:cNvPr>
          <p:cNvSpPr/>
          <p:nvPr/>
        </p:nvSpPr>
        <p:spPr>
          <a:xfrm>
            <a:off x="6931988" y="2092510"/>
            <a:ext cx="1633287" cy="34234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W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216BFC4-C85A-4FD8-AC71-34FFC09EF610}"/>
              </a:ext>
            </a:extLst>
          </p:cNvPr>
          <p:cNvSpPr txBox="1"/>
          <p:nvPr/>
        </p:nvSpPr>
        <p:spPr>
          <a:xfrm>
            <a:off x="7282885" y="5600181"/>
            <a:ext cx="10048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W" b="1"/>
              <a:t>Memory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CADCC0F-EA91-4FC2-BC0D-4F0BC6202650}"/>
              </a:ext>
            </a:extLst>
          </p:cNvPr>
          <p:cNvSpPr txBox="1"/>
          <p:nvPr/>
        </p:nvSpPr>
        <p:spPr>
          <a:xfrm>
            <a:off x="7426866" y="5869094"/>
            <a:ext cx="7168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28</a:t>
            </a:r>
            <a:r>
              <a:rPr lang="en-TW" dirty="0"/>
              <a:t> KB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6DDE6C5-FA72-431C-9441-DB1E43FBDF1A}"/>
              </a:ext>
            </a:extLst>
          </p:cNvPr>
          <p:cNvSpPr/>
          <p:nvPr/>
        </p:nvSpPr>
        <p:spPr>
          <a:xfrm>
            <a:off x="9021537" y="4726423"/>
            <a:ext cx="1633287" cy="77169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W" b="1" dirty="0">
                <a:solidFill>
                  <a:schemeClr val="bg1"/>
                </a:solidFill>
              </a:rPr>
              <a:t>Proses A : 7KB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2F177FA-4662-4A38-8867-080C93199FF9}"/>
              </a:ext>
            </a:extLst>
          </p:cNvPr>
          <p:cNvSpPr/>
          <p:nvPr/>
        </p:nvSpPr>
        <p:spPr>
          <a:xfrm>
            <a:off x="10817051" y="3047435"/>
            <a:ext cx="1337637" cy="1233238"/>
          </a:xfrm>
          <a:prstGeom prst="rect">
            <a:avLst/>
          </a:prstGeom>
          <a:solidFill>
            <a:srgbClr val="00B0F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W" b="1" dirty="0">
                <a:solidFill>
                  <a:schemeClr val="bg1"/>
                </a:solidFill>
              </a:rPr>
              <a:t>Proses B</a:t>
            </a:r>
            <a:r>
              <a:rPr lang="en-US" b="1" dirty="0" err="1">
                <a:solidFill>
                  <a:schemeClr val="bg1"/>
                </a:solidFill>
              </a:rPr>
              <a:t>aru</a:t>
            </a:r>
            <a:r>
              <a:rPr lang="en-US" b="1" dirty="0">
                <a:solidFill>
                  <a:schemeClr val="bg1"/>
                </a:solidFill>
              </a:rPr>
              <a:t> 10 </a:t>
            </a:r>
            <a:r>
              <a:rPr lang="en-TW" b="1" dirty="0">
                <a:solidFill>
                  <a:schemeClr val="bg1"/>
                </a:solidFill>
              </a:rPr>
              <a:t>KB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CB6E4D8-24D4-4153-9723-12A22963B251}"/>
              </a:ext>
            </a:extLst>
          </p:cNvPr>
          <p:cNvSpPr/>
          <p:nvPr/>
        </p:nvSpPr>
        <p:spPr>
          <a:xfrm>
            <a:off x="9032700" y="3513073"/>
            <a:ext cx="1633287" cy="33435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W" b="1" dirty="0">
                <a:solidFill>
                  <a:schemeClr val="bg1"/>
                </a:solidFill>
              </a:rPr>
              <a:t>Proses C : </a:t>
            </a:r>
            <a:r>
              <a:rPr lang="en-US" b="1" dirty="0">
                <a:solidFill>
                  <a:schemeClr val="bg1"/>
                </a:solidFill>
              </a:rPr>
              <a:t>2</a:t>
            </a:r>
            <a:r>
              <a:rPr lang="en-TW" b="1" dirty="0">
                <a:solidFill>
                  <a:schemeClr val="bg1"/>
                </a:solidFill>
              </a:rPr>
              <a:t>KB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F246D9E-3EC7-4707-A882-FFC42444A8EF}"/>
              </a:ext>
            </a:extLst>
          </p:cNvPr>
          <p:cNvSpPr/>
          <p:nvPr/>
        </p:nvSpPr>
        <p:spPr>
          <a:xfrm>
            <a:off x="9031736" y="3134766"/>
            <a:ext cx="1633287" cy="342559"/>
          </a:xfrm>
          <a:prstGeom prst="rect">
            <a:avLst/>
          </a:prstGeom>
          <a:solidFill>
            <a:srgbClr val="00B05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W" b="1" dirty="0">
                <a:solidFill>
                  <a:schemeClr val="bg1"/>
                </a:solidFill>
              </a:rPr>
              <a:t>Proses D : 2KB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E94F369-C4D0-4672-8F37-FCDD58AB5E1A}"/>
              </a:ext>
            </a:extLst>
          </p:cNvPr>
          <p:cNvSpPr/>
          <p:nvPr/>
        </p:nvSpPr>
        <p:spPr>
          <a:xfrm>
            <a:off x="9039726" y="2543092"/>
            <a:ext cx="1625192" cy="567480"/>
          </a:xfrm>
          <a:prstGeom prst="rect">
            <a:avLst/>
          </a:prstGeom>
          <a:solidFill>
            <a:srgbClr val="C0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W" b="1" dirty="0">
                <a:solidFill>
                  <a:schemeClr val="bg1"/>
                </a:solidFill>
              </a:rPr>
              <a:t>Proses E : </a:t>
            </a:r>
            <a:r>
              <a:rPr lang="en-US" b="1" dirty="0">
                <a:solidFill>
                  <a:schemeClr val="bg1"/>
                </a:solidFill>
              </a:rPr>
              <a:t>4</a:t>
            </a:r>
            <a:r>
              <a:rPr lang="en-TW" b="1" dirty="0">
                <a:solidFill>
                  <a:schemeClr val="bg1"/>
                </a:solidFill>
              </a:rPr>
              <a:t>KB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E65864A-CD9E-4DC3-9E02-C6681DF0B4E4}"/>
              </a:ext>
            </a:extLst>
          </p:cNvPr>
          <p:cNvSpPr/>
          <p:nvPr/>
        </p:nvSpPr>
        <p:spPr>
          <a:xfrm>
            <a:off x="9024200" y="2092510"/>
            <a:ext cx="1633287" cy="34234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W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5D47564-50EF-4194-AE00-4DFCCCDFBB21}"/>
              </a:ext>
            </a:extLst>
          </p:cNvPr>
          <p:cNvSpPr txBox="1"/>
          <p:nvPr/>
        </p:nvSpPr>
        <p:spPr>
          <a:xfrm>
            <a:off x="9375097" y="5600181"/>
            <a:ext cx="10048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W" b="1"/>
              <a:t>Memory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72D8FBE-143B-4F3E-9089-A00E795AC23F}"/>
              </a:ext>
            </a:extLst>
          </p:cNvPr>
          <p:cNvSpPr txBox="1"/>
          <p:nvPr/>
        </p:nvSpPr>
        <p:spPr>
          <a:xfrm>
            <a:off x="9519078" y="5869094"/>
            <a:ext cx="7168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28</a:t>
            </a:r>
            <a:r>
              <a:rPr lang="en-TW" dirty="0"/>
              <a:t> KB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AB63B372-9DDA-44A5-8708-71A0F3B1E81A}"/>
              </a:ext>
            </a:extLst>
          </p:cNvPr>
          <p:cNvSpPr txBox="1">
            <a:spLocks/>
          </p:cNvSpPr>
          <p:nvPr/>
        </p:nvSpPr>
        <p:spPr>
          <a:xfrm>
            <a:off x="7209483" y="2160479"/>
            <a:ext cx="1262221" cy="387496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5 KB FREE</a:t>
            </a:r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CE03679E-FC7A-48BA-A9EA-807360EA4A34}"/>
              </a:ext>
            </a:extLst>
          </p:cNvPr>
          <p:cNvSpPr txBox="1">
            <a:spLocks/>
          </p:cNvSpPr>
          <p:nvPr/>
        </p:nvSpPr>
        <p:spPr>
          <a:xfrm>
            <a:off x="9236932" y="2133093"/>
            <a:ext cx="1262221" cy="387496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5 KB FREE</a:t>
            </a: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88DB3409-8668-4E90-B86B-DCF820DBF330}"/>
              </a:ext>
            </a:extLst>
          </p:cNvPr>
          <p:cNvSpPr txBox="1">
            <a:spLocks/>
          </p:cNvSpPr>
          <p:nvPr/>
        </p:nvSpPr>
        <p:spPr>
          <a:xfrm>
            <a:off x="9289515" y="4132085"/>
            <a:ext cx="1262221" cy="387496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8 KB FREE</a:t>
            </a: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8D695E64-08E5-460D-B9B9-5E5884549FC2}"/>
              </a:ext>
            </a:extLst>
          </p:cNvPr>
          <p:cNvSpPr txBox="1">
            <a:spLocks/>
          </p:cNvSpPr>
          <p:nvPr/>
        </p:nvSpPr>
        <p:spPr>
          <a:xfrm>
            <a:off x="6967179" y="1757853"/>
            <a:ext cx="1449228" cy="37524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/>
              <a:t>Kondisi</a:t>
            </a:r>
            <a:r>
              <a:rPr lang="en-US" dirty="0"/>
              <a:t> Awal</a:t>
            </a:r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CCFEBD76-6A5F-441E-9EFB-12FEAB533989}"/>
              </a:ext>
            </a:extLst>
          </p:cNvPr>
          <p:cNvSpPr txBox="1">
            <a:spLocks/>
          </p:cNvSpPr>
          <p:nvPr/>
        </p:nvSpPr>
        <p:spPr>
          <a:xfrm>
            <a:off x="9378046" y="1745756"/>
            <a:ext cx="1449228" cy="37524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/>
              <a:t>Kondisi</a:t>
            </a:r>
            <a:r>
              <a:rPr lang="en-US" dirty="0"/>
              <a:t> 1</a:t>
            </a:r>
          </a:p>
        </p:txBody>
      </p:sp>
    </p:spTree>
    <p:extLst>
      <p:ext uri="{BB962C8B-B14F-4D97-AF65-F5344CB8AC3E}">
        <p14:creationId xmlns:p14="http://schemas.microsoft.com/office/powerpoint/2010/main" val="1678697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7854C9-C3BD-41A4-B1E0-E18A7D4B23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Fixed vs. Variable Scheme</a:t>
            </a:r>
          </a:p>
        </p:txBody>
      </p:sp>
      <p:graphicFrame>
        <p:nvGraphicFramePr>
          <p:cNvPr id="4" name="Table 6">
            <a:extLst>
              <a:ext uri="{FF2B5EF4-FFF2-40B4-BE49-F238E27FC236}">
                <a16:creationId xmlns:a16="http://schemas.microsoft.com/office/drawing/2014/main" id="{BE20B063-DBCA-47AE-BB36-5A69AD5482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3833478"/>
              </p:ext>
            </p:extLst>
          </p:nvPr>
        </p:nvGraphicFramePr>
        <p:xfrm>
          <a:off x="1703293" y="1884430"/>
          <a:ext cx="8659907" cy="4249221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231342">
                  <a:extLst>
                    <a:ext uri="{9D8B030D-6E8A-4147-A177-3AD203B41FA5}">
                      <a16:colId xmlns:a16="http://schemas.microsoft.com/office/drawing/2014/main" val="1056127648"/>
                    </a:ext>
                  </a:extLst>
                </a:gridCol>
                <a:gridCol w="4428565">
                  <a:extLst>
                    <a:ext uri="{9D8B030D-6E8A-4147-A177-3AD203B41FA5}">
                      <a16:colId xmlns:a16="http://schemas.microsoft.com/office/drawing/2014/main" val="461802394"/>
                    </a:ext>
                  </a:extLst>
                </a:gridCol>
              </a:tblGrid>
              <a:tr h="427922">
                <a:tc>
                  <a:txBody>
                    <a:bodyPr/>
                    <a:lstStyle/>
                    <a:p>
                      <a:pPr algn="ctr"/>
                      <a:r>
                        <a:rPr lang="en-TW" sz="2400" b="1" dirty="0">
                          <a:solidFill>
                            <a:schemeClr val="bg1"/>
                          </a:solidFill>
                        </a:rPr>
                        <a:t>Fixed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TW" sz="2400" b="1" dirty="0">
                          <a:solidFill>
                            <a:schemeClr val="bg1"/>
                          </a:solidFill>
                        </a:rPr>
                        <a:t>Variable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2869493"/>
                  </a:ext>
                </a:extLst>
              </a:tr>
              <a:tr h="957381">
                <a:tc>
                  <a:txBody>
                    <a:bodyPr/>
                    <a:lstStyle/>
                    <a:p>
                      <a:r>
                        <a:rPr lang="en-TW" sz="2400"/>
                        <a:t>Dibagi menjadi beberapa partisi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TW" sz="2400" dirty="0"/>
                        <a:t>Partisi terbentuk tergantung pada proses yang masuk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311546"/>
                  </a:ext>
                </a:extLst>
              </a:tr>
              <a:tr h="770260">
                <a:tc>
                  <a:txBody>
                    <a:bodyPr/>
                    <a:lstStyle/>
                    <a:p>
                      <a:r>
                        <a:rPr lang="en-TW" sz="2400"/>
                        <a:t>Hanya satu proses di tiap partisi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TW" sz="2400" dirty="0"/>
                        <a:t>Proses dimasukkan pada bagian yang kosong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9505719"/>
                  </a:ext>
                </a:extLst>
              </a:tr>
              <a:tr h="1112598">
                <a:tc>
                  <a:txBody>
                    <a:bodyPr/>
                    <a:lstStyle/>
                    <a:p>
                      <a:r>
                        <a:rPr lang="en-TW" sz="2400"/>
                        <a:t>Terjadi fragmentasi internal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TW" sz="2400"/>
                        <a:t>Lebih efisien. Namun memungkinkan terjadi fragmentasi eksternal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1177868"/>
                  </a:ext>
                </a:extLst>
              </a:tr>
              <a:tr h="770260">
                <a:tc>
                  <a:txBody>
                    <a:bodyPr/>
                    <a:lstStyle/>
                    <a:p>
                      <a:r>
                        <a:rPr lang="en-TW" sz="2400"/>
                        <a:t>Lebih mudah diimplementasikan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TW" sz="2400" dirty="0"/>
                        <a:t>Tidak lebih mudah diimplementasikan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85274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9562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4E7B9-3FF8-482B-BADE-B9EA42AC0C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Tugas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182BA8-25C0-42D1-9732-358B6FEC4B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749808" lvl="1" indent="-457200"/>
            <a:r>
              <a:rPr lang="en-US" sz="2800" dirty="0" err="1"/>
              <a:t>Buatlah</a:t>
            </a:r>
            <a:r>
              <a:rPr lang="en-US" sz="2800" dirty="0"/>
              <a:t> </a:t>
            </a:r>
            <a:r>
              <a:rPr lang="en-US" sz="2800" dirty="0" err="1"/>
              <a:t>kelompok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5 – 6 </a:t>
            </a:r>
            <a:r>
              <a:rPr lang="en-US" sz="2800" dirty="0" err="1"/>
              <a:t>anggota</a:t>
            </a:r>
            <a:r>
              <a:rPr lang="en-US" sz="2800" dirty="0"/>
              <a:t> per </a:t>
            </a:r>
            <a:r>
              <a:rPr lang="en-US" sz="2800" dirty="0" err="1"/>
              <a:t>kelompok</a:t>
            </a:r>
            <a:endParaRPr lang="en-US" sz="2800" dirty="0"/>
          </a:p>
          <a:p>
            <a:pPr marL="749808" lvl="1" indent="-457200"/>
            <a:r>
              <a:rPr lang="en-US" sz="2800" dirty="0" err="1"/>
              <a:t>buatlah</a:t>
            </a:r>
            <a:r>
              <a:rPr lang="en-US" sz="2800" dirty="0"/>
              <a:t> slide (ppt/pdf) </a:t>
            </a:r>
            <a:r>
              <a:rPr lang="en-US" sz="2800" dirty="0" err="1"/>
              <a:t>mengenai</a:t>
            </a:r>
            <a:endParaRPr lang="en-US" sz="2800" dirty="0"/>
          </a:p>
          <a:p>
            <a:pPr marL="932688" lvl="2" indent="-457200">
              <a:buFont typeface="+mj-lt"/>
              <a:buAutoNum type="arabicPeriod"/>
            </a:pPr>
            <a:r>
              <a:rPr lang="en-US" sz="2000" b="1" dirty="0">
                <a:solidFill>
                  <a:srgbClr val="0070C0"/>
                </a:solidFill>
              </a:rPr>
              <a:t>Paging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manajemen</a:t>
            </a:r>
            <a:r>
              <a:rPr lang="en-US" sz="2000" dirty="0"/>
              <a:t> </a:t>
            </a:r>
            <a:r>
              <a:rPr lang="en-US" sz="2000" dirty="0" err="1"/>
              <a:t>memori</a:t>
            </a:r>
            <a:endParaRPr lang="en-US" sz="2000" dirty="0"/>
          </a:p>
          <a:p>
            <a:pPr marL="932688" lvl="2" indent="-457200">
              <a:buFont typeface="+mj-lt"/>
              <a:buAutoNum type="arabicPeriod"/>
            </a:pPr>
            <a:r>
              <a:rPr lang="en-US" sz="2000" b="1" dirty="0">
                <a:solidFill>
                  <a:srgbClr val="0070C0"/>
                </a:solidFill>
              </a:rPr>
              <a:t>Swapping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manajemen</a:t>
            </a:r>
            <a:r>
              <a:rPr lang="en-US" sz="2000" dirty="0"/>
              <a:t> </a:t>
            </a:r>
            <a:r>
              <a:rPr lang="en-US" sz="2000" dirty="0" err="1"/>
              <a:t>memori</a:t>
            </a:r>
            <a:endParaRPr lang="en-US" sz="2000" dirty="0"/>
          </a:p>
          <a:p>
            <a:pPr marL="749808" lvl="1" indent="-457200"/>
            <a:r>
              <a:rPr lang="en-US" sz="2400" dirty="0"/>
              <a:t>Akan </a:t>
            </a:r>
            <a:r>
              <a:rPr lang="en-US" sz="2400" dirty="0" err="1"/>
              <a:t>dipilih</a:t>
            </a:r>
            <a:r>
              <a:rPr lang="en-US" sz="2400" dirty="0"/>
              <a:t> 2 - 4 </a:t>
            </a:r>
            <a:r>
              <a:rPr lang="en-US" sz="2400" dirty="0" err="1"/>
              <a:t>kelompok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acak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mempresentasikan</a:t>
            </a:r>
            <a:r>
              <a:rPr lang="en-US" sz="2400" dirty="0"/>
              <a:t> slide yang </a:t>
            </a:r>
            <a:r>
              <a:rPr lang="en-US" sz="2400" dirty="0" err="1"/>
              <a:t>dibuat</a:t>
            </a:r>
            <a:r>
              <a:rPr lang="en-US" sz="2400" dirty="0"/>
              <a:t> pada </a:t>
            </a:r>
            <a:r>
              <a:rPr lang="en-US" sz="2400" dirty="0" err="1"/>
              <a:t>pertemuan</a:t>
            </a:r>
            <a:r>
              <a:rPr lang="en-US" sz="2400" dirty="0"/>
              <a:t> </a:t>
            </a:r>
            <a:r>
              <a:rPr lang="en-US" sz="2400" dirty="0" err="1"/>
              <a:t>berikutnya</a:t>
            </a:r>
            <a:endParaRPr lang="en-US" sz="2400" dirty="0"/>
          </a:p>
          <a:p>
            <a:pPr marL="749808" lvl="1" indent="-457200"/>
            <a:r>
              <a:rPr lang="en-US" sz="2400" dirty="0"/>
              <a:t>Deadline </a:t>
            </a:r>
            <a:r>
              <a:rPr lang="en-US" sz="2400" dirty="0" err="1"/>
              <a:t>pengumpulan</a:t>
            </a:r>
            <a:r>
              <a:rPr lang="en-US" sz="2400" dirty="0"/>
              <a:t> 27 April 2022, </a:t>
            </a:r>
            <a:r>
              <a:rPr lang="en-US" sz="2400" dirty="0" err="1"/>
              <a:t>pukul</a:t>
            </a:r>
            <a:r>
              <a:rPr lang="en-US" sz="2400" dirty="0"/>
              <a:t> 21.00 WIB</a:t>
            </a:r>
          </a:p>
          <a:p>
            <a:pPr marL="749808" lvl="1" indent="-457200"/>
            <a:r>
              <a:rPr lang="en-US" sz="2400" dirty="0"/>
              <a:t>Link </a:t>
            </a:r>
            <a:r>
              <a:rPr lang="en-US" sz="2400" dirty="0" err="1"/>
              <a:t>pengumpulan</a:t>
            </a:r>
            <a:r>
              <a:rPr lang="en-US" sz="2400" dirty="0"/>
              <a:t>: </a:t>
            </a:r>
            <a:r>
              <a:rPr lang="en-US" sz="2400" dirty="0">
                <a:hlinkClick r:id="rId2"/>
              </a:rPr>
              <a:t>https://forms.gle/6omgW2ZVMttRxLdw7</a:t>
            </a:r>
            <a:r>
              <a:rPr lang="en-US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6182912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877F311-C1E2-41C5-8785-8DF29E565A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TERIMA KASIH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DA2C8E5-B304-4E22-97FF-5CC744CB0A1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8857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2808963-F479-487D-8346-7C551C1751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Memory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FB13A5B-1F20-4CA7-8909-A1881A7B14E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3898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3D52B5-35ED-49BA-94CC-BA942493EA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Memory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CBE7AD-AEDE-444E-9179-8FF81A2147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54710" y="5496232"/>
            <a:ext cx="6361470" cy="372861"/>
          </a:xfrm>
        </p:spPr>
        <p:txBody>
          <a:bodyPr/>
          <a:lstStyle/>
          <a:p>
            <a:r>
              <a:rPr lang="en-US" dirty="0">
                <a:hlinkClick r:id="rId2"/>
              </a:rPr>
              <a:t>https://www.youtube.com/watch?v=p3q5zWCw8J4</a:t>
            </a:r>
            <a:r>
              <a:rPr lang="en-US" dirty="0"/>
              <a:t>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334CE79-3340-48D1-9EA2-3B82719ABAC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7757" y="1906837"/>
            <a:ext cx="6188423" cy="3419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20558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E18515-6B35-450B-9D86-33520360C6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Terminologi</a:t>
            </a:r>
            <a:endParaRPr lang="en-US" dirty="0"/>
          </a:p>
        </p:txBody>
      </p:sp>
      <p:graphicFrame>
        <p:nvGraphicFramePr>
          <p:cNvPr id="7" name="Content Placeholder 5">
            <a:extLst>
              <a:ext uri="{FF2B5EF4-FFF2-40B4-BE49-F238E27FC236}">
                <a16:creationId xmlns:a16="http://schemas.microsoft.com/office/drawing/2014/main" id="{3F5FD958-FEB8-448E-866E-0B33AC051CB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68888133"/>
              </p:ext>
            </p:extLst>
          </p:nvPr>
        </p:nvGraphicFramePr>
        <p:xfrm>
          <a:off x="2930957" y="1487852"/>
          <a:ext cx="6499914" cy="52177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646FB426-3A15-40E7-8495-9E23B1B0F1BA}"/>
              </a:ext>
            </a:extLst>
          </p:cNvPr>
          <p:cNvSpPr txBox="1"/>
          <p:nvPr/>
        </p:nvSpPr>
        <p:spPr>
          <a:xfrm>
            <a:off x="1796983" y="3338047"/>
            <a:ext cx="17844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W" sz="2800" b="1" dirty="0">
                <a:solidFill>
                  <a:srgbClr val="FF0000"/>
                </a:solidFill>
                <a:latin typeface="SF Compact Text" pitchFamily="2" charset="77"/>
              </a:rPr>
              <a:t>STORAGE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49E3147-8EF0-4CDD-A27C-94B4C8D9376A}"/>
              </a:ext>
            </a:extLst>
          </p:cNvPr>
          <p:cNvSpPr txBox="1"/>
          <p:nvPr/>
        </p:nvSpPr>
        <p:spPr>
          <a:xfrm>
            <a:off x="8646067" y="3338047"/>
            <a:ext cx="169790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W" sz="2800" b="1" dirty="0">
                <a:solidFill>
                  <a:srgbClr val="FF0000"/>
                </a:solidFill>
                <a:latin typeface="SF Compact Text" pitchFamily="2" charset="77"/>
              </a:rPr>
              <a:t>MEMORY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896AE69-AE16-43F4-AD3C-12F900C493B4}"/>
              </a:ext>
            </a:extLst>
          </p:cNvPr>
          <p:cNvSpPr txBox="1"/>
          <p:nvPr/>
        </p:nvSpPr>
        <p:spPr>
          <a:xfrm>
            <a:off x="767225" y="3736365"/>
            <a:ext cx="28142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TW" dirty="0"/>
              <a:t>Penyimpanan program yang sedang tidak berjalan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C416DEF-CA00-4F12-8D95-8769298F5C2B}"/>
              </a:ext>
            </a:extLst>
          </p:cNvPr>
          <p:cNvSpPr txBox="1"/>
          <p:nvPr/>
        </p:nvSpPr>
        <p:spPr>
          <a:xfrm>
            <a:off x="8610556" y="3745857"/>
            <a:ext cx="28142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TW" dirty="0"/>
              <a:t>Media tempat ketika program sedang di eksekusi</a:t>
            </a:r>
          </a:p>
        </p:txBody>
      </p:sp>
    </p:spTree>
    <p:extLst>
      <p:ext uri="{BB962C8B-B14F-4D97-AF65-F5344CB8AC3E}">
        <p14:creationId xmlns:p14="http://schemas.microsoft.com/office/powerpoint/2010/main" val="24953117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6C6E92-C223-4612-8DB9-6BCD42C0F8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Prinsip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Memori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1D5371-82B7-4978-A9A4-F31769CA63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5966908" cy="4023360"/>
          </a:xfrm>
        </p:spPr>
        <p:txBody>
          <a:bodyPr>
            <a:normAutofit/>
          </a:bodyPr>
          <a:lstStyle/>
          <a:p>
            <a:pPr lvl="1"/>
            <a:r>
              <a:rPr lang="en-TW" sz="2400" dirty="0"/>
              <a:t>Program disimpan pada secondary storage (HDD, SSD)</a:t>
            </a:r>
          </a:p>
          <a:p>
            <a:pPr lvl="1"/>
            <a:r>
              <a:rPr lang="en-TW" sz="2400" dirty="0"/>
              <a:t>Dimuat oleh sistem operasi ke RAM ketika dijalankan</a:t>
            </a:r>
          </a:p>
          <a:p>
            <a:pPr lvl="1"/>
            <a:r>
              <a:rPr lang="en-TW" sz="2400" dirty="0"/>
              <a:t>Disimpan sejumlah kecil di cache supaya lebih cepat</a:t>
            </a:r>
          </a:p>
          <a:p>
            <a:pPr lvl="1"/>
            <a:r>
              <a:rPr lang="en-TW" sz="2400" dirty="0"/>
              <a:t>Dioperasikan oleh CPU pada register</a:t>
            </a:r>
          </a:p>
          <a:p>
            <a:pPr lvl="1"/>
            <a:r>
              <a:rPr lang="en-TW" sz="2400" dirty="0"/>
              <a:t>Hanya RAM dan Cache yang memiliki akses khusus ke CPU</a:t>
            </a:r>
          </a:p>
          <a:p>
            <a:pPr lvl="1"/>
            <a:endParaRPr lang="en-US" sz="2400" dirty="0"/>
          </a:p>
        </p:txBody>
      </p:sp>
      <p:pic>
        <p:nvPicPr>
          <p:cNvPr id="4" name="Picture 2" descr="What is Memory?">
            <a:extLst>
              <a:ext uri="{FF2B5EF4-FFF2-40B4-BE49-F238E27FC236}">
                <a16:creationId xmlns:a16="http://schemas.microsoft.com/office/drawing/2014/main" id="{A4C3A983-732F-4325-AB75-2B8A9D5F8F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4380" y="2821094"/>
            <a:ext cx="4051300" cy="30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901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5DB452-3E57-44AA-B22B-A0EFE16700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Memory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F72A4D-1CB1-4AB6-97FE-B54A723C28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altLang="en-US" sz="2400" dirty="0"/>
              <a:t>Program must be brought (from disk)  into memory and placed within a process for it to be run</a:t>
            </a:r>
            <a:endParaRPr lang="en-US" altLang="en-US" sz="800" dirty="0"/>
          </a:p>
          <a:p>
            <a:pPr lvl="1"/>
            <a:r>
              <a:rPr lang="en-US" altLang="en-US" sz="2400" dirty="0"/>
              <a:t>Main memory and registers are only storage CPU can access directly</a:t>
            </a:r>
          </a:p>
          <a:p>
            <a:pPr lvl="1"/>
            <a:r>
              <a:rPr lang="en-US" altLang="en-US" sz="2400" dirty="0"/>
              <a:t>Memory unit only sees a stream of:</a:t>
            </a:r>
          </a:p>
          <a:p>
            <a:pPr lvl="2"/>
            <a:r>
              <a:rPr lang="en-US" altLang="en-US" sz="1800" dirty="0"/>
              <a:t>addresses + read requests, or </a:t>
            </a:r>
          </a:p>
          <a:p>
            <a:pPr lvl="2"/>
            <a:r>
              <a:rPr lang="en-US" altLang="en-US" sz="1800" dirty="0"/>
              <a:t>address + data and write requests</a:t>
            </a:r>
            <a:endParaRPr lang="en-US" altLang="en-US" sz="600" dirty="0"/>
          </a:p>
          <a:p>
            <a:pPr lvl="1"/>
            <a:r>
              <a:rPr lang="en-US" altLang="en-US" sz="2400" dirty="0"/>
              <a:t>Register access is done in one CPU clock (or less)</a:t>
            </a:r>
            <a:endParaRPr lang="en-US" altLang="en-US" sz="800" dirty="0"/>
          </a:p>
          <a:p>
            <a:pPr lvl="1"/>
            <a:r>
              <a:rPr lang="en-US" altLang="en-US" sz="2400" dirty="0"/>
              <a:t>Main memory can take many cycles, causing a </a:t>
            </a:r>
            <a:r>
              <a:rPr lang="en-US" altLang="en-US" sz="2400" b="1" dirty="0">
                <a:solidFill>
                  <a:srgbClr val="006699"/>
                </a:solidFill>
                <a:latin typeface="+mj-lt"/>
              </a:rPr>
              <a:t>stall</a:t>
            </a:r>
          </a:p>
          <a:p>
            <a:pPr lvl="1"/>
            <a:r>
              <a:rPr lang="en-US" altLang="en-US" sz="2400" b="1" dirty="0">
                <a:solidFill>
                  <a:srgbClr val="006699"/>
                </a:solidFill>
                <a:latin typeface="+mj-lt"/>
              </a:rPr>
              <a:t>Cache</a:t>
            </a:r>
            <a:r>
              <a:rPr lang="en-US" altLang="en-US" sz="2400" dirty="0">
                <a:solidFill>
                  <a:srgbClr val="3366FF"/>
                </a:solidFill>
              </a:rPr>
              <a:t> </a:t>
            </a:r>
            <a:r>
              <a:rPr lang="en-US" altLang="en-US" sz="2400" dirty="0"/>
              <a:t>sits between main memory and CPU registers</a:t>
            </a:r>
            <a:endParaRPr lang="en-US" altLang="en-US" sz="800" dirty="0"/>
          </a:p>
          <a:p>
            <a:pPr lvl="1"/>
            <a:r>
              <a:rPr lang="en-US" altLang="en-US" sz="2400" dirty="0"/>
              <a:t>Protection of memory required to ensure correct operation</a:t>
            </a:r>
          </a:p>
        </p:txBody>
      </p:sp>
    </p:spTree>
    <p:extLst>
      <p:ext uri="{BB962C8B-B14F-4D97-AF65-F5344CB8AC3E}">
        <p14:creationId xmlns:p14="http://schemas.microsoft.com/office/powerpoint/2010/main" val="22969198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85A73D-F3EF-4EEE-ADB9-33ACDFDFAC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Protection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E68D42-4950-4C03-8EAD-D3FAC18E16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5931049" cy="4023360"/>
          </a:xfrm>
        </p:spPr>
        <p:txBody>
          <a:bodyPr>
            <a:normAutofit/>
          </a:bodyPr>
          <a:lstStyle/>
          <a:p>
            <a:pPr lvl="1"/>
            <a:r>
              <a:rPr lang="en-US" altLang="en-US" sz="3200" dirty="0"/>
              <a:t>Need to ensure that a process can access only those addresses in its address space.</a:t>
            </a:r>
          </a:p>
          <a:p>
            <a:pPr lvl="1"/>
            <a:r>
              <a:rPr lang="en-US" altLang="en-US" sz="3200" dirty="0"/>
              <a:t>We can provide this protection by using  a pair of </a:t>
            </a:r>
            <a:r>
              <a:rPr lang="en-US" altLang="en-US" sz="3200" b="1" dirty="0">
                <a:solidFill>
                  <a:srgbClr val="006699"/>
                </a:solidFill>
                <a:latin typeface="+mj-lt"/>
              </a:rPr>
              <a:t>base</a:t>
            </a:r>
            <a:r>
              <a:rPr lang="en-US" altLang="en-US" sz="3200" dirty="0">
                <a:solidFill>
                  <a:srgbClr val="3366FF"/>
                </a:solidFill>
              </a:rPr>
              <a:t> </a:t>
            </a:r>
            <a:r>
              <a:rPr lang="en-US" altLang="en-US" sz="3200" dirty="0"/>
              <a:t>and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>
                <a:solidFill>
                  <a:srgbClr val="006699"/>
                </a:solidFill>
                <a:latin typeface="+mj-lt"/>
              </a:rPr>
              <a:t>limit registers</a:t>
            </a:r>
            <a:r>
              <a:rPr lang="en-US" altLang="en-US" sz="3200" dirty="0"/>
              <a:t> define the logical address space of a process</a:t>
            </a:r>
          </a:p>
          <a:p>
            <a:pPr lvl="1"/>
            <a:endParaRPr lang="en-US" sz="32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FDDF805-A4EF-4AEB-B1EC-649AE08850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1038" y="1845734"/>
            <a:ext cx="4425298" cy="4321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024415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D1457F-A847-4D67-AC09-96C1018302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Hardware Address Protection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72472D-526C-479A-B5F4-9D1D832D8E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altLang="en-US" sz="2800" dirty="0"/>
              <a:t>CPU must check every memory access generated in user mode to be sure it is between base and limit for that user</a:t>
            </a:r>
          </a:p>
          <a:p>
            <a:pPr lvl="1"/>
            <a:r>
              <a:rPr lang="en-US" altLang="en-US" sz="2800" dirty="0"/>
              <a:t>the instructions to loading the base and limit registers are privileged </a:t>
            </a:r>
          </a:p>
          <a:p>
            <a:pPr lvl="1"/>
            <a:endParaRPr lang="en-US" sz="28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74AFAC5-44F9-4ADE-8DC6-07277643F8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4594" y="3429000"/>
            <a:ext cx="6122811" cy="28281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4660704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02006FA4-1611-4B07-AF7F-85CF6D20EB3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163</TotalTime>
  <Words>1180</Words>
  <Application>Microsoft Office PowerPoint</Application>
  <PresentationFormat>Widescreen</PresentationFormat>
  <Paragraphs>213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1" baseType="lpstr">
      <vt:lpstr>SF Compact Text</vt:lpstr>
      <vt:lpstr>Calibri</vt:lpstr>
      <vt:lpstr>Calibri Light</vt:lpstr>
      <vt:lpstr>Wingdings</vt:lpstr>
      <vt:lpstr>Retrospect</vt:lpstr>
      <vt:lpstr>Sistem Operasi</vt:lpstr>
      <vt:lpstr>Pendahuluan</vt:lpstr>
      <vt:lpstr>Memory</vt:lpstr>
      <vt:lpstr>Memory</vt:lpstr>
      <vt:lpstr>Terminologi</vt:lpstr>
      <vt:lpstr>Prinsip Kerja Memori</vt:lpstr>
      <vt:lpstr>Memory</vt:lpstr>
      <vt:lpstr>Protection</vt:lpstr>
      <vt:lpstr>Hardware Address Protection</vt:lpstr>
      <vt:lpstr>Logical vs. Physical Address</vt:lpstr>
      <vt:lpstr>Logical vs. Physical Address</vt:lpstr>
      <vt:lpstr>Memory-Management Unit (MMU)</vt:lpstr>
      <vt:lpstr>Memory-Management Unit (Cont.)</vt:lpstr>
      <vt:lpstr>Memory Management Technique</vt:lpstr>
      <vt:lpstr>Contiguous Allocation</vt:lpstr>
      <vt:lpstr>Fixed Partition Scheme</vt:lpstr>
      <vt:lpstr>Fixed Partition Scheme</vt:lpstr>
      <vt:lpstr>Fixed Partition Scheme: First Fit</vt:lpstr>
      <vt:lpstr>Fixed Partition Scheme: Best Fit</vt:lpstr>
      <vt:lpstr>Fixed Partition Scheme: Worst Fit</vt:lpstr>
      <vt:lpstr>Variable Partition Scheme</vt:lpstr>
      <vt:lpstr>Variable Partition Scheme</vt:lpstr>
      <vt:lpstr>Fragmentasi External</vt:lpstr>
      <vt:lpstr>Fixed vs. Variable Scheme</vt:lpstr>
      <vt:lpstr>Tugas</vt:lpstr>
      <vt:lpstr>TERIMA KASIH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Sistem Operasi</dc:title>
  <dc:creator>MSI GAMING</dc:creator>
  <cp:lastModifiedBy>MSI GAMING</cp:lastModifiedBy>
  <cp:revision>9</cp:revision>
  <dcterms:created xsi:type="dcterms:W3CDTF">2022-02-21T14:56:09Z</dcterms:created>
  <dcterms:modified xsi:type="dcterms:W3CDTF">2022-04-20T19:09:34Z</dcterms:modified>
</cp:coreProperties>
</file>