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sldIdLst>
    <p:sldId id="256" r:id="rId2"/>
    <p:sldId id="284" r:id="rId3"/>
    <p:sldId id="285" r:id="rId4"/>
    <p:sldId id="286" r:id="rId5"/>
    <p:sldId id="259" r:id="rId6"/>
    <p:sldId id="260" r:id="rId7"/>
    <p:sldId id="275" r:id="rId8"/>
    <p:sldId id="261" r:id="rId9"/>
    <p:sldId id="257" r:id="rId10"/>
    <p:sldId id="258" r:id="rId11"/>
    <p:sldId id="262" r:id="rId12"/>
    <p:sldId id="287" r:id="rId13"/>
    <p:sldId id="263" r:id="rId14"/>
    <p:sldId id="264" r:id="rId15"/>
    <p:sldId id="270" r:id="rId16"/>
    <p:sldId id="271" r:id="rId17"/>
    <p:sldId id="272" r:id="rId18"/>
    <p:sldId id="273" r:id="rId19"/>
    <p:sldId id="265" r:id="rId20"/>
    <p:sldId id="274" r:id="rId21"/>
    <p:sldId id="266" r:id="rId22"/>
    <p:sldId id="267" r:id="rId23"/>
    <p:sldId id="276" r:id="rId24"/>
    <p:sldId id="277" r:id="rId25"/>
    <p:sldId id="278" r:id="rId26"/>
    <p:sldId id="279" r:id="rId27"/>
    <p:sldId id="281" r:id="rId28"/>
    <p:sldId id="283" r:id="rId29"/>
    <p:sldId id="288" r:id="rId30"/>
    <p:sldId id="289" r:id="rId31"/>
    <p:sldId id="290" r:id="rId32"/>
    <p:sldId id="269" r:id="rId33"/>
    <p:sldId id="26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6" d="100"/>
          <a:sy n="76" d="100"/>
        </p:scale>
        <p:origin x="54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A5DBF-2338-4511-B40D-7F68038512E3}" type="doc">
      <dgm:prSet loTypeId="urn:microsoft.com/office/officeart/2005/8/layout/vList3#1" loCatId="list" qsTypeId="urn:microsoft.com/office/officeart/2005/8/quickstyle/simple1" qsCatId="simple" csTypeId="urn:microsoft.com/office/officeart/2005/8/colors/colorful5" csCatId="colorful" phldr="1"/>
      <dgm:spPr/>
    </dgm:pt>
    <dgm:pt modelId="{3B57F320-0B15-4F7F-9FC8-AF5FCAC3239A}">
      <dgm:prSet phldrT="[Text]">
        <dgm:style>
          <a:lnRef idx="3">
            <a:schemeClr val="lt1"/>
          </a:lnRef>
          <a:fillRef idx="1">
            <a:schemeClr val="dk1"/>
          </a:fillRef>
          <a:effectRef idx="1">
            <a:schemeClr val="dk1"/>
          </a:effectRef>
          <a:fontRef idx="minor">
            <a:schemeClr val="lt1"/>
          </a:fontRef>
        </dgm:style>
      </dgm:prSet>
      <dgm:spPr/>
      <dgm:t>
        <a:bodyPr/>
        <a:lstStyle/>
        <a:p>
          <a:r>
            <a:rPr lang="en-US" b="0" dirty="0" err="1" smtClean="0">
              <a:solidFill>
                <a:schemeClr val="tx1"/>
              </a:solidFill>
            </a:rPr>
            <a:t>Ketuhanan</a:t>
          </a:r>
          <a:r>
            <a:rPr lang="en-US" b="0" dirty="0" smtClean="0">
              <a:solidFill>
                <a:schemeClr val="tx1"/>
              </a:solidFill>
            </a:rPr>
            <a:t> yang </a:t>
          </a:r>
          <a:r>
            <a:rPr lang="en-US" b="0" dirty="0" err="1" smtClean="0">
              <a:solidFill>
                <a:schemeClr val="tx1"/>
              </a:solidFill>
            </a:rPr>
            <a:t>Maha</a:t>
          </a:r>
          <a:r>
            <a:rPr lang="en-US" b="0" dirty="0" smtClean="0">
              <a:solidFill>
                <a:schemeClr val="tx1"/>
              </a:solidFill>
            </a:rPr>
            <a:t> </a:t>
          </a:r>
          <a:r>
            <a:rPr lang="en-US" b="0" dirty="0" err="1" smtClean="0">
              <a:solidFill>
                <a:schemeClr val="tx1"/>
              </a:solidFill>
            </a:rPr>
            <a:t>Esa</a:t>
          </a:r>
          <a:endParaRPr lang="en-US" b="0" dirty="0">
            <a:solidFill>
              <a:schemeClr val="tx1"/>
            </a:solidFill>
          </a:endParaRPr>
        </a:p>
      </dgm:t>
    </dgm:pt>
    <dgm:pt modelId="{9CF41592-1FAF-41C3-B76E-9A6B1E5F5639}" type="parTrans" cxnId="{9379762C-F9D3-4EF9-8893-3065826EC872}">
      <dgm:prSet/>
      <dgm:spPr/>
      <dgm:t>
        <a:bodyPr/>
        <a:lstStyle/>
        <a:p>
          <a:endParaRPr lang="en-US"/>
        </a:p>
      </dgm:t>
    </dgm:pt>
    <dgm:pt modelId="{97FB93D5-5D61-4F89-A2D5-6DD86DDC960C}" type="sibTrans" cxnId="{9379762C-F9D3-4EF9-8893-3065826EC872}">
      <dgm:prSet/>
      <dgm:spPr/>
      <dgm:t>
        <a:bodyPr/>
        <a:lstStyle/>
        <a:p>
          <a:endParaRPr lang="en-US"/>
        </a:p>
      </dgm:t>
    </dgm:pt>
    <dgm:pt modelId="{CA85F0D3-F4E1-4A5A-B253-2DABFE5A5674}">
      <dgm:prSet phldrT="[Text]">
        <dgm:style>
          <a:lnRef idx="3">
            <a:schemeClr val="lt1"/>
          </a:lnRef>
          <a:fillRef idx="1">
            <a:schemeClr val="dk1"/>
          </a:fillRef>
          <a:effectRef idx="1">
            <a:schemeClr val="dk1"/>
          </a:effectRef>
          <a:fontRef idx="minor">
            <a:schemeClr val="lt1"/>
          </a:fontRef>
        </dgm:style>
      </dgm:prSet>
      <dgm:spPr/>
      <dgm:t>
        <a:bodyPr/>
        <a:lstStyle/>
        <a:p>
          <a:r>
            <a:rPr lang="en-US" dirty="0" err="1" smtClean="0">
              <a:solidFill>
                <a:schemeClr val="tx1"/>
              </a:solidFill>
            </a:rPr>
            <a:t>Kerakyatan</a:t>
          </a:r>
          <a:r>
            <a:rPr lang="en-US" dirty="0" smtClean="0">
              <a:solidFill>
                <a:schemeClr val="tx1"/>
              </a:solidFill>
            </a:rPr>
            <a:t> yang </a:t>
          </a:r>
          <a:r>
            <a:rPr lang="en-US" dirty="0" err="1" smtClean="0">
              <a:solidFill>
                <a:schemeClr val="tx1"/>
              </a:solidFill>
            </a:rPr>
            <a:t>Dipimpin</a:t>
          </a:r>
          <a:r>
            <a:rPr lang="en-US" dirty="0" smtClean="0">
              <a:solidFill>
                <a:schemeClr val="tx1"/>
              </a:solidFill>
            </a:rPr>
            <a:t> </a:t>
          </a:r>
          <a:r>
            <a:rPr lang="en-US" dirty="0" err="1" smtClean="0">
              <a:solidFill>
                <a:schemeClr val="tx1"/>
              </a:solidFill>
            </a:rPr>
            <a:t>oleh</a:t>
          </a:r>
          <a:r>
            <a:rPr lang="en-US" dirty="0" smtClean="0">
              <a:solidFill>
                <a:schemeClr val="tx1"/>
              </a:solidFill>
            </a:rPr>
            <a:t> </a:t>
          </a:r>
          <a:r>
            <a:rPr lang="en-US" dirty="0" err="1" smtClean="0">
              <a:solidFill>
                <a:schemeClr val="tx1"/>
              </a:solidFill>
            </a:rPr>
            <a:t>Hikmat</a:t>
          </a:r>
          <a:r>
            <a:rPr lang="en-US" dirty="0" smtClean="0">
              <a:solidFill>
                <a:schemeClr val="tx1"/>
              </a:solidFill>
            </a:rPr>
            <a:t> </a:t>
          </a:r>
          <a:r>
            <a:rPr lang="en-US" dirty="0" err="1" smtClean="0">
              <a:solidFill>
                <a:schemeClr val="tx1"/>
              </a:solidFill>
            </a:rPr>
            <a:t>Kebijaksanaan</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Permusyawaratan</a:t>
          </a:r>
          <a:r>
            <a:rPr lang="en-US" dirty="0" smtClean="0">
              <a:solidFill>
                <a:schemeClr val="tx1"/>
              </a:solidFill>
            </a:rPr>
            <a:t> </a:t>
          </a:r>
          <a:r>
            <a:rPr lang="en-US" dirty="0" err="1" smtClean="0">
              <a:solidFill>
                <a:schemeClr val="tx1"/>
              </a:solidFill>
            </a:rPr>
            <a:t>Perwakilan</a:t>
          </a:r>
          <a:r>
            <a:rPr lang="en-US" dirty="0" smtClean="0">
              <a:solidFill>
                <a:schemeClr val="tx1"/>
              </a:solidFill>
            </a:rPr>
            <a:t> </a:t>
          </a:r>
          <a:endParaRPr lang="en-US" dirty="0">
            <a:solidFill>
              <a:schemeClr val="tx1"/>
            </a:solidFill>
          </a:endParaRPr>
        </a:p>
      </dgm:t>
    </dgm:pt>
    <dgm:pt modelId="{78382E1C-9BA8-4274-AF7E-FC70EF29A21D}" type="parTrans" cxnId="{FCBEF23D-7E22-4E3D-BA18-24E3781B32A5}">
      <dgm:prSet/>
      <dgm:spPr/>
      <dgm:t>
        <a:bodyPr/>
        <a:lstStyle/>
        <a:p>
          <a:endParaRPr lang="en-US"/>
        </a:p>
      </dgm:t>
    </dgm:pt>
    <dgm:pt modelId="{D69ACFF3-EE59-49A8-A1CF-BF4D40219212}" type="sibTrans" cxnId="{FCBEF23D-7E22-4E3D-BA18-24E3781B32A5}">
      <dgm:prSet/>
      <dgm:spPr/>
      <dgm:t>
        <a:bodyPr/>
        <a:lstStyle/>
        <a:p>
          <a:endParaRPr lang="en-US"/>
        </a:p>
      </dgm:t>
    </dgm:pt>
    <dgm:pt modelId="{0933052A-D742-47DE-A998-487234890A52}">
      <dgm:prSet phldrT="[Text]">
        <dgm:style>
          <a:lnRef idx="3">
            <a:schemeClr val="lt1"/>
          </a:lnRef>
          <a:fillRef idx="1">
            <a:schemeClr val="dk1"/>
          </a:fillRef>
          <a:effectRef idx="1">
            <a:schemeClr val="dk1"/>
          </a:effectRef>
          <a:fontRef idx="minor">
            <a:schemeClr val="lt1"/>
          </a:fontRef>
        </dgm:style>
      </dgm:prSet>
      <dgm:spPr/>
      <dgm:t>
        <a:bodyPr/>
        <a:lstStyle/>
        <a:p>
          <a:r>
            <a:rPr lang="en-US" dirty="0" err="1" smtClean="0">
              <a:solidFill>
                <a:schemeClr val="tx1"/>
              </a:solidFill>
            </a:rPr>
            <a:t>Keadilan</a:t>
          </a:r>
          <a:r>
            <a:rPr lang="en-US" dirty="0" smtClean="0">
              <a:solidFill>
                <a:schemeClr val="tx1"/>
              </a:solidFill>
            </a:rPr>
            <a:t> </a:t>
          </a:r>
          <a:r>
            <a:rPr lang="en-US" dirty="0" err="1" smtClean="0">
              <a:solidFill>
                <a:schemeClr val="tx1"/>
              </a:solidFill>
            </a:rPr>
            <a:t>Sosial</a:t>
          </a:r>
          <a:r>
            <a:rPr lang="en-US" dirty="0" smtClean="0">
              <a:solidFill>
                <a:schemeClr val="tx1"/>
              </a:solidFill>
            </a:rPr>
            <a:t> </a:t>
          </a:r>
          <a:r>
            <a:rPr lang="en-US" dirty="0" err="1" smtClean="0">
              <a:solidFill>
                <a:schemeClr val="tx1"/>
              </a:solidFill>
            </a:rPr>
            <a:t>bagi</a:t>
          </a:r>
          <a:r>
            <a:rPr lang="en-US" dirty="0" smtClean="0">
              <a:solidFill>
                <a:schemeClr val="tx1"/>
              </a:solidFill>
            </a:rPr>
            <a:t> </a:t>
          </a:r>
          <a:r>
            <a:rPr lang="en-US" dirty="0" err="1" smtClean="0">
              <a:solidFill>
                <a:schemeClr val="tx1"/>
              </a:solidFill>
            </a:rPr>
            <a:t>Seluruh</a:t>
          </a:r>
          <a:r>
            <a:rPr lang="en-US" dirty="0" smtClean="0">
              <a:solidFill>
                <a:schemeClr val="tx1"/>
              </a:solidFill>
            </a:rPr>
            <a:t> Rakyat Indonesia</a:t>
          </a:r>
          <a:endParaRPr lang="en-US" dirty="0">
            <a:solidFill>
              <a:schemeClr val="tx1"/>
            </a:solidFill>
          </a:endParaRPr>
        </a:p>
      </dgm:t>
    </dgm:pt>
    <dgm:pt modelId="{D7DF77C8-AC29-4DAE-8127-7F6A796F0340}" type="parTrans" cxnId="{DAE3DF0A-E071-4F6D-8823-83686E45939A}">
      <dgm:prSet/>
      <dgm:spPr/>
      <dgm:t>
        <a:bodyPr/>
        <a:lstStyle/>
        <a:p>
          <a:endParaRPr lang="en-US"/>
        </a:p>
      </dgm:t>
    </dgm:pt>
    <dgm:pt modelId="{97B54A7E-7582-4452-BE3F-059813A934E3}" type="sibTrans" cxnId="{DAE3DF0A-E071-4F6D-8823-83686E45939A}">
      <dgm:prSet/>
      <dgm:spPr/>
      <dgm:t>
        <a:bodyPr/>
        <a:lstStyle/>
        <a:p>
          <a:endParaRPr lang="en-US"/>
        </a:p>
      </dgm:t>
    </dgm:pt>
    <dgm:pt modelId="{40C59DF2-B904-4B8C-A285-74D821DD3BF5}">
      <dgm:prSet>
        <dgm:style>
          <a:lnRef idx="3">
            <a:schemeClr val="lt1"/>
          </a:lnRef>
          <a:fillRef idx="1">
            <a:schemeClr val="dk1"/>
          </a:fillRef>
          <a:effectRef idx="1">
            <a:schemeClr val="dk1"/>
          </a:effectRef>
          <a:fontRef idx="minor">
            <a:schemeClr val="lt1"/>
          </a:fontRef>
        </dgm:style>
      </dgm:prSet>
      <dgm:spPr/>
      <dgm:t>
        <a:bodyPr/>
        <a:lstStyle/>
        <a:p>
          <a:r>
            <a:rPr lang="en-US" dirty="0" err="1" smtClean="0">
              <a:solidFill>
                <a:schemeClr val="tx1"/>
              </a:solidFill>
            </a:rPr>
            <a:t>Kemanusiaan</a:t>
          </a:r>
          <a:r>
            <a:rPr lang="en-US" dirty="0" smtClean="0">
              <a:solidFill>
                <a:schemeClr val="tx1"/>
              </a:solidFill>
            </a:rPr>
            <a:t> yang </a:t>
          </a:r>
          <a:r>
            <a:rPr lang="en-US" dirty="0" err="1" smtClean="0">
              <a:solidFill>
                <a:schemeClr val="tx1"/>
              </a:solidFill>
            </a:rPr>
            <a:t>Beradil</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Beradab</a:t>
          </a:r>
          <a:endParaRPr lang="en-US" dirty="0">
            <a:solidFill>
              <a:schemeClr val="tx1"/>
            </a:solidFill>
          </a:endParaRPr>
        </a:p>
      </dgm:t>
    </dgm:pt>
    <dgm:pt modelId="{B0B4D4A5-4B85-498E-83AD-27B47ED5E86F}" type="parTrans" cxnId="{8B670F2D-9DBC-4CEC-B82A-D2BC85BBC845}">
      <dgm:prSet/>
      <dgm:spPr/>
      <dgm:t>
        <a:bodyPr/>
        <a:lstStyle/>
        <a:p>
          <a:endParaRPr lang="en-US"/>
        </a:p>
      </dgm:t>
    </dgm:pt>
    <dgm:pt modelId="{05A2AAB7-514D-4742-A059-EC840A6B65A1}" type="sibTrans" cxnId="{8B670F2D-9DBC-4CEC-B82A-D2BC85BBC845}">
      <dgm:prSet/>
      <dgm:spPr/>
      <dgm:t>
        <a:bodyPr/>
        <a:lstStyle/>
        <a:p>
          <a:endParaRPr lang="en-US"/>
        </a:p>
      </dgm:t>
    </dgm:pt>
    <dgm:pt modelId="{EC3F1BD7-6463-435F-ADBF-51C19EA879E7}">
      <dgm:prSet>
        <dgm:style>
          <a:lnRef idx="3">
            <a:schemeClr val="lt1"/>
          </a:lnRef>
          <a:fillRef idx="1">
            <a:schemeClr val="dk1"/>
          </a:fillRef>
          <a:effectRef idx="1">
            <a:schemeClr val="dk1"/>
          </a:effectRef>
          <a:fontRef idx="minor">
            <a:schemeClr val="lt1"/>
          </a:fontRef>
        </dgm:style>
      </dgm:prSet>
      <dgm:spPr/>
      <dgm:t>
        <a:bodyPr/>
        <a:lstStyle/>
        <a:p>
          <a:r>
            <a:rPr lang="en-US" dirty="0" err="1" smtClean="0">
              <a:solidFill>
                <a:schemeClr val="tx1"/>
              </a:solidFill>
            </a:rPr>
            <a:t>Persatuan</a:t>
          </a:r>
          <a:r>
            <a:rPr lang="en-US" dirty="0" smtClean="0">
              <a:solidFill>
                <a:schemeClr val="tx1"/>
              </a:solidFill>
            </a:rPr>
            <a:t> Indonesia</a:t>
          </a:r>
          <a:endParaRPr lang="en-US" dirty="0">
            <a:solidFill>
              <a:schemeClr val="tx1"/>
            </a:solidFill>
          </a:endParaRPr>
        </a:p>
      </dgm:t>
    </dgm:pt>
    <dgm:pt modelId="{44B466F9-A5FE-42AB-9E95-BE72D8E86D62}" type="parTrans" cxnId="{AEF75CBA-2D75-4F95-9494-816068EF7FBD}">
      <dgm:prSet/>
      <dgm:spPr/>
      <dgm:t>
        <a:bodyPr/>
        <a:lstStyle/>
        <a:p>
          <a:endParaRPr lang="en-US"/>
        </a:p>
      </dgm:t>
    </dgm:pt>
    <dgm:pt modelId="{90FAD09A-26AA-450F-8280-9DE3C746D4A3}" type="sibTrans" cxnId="{AEF75CBA-2D75-4F95-9494-816068EF7FBD}">
      <dgm:prSet/>
      <dgm:spPr/>
      <dgm:t>
        <a:bodyPr/>
        <a:lstStyle/>
        <a:p>
          <a:endParaRPr lang="en-US"/>
        </a:p>
      </dgm:t>
    </dgm:pt>
    <dgm:pt modelId="{5F113537-96F5-44C0-80B5-7B0A50555D12}" type="pres">
      <dgm:prSet presAssocID="{888A5DBF-2338-4511-B40D-7F68038512E3}" presName="linearFlow" presStyleCnt="0">
        <dgm:presLayoutVars>
          <dgm:dir/>
          <dgm:resizeHandles val="exact"/>
        </dgm:presLayoutVars>
      </dgm:prSet>
      <dgm:spPr/>
    </dgm:pt>
    <dgm:pt modelId="{3F1F5C7A-1B02-4FAE-8B45-90A4502B0F86}" type="pres">
      <dgm:prSet presAssocID="{3B57F320-0B15-4F7F-9FC8-AF5FCAC3239A}" presName="composite" presStyleCnt="0"/>
      <dgm:spPr/>
    </dgm:pt>
    <dgm:pt modelId="{B5DB1666-FC2C-4451-81E9-77D78F8C09FB}" type="pres">
      <dgm:prSet presAssocID="{3B57F320-0B15-4F7F-9FC8-AF5FCAC3239A}" presName="imgShp" presStyleLbl="fgImgPlace1" presStyleIdx="0" presStyleCnt="5"/>
      <dgm:spPr>
        <a:blipFill rotWithShape="0">
          <a:blip xmlns:r="http://schemas.openxmlformats.org/officeDocument/2006/relationships" r:embed="rId1"/>
          <a:stretch>
            <a:fillRect/>
          </a:stretch>
        </a:blipFill>
      </dgm:spPr>
    </dgm:pt>
    <dgm:pt modelId="{D4D4B5A6-847C-47B6-B750-0E9DD3AA9CF7}" type="pres">
      <dgm:prSet presAssocID="{3B57F320-0B15-4F7F-9FC8-AF5FCAC3239A}" presName="txShp" presStyleLbl="node1" presStyleIdx="0" presStyleCnt="5">
        <dgm:presLayoutVars>
          <dgm:bulletEnabled val="1"/>
        </dgm:presLayoutVars>
      </dgm:prSet>
      <dgm:spPr/>
      <dgm:t>
        <a:bodyPr/>
        <a:lstStyle/>
        <a:p>
          <a:endParaRPr lang="en-US"/>
        </a:p>
      </dgm:t>
    </dgm:pt>
    <dgm:pt modelId="{54FF37D5-0A09-4E6F-A556-A69A3F2E5946}" type="pres">
      <dgm:prSet presAssocID="{97FB93D5-5D61-4F89-A2D5-6DD86DDC960C}" presName="spacing" presStyleCnt="0"/>
      <dgm:spPr/>
    </dgm:pt>
    <dgm:pt modelId="{802F76A0-1A84-46AF-BB73-CC65E08D71FF}" type="pres">
      <dgm:prSet presAssocID="{40C59DF2-B904-4B8C-A285-74D821DD3BF5}" presName="composite" presStyleCnt="0"/>
      <dgm:spPr/>
    </dgm:pt>
    <dgm:pt modelId="{5BFF71B1-5068-4ED7-BCB1-BDD869DC1EC9}" type="pres">
      <dgm:prSet presAssocID="{40C59DF2-B904-4B8C-A285-74D821DD3BF5}" presName="imgShp" presStyleLbl="fgImgPlace1" presStyleIdx="1" presStyleCnt="5"/>
      <dgm:spPr>
        <a:blipFill rotWithShape="0">
          <a:blip xmlns:r="http://schemas.openxmlformats.org/officeDocument/2006/relationships" r:embed="rId2"/>
          <a:stretch>
            <a:fillRect/>
          </a:stretch>
        </a:blipFill>
      </dgm:spPr>
    </dgm:pt>
    <dgm:pt modelId="{10BA868F-31C0-4F7B-8ED8-14FDBB7B71CE}" type="pres">
      <dgm:prSet presAssocID="{40C59DF2-B904-4B8C-A285-74D821DD3BF5}" presName="txShp" presStyleLbl="node1" presStyleIdx="1" presStyleCnt="5">
        <dgm:presLayoutVars>
          <dgm:bulletEnabled val="1"/>
        </dgm:presLayoutVars>
      </dgm:prSet>
      <dgm:spPr/>
      <dgm:t>
        <a:bodyPr/>
        <a:lstStyle/>
        <a:p>
          <a:endParaRPr lang="en-US"/>
        </a:p>
      </dgm:t>
    </dgm:pt>
    <dgm:pt modelId="{434B1C4C-B636-409C-9FC3-956DFF6F3B3E}" type="pres">
      <dgm:prSet presAssocID="{05A2AAB7-514D-4742-A059-EC840A6B65A1}" presName="spacing" presStyleCnt="0"/>
      <dgm:spPr/>
    </dgm:pt>
    <dgm:pt modelId="{D2D2082A-57D3-4B32-823A-29D9659A1686}" type="pres">
      <dgm:prSet presAssocID="{EC3F1BD7-6463-435F-ADBF-51C19EA879E7}" presName="composite" presStyleCnt="0"/>
      <dgm:spPr/>
    </dgm:pt>
    <dgm:pt modelId="{CE610AD5-5B60-4B3B-8118-48F6BDAF5E86}" type="pres">
      <dgm:prSet presAssocID="{EC3F1BD7-6463-435F-ADBF-51C19EA879E7}" presName="imgShp" presStyleLbl="fgImgPlace1" presStyleIdx="2" presStyleCnt="5"/>
      <dgm:spPr>
        <a:blipFill rotWithShape="0">
          <a:blip xmlns:r="http://schemas.openxmlformats.org/officeDocument/2006/relationships" r:embed="rId3"/>
          <a:stretch>
            <a:fillRect/>
          </a:stretch>
        </a:blipFill>
      </dgm:spPr>
    </dgm:pt>
    <dgm:pt modelId="{802893E4-377D-4E84-86EF-F761837158DC}" type="pres">
      <dgm:prSet presAssocID="{EC3F1BD7-6463-435F-ADBF-51C19EA879E7}" presName="txShp" presStyleLbl="node1" presStyleIdx="2" presStyleCnt="5">
        <dgm:presLayoutVars>
          <dgm:bulletEnabled val="1"/>
        </dgm:presLayoutVars>
      </dgm:prSet>
      <dgm:spPr/>
      <dgm:t>
        <a:bodyPr/>
        <a:lstStyle/>
        <a:p>
          <a:endParaRPr lang="en-US"/>
        </a:p>
      </dgm:t>
    </dgm:pt>
    <dgm:pt modelId="{FFBCD389-7C36-40A7-8586-35146E65DF40}" type="pres">
      <dgm:prSet presAssocID="{90FAD09A-26AA-450F-8280-9DE3C746D4A3}" presName="spacing" presStyleCnt="0"/>
      <dgm:spPr/>
    </dgm:pt>
    <dgm:pt modelId="{11E5E21E-0297-4991-8518-2C4EA22B766F}" type="pres">
      <dgm:prSet presAssocID="{CA85F0D3-F4E1-4A5A-B253-2DABFE5A5674}" presName="composite" presStyleCnt="0"/>
      <dgm:spPr/>
    </dgm:pt>
    <dgm:pt modelId="{833BFADD-F510-47C0-952E-89BBD0B760BF}" type="pres">
      <dgm:prSet presAssocID="{CA85F0D3-F4E1-4A5A-B253-2DABFE5A5674}" presName="imgShp" presStyleLbl="fgImgPlace1" presStyleIdx="3" presStyleCnt="5"/>
      <dgm:spPr>
        <a:blipFill rotWithShape="0">
          <a:blip xmlns:r="http://schemas.openxmlformats.org/officeDocument/2006/relationships" r:embed="rId4"/>
          <a:stretch>
            <a:fillRect/>
          </a:stretch>
        </a:blipFill>
      </dgm:spPr>
    </dgm:pt>
    <dgm:pt modelId="{29D16295-0B8E-4B01-9687-DA8C96858038}" type="pres">
      <dgm:prSet presAssocID="{CA85F0D3-F4E1-4A5A-B253-2DABFE5A5674}" presName="txShp" presStyleLbl="node1" presStyleIdx="3" presStyleCnt="5">
        <dgm:presLayoutVars>
          <dgm:bulletEnabled val="1"/>
        </dgm:presLayoutVars>
      </dgm:prSet>
      <dgm:spPr/>
      <dgm:t>
        <a:bodyPr/>
        <a:lstStyle/>
        <a:p>
          <a:endParaRPr lang="en-US"/>
        </a:p>
      </dgm:t>
    </dgm:pt>
    <dgm:pt modelId="{4A966E0E-35B4-4814-BE4E-BDB1C647CDB9}" type="pres">
      <dgm:prSet presAssocID="{D69ACFF3-EE59-49A8-A1CF-BF4D40219212}" presName="spacing" presStyleCnt="0"/>
      <dgm:spPr/>
    </dgm:pt>
    <dgm:pt modelId="{7A80EFB5-6BE3-4FEB-B697-FBBE520F688D}" type="pres">
      <dgm:prSet presAssocID="{0933052A-D742-47DE-A998-487234890A52}" presName="composite" presStyleCnt="0"/>
      <dgm:spPr/>
    </dgm:pt>
    <dgm:pt modelId="{2C4F5D38-A0C5-4B84-9758-F615B65747A3}" type="pres">
      <dgm:prSet presAssocID="{0933052A-D742-47DE-A998-487234890A52}" presName="imgShp" presStyleLbl="fgImgPlace1" presStyleIdx="4" presStyleCnt="5"/>
      <dgm:spPr>
        <a:blipFill rotWithShape="0">
          <a:blip xmlns:r="http://schemas.openxmlformats.org/officeDocument/2006/relationships" r:embed="rId5"/>
          <a:stretch>
            <a:fillRect/>
          </a:stretch>
        </a:blipFill>
      </dgm:spPr>
    </dgm:pt>
    <dgm:pt modelId="{2749DC60-F211-4813-95CA-06312647D200}" type="pres">
      <dgm:prSet presAssocID="{0933052A-D742-47DE-A998-487234890A52}" presName="txShp" presStyleLbl="node1" presStyleIdx="4" presStyleCnt="5">
        <dgm:presLayoutVars>
          <dgm:bulletEnabled val="1"/>
        </dgm:presLayoutVars>
      </dgm:prSet>
      <dgm:spPr/>
      <dgm:t>
        <a:bodyPr/>
        <a:lstStyle/>
        <a:p>
          <a:endParaRPr lang="en-US"/>
        </a:p>
      </dgm:t>
    </dgm:pt>
  </dgm:ptLst>
  <dgm:cxnLst>
    <dgm:cxn modelId="{8B670F2D-9DBC-4CEC-B82A-D2BC85BBC845}" srcId="{888A5DBF-2338-4511-B40D-7F68038512E3}" destId="{40C59DF2-B904-4B8C-A285-74D821DD3BF5}" srcOrd="1" destOrd="0" parTransId="{B0B4D4A5-4B85-498E-83AD-27B47ED5E86F}" sibTransId="{05A2AAB7-514D-4742-A059-EC840A6B65A1}"/>
    <dgm:cxn modelId="{AFA4BF91-99CF-43DC-B984-D402EC4A8F3C}" type="presOf" srcId="{0933052A-D742-47DE-A998-487234890A52}" destId="{2749DC60-F211-4813-95CA-06312647D200}" srcOrd="0" destOrd="0" presId="urn:microsoft.com/office/officeart/2005/8/layout/vList3#1"/>
    <dgm:cxn modelId="{A23CCFBD-137F-4572-946E-1BACC06D63A0}" type="presOf" srcId="{888A5DBF-2338-4511-B40D-7F68038512E3}" destId="{5F113537-96F5-44C0-80B5-7B0A50555D12}" srcOrd="0" destOrd="0" presId="urn:microsoft.com/office/officeart/2005/8/layout/vList3#1"/>
    <dgm:cxn modelId="{DAE3DF0A-E071-4F6D-8823-83686E45939A}" srcId="{888A5DBF-2338-4511-B40D-7F68038512E3}" destId="{0933052A-D742-47DE-A998-487234890A52}" srcOrd="4" destOrd="0" parTransId="{D7DF77C8-AC29-4DAE-8127-7F6A796F0340}" sibTransId="{97B54A7E-7582-4452-BE3F-059813A934E3}"/>
    <dgm:cxn modelId="{9379762C-F9D3-4EF9-8893-3065826EC872}" srcId="{888A5DBF-2338-4511-B40D-7F68038512E3}" destId="{3B57F320-0B15-4F7F-9FC8-AF5FCAC3239A}" srcOrd="0" destOrd="0" parTransId="{9CF41592-1FAF-41C3-B76E-9A6B1E5F5639}" sibTransId="{97FB93D5-5D61-4F89-A2D5-6DD86DDC960C}"/>
    <dgm:cxn modelId="{46439A93-C15B-4C7B-BA12-52D719BE1294}" type="presOf" srcId="{3B57F320-0B15-4F7F-9FC8-AF5FCAC3239A}" destId="{D4D4B5A6-847C-47B6-B750-0E9DD3AA9CF7}" srcOrd="0" destOrd="0" presId="urn:microsoft.com/office/officeart/2005/8/layout/vList3#1"/>
    <dgm:cxn modelId="{AEF75CBA-2D75-4F95-9494-816068EF7FBD}" srcId="{888A5DBF-2338-4511-B40D-7F68038512E3}" destId="{EC3F1BD7-6463-435F-ADBF-51C19EA879E7}" srcOrd="2" destOrd="0" parTransId="{44B466F9-A5FE-42AB-9E95-BE72D8E86D62}" sibTransId="{90FAD09A-26AA-450F-8280-9DE3C746D4A3}"/>
    <dgm:cxn modelId="{D3C64AAC-56CF-41C8-BCAA-A412B6C3C837}" type="presOf" srcId="{CA85F0D3-F4E1-4A5A-B253-2DABFE5A5674}" destId="{29D16295-0B8E-4B01-9687-DA8C96858038}" srcOrd="0" destOrd="0" presId="urn:microsoft.com/office/officeart/2005/8/layout/vList3#1"/>
    <dgm:cxn modelId="{054DD86F-8557-4AA4-83D3-FDCB46D0DF09}" type="presOf" srcId="{EC3F1BD7-6463-435F-ADBF-51C19EA879E7}" destId="{802893E4-377D-4E84-86EF-F761837158DC}" srcOrd="0" destOrd="0" presId="urn:microsoft.com/office/officeart/2005/8/layout/vList3#1"/>
    <dgm:cxn modelId="{77AC4CC1-1CFD-486E-95E0-35DA36F1E5DA}" type="presOf" srcId="{40C59DF2-B904-4B8C-A285-74D821DD3BF5}" destId="{10BA868F-31C0-4F7B-8ED8-14FDBB7B71CE}" srcOrd="0" destOrd="0" presId="urn:microsoft.com/office/officeart/2005/8/layout/vList3#1"/>
    <dgm:cxn modelId="{FCBEF23D-7E22-4E3D-BA18-24E3781B32A5}" srcId="{888A5DBF-2338-4511-B40D-7F68038512E3}" destId="{CA85F0D3-F4E1-4A5A-B253-2DABFE5A5674}" srcOrd="3" destOrd="0" parTransId="{78382E1C-9BA8-4274-AF7E-FC70EF29A21D}" sibTransId="{D69ACFF3-EE59-49A8-A1CF-BF4D40219212}"/>
    <dgm:cxn modelId="{84A843AF-62CB-4233-AE72-3DA8E2BD0072}" type="presParOf" srcId="{5F113537-96F5-44C0-80B5-7B0A50555D12}" destId="{3F1F5C7A-1B02-4FAE-8B45-90A4502B0F86}" srcOrd="0" destOrd="0" presId="urn:microsoft.com/office/officeart/2005/8/layout/vList3#1"/>
    <dgm:cxn modelId="{68898457-AFA4-4A66-9B52-11528EC07529}" type="presParOf" srcId="{3F1F5C7A-1B02-4FAE-8B45-90A4502B0F86}" destId="{B5DB1666-FC2C-4451-81E9-77D78F8C09FB}" srcOrd="0" destOrd="0" presId="urn:microsoft.com/office/officeart/2005/8/layout/vList3#1"/>
    <dgm:cxn modelId="{FD87A1E1-A6DC-4CEC-8900-D7B57731BAE7}" type="presParOf" srcId="{3F1F5C7A-1B02-4FAE-8B45-90A4502B0F86}" destId="{D4D4B5A6-847C-47B6-B750-0E9DD3AA9CF7}" srcOrd="1" destOrd="0" presId="urn:microsoft.com/office/officeart/2005/8/layout/vList3#1"/>
    <dgm:cxn modelId="{D64282D3-B22C-4DA5-B15C-0DF5BB04E5AA}" type="presParOf" srcId="{5F113537-96F5-44C0-80B5-7B0A50555D12}" destId="{54FF37D5-0A09-4E6F-A556-A69A3F2E5946}" srcOrd="1" destOrd="0" presId="urn:microsoft.com/office/officeart/2005/8/layout/vList3#1"/>
    <dgm:cxn modelId="{AE75B407-E6EB-4D89-9BDC-6582CCE7C51D}" type="presParOf" srcId="{5F113537-96F5-44C0-80B5-7B0A50555D12}" destId="{802F76A0-1A84-46AF-BB73-CC65E08D71FF}" srcOrd="2" destOrd="0" presId="urn:microsoft.com/office/officeart/2005/8/layout/vList3#1"/>
    <dgm:cxn modelId="{C88925FA-6BA9-4797-A6F5-1A632F79D518}" type="presParOf" srcId="{802F76A0-1A84-46AF-BB73-CC65E08D71FF}" destId="{5BFF71B1-5068-4ED7-BCB1-BDD869DC1EC9}" srcOrd="0" destOrd="0" presId="urn:microsoft.com/office/officeart/2005/8/layout/vList3#1"/>
    <dgm:cxn modelId="{2682BA8A-46DF-4149-9FEB-DB15A83599F5}" type="presParOf" srcId="{802F76A0-1A84-46AF-BB73-CC65E08D71FF}" destId="{10BA868F-31C0-4F7B-8ED8-14FDBB7B71CE}" srcOrd="1" destOrd="0" presId="urn:microsoft.com/office/officeart/2005/8/layout/vList3#1"/>
    <dgm:cxn modelId="{68357953-0F7A-487E-8AED-DA8ED1E1B508}" type="presParOf" srcId="{5F113537-96F5-44C0-80B5-7B0A50555D12}" destId="{434B1C4C-B636-409C-9FC3-956DFF6F3B3E}" srcOrd="3" destOrd="0" presId="urn:microsoft.com/office/officeart/2005/8/layout/vList3#1"/>
    <dgm:cxn modelId="{E1DE9AF3-99BC-4522-9F60-60DD614DAC5C}" type="presParOf" srcId="{5F113537-96F5-44C0-80B5-7B0A50555D12}" destId="{D2D2082A-57D3-4B32-823A-29D9659A1686}" srcOrd="4" destOrd="0" presId="urn:microsoft.com/office/officeart/2005/8/layout/vList3#1"/>
    <dgm:cxn modelId="{E17E9DF5-CA33-4FAA-9278-B48B4B70C981}" type="presParOf" srcId="{D2D2082A-57D3-4B32-823A-29D9659A1686}" destId="{CE610AD5-5B60-4B3B-8118-48F6BDAF5E86}" srcOrd="0" destOrd="0" presId="urn:microsoft.com/office/officeart/2005/8/layout/vList3#1"/>
    <dgm:cxn modelId="{B99B03DF-7AF4-47C9-B175-999720466369}" type="presParOf" srcId="{D2D2082A-57D3-4B32-823A-29D9659A1686}" destId="{802893E4-377D-4E84-86EF-F761837158DC}" srcOrd="1" destOrd="0" presId="urn:microsoft.com/office/officeart/2005/8/layout/vList3#1"/>
    <dgm:cxn modelId="{66FF2CB6-D286-413D-B360-5D489B2E92DF}" type="presParOf" srcId="{5F113537-96F5-44C0-80B5-7B0A50555D12}" destId="{FFBCD389-7C36-40A7-8586-35146E65DF40}" srcOrd="5" destOrd="0" presId="urn:microsoft.com/office/officeart/2005/8/layout/vList3#1"/>
    <dgm:cxn modelId="{BD3CB9CD-040B-4BD7-BFC6-2246E5A9EF99}" type="presParOf" srcId="{5F113537-96F5-44C0-80B5-7B0A50555D12}" destId="{11E5E21E-0297-4991-8518-2C4EA22B766F}" srcOrd="6" destOrd="0" presId="urn:microsoft.com/office/officeart/2005/8/layout/vList3#1"/>
    <dgm:cxn modelId="{5B62F42F-94EF-481D-A09A-606EEE455DB2}" type="presParOf" srcId="{11E5E21E-0297-4991-8518-2C4EA22B766F}" destId="{833BFADD-F510-47C0-952E-89BBD0B760BF}" srcOrd="0" destOrd="0" presId="urn:microsoft.com/office/officeart/2005/8/layout/vList3#1"/>
    <dgm:cxn modelId="{89BC6663-5AC2-47A4-9CEC-3E2F0036A8CD}" type="presParOf" srcId="{11E5E21E-0297-4991-8518-2C4EA22B766F}" destId="{29D16295-0B8E-4B01-9687-DA8C96858038}" srcOrd="1" destOrd="0" presId="urn:microsoft.com/office/officeart/2005/8/layout/vList3#1"/>
    <dgm:cxn modelId="{0401EA4A-962B-4894-9183-B7FBE0A4ACD7}" type="presParOf" srcId="{5F113537-96F5-44C0-80B5-7B0A50555D12}" destId="{4A966E0E-35B4-4814-BE4E-BDB1C647CDB9}" srcOrd="7" destOrd="0" presId="urn:microsoft.com/office/officeart/2005/8/layout/vList3#1"/>
    <dgm:cxn modelId="{EB66B1A2-F32C-470B-B112-09B7DCC7CA5E}" type="presParOf" srcId="{5F113537-96F5-44C0-80B5-7B0A50555D12}" destId="{7A80EFB5-6BE3-4FEB-B697-FBBE520F688D}" srcOrd="8" destOrd="0" presId="urn:microsoft.com/office/officeart/2005/8/layout/vList3#1"/>
    <dgm:cxn modelId="{4F7EBD3F-7925-45EB-BBCE-50864A7B3CD1}" type="presParOf" srcId="{7A80EFB5-6BE3-4FEB-B697-FBBE520F688D}" destId="{2C4F5D38-A0C5-4B84-9758-F615B65747A3}" srcOrd="0" destOrd="0" presId="urn:microsoft.com/office/officeart/2005/8/layout/vList3#1"/>
    <dgm:cxn modelId="{1E35FEF6-BD24-4A77-A2BE-E90C9D45E99C}" type="presParOf" srcId="{7A80EFB5-6BE3-4FEB-B697-FBBE520F688D}" destId="{2749DC60-F211-4813-95CA-06312647D20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8B9EBBA-996F-894A-B54A-D6246ED52CEA}" type="datetimeFigureOut">
              <a:rPr lang="en-US" smtClean="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123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0407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5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583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282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373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759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767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277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097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0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9B482E8-6E0E-1B4F-B1FD-C69DB9E858D9}" type="datetimeFigureOut">
              <a:rPr lang="en-US" smtClean="0"/>
              <a:pPr/>
              <a:t>9/3/2018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315472"/>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id/url?sa=i&amp;rct=j&amp;q=&amp;esrc=s&amp;source=images&amp;cd=&amp;cad=rja&amp;uact=8&amp;ved=0ahUKEwje1oPBmrTOAhXMRo8KHbkcCdUQjRwIBw&amp;url=https://kepakgaruda.wordpress.com/2009/08/09/garuda-02/&amp;bvm=bv.129389765,d.c2I&amp;psig=AFQjCNEDzZLjnfi9vXvBRx0Exv0gn0XG0Q&amp;ust=147082775130901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id.wikipedia.org/wiki/28_Mei"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hyperlink" Target="https://id.wikipedia.org/wiki/Jakarta" TargetMode="External"/><Relationship Id="rId4" Type="http://schemas.openxmlformats.org/officeDocument/2006/relationships/hyperlink" Target="https://id.wikipedia.org/wiki/1945"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planwallpaper.com/cool-backgroun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s://kepakgaruda.files.wordpress.com/2009/08/garuda02.jpg?w=800">
            <a:hlinkClick r:id="rId2" invalidUrl="https://www.google.co.id/url?sa=i&amp;rct=j&amp;q=&amp;esrc=s&amp;source=images&amp;cd=&amp;cad=rja&amp;uact=8&amp;ved=0ahUKEwje1oPBmrTOAhXMRo8KHbkcCdUQjRwIBw&amp;url=https%3A%2F%2Fkepakgaruda.wordpress.com%2F2009%2F08%2F09%2Fgaruda-02%2F&amp;bvm=bv.129389765,d.c2I&amp;psig=AFQjCNEDzZLjnfi9vXvBRx0Exv0gn0XG0Q&amp;ust=1470827751309016"/>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0000"/>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Connector 71"/>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52734" y="2101766"/>
            <a:ext cx="11279875" cy="1463040"/>
          </a:xfrm>
        </p:spPr>
        <p:txBody>
          <a:bodyPr>
            <a:normAutofit/>
          </a:bodyPr>
          <a:lstStyle/>
          <a:p>
            <a:pPr algn="ctr"/>
            <a:r>
              <a:rPr lang="id-ID" b="1" dirty="0" smtClean="0"/>
              <a:t>MASA LAHIRNYA PEMAKAIAN ISTILAH PANCASILA </a:t>
            </a:r>
            <a:endParaRPr lang="id-ID" dirty="0">
              <a:solidFill>
                <a:srgbClr val="FFFFFF"/>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362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242" y="0"/>
            <a:ext cx="9720072" cy="1499616"/>
          </a:xfrm>
        </p:spPr>
        <p:txBody>
          <a:bodyPr>
            <a:normAutofit/>
          </a:bodyPr>
          <a:lstStyle/>
          <a:p>
            <a:r>
              <a:rPr lang="id-ID" b="1" dirty="0" smtClean="0"/>
              <a:t>Zam</a:t>
            </a:r>
            <a:r>
              <a:rPr lang="en-US" b="1" dirty="0" smtClean="0"/>
              <a:t>an</a:t>
            </a:r>
            <a:r>
              <a:rPr lang="id-ID" b="1" dirty="0" smtClean="0"/>
              <a:t> Kerajaan Majapahit</a:t>
            </a:r>
            <a:endParaRPr lang="id-ID" dirty="0"/>
          </a:p>
        </p:txBody>
      </p:sp>
      <p:sp>
        <p:nvSpPr>
          <p:cNvPr id="11" name="Content Placeholder 7"/>
          <p:cNvSpPr>
            <a:spLocks noGrp="1"/>
          </p:cNvSpPr>
          <p:nvPr>
            <p:ph idx="1"/>
          </p:nvPr>
        </p:nvSpPr>
        <p:spPr>
          <a:xfrm>
            <a:off x="4738689" y="3872294"/>
            <a:ext cx="6087291" cy="1658983"/>
          </a:xfrm>
        </p:spPr>
        <p:txBody>
          <a:bodyPr>
            <a:normAutofit lnSpcReduction="10000"/>
          </a:bodyPr>
          <a:lstStyle/>
          <a:p>
            <a:r>
              <a:rPr lang="id-ID" sz="2400" dirty="0" smtClean="0">
                <a:latin typeface="Baskerville Old Face" pitchFamily="18" charset="0"/>
              </a:rPr>
              <a:t>Dalam buku </a:t>
            </a:r>
            <a:r>
              <a:rPr lang="it-IT" sz="2400" dirty="0" smtClean="0">
                <a:latin typeface="Baskerville Old Face" pitchFamily="18" charset="0"/>
              </a:rPr>
              <a:t>tersebut istilah Pancasila di samping </a:t>
            </a:r>
            <a:r>
              <a:rPr lang="id-ID" sz="2400" dirty="0" smtClean="0">
                <a:latin typeface="Baskerville Old Face" pitchFamily="18" charset="0"/>
              </a:rPr>
              <a:t> m</a:t>
            </a:r>
            <a:r>
              <a:rPr lang="it-IT" sz="2400" dirty="0" smtClean="0">
                <a:latin typeface="Baskerville Old Face" pitchFamily="18" charset="0"/>
              </a:rPr>
              <a:t>empunyai arti</a:t>
            </a:r>
            <a:r>
              <a:rPr lang="id-ID" sz="2400" dirty="0" smtClean="0">
                <a:latin typeface="Baskerville Old Face" pitchFamily="18" charset="0"/>
              </a:rPr>
              <a:t> “berbatu sendi yang lima” (dalam bahasa Sansekerta), </a:t>
            </a:r>
            <a:r>
              <a:rPr lang="fi-FI" sz="2400" dirty="0" smtClean="0">
                <a:latin typeface="Baskerville Old Face" pitchFamily="18" charset="0"/>
              </a:rPr>
              <a:t>juga mempunyai arti “pelaksanaan kesusilaan yang</a:t>
            </a:r>
            <a:r>
              <a:rPr lang="id-ID" sz="2400" dirty="0" smtClean="0">
                <a:latin typeface="Baskerville Old Face" pitchFamily="18" charset="0"/>
              </a:rPr>
              <a:t> lima” (</a:t>
            </a:r>
            <a:r>
              <a:rPr lang="id-ID" sz="2400" b="1" dirty="0" smtClean="0">
                <a:latin typeface="Baskerville Old Face" pitchFamily="18" charset="0"/>
              </a:rPr>
              <a:t>Pancasila Krama</a:t>
            </a:r>
            <a:r>
              <a:rPr lang="id-ID" sz="2400" dirty="0" smtClean="0">
                <a:latin typeface="Baskerville Old Face" pitchFamily="18" charset="0"/>
              </a:rPr>
              <a:t>), yaitu</a:t>
            </a:r>
          </a:p>
        </p:txBody>
      </p:sp>
      <p:pic>
        <p:nvPicPr>
          <p:cNvPr id="2050" name="Picture 2" descr="C:\Users\yoyoi\Downloads\photo\Sejarah-Kerajaan-Majapahit.jpg"/>
          <p:cNvPicPr>
            <a:picLocks noChangeAspect="1" noChangeArrowheads="1"/>
          </p:cNvPicPr>
          <p:nvPr/>
        </p:nvPicPr>
        <p:blipFill>
          <a:blip r:embed="rId2"/>
          <a:srcRect/>
          <a:stretch>
            <a:fillRect/>
          </a:stretch>
        </p:blipFill>
        <p:spPr bwMode="auto">
          <a:xfrm>
            <a:off x="620187" y="1012419"/>
            <a:ext cx="4118502" cy="2756897"/>
          </a:xfrm>
          <a:prstGeom prst="rect">
            <a:avLst/>
          </a:prstGeom>
          <a:noFill/>
        </p:spPr>
      </p:pic>
      <p:sp>
        <p:nvSpPr>
          <p:cNvPr id="8" name="TextBox 7"/>
          <p:cNvSpPr txBox="1"/>
          <p:nvPr/>
        </p:nvSpPr>
        <p:spPr>
          <a:xfrm>
            <a:off x="4738689" y="1933302"/>
            <a:ext cx="5499463" cy="1938992"/>
          </a:xfrm>
          <a:prstGeom prst="rect">
            <a:avLst/>
          </a:prstGeom>
          <a:noFill/>
        </p:spPr>
        <p:txBody>
          <a:bodyPr wrap="square" rtlCol="0">
            <a:spAutoFit/>
          </a:bodyPr>
          <a:lstStyle/>
          <a:p>
            <a:pPr lvl="0"/>
            <a:r>
              <a:rPr lang="id-ID" sz="2400" dirty="0" smtClean="0"/>
              <a:t>Pancasila dikenali  terdapat dalam buku Nagarakertagama karangan Prapanca dan buku Sutasoma karangan Empu Tantular.</a:t>
            </a:r>
          </a:p>
          <a:p>
            <a:endParaRPr lang="en-US" sz="2400" dirty="0"/>
          </a:p>
        </p:txBody>
      </p:sp>
      <p:sp>
        <p:nvSpPr>
          <p:cNvPr id="9" name="TextBox 8"/>
          <p:cNvSpPr txBox="1"/>
          <p:nvPr/>
        </p:nvSpPr>
        <p:spPr>
          <a:xfrm>
            <a:off x="5368834" y="3082835"/>
            <a:ext cx="6087291" cy="369332"/>
          </a:xfrm>
          <a:prstGeom prst="rect">
            <a:avLst/>
          </a:prstGeom>
          <a:noFill/>
        </p:spPr>
        <p:txBody>
          <a:bodyPr wrap="square" rtlCol="0">
            <a:spAutoFit/>
          </a:bodyPr>
          <a:lstStyle/>
          <a:p>
            <a:r>
              <a:rPr lang="id-ID" dirty="0" smtClean="0"/>
              <a:t>.</a:t>
            </a:r>
            <a:endParaRPr lang="en-US" dirty="0"/>
          </a:p>
        </p:txBody>
      </p:sp>
      <p:pic>
        <p:nvPicPr>
          <p:cNvPr id="7" name="Picture 6" descr="C:\Users\user\AppData\Local\Microsoft\Windows\Temporary Internet Files\Content.Word\majapahit-empire.jpg"/>
          <p:cNvPicPr/>
          <p:nvPr/>
        </p:nvPicPr>
        <p:blipFill>
          <a:blip r:embed="rId3">
            <a:extLst>
              <a:ext uri="{28A0092B-C50C-407E-A947-70E740481C1C}">
                <a14:useLocalDpi xmlns:a14="http://schemas.microsoft.com/office/drawing/2010/main" val="0"/>
              </a:ext>
            </a:extLst>
          </a:blip>
          <a:srcRect/>
          <a:stretch>
            <a:fillRect/>
          </a:stretch>
        </p:blipFill>
        <p:spPr bwMode="auto">
          <a:xfrm>
            <a:off x="620187" y="3840967"/>
            <a:ext cx="4118502" cy="2846436"/>
          </a:xfrm>
          <a:prstGeom prst="rect">
            <a:avLst/>
          </a:prstGeom>
          <a:noFill/>
          <a:ln>
            <a:noFill/>
          </a:ln>
        </p:spPr>
      </p:pic>
    </p:spTree>
    <p:extLst>
      <p:ext uri="{BB962C8B-B14F-4D97-AF65-F5344CB8AC3E}">
        <p14:creationId xmlns:p14="http://schemas.microsoft.com/office/powerpoint/2010/main" val="61388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0"/>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50123" y="368491"/>
            <a:ext cx="7096837" cy="6291616"/>
          </a:xfrm>
        </p:spPr>
        <p:txBody>
          <a:bodyPr>
            <a:normAutofit lnSpcReduction="10000"/>
          </a:bodyPr>
          <a:lstStyle/>
          <a:p>
            <a:pPr lvl="0"/>
            <a:r>
              <a:rPr lang="en-US" sz="2400" b="1" dirty="0" err="1"/>
              <a:t>Pada</a:t>
            </a:r>
            <a:r>
              <a:rPr lang="en-US" sz="2400" b="1" dirty="0"/>
              <a:t> </a:t>
            </a:r>
            <a:r>
              <a:rPr lang="en-US" sz="2400" b="1" dirty="0" err="1"/>
              <a:t>Masa</a:t>
            </a:r>
            <a:r>
              <a:rPr lang="en-US" sz="2400" b="1" dirty="0"/>
              <a:t> </a:t>
            </a:r>
            <a:r>
              <a:rPr lang="en-US" sz="2400" b="1" dirty="0" err="1"/>
              <a:t>Kerajaan</a:t>
            </a:r>
            <a:r>
              <a:rPr lang="en-US" sz="2400" b="1" dirty="0"/>
              <a:t> </a:t>
            </a:r>
            <a:r>
              <a:rPr lang="en-US" sz="2400" b="1" dirty="0" err="1"/>
              <a:t>Kerajaan</a:t>
            </a:r>
            <a:r>
              <a:rPr lang="en-US" sz="2400" b="1" dirty="0"/>
              <a:t> Islam</a:t>
            </a:r>
            <a:endParaRPr lang="en-US" sz="2400" dirty="0"/>
          </a:p>
          <a:p>
            <a:r>
              <a:rPr lang="en-US" sz="2400" dirty="0"/>
              <a:t>Islam </a:t>
            </a:r>
            <a:r>
              <a:rPr lang="en-US" sz="2400" dirty="0" err="1"/>
              <a:t>sebagai</a:t>
            </a:r>
            <a:r>
              <a:rPr lang="en-US" sz="2400" dirty="0"/>
              <a:t> agama </a:t>
            </a:r>
            <a:r>
              <a:rPr lang="en-US" sz="2400" dirty="0" err="1"/>
              <a:t>baru</a:t>
            </a:r>
            <a:r>
              <a:rPr lang="en-US" sz="2400" dirty="0"/>
              <a:t>, </a:t>
            </a:r>
            <a:r>
              <a:rPr lang="en-US" sz="2400" dirty="0" err="1"/>
              <a:t>telah</a:t>
            </a:r>
            <a:r>
              <a:rPr lang="en-US" sz="2400" dirty="0"/>
              <a:t> </a:t>
            </a:r>
            <a:r>
              <a:rPr lang="en-US" sz="2400" dirty="0" err="1"/>
              <a:t>mulai</a:t>
            </a:r>
            <a:r>
              <a:rPr lang="en-US" sz="2400" dirty="0"/>
              <a:t> </a:t>
            </a:r>
            <a:r>
              <a:rPr lang="en-US" sz="2400" dirty="0" err="1"/>
              <a:t>dipeluk</a:t>
            </a:r>
            <a:r>
              <a:rPr lang="en-US" sz="2400" dirty="0"/>
              <a:t> </a:t>
            </a:r>
            <a:r>
              <a:rPr lang="en-US" sz="2400" dirty="0" err="1"/>
              <a:t>oleh</a:t>
            </a:r>
            <a:r>
              <a:rPr lang="en-US" sz="2400" dirty="0"/>
              <a:t> </a:t>
            </a:r>
            <a:r>
              <a:rPr lang="en-US" sz="2400" dirty="0" err="1"/>
              <a:t>banyak</a:t>
            </a:r>
            <a:r>
              <a:rPr lang="en-US" sz="2400" dirty="0"/>
              <a:t> </a:t>
            </a:r>
            <a:r>
              <a:rPr lang="en-US" sz="2400" dirty="0" err="1"/>
              <a:t>Kerajaan-kerajaan</a:t>
            </a:r>
            <a:r>
              <a:rPr lang="en-US" sz="2400" dirty="0"/>
              <a:t> di Nusantara. </a:t>
            </a:r>
            <a:r>
              <a:rPr lang="en-US" sz="2400" dirty="0" err="1" smtClean="0"/>
              <a:t>Dengan</a:t>
            </a:r>
            <a:r>
              <a:rPr lang="en-US" sz="2400" dirty="0" smtClean="0"/>
              <a:t> </a:t>
            </a:r>
            <a:r>
              <a:rPr lang="en-US" sz="2400" dirty="0" err="1"/>
              <a:t>karakter</a:t>
            </a:r>
            <a:r>
              <a:rPr lang="en-US" sz="2400" dirty="0"/>
              <a:t> </a:t>
            </a:r>
            <a:r>
              <a:rPr lang="en-US" sz="2400" dirty="0" err="1"/>
              <a:t>egaliter</a:t>
            </a:r>
            <a:r>
              <a:rPr lang="en-US" sz="2400" dirty="0"/>
              <a:t>, </a:t>
            </a:r>
            <a:r>
              <a:rPr lang="en-US" sz="2400" dirty="0" err="1"/>
              <a:t>yakni</a:t>
            </a:r>
            <a:r>
              <a:rPr lang="en-US" sz="2400" dirty="0"/>
              <a:t> </a:t>
            </a:r>
            <a:r>
              <a:rPr lang="en-US" sz="2400" dirty="0" err="1"/>
              <a:t>menampik</a:t>
            </a:r>
            <a:r>
              <a:rPr lang="en-US" sz="2400" dirty="0"/>
              <a:t> </a:t>
            </a:r>
            <a:r>
              <a:rPr lang="en-US" sz="2400" dirty="0" err="1"/>
              <a:t>stratifikasi</a:t>
            </a:r>
            <a:r>
              <a:rPr lang="en-US" sz="2400" dirty="0"/>
              <a:t> </a:t>
            </a:r>
            <a:r>
              <a:rPr lang="en-US" sz="2400" dirty="0" err="1"/>
              <a:t>kasta</a:t>
            </a:r>
            <a:r>
              <a:rPr lang="en-US" sz="2400" dirty="0"/>
              <a:t> di </a:t>
            </a:r>
            <a:r>
              <a:rPr lang="en-US" sz="2400" dirty="0" err="1"/>
              <a:t>masa</a:t>
            </a:r>
            <a:r>
              <a:rPr lang="en-US" sz="2400" dirty="0"/>
              <a:t> </a:t>
            </a:r>
            <a:r>
              <a:rPr lang="en-US" sz="2400" dirty="0" err="1"/>
              <a:t>lalu</a:t>
            </a:r>
            <a:r>
              <a:rPr lang="en-US" sz="2400" dirty="0"/>
              <a:t>, Islam </a:t>
            </a:r>
            <a:r>
              <a:rPr lang="en-US" sz="2400" dirty="0" err="1"/>
              <a:t>telah</a:t>
            </a:r>
            <a:r>
              <a:rPr lang="en-US" sz="2400" dirty="0"/>
              <a:t> </a:t>
            </a:r>
            <a:r>
              <a:rPr lang="en-US" sz="2400" dirty="0" err="1"/>
              <a:t>memberi</a:t>
            </a:r>
            <a:r>
              <a:rPr lang="en-US" sz="2400" dirty="0"/>
              <a:t> </a:t>
            </a:r>
            <a:r>
              <a:rPr lang="en-US" sz="2400" dirty="0" err="1"/>
              <a:t>daya</a:t>
            </a:r>
            <a:r>
              <a:rPr lang="en-US" sz="2400" dirty="0"/>
              <a:t> </a:t>
            </a:r>
            <a:r>
              <a:rPr lang="en-US" sz="2400" dirty="0" err="1"/>
              <a:t>dorong</a:t>
            </a:r>
            <a:r>
              <a:rPr lang="en-US" sz="2400" dirty="0"/>
              <a:t> </a:t>
            </a:r>
            <a:r>
              <a:rPr lang="en-US" sz="2400" dirty="0" err="1"/>
              <a:t>terbentuknya</a:t>
            </a:r>
            <a:r>
              <a:rPr lang="en-US" sz="2400" dirty="0"/>
              <a:t> </a:t>
            </a:r>
            <a:r>
              <a:rPr lang="en-US" sz="2400" dirty="0" err="1"/>
              <a:t>masyarakat</a:t>
            </a:r>
            <a:r>
              <a:rPr lang="en-US" sz="2400" dirty="0"/>
              <a:t> </a:t>
            </a:r>
            <a:r>
              <a:rPr lang="en-US" sz="2400" dirty="0" err="1"/>
              <a:t>religius</a:t>
            </a:r>
            <a:r>
              <a:rPr lang="en-US" sz="2400" dirty="0"/>
              <a:t> </a:t>
            </a:r>
            <a:r>
              <a:rPr lang="en-US" sz="2400" dirty="0" err="1"/>
              <a:t>baru</a:t>
            </a:r>
            <a:r>
              <a:rPr lang="en-US" sz="2400" dirty="0"/>
              <a:t> </a:t>
            </a:r>
            <a:r>
              <a:rPr lang="en-US" sz="2400" dirty="0" err="1"/>
              <a:t>dengan</a:t>
            </a:r>
            <a:r>
              <a:rPr lang="en-US" sz="2400" dirty="0"/>
              <a:t> </a:t>
            </a:r>
            <a:r>
              <a:rPr lang="en-US" sz="2400" dirty="0" err="1"/>
              <a:t>penekanan</a:t>
            </a:r>
            <a:r>
              <a:rPr lang="en-US" sz="2400" dirty="0"/>
              <a:t> </a:t>
            </a:r>
            <a:r>
              <a:rPr lang="en-US" sz="2400" dirty="0" err="1"/>
              <a:t>pada</a:t>
            </a:r>
            <a:r>
              <a:rPr lang="en-US" sz="2400" dirty="0"/>
              <a:t> </a:t>
            </a:r>
            <a:r>
              <a:rPr lang="en-US" sz="2400" dirty="0" err="1"/>
              <a:t>nilai-nilai</a:t>
            </a:r>
            <a:r>
              <a:rPr lang="en-US" sz="2400" dirty="0"/>
              <a:t> </a:t>
            </a:r>
            <a:r>
              <a:rPr lang="en-US" sz="2400" dirty="0" err="1"/>
              <a:t>kesamaan</a:t>
            </a:r>
            <a:r>
              <a:rPr lang="en-US" sz="2400" dirty="0"/>
              <a:t> yang </a:t>
            </a:r>
            <a:r>
              <a:rPr lang="en-US" sz="2400" dirty="0" err="1"/>
              <a:t>merupakan</a:t>
            </a:r>
            <a:r>
              <a:rPr lang="en-US" sz="2400" dirty="0"/>
              <a:t> </a:t>
            </a:r>
            <a:r>
              <a:rPr lang="en-US" sz="2400" dirty="0" err="1"/>
              <a:t>hak</a:t>
            </a:r>
            <a:r>
              <a:rPr lang="en-US" sz="2400" dirty="0"/>
              <a:t> yang </a:t>
            </a:r>
            <a:r>
              <a:rPr lang="en-US" sz="2400" dirty="0" err="1"/>
              <a:t>melekat</a:t>
            </a:r>
            <a:r>
              <a:rPr lang="en-US" sz="2400" dirty="0"/>
              <a:t> </a:t>
            </a:r>
            <a:r>
              <a:rPr lang="en-US" sz="2400" dirty="0" err="1"/>
              <a:t>pada</a:t>
            </a:r>
            <a:r>
              <a:rPr lang="en-US" sz="2400" dirty="0"/>
              <a:t> </a:t>
            </a:r>
            <a:r>
              <a:rPr lang="en-US" sz="2400" dirty="0" err="1"/>
              <a:t>diri</a:t>
            </a:r>
            <a:r>
              <a:rPr lang="en-US" sz="2400" dirty="0"/>
              <a:t> </a:t>
            </a:r>
            <a:r>
              <a:rPr lang="en-US" sz="2400" dirty="0" err="1"/>
              <a:t>manusia</a:t>
            </a:r>
            <a:r>
              <a:rPr lang="en-US" sz="2400" dirty="0"/>
              <a:t>. </a:t>
            </a:r>
            <a:endParaRPr lang="en-US" sz="2400" dirty="0" smtClean="0"/>
          </a:p>
          <a:p>
            <a:r>
              <a:rPr lang="en-US" sz="2400" dirty="0" err="1" smtClean="0"/>
              <a:t>Konsep</a:t>
            </a:r>
            <a:r>
              <a:rPr lang="en-US" sz="2400" dirty="0" smtClean="0"/>
              <a:t> </a:t>
            </a:r>
            <a:r>
              <a:rPr lang="en-US" sz="2400" dirty="0" err="1"/>
              <a:t>kesatuan</a:t>
            </a:r>
            <a:r>
              <a:rPr lang="en-US" sz="2400" dirty="0"/>
              <a:t> </a:t>
            </a:r>
            <a:r>
              <a:rPr lang="en-US" sz="2400" dirty="0" err="1"/>
              <a:t>ummah</a:t>
            </a:r>
            <a:r>
              <a:rPr lang="en-US" sz="2400" dirty="0"/>
              <a:t>, </a:t>
            </a:r>
            <a:r>
              <a:rPr lang="en-US" sz="2400" dirty="0" err="1"/>
              <a:t>juga</a:t>
            </a:r>
            <a:r>
              <a:rPr lang="en-US" sz="2400" dirty="0"/>
              <a:t> </a:t>
            </a:r>
            <a:r>
              <a:rPr lang="en-US" sz="2400" dirty="0" err="1"/>
              <a:t>telah</a:t>
            </a:r>
            <a:r>
              <a:rPr lang="en-US" sz="2400" dirty="0"/>
              <a:t> </a:t>
            </a:r>
            <a:r>
              <a:rPr lang="en-US" sz="2400" dirty="0" err="1"/>
              <a:t>menyorongkan</a:t>
            </a:r>
            <a:r>
              <a:rPr lang="en-US" sz="2400" dirty="0"/>
              <a:t> </a:t>
            </a:r>
            <a:r>
              <a:rPr lang="en-US" sz="2400" dirty="0" err="1"/>
              <a:t>konsep</a:t>
            </a:r>
            <a:r>
              <a:rPr lang="en-US" sz="2400" dirty="0"/>
              <a:t> </a:t>
            </a:r>
            <a:r>
              <a:rPr lang="en-US" sz="2400" dirty="0" err="1"/>
              <a:t>baru</a:t>
            </a:r>
            <a:r>
              <a:rPr lang="en-US" sz="2400" dirty="0"/>
              <a:t> </a:t>
            </a:r>
            <a:r>
              <a:rPr lang="en-US" sz="2400" dirty="0" err="1"/>
              <a:t>bernama</a:t>
            </a:r>
            <a:r>
              <a:rPr lang="en-US" sz="2400" dirty="0"/>
              <a:t> </a:t>
            </a:r>
            <a:r>
              <a:rPr lang="en-US" sz="2400" dirty="0" err="1"/>
              <a:t>persatuan</a:t>
            </a:r>
            <a:r>
              <a:rPr lang="en-US" sz="2400" dirty="0"/>
              <a:t>. </a:t>
            </a:r>
            <a:r>
              <a:rPr lang="en-US" sz="2400" dirty="0" err="1"/>
              <a:t>Dengan</a:t>
            </a:r>
            <a:r>
              <a:rPr lang="en-US" sz="2400" dirty="0"/>
              <a:t> </a:t>
            </a:r>
            <a:r>
              <a:rPr lang="en-US" sz="2400" dirty="0" err="1"/>
              <a:t>kesamaan</a:t>
            </a:r>
            <a:r>
              <a:rPr lang="en-US" sz="2400" dirty="0"/>
              <a:t> </a:t>
            </a:r>
            <a:r>
              <a:rPr lang="en-US" sz="2400" dirty="0" err="1"/>
              <a:t>identitas</a:t>
            </a:r>
            <a:r>
              <a:rPr lang="en-US" sz="2400" dirty="0"/>
              <a:t> agama </a:t>
            </a:r>
            <a:r>
              <a:rPr lang="en-US" sz="2400" dirty="0" err="1"/>
              <a:t>mereka</a:t>
            </a:r>
            <a:r>
              <a:rPr lang="en-US" sz="2400" dirty="0"/>
              <a:t>, </a:t>
            </a:r>
            <a:r>
              <a:rPr lang="en-US" sz="2400" dirty="0" err="1"/>
              <a:t>kerajaan-kerajaan</a:t>
            </a:r>
            <a:r>
              <a:rPr lang="en-US" sz="2400" dirty="0"/>
              <a:t> di </a:t>
            </a:r>
            <a:r>
              <a:rPr lang="en-US" sz="2400" dirty="0" err="1" smtClean="0"/>
              <a:t>nusantara</a:t>
            </a:r>
            <a:r>
              <a:rPr lang="en-US" sz="2400" dirty="0" err="1"/>
              <a:t>seperti</a:t>
            </a:r>
            <a:r>
              <a:rPr lang="en-US" sz="2400" dirty="0"/>
              <a:t> </a:t>
            </a:r>
            <a:r>
              <a:rPr lang="en-US" sz="2400" dirty="0" err="1"/>
              <a:t>Kerajaan</a:t>
            </a:r>
            <a:r>
              <a:rPr lang="en-US" sz="2400" dirty="0"/>
              <a:t> </a:t>
            </a:r>
            <a:r>
              <a:rPr lang="en-US" sz="2400" dirty="0" err="1"/>
              <a:t>Samudera</a:t>
            </a:r>
            <a:r>
              <a:rPr lang="en-US" sz="2400" dirty="0"/>
              <a:t> </a:t>
            </a:r>
            <a:r>
              <a:rPr lang="en-US" sz="2400" dirty="0" err="1"/>
              <a:t>Pasai</a:t>
            </a:r>
            <a:r>
              <a:rPr lang="en-US" sz="2400" dirty="0"/>
              <a:t> di Sumatera, </a:t>
            </a:r>
            <a:r>
              <a:rPr lang="en-US" sz="2400" dirty="0" err="1"/>
              <a:t>Kesultanan</a:t>
            </a:r>
            <a:r>
              <a:rPr lang="en-US" sz="2400" dirty="0"/>
              <a:t>  Islam Aceh, </a:t>
            </a:r>
            <a:r>
              <a:rPr lang="en-US" sz="2400" dirty="0" err="1"/>
              <a:t>Kerjaaan</a:t>
            </a:r>
            <a:r>
              <a:rPr lang="en-US" sz="2400" dirty="0"/>
              <a:t> </a:t>
            </a:r>
            <a:r>
              <a:rPr lang="en-US" sz="2400" dirty="0" err="1"/>
              <a:t>Demak</a:t>
            </a:r>
            <a:r>
              <a:rPr lang="en-US" sz="2400" dirty="0"/>
              <a:t>, </a:t>
            </a:r>
            <a:r>
              <a:rPr lang="en-US" sz="2400" dirty="0" err="1"/>
              <a:t>Kerajaan</a:t>
            </a:r>
            <a:r>
              <a:rPr lang="en-US" sz="2400" dirty="0"/>
              <a:t> </a:t>
            </a:r>
            <a:r>
              <a:rPr lang="en-US" sz="2400" dirty="0" err="1"/>
              <a:t>Pajang</a:t>
            </a:r>
            <a:r>
              <a:rPr lang="en-US" sz="2400" dirty="0"/>
              <a:t>, </a:t>
            </a:r>
            <a:r>
              <a:rPr lang="en-US" sz="2400" dirty="0" err="1"/>
              <a:t>Kesultanan</a:t>
            </a:r>
            <a:r>
              <a:rPr lang="en-US" sz="2400" dirty="0"/>
              <a:t> </a:t>
            </a:r>
            <a:r>
              <a:rPr lang="en-US" sz="2400" dirty="0" err="1"/>
              <a:t>Mataram</a:t>
            </a:r>
            <a:r>
              <a:rPr lang="en-US" sz="2400" dirty="0"/>
              <a:t>,  </a:t>
            </a:r>
            <a:r>
              <a:rPr lang="en-US" sz="2400" dirty="0" err="1"/>
              <a:t>Kerajaan</a:t>
            </a:r>
            <a:r>
              <a:rPr lang="en-US" sz="2400" dirty="0"/>
              <a:t> </a:t>
            </a:r>
            <a:r>
              <a:rPr lang="en-US" sz="2400" dirty="0" err="1"/>
              <a:t>Banten</a:t>
            </a:r>
            <a:r>
              <a:rPr lang="en-US" sz="2400" dirty="0"/>
              <a:t>, </a:t>
            </a:r>
            <a:r>
              <a:rPr lang="en-US" sz="2400" dirty="0" err="1"/>
              <a:t>Kerajaan</a:t>
            </a:r>
            <a:r>
              <a:rPr lang="en-US" sz="2400" dirty="0"/>
              <a:t> Ternate, </a:t>
            </a:r>
            <a:r>
              <a:rPr lang="en-US" sz="2400" dirty="0" err="1"/>
              <a:t>Tidore</a:t>
            </a:r>
            <a:r>
              <a:rPr lang="en-US" sz="2400" dirty="0"/>
              <a:t>, </a:t>
            </a:r>
            <a:r>
              <a:rPr lang="en-US" sz="2400" dirty="0" err="1"/>
              <a:t>Bacan</a:t>
            </a:r>
            <a:r>
              <a:rPr lang="en-US" sz="2400" dirty="0"/>
              <a:t>, </a:t>
            </a:r>
            <a:r>
              <a:rPr lang="en-US" sz="2400" dirty="0" err="1"/>
              <a:t>Kerajaan</a:t>
            </a:r>
            <a:r>
              <a:rPr lang="en-US" sz="2400" dirty="0"/>
              <a:t> </a:t>
            </a:r>
            <a:r>
              <a:rPr lang="en-US" sz="2400" dirty="0" err="1"/>
              <a:t>Jailolo</a:t>
            </a:r>
            <a:r>
              <a:rPr lang="en-US" sz="2400" dirty="0"/>
              <a:t>, </a:t>
            </a:r>
            <a:r>
              <a:rPr lang="en-US" sz="2400" dirty="0" err="1"/>
              <a:t>dan</a:t>
            </a:r>
            <a:r>
              <a:rPr lang="en-US" sz="2400" dirty="0"/>
              <a:t> </a:t>
            </a:r>
            <a:r>
              <a:rPr lang="en-US" sz="2400" dirty="0" err="1"/>
              <a:t>Kerajaan</a:t>
            </a:r>
            <a:r>
              <a:rPr lang="en-US" sz="2400" dirty="0"/>
              <a:t> Goa </a:t>
            </a:r>
            <a:r>
              <a:rPr lang="en-US" sz="2400" dirty="0" err="1"/>
              <a:t>Makasar</a:t>
            </a:r>
            <a:r>
              <a:rPr lang="en-US" sz="2400" dirty="0"/>
              <a:t>, </a:t>
            </a:r>
            <a:r>
              <a:rPr lang="en-US" sz="2400" dirty="0" err="1"/>
              <a:t>serta</a:t>
            </a:r>
            <a:r>
              <a:rPr lang="en-US" sz="2400" dirty="0"/>
              <a:t> </a:t>
            </a:r>
            <a:r>
              <a:rPr lang="en-US" sz="2400" dirty="0" err="1" smtClean="0"/>
              <a:t>lainnya</a:t>
            </a:r>
            <a:r>
              <a:rPr lang="en-US" sz="2400" dirty="0"/>
              <a:t> </a:t>
            </a:r>
            <a:r>
              <a:rPr lang="en-US" sz="2400" dirty="0" err="1" smtClean="0"/>
              <a:t>semakin</a:t>
            </a:r>
            <a:r>
              <a:rPr lang="en-US" sz="2400" dirty="0" smtClean="0"/>
              <a:t> </a:t>
            </a:r>
            <a:r>
              <a:rPr lang="en-US" sz="2400" dirty="0" err="1"/>
              <a:t>intensif</a:t>
            </a:r>
            <a:r>
              <a:rPr lang="en-US" sz="2400" dirty="0"/>
              <a:t> </a:t>
            </a:r>
            <a:r>
              <a:rPr lang="en-US" sz="2400" dirty="0" err="1"/>
              <a:t>untuk</a:t>
            </a:r>
            <a:r>
              <a:rPr lang="en-US" sz="2400" dirty="0"/>
              <a:t> </a:t>
            </a:r>
            <a:r>
              <a:rPr lang="en-US" sz="2400" dirty="0" err="1"/>
              <a:t>menjalin</a:t>
            </a:r>
            <a:r>
              <a:rPr lang="en-US" sz="2400" dirty="0"/>
              <a:t> </a:t>
            </a:r>
            <a:r>
              <a:rPr lang="en-US" sz="2400" dirty="0" err="1"/>
              <a:t>kerjasama</a:t>
            </a:r>
            <a:r>
              <a:rPr lang="en-US" sz="2400" dirty="0"/>
              <a:t> </a:t>
            </a:r>
            <a:r>
              <a:rPr lang="en-US" sz="2400" dirty="0" err="1"/>
              <a:t>mereka</a:t>
            </a:r>
            <a:r>
              <a:rPr lang="en-US" sz="2400" dirty="0"/>
              <a:t> </a:t>
            </a:r>
            <a:r>
              <a:rPr lang="en-US" sz="2400" dirty="0" err="1"/>
              <a:t>dalam</a:t>
            </a:r>
            <a:r>
              <a:rPr lang="en-US" sz="2400" dirty="0"/>
              <a:t> </a:t>
            </a:r>
            <a:r>
              <a:rPr lang="en-US" sz="2400" dirty="0" err="1"/>
              <a:t>mengusir</a:t>
            </a:r>
            <a:r>
              <a:rPr lang="en-US" sz="2400" dirty="0"/>
              <a:t> </a:t>
            </a:r>
            <a:r>
              <a:rPr lang="en-US" sz="2400" dirty="0" err="1"/>
              <a:t>penjajah</a:t>
            </a:r>
            <a:r>
              <a:rPr lang="en-US" sz="2400" dirty="0"/>
              <a:t> </a:t>
            </a:r>
            <a:r>
              <a:rPr lang="en-US" sz="2400" dirty="0" err="1" smtClean="0"/>
              <a:t>Belanda</a:t>
            </a:r>
            <a:r>
              <a:rPr lang="en-US" sz="2400" dirty="0" smtClean="0"/>
              <a:t>.</a:t>
            </a:r>
            <a:endParaRPr lang="en-US" sz="2400" b="1" dirty="0">
              <a:latin typeface="+mj-lt"/>
            </a:endParaRPr>
          </a:p>
        </p:txBody>
      </p:sp>
      <p:pic>
        <p:nvPicPr>
          <p:cNvPr id="5" name="Picture 4" descr="C:\Users\user\AppData\Local\Microsoft\Windows\Temporary Internet Files\Content.Word\images-7.jpg"/>
          <p:cNvPicPr/>
          <p:nvPr/>
        </p:nvPicPr>
        <p:blipFill>
          <a:blip r:embed="rId2">
            <a:extLst>
              <a:ext uri="{28A0092B-C50C-407E-A947-70E740481C1C}">
                <a14:useLocalDpi xmlns:a14="http://schemas.microsoft.com/office/drawing/2010/main" val="0"/>
              </a:ext>
            </a:extLst>
          </a:blip>
          <a:srcRect/>
          <a:stretch>
            <a:fillRect/>
          </a:stretch>
        </p:blipFill>
        <p:spPr bwMode="auto">
          <a:xfrm>
            <a:off x="7246961" y="216724"/>
            <a:ext cx="4312693" cy="2867670"/>
          </a:xfrm>
          <a:prstGeom prst="rect">
            <a:avLst/>
          </a:prstGeom>
          <a:noFill/>
          <a:ln>
            <a:noFill/>
          </a:ln>
        </p:spPr>
      </p:pic>
    </p:spTree>
    <p:extLst>
      <p:ext uri="{BB962C8B-B14F-4D97-AF65-F5344CB8AC3E}">
        <p14:creationId xmlns:p14="http://schemas.microsoft.com/office/powerpoint/2010/main" val="13025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1)">
                                      <p:cBhvr>
                                        <p:cTn id="10" dur="2000"/>
                                        <p:tgtEl>
                                          <p:spTgt spid="8">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heel(1)">
                                      <p:cBhvr>
                                        <p:cTn id="13"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8365" y="545909"/>
            <a:ext cx="7765576" cy="6032311"/>
          </a:xfrm>
        </p:spPr>
        <p:txBody>
          <a:bodyPr>
            <a:normAutofit/>
          </a:bodyPr>
          <a:lstStyle/>
          <a:p>
            <a:pPr lvl="0"/>
            <a:r>
              <a:rPr lang="en-US" b="1" dirty="0" err="1"/>
              <a:t>Masa</a:t>
            </a:r>
            <a:r>
              <a:rPr lang="en-US" b="1" dirty="0"/>
              <a:t> </a:t>
            </a:r>
            <a:r>
              <a:rPr lang="en-US" b="1" dirty="0" err="1"/>
              <a:t>Penjajahan</a:t>
            </a:r>
            <a:endParaRPr lang="en-US" dirty="0"/>
          </a:p>
          <a:p>
            <a:r>
              <a:rPr lang="en-US" dirty="0" err="1"/>
              <a:t>Pada</a:t>
            </a:r>
            <a:r>
              <a:rPr lang="en-US" dirty="0"/>
              <a:t> </a:t>
            </a:r>
            <a:r>
              <a:rPr lang="en-US" dirty="0" err="1"/>
              <a:t>masa</a:t>
            </a:r>
            <a:r>
              <a:rPr lang="en-US" dirty="0"/>
              <a:t> </a:t>
            </a:r>
            <a:r>
              <a:rPr lang="en-US" dirty="0" err="1"/>
              <a:t>penjajahan</a:t>
            </a:r>
            <a:r>
              <a:rPr lang="en-US" dirty="0"/>
              <a:t> </a:t>
            </a:r>
            <a:r>
              <a:rPr lang="en-US" dirty="0" err="1"/>
              <a:t>tercatat</a:t>
            </a:r>
            <a:r>
              <a:rPr lang="en-US" dirty="0"/>
              <a:t> </a:t>
            </a:r>
            <a:r>
              <a:rPr lang="en-US" dirty="0" err="1"/>
              <a:t>bahwa</a:t>
            </a:r>
            <a:r>
              <a:rPr lang="en-US" dirty="0"/>
              <a:t> </a:t>
            </a:r>
            <a:r>
              <a:rPr lang="en-US" dirty="0" err="1"/>
              <a:t>Belanda</a:t>
            </a:r>
            <a:r>
              <a:rPr lang="en-US" dirty="0"/>
              <a:t> </a:t>
            </a:r>
            <a:r>
              <a:rPr lang="en-US" dirty="0" err="1"/>
              <a:t>berusa</a:t>
            </a:r>
            <a:r>
              <a:rPr lang="en-US" dirty="0"/>
              <a:t> </a:t>
            </a:r>
            <a:r>
              <a:rPr lang="en-US" dirty="0" err="1"/>
              <a:t>dengan</a:t>
            </a:r>
            <a:r>
              <a:rPr lang="en-US" dirty="0"/>
              <a:t> </a:t>
            </a:r>
            <a:r>
              <a:rPr lang="en-US" dirty="0" err="1"/>
              <a:t>keras</a:t>
            </a:r>
            <a:r>
              <a:rPr lang="en-US" dirty="0"/>
              <a:t> </a:t>
            </a:r>
            <a:r>
              <a:rPr lang="en-US" dirty="0" err="1"/>
              <a:t>untuk</a:t>
            </a:r>
            <a:r>
              <a:rPr lang="en-US" dirty="0"/>
              <a:t> </a:t>
            </a:r>
            <a:r>
              <a:rPr lang="en-US" dirty="0" err="1"/>
              <a:t>memperkuat</a:t>
            </a:r>
            <a:r>
              <a:rPr lang="en-US" dirty="0"/>
              <a:t> </a:t>
            </a:r>
            <a:r>
              <a:rPr lang="en-US" dirty="0" err="1"/>
              <a:t>dan</a:t>
            </a:r>
            <a:r>
              <a:rPr lang="en-US" dirty="0"/>
              <a:t> </a:t>
            </a:r>
            <a:r>
              <a:rPr lang="en-US" dirty="0" err="1"/>
              <a:t>mengintensifkan</a:t>
            </a:r>
            <a:r>
              <a:rPr lang="en-US" dirty="0"/>
              <a:t> </a:t>
            </a:r>
            <a:r>
              <a:rPr lang="en-US" dirty="0" err="1"/>
              <a:t>kekuasaannya</a:t>
            </a:r>
            <a:r>
              <a:rPr lang="en-US" dirty="0"/>
              <a:t> di </a:t>
            </a:r>
            <a:r>
              <a:rPr lang="en-US" dirty="0" err="1"/>
              <a:t>seluruh</a:t>
            </a:r>
            <a:r>
              <a:rPr lang="en-US" dirty="0"/>
              <a:t> Indonesia. </a:t>
            </a:r>
            <a:r>
              <a:rPr lang="en-US" dirty="0" err="1"/>
              <a:t>Melihat</a:t>
            </a:r>
            <a:r>
              <a:rPr lang="en-US" dirty="0"/>
              <a:t> </a:t>
            </a:r>
            <a:r>
              <a:rPr lang="en-US" dirty="0" err="1"/>
              <a:t>hal</a:t>
            </a:r>
            <a:r>
              <a:rPr lang="en-US" dirty="0"/>
              <a:t> </a:t>
            </a:r>
            <a:r>
              <a:rPr lang="en-US" dirty="0" err="1"/>
              <a:t>tersebut</a:t>
            </a:r>
            <a:r>
              <a:rPr lang="en-US" dirty="0"/>
              <a:t> </a:t>
            </a:r>
            <a:r>
              <a:rPr lang="en-US" dirty="0" err="1"/>
              <a:t>munculah</a:t>
            </a:r>
            <a:r>
              <a:rPr lang="en-US" dirty="0"/>
              <a:t> </a:t>
            </a:r>
            <a:r>
              <a:rPr lang="en-US" dirty="0" err="1"/>
              <a:t>perlawanan</a:t>
            </a:r>
            <a:r>
              <a:rPr lang="en-US" dirty="0"/>
              <a:t> yang </a:t>
            </a:r>
            <a:r>
              <a:rPr lang="en-US" dirty="0" err="1"/>
              <a:t>masih</a:t>
            </a:r>
            <a:r>
              <a:rPr lang="en-US" dirty="0"/>
              <a:t> </a:t>
            </a:r>
            <a:r>
              <a:rPr lang="en-US" dirty="0" err="1"/>
              <a:t>bersifat</a:t>
            </a:r>
            <a:r>
              <a:rPr lang="en-US" dirty="0"/>
              <a:t> </a:t>
            </a:r>
            <a:r>
              <a:rPr lang="en-US" dirty="0" err="1"/>
              <a:t>kedaerahan</a:t>
            </a:r>
            <a:r>
              <a:rPr lang="en-US" dirty="0"/>
              <a:t>. </a:t>
            </a:r>
            <a:endParaRPr lang="en-US" dirty="0" smtClean="0"/>
          </a:p>
          <a:p>
            <a:r>
              <a:rPr lang="en-US" dirty="0" err="1" smtClean="0"/>
              <a:t>Setelah</a:t>
            </a:r>
            <a:r>
              <a:rPr lang="en-US" dirty="0" smtClean="0"/>
              <a:t> </a:t>
            </a:r>
            <a:r>
              <a:rPr lang="en-US" dirty="0" err="1"/>
              <a:t>Majapahit</a:t>
            </a:r>
            <a:r>
              <a:rPr lang="en-US" dirty="0"/>
              <a:t> </a:t>
            </a:r>
            <a:r>
              <a:rPr lang="en-US" dirty="0" err="1"/>
              <a:t>runtuh</a:t>
            </a:r>
            <a:r>
              <a:rPr lang="en-US" dirty="0"/>
              <a:t>, </a:t>
            </a:r>
            <a:r>
              <a:rPr lang="en-US" dirty="0" err="1"/>
              <a:t>mulailah</a:t>
            </a:r>
            <a:r>
              <a:rPr lang="en-US" dirty="0"/>
              <a:t> </a:t>
            </a:r>
            <a:r>
              <a:rPr lang="en-US" dirty="0" err="1"/>
              <a:t>bermunculan</a:t>
            </a:r>
            <a:r>
              <a:rPr lang="en-US" dirty="0"/>
              <a:t> </a:t>
            </a:r>
            <a:r>
              <a:rPr lang="en-US" dirty="0" err="1"/>
              <a:t>kerajaan-kerajan</a:t>
            </a:r>
            <a:r>
              <a:rPr lang="en-US" dirty="0"/>
              <a:t> </a:t>
            </a:r>
            <a:r>
              <a:rPr lang="en-US" dirty="0" err="1"/>
              <a:t>islam</a:t>
            </a:r>
            <a:r>
              <a:rPr lang="en-US" dirty="0"/>
              <a:t>. </a:t>
            </a:r>
            <a:r>
              <a:rPr lang="en-US" dirty="0" err="1"/>
              <a:t>Pada</a:t>
            </a:r>
            <a:r>
              <a:rPr lang="en-US" dirty="0"/>
              <a:t> </a:t>
            </a:r>
            <a:r>
              <a:rPr lang="en-US" dirty="0" err="1"/>
              <a:t>saat</a:t>
            </a:r>
            <a:r>
              <a:rPr lang="en-US" dirty="0"/>
              <a:t> </a:t>
            </a:r>
            <a:r>
              <a:rPr lang="en-US" dirty="0" err="1"/>
              <a:t>itu</a:t>
            </a:r>
            <a:r>
              <a:rPr lang="en-US" dirty="0"/>
              <a:t> </a:t>
            </a:r>
            <a:r>
              <a:rPr lang="en-US" dirty="0" err="1"/>
              <a:t>juga</a:t>
            </a:r>
            <a:r>
              <a:rPr lang="en-US" dirty="0"/>
              <a:t> </a:t>
            </a:r>
            <a:r>
              <a:rPr lang="en-US" dirty="0" err="1"/>
              <a:t>berdatangan</a:t>
            </a:r>
            <a:r>
              <a:rPr lang="en-US" dirty="0"/>
              <a:t> </a:t>
            </a:r>
            <a:r>
              <a:rPr lang="en-US" dirty="0" err="1"/>
              <a:t>bangsa-bangsa</a:t>
            </a:r>
            <a:r>
              <a:rPr lang="en-US" dirty="0"/>
              <a:t> </a:t>
            </a:r>
            <a:r>
              <a:rPr lang="en-US" dirty="0" err="1"/>
              <a:t>asing</a:t>
            </a:r>
            <a:r>
              <a:rPr lang="en-US" dirty="0"/>
              <a:t> </a:t>
            </a:r>
            <a:r>
              <a:rPr lang="en-US" dirty="0" err="1"/>
              <a:t>seperti</a:t>
            </a:r>
            <a:r>
              <a:rPr lang="en-US" dirty="0"/>
              <a:t> </a:t>
            </a:r>
            <a:r>
              <a:rPr lang="en-US" dirty="0" err="1"/>
              <a:t>Portugis</a:t>
            </a:r>
            <a:r>
              <a:rPr lang="en-US" dirty="0"/>
              <a:t> </a:t>
            </a:r>
            <a:r>
              <a:rPr lang="en-US" dirty="0" err="1"/>
              <a:t>dan</a:t>
            </a:r>
            <a:r>
              <a:rPr lang="en-US" dirty="0"/>
              <a:t> </a:t>
            </a:r>
            <a:r>
              <a:rPr lang="en-US" dirty="0" err="1"/>
              <a:t>Spanyol</a:t>
            </a:r>
            <a:r>
              <a:rPr lang="en-US" dirty="0"/>
              <a:t> </a:t>
            </a:r>
            <a:r>
              <a:rPr lang="en-US" dirty="0" err="1"/>
              <a:t>untuk</a:t>
            </a:r>
            <a:r>
              <a:rPr lang="en-US" dirty="0"/>
              <a:t> </a:t>
            </a:r>
            <a:r>
              <a:rPr lang="en-US" dirty="0" err="1"/>
              <a:t>mencari</a:t>
            </a:r>
            <a:r>
              <a:rPr lang="en-US" dirty="0"/>
              <a:t> </a:t>
            </a:r>
            <a:r>
              <a:rPr lang="en-US" dirty="0" err="1"/>
              <a:t>rempah-rempah</a:t>
            </a:r>
            <a:r>
              <a:rPr lang="en-US" dirty="0"/>
              <a:t>. </a:t>
            </a:r>
            <a:r>
              <a:rPr lang="en-US" dirty="0" err="1"/>
              <a:t>Untuk</a:t>
            </a:r>
            <a:r>
              <a:rPr lang="en-US" dirty="0"/>
              <a:t> </a:t>
            </a:r>
            <a:r>
              <a:rPr lang="en-US" dirty="0" err="1"/>
              <a:t>menghindarkan</a:t>
            </a:r>
            <a:r>
              <a:rPr lang="en-US" dirty="0"/>
              <a:t> </a:t>
            </a:r>
            <a:r>
              <a:rPr lang="en-US" dirty="0" err="1"/>
              <a:t>persaingan</a:t>
            </a:r>
            <a:r>
              <a:rPr lang="en-US" dirty="0"/>
              <a:t>, </a:t>
            </a:r>
            <a:r>
              <a:rPr lang="en-US" dirty="0" err="1"/>
              <a:t>Belanda</a:t>
            </a:r>
            <a:r>
              <a:rPr lang="en-US" dirty="0"/>
              <a:t> </a:t>
            </a:r>
            <a:r>
              <a:rPr lang="en-US" dirty="0" err="1"/>
              <a:t>mendirikan</a:t>
            </a:r>
            <a:r>
              <a:rPr lang="en-US" dirty="0"/>
              <a:t> </a:t>
            </a:r>
            <a:r>
              <a:rPr lang="en-US" dirty="0" err="1"/>
              <a:t>suatu</a:t>
            </a:r>
            <a:r>
              <a:rPr lang="en-US" dirty="0"/>
              <a:t> </a:t>
            </a:r>
            <a:r>
              <a:rPr lang="en-US" dirty="0" err="1"/>
              <a:t>perserikatan</a:t>
            </a:r>
            <a:r>
              <a:rPr lang="en-US" dirty="0"/>
              <a:t> </a:t>
            </a:r>
            <a:r>
              <a:rPr lang="en-US" dirty="0" err="1"/>
              <a:t>dagang</a:t>
            </a:r>
            <a:r>
              <a:rPr lang="en-US" dirty="0"/>
              <a:t> yang </a:t>
            </a:r>
            <a:r>
              <a:rPr lang="en-US" dirty="0" err="1"/>
              <a:t>diberi</a:t>
            </a:r>
            <a:r>
              <a:rPr lang="en-US" dirty="0"/>
              <a:t> </a:t>
            </a:r>
            <a:r>
              <a:rPr lang="en-US" dirty="0" err="1"/>
              <a:t>nama</a:t>
            </a:r>
            <a:r>
              <a:rPr lang="en-US" dirty="0"/>
              <a:t> VOC. </a:t>
            </a:r>
            <a:r>
              <a:rPr lang="en-US" dirty="0" err="1"/>
              <a:t>Seiring</a:t>
            </a:r>
            <a:r>
              <a:rPr lang="en-US" dirty="0"/>
              <a:t> </a:t>
            </a:r>
            <a:r>
              <a:rPr lang="en-US" dirty="0" err="1"/>
              <a:t>berjalannya</a:t>
            </a:r>
            <a:r>
              <a:rPr lang="en-US" dirty="0"/>
              <a:t> </a:t>
            </a:r>
            <a:r>
              <a:rPr lang="en-US" dirty="0" err="1"/>
              <a:t>waktu</a:t>
            </a:r>
            <a:r>
              <a:rPr lang="en-US" dirty="0"/>
              <a:t>, VOC </a:t>
            </a:r>
            <a:r>
              <a:rPr lang="en-US" dirty="0" err="1"/>
              <a:t>mulai</a:t>
            </a:r>
            <a:r>
              <a:rPr lang="en-US" dirty="0"/>
              <a:t> </a:t>
            </a:r>
            <a:r>
              <a:rPr lang="en-US" dirty="0" err="1"/>
              <a:t>melakukan</a:t>
            </a:r>
            <a:r>
              <a:rPr lang="en-US" dirty="0"/>
              <a:t> </a:t>
            </a:r>
            <a:r>
              <a:rPr lang="en-US" dirty="0" err="1"/>
              <a:t>paksaan-paksaan</a:t>
            </a:r>
            <a:r>
              <a:rPr lang="en-US" dirty="0"/>
              <a:t> </a:t>
            </a:r>
            <a:r>
              <a:rPr lang="en-US" dirty="0" err="1"/>
              <a:t>sehingga</a:t>
            </a:r>
            <a:r>
              <a:rPr lang="en-US" dirty="0"/>
              <a:t> </a:t>
            </a:r>
            <a:r>
              <a:rPr lang="en-US" dirty="0" err="1"/>
              <a:t>rakyat</a:t>
            </a:r>
            <a:r>
              <a:rPr lang="en-US" dirty="0"/>
              <a:t> </a:t>
            </a:r>
            <a:r>
              <a:rPr lang="en-US" dirty="0" err="1"/>
              <a:t>dari</a:t>
            </a:r>
            <a:r>
              <a:rPr lang="en-US" dirty="0"/>
              <a:t> </a:t>
            </a:r>
            <a:r>
              <a:rPr lang="en-US" dirty="0" err="1"/>
              <a:t>berbagai</a:t>
            </a:r>
            <a:r>
              <a:rPr lang="en-US" dirty="0"/>
              <a:t> </a:t>
            </a:r>
            <a:r>
              <a:rPr lang="en-US" dirty="0" err="1"/>
              <a:t>daerah</a:t>
            </a:r>
            <a:r>
              <a:rPr lang="en-US" dirty="0"/>
              <a:t> </a:t>
            </a:r>
            <a:r>
              <a:rPr lang="en-US" dirty="0" err="1"/>
              <a:t>melakukan</a:t>
            </a:r>
            <a:r>
              <a:rPr lang="en-US" dirty="0"/>
              <a:t> </a:t>
            </a:r>
            <a:r>
              <a:rPr lang="en-US" dirty="0" err="1"/>
              <a:t>perlawanan</a:t>
            </a:r>
            <a:r>
              <a:rPr lang="en-US" dirty="0" smtClean="0"/>
              <a:t>. Dari </a:t>
            </a:r>
            <a:r>
              <a:rPr lang="en-US" dirty="0" err="1" smtClean="0"/>
              <a:t>penjajahan</a:t>
            </a:r>
            <a:r>
              <a:rPr lang="en-US" dirty="0" smtClean="0"/>
              <a:t> </a:t>
            </a:r>
            <a:r>
              <a:rPr lang="en-US" dirty="0" err="1" smtClean="0"/>
              <a:t>tersebut</a:t>
            </a:r>
            <a:r>
              <a:rPr lang="en-US" dirty="0" smtClean="0"/>
              <a:t> </a:t>
            </a:r>
            <a:r>
              <a:rPr lang="en-US" dirty="0" err="1" smtClean="0"/>
              <a:t>nilai-nilai</a:t>
            </a:r>
            <a:r>
              <a:rPr lang="en-US" dirty="0" smtClean="0"/>
              <a:t> </a:t>
            </a:r>
            <a:r>
              <a:rPr lang="en-US" dirty="0" err="1" smtClean="0"/>
              <a:t>Pancasila</a:t>
            </a:r>
            <a:r>
              <a:rPr lang="en-US" dirty="0" smtClean="0"/>
              <a:t> yang </a:t>
            </a:r>
            <a:r>
              <a:rPr lang="en-US" dirty="0" err="1" smtClean="0"/>
              <a:t>sebelumnya</a:t>
            </a:r>
            <a:r>
              <a:rPr lang="en-US" dirty="0" smtClean="0"/>
              <a:t> di </a:t>
            </a:r>
            <a:r>
              <a:rPr lang="en-US" dirty="0" err="1" smtClean="0"/>
              <a:t>bumihanguskan</a:t>
            </a:r>
            <a:r>
              <a:rPr lang="en-US" dirty="0" smtClean="0"/>
              <a:t> </a:t>
            </a:r>
            <a:r>
              <a:rPr lang="en-US" dirty="0" err="1" smtClean="0"/>
              <a:t>oleh</a:t>
            </a:r>
            <a:r>
              <a:rPr lang="en-US" dirty="0" smtClean="0"/>
              <a:t> </a:t>
            </a:r>
            <a:r>
              <a:rPr lang="en-US" dirty="0" err="1" smtClean="0"/>
              <a:t>Belanda</a:t>
            </a:r>
            <a:r>
              <a:rPr lang="en-US" dirty="0" smtClean="0"/>
              <a:t> </a:t>
            </a:r>
            <a:r>
              <a:rPr lang="en-US" dirty="0" err="1" smtClean="0"/>
              <a:t>dan</a:t>
            </a:r>
            <a:r>
              <a:rPr lang="en-US" dirty="0" smtClean="0"/>
              <a:t> </a:t>
            </a:r>
            <a:r>
              <a:rPr lang="en-US" dirty="0" err="1" smtClean="0"/>
              <a:t>penjajah</a:t>
            </a:r>
            <a:r>
              <a:rPr lang="en-US" dirty="0" smtClean="0"/>
              <a:t> </a:t>
            </a:r>
            <a:r>
              <a:rPr lang="en-US" dirty="0" err="1" smtClean="0"/>
              <a:t>lainnya</a:t>
            </a:r>
            <a:r>
              <a:rPr lang="en-US" dirty="0" smtClean="0"/>
              <a:t> </a:t>
            </a:r>
            <a:r>
              <a:rPr lang="en-US" dirty="0" err="1" smtClean="0"/>
              <a:t>lahirkembali</a:t>
            </a:r>
            <a:r>
              <a:rPr lang="en-US" dirty="0" smtClean="0"/>
              <a:t> </a:t>
            </a:r>
            <a:r>
              <a:rPr lang="en-US" dirty="0" err="1" smtClean="0"/>
              <a:t>dengan</a:t>
            </a:r>
            <a:r>
              <a:rPr lang="en-US" dirty="0" smtClean="0"/>
              <a:t> </a:t>
            </a:r>
            <a:r>
              <a:rPr lang="en-US" dirty="0" err="1" smtClean="0"/>
              <a:t>semangat</a:t>
            </a:r>
            <a:r>
              <a:rPr lang="en-US" dirty="0" smtClean="0"/>
              <a:t> </a:t>
            </a:r>
            <a:r>
              <a:rPr lang="en-US" dirty="0" err="1" smtClean="0"/>
              <a:t>kemerdekaan</a:t>
            </a:r>
            <a:r>
              <a:rPr lang="en-US" dirty="0" smtClean="0"/>
              <a:t> </a:t>
            </a:r>
            <a:r>
              <a:rPr lang="en-US" dirty="0" err="1" smtClean="0"/>
              <a:t>dan</a:t>
            </a:r>
            <a:r>
              <a:rPr lang="en-US" dirty="0" smtClean="0"/>
              <a:t> </a:t>
            </a:r>
            <a:r>
              <a:rPr lang="en-US" dirty="0" err="1" smtClean="0"/>
              <a:t>menyatukan</a:t>
            </a:r>
            <a:r>
              <a:rPr lang="en-US" dirty="0" smtClean="0"/>
              <a:t> </a:t>
            </a:r>
            <a:r>
              <a:rPr lang="en-US" dirty="0" err="1" smtClean="0"/>
              <a:t>bangsa</a:t>
            </a:r>
            <a:r>
              <a:rPr lang="en-US" dirty="0" smtClean="0"/>
              <a:t> Indonesia </a:t>
            </a:r>
            <a:r>
              <a:rPr lang="en-US" dirty="0" err="1" smtClean="0"/>
              <a:t>untuk</a:t>
            </a:r>
            <a:r>
              <a:rPr lang="en-US" dirty="0" smtClean="0"/>
              <a:t> </a:t>
            </a:r>
            <a:r>
              <a:rPr lang="en-US" dirty="0" err="1" smtClean="0"/>
              <a:t>bersama-sama</a:t>
            </a:r>
            <a:r>
              <a:rPr lang="en-US" dirty="0" smtClean="0"/>
              <a:t> </a:t>
            </a:r>
            <a:r>
              <a:rPr lang="en-US" dirty="0" err="1" smtClean="0"/>
              <a:t>menjadi</a:t>
            </a:r>
            <a:r>
              <a:rPr lang="en-US" dirty="0" smtClean="0"/>
              <a:t> </a:t>
            </a:r>
            <a:r>
              <a:rPr lang="en-US" dirty="0" err="1" smtClean="0"/>
              <a:t>Bangsa</a:t>
            </a:r>
            <a:r>
              <a:rPr lang="en-US" dirty="0" smtClean="0"/>
              <a:t> yang </a:t>
            </a:r>
            <a:r>
              <a:rPr lang="en-US" dirty="0" err="1" smtClean="0"/>
              <a:t>merdeka</a:t>
            </a:r>
            <a:endParaRPr lang="en-US" dirty="0"/>
          </a:p>
          <a:p>
            <a:endParaRPr lang="en-US" dirty="0"/>
          </a:p>
        </p:txBody>
      </p:sp>
      <p:pic>
        <p:nvPicPr>
          <p:cNvPr id="4" name="Picture 3" descr="C:\Users\user\AppData\Local\Microsoft\Windows\Temporary Internet Files\Content.Word\images-9.jpg"/>
          <p:cNvPicPr/>
          <p:nvPr/>
        </p:nvPicPr>
        <p:blipFill>
          <a:blip r:embed="rId2">
            <a:extLst>
              <a:ext uri="{28A0092B-C50C-407E-A947-70E740481C1C}">
                <a14:useLocalDpi xmlns:a14="http://schemas.microsoft.com/office/drawing/2010/main" val="0"/>
              </a:ext>
            </a:extLst>
          </a:blip>
          <a:srcRect/>
          <a:stretch>
            <a:fillRect/>
          </a:stretch>
        </p:blipFill>
        <p:spPr bwMode="auto">
          <a:xfrm>
            <a:off x="8297840" y="140236"/>
            <a:ext cx="3777496" cy="2998749"/>
          </a:xfrm>
          <a:prstGeom prst="rect">
            <a:avLst/>
          </a:prstGeom>
          <a:noFill/>
          <a:ln>
            <a:noFill/>
          </a:ln>
        </p:spPr>
      </p:pic>
      <p:pic>
        <p:nvPicPr>
          <p:cNvPr id="5" name="Picture 4" descr="C:\Users\user\AppData\Local\Microsoft\Windows\Temporary Internet Files\Content.Word\images-1.jpg"/>
          <p:cNvPicPr/>
          <p:nvPr/>
        </p:nvPicPr>
        <p:blipFill>
          <a:blip r:embed="rId3">
            <a:extLst>
              <a:ext uri="{28A0092B-C50C-407E-A947-70E740481C1C}">
                <a14:useLocalDpi xmlns:a14="http://schemas.microsoft.com/office/drawing/2010/main" val="0"/>
              </a:ext>
            </a:extLst>
          </a:blip>
          <a:srcRect/>
          <a:stretch>
            <a:fillRect/>
          </a:stretch>
        </p:blipFill>
        <p:spPr bwMode="auto">
          <a:xfrm>
            <a:off x="8297840" y="3284936"/>
            <a:ext cx="3777496" cy="3375171"/>
          </a:xfrm>
          <a:prstGeom prst="rect">
            <a:avLst/>
          </a:prstGeom>
          <a:noFill/>
          <a:ln>
            <a:noFill/>
          </a:ln>
        </p:spPr>
      </p:pic>
    </p:spTree>
    <p:extLst>
      <p:ext uri="{BB962C8B-B14F-4D97-AF65-F5344CB8AC3E}">
        <p14:creationId xmlns:p14="http://schemas.microsoft.com/office/powerpoint/2010/main" val="4210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p:cNvPicPr>
            <a:picLocks noChangeAspect="1"/>
          </p:cNvPicPr>
          <p:nvPr/>
        </p:nvPicPr>
        <p:blipFill rotWithShape="1">
          <a:blip r:embed="rId2">
            <a:extLst/>
          </a:blip>
          <a:srcRect b="26471"/>
          <a:stretch/>
        </p:blipFill>
        <p:spPr>
          <a:xfrm>
            <a:off x="20" y="9"/>
            <a:ext cx="12191980" cy="4954127"/>
          </a:xfrm>
          <a:prstGeom prst="rect">
            <a:avLst/>
          </a:prstGeom>
        </p:spPr>
      </p:pic>
      <p:sp>
        <p:nvSpPr>
          <p:cNvPr id="4" name="Title 3"/>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dirty="0" err="1"/>
              <a:t>Perumusan</a:t>
            </a:r>
            <a:r>
              <a:rPr lang="en-US" spc="200" dirty="0"/>
              <a:t> </a:t>
            </a:r>
            <a:r>
              <a:rPr lang="en-US" spc="200" dirty="0" err="1"/>
              <a:t>pancasila</a:t>
            </a:r>
            <a:endParaRPr lang="en-US" spc="200" dirty="0"/>
          </a:p>
        </p:txBody>
      </p:sp>
    </p:spTree>
    <p:extLst>
      <p:ext uri="{BB962C8B-B14F-4D97-AF65-F5344CB8AC3E}">
        <p14:creationId xmlns:p14="http://schemas.microsoft.com/office/powerpoint/2010/main" val="156527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rotWithShape="1">
          <a:blip r:embed="rId2"/>
          <a:srcRect t="8537"/>
          <a:stretch/>
        </p:blipFill>
        <p:spPr>
          <a:xfrm>
            <a:off x="20" y="10"/>
            <a:ext cx="12191980" cy="6857990"/>
          </a:xfrm>
          <a:prstGeom prst="rect">
            <a:avLst/>
          </a:prstGeom>
        </p:spPr>
      </p:pic>
      <p:sp>
        <p:nvSpPr>
          <p:cNvPr id="14"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0"/>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8" y="585216"/>
            <a:ext cx="6066816" cy="1499616"/>
          </a:xfrm>
        </p:spPr>
        <p:txBody>
          <a:bodyPr>
            <a:normAutofit/>
          </a:bodyPr>
          <a:lstStyle/>
          <a:p>
            <a:r>
              <a:rPr lang="id-ID">
                <a:solidFill>
                  <a:srgbClr val="000000"/>
                </a:solidFill>
              </a:rPr>
              <a:t>Sidang bpupki</a:t>
            </a:r>
          </a:p>
        </p:txBody>
      </p:sp>
      <p:sp>
        <p:nvSpPr>
          <p:cNvPr id="16" name="Content Placeholder 7"/>
          <p:cNvSpPr>
            <a:spLocks noGrp="1"/>
          </p:cNvSpPr>
          <p:nvPr>
            <p:ph idx="1"/>
          </p:nvPr>
        </p:nvSpPr>
        <p:spPr>
          <a:xfrm>
            <a:off x="1024128" y="2286000"/>
            <a:ext cx="6066816" cy="4023360"/>
          </a:xfrm>
        </p:spPr>
        <p:txBody>
          <a:bodyPr>
            <a:normAutofit/>
          </a:bodyPr>
          <a:lstStyle/>
          <a:p>
            <a:r>
              <a:rPr lang="en-US" dirty="0" err="1">
                <a:solidFill>
                  <a:schemeClr val="bg1"/>
                </a:solidFill>
              </a:rPr>
              <a:t>Pada</a:t>
            </a:r>
            <a:r>
              <a:rPr lang="en-US" dirty="0">
                <a:solidFill>
                  <a:schemeClr val="bg1"/>
                </a:solidFill>
              </a:rPr>
              <a:t> </a:t>
            </a:r>
            <a:r>
              <a:rPr lang="en-US" dirty="0" err="1">
                <a:solidFill>
                  <a:schemeClr val="bg1"/>
                </a:solidFill>
              </a:rPr>
              <a:t>tanggal</a:t>
            </a:r>
            <a:r>
              <a:rPr lang="en-US" dirty="0">
                <a:solidFill>
                  <a:schemeClr val="bg1"/>
                </a:solidFill>
              </a:rPr>
              <a:t> </a:t>
            </a:r>
            <a:r>
              <a:rPr lang="en-US" dirty="0">
                <a:solidFill>
                  <a:schemeClr val="bg1"/>
                </a:solidFill>
                <a:hlinkClick r:id="rId3" tooltip="28 Mei"/>
              </a:rPr>
              <a:t>28 Mei</a:t>
            </a:r>
            <a:r>
              <a:rPr lang="en-US" dirty="0">
                <a:solidFill>
                  <a:schemeClr val="bg1"/>
                </a:solidFill>
              </a:rPr>
              <a:t> </a:t>
            </a:r>
            <a:r>
              <a:rPr lang="en-US" dirty="0">
                <a:solidFill>
                  <a:schemeClr val="bg1"/>
                </a:solidFill>
                <a:hlinkClick r:id="rId4" tooltip="1945"/>
              </a:rPr>
              <a:t>1945</a:t>
            </a:r>
            <a:r>
              <a:rPr lang="en-US" dirty="0">
                <a:solidFill>
                  <a:schemeClr val="bg1"/>
                </a:solidFill>
              </a:rPr>
              <a:t>, </a:t>
            </a:r>
            <a:r>
              <a:rPr lang="en-US" dirty="0" err="1">
                <a:solidFill>
                  <a:schemeClr val="bg1"/>
                </a:solidFill>
              </a:rPr>
              <a:t>diadakan</a:t>
            </a:r>
            <a:r>
              <a:rPr lang="en-US" dirty="0">
                <a:solidFill>
                  <a:schemeClr val="bg1"/>
                </a:solidFill>
              </a:rPr>
              <a:t> </a:t>
            </a:r>
            <a:r>
              <a:rPr lang="en-US" dirty="0" err="1">
                <a:solidFill>
                  <a:schemeClr val="bg1"/>
                </a:solidFill>
              </a:rPr>
              <a:t>upacara</a:t>
            </a:r>
            <a:r>
              <a:rPr lang="en-US" dirty="0">
                <a:solidFill>
                  <a:schemeClr val="bg1"/>
                </a:solidFill>
              </a:rPr>
              <a:t> </a:t>
            </a:r>
            <a:r>
              <a:rPr lang="en-US" dirty="0" err="1">
                <a:solidFill>
                  <a:schemeClr val="bg1"/>
                </a:solidFill>
              </a:rPr>
              <a:t>pelantikan</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sekaligus</a:t>
            </a:r>
            <a:r>
              <a:rPr lang="en-US" dirty="0">
                <a:solidFill>
                  <a:schemeClr val="bg1"/>
                </a:solidFill>
              </a:rPr>
              <a:t> </a:t>
            </a:r>
            <a:r>
              <a:rPr lang="en-US" dirty="0" err="1">
                <a:solidFill>
                  <a:schemeClr val="bg1"/>
                </a:solidFill>
              </a:rPr>
              <a:t>seremonial</a:t>
            </a:r>
            <a:r>
              <a:rPr lang="en-US" dirty="0">
                <a:solidFill>
                  <a:schemeClr val="bg1"/>
                </a:solidFill>
              </a:rPr>
              <a:t> </a:t>
            </a:r>
            <a:r>
              <a:rPr lang="en-US" dirty="0" err="1">
                <a:solidFill>
                  <a:schemeClr val="bg1"/>
                </a:solidFill>
              </a:rPr>
              <a:t>pembukaan</a:t>
            </a:r>
            <a:r>
              <a:rPr lang="en-US" dirty="0">
                <a:solidFill>
                  <a:schemeClr val="bg1"/>
                </a:solidFill>
              </a:rPr>
              <a:t> masa </a:t>
            </a:r>
            <a:r>
              <a:rPr lang="en-US" dirty="0" err="1">
                <a:solidFill>
                  <a:schemeClr val="bg1"/>
                </a:solidFill>
              </a:rPr>
              <a:t>persidangan</a:t>
            </a:r>
            <a:r>
              <a:rPr lang="en-US" dirty="0">
                <a:solidFill>
                  <a:schemeClr val="bg1"/>
                </a:solidFill>
              </a:rPr>
              <a:t> BPUPKI yang </a:t>
            </a:r>
            <a:r>
              <a:rPr lang="en-US" dirty="0" err="1">
                <a:solidFill>
                  <a:schemeClr val="bg1"/>
                </a:solidFill>
              </a:rPr>
              <a:t>pertama</a:t>
            </a:r>
            <a:r>
              <a:rPr lang="en-US" dirty="0">
                <a:solidFill>
                  <a:schemeClr val="bg1"/>
                </a:solidFill>
              </a:rPr>
              <a:t> di </a:t>
            </a:r>
            <a:r>
              <a:rPr lang="en-US" dirty="0" err="1">
                <a:solidFill>
                  <a:schemeClr val="bg1"/>
                </a:solidFill>
              </a:rPr>
              <a:t>gedung</a:t>
            </a:r>
            <a:r>
              <a:rPr lang="en-US" dirty="0">
                <a:solidFill>
                  <a:schemeClr val="bg1"/>
                </a:solidFill>
              </a:rPr>
              <a:t> "</a:t>
            </a:r>
            <a:r>
              <a:rPr lang="en-US" i="1" dirty="0">
                <a:solidFill>
                  <a:schemeClr val="bg1"/>
                </a:solidFill>
              </a:rPr>
              <a:t>Chuo </a:t>
            </a:r>
            <a:r>
              <a:rPr lang="en-US" i="1" dirty="0" err="1">
                <a:solidFill>
                  <a:schemeClr val="bg1"/>
                </a:solidFill>
              </a:rPr>
              <a:t>Sangi</a:t>
            </a:r>
            <a:r>
              <a:rPr lang="en-US" i="1" dirty="0">
                <a:solidFill>
                  <a:schemeClr val="bg1"/>
                </a:solidFill>
              </a:rPr>
              <a:t> In</a:t>
            </a:r>
            <a:r>
              <a:rPr lang="en-US" dirty="0">
                <a:solidFill>
                  <a:schemeClr val="bg1"/>
                </a:solidFill>
              </a:rPr>
              <a:t>“</a:t>
            </a:r>
            <a:r>
              <a:rPr lang="id-ID" dirty="0">
                <a:solidFill>
                  <a:schemeClr val="bg1"/>
                </a:solidFill>
              </a:rPr>
              <a:t>, sekarang dikenal dengan Gedung Pancasila, </a:t>
            </a:r>
            <a:r>
              <a:rPr lang="en-US" dirty="0">
                <a:solidFill>
                  <a:schemeClr val="bg1"/>
                </a:solidFill>
              </a:rPr>
              <a:t>yang </a:t>
            </a:r>
            <a:r>
              <a:rPr lang="en-US" dirty="0" err="1">
                <a:solidFill>
                  <a:schemeClr val="bg1"/>
                </a:solidFill>
              </a:rPr>
              <a:t>berlokasi</a:t>
            </a:r>
            <a:r>
              <a:rPr lang="en-US" dirty="0">
                <a:solidFill>
                  <a:schemeClr val="bg1"/>
                </a:solidFill>
              </a:rPr>
              <a:t> di </a:t>
            </a:r>
            <a:r>
              <a:rPr lang="en-US" dirty="0" err="1">
                <a:solidFill>
                  <a:schemeClr val="bg1"/>
                </a:solidFill>
              </a:rPr>
              <a:t>Jalan</a:t>
            </a:r>
            <a:r>
              <a:rPr lang="en-US" dirty="0">
                <a:solidFill>
                  <a:schemeClr val="bg1"/>
                </a:solidFill>
              </a:rPr>
              <a:t> </a:t>
            </a:r>
            <a:r>
              <a:rPr lang="en-US" dirty="0" err="1">
                <a:solidFill>
                  <a:schemeClr val="bg1"/>
                </a:solidFill>
              </a:rPr>
              <a:t>Pejambon</a:t>
            </a:r>
            <a:r>
              <a:rPr lang="en-US" dirty="0">
                <a:solidFill>
                  <a:schemeClr val="bg1"/>
                </a:solidFill>
              </a:rPr>
              <a:t> 6 – </a:t>
            </a:r>
            <a:r>
              <a:rPr lang="en-US" dirty="0">
                <a:solidFill>
                  <a:schemeClr val="bg1"/>
                </a:solidFill>
                <a:hlinkClick r:id="rId5" tooltip="Jakarta"/>
              </a:rPr>
              <a:t>Jakarta</a:t>
            </a:r>
            <a:endParaRPr lang="id-ID" dirty="0">
              <a:solidFill>
                <a:schemeClr val="bg1"/>
              </a:solidFill>
            </a:endParaRPr>
          </a:p>
          <a:p>
            <a:r>
              <a:rPr lang="en-US" dirty="0">
                <a:solidFill>
                  <a:schemeClr val="bg1"/>
                </a:solidFill>
              </a:rPr>
              <a:t>P</a:t>
            </a:r>
            <a:r>
              <a:rPr lang="id-ID" dirty="0">
                <a:solidFill>
                  <a:schemeClr val="bg1"/>
                </a:solidFill>
              </a:rPr>
              <a:t>ersidangan di lakukan dari 29 Mei hingga 1 Juni, tujuan persidangan untuk membahas dasar negara dan bentuk negara.</a:t>
            </a:r>
          </a:p>
        </p:txBody>
      </p:sp>
    </p:spTree>
    <p:extLst>
      <p:ext uri="{BB962C8B-B14F-4D97-AF65-F5344CB8AC3E}">
        <p14:creationId xmlns:p14="http://schemas.microsoft.com/office/powerpoint/2010/main" val="50912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468548"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t="8910" r="2" b="18161"/>
          <a:stretch/>
        </p:blipFill>
        <p:spPr>
          <a:xfrm>
            <a:off x="5468548" y="10"/>
            <a:ext cx="6723452" cy="6857990"/>
          </a:xfrm>
          <a:prstGeom prst="rect">
            <a:avLst/>
          </a:prstGeom>
        </p:spPr>
      </p:pic>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9" y="585216"/>
            <a:ext cx="3779085" cy="1499616"/>
          </a:xfrm>
        </p:spPr>
        <p:txBody>
          <a:bodyPr>
            <a:normAutofit/>
          </a:bodyPr>
          <a:lstStyle/>
          <a:p>
            <a:pPr>
              <a:lnSpc>
                <a:spcPct val="60000"/>
              </a:lnSpc>
            </a:pPr>
            <a:r>
              <a:rPr lang="id-ID" sz="3500">
                <a:solidFill>
                  <a:srgbClr val="FFFFFF"/>
                </a:solidFill>
              </a:rPr>
              <a:t>Tokoh yang memberikan pendapat tentang dasar negara</a:t>
            </a:r>
          </a:p>
        </p:txBody>
      </p:sp>
      <p:sp>
        <p:nvSpPr>
          <p:cNvPr id="3" name="Content Placeholder 2"/>
          <p:cNvSpPr>
            <a:spLocks noGrp="1"/>
          </p:cNvSpPr>
          <p:nvPr>
            <p:ph idx="1"/>
          </p:nvPr>
        </p:nvSpPr>
        <p:spPr>
          <a:xfrm>
            <a:off x="1024129" y="2286000"/>
            <a:ext cx="3791711" cy="3931920"/>
          </a:xfrm>
        </p:spPr>
        <p:txBody>
          <a:bodyPr>
            <a:normAutofit/>
          </a:bodyPr>
          <a:lstStyle/>
          <a:p>
            <a:r>
              <a:rPr lang="id-ID">
                <a:solidFill>
                  <a:srgbClr val="FFFFFF"/>
                </a:solidFill>
              </a:rPr>
              <a:t>29 Mei 1945 : Mr. Prof. Muhammad Yamin.</a:t>
            </a:r>
          </a:p>
          <a:p>
            <a:r>
              <a:rPr lang="en-US" i="1">
                <a:solidFill>
                  <a:srgbClr val="FFFFFF"/>
                </a:solidFill>
              </a:rPr>
              <a:t>1. Peri Kebangsaan; </a:t>
            </a:r>
            <a:endParaRPr lang="id-ID" i="1">
              <a:solidFill>
                <a:srgbClr val="FFFFFF"/>
              </a:solidFill>
            </a:endParaRPr>
          </a:p>
          <a:p>
            <a:r>
              <a:rPr lang="en-US" i="1">
                <a:solidFill>
                  <a:srgbClr val="FFFFFF"/>
                </a:solidFill>
              </a:rPr>
              <a:t>2. Peri Kemanusiaan; </a:t>
            </a:r>
            <a:endParaRPr lang="id-ID" i="1">
              <a:solidFill>
                <a:srgbClr val="FFFFFF"/>
              </a:solidFill>
            </a:endParaRPr>
          </a:p>
          <a:p>
            <a:r>
              <a:rPr lang="en-US" i="1">
                <a:solidFill>
                  <a:srgbClr val="FFFFFF"/>
                </a:solidFill>
              </a:rPr>
              <a:t>3. Peri Ketuhanan; </a:t>
            </a:r>
            <a:endParaRPr lang="id-ID" i="1">
              <a:solidFill>
                <a:srgbClr val="FFFFFF"/>
              </a:solidFill>
            </a:endParaRPr>
          </a:p>
          <a:p>
            <a:r>
              <a:rPr lang="en-US" i="1">
                <a:solidFill>
                  <a:srgbClr val="FFFFFF"/>
                </a:solidFill>
              </a:rPr>
              <a:t>4. Peri Kerakyatan; dan </a:t>
            </a:r>
            <a:endParaRPr lang="id-ID" i="1">
              <a:solidFill>
                <a:srgbClr val="FFFFFF"/>
              </a:solidFill>
            </a:endParaRPr>
          </a:p>
          <a:p>
            <a:r>
              <a:rPr lang="en-US" i="1">
                <a:solidFill>
                  <a:srgbClr val="FFFFFF"/>
                </a:solidFill>
              </a:rPr>
              <a:t>5. Kesejahteraan Rakyat</a:t>
            </a:r>
            <a:endParaRPr lang="id-ID" i="1">
              <a:solidFill>
                <a:srgbClr val="FFFFFF"/>
              </a:solidFill>
            </a:endParaRPr>
          </a:p>
          <a:p>
            <a:endParaRPr lang="id-ID">
              <a:solidFill>
                <a:srgbClr val="FFFFFF"/>
              </a:solidFill>
            </a:endParaRPr>
          </a:p>
        </p:txBody>
      </p:sp>
    </p:spTree>
    <p:extLst>
      <p:ext uri="{BB962C8B-B14F-4D97-AF65-F5344CB8AC3E}">
        <p14:creationId xmlns:p14="http://schemas.microsoft.com/office/powerpoint/2010/main" val="244771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b="314"/>
          <a:stretch/>
        </p:blipFill>
        <p:spPr>
          <a:xfrm>
            <a:off x="7056116" y="960120"/>
            <a:ext cx="4175762" cy="4940852"/>
          </a:xfrm>
          <a:prstGeom prst="rect">
            <a:avLst/>
          </a:prstGeom>
        </p:spPr>
      </p:pic>
      <p:cxnSp>
        <p:nvCxnSpPr>
          <p:cNvPr id="10" name="Straight Connector 6"/>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8" y="459317"/>
            <a:ext cx="4389120" cy="1749552"/>
          </a:xfrm>
        </p:spPr>
        <p:txBody>
          <a:bodyPr>
            <a:normAutofit/>
          </a:bodyPr>
          <a:lstStyle/>
          <a:p>
            <a:r>
              <a:rPr lang="id-ID" sz="4100"/>
              <a:t>Tokoh yang memberikan pendapat tentang dasar negara</a:t>
            </a:r>
          </a:p>
        </p:txBody>
      </p:sp>
      <p:sp>
        <p:nvSpPr>
          <p:cNvPr id="3" name="Content Placeholder 2"/>
          <p:cNvSpPr>
            <a:spLocks noGrp="1"/>
          </p:cNvSpPr>
          <p:nvPr>
            <p:ph idx="1"/>
          </p:nvPr>
        </p:nvSpPr>
        <p:spPr>
          <a:xfrm>
            <a:off x="1024129" y="2286000"/>
            <a:ext cx="4389120" cy="3931920"/>
          </a:xfrm>
        </p:spPr>
        <p:txBody>
          <a:bodyPr>
            <a:normAutofit/>
          </a:bodyPr>
          <a:lstStyle/>
          <a:p>
            <a:r>
              <a:rPr lang="id-ID" sz="1800"/>
              <a:t>31 Mei 1945 : Mr. Prof. Dr. Supomo</a:t>
            </a:r>
          </a:p>
          <a:p>
            <a:r>
              <a:rPr lang="id-ID" sz="1800"/>
              <a:t>Rumusan beliau diberi nama: </a:t>
            </a:r>
            <a:r>
              <a:rPr lang="en-US" sz="1800"/>
              <a:t>"</a:t>
            </a:r>
            <a:r>
              <a:rPr lang="en-US" sz="1800" b="1" i="1"/>
              <a:t>Dasar Negara Indonesia Merdeka</a:t>
            </a:r>
            <a:r>
              <a:rPr lang="en-US" sz="1800"/>
              <a:t>", </a:t>
            </a:r>
            <a:endParaRPr lang="id-ID" sz="1800"/>
          </a:p>
          <a:p>
            <a:r>
              <a:rPr lang="en-US" sz="1800"/>
              <a:t> </a:t>
            </a:r>
            <a:r>
              <a:rPr lang="en-US" sz="1800" i="1"/>
              <a:t>1. Persatuan; </a:t>
            </a:r>
            <a:endParaRPr lang="id-ID" sz="1800" i="1"/>
          </a:p>
          <a:p>
            <a:r>
              <a:rPr lang="en-US" sz="1800" i="1"/>
              <a:t>2. Kekeluargaan; </a:t>
            </a:r>
            <a:endParaRPr lang="id-ID" sz="1800" i="1"/>
          </a:p>
          <a:p>
            <a:r>
              <a:rPr lang="en-US" sz="1800" i="1"/>
              <a:t>3. Mufakat dan Demokrasi; </a:t>
            </a:r>
            <a:endParaRPr lang="id-ID" sz="1800" i="1"/>
          </a:p>
          <a:p>
            <a:r>
              <a:rPr lang="en-US" sz="1800" i="1"/>
              <a:t>4. Musyawarah; dan </a:t>
            </a:r>
            <a:endParaRPr lang="id-ID" sz="1800" i="1"/>
          </a:p>
          <a:p>
            <a:r>
              <a:rPr lang="en-US" sz="1800" i="1"/>
              <a:t>5. Keadilan Sosial</a:t>
            </a:r>
            <a:r>
              <a:rPr lang="en-US" sz="1800"/>
              <a:t>.</a:t>
            </a:r>
            <a:endParaRPr lang="id-ID" sz="1800"/>
          </a:p>
          <a:p>
            <a:endParaRPr lang="id-ID" sz="1800"/>
          </a:p>
        </p:txBody>
      </p:sp>
    </p:spTree>
    <p:extLst>
      <p:ext uri="{BB962C8B-B14F-4D97-AF65-F5344CB8AC3E}">
        <p14:creationId xmlns:p14="http://schemas.microsoft.com/office/powerpoint/2010/main" val="2942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8031" r="234"/>
          <a:stretch/>
        </p:blipFill>
        <p:spPr>
          <a:xfrm>
            <a:off x="7552266" y="10"/>
            <a:ext cx="4639733" cy="6857990"/>
          </a:xfrm>
          <a:prstGeom prst="rect">
            <a:avLst/>
          </a:prstGeom>
        </p:spPr>
      </p:pic>
      <p:sp>
        <p:nvSpPr>
          <p:cNvPr id="2" name="Title 1"/>
          <p:cNvSpPr>
            <a:spLocks noGrp="1"/>
          </p:cNvSpPr>
          <p:nvPr>
            <p:ph type="title"/>
          </p:nvPr>
        </p:nvSpPr>
        <p:spPr>
          <a:xfrm>
            <a:off x="1024128" y="585216"/>
            <a:ext cx="6066818" cy="1499616"/>
          </a:xfrm>
        </p:spPr>
        <p:txBody>
          <a:bodyPr>
            <a:normAutofit/>
          </a:bodyPr>
          <a:lstStyle/>
          <a:p>
            <a:pPr>
              <a:lnSpc>
                <a:spcPct val="60000"/>
              </a:lnSpc>
            </a:pPr>
            <a:r>
              <a:rPr lang="id-ID" sz="4600"/>
              <a:t>Tokoh yang memberikan pendapat tentang dasar negara</a:t>
            </a:r>
          </a:p>
        </p:txBody>
      </p:sp>
      <p:sp>
        <p:nvSpPr>
          <p:cNvPr id="3" name="Content Placeholder 2"/>
          <p:cNvSpPr>
            <a:spLocks noGrp="1"/>
          </p:cNvSpPr>
          <p:nvPr>
            <p:ph idx="1"/>
          </p:nvPr>
        </p:nvSpPr>
        <p:spPr>
          <a:xfrm>
            <a:off x="1024128" y="2286000"/>
            <a:ext cx="6066818" cy="4023360"/>
          </a:xfrm>
        </p:spPr>
        <p:txBody>
          <a:bodyPr>
            <a:normAutofit/>
          </a:bodyPr>
          <a:lstStyle/>
          <a:p>
            <a:pPr>
              <a:lnSpc>
                <a:spcPct val="80000"/>
              </a:lnSpc>
            </a:pPr>
            <a:r>
              <a:rPr lang="id-ID" dirty="0"/>
              <a:t>1 Juni 1945 : Ir. Soekarno</a:t>
            </a:r>
            <a:endParaRPr lang="id-ID"/>
          </a:p>
          <a:p>
            <a:pPr>
              <a:lnSpc>
                <a:spcPct val="80000"/>
              </a:lnSpc>
            </a:pPr>
            <a:r>
              <a:rPr lang="id-ID" dirty="0"/>
              <a:t>Rumusan beliau diberi nama :</a:t>
            </a:r>
            <a:r>
              <a:rPr lang="en-US" b="1" dirty="0"/>
              <a:t>“</a:t>
            </a:r>
            <a:r>
              <a:rPr lang="id-ID" b="1" dirty="0"/>
              <a:t>Pancasila”</a:t>
            </a:r>
            <a:r>
              <a:rPr lang="en-US" dirty="0"/>
              <a:t> </a:t>
            </a:r>
            <a:endParaRPr lang="id-ID"/>
          </a:p>
          <a:p>
            <a:pPr>
              <a:lnSpc>
                <a:spcPct val="80000"/>
              </a:lnSpc>
            </a:pPr>
            <a:r>
              <a:rPr lang="en-US" i="1" dirty="0"/>
              <a:t>1. </a:t>
            </a:r>
            <a:r>
              <a:rPr lang="en-US" i="1" dirty="0" err="1"/>
              <a:t>Kebangsaan</a:t>
            </a:r>
            <a:r>
              <a:rPr lang="en-US" i="1" dirty="0"/>
              <a:t> Indonesia; </a:t>
            </a:r>
            <a:endParaRPr lang="id-ID" i="1"/>
          </a:p>
          <a:p>
            <a:pPr>
              <a:lnSpc>
                <a:spcPct val="80000"/>
              </a:lnSpc>
            </a:pPr>
            <a:r>
              <a:rPr lang="en-US" i="1" dirty="0"/>
              <a:t>2. </a:t>
            </a:r>
            <a:r>
              <a:rPr lang="en-US" i="1" dirty="0" err="1"/>
              <a:t>Internasionalisme</a:t>
            </a:r>
            <a:r>
              <a:rPr lang="en-US" i="1" dirty="0"/>
              <a:t> </a:t>
            </a:r>
            <a:r>
              <a:rPr lang="en-US" i="1" dirty="0" err="1"/>
              <a:t>dan</a:t>
            </a:r>
            <a:r>
              <a:rPr lang="en-US" i="1" dirty="0"/>
              <a:t> Peri </a:t>
            </a:r>
            <a:r>
              <a:rPr lang="en-US" i="1" dirty="0" err="1"/>
              <a:t>Kemanusiaan</a:t>
            </a:r>
            <a:r>
              <a:rPr lang="en-US" i="1" dirty="0"/>
              <a:t>; </a:t>
            </a:r>
            <a:endParaRPr lang="id-ID" i="1"/>
          </a:p>
          <a:p>
            <a:pPr>
              <a:lnSpc>
                <a:spcPct val="80000"/>
              </a:lnSpc>
            </a:pPr>
            <a:r>
              <a:rPr lang="en-US" i="1" dirty="0"/>
              <a:t>3. </a:t>
            </a:r>
            <a:r>
              <a:rPr lang="en-US" i="1" dirty="0" err="1"/>
              <a:t>Mufakat</a:t>
            </a:r>
            <a:r>
              <a:rPr lang="en-US" i="1" dirty="0"/>
              <a:t> </a:t>
            </a:r>
            <a:r>
              <a:rPr lang="en-US" i="1" dirty="0" err="1"/>
              <a:t>atau</a:t>
            </a:r>
            <a:r>
              <a:rPr lang="en-US" i="1" dirty="0"/>
              <a:t> </a:t>
            </a:r>
            <a:r>
              <a:rPr lang="en-US" i="1" dirty="0" err="1"/>
              <a:t>Demokrasi</a:t>
            </a:r>
            <a:r>
              <a:rPr lang="en-US" i="1" dirty="0"/>
              <a:t>; </a:t>
            </a:r>
            <a:endParaRPr lang="id-ID" i="1"/>
          </a:p>
          <a:p>
            <a:pPr>
              <a:lnSpc>
                <a:spcPct val="80000"/>
              </a:lnSpc>
            </a:pPr>
            <a:r>
              <a:rPr lang="en-US" i="1" dirty="0"/>
              <a:t>4. </a:t>
            </a:r>
            <a:r>
              <a:rPr lang="en-US" i="1" dirty="0" err="1"/>
              <a:t>Kesejahteraan</a:t>
            </a:r>
            <a:r>
              <a:rPr lang="en-US" i="1" dirty="0"/>
              <a:t> </a:t>
            </a:r>
            <a:r>
              <a:rPr lang="en-US" i="1" dirty="0" err="1"/>
              <a:t>Sosial</a:t>
            </a:r>
            <a:r>
              <a:rPr lang="en-US" i="1" dirty="0"/>
              <a:t>; </a:t>
            </a:r>
            <a:r>
              <a:rPr lang="en-US" i="1" dirty="0" err="1"/>
              <a:t>dan</a:t>
            </a:r>
            <a:r>
              <a:rPr lang="en-US" i="1" dirty="0"/>
              <a:t> </a:t>
            </a:r>
            <a:endParaRPr lang="id-ID" i="1"/>
          </a:p>
          <a:p>
            <a:pPr>
              <a:lnSpc>
                <a:spcPct val="80000"/>
              </a:lnSpc>
            </a:pPr>
            <a:r>
              <a:rPr lang="en-US" i="1" dirty="0"/>
              <a:t>5. </a:t>
            </a:r>
            <a:r>
              <a:rPr lang="en-US" i="1" dirty="0" err="1"/>
              <a:t>Ketuhanan</a:t>
            </a:r>
            <a:r>
              <a:rPr lang="en-US" i="1" dirty="0"/>
              <a:t> Yang </a:t>
            </a:r>
            <a:r>
              <a:rPr lang="en-US" i="1" dirty="0" err="1"/>
              <a:t>Maha</a:t>
            </a:r>
            <a:r>
              <a:rPr lang="en-US" i="1" dirty="0"/>
              <a:t> </a:t>
            </a:r>
            <a:r>
              <a:rPr lang="en-US" i="1" dirty="0" err="1"/>
              <a:t>Esa</a:t>
            </a:r>
            <a:r>
              <a:rPr lang="en-US" dirty="0"/>
              <a:t>.</a:t>
            </a:r>
            <a:endParaRPr lang="id-ID"/>
          </a:p>
          <a:p>
            <a:pPr>
              <a:lnSpc>
                <a:spcPct val="80000"/>
              </a:lnSpc>
            </a:pPr>
            <a:endParaRPr lang="id-ID"/>
          </a:p>
          <a:p>
            <a:pPr>
              <a:lnSpc>
                <a:spcPct val="80000"/>
              </a:lnSpc>
            </a:pPr>
            <a:r>
              <a:rPr lang="id-ID" dirty="0"/>
              <a:t>1 Juni diperingati sebagai hari kelahiran pancasila.</a:t>
            </a:r>
            <a:endParaRPr lang="id-ID"/>
          </a:p>
        </p:txBody>
      </p:sp>
    </p:spTree>
    <p:extLst>
      <p:ext uri="{BB962C8B-B14F-4D97-AF65-F5344CB8AC3E}">
        <p14:creationId xmlns:p14="http://schemas.microsoft.com/office/powerpoint/2010/main" val="59109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8201" r="11059"/>
          <a:stretch/>
        </p:blipFill>
        <p:spPr>
          <a:xfrm>
            <a:off x="7552266" y="10"/>
            <a:ext cx="4639733" cy="6857990"/>
          </a:xfrm>
          <a:prstGeom prst="rect">
            <a:avLst/>
          </a:prstGeom>
        </p:spPr>
      </p:pic>
      <p:sp>
        <p:nvSpPr>
          <p:cNvPr id="2" name="Title 1"/>
          <p:cNvSpPr>
            <a:spLocks noGrp="1"/>
          </p:cNvSpPr>
          <p:nvPr>
            <p:ph type="title"/>
          </p:nvPr>
        </p:nvSpPr>
        <p:spPr>
          <a:xfrm>
            <a:off x="1024128" y="585216"/>
            <a:ext cx="6066818" cy="1499616"/>
          </a:xfrm>
        </p:spPr>
        <p:txBody>
          <a:bodyPr>
            <a:normAutofit/>
          </a:bodyPr>
          <a:lstStyle/>
          <a:p>
            <a:r>
              <a:rPr lang="id-ID"/>
              <a:t>SEPUTAR PANCASILA</a:t>
            </a:r>
          </a:p>
        </p:txBody>
      </p:sp>
      <p:sp>
        <p:nvSpPr>
          <p:cNvPr id="3" name="Content Placeholder 2"/>
          <p:cNvSpPr>
            <a:spLocks noGrp="1"/>
          </p:cNvSpPr>
          <p:nvPr>
            <p:ph idx="1"/>
          </p:nvPr>
        </p:nvSpPr>
        <p:spPr>
          <a:xfrm>
            <a:off x="1024128" y="2286000"/>
            <a:ext cx="6066818" cy="4023360"/>
          </a:xfrm>
        </p:spPr>
        <p:txBody>
          <a:bodyPr>
            <a:normAutofit/>
          </a:bodyPr>
          <a:lstStyle/>
          <a:p>
            <a:r>
              <a:rPr lang="id-ID"/>
              <a:t>Pancasila masih bisa diperkeras menjadi Trisila</a:t>
            </a:r>
          </a:p>
          <a:p>
            <a:r>
              <a:rPr lang="id-ID"/>
              <a:t>Trisila yaitu :</a:t>
            </a:r>
          </a:p>
          <a:p>
            <a:r>
              <a:rPr lang="id-ID"/>
              <a:t>1. Sosionasionalisme</a:t>
            </a:r>
          </a:p>
          <a:p>
            <a:r>
              <a:rPr lang="id-ID"/>
              <a:t>2. Sosiodemokrasi</a:t>
            </a:r>
          </a:p>
          <a:p>
            <a:r>
              <a:rPr lang="id-ID"/>
              <a:t>3. Ketuhanan yang Berkebudayaan.</a:t>
            </a:r>
          </a:p>
          <a:p>
            <a:endParaRPr lang="id-ID"/>
          </a:p>
          <a:p>
            <a:r>
              <a:rPr lang="id-ID"/>
              <a:t>Trisila bisa di perkeras menjadi Ekasila yaitu “Gotong Royong”</a:t>
            </a:r>
          </a:p>
        </p:txBody>
      </p:sp>
    </p:spTree>
    <p:extLst>
      <p:ext uri="{BB962C8B-B14F-4D97-AF65-F5344CB8AC3E}">
        <p14:creationId xmlns:p14="http://schemas.microsoft.com/office/powerpoint/2010/main" val="183118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alphaModFix amt="15000"/>
          </a:blip>
          <a:srcRect l="889" r="-1" b="-1"/>
          <a:stretch/>
        </p:blipFill>
        <p:spPr>
          <a:xfrm>
            <a:off x="20" y="10"/>
            <a:ext cx="12191980" cy="6857990"/>
          </a:xfrm>
          <a:prstGeom prst="rect">
            <a:avLst/>
          </a:prstGeom>
        </p:spPr>
      </p:pic>
      <p:cxnSp>
        <p:nvCxnSpPr>
          <p:cNvPr id="13" name="Straight Connector 9"/>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id-ID">
                <a:solidFill>
                  <a:srgbClr val="FFFFFF"/>
                </a:solidFill>
              </a:rPr>
              <a:t>Sidang panitia 9</a:t>
            </a:r>
          </a:p>
        </p:txBody>
      </p:sp>
      <p:sp>
        <p:nvSpPr>
          <p:cNvPr id="14" name="Content Placeholder 7"/>
          <p:cNvSpPr>
            <a:spLocks noGrp="1"/>
          </p:cNvSpPr>
          <p:nvPr>
            <p:ph idx="1"/>
          </p:nvPr>
        </p:nvSpPr>
        <p:spPr>
          <a:xfrm>
            <a:off x="1024128" y="2286000"/>
            <a:ext cx="9720073" cy="4023360"/>
          </a:xfrm>
        </p:spPr>
        <p:txBody>
          <a:bodyPr>
            <a:normAutofit fontScale="92500" lnSpcReduction="20000"/>
          </a:bodyPr>
          <a:lstStyle/>
          <a:p>
            <a:r>
              <a:rPr lang="id-ID" dirty="0">
                <a:solidFill>
                  <a:srgbClr val="FFFFFF"/>
                </a:solidFill>
              </a:rPr>
              <a:t>Setelah sidang BPUPKI 1, Soekarno membentuk panitia kecil yaitu panitia 9 Terdiri atas :</a:t>
            </a:r>
          </a:p>
          <a:p>
            <a:r>
              <a:rPr lang="id-ID" dirty="0">
                <a:solidFill>
                  <a:srgbClr val="FFFFFF"/>
                </a:solidFill>
              </a:rPr>
              <a:t>1. Ir. Soekarno</a:t>
            </a:r>
          </a:p>
          <a:p>
            <a:r>
              <a:rPr lang="id-ID" dirty="0">
                <a:solidFill>
                  <a:srgbClr val="FFFFFF"/>
                </a:solidFill>
              </a:rPr>
              <a:t>2. Drs. Muhammad Hatta</a:t>
            </a:r>
          </a:p>
          <a:p>
            <a:r>
              <a:rPr lang="id-ID" dirty="0">
                <a:solidFill>
                  <a:srgbClr val="FFFFFF"/>
                </a:solidFill>
              </a:rPr>
              <a:t>3. A.A. Maramis</a:t>
            </a:r>
          </a:p>
          <a:p>
            <a:r>
              <a:rPr lang="id-ID" dirty="0">
                <a:solidFill>
                  <a:srgbClr val="FFFFFF"/>
                </a:solidFill>
              </a:rPr>
              <a:t>4. Abdul Kahar Muzakir</a:t>
            </a:r>
          </a:p>
          <a:p>
            <a:r>
              <a:rPr lang="id-ID" dirty="0">
                <a:solidFill>
                  <a:srgbClr val="FFFFFF"/>
                </a:solidFill>
              </a:rPr>
              <a:t>5. H. Agus Salim</a:t>
            </a:r>
          </a:p>
          <a:p>
            <a:r>
              <a:rPr lang="id-ID" dirty="0">
                <a:solidFill>
                  <a:srgbClr val="FFFFFF"/>
                </a:solidFill>
              </a:rPr>
              <a:t>6. K.H. Wahid</a:t>
            </a:r>
          </a:p>
          <a:p>
            <a:r>
              <a:rPr lang="id-ID" dirty="0">
                <a:solidFill>
                  <a:srgbClr val="FFFFFF"/>
                </a:solidFill>
              </a:rPr>
              <a:t>7. Achmad Subarjo</a:t>
            </a:r>
          </a:p>
          <a:p>
            <a:r>
              <a:rPr lang="id-ID" dirty="0">
                <a:solidFill>
                  <a:srgbClr val="FFFFFF"/>
                </a:solidFill>
              </a:rPr>
              <a:t>8. Raden Abikusno Cokrosuryoso</a:t>
            </a:r>
          </a:p>
          <a:p>
            <a:r>
              <a:rPr lang="id-ID" dirty="0">
                <a:solidFill>
                  <a:srgbClr val="FFFFFF"/>
                </a:solidFill>
              </a:rPr>
              <a:t>9. Moh. Yamin</a:t>
            </a:r>
          </a:p>
        </p:txBody>
      </p:sp>
    </p:spTree>
    <p:extLst>
      <p:ext uri="{BB962C8B-B14F-4D97-AF65-F5344CB8AC3E}">
        <p14:creationId xmlns:p14="http://schemas.microsoft.com/office/powerpoint/2010/main" val="41314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fade">
                                      <p:cBhvr>
                                        <p:cTn id="25" dur="500"/>
                                        <p:tgtEl>
                                          <p:spTgt spid="1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xEl>
                                              <p:pRg st="4" end="4"/>
                                            </p:txEl>
                                          </p:spTgt>
                                        </p:tgtEl>
                                        <p:attrNameLst>
                                          <p:attrName>style.visibility</p:attrName>
                                        </p:attrNameLst>
                                      </p:cBhvr>
                                      <p:to>
                                        <p:strVal val="visible"/>
                                      </p:to>
                                    </p:set>
                                    <p:animEffect transition="in" filter="fade">
                                      <p:cBhvr>
                                        <p:cTn id="30" dur="500"/>
                                        <p:tgtEl>
                                          <p:spTgt spid="1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500"/>
                                        <p:tgtEl>
                                          <p:spTgt spid="1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xEl>
                                              <p:pRg st="6" end="6"/>
                                            </p:txEl>
                                          </p:spTgt>
                                        </p:tgtEl>
                                        <p:attrNameLst>
                                          <p:attrName>style.visibility</p:attrName>
                                        </p:attrNameLst>
                                      </p:cBhvr>
                                      <p:to>
                                        <p:strVal val="visible"/>
                                      </p:to>
                                    </p:set>
                                    <p:animEffect transition="in" filter="fade">
                                      <p:cBhvr>
                                        <p:cTn id="40" dur="500"/>
                                        <p:tgtEl>
                                          <p:spTgt spid="1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xEl>
                                              <p:pRg st="7" end="7"/>
                                            </p:txEl>
                                          </p:spTgt>
                                        </p:tgtEl>
                                        <p:attrNameLst>
                                          <p:attrName>style.visibility</p:attrName>
                                        </p:attrNameLst>
                                      </p:cBhvr>
                                      <p:to>
                                        <p:strVal val="visible"/>
                                      </p:to>
                                    </p:set>
                                    <p:animEffect transition="in" filter="fade">
                                      <p:cBhvr>
                                        <p:cTn id="45" dur="500"/>
                                        <p:tgtEl>
                                          <p:spTgt spid="1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xEl>
                                              <p:pRg st="8" end="8"/>
                                            </p:txEl>
                                          </p:spTgt>
                                        </p:tgtEl>
                                        <p:attrNameLst>
                                          <p:attrName>style.visibility</p:attrName>
                                        </p:attrNameLst>
                                      </p:cBhvr>
                                      <p:to>
                                        <p:strVal val="visible"/>
                                      </p:to>
                                    </p:set>
                                    <p:animEffect transition="in" filter="fade">
                                      <p:cBhvr>
                                        <p:cTn id="50" dur="500"/>
                                        <p:tgtEl>
                                          <p:spTgt spid="14">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xEl>
                                              <p:pRg st="9" end="9"/>
                                            </p:txEl>
                                          </p:spTgt>
                                        </p:tgtEl>
                                        <p:attrNameLst>
                                          <p:attrName>style.visibility</p:attrName>
                                        </p:attrNameLst>
                                      </p:cBhvr>
                                      <p:to>
                                        <p:strVal val="visible"/>
                                      </p:to>
                                    </p:set>
                                    <p:animEffect transition="in" filter="fade">
                                      <p:cBhvr>
                                        <p:cTn id="55"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2137" y="143300"/>
            <a:ext cx="11109278" cy="6407625"/>
          </a:xfrm>
        </p:spPr>
        <p:txBody>
          <a:bodyPr>
            <a:noAutofit/>
          </a:bodyPr>
          <a:lstStyle/>
          <a:p>
            <a:r>
              <a:rPr lang="en-US" sz="2800" dirty="0" err="1" smtClean="0"/>
              <a:t>Sebelum</a:t>
            </a:r>
            <a:r>
              <a:rPr lang="en-US" sz="2800" dirty="0" smtClean="0"/>
              <a:t> </a:t>
            </a:r>
            <a:r>
              <a:rPr lang="en-US" sz="2800" dirty="0" err="1" smtClean="0"/>
              <a:t>masyarakat</a:t>
            </a:r>
            <a:r>
              <a:rPr lang="en-US" sz="2800" dirty="0" smtClean="0"/>
              <a:t> Indonesia </a:t>
            </a:r>
            <a:r>
              <a:rPr lang="en-US" sz="2800" dirty="0" err="1" smtClean="0"/>
              <a:t>mengenal</a:t>
            </a:r>
            <a:r>
              <a:rPr lang="en-US" sz="2800" dirty="0" smtClean="0"/>
              <a:t> </a:t>
            </a:r>
            <a:r>
              <a:rPr lang="en-US" sz="2800" dirty="0" err="1" smtClean="0"/>
              <a:t>Pancasila</a:t>
            </a:r>
            <a:r>
              <a:rPr lang="en-US" sz="2800" dirty="0" smtClean="0"/>
              <a:t>, </a:t>
            </a:r>
            <a:r>
              <a:rPr lang="en-US" sz="2800" dirty="0" err="1" smtClean="0"/>
              <a:t>ternyata</a:t>
            </a:r>
            <a:r>
              <a:rPr lang="en-US" sz="2800" dirty="0" smtClean="0"/>
              <a:t> </a:t>
            </a:r>
            <a:r>
              <a:rPr lang="en-US" sz="2800" dirty="0" err="1" smtClean="0"/>
              <a:t>nilai-nilai</a:t>
            </a:r>
            <a:r>
              <a:rPr lang="en-US" sz="2800" dirty="0" smtClean="0"/>
              <a:t> </a:t>
            </a:r>
            <a:r>
              <a:rPr lang="en-US" sz="2800" dirty="0" err="1" smtClean="0"/>
              <a:t>Pncasila</a:t>
            </a:r>
            <a:r>
              <a:rPr lang="en-US" sz="2800" dirty="0" smtClean="0"/>
              <a:t> </a:t>
            </a:r>
            <a:r>
              <a:rPr lang="en-US" sz="2800" dirty="0" err="1" smtClean="0"/>
              <a:t>sudah</a:t>
            </a:r>
            <a:r>
              <a:rPr lang="en-US" sz="2800" dirty="0" smtClean="0"/>
              <a:t> </a:t>
            </a:r>
            <a:r>
              <a:rPr lang="en-US" sz="2800" dirty="0" err="1" smtClean="0"/>
              <a:t>hidup</a:t>
            </a:r>
            <a:r>
              <a:rPr lang="en-US" sz="2800" dirty="0" smtClean="0"/>
              <a:t> </a:t>
            </a:r>
            <a:r>
              <a:rPr lang="en-US" sz="2800" dirty="0" err="1" smtClean="0"/>
              <a:t>didalam</a:t>
            </a:r>
            <a:r>
              <a:rPr lang="en-US" sz="2800" dirty="0" smtClean="0"/>
              <a:t> </a:t>
            </a:r>
            <a:r>
              <a:rPr lang="en-US" sz="2800" dirty="0" err="1" smtClean="0"/>
              <a:t>keseharian</a:t>
            </a:r>
            <a:r>
              <a:rPr lang="en-US" sz="2800" dirty="0" smtClean="0"/>
              <a:t> </a:t>
            </a:r>
            <a:r>
              <a:rPr lang="en-US" sz="2800" dirty="0" err="1" smtClean="0"/>
              <a:t>bangsa</a:t>
            </a:r>
            <a:r>
              <a:rPr lang="en-US" sz="2800" dirty="0" smtClean="0"/>
              <a:t> Indonesia, </a:t>
            </a:r>
            <a:r>
              <a:rPr lang="en-US" sz="2800" dirty="0" err="1" smtClean="0"/>
              <a:t>nilai-nilai</a:t>
            </a:r>
            <a:r>
              <a:rPr lang="en-US" sz="2800" dirty="0" smtClean="0"/>
              <a:t> </a:t>
            </a:r>
            <a:r>
              <a:rPr lang="en-US" sz="2800" dirty="0" err="1" smtClean="0"/>
              <a:t>tersebut</a:t>
            </a:r>
            <a:r>
              <a:rPr lang="en-US" sz="2800" dirty="0" smtClean="0"/>
              <a:t> </a:t>
            </a:r>
            <a:r>
              <a:rPr lang="en-US" sz="2800" dirty="0" err="1" smtClean="0"/>
              <a:t>seperti</a:t>
            </a:r>
            <a:r>
              <a:rPr lang="en-US" sz="2800" dirty="0" smtClean="0"/>
              <a:t>:</a:t>
            </a:r>
          </a:p>
          <a:p>
            <a:pPr lvl="0"/>
            <a:r>
              <a:rPr lang="en-US" sz="2800" dirty="0" smtClean="0"/>
              <a:t>1. Di </a:t>
            </a:r>
            <a:r>
              <a:rPr lang="en-US" sz="2800" dirty="0"/>
              <a:t>Indonesia </a:t>
            </a:r>
            <a:r>
              <a:rPr lang="en-US" sz="2800" dirty="0" err="1"/>
              <a:t>tidak</a:t>
            </a:r>
            <a:r>
              <a:rPr lang="en-US" sz="2800" dirty="0"/>
              <a:t> </a:t>
            </a:r>
            <a:r>
              <a:rPr lang="en-US" sz="2800" dirty="0" err="1"/>
              <a:t>pernah</a:t>
            </a:r>
            <a:r>
              <a:rPr lang="en-US" sz="2800" dirty="0"/>
              <a:t> </a:t>
            </a:r>
            <a:r>
              <a:rPr lang="en-US" sz="2800" dirty="0" err="1"/>
              <a:t>putus-putusnya</a:t>
            </a:r>
            <a:r>
              <a:rPr lang="en-US" sz="2800" dirty="0"/>
              <a:t> orang </a:t>
            </a:r>
            <a:r>
              <a:rPr lang="en-US" sz="2800" dirty="0" err="1"/>
              <a:t>percaya</a:t>
            </a:r>
            <a:r>
              <a:rPr lang="en-US" sz="2800" dirty="0"/>
              <a:t> </a:t>
            </a:r>
            <a:r>
              <a:rPr lang="en-US" sz="2800" dirty="0" err="1"/>
              <a:t>kepada</a:t>
            </a:r>
            <a:r>
              <a:rPr lang="en-US" sz="2800" dirty="0"/>
              <a:t> </a:t>
            </a:r>
            <a:r>
              <a:rPr lang="en-US" sz="2800" dirty="0" err="1"/>
              <a:t>Tuhan</a:t>
            </a:r>
            <a:r>
              <a:rPr lang="en-US" sz="2800" dirty="0"/>
              <a:t>, </a:t>
            </a:r>
            <a:r>
              <a:rPr lang="en-US" sz="2800" dirty="0" err="1"/>
              <a:t>bukti-buktinya</a:t>
            </a:r>
            <a:r>
              <a:rPr lang="en-US" sz="2800" dirty="0"/>
              <a:t>: </a:t>
            </a:r>
            <a:r>
              <a:rPr lang="en-US" sz="2800" dirty="0" err="1"/>
              <a:t>bangunan</a:t>
            </a:r>
            <a:r>
              <a:rPr lang="en-US" sz="2800" dirty="0"/>
              <a:t> </a:t>
            </a:r>
            <a:r>
              <a:rPr lang="en-US" sz="2800" dirty="0" err="1"/>
              <a:t>peribadatan</a:t>
            </a:r>
            <a:r>
              <a:rPr lang="en-US" sz="2800" dirty="0"/>
              <a:t>, </a:t>
            </a:r>
            <a:r>
              <a:rPr lang="en-US" sz="2800" dirty="0" err="1"/>
              <a:t>kitab</a:t>
            </a:r>
            <a:r>
              <a:rPr lang="en-US" sz="2800" dirty="0"/>
              <a:t> </a:t>
            </a:r>
            <a:r>
              <a:rPr lang="en-US" sz="2800" dirty="0" err="1"/>
              <a:t>suci</a:t>
            </a:r>
            <a:r>
              <a:rPr lang="en-US" sz="2800" dirty="0"/>
              <a:t> </a:t>
            </a:r>
            <a:r>
              <a:rPr lang="en-US" sz="2800" dirty="0" err="1"/>
              <a:t>dari</a:t>
            </a:r>
            <a:r>
              <a:rPr lang="en-US" sz="2800" dirty="0"/>
              <a:t> </a:t>
            </a:r>
            <a:r>
              <a:rPr lang="en-US" sz="2800" dirty="0" err="1"/>
              <a:t>berbagai</a:t>
            </a:r>
            <a:r>
              <a:rPr lang="en-US" sz="2800" dirty="0"/>
              <a:t> agama </a:t>
            </a:r>
            <a:r>
              <a:rPr lang="en-US" sz="2800" dirty="0" err="1"/>
              <a:t>dan</a:t>
            </a:r>
            <a:r>
              <a:rPr lang="en-US" sz="2800" dirty="0"/>
              <a:t> </a:t>
            </a:r>
            <a:r>
              <a:rPr lang="en-US" sz="2800" dirty="0" err="1"/>
              <a:t>aliran</a:t>
            </a:r>
            <a:r>
              <a:rPr lang="en-US" sz="2800" dirty="0"/>
              <a:t> </a:t>
            </a:r>
            <a:r>
              <a:rPr lang="en-US" sz="2800" dirty="0" err="1"/>
              <a:t>kepercayaan</a:t>
            </a:r>
            <a:r>
              <a:rPr lang="en-US" sz="2800" dirty="0"/>
              <a:t> </a:t>
            </a:r>
            <a:r>
              <a:rPr lang="en-US" sz="2800" dirty="0" err="1"/>
              <a:t>kepada</a:t>
            </a:r>
            <a:r>
              <a:rPr lang="en-US" sz="2800" dirty="0"/>
              <a:t> </a:t>
            </a:r>
            <a:r>
              <a:rPr lang="en-US" sz="2800" dirty="0" err="1"/>
              <a:t>Tuhan</a:t>
            </a:r>
            <a:r>
              <a:rPr lang="en-US" sz="2800" dirty="0"/>
              <a:t> Yang </a:t>
            </a:r>
            <a:r>
              <a:rPr lang="en-US" sz="2800" dirty="0" err="1"/>
              <a:t>Maha</a:t>
            </a:r>
            <a:r>
              <a:rPr lang="en-US" sz="2800" dirty="0"/>
              <a:t> </a:t>
            </a:r>
            <a:r>
              <a:rPr lang="en-US" sz="2800" dirty="0" err="1"/>
              <a:t>Esa</a:t>
            </a:r>
            <a:r>
              <a:rPr lang="en-US" sz="2800" dirty="0"/>
              <a:t>, </a:t>
            </a:r>
            <a:r>
              <a:rPr lang="en-US" sz="2800" dirty="0" err="1"/>
              <a:t>upacara</a:t>
            </a:r>
            <a:r>
              <a:rPr lang="en-US" sz="2800" dirty="0"/>
              <a:t> </a:t>
            </a:r>
            <a:r>
              <a:rPr lang="en-US" sz="2800" dirty="0" err="1"/>
              <a:t>keagamaan</a:t>
            </a:r>
            <a:r>
              <a:rPr lang="en-US" sz="2800" dirty="0"/>
              <a:t> </a:t>
            </a:r>
            <a:r>
              <a:rPr lang="en-US" sz="2800" dirty="0" err="1"/>
              <a:t>pada</a:t>
            </a:r>
            <a:r>
              <a:rPr lang="en-US" sz="2800" dirty="0"/>
              <a:t> </a:t>
            </a:r>
            <a:r>
              <a:rPr lang="en-US" sz="2800" dirty="0" err="1"/>
              <a:t>peringatan</a:t>
            </a:r>
            <a:r>
              <a:rPr lang="en-US" sz="2800" dirty="0"/>
              <a:t> </a:t>
            </a:r>
            <a:r>
              <a:rPr lang="en-US" sz="2800" dirty="0" err="1"/>
              <a:t>hari</a:t>
            </a:r>
            <a:r>
              <a:rPr lang="en-US" sz="2800" dirty="0"/>
              <a:t> </a:t>
            </a:r>
            <a:r>
              <a:rPr lang="en-US" sz="2800" dirty="0" err="1"/>
              <a:t>besar</a:t>
            </a:r>
            <a:r>
              <a:rPr lang="en-US" sz="2800" dirty="0"/>
              <a:t> agama, </a:t>
            </a:r>
            <a:r>
              <a:rPr lang="en-US" sz="2800" dirty="0" err="1"/>
              <a:t>pendidikan</a:t>
            </a:r>
            <a:r>
              <a:rPr lang="en-US" sz="2800" dirty="0"/>
              <a:t> agama, </a:t>
            </a:r>
            <a:r>
              <a:rPr lang="en-US" sz="2800" dirty="0" err="1"/>
              <a:t>rumah-rumah</a:t>
            </a:r>
            <a:r>
              <a:rPr lang="en-US" sz="2800" dirty="0"/>
              <a:t> </a:t>
            </a:r>
            <a:r>
              <a:rPr lang="en-US" sz="2800" dirty="0" err="1"/>
              <a:t>ibadah</a:t>
            </a:r>
            <a:r>
              <a:rPr lang="en-US" sz="2800" dirty="0"/>
              <a:t>, </a:t>
            </a:r>
            <a:r>
              <a:rPr lang="en-US" sz="2800" dirty="0" err="1"/>
              <a:t>tulisan</a:t>
            </a:r>
            <a:r>
              <a:rPr lang="en-US" sz="2800" dirty="0"/>
              <a:t> </a:t>
            </a:r>
            <a:r>
              <a:rPr lang="en-US" sz="2800" dirty="0" err="1"/>
              <a:t>karangan</a:t>
            </a:r>
            <a:r>
              <a:rPr lang="en-US" sz="2800" dirty="0"/>
              <a:t> </a:t>
            </a:r>
            <a:r>
              <a:rPr lang="en-US" sz="2800" dirty="0" err="1"/>
              <a:t>sejarah</a:t>
            </a:r>
            <a:r>
              <a:rPr lang="en-US" sz="2800" dirty="0"/>
              <a:t>/</a:t>
            </a:r>
            <a:r>
              <a:rPr lang="en-US" sz="2800" dirty="0" err="1"/>
              <a:t>dongeng</a:t>
            </a:r>
            <a:r>
              <a:rPr lang="en-US" sz="2800" dirty="0"/>
              <a:t> yang </a:t>
            </a:r>
            <a:r>
              <a:rPr lang="en-US" sz="2800" dirty="0" err="1"/>
              <a:t>mengandung</a:t>
            </a:r>
            <a:r>
              <a:rPr lang="en-US" sz="2800" dirty="0"/>
              <a:t> </a:t>
            </a:r>
            <a:r>
              <a:rPr lang="en-US" sz="2800" dirty="0" err="1"/>
              <a:t>nilai-nilai</a:t>
            </a:r>
            <a:r>
              <a:rPr lang="en-US" sz="2800" dirty="0"/>
              <a:t> agama. Hal </a:t>
            </a:r>
            <a:r>
              <a:rPr lang="en-US" sz="2800" dirty="0" err="1"/>
              <a:t>ini</a:t>
            </a:r>
            <a:r>
              <a:rPr lang="en-US" sz="2800" dirty="0"/>
              <a:t> </a:t>
            </a:r>
            <a:r>
              <a:rPr lang="en-US" sz="2800" dirty="0" err="1"/>
              <a:t>menunjukkan</a:t>
            </a:r>
            <a:r>
              <a:rPr lang="en-US" sz="2800" dirty="0"/>
              <a:t> </a:t>
            </a:r>
            <a:r>
              <a:rPr lang="en-US" sz="2800" dirty="0" err="1"/>
              <a:t>kepercayaan</a:t>
            </a:r>
            <a:r>
              <a:rPr lang="en-US" sz="2800" dirty="0"/>
              <a:t> </a:t>
            </a:r>
            <a:r>
              <a:rPr lang="en-US" sz="2800" dirty="0" err="1"/>
              <a:t>Ketuhanan</a:t>
            </a:r>
            <a:r>
              <a:rPr lang="en-US" sz="2800" dirty="0"/>
              <a:t> Yang </a:t>
            </a:r>
            <a:r>
              <a:rPr lang="en-US" sz="2800" dirty="0" err="1"/>
              <a:t>Maha</a:t>
            </a:r>
            <a:r>
              <a:rPr lang="en-US" sz="2800" dirty="0"/>
              <a:t> </a:t>
            </a:r>
            <a:r>
              <a:rPr lang="en-US" sz="2800" dirty="0" err="1"/>
              <a:t>Esa</a:t>
            </a:r>
            <a:r>
              <a:rPr lang="en-US" sz="2800" dirty="0" smtClean="0"/>
              <a:t>.</a:t>
            </a:r>
          </a:p>
          <a:p>
            <a:pPr lvl="0"/>
            <a:endParaRPr lang="en-US" sz="2800" dirty="0" smtClean="0"/>
          </a:p>
          <a:p>
            <a:r>
              <a:rPr lang="en-US" sz="2800" dirty="0" smtClean="0"/>
              <a:t>2. </a:t>
            </a:r>
            <a:r>
              <a:rPr lang="en-US" sz="2800" dirty="0" err="1" smtClean="0"/>
              <a:t>Bangsa</a:t>
            </a:r>
            <a:r>
              <a:rPr lang="en-US" sz="2800" dirty="0" smtClean="0"/>
              <a:t> </a:t>
            </a:r>
            <a:r>
              <a:rPr lang="en-US" sz="2800" dirty="0"/>
              <a:t>Indonesia </a:t>
            </a:r>
            <a:r>
              <a:rPr lang="en-US" sz="2800" dirty="0" err="1"/>
              <a:t>terkenal</a:t>
            </a:r>
            <a:r>
              <a:rPr lang="en-US" sz="2800" dirty="0"/>
              <a:t> </a:t>
            </a:r>
            <a:r>
              <a:rPr lang="en-US" sz="2800" dirty="0" err="1"/>
              <a:t>ramah</a:t>
            </a:r>
            <a:r>
              <a:rPr lang="en-US" sz="2800" dirty="0"/>
              <a:t> </a:t>
            </a:r>
            <a:r>
              <a:rPr lang="en-US" sz="2800" dirty="0" err="1"/>
              <a:t>tamah</a:t>
            </a:r>
            <a:r>
              <a:rPr lang="en-US" sz="2800" dirty="0"/>
              <a:t>, </a:t>
            </a:r>
            <a:r>
              <a:rPr lang="en-US" sz="2800" dirty="0" err="1"/>
              <a:t>sopan</a:t>
            </a:r>
            <a:r>
              <a:rPr lang="en-US" sz="2800" dirty="0"/>
              <a:t> </a:t>
            </a:r>
            <a:r>
              <a:rPr lang="en-US" sz="2800" dirty="0" err="1"/>
              <a:t>santun</a:t>
            </a:r>
            <a:r>
              <a:rPr lang="en-US" sz="2800" dirty="0"/>
              <a:t>, </a:t>
            </a:r>
            <a:r>
              <a:rPr lang="en-US" sz="2800" dirty="0" err="1"/>
              <a:t>lemah</a:t>
            </a:r>
            <a:r>
              <a:rPr lang="en-US" sz="2800" dirty="0"/>
              <a:t> </a:t>
            </a:r>
            <a:r>
              <a:rPr lang="en-US" sz="2800" dirty="0" err="1"/>
              <a:t>lembut</a:t>
            </a:r>
            <a:r>
              <a:rPr lang="en-US" sz="2800" dirty="0"/>
              <a:t> </a:t>
            </a:r>
            <a:r>
              <a:rPr lang="en-US" sz="2800" dirty="0" err="1"/>
              <a:t>dengan</a:t>
            </a:r>
            <a:r>
              <a:rPr lang="en-US" sz="2800" dirty="0"/>
              <a:t> </a:t>
            </a:r>
            <a:r>
              <a:rPr lang="en-US" sz="2800" dirty="0" err="1"/>
              <a:t>sesama</a:t>
            </a:r>
            <a:r>
              <a:rPr lang="en-US" sz="2800" dirty="0"/>
              <a:t> </a:t>
            </a:r>
            <a:r>
              <a:rPr lang="en-US" sz="2800" dirty="0" err="1"/>
              <a:t>manusia</a:t>
            </a:r>
            <a:r>
              <a:rPr lang="en-US" sz="2800" dirty="0"/>
              <a:t>, </a:t>
            </a:r>
            <a:r>
              <a:rPr lang="en-US" sz="2800" dirty="0" err="1"/>
              <a:t>bukti-buktinya</a:t>
            </a:r>
            <a:r>
              <a:rPr lang="en-US" sz="2800" dirty="0"/>
              <a:t> </a:t>
            </a:r>
            <a:r>
              <a:rPr lang="en-US" sz="2800" dirty="0" err="1"/>
              <a:t>misalnya</a:t>
            </a:r>
            <a:r>
              <a:rPr lang="en-US" sz="2800" dirty="0"/>
              <a:t> </a:t>
            </a:r>
            <a:r>
              <a:rPr lang="en-US" sz="2800" dirty="0" err="1"/>
              <a:t>bangunan</a:t>
            </a:r>
            <a:r>
              <a:rPr lang="en-US" sz="2800" dirty="0"/>
              <a:t> </a:t>
            </a:r>
            <a:r>
              <a:rPr lang="en-US" sz="2800" dirty="0" err="1"/>
              <a:t>padepokan</a:t>
            </a:r>
            <a:r>
              <a:rPr lang="en-US" sz="2800" dirty="0"/>
              <a:t>, </a:t>
            </a:r>
            <a:r>
              <a:rPr lang="en-US" sz="2800" dirty="0" err="1"/>
              <a:t>pondok-pondok</a:t>
            </a:r>
            <a:r>
              <a:rPr lang="en-US" sz="2800" dirty="0"/>
              <a:t>, </a:t>
            </a:r>
            <a:r>
              <a:rPr lang="en-US" sz="2800" dirty="0" err="1" smtClean="0"/>
              <a:t>semboyan</a:t>
            </a:r>
            <a:r>
              <a:rPr lang="en-US" sz="2800" dirty="0"/>
              <a:t> </a:t>
            </a:r>
            <a:r>
              <a:rPr lang="en-US" sz="2800" dirty="0" err="1" smtClean="0"/>
              <a:t>semboyan,membantu</a:t>
            </a:r>
            <a:r>
              <a:rPr lang="en-US" sz="2800" dirty="0" smtClean="0"/>
              <a:t> </a:t>
            </a:r>
            <a:r>
              <a:rPr lang="en-US" sz="2800" dirty="0"/>
              <a:t>fakir </a:t>
            </a:r>
            <a:r>
              <a:rPr lang="en-US" sz="2800" dirty="0" err="1"/>
              <a:t>miskin</a:t>
            </a:r>
            <a:r>
              <a:rPr lang="en-US" sz="2800" dirty="0"/>
              <a:t>, </a:t>
            </a:r>
            <a:r>
              <a:rPr lang="en-US" sz="2800" dirty="0" err="1"/>
              <a:t>membantu</a:t>
            </a:r>
            <a:r>
              <a:rPr lang="en-US" sz="2800" dirty="0"/>
              <a:t> orang </a:t>
            </a:r>
            <a:r>
              <a:rPr lang="en-US" sz="2800" dirty="0" err="1"/>
              <a:t>sakit</a:t>
            </a:r>
            <a:r>
              <a:rPr lang="en-US" sz="2800" dirty="0"/>
              <a:t>, </a:t>
            </a:r>
            <a:r>
              <a:rPr lang="en-US" sz="2800" dirty="0" err="1"/>
              <a:t>dan</a:t>
            </a:r>
            <a:r>
              <a:rPr lang="en-US" sz="2800" dirty="0"/>
              <a:t> </a:t>
            </a:r>
            <a:r>
              <a:rPr lang="en-US" sz="2800" dirty="0" err="1"/>
              <a:t>sebagainya</a:t>
            </a:r>
            <a:r>
              <a:rPr lang="en-US" sz="2800" dirty="0"/>
              <a:t>, </a:t>
            </a:r>
            <a:r>
              <a:rPr lang="en-US" sz="2800" dirty="0" err="1"/>
              <a:t>hubungan</a:t>
            </a:r>
            <a:r>
              <a:rPr lang="en-US" sz="2800" dirty="0"/>
              <a:t> </a:t>
            </a:r>
            <a:r>
              <a:rPr lang="en-US" sz="2800" dirty="0" err="1"/>
              <a:t>luar</a:t>
            </a:r>
            <a:r>
              <a:rPr lang="en-US" sz="2800" dirty="0"/>
              <a:t> </a:t>
            </a:r>
            <a:r>
              <a:rPr lang="en-US" sz="2800" dirty="0" err="1"/>
              <a:t>negeri</a:t>
            </a:r>
            <a:r>
              <a:rPr lang="en-US" sz="2800" dirty="0"/>
              <a:t> </a:t>
            </a:r>
            <a:r>
              <a:rPr lang="en-US" sz="2800" dirty="0" err="1"/>
              <a:t>semisal</a:t>
            </a:r>
            <a:r>
              <a:rPr lang="en-US" sz="2800" dirty="0"/>
              <a:t> </a:t>
            </a:r>
            <a:r>
              <a:rPr lang="en-US" sz="2800" dirty="0" err="1" smtClean="0"/>
              <a:t>perdagangan</a:t>
            </a:r>
            <a:r>
              <a:rPr lang="en-US" sz="2800" dirty="0" smtClean="0"/>
              <a:t>, </a:t>
            </a:r>
            <a:r>
              <a:rPr lang="en-US" sz="2800" dirty="0" err="1"/>
              <a:t>kegiatan</a:t>
            </a:r>
            <a:r>
              <a:rPr lang="en-US" sz="2800" dirty="0"/>
              <a:t> </a:t>
            </a:r>
            <a:r>
              <a:rPr lang="en-US" sz="2800" dirty="0" err="1"/>
              <a:t>kemanusiaan</a:t>
            </a:r>
            <a:r>
              <a:rPr lang="en-US" sz="2800" dirty="0"/>
              <a:t>; </a:t>
            </a:r>
            <a:r>
              <a:rPr lang="en-US" sz="2800" dirty="0" err="1"/>
              <a:t>semua</a:t>
            </a:r>
            <a:r>
              <a:rPr lang="en-US" sz="2800" dirty="0"/>
              <a:t> </a:t>
            </a:r>
            <a:r>
              <a:rPr lang="en-US" sz="2800" dirty="0" err="1"/>
              <a:t>meng-indikasikan</a:t>
            </a:r>
            <a:r>
              <a:rPr lang="en-US" sz="2800" dirty="0"/>
              <a:t> </a:t>
            </a:r>
            <a:r>
              <a:rPr lang="en-US" sz="2800" dirty="0" err="1"/>
              <a:t>adanya</a:t>
            </a:r>
            <a:r>
              <a:rPr lang="en-US" sz="2800" dirty="0"/>
              <a:t> </a:t>
            </a:r>
            <a:r>
              <a:rPr lang="en-US" sz="2800" dirty="0" err="1"/>
              <a:t>Kemanusiaan</a:t>
            </a:r>
            <a:r>
              <a:rPr lang="en-US" sz="2800" dirty="0"/>
              <a:t> yang </a:t>
            </a:r>
            <a:r>
              <a:rPr lang="en-US" sz="2800" dirty="0" err="1"/>
              <a:t>adil</a:t>
            </a:r>
            <a:r>
              <a:rPr lang="en-US" sz="2800" dirty="0"/>
              <a:t> </a:t>
            </a:r>
            <a:r>
              <a:rPr lang="en-US" sz="2800" dirty="0" err="1"/>
              <a:t>dan</a:t>
            </a:r>
            <a:r>
              <a:rPr lang="en-US" sz="2800" dirty="0"/>
              <a:t> </a:t>
            </a:r>
            <a:r>
              <a:rPr lang="en-US" sz="2800" dirty="0" err="1"/>
              <a:t>beradab</a:t>
            </a:r>
            <a:r>
              <a:rPr lang="en-US" sz="2800" dirty="0"/>
              <a:t>.</a:t>
            </a:r>
          </a:p>
          <a:p>
            <a:pPr lvl="0"/>
            <a:endParaRPr lang="en-US" sz="2800" dirty="0"/>
          </a:p>
          <a:p>
            <a:endParaRPr lang="en-US" sz="2800" dirty="0"/>
          </a:p>
        </p:txBody>
      </p:sp>
    </p:spTree>
    <p:extLst>
      <p:ext uri="{BB962C8B-B14F-4D97-AF65-F5344CB8AC3E}">
        <p14:creationId xmlns:p14="http://schemas.microsoft.com/office/powerpoint/2010/main" val="12359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Tujuan dibentuknya panitia 9</a:t>
            </a:r>
          </a:p>
        </p:txBody>
      </p:sp>
      <p:sp>
        <p:nvSpPr>
          <p:cNvPr id="3" name="Content Placeholder 2"/>
          <p:cNvSpPr>
            <a:spLocks noGrp="1"/>
          </p:cNvSpPr>
          <p:nvPr>
            <p:ph idx="1"/>
          </p:nvPr>
        </p:nvSpPr>
        <p:spPr/>
        <p:txBody>
          <a:bodyPr/>
          <a:lstStyle/>
          <a:p>
            <a:r>
              <a:rPr lang="id-ID" dirty="0"/>
              <a:t>Yaitu untuk mendiskusikan tentang </a:t>
            </a:r>
          </a:p>
          <a:p>
            <a:r>
              <a:rPr lang="id-ID" dirty="0"/>
              <a:t>1. UUD ( Diketuai oleh Soekarno )</a:t>
            </a:r>
          </a:p>
          <a:p>
            <a:r>
              <a:rPr lang="id-ID" dirty="0"/>
              <a:t>2. Pembelaan Tanah Air ( Diketuai oleh R. Abikusno Cokrosuryoso )</a:t>
            </a:r>
          </a:p>
          <a:p>
            <a:r>
              <a:rPr lang="id-ID" dirty="0"/>
              <a:t>3. Keuangan dan Ekonomi ( Moh. Hatta )</a:t>
            </a:r>
          </a:p>
          <a:p>
            <a:endParaRPr lang="id-ID" dirty="0"/>
          </a:p>
          <a:p>
            <a:r>
              <a:rPr lang="id-ID" dirty="0"/>
              <a:t>Ir. Soekarno membentuk UUD dengan 7 anggota lainnya. </a:t>
            </a:r>
          </a:p>
          <a:p>
            <a:r>
              <a:rPr lang="id-ID" dirty="0"/>
              <a:t>Pada tanggal 14 juli 1945, dilaporkannya UUD oleh Soekarno di BPUPKI.</a:t>
            </a:r>
          </a:p>
        </p:txBody>
      </p:sp>
      <p:pic>
        <p:nvPicPr>
          <p:cNvPr id="4" name="Content Placeholder 3"/>
          <p:cNvPicPr>
            <a:picLocks noChangeAspect="1"/>
          </p:cNvPicPr>
          <p:nvPr/>
        </p:nvPicPr>
        <p:blipFill rotWithShape="1">
          <a:blip r:embed="rId2">
            <a:alphaModFix amt="15000"/>
          </a:blip>
          <a:srcRect l="889" r="-1" b="-1"/>
          <a:stretch/>
        </p:blipFill>
        <p:spPr>
          <a:xfrm>
            <a:off x="20" y="10"/>
            <a:ext cx="12191980" cy="6857990"/>
          </a:xfrm>
          <a:prstGeom prst="rect">
            <a:avLst/>
          </a:prstGeom>
        </p:spPr>
      </p:pic>
    </p:spTree>
    <p:extLst>
      <p:ext uri="{BB962C8B-B14F-4D97-AF65-F5344CB8AC3E}">
        <p14:creationId xmlns:p14="http://schemas.microsoft.com/office/powerpoint/2010/main" val="164724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468548"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3"/>
          <p:cNvPicPr>
            <a:picLocks noChangeAspect="1"/>
          </p:cNvPicPr>
          <p:nvPr/>
        </p:nvPicPr>
        <p:blipFill rotWithShape="1">
          <a:blip r:embed="rId2"/>
          <a:srcRect l="49511" r="-1" b="-1"/>
          <a:stretch/>
        </p:blipFill>
        <p:spPr>
          <a:xfrm>
            <a:off x="6373504" y="10"/>
            <a:ext cx="5818496" cy="6857990"/>
          </a:xfrm>
          <a:prstGeom prst="rect">
            <a:avLst/>
          </a:prstGeom>
        </p:spPr>
      </p:pic>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9" y="241108"/>
            <a:ext cx="3779085" cy="1499616"/>
          </a:xfrm>
        </p:spPr>
        <p:txBody>
          <a:bodyPr>
            <a:normAutofit/>
          </a:bodyPr>
          <a:lstStyle/>
          <a:p>
            <a:r>
              <a:rPr lang="id-ID" dirty="0">
                <a:solidFill>
                  <a:srgbClr val="FFFFFF"/>
                </a:solidFill>
              </a:rPr>
              <a:t>Sidang ppki</a:t>
            </a:r>
          </a:p>
        </p:txBody>
      </p:sp>
      <p:sp>
        <p:nvSpPr>
          <p:cNvPr id="13" name="Content Placeholder 7"/>
          <p:cNvSpPr>
            <a:spLocks noGrp="1"/>
          </p:cNvSpPr>
          <p:nvPr>
            <p:ph idx="1"/>
          </p:nvPr>
        </p:nvSpPr>
        <p:spPr>
          <a:xfrm>
            <a:off x="136478" y="1501255"/>
            <a:ext cx="6073253" cy="4954136"/>
          </a:xfrm>
        </p:spPr>
        <p:txBody>
          <a:bodyPr>
            <a:normAutofit fontScale="92500" lnSpcReduction="10000"/>
          </a:bodyPr>
          <a:lstStyle/>
          <a:p>
            <a:r>
              <a:rPr lang="id-ID" dirty="0">
                <a:solidFill>
                  <a:srgbClr val="FFFFFF"/>
                </a:solidFill>
              </a:rPr>
              <a:t>Sidang pertama dilakukan di gedung Kesenian Jakarta. Dan menghasilkan :</a:t>
            </a:r>
          </a:p>
          <a:p>
            <a:r>
              <a:rPr lang="id-ID" dirty="0">
                <a:solidFill>
                  <a:srgbClr val="FFFFFF"/>
                </a:solidFill>
              </a:rPr>
              <a:t>1. Mengesahkan UUD dan Pancasila sebagai dasar negara.</a:t>
            </a:r>
          </a:p>
          <a:p>
            <a:r>
              <a:rPr lang="id-ID" dirty="0">
                <a:solidFill>
                  <a:srgbClr val="FFFFFF"/>
                </a:solidFill>
              </a:rPr>
              <a:t>2. Memilih Soekarno sebagai presiden dan Moh. Hatta sebagai wakilnya.</a:t>
            </a:r>
          </a:p>
          <a:p>
            <a:r>
              <a:rPr lang="id-ID" dirty="0">
                <a:solidFill>
                  <a:srgbClr val="FFFFFF"/>
                </a:solidFill>
              </a:rPr>
              <a:t>3. Membentuk Komite Nasional Indonesia Pusat ( KNIP ) yang akan membantu presiden.</a:t>
            </a:r>
          </a:p>
          <a:p>
            <a:r>
              <a:rPr lang="id-ID" dirty="0">
                <a:solidFill>
                  <a:srgbClr val="FFFFFF"/>
                </a:solidFill>
              </a:rPr>
              <a:t>Di sidang kedua : </a:t>
            </a:r>
          </a:p>
          <a:p>
            <a:r>
              <a:rPr lang="id-ID" dirty="0">
                <a:solidFill>
                  <a:srgbClr val="FFFFFF"/>
                </a:solidFill>
              </a:rPr>
              <a:t>Membentuk 12 Departmen dan anggotanya serta 8 gubernur sesuai provinsinya.</a:t>
            </a:r>
          </a:p>
          <a:p>
            <a:r>
              <a:rPr lang="id-ID" dirty="0">
                <a:solidFill>
                  <a:srgbClr val="FFFFFF"/>
                </a:solidFill>
              </a:rPr>
              <a:t>Di sidang ke tiga : </a:t>
            </a:r>
          </a:p>
          <a:p>
            <a:r>
              <a:rPr lang="id-ID" dirty="0">
                <a:solidFill>
                  <a:srgbClr val="FFFFFF"/>
                </a:solidFill>
              </a:rPr>
              <a:t>Berdirinya 3 badan baru yaitu, KNIP, PNI ( Partai Nasional Indonesia ) dan BKR ( Badan Keamanan Rakyat )</a:t>
            </a:r>
            <a:endParaRPr lang="en-US" dirty="0">
              <a:solidFill>
                <a:srgbClr val="FFFFFF"/>
              </a:solidFill>
            </a:endParaRPr>
          </a:p>
        </p:txBody>
      </p:sp>
    </p:spTree>
    <p:extLst>
      <p:ext uri="{BB962C8B-B14F-4D97-AF65-F5344CB8AC3E}">
        <p14:creationId xmlns:p14="http://schemas.microsoft.com/office/powerpoint/2010/main" val="336331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fade">
                                      <p:cBhvr>
                                        <p:cTn id="25" dur="500"/>
                                        <p:tgtEl>
                                          <p:spTgt spid="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fade">
                                      <p:cBhvr>
                                        <p:cTn id="30" dur="500"/>
                                        <p:tgtEl>
                                          <p:spTgt spid="1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500"/>
                                        <p:tgtEl>
                                          <p:spTgt spid="1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xEl>
                                              <p:pRg st="6" end="6"/>
                                            </p:txEl>
                                          </p:spTgt>
                                        </p:tgtEl>
                                        <p:attrNameLst>
                                          <p:attrName>style.visibility</p:attrName>
                                        </p:attrNameLst>
                                      </p:cBhvr>
                                      <p:to>
                                        <p:strVal val="visible"/>
                                      </p:to>
                                    </p:set>
                                    <p:animEffect transition="in" filter="fade">
                                      <p:cBhvr>
                                        <p:cTn id="40" dur="500"/>
                                        <p:tgtEl>
                                          <p:spTgt spid="1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4685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3"/>
          <p:cNvPicPr>
            <a:picLocks noChangeAspect="1"/>
          </p:cNvPicPr>
          <p:nvPr/>
        </p:nvPicPr>
        <p:blipFill>
          <a:blip r:embed="rId2"/>
          <a:stretch>
            <a:fillRect/>
          </a:stretch>
        </p:blipFill>
        <p:spPr>
          <a:xfrm>
            <a:off x="6096000" y="1601266"/>
            <a:ext cx="5455921" cy="3655467"/>
          </a:xfrm>
          <a:prstGeom prst="rect">
            <a:avLst/>
          </a:prstGeom>
        </p:spPr>
      </p:pic>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9" y="241108"/>
            <a:ext cx="3779085" cy="1499616"/>
          </a:xfrm>
        </p:spPr>
        <p:txBody>
          <a:bodyPr>
            <a:normAutofit/>
          </a:bodyPr>
          <a:lstStyle/>
          <a:p>
            <a:r>
              <a:rPr lang="id-ID" sz="4400" dirty="0">
                <a:solidFill>
                  <a:srgbClr val="FFFFFF"/>
                </a:solidFill>
              </a:rPr>
              <a:t>Dimensi nilai-nilai pancasila</a:t>
            </a:r>
          </a:p>
        </p:txBody>
      </p:sp>
      <p:sp>
        <p:nvSpPr>
          <p:cNvPr id="13" name="Content Placeholder 7"/>
          <p:cNvSpPr>
            <a:spLocks noGrp="1"/>
          </p:cNvSpPr>
          <p:nvPr>
            <p:ph idx="1"/>
          </p:nvPr>
        </p:nvSpPr>
        <p:spPr>
          <a:xfrm>
            <a:off x="286602" y="1601266"/>
            <a:ext cx="5809397" cy="5256734"/>
          </a:xfrm>
        </p:spPr>
        <p:txBody>
          <a:bodyPr>
            <a:normAutofit fontScale="92500"/>
          </a:bodyPr>
          <a:lstStyle/>
          <a:p>
            <a:r>
              <a:rPr lang="id-ID" dirty="0"/>
              <a:t>1. Nilai Dasar Pancasila yang Abadi</a:t>
            </a:r>
          </a:p>
          <a:p>
            <a:r>
              <a:rPr lang="id-ID" dirty="0"/>
              <a:t>Nilai dasar yaitu hakikat kelima sila Pancasila, yaitu ketuhanan, kemanusiaan, persatuan, kerakyatan, dan keadilan. Nilai dasar tersebut merupakan esensi dari sila-sila Pancasila yang sifatnya universal </a:t>
            </a:r>
          </a:p>
          <a:p>
            <a:r>
              <a:rPr lang="id-ID" dirty="0"/>
              <a:t>2. </a:t>
            </a:r>
            <a:r>
              <a:rPr lang="nn-NO" dirty="0"/>
              <a:t>Nilai Instrumental yang Berkembang Dinamis</a:t>
            </a:r>
            <a:endParaRPr lang="id-ID" dirty="0">
              <a:solidFill>
                <a:srgbClr val="FFFFFF"/>
              </a:solidFill>
            </a:endParaRPr>
          </a:p>
          <a:p>
            <a:r>
              <a:rPr lang="id-ID" dirty="0"/>
              <a:t>Nilai-nilai dasar yang terkandung dalam pembukaan UUD 1945 memerlukan penjabaran lebih lanjut sebagai arahan untuk kehidupan nyata. Penjabaran lebih lanjut ini kita namakan nilai instrumental.</a:t>
            </a:r>
          </a:p>
          <a:p>
            <a:r>
              <a:rPr lang="id-ID" dirty="0"/>
              <a:t>3. Nilai Praksis</a:t>
            </a:r>
          </a:p>
          <a:p>
            <a:pPr marL="0" indent="0">
              <a:buNone/>
            </a:pPr>
            <a:r>
              <a:rPr lang="id-ID" dirty="0"/>
              <a:t>Nilai praksis merupakan realisasi nilai-nilai instrumental dalam bentuk pengalaman yang bersifat nyata dalam kehidupan sehari-hari, dalam bermasyarakat, berbangsa, dan bernegara</a:t>
            </a:r>
          </a:p>
          <a:p>
            <a:endParaRPr lang="id-ID" dirty="0"/>
          </a:p>
        </p:txBody>
      </p:sp>
    </p:spTree>
    <p:extLst>
      <p:ext uri="{BB962C8B-B14F-4D97-AF65-F5344CB8AC3E}">
        <p14:creationId xmlns:p14="http://schemas.microsoft.com/office/powerpoint/2010/main" val="36404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fade">
                                      <p:cBhvr>
                                        <p:cTn id="25" dur="500"/>
                                        <p:tgtEl>
                                          <p:spTgt spid="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fade">
                                      <p:cBhvr>
                                        <p:cTn id="30" dur="500"/>
                                        <p:tgtEl>
                                          <p:spTgt spid="1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id-ID" b="1" dirty="0" smtClean="0"/>
              <a:t>Perumusan Proklamasi</a:t>
            </a:r>
            <a:r>
              <a:rPr lang="en-US" dirty="0" smtClean="0"/>
              <a:t/>
            </a:r>
            <a:br>
              <a:rPr lang="en-US" dirty="0" smtClean="0"/>
            </a:br>
            <a:endParaRPr lang="en-US" dirty="0"/>
          </a:p>
        </p:txBody>
      </p:sp>
      <p:pic>
        <p:nvPicPr>
          <p:cNvPr id="4" name="Content Placeholder 3" descr="pembacaan proklamasi.jpg"/>
          <p:cNvPicPr>
            <a:picLocks noGrp="1" noChangeAspect="1"/>
          </p:cNvPicPr>
          <p:nvPr>
            <p:ph idx="1"/>
          </p:nvPr>
        </p:nvPicPr>
        <p:blipFill>
          <a:blip r:embed="rId2"/>
          <a:stretch>
            <a:fillRect/>
          </a:stretch>
        </p:blipFill>
        <p:spPr>
          <a:xfrm>
            <a:off x="1689403" y="1600292"/>
            <a:ext cx="6690487" cy="3912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714309" y="32004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87736" y="0"/>
            <a:ext cx="580426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lvl="0"/>
            <a:r>
              <a:rPr lang="id-ID" b="1" dirty="0" smtClean="0"/>
              <a:t>Sejarah proklamasi kemerdekaan</a:t>
            </a:r>
            <a:r>
              <a:rPr lang="en-US" dirty="0" smtClean="0"/>
              <a:t/>
            </a:r>
            <a:br>
              <a:rPr lang="en-US" dirty="0" smtClean="0"/>
            </a:br>
            <a:endParaRPr lang="en-US" dirty="0"/>
          </a:p>
        </p:txBody>
      </p:sp>
      <p:sp>
        <p:nvSpPr>
          <p:cNvPr id="3" name="Content Placeholder 2"/>
          <p:cNvSpPr>
            <a:spLocks noGrp="1"/>
          </p:cNvSpPr>
          <p:nvPr>
            <p:ph idx="1"/>
          </p:nvPr>
        </p:nvSpPr>
        <p:spPr>
          <a:xfrm>
            <a:off x="191070" y="1495697"/>
            <a:ext cx="11668834" cy="2407563"/>
          </a:xfrm>
        </p:spPr>
        <p:txBody>
          <a:bodyPr>
            <a:normAutofit/>
          </a:bodyPr>
          <a:lstStyle/>
          <a:p>
            <a:r>
              <a:rPr lang="id-ID" sz="2800" dirty="0" smtClean="0"/>
              <a:t>Pembacaan proklamasi kemerdekaan Indonesia terjadi setelah Jepang mengalami kekalahan dari sekutu ketika Horishima dan Nagasaki dibom atom pada 6 Agustus 1945. Untuk segera melaksanakan tujuannya, golongan muda sengaja mengasingkan Ir. Soekarno dan Moh. Hatta ke Rengasdenklok. Kejadian ini dikenal dengan Peristiwa Rengasden</a:t>
            </a:r>
            <a:r>
              <a:rPr lang="en-US" sz="2800" dirty="0" smtClean="0"/>
              <a:t>g</a:t>
            </a:r>
            <a:r>
              <a:rPr lang="id-ID" sz="2800" dirty="0" smtClean="0"/>
              <a:t>klok.</a:t>
            </a:r>
            <a:endParaRPr lang="en-US" sz="2800" dirty="0" smtClean="0"/>
          </a:p>
        </p:txBody>
      </p:sp>
      <p:pic>
        <p:nvPicPr>
          <p:cNvPr id="8" name="Content Placeholder 3"/>
          <p:cNvPicPr>
            <a:picLocks noChangeAspect="1"/>
          </p:cNvPicPr>
          <p:nvPr/>
        </p:nvPicPr>
        <p:blipFill rotWithShape="1">
          <a:blip r:embed="rId2"/>
          <a:srcRect l="49511" r="-1" b="-1"/>
          <a:stretch/>
        </p:blipFill>
        <p:spPr>
          <a:xfrm>
            <a:off x="9015965" y="3618411"/>
            <a:ext cx="3176035" cy="3239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117177" y="4114800"/>
            <a:ext cx="7935002" cy="2031325"/>
          </a:xfrm>
          <a:prstGeom prst="rect">
            <a:avLst/>
          </a:prstGeom>
          <a:noFill/>
        </p:spPr>
        <p:txBody>
          <a:bodyPr wrap="square" rtlCol="0">
            <a:spAutoFit/>
          </a:bodyPr>
          <a:lstStyle/>
          <a:p>
            <a:pPr>
              <a:lnSpc>
                <a:spcPct val="100000"/>
              </a:lnSpc>
            </a:pPr>
            <a:r>
              <a:rPr lang="id-ID" dirty="0" smtClean="0"/>
              <a:t>Akhirnya disepakati bahwa proklamasi kemerdekaan Indonesia akan </a:t>
            </a:r>
            <a:endParaRPr lang="en-US" dirty="0" smtClean="0"/>
          </a:p>
          <a:p>
            <a:pPr>
              <a:lnSpc>
                <a:spcPct val="100000"/>
              </a:lnSpc>
            </a:pPr>
            <a:r>
              <a:rPr lang="id-ID" dirty="0" smtClean="0"/>
              <a:t>dilakukan di Jakarta. Kemudian Soekarno dan Hatta pun kembali ke</a:t>
            </a:r>
            <a:endParaRPr lang="en-US" dirty="0" smtClean="0"/>
          </a:p>
          <a:p>
            <a:pPr>
              <a:lnSpc>
                <a:spcPct val="100000"/>
              </a:lnSpc>
            </a:pPr>
            <a:r>
              <a:rPr lang="id-ID" dirty="0" smtClean="0"/>
              <a:t> Jakarta untuk membacakan proklamasi kemerdekaan Indonesia. </a:t>
            </a:r>
            <a:endParaRPr lang="en-US" dirty="0" smtClean="0"/>
          </a:p>
          <a:p>
            <a:pPr>
              <a:lnSpc>
                <a:spcPct val="100000"/>
              </a:lnSpc>
            </a:pPr>
            <a:r>
              <a:rPr lang="id-ID" dirty="0" smtClean="0"/>
              <a:t>Pembacaan ini dilakukan pada hari Jumat, 17 Agustus 1945 yang bertempat di Jl. Pegangsaan Timur 56 Jakarta pusat.</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noAutofit/>
          </a:bodyPr>
          <a:lstStyle/>
          <a:p>
            <a:pPr lvl="0"/>
            <a:r>
              <a:rPr lang="id-ID" sz="3200" b="1" dirty="0" smtClean="0"/>
              <a:t>Perumusan teks proklamasi kemerdekaan</a:t>
            </a:r>
            <a:r>
              <a:rPr lang="en-US" sz="3200" dirty="0" smtClean="0"/>
              <a:t/>
            </a:r>
            <a:br>
              <a:rPr lang="en-US" sz="3200" dirty="0" smtClean="0"/>
            </a:br>
            <a:endParaRPr lang="en-US" sz="3200" dirty="0"/>
          </a:p>
        </p:txBody>
      </p:sp>
      <p:sp>
        <p:nvSpPr>
          <p:cNvPr id="3" name="Content Placeholder 2"/>
          <p:cNvSpPr>
            <a:spLocks noGrp="1"/>
          </p:cNvSpPr>
          <p:nvPr>
            <p:ph idx="1"/>
          </p:nvPr>
        </p:nvSpPr>
        <p:spPr>
          <a:xfrm>
            <a:off x="996833" y="1412544"/>
            <a:ext cx="10071501" cy="5097438"/>
          </a:xfrm>
        </p:spPr>
        <p:txBody>
          <a:bodyPr>
            <a:normAutofit/>
          </a:bodyPr>
          <a:lstStyle/>
          <a:p>
            <a:r>
              <a:rPr lang="id-ID" dirty="0" smtClean="0"/>
              <a:t>Perumusan teks proklamasi dilakukan di rumah Laksamana Tadashi Maeda, seorang perwira Angkatan Laut Jepang</a:t>
            </a:r>
            <a:r>
              <a:rPr lang="en-US" dirty="0" smtClean="0"/>
              <a:t>,</a:t>
            </a:r>
          </a:p>
          <a:p>
            <a:r>
              <a:rPr lang="id-ID" dirty="0" smtClean="0"/>
              <a:t>Ada dua alasan yang menyebabkan perumusan teks proklamasi dilaukan di rumah Maeda.</a:t>
            </a:r>
            <a:r>
              <a:rPr lang="en-US" dirty="0" smtClean="0"/>
              <a:t>  </a:t>
            </a:r>
            <a:r>
              <a:rPr lang="id-ID" dirty="0" smtClean="0"/>
              <a:t>Laksamana Maeda mendukung perjuangan Bangsa Indonesia</a:t>
            </a:r>
            <a:endParaRPr lang="en-US" dirty="0" smtClean="0"/>
          </a:p>
          <a:p>
            <a:r>
              <a:rPr lang="id-ID" dirty="0" smtClean="0"/>
              <a:t>Faktor Keamanan : Hak prerogatif  kekuasaan wilayah militer angkatan laut yang tidak dapat diganggu gugat oleh angkatan Darat.</a:t>
            </a:r>
            <a:endParaRPr lang="en-US" dirty="0" smtClean="0"/>
          </a:p>
          <a:p>
            <a:pPr lvl="0"/>
            <a:r>
              <a:rPr lang="id-ID" dirty="0" smtClean="0"/>
              <a:t>Dalam proses penyusunan naskah proklamasi, ada tiga tokoh yang terlibat yaitu :</a:t>
            </a:r>
            <a:endParaRPr lang="en-US" dirty="0" smtClean="0"/>
          </a:p>
          <a:p>
            <a:pPr lvl="0"/>
            <a:r>
              <a:rPr lang="id-ID" dirty="0" smtClean="0"/>
              <a:t>Ir. Soekarno</a:t>
            </a:r>
            <a:endParaRPr lang="en-US" dirty="0" smtClean="0"/>
          </a:p>
          <a:p>
            <a:pPr lvl="0"/>
            <a:r>
              <a:rPr lang="id-ID" dirty="0" smtClean="0"/>
              <a:t>Mohammad Hatta</a:t>
            </a:r>
            <a:endParaRPr lang="en-US" dirty="0" smtClean="0"/>
          </a:p>
          <a:p>
            <a:r>
              <a:rPr lang="id-ID" dirty="0" smtClean="0"/>
              <a:t>Ahmad S</a:t>
            </a:r>
            <a:r>
              <a:rPr lang="en-US" dirty="0" smtClean="0"/>
              <a:t>u</a:t>
            </a:r>
            <a:r>
              <a:rPr lang="id-ID" dirty="0" smtClean="0"/>
              <a:t>bardjo</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356" y="791570"/>
            <a:ext cx="10587447" cy="4777692"/>
          </a:xfrm>
        </p:spPr>
        <p:txBody>
          <a:bodyPr/>
          <a:lstStyle/>
          <a:p>
            <a:r>
              <a:rPr lang="id-ID" dirty="0" smtClean="0"/>
              <a:t>1.</a:t>
            </a:r>
            <a:r>
              <a:rPr lang="en-US" dirty="0" smtClean="0"/>
              <a:t>   </a:t>
            </a:r>
            <a:r>
              <a:rPr lang="id-ID" dirty="0" smtClean="0"/>
              <a:t>Ahmad Subardjo mengusulkan kalimat yang ada di alinea pertama proklamasi yang intinya kemerdekaan Indonesia adalah kemauan  Bangsa  Indonesia  untuk  merdeka dan  menentukan nasib  sendiri</a:t>
            </a:r>
            <a:endParaRPr lang="en-US" dirty="0" smtClean="0"/>
          </a:p>
          <a:p>
            <a:r>
              <a:rPr lang="id-ID" dirty="0" smtClean="0"/>
              <a:t>2.</a:t>
            </a:r>
            <a:r>
              <a:rPr lang="en-US" dirty="0" smtClean="0"/>
              <a:t>   </a:t>
            </a:r>
            <a:r>
              <a:rPr lang="id-ID" dirty="0" smtClean="0"/>
              <a:t>Drs. Muhammad Hatta mengusulkan kalimat untuk alinea kedua yang berkisar pada masalah pengalihan/pemindahan kekuasaan</a:t>
            </a:r>
            <a:endParaRPr lang="en-US" dirty="0" smtClean="0"/>
          </a:p>
          <a:p>
            <a:r>
              <a:rPr lang="id-ID" dirty="0" smtClean="0"/>
              <a:t>Oleh Sukarno, kedua usul itu kemudian dirangkai dalam sebuah tulisan tangan yang kemudian diketik oleh Sayuti Melik dan Bendera merah putih dijahit oleh Fatmati.</a:t>
            </a: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2" y="1070777"/>
            <a:ext cx="11095629" cy="5411909"/>
          </a:xfrm>
        </p:spPr>
        <p:txBody>
          <a:bodyPr>
            <a:normAutofit/>
          </a:bodyPr>
          <a:lstStyle/>
          <a:p>
            <a:r>
              <a:rPr lang="id-ID" dirty="0" smtClean="0"/>
              <a:t>Teks naskah proklamasi kemerdekaan Otentik adalah teks naskah proklamasi yang sudah mengalami perubahan. Teks naskah ini adalah hasil ketikan dari Mohammad Ibnu Sayuti Melik (seorang tokoh pemuda yang turun andil dalam persiapan proklamasi). Adapun teks naskah proklamasi Otentik adalah sebagai berikut.</a:t>
            </a:r>
            <a:endParaRPr lang="en-US" dirty="0" smtClean="0"/>
          </a:p>
          <a:p>
            <a:pPr algn="ctr"/>
            <a:r>
              <a:rPr lang="id-ID" dirty="0" smtClean="0"/>
              <a:t>P R O K L A M A S I</a:t>
            </a:r>
            <a:endParaRPr lang="en-US" dirty="0" smtClean="0"/>
          </a:p>
          <a:p>
            <a:pPr algn="ctr"/>
            <a:r>
              <a:rPr lang="id-ID" dirty="0" smtClean="0"/>
              <a:t>Kami bangsa Indonesia dengan ini menjatakan kemerdekaan Indonesia.</a:t>
            </a:r>
            <a:endParaRPr lang="en-US" dirty="0" smtClean="0"/>
          </a:p>
          <a:p>
            <a:pPr algn="ctr"/>
            <a:r>
              <a:rPr lang="id-ID" dirty="0" smtClean="0"/>
              <a:t>Hal-hal jang mengenai pemindahan kekoeasaan d.l.l., diselenggarakan dengan tjara seksama dan dalam tempo jang sesingkat-singkatnja.</a:t>
            </a:r>
            <a:endParaRPr lang="en-US" dirty="0" smtClean="0"/>
          </a:p>
          <a:p>
            <a:pPr algn="ctr"/>
            <a:r>
              <a:rPr lang="id-ID" dirty="0" smtClean="0"/>
              <a:t>Djakarta, hari 17 boelan 8 tahoen </a:t>
            </a:r>
            <a:r>
              <a:rPr lang="en-US" dirty="0" smtClean="0"/>
              <a:t>4</a:t>
            </a:r>
            <a:r>
              <a:rPr lang="id-ID" dirty="0" smtClean="0"/>
              <a:t>5</a:t>
            </a:r>
            <a:endParaRPr lang="en-US" dirty="0" smtClean="0"/>
          </a:p>
          <a:p>
            <a:pPr algn="ctr"/>
            <a:r>
              <a:rPr lang="id-ID" dirty="0" smtClean="0"/>
              <a:t>Atas nama bangsa Indonesia.</a:t>
            </a:r>
            <a:endParaRPr lang="en-US" dirty="0" smtClean="0"/>
          </a:p>
          <a:p>
            <a:pPr algn="ctr"/>
            <a:r>
              <a:rPr lang="en-US" dirty="0" smtClean="0"/>
              <a:t>                                                                                             </a:t>
            </a:r>
            <a:r>
              <a:rPr lang="id-ID" dirty="0" smtClean="0"/>
              <a:t>Soekarno/Hatta.</a:t>
            </a:r>
            <a:endParaRPr lang="en-US" dirty="0" smtClean="0"/>
          </a:p>
          <a:p>
            <a:r>
              <a:rPr lang="id-ID" dirty="0" smtClean="0"/>
              <a:t>Kemudian, Sukarni mengusulkan supaya yang menandatangani teks proklamasi tersebut adalah Soekarno dan Moh. Hatta atas nama bangsa Indonesia.</a:t>
            </a:r>
            <a:endParaRPr lang="en-US" dirty="0" smtClean="0"/>
          </a:p>
          <a:p>
            <a:endParaRPr lang="en-US" dirty="0"/>
          </a:p>
        </p:txBody>
      </p:sp>
      <p:sp>
        <p:nvSpPr>
          <p:cNvPr id="4" name="TextBox 3"/>
          <p:cNvSpPr txBox="1"/>
          <p:nvPr/>
        </p:nvSpPr>
        <p:spPr>
          <a:xfrm>
            <a:off x="822961" y="542390"/>
            <a:ext cx="5329646" cy="646331"/>
          </a:xfrm>
          <a:prstGeom prst="rect">
            <a:avLst/>
          </a:prstGeom>
          <a:noFill/>
        </p:spPr>
        <p:txBody>
          <a:bodyPr wrap="square" rtlCol="0">
            <a:spAutoFit/>
          </a:bodyPr>
          <a:lstStyle/>
          <a:p>
            <a:r>
              <a:rPr lang="id-ID" b="1" dirty="0" smtClean="0"/>
              <a:t>Teks Naskah Proklamasi Otentik</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8" y="1548561"/>
            <a:ext cx="10849424" cy="4844955"/>
          </a:xfrm>
        </p:spPr>
        <p:txBody>
          <a:bodyPr>
            <a:normAutofit/>
          </a:bodyPr>
          <a:lstStyle/>
          <a:p>
            <a:r>
              <a:rPr lang="en-US" dirty="0" smtClean="0"/>
              <a:t> </a:t>
            </a:r>
          </a:p>
          <a:p>
            <a:r>
              <a:rPr lang="id-ID" dirty="0" smtClean="0"/>
              <a:t>Teks proklamasi kemerdekaan Indonesia bisa dikatakan sebagai pernyataan untuk merdeka dari segala bentuk penjajahan bangsa lain kepada bangsa dan negara Indonesia. Proklamasi kemerdekaan Indonesia adalah jambatan emas yang mengantarkan dan menghubungkan bangsa Indonesia untuk mencapai masyarakat baru, yakni kehidupan yang bebas tanpa ikatan dan tekanan.</a:t>
            </a:r>
            <a:endParaRPr lang="en-US" dirty="0" smtClean="0"/>
          </a:p>
          <a:p>
            <a:r>
              <a:rPr lang="id-ID" dirty="0" smtClean="0"/>
              <a:t>Proklamasi sendiri merupakan seruan yang bersifat legal (berdasarkan hukum) dan resmi. Dengan pernyataan proklamasi, maka bangsa Indonesia bisa terbebas dari segala bentuk penjajahan yang dilakukan bangsa lain.</a:t>
            </a:r>
            <a:endParaRPr lang="en-US" dirty="0" smtClean="0"/>
          </a:p>
          <a:p>
            <a:r>
              <a:rPr lang="id-ID" dirty="0" smtClean="0"/>
              <a:t> </a:t>
            </a:r>
            <a:endParaRPr lang="en-US" dirty="0" smtClean="0"/>
          </a:p>
          <a:p>
            <a:endParaRPr lang="en-US" dirty="0"/>
          </a:p>
        </p:txBody>
      </p:sp>
      <p:sp>
        <p:nvSpPr>
          <p:cNvPr id="4" name="TextBox 3"/>
          <p:cNvSpPr txBox="1"/>
          <p:nvPr/>
        </p:nvSpPr>
        <p:spPr>
          <a:xfrm>
            <a:off x="862148" y="809897"/>
            <a:ext cx="6583679" cy="738664"/>
          </a:xfrm>
          <a:prstGeom prst="rect">
            <a:avLst/>
          </a:prstGeom>
          <a:noFill/>
        </p:spPr>
        <p:txBody>
          <a:bodyPr wrap="square" rtlCol="0">
            <a:spAutoFit/>
          </a:bodyPr>
          <a:lstStyle/>
          <a:p>
            <a:pPr lvl="0"/>
            <a:r>
              <a:rPr lang="id-ID" sz="2400" b="1" dirty="0" smtClean="0"/>
              <a:t>Makna proklamasi bagi bangsa Indonesia</a:t>
            </a:r>
            <a:endParaRPr lang="en-US" sz="240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456" y="175783"/>
            <a:ext cx="9720072" cy="1499616"/>
          </a:xfrm>
        </p:spPr>
        <p:txBody>
          <a:bodyPr/>
          <a:lstStyle/>
          <a:p>
            <a:r>
              <a:rPr lang="en-US" b="1" dirty="0" smtClean="0"/>
              <a:t>PANCASILA </a:t>
            </a:r>
            <a:r>
              <a:rPr lang="en-US" b="1" dirty="0"/>
              <a:t>ERA ORDE LAMA</a:t>
            </a:r>
            <a:r>
              <a:rPr lang="en-US" dirty="0"/>
              <a:t/>
            </a:r>
            <a:br>
              <a:rPr lang="en-US" dirty="0"/>
            </a:br>
            <a:endParaRPr lang="en-US" dirty="0"/>
          </a:p>
        </p:txBody>
      </p:sp>
      <p:sp>
        <p:nvSpPr>
          <p:cNvPr id="3" name="Content Placeholder 2"/>
          <p:cNvSpPr>
            <a:spLocks noGrp="1"/>
          </p:cNvSpPr>
          <p:nvPr>
            <p:ph idx="1"/>
          </p:nvPr>
        </p:nvSpPr>
        <p:spPr>
          <a:xfrm>
            <a:off x="259854" y="1112291"/>
            <a:ext cx="8461065" cy="5479577"/>
          </a:xfrm>
        </p:spPr>
        <p:txBody>
          <a:bodyPr/>
          <a:lstStyle/>
          <a:p>
            <a:r>
              <a:rPr lang="en-US" dirty="0" err="1"/>
              <a:t>Terdapat</a:t>
            </a:r>
            <a:r>
              <a:rPr lang="en-US" dirty="0"/>
              <a:t> </a:t>
            </a:r>
            <a:r>
              <a:rPr lang="en-US" dirty="0" err="1"/>
              <a:t>dua</a:t>
            </a:r>
            <a:r>
              <a:rPr lang="en-US" dirty="0"/>
              <a:t> </a:t>
            </a:r>
            <a:r>
              <a:rPr lang="en-US" dirty="0" err="1"/>
              <a:t>pandangan</a:t>
            </a:r>
            <a:r>
              <a:rPr lang="en-US" dirty="0"/>
              <a:t> </a:t>
            </a:r>
            <a:r>
              <a:rPr lang="en-US" dirty="0" err="1"/>
              <a:t>besar</a:t>
            </a:r>
            <a:r>
              <a:rPr lang="en-US" dirty="0"/>
              <a:t>   </a:t>
            </a:r>
            <a:r>
              <a:rPr lang="en-US" dirty="0" err="1"/>
              <a:t>terhadap</a:t>
            </a:r>
            <a:r>
              <a:rPr lang="en-US" dirty="0"/>
              <a:t>   </a:t>
            </a:r>
            <a:r>
              <a:rPr lang="en-US" dirty="0" err="1"/>
              <a:t>Dasar</a:t>
            </a:r>
            <a:r>
              <a:rPr lang="en-US" dirty="0"/>
              <a:t>   Negara yang </a:t>
            </a:r>
            <a:r>
              <a:rPr lang="en-US" dirty="0" err="1"/>
              <a:t>berpengaruh</a:t>
            </a:r>
            <a:r>
              <a:rPr lang="en-US" dirty="0"/>
              <a:t> </a:t>
            </a:r>
            <a:r>
              <a:rPr lang="en-US" dirty="0" err="1"/>
              <a:t>terhadap</a:t>
            </a:r>
            <a:r>
              <a:rPr lang="en-US" dirty="0"/>
              <a:t> </a:t>
            </a:r>
            <a:r>
              <a:rPr lang="en-US" dirty="0" err="1"/>
              <a:t>munculnya</a:t>
            </a:r>
            <a:r>
              <a:rPr lang="en-US" dirty="0"/>
              <a:t> </a:t>
            </a:r>
            <a:r>
              <a:rPr lang="en-US" dirty="0" err="1"/>
              <a:t>Dekrit</a:t>
            </a:r>
            <a:r>
              <a:rPr lang="en-US" dirty="0"/>
              <a:t> </a:t>
            </a:r>
            <a:r>
              <a:rPr lang="en-US" dirty="0" err="1"/>
              <a:t>Presiden</a:t>
            </a:r>
            <a:r>
              <a:rPr lang="en-US" dirty="0"/>
              <a:t>. </a:t>
            </a:r>
            <a:r>
              <a:rPr lang="en-US" dirty="0" err="1"/>
              <a:t>Pandangan</a:t>
            </a:r>
            <a:r>
              <a:rPr lang="en-US" dirty="0"/>
              <a:t>  </a:t>
            </a:r>
            <a:r>
              <a:rPr lang="en-US" dirty="0" err="1"/>
              <a:t>tersebut</a:t>
            </a:r>
            <a:r>
              <a:rPr lang="en-US" dirty="0"/>
              <a:t>  </a:t>
            </a:r>
            <a:r>
              <a:rPr lang="en-US" dirty="0" err="1"/>
              <a:t>yaitu</a:t>
            </a:r>
            <a:r>
              <a:rPr lang="en-US" dirty="0"/>
              <a:t> </a:t>
            </a:r>
            <a:r>
              <a:rPr lang="en-US" dirty="0" err="1"/>
              <a:t>mereka</a:t>
            </a:r>
            <a:r>
              <a:rPr lang="en-US" dirty="0"/>
              <a:t>  yang  </a:t>
            </a:r>
            <a:r>
              <a:rPr lang="en-US" dirty="0" err="1"/>
              <a:t>memenuhi</a:t>
            </a:r>
            <a:r>
              <a:rPr lang="en-US" dirty="0"/>
              <a:t> “</a:t>
            </a:r>
            <a:r>
              <a:rPr lang="en-US" dirty="0" err="1"/>
              <a:t>anjuran</a:t>
            </a:r>
            <a:r>
              <a:rPr lang="en-US" dirty="0"/>
              <a:t>” </a:t>
            </a:r>
            <a:r>
              <a:rPr lang="en-US" dirty="0" err="1"/>
              <a:t>Presiden</a:t>
            </a:r>
            <a:r>
              <a:rPr lang="en-US" dirty="0"/>
              <a:t>/ </a:t>
            </a:r>
            <a:r>
              <a:rPr lang="en-US" dirty="0" err="1"/>
              <a:t>Pemerintah</a:t>
            </a:r>
            <a:r>
              <a:rPr lang="en-US" dirty="0"/>
              <a:t> </a:t>
            </a:r>
            <a:r>
              <a:rPr lang="en-US" dirty="0" err="1"/>
              <a:t>untuk</a:t>
            </a:r>
            <a:r>
              <a:rPr lang="en-US" dirty="0"/>
              <a:t> “</a:t>
            </a:r>
            <a:r>
              <a:rPr lang="en-US" dirty="0" err="1"/>
              <a:t>kembali</a:t>
            </a:r>
            <a:r>
              <a:rPr lang="en-US" dirty="0"/>
              <a:t> </a:t>
            </a:r>
            <a:r>
              <a:rPr lang="en-US" dirty="0" err="1"/>
              <a:t>ke</a:t>
            </a:r>
            <a:r>
              <a:rPr lang="en-US" dirty="0"/>
              <a:t> </a:t>
            </a:r>
            <a:r>
              <a:rPr lang="en-US" dirty="0" err="1"/>
              <a:t>Undang</a:t>
            </a:r>
            <a:r>
              <a:rPr lang="en-US" dirty="0"/>
              <a:t>- </a:t>
            </a:r>
            <a:r>
              <a:rPr lang="en-US" dirty="0" err="1"/>
              <a:t>Undang</a:t>
            </a:r>
            <a:r>
              <a:rPr lang="en-US" dirty="0"/>
              <a:t>    </a:t>
            </a:r>
            <a:r>
              <a:rPr lang="en-US" dirty="0" err="1"/>
              <a:t>Dasar</a:t>
            </a:r>
            <a:r>
              <a:rPr lang="en-US" dirty="0"/>
              <a:t>    1945” </a:t>
            </a:r>
            <a:r>
              <a:rPr lang="en-US" dirty="0" err="1"/>
              <a:t>dengan</a:t>
            </a:r>
            <a:r>
              <a:rPr lang="en-US" dirty="0"/>
              <a:t>    </a:t>
            </a:r>
            <a:r>
              <a:rPr lang="en-US" dirty="0" err="1"/>
              <a:t>Pancasila</a:t>
            </a:r>
            <a:r>
              <a:rPr lang="en-US" dirty="0"/>
              <a:t> </a:t>
            </a:r>
            <a:r>
              <a:rPr lang="en-US" dirty="0" err="1"/>
              <a:t>sebagaimana</a:t>
            </a:r>
            <a:r>
              <a:rPr lang="en-US" dirty="0"/>
              <a:t> </a:t>
            </a:r>
            <a:r>
              <a:rPr lang="en-US" dirty="0" err="1"/>
              <a:t>dirumuskan</a:t>
            </a:r>
            <a:r>
              <a:rPr lang="en-US" dirty="0"/>
              <a:t> </a:t>
            </a:r>
            <a:r>
              <a:rPr lang="en-US" dirty="0" err="1"/>
              <a:t>dalam</a:t>
            </a:r>
            <a:r>
              <a:rPr lang="en-US" dirty="0"/>
              <a:t> </a:t>
            </a:r>
            <a:r>
              <a:rPr lang="en-US" dirty="0" err="1"/>
              <a:t>Piagam</a:t>
            </a:r>
            <a:r>
              <a:rPr lang="en-US" dirty="0"/>
              <a:t> Jakarta </a:t>
            </a:r>
            <a:r>
              <a:rPr lang="en-US" dirty="0" err="1"/>
              <a:t>sebagai</a:t>
            </a:r>
            <a:r>
              <a:rPr lang="en-US" dirty="0"/>
              <a:t> </a:t>
            </a:r>
            <a:r>
              <a:rPr lang="en-US" dirty="0" err="1"/>
              <a:t>Dasar</a:t>
            </a:r>
            <a:r>
              <a:rPr lang="en-US" dirty="0"/>
              <a:t> Negara. </a:t>
            </a:r>
            <a:r>
              <a:rPr lang="en-US" dirty="0" err="1"/>
              <a:t>Sedangkan</a:t>
            </a:r>
            <a:r>
              <a:rPr lang="en-US" dirty="0"/>
              <a:t> </a:t>
            </a:r>
            <a:r>
              <a:rPr lang="en-US" dirty="0" err="1"/>
              <a:t>pihak</a:t>
            </a:r>
            <a:r>
              <a:rPr lang="en-US" dirty="0"/>
              <a:t> </a:t>
            </a:r>
            <a:r>
              <a:rPr lang="en-US" dirty="0" err="1"/>
              <a:t>lainnya</a:t>
            </a:r>
            <a:r>
              <a:rPr lang="en-US" dirty="0"/>
              <a:t> </a:t>
            </a:r>
            <a:r>
              <a:rPr lang="en-US" dirty="0" err="1"/>
              <a:t>menyetujui</a:t>
            </a:r>
            <a:r>
              <a:rPr lang="en-US" dirty="0"/>
              <a:t> ‘</a:t>
            </a:r>
            <a:r>
              <a:rPr lang="en-US" dirty="0" err="1"/>
              <a:t>kembali</a:t>
            </a:r>
            <a:r>
              <a:rPr lang="en-US" dirty="0"/>
              <a:t> </a:t>
            </a:r>
            <a:r>
              <a:rPr lang="en-US" dirty="0" err="1"/>
              <a:t>ke</a:t>
            </a:r>
            <a:r>
              <a:rPr lang="en-US" dirty="0"/>
              <a:t> </a:t>
            </a:r>
            <a:r>
              <a:rPr lang="en-US" dirty="0" err="1"/>
              <a:t>Undang-Undang</a:t>
            </a:r>
            <a:r>
              <a:rPr lang="en-US" dirty="0"/>
              <a:t> </a:t>
            </a:r>
            <a:r>
              <a:rPr lang="en-US" dirty="0" err="1"/>
              <a:t>Dasar</a:t>
            </a:r>
            <a:r>
              <a:rPr lang="en-US" dirty="0"/>
              <a:t> 1945”, </a:t>
            </a:r>
            <a:r>
              <a:rPr lang="en-US" dirty="0" err="1"/>
              <a:t>tanpa</a:t>
            </a:r>
            <a:r>
              <a:rPr lang="en-US" dirty="0"/>
              <a:t> </a:t>
            </a:r>
            <a:r>
              <a:rPr lang="en-US" dirty="0" err="1"/>
              <a:t>cadangan</a:t>
            </a:r>
            <a:r>
              <a:rPr lang="en-US" dirty="0"/>
              <a:t>, </a:t>
            </a:r>
            <a:r>
              <a:rPr lang="en-US" dirty="0" err="1"/>
              <a:t>artinya</a:t>
            </a:r>
            <a:r>
              <a:rPr lang="en-US" dirty="0"/>
              <a:t> </a:t>
            </a:r>
            <a:r>
              <a:rPr lang="en-US" dirty="0" err="1"/>
              <a:t>dengan</a:t>
            </a:r>
            <a:r>
              <a:rPr lang="en-US" dirty="0"/>
              <a:t> </a:t>
            </a:r>
            <a:r>
              <a:rPr lang="en-US" dirty="0" err="1"/>
              <a:t>Pancasila</a:t>
            </a:r>
            <a:r>
              <a:rPr lang="en-US" dirty="0"/>
              <a:t> </a:t>
            </a:r>
            <a:r>
              <a:rPr lang="en-US" dirty="0" err="1"/>
              <a:t>seperti</a:t>
            </a:r>
            <a:r>
              <a:rPr lang="en-US" dirty="0"/>
              <a:t> yang </a:t>
            </a:r>
            <a:r>
              <a:rPr lang="en-US" dirty="0" err="1"/>
              <a:t>dirumuskan</a:t>
            </a:r>
            <a:r>
              <a:rPr lang="en-US" dirty="0"/>
              <a:t> </a:t>
            </a:r>
            <a:r>
              <a:rPr lang="en-US" dirty="0" err="1"/>
              <a:t>dalam</a:t>
            </a:r>
            <a:r>
              <a:rPr lang="en-US" dirty="0"/>
              <a:t> </a:t>
            </a:r>
            <a:r>
              <a:rPr lang="en-US" dirty="0" err="1"/>
              <a:t>Pembukaan</a:t>
            </a:r>
            <a:r>
              <a:rPr lang="en-US" dirty="0"/>
              <a:t>  </a:t>
            </a:r>
            <a:r>
              <a:rPr lang="en-US" dirty="0" err="1"/>
              <a:t>Undang-Undang</a:t>
            </a:r>
            <a:r>
              <a:rPr lang="en-US" dirty="0"/>
              <a:t>  </a:t>
            </a:r>
            <a:r>
              <a:rPr lang="en-US" dirty="0" err="1"/>
              <a:t>Dasar</a:t>
            </a:r>
            <a:r>
              <a:rPr lang="en-US" dirty="0"/>
              <a:t>  yang  </a:t>
            </a:r>
            <a:r>
              <a:rPr lang="en-US" dirty="0" err="1"/>
              <a:t>disahkan</a:t>
            </a:r>
            <a:r>
              <a:rPr lang="en-US" dirty="0"/>
              <a:t>  PPKI </a:t>
            </a:r>
            <a:r>
              <a:rPr lang="en-US" dirty="0" err="1"/>
              <a:t>tanggal</a:t>
            </a:r>
            <a:r>
              <a:rPr lang="en-US" dirty="0"/>
              <a:t> 18 </a:t>
            </a:r>
            <a:r>
              <a:rPr lang="en-US" dirty="0" err="1"/>
              <a:t>Agustus</a:t>
            </a:r>
            <a:r>
              <a:rPr lang="en-US" dirty="0"/>
              <a:t> 1945 </a:t>
            </a:r>
            <a:r>
              <a:rPr lang="en-US" dirty="0" err="1"/>
              <a:t>sebagai</a:t>
            </a:r>
            <a:r>
              <a:rPr lang="en-US" dirty="0"/>
              <a:t> </a:t>
            </a:r>
            <a:r>
              <a:rPr lang="en-US" dirty="0" err="1"/>
              <a:t>Dasar</a:t>
            </a:r>
            <a:r>
              <a:rPr lang="en-US" dirty="0"/>
              <a:t> Negara</a:t>
            </a:r>
            <a:r>
              <a:rPr lang="en-US" dirty="0" smtClean="0"/>
              <a:t>.</a:t>
            </a:r>
          </a:p>
          <a:p>
            <a:r>
              <a:rPr lang="en-US" dirty="0" err="1" smtClean="0"/>
              <a:t>Karena</a:t>
            </a:r>
            <a:r>
              <a:rPr lang="en-US" dirty="0" smtClean="0"/>
              <a:t> </a:t>
            </a:r>
            <a:r>
              <a:rPr lang="en-US" dirty="0"/>
              <a:t>N</a:t>
            </a:r>
            <a:r>
              <a:rPr lang="en-US" dirty="0" smtClean="0"/>
              <a:t>egara </a:t>
            </a:r>
            <a:r>
              <a:rPr lang="en-US" dirty="0" err="1" smtClean="0"/>
              <a:t>Kesatuan</a:t>
            </a:r>
            <a:r>
              <a:rPr lang="en-US" dirty="0" smtClean="0"/>
              <a:t> </a:t>
            </a:r>
            <a:r>
              <a:rPr lang="en-US" dirty="0" err="1" smtClean="0"/>
              <a:t>Republik</a:t>
            </a:r>
            <a:r>
              <a:rPr lang="en-US" dirty="0" smtClean="0"/>
              <a:t> Indonesia </a:t>
            </a:r>
            <a:r>
              <a:rPr lang="en-US" dirty="0" err="1" smtClean="0"/>
              <a:t>baru</a:t>
            </a:r>
            <a:r>
              <a:rPr lang="en-US" dirty="0" smtClean="0"/>
              <a:t> </a:t>
            </a:r>
            <a:r>
              <a:rPr lang="en-US" dirty="0" err="1" smtClean="0"/>
              <a:t>berdiri,Pancasila</a:t>
            </a:r>
            <a:r>
              <a:rPr lang="en-US" dirty="0" smtClean="0"/>
              <a:t> </a:t>
            </a:r>
            <a:r>
              <a:rPr lang="en-US" dirty="0" err="1" smtClean="0"/>
              <a:t>belum</a:t>
            </a:r>
            <a:r>
              <a:rPr lang="en-US" dirty="0" smtClean="0"/>
              <a:t> </a:t>
            </a:r>
            <a:r>
              <a:rPr lang="en-US" dirty="0" err="1" smtClean="0"/>
              <a:t>begitu</a:t>
            </a:r>
            <a:r>
              <a:rPr lang="en-US" dirty="0" smtClean="0"/>
              <a:t> </a:t>
            </a:r>
            <a:r>
              <a:rPr lang="en-US" dirty="0" err="1" smtClean="0"/>
              <a:t>tertanam</a:t>
            </a:r>
            <a:r>
              <a:rPr lang="en-US" dirty="0" smtClean="0"/>
              <a:t> </a:t>
            </a:r>
            <a:r>
              <a:rPr lang="en-US" dirty="0" err="1" smtClean="0"/>
              <a:t>didalam</a:t>
            </a:r>
            <a:r>
              <a:rPr lang="en-US" dirty="0" smtClean="0"/>
              <a:t> </a:t>
            </a:r>
            <a:r>
              <a:rPr lang="en-US" dirty="0" err="1" smtClean="0"/>
              <a:t>kehidupan</a:t>
            </a:r>
            <a:r>
              <a:rPr lang="en-US" dirty="0" smtClean="0"/>
              <a:t> </a:t>
            </a:r>
            <a:r>
              <a:rPr lang="en-US" dirty="0" err="1" smtClean="0"/>
              <a:t>Berbangsa</a:t>
            </a:r>
            <a:r>
              <a:rPr lang="en-US" dirty="0" smtClean="0"/>
              <a:t> </a:t>
            </a:r>
            <a:r>
              <a:rPr lang="en-US" dirty="0" err="1" smtClean="0"/>
              <a:t>dan</a:t>
            </a:r>
            <a:r>
              <a:rPr lang="en-US" dirty="0" smtClean="0"/>
              <a:t> </a:t>
            </a:r>
            <a:r>
              <a:rPr lang="en-US" dirty="0" err="1" smtClean="0"/>
              <a:t>bernegara</a:t>
            </a:r>
            <a:r>
              <a:rPr lang="en-US" dirty="0" smtClean="0"/>
              <a:t> </a:t>
            </a:r>
            <a:r>
              <a:rPr lang="en-US" dirty="0" err="1" smtClean="0"/>
              <a:t>masih</a:t>
            </a:r>
            <a:r>
              <a:rPr lang="en-US" dirty="0" smtClean="0"/>
              <a:t> </a:t>
            </a:r>
            <a:r>
              <a:rPr lang="en-US" dirty="0" err="1" smtClean="0"/>
              <a:t>banyak</a:t>
            </a:r>
            <a:r>
              <a:rPr lang="en-US" dirty="0" smtClean="0"/>
              <a:t> </a:t>
            </a:r>
            <a:r>
              <a:rPr lang="en-US" dirty="0" err="1" smtClean="0"/>
              <a:t>pemberontakan</a:t>
            </a:r>
            <a:r>
              <a:rPr lang="en-US" dirty="0" smtClean="0"/>
              <a:t> </a:t>
            </a:r>
            <a:r>
              <a:rPr lang="en-US" dirty="0" err="1" smtClean="0"/>
              <a:t>dan</a:t>
            </a:r>
            <a:r>
              <a:rPr lang="en-US" dirty="0" smtClean="0"/>
              <a:t> </a:t>
            </a:r>
            <a:r>
              <a:rPr lang="en-US" dirty="0" err="1" smtClean="0"/>
              <a:t>penyimpangan</a:t>
            </a:r>
            <a:r>
              <a:rPr lang="en-US" dirty="0" smtClean="0"/>
              <a:t> yang </a:t>
            </a:r>
            <a:r>
              <a:rPr lang="en-US" dirty="0" err="1" smtClean="0"/>
              <a:t>tidak</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nilai</a:t>
            </a:r>
            <a:r>
              <a:rPr lang="en-US" dirty="0" smtClean="0"/>
              <a:t> </a:t>
            </a:r>
            <a:r>
              <a:rPr lang="en-US" dirty="0" err="1" smtClean="0"/>
              <a:t>Pancasila</a:t>
            </a:r>
            <a:endParaRPr lang="en-US" dirty="0"/>
          </a:p>
        </p:txBody>
      </p:sp>
      <p:pic>
        <p:nvPicPr>
          <p:cNvPr id="4" name="Picture 3" descr="C:\Users\user\AppData\Local\Microsoft\Windows\Temporary Internet Files\Content.Word\images-10.jpg"/>
          <p:cNvPicPr/>
          <p:nvPr/>
        </p:nvPicPr>
        <p:blipFill>
          <a:blip r:embed="rId2">
            <a:extLst>
              <a:ext uri="{28A0092B-C50C-407E-A947-70E740481C1C}">
                <a14:useLocalDpi xmlns:a14="http://schemas.microsoft.com/office/drawing/2010/main" val="0"/>
              </a:ext>
            </a:extLst>
          </a:blip>
          <a:srcRect/>
          <a:stretch>
            <a:fillRect/>
          </a:stretch>
        </p:blipFill>
        <p:spPr bwMode="auto">
          <a:xfrm>
            <a:off x="8666329" y="389306"/>
            <a:ext cx="3210906" cy="5083446"/>
          </a:xfrm>
          <a:prstGeom prst="rect">
            <a:avLst/>
          </a:prstGeom>
          <a:noFill/>
          <a:ln>
            <a:noFill/>
          </a:ln>
        </p:spPr>
      </p:pic>
    </p:spTree>
    <p:extLst>
      <p:ext uri="{BB962C8B-B14F-4D97-AF65-F5344CB8AC3E}">
        <p14:creationId xmlns:p14="http://schemas.microsoft.com/office/powerpoint/2010/main" val="3950158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2830" y="191069"/>
            <a:ext cx="11436824" cy="6118291"/>
          </a:xfrm>
        </p:spPr>
        <p:txBody>
          <a:bodyPr>
            <a:normAutofit/>
          </a:bodyPr>
          <a:lstStyle/>
          <a:p>
            <a:r>
              <a:rPr lang="en-US" sz="2400" dirty="0" smtClean="0"/>
              <a:t>3. </a:t>
            </a:r>
            <a:r>
              <a:rPr lang="en-US" sz="2400" dirty="0" err="1" smtClean="0"/>
              <a:t>Bangsa</a:t>
            </a:r>
            <a:r>
              <a:rPr lang="en-US" sz="2400" dirty="0" smtClean="0"/>
              <a:t> </a:t>
            </a:r>
            <a:r>
              <a:rPr lang="en-US" sz="2400" dirty="0"/>
              <a:t>Indonesia </a:t>
            </a:r>
            <a:r>
              <a:rPr lang="en-US" sz="2400" dirty="0" err="1"/>
              <a:t>juga</a:t>
            </a:r>
            <a:r>
              <a:rPr lang="en-US" sz="2400" dirty="0"/>
              <a:t> </a:t>
            </a:r>
            <a:r>
              <a:rPr lang="en-US" sz="2400" dirty="0" err="1"/>
              <a:t>memiliki</a:t>
            </a:r>
            <a:r>
              <a:rPr lang="en-US" sz="2400" dirty="0"/>
              <a:t> </a:t>
            </a:r>
            <a:r>
              <a:rPr lang="en-US" sz="2400" dirty="0" err="1"/>
              <a:t>ciri-ciri</a:t>
            </a:r>
            <a:r>
              <a:rPr lang="en-US" sz="2400" dirty="0"/>
              <a:t> </a:t>
            </a:r>
            <a:r>
              <a:rPr lang="en-US" sz="2400" dirty="0" err="1"/>
              <a:t>guyub</a:t>
            </a:r>
            <a:r>
              <a:rPr lang="en-US" sz="2400" dirty="0"/>
              <a:t>, </a:t>
            </a:r>
            <a:r>
              <a:rPr lang="en-US" sz="2400" dirty="0" err="1"/>
              <a:t>rukun</a:t>
            </a:r>
            <a:r>
              <a:rPr lang="en-US" sz="2400" dirty="0"/>
              <a:t>, </a:t>
            </a:r>
            <a:r>
              <a:rPr lang="en-US" sz="2400" dirty="0" err="1"/>
              <a:t>bersatu</a:t>
            </a:r>
            <a:r>
              <a:rPr lang="en-US" sz="2400" dirty="0"/>
              <a:t>, </a:t>
            </a:r>
            <a:r>
              <a:rPr lang="en-US" sz="2400" dirty="0" err="1"/>
              <a:t>dan</a:t>
            </a:r>
            <a:r>
              <a:rPr lang="en-US" sz="2400" dirty="0"/>
              <a:t> </a:t>
            </a:r>
            <a:r>
              <a:rPr lang="en-US" sz="2400" dirty="0" err="1"/>
              <a:t>kekeluargaan</a:t>
            </a:r>
            <a:r>
              <a:rPr lang="en-US" sz="2400" dirty="0"/>
              <a:t>, </a:t>
            </a:r>
            <a:r>
              <a:rPr lang="en-US" sz="2400" dirty="0" err="1"/>
              <a:t>sebagai</a:t>
            </a:r>
            <a:r>
              <a:rPr lang="en-US" sz="2400" dirty="0"/>
              <a:t> </a:t>
            </a:r>
            <a:r>
              <a:rPr lang="en-US" sz="2400" dirty="0" err="1"/>
              <a:t>bukti-buktinya</a:t>
            </a:r>
            <a:r>
              <a:rPr lang="en-US" sz="2400" dirty="0"/>
              <a:t> </a:t>
            </a:r>
            <a:r>
              <a:rPr lang="en-US" sz="2400" dirty="0" err="1"/>
              <a:t>bangunan</a:t>
            </a:r>
            <a:r>
              <a:rPr lang="en-US" sz="2400" dirty="0"/>
              <a:t> </a:t>
            </a:r>
            <a:r>
              <a:rPr lang="en-US" sz="2400" dirty="0" err="1"/>
              <a:t>candi</a:t>
            </a:r>
            <a:r>
              <a:rPr lang="en-US" sz="2400" dirty="0"/>
              <a:t> Borobudur, </a:t>
            </a:r>
            <a:r>
              <a:rPr lang="en-US" sz="2400" dirty="0" err="1"/>
              <a:t>Candi</a:t>
            </a:r>
            <a:r>
              <a:rPr lang="en-US" sz="2400" dirty="0"/>
              <a:t> </a:t>
            </a:r>
            <a:r>
              <a:rPr lang="en-US" sz="2400" dirty="0" err="1"/>
              <a:t>Prambanan</a:t>
            </a:r>
            <a:r>
              <a:rPr lang="en-US" sz="2400" dirty="0"/>
              <a:t>, </a:t>
            </a:r>
            <a:r>
              <a:rPr lang="en-US" sz="2400" dirty="0" err="1"/>
              <a:t>dan</a:t>
            </a:r>
            <a:r>
              <a:rPr lang="en-US" sz="2400" dirty="0"/>
              <a:t> </a:t>
            </a:r>
            <a:r>
              <a:rPr lang="en-US" sz="2400" dirty="0" err="1"/>
              <a:t>sebagainya</a:t>
            </a:r>
            <a:r>
              <a:rPr lang="en-US" sz="2400" dirty="0"/>
              <a:t>, </a:t>
            </a:r>
            <a:endParaRPr lang="en-US" sz="2400" dirty="0" smtClean="0"/>
          </a:p>
          <a:p>
            <a:endParaRPr lang="en-US" sz="2400" dirty="0" smtClean="0"/>
          </a:p>
          <a:p>
            <a:pPr lvl="0"/>
            <a:r>
              <a:rPr lang="en-US" sz="2400" dirty="0" smtClean="0"/>
              <a:t>4. </a:t>
            </a:r>
            <a:r>
              <a:rPr lang="en-US" sz="2400" dirty="0" err="1" smtClean="0"/>
              <a:t>Unsur-unsur</a:t>
            </a:r>
            <a:r>
              <a:rPr lang="en-US" sz="2400" dirty="0" smtClean="0"/>
              <a:t> </a:t>
            </a:r>
            <a:r>
              <a:rPr lang="en-US" sz="2400" dirty="0" err="1"/>
              <a:t>demokrasi</a:t>
            </a:r>
            <a:r>
              <a:rPr lang="en-US" sz="2400" dirty="0"/>
              <a:t> </a:t>
            </a:r>
            <a:r>
              <a:rPr lang="en-US" sz="2400" dirty="0" err="1"/>
              <a:t>sudah</a:t>
            </a:r>
            <a:r>
              <a:rPr lang="en-US" sz="2400" dirty="0"/>
              <a:t> </a:t>
            </a:r>
            <a:r>
              <a:rPr lang="en-US" sz="2400" dirty="0" err="1"/>
              <a:t>ada</a:t>
            </a:r>
            <a:r>
              <a:rPr lang="en-US" sz="2400" dirty="0"/>
              <a:t> </a:t>
            </a:r>
            <a:r>
              <a:rPr lang="en-US" sz="2400" dirty="0" err="1"/>
              <a:t>dalam</a:t>
            </a:r>
            <a:r>
              <a:rPr lang="en-US" sz="2400" dirty="0"/>
              <a:t> </a:t>
            </a:r>
            <a:r>
              <a:rPr lang="en-US" sz="2400" dirty="0" err="1"/>
              <a:t>masyarakat</a:t>
            </a:r>
            <a:r>
              <a:rPr lang="en-US" sz="2400" dirty="0"/>
              <a:t> </a:t>
            </a:r>
            <a:r>
              <a:rPr lang="en-US" sz="2400" dirty="0" err="1"/>
              <a:t>kita</a:t>
            </a:r>
            <a:r>
              <a:rPr lang="en-US" sz="2400" dirty="0"/>
              <a:t>, </a:t>
            </a:r>
            <a:r>
              <a:rPr lang="en-US" sz="2400" dirty="0" err="1"/>
              <a:t>bukti-buktinya</a:t>
            </a:r>
            <a:r>
              <a:rPr lang="en-US" sz="2400" dirty="0"/>
              <a:t>: </a:t>
            </a:r>
            <a:r>
              <a:rPr lang="en-US" sz="2400" dirty="0" err="1"/>
              <a:t>bangunan</a:t>
            </a:r>
            <a:r>
              <a:rPr lang="en-US" sz="2400" dirty="0"/>
              <a:t> </a:t>
            </a:r>
            <a:r>
              <a:rPr lang="en-US" sz="2400" dirty="0" err="1"/>
              <a:t>Balai</a:t>
            </a:r>
            <a:r>
              <a:rPr lang="en-US" sz="2400" dirty="0"/>
              <a:t> </a:t>
            </a:r>
            <a:r>
              <a:rPr lang="en-US" sz="2400" dirty="0" err="1"/>
              <a:t>Agung</a:t>
            </a:r>
            <a:r>
              <a:rPr lang="en-US" sz="2400" dirty="0"/>
              <a:t> </a:t>
            </a:r>
            <a:r>
              <a:rPr lang="en-US" sz="2400" dirty="0" err="1"/>
              <a:t>dan</a:t>
            </a:r>
            <a:r>
              <a:rPr lang="en-US" sz="2400" dirty="0"/>
              <a:t> </a:t>
            </a:r>
            <a:r>
              <a:rPr lang="en-US" sz="2400" dirty="0" err="1"/>
              <a:t>Dewan</a:t>
            </a:r>
            <a:r>
              <a:rPr lang="en-US" sz="2400" dirty="0"/>
              <a:t> Orang-orang </a:t>
            </a:r>
            <a:r>
              <a:rPr lang="en-US" sz="2400" dirty="0" err="1"/>
              <a:t>Tua</a:t>
            </a:r>
            <a:r>
              <a:rPr lang="en-US" sz="2400" dirty="0"/>
              <a:t> di Bali </a:t>
            </a:r>
            <a:r>
              <a:rPr lang="en-US" sz="2400" dirty="0" err="1"/>
              <a:t>untuk</a:t>
            </a:r>
            <a:r>
              <a:rPr lang="en-US" sz="2400" dirty="0"/>
              <a:t> </a:t>
            </a:r>
            <a:r>
              <a:rPr lang="en-US" sz="2400" dirty="0" err="1"/>
              <a:t>musyawarah</a:t>
            </a:r>
            <a:r>
              <a:rPr lang="en-US" sz="2400" dirty="0"/>
              <a:t>, </a:t>
            </a:r>
            <a:r>
              <a:rPr lang="en-US" sz="2400" dirty="0" err="1"/>
              <a:t>Nagari</a:t>
            </a:r>
            <a:r>
              <a:rPr lang="en-US" sz="2400" dirty="0"/>
              <a:t> di </a:t>
            </a:r>
            <a:r>
              <a:rPr lang="en-US" sz="2400" dirty="0" err="1"/>
              <a:t>Minangkabau</a:t>
            </a:r>
            <a:r>
              <a:rPr lang="en-US" sz="2400" dirty="0"/>
              <a:t> </a:t>
            </a:r>
            <a:r>
              <a:rPr lang="en-US" sz="2400" dirty="0" err="1"/>
              <a:t>dengan</a:t>
            </a:r>
            <a:r>
              <a:rPr lang="en-US" sz="2400" dirty="0"/>
              <a:t> </a:t>
            </a:r>
            <a:r>
              <a:rPr lang="en-US" sz="2400" dirty="0" err="1"/>
              <a:t>syarat</a:t>
            </a:r>
            <a:r>
              <a:rPr lang="en-US" sz="2400" dirty="0"/>
              <a:t> </a:t>
            </a:r>
            <a:r>
              <a:rPr lang="en-US" sz="2400" dirty="0" err="1"/>
              <a:t>adanya</a:t>
            </a:r>
            <a:r>
              <a:rPr lang="en-US" sz="2400" dirty="0"/>
              <a:t> </a:t>
            </a:r>
            <a:r>
              <a:rPr lang="en-US" sz="2400" dirty="0" err="1"/>
              <a:t>Balai</a:t>
            </a:r>
            <a:r>
              <a:rPr lang="en-US" sz="2400" dirty="0"/>
              <a:t>, </a:t>
            </a:r>
            <a:r>
              <a:rPr lang="en-US" sz="2400" dirty="0" err="1"/>
              <a:t>Balai</a:t>
            </a:r>
            <a:r>
              <a:rPr lang="en-US" sz="2400" dirty="0"/>
              <a:t> </a:t>
            </a:r>
            <a:r>
              <a:rPr lang="en-US" sz="2400" dirty="0" err="1"/>
              <a:t>Desa</a:t>
            </a:r>
            <a:r>
              <a:rPr lang="en-US" sz="2400" dirty="0"/>
              <a:t> di </a:t>
            </a:r>
            <a:r>
              <a:rPr lang="en-US" sz="2400" dirty="0" err="1"/>
              <a:t>Jawa</a:t>
            </a:r>
            <a:r>
              <a:rPr lang="en-US" sz="2400" dirty="0"/>
              <a:t>, </a:t>
            </a:r>
            <a:r>
              <a:rPr lang="en-US" sz="2400" dirty="0" err="1"/>
              <a:t>tulisan</a:t>
            </a:r>
            <a:r>
              <a:rPr lang="en-US" sz="2400" dirty="0"/>
              <a:t> </a:t>
            </a:r>
            <a:r>
              <a:rPr lang="en-US" sz="2400" dirty="0" err="1"/>
              <a:t>tentang</a:t>
            </a:r>
            <a:r>
              <a:rPr lang="en-US" sz="2400" dirty="0"/>
              <a:t> </a:t>
            </a:r>
            <a:r>
              <a:rPr lang="en-US" sz="2400" dirty="0" err="1"/>
              <a:t>Musyawarah</a:t>
            </a:r>
            <a:r>
              <a:rPr lang="en-US" sz="2400" dirty="0"/>
              <a:t> Para </a:t>
            </a:r>
            <a:r>
              <a:rPr lang="en-US" sz="2400" dirty="0" err="1"/>
              <a:t>Wali</a:t>
            </a:r>
            <a:r>
              <a:rPr lang="en-US" sz="2400" dirty="0"/>
              <a:t>, </a:t>
            </a:r>
            <a:r>
              <a:rPr lang="en-US" sz="2400" dirty="0" err="1"/>
              <a:t>Puteri</a:t>
            </a:r>
            <a:r>
              <a:rPr lang="en-US" sz="2400" dirty="0"/>
              <a:t> </a:t>
            </a:r>
            <a:r>
              <a:rPr lang="en-US" sz="2400" dirty="0" err="1"/>
              <a:t>Dayang</a:t>
            </a:r>
            <a:r>
              <a:rPr lang="en-US" sz="2400" dirty="0"/>
              <a:t> </a:t>
            </a:r>
            <a:r>
              <a:rPr lang="en-US" sz="2400" dirty="0" err="1"/>
              <a:t>Merindu</a:t>
            </a:r>
            <a:r>
              <a:rPr lang="en-US" sz="2400" dirty="0"/>
              <a:t>, </a:t>
            </a:r>
            <a:r>
              <a:rPr lang="en-US" sz="2400" dirty="0" err="1"/>
              <a:t>Loro</a:t>
            </a:r>
            <a:r>
              <a:rPr lang="en-US" sz="2400" dirty="0"/>
              <a:t> </a:t>
            </a:r>
            <a:r>
              <a:rPr lang="en-US" sz="2400" dirty="0" err="1"/>
              <a:t>Jonggrang</a:t>
            </a:r>
            <a:r>
              <a:rPr lang="en-US" sz="2400" dirty="0"/>
              <a:t>, </a:t>
            </a:r>
            <a:r>
              <a:rPr lang="en-US" sz="2400" dirty="0" err="1" smtClean="0"/>
              <a:t>dan</a:t>
            </a:r>
            <a:r>
              <a:rPr lang="en-US" sz="2400" dirty="0" smtClean="0"/>
              <a:t> </a:t>
            </a:r>
            <a:r>
              <a:rPr lang="en-US" sz="2400" dirty="0" err="1"/>
              <a:t>sebagainya</a:t>
            </a:r>
            <a:r>
              <a:rPr lang="en-US" sz="2400" dirty="0"/>
              <a:t>, </a:t>
            </a:r>
            <a:r>
              <a:rPr lang="en-US" sz="2400" dirty="0" err="1"/>
              <a:t>perbuatan</a:t>
            </a:r>
            <a:r>
              <a:rPr lang="en-US" sz="2400" dirty="0"/>
              <a:t> </a:t>
            </a:r>
            <a:r>
              <a:rPr lang="en-US" sz="2400" dirty="0" err="1"/>
              <a:t>musyawarah</a:t>
            </a:r>
            <a:r>
              <a:rPr lang="en-US" sz="2400" dirty="0"/>
              <a:t> di </a:t>
            </a:r>
            <a:r>
              <a:rPr lang="en-US" sz="2400" dirty="0" err="1"/>
              <a:t>balai</a:t>
            </a:r>
            <a:r>
              <a:rPr lang="en-US" sz="2400" dirty="0"/>
              <a:t>, </a:t>
            </a:r>
            <a:r>
              <a:rPr lang="en-US" sz="2400" dirty="0" err="1"/>
              <a:t>dan</a:t>
            </a:r>
            <a:r>
              <a:rPr lang="en-US" sz="2400" dirty="0"/>
              <a:t> </a:t>
            </a:r>
            <a:r>
              <a:rPr lang="en-US" sz="2400" dirty="0" err="1"/>
              <a:t>sebagainya</a:t>
            </a:r>
            <a:r>
              <a:rPr lang="en-US" sz="2400" dirty="0"/>
              <a:t>, </a:t>
            </a:r>
            <a:r>
              <a:rPr lang="en-US" sz="2400" dirty="0" err="1"/>
              <a:t>menggambarkan</a:t>
            </a:r>
            <a:r>
              <a:rPr lang="en-US" sz="2400" dirty="0"/>
              <a:t> </a:t>
            </a:r>
            <a:r>
              <a:rPr lang="en-US" sz="2400" dirty="0" err="1"/>
              <a:t>sifat</a:t>
            </a:r>
            <a:r>
              <a:rPr lang="en-US" sz="2400" dirty="0"/>
              <a:t> </a:t>
            </a:r>
            <a:r>
              <a:rPr lang="en-US" sz="2400" dirty="0" err="1"/>
              <a:t>demokratis</a:t>
            </a:r>
            <a:r>
              <a:rPr lang="en-US" sz="2400" dirty="0"/>
              <a:t> Indonesia</a:t>
            </a:r>
            <a:r>
              <a:rPr lang="en-US" sz="2400" dirty="0" smtClean="0"/>
              <a:t>;</a:t>
            </a:r>
          </a:p>
          <a:p>
            <a:pPr lvl="0"/>
            <a:endParaRPr lang="en-US" sz="2400" dirty="0" smtClean="0"/>
          </a:p>
          <a:p>
            <a:r>
              <a:rPr lang="en-US" sz="2400" dirty="0" smtClean="0"/>
              <a:t>5. </a:t>
            </a:r>
            <a:r>
              <a:rPr lang="en-US" sz="2400" dirty="0" err="1" smtClean="0"/>
              <a:t>Dalam</a:t>
            </a:r>
            <a:r>
              <a:rPr lang="en-US" sz="2400" dirty="0" smtClean="0"/>
              <a:t> </a:t>
            </a:r>
            <a:r>
              <a:rPr lang="en-US" sz="2400" dirty="0" err="1"/>
              <a:t>hal</a:t>
            </a:r>
            <a:r>
              <a:rPr lang="en-US" sz="2400" dirty="0"/>
              <a:t> </a:t>
            </a:r>
            <a:r>
              <a:rPr lang="en-US" sz="2400" dirty="0" err="1"/>
              <a:t>Keadilan</a:t>
            </a:r>
            <a:r>
              <a:rPr lang="en-US" sz="2400" dirty="0"/>
              <a:t> </a:t>
            </a:r>
            <a:r>
              <a:rPr lang="en-US" sz="2400" dirty="0" err="1"/>
              <a:t>Sosial</a:t>
            </a:r>
            <a:r>
              <a:rPr lang="en-US" sz="2400" dirty="0"/>
              <a:t> </a:t>
            </a:r>
            <a:r>
              <a:rPr lang="en-US" sz="2400" dirty="0" err="1"/>
              <a:t>Bagi</a:t>
            </a:r>
            <a:r>
              <a:rPr lang="en-US" sz="2400" dirty="0"/>
              <a:t> </a:t>
            </a:r>
            <a:r>
              <a:rPr lang="en-US" sz="2400" dirty="0" err="1"/>
              <a:t>Seluruh</a:t>
            </a:r>
            <a:r>
              <a:rPr lang="en-US" sz="2400" dirty="0"/>
              <a:t> Rakyat Indonesia, </a:t>
            </a:r>
            <a:r>
              <a:rPr lang="en-US" sz="2400" dirty="0" err="1"/>
              <a:t>bangsa</a:t>
            </a:r>
            <a:r>
              <a:rPr lang="en-US" sz="2400" dirty="0"/>
              <a:t> Indonesia </a:t>
            </a:r>
            <a:r>
              <a:rPr lang="en-US" sz="2400" dirty="0" err="1"/>
              <a:t>dalam</a:t>
            </a:r>
            <a:r>
              <a:rPr lang="en-US" sz="2400" dirty="0"/>
              <a:t> </a:t>
            </a:r>
            <a:r>
              <a:rPr lang="en-US" sz="2400" dirty="0" err="1"/>
              <a:t>menunaikan</a:t>
            </a:r>
            <a:r>
              <a:rPr lang="en-US" sz="2400" dirty="0"/>
              <a:t> </a:t>
            </a:r>
            <a:r>
              <a:rPr lang="en-US" sz="2400" dirty="0" err="1"/>
              <a:t>tugas</a:t>
            </a:r>
            <a:r>
              <a:rPr lang="en-US" sz="2400" dirty="0"/>
              <a:t> </a:t>
            </a:r>
            <a:r>
              <a:rPr lang="en-US" sz="2400" dirty="0" err="1"/>
              <a:t>hidupnya</a:t>
            </a:r>
            <a:r>
              <a:rPr lang="en-US" sz="2400" dirty="0"/>
              <a:t> </a:t>
            </a:r>
            <a:r>
              <a:rPr lang="en-US" sz="2400" dirty="0" err="1"/>
              <a:t>terkenal</a:t>
            </a:r>
            <a:r>
              <a:rPr lang="en-US" sz="2400" dirty="0"/>
              <a:t> </a:t>
            </a:r>
            <a:r>
              <a:rPr lang="en-US" sz="2400" dirty="0" err="1"/>
              <a:t>lebih</a:t>
            </a:r>
            <a:r>
              <a:rPr lang="en-US" sz="2400" dirty="0"/>
              <a:t> </a:t>
            </a:r>
            <a:r>
              <a:rPr lang="en-US" sz="2400" dirty="0" err="1"/>
              <a:t>bersifat</a:t>
            </a:r>
            <a:r>
              <a:rPr lang="en-US" sz="2400" dirty="0"/>
              <a:t> </a:t>
            </a:r>
            <a:r>
              <a:rPr lang="en-US" sz="2400" dirty="0" err="1"/>
              <a:t>sosial</a:t>
            </a:r>
            <a:r>
              <a:rPr lang="en-US" sz="2400" dirty="0"/>
              <a:t> </a:t>
            </a:r>
            <a:r>
              <a:rPr lang="en-US" sz="2400" dirty="0" err="1"/>
              <a:t>dan</a:t>
            </a:r>
            <a:r>
              <a:rPr lang="en-US" sz="2400" dirty="0"/>
              <a:t> </a:t>
            </a:r>
            <a:r>
              <a:rPr lang="en-US" sz="2400" dirty="0" err="1"/>
              <a:t>berlaku</a:t>
            </a:r>
            <a:r>
              <a:rPr lang="en-US" sz="2400" dirty="0"/>
              <a:t> </a:t>
            </a:r>
            <a:r>
              <a:rPr lang="en-US" sz="2400" dirty="0" err="1"/>
              <a:t>adil</a:t>
            </a:r>
            <a:r>
              <a:rPr lang="en-US" sz="2400" dirty="0"/>
              <a:t> </a:t>
            </a:r>
            <a:r>
              <a:rPr lang="en-US" sz="2400" dirty="0" err="1"/>
              <a:t>terhadap</a:t>
            </a:r>
            <a:r>
              <a:rPr lang="en-US" sz="2400" dirty="0"/>
              <a:t> </a:t>
            </a:r>
            <a:r>
              <a:rPr lang="en-US" sz="2400" dirty="0" err="1"/>
              <a:t>sesama</a:t>
            </a:r>
            <a:r>
              <a:rPr lang="en-US" sz="2400" dirty="0"/>
              <a:t>, </a:t>
            </a:r>
            <a:r>
              <a:rPr lang="en-US" sz="2400" dirty="0" err="1"/>
              <a:t>bukti-buktinya</a:t>
            </a:r>
            <a:r>
              <a:rPr lang="en-US" sz="2400" dirty="0"/>
              <a:t> </a:t>
            </a:r>
            <a:r>
              <a:rPr lang="en-US" sz="2400" dirty="0" err="1"/>
              <a:t>adanya</a:t>
            </a:r>
            <a:r>
              <a:rPr lang="en-US" sz="2400" dirty="0"/>
              <a:t> </a:t>
            </a:r>
            <a:r>
              <a:rPr lang="en-US" sz="2400" dirty="0" err="1"/>
              <a:t>bendungan</a:t>
            </a:r>
            <a:r>
              <a:rPr lang="en-US" sz="2400" dirty="0"/>
              <a:t> air, </a:t>
            </a:r>
            <a:r>
              <a:rPr lang="en-US" sz="2400" dirty="0" err="1"/>
              <a:t>tanggul</a:t>
            </a:r>
            <a:r>
              <a:rPr lang="en-US" sz="2400" dirty="0"/>
              <a:t> </a:t>
            </a:r>
            <a:r>
              <a:rPr lang="en-US" sz="2400" dirty="0" err="1"/>
              <a:t>sungai</a:t>
            </a:r>
            <a:r>
              <a:rPr lang="en-US" sz="2400" dirty="0"/>
              <a:t>, </a:t>
            </a:r>
            <a:r>
              <a:rPr lang="en-US" sz="2400" dirty="0" err="1"/>
              <a:t>tanah</a:t>
            </a:r>
            <a:r>
              <a:rPr lang="en-US" sz="2400" dirty="0"/>
              <a:t> </a:t>
            </a:r>
            <a:r>
              <a:rPr lang="en-US" sz="2400" dirty="0" err="1"/>
              <a:t>desa</a:t>
            </a:r>
            <a:r>
              <a:rPr lang="en-US" sz="2400" dirty="0"/>
              <a:t>, </a:t>
            </a:r>
            <a:r>
              <a:rPr lang="en-US" sz="2400" dirty="0" err="1"/>
              <a:t>sumur</a:t>
            </a:r>
            <a:r>
              <a:rPr lang="en-US" sz="2400" dirty="0"/>
              <a:t> </a:t>
            </a:r>
            <a:r>
              <a:rPr lang="en-US" sz="2400" dirty="0" err="1"/>
              <a:t>bersama</a:t>
            </a:r>
            <a:r>
              <a:rPr lang="en-US" sz="2400" dirty="0"/>
              <a:t>, </a:t>
            </a:r>
            <a:r>
              <a:rPr lang="en-US" sz="2400" dirty="0" err="1"/>
              <a:t>lumbungdesa</a:t>
            </a:r>
            <a:r>
              <a:rPr lang="en-US" sz="2400" dirty="0"/>
              <a:t>, </a:t>
            </a:r>
            <a:r>
              <a:rPr lang="en-US" sz="2400" dirty="0" err="1"/>
              <a:t>tulisan</a:t>
            </a:r>
            <a:r>
              <a:rPr lang="en-US" sz="2400" dirty="0"/>
              <a:t> </a:t>
            </a:r>
            <a:r>
              <a:rPr lang="en-US" sz="2400" dirty="0" err="1"/>
              <a:t>sejarah</a:t>
            </a:r>
            <a:r>
              <a:rPr lang="en-US" sz="2400" dirty="0"/>
              <a:t> </a:t>
            </a:r>
            <a:r>
              <a:rPr lang="en-US" sz="2400" dirty="0" err="1"/>
              <a:t>kerajaan</a:t>
            </a:r>
            <a:r>
              <a:rPr lang="en-US" sz="2400" dirty="0"/>
              <a:t> </a:t>
            </a:r>
            <a:r>
              <a:rPr lang="en-US" sz="2400" dirty="0" err="1"/>
              <a:t>Kalingga</a:t>
            </a:r>
            <a:r>
              <a:rPr lang="en-US" sz="2400" dirty="0"/>
              <a:t>, </a:t>
            </a:r>
            <a:r>
              <a:rPr lang="en-US" sz="2400" dirty="0" err="1"/>
              <a:t>Sejarah</a:t>
            </a:r>
            <a:r>
              <a:rPr lang="en-US" sz="2400" dirty="0"/>
              <a:t> Raja </a:t>
            </a:r>
            <a:r>
              <a:rPr lang="en-US" sz="2400" dirty="0" err="1"/>
              <a:t>Erlangga</a:t>
            </a:r>
            <a:r>
              <a:rPr lang="en-US" sz="2400" dirty="0"/>
              <a:t>, </a:t>
            </a:r>
            <a:r>
              <a:rPr lang="en-US" sz="2400" dirty="0" err="1"/>
              <a:t>Sunan</a:t>
            </a:r>
            <a:r>
              <a:rPr lang="en-US" sz="2400" dirty="0"/>
              <a:t> </a:t>
            </a:r>
            <a:r>
              <a:rPr lang="en-US" sz="2400" dirty="0" err="1"/>
              <a:t>Kalijaga</a:t>
            </a:r>
            <a:r>
              <a:rPr lang="en-US" sz="2400" dirty="0"/>
              <a:t>, </a:t>
            </a:r>
            <a:r>
              <a:rPr lang="en-US" sz="2400" dirty="0" err="1"/>
              <a:t>Ratu</a:t>
            </a:r>
            <a:r>
              <a:rPr lang="en-US" sz="2400" dirty="0"/>
              <a:t> </a:t>
            </a:r>
            <a:r>
              <a:rPr lang="en-US" sz="2400" dirty="0" err="1"/>
              <a:t>Adil</a:t>
            </a:r>
            <a:r>
              <a:rPr lang="en-US" sz="2400" dirty="0"/>
              <a:t>, </a:t>
            </a:r>
            <a:r>
              <a:rPr lang="en-US" sz="2400" dirty="0" err="1"/>
              <a:t>Jaka</a:t>
            </a:r>
            <a:r>
              <a:rPr lang="en-US" sz="2400" dirty="0"/>
              <a:t> </a:t>
            </a:r>
            <a:r>
              <a:rPr lang="en-US" sz="2400" dirty="0" err="1"/>
              <a:t>Tarub</a:t>
            </a:r>
            <a:r>
              <a:rPr lang="en-US" sz="2400" dirty="0"/>
              <a:t>, </a:t>
            </a:r>
            <a:r>
              <a:rPr lang="en-US" sz="2400" dirty="0" err="1"/>
              <a:t>Teja</a:t>
            </a:r>
            <a:r>
              <a:rPr lang="en-US" sz="2400" dirty="0"/>
              <a:t> </a:t>
            </a:r>
            <a:r>
              <a:rPr lang="en-US" sz="2400" dirty="0" err="1"/>
              <a:t>Piatu</a:t>
            </a:r>
            <a:r>
              <a:rPr lang="en-US" sz="2400" dirty="0"/>
              <a:t>, </a:t>
            </a:r>
            <a:r>
              <a:rPr lang="en-US" sz="2400" dirty="0" err="1"/>
              <a:t>dan</a:t>
            </a:r>
            <a:r>
              <a:rPr lang="en-US" sz="2400" dirty="0"/>
              <a:t> </a:t>
            </a:r>
            <a:r>
              <a:rPr lang="en-US" sz="2400" dirty="0" err="1"/>
              <a:t>sebagainya</a:t>
            </a:r>
            <a:r>
              <a:rPr lang="en-US" sz="2400" dirty="0"/>
              <a:t>, </a:t>
            </a:r>
            <a:r>
              <a:rPr lang="en-US" sz="2400" dirty="0" err="1"/>
              <a:t>penyediaan</a:t>
            </a:r>
            <a:r>
              <a:rPr lang="en-US" sz="2400" dirty="0"/>
              <a:t> air </a:t>
            </a:r>
            <a:r>
              <a:rPr lang="en-US" sz="2400" dirty="0" err="1"/>
              <a:t>kendi</a:t>
            </a:r>
            <a:r>
              <a:rPr lang="en-US" sz="2400" dirty="0"/>
              <a:t> di </a:t>
            </a:r>
            <a:r>
              <a:rPr lang="en-US" sz="2400" dirty="0" err="1"/>
              <a:t>muka</a:t>
            </a:r>
            <a:r>
              <a:rPr lang="en-US" sz="2400" dirty="0"/>
              <a:t> </a:t>
            </a:r>
            <a:r>
              <a:rPr lang="en-US" sz="2400" dirty="0" err="1"/>
              <a:t>rumah</a:t>
            </a:r>
            <a:r>
              <a:rPr lang="en-US" sz="2400" dirty="0"/>
              <a:t>, </a:t>
            </a:r>
            <a:r>
              <a:rPr lang="en-US" sz="2400" dirty="0" err="1"/>
              <a:t>selamatan</a:t>
            </a:r>
            <a:r>
              <a:rPr lang="en-US" sz="2400" dirty="0"/>
              <a:t>, </a:t>
            </a:r>
            <a:r>
              <a:rPr lang="en-US" sz="2400" dirty="0" err="1"/>
              <a:t>dan</a:t>
            </a:r>
            <a:r>
              <a:rPr lang="en-US" sz="2400" dirty="0"/>
              <a:t> </a:t>
            </a:r>
            <a:r>
              <a:rPr lang="en-US" sz="2400" dirty="0" err="1"/>
              <a:t>sebagainya</a:t>
            </a:r>
            <a:r>
              <a:rPr lang="en-US" sz="2400" dirty="0"/>
              <a:t>.</a:t>
            </a:r>
          </a:p>
          <a:p>
            <a:pPr lvl="0"/>
            <a:endParaRPr lang="en-US" sz="2400" dirty="0"/>
          </a:p>
          <a:p>
            <a:endParaRPr lang="en-US" sz="2400" dirty="0"/>
          </a:p>
        </p:txBody>
      </p:sp>
    </p:spTree>
    <p:extLst>
      <p:ext uri="{BB962C8B-B14F-4D97-AF65-F5344CB8AC3E}">
        <p14:creationId xmlns:p14="http://schemas.microsoft.com/office/powerpoint/2010/main" val="209355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PANCASILA </a:t>
            </a:r>
            <a:r>
              <a:rPr lang="en-US" b="1" dirty="0"/>
              <a:t>ERA ORDE BARU</a:t>
            </a:r>
            <a:r>
              <a:rPr lang="en-US" dirty="0"/>
              <a:t/>
            </a:r>
            <a:br>
              <a:rPr lang="en-US" dirty="0"/>
            </a:br>
            <a:endParaRPr lang="en-US" dirty="0"/>
          </a:p>
        </p:txBody>
      </p:sp>
      <p:sp>
        <p:nvSpPr>
          <p:cNvPr id="3" name="Content Placeholder 2"/>
          <p:cNvSpPr>
            <a:spLocks noGrp="1"/>
          </p:cNvSpPr>
          <p:nvPr>
            <p:ph idx="1"/>
          </p:nvPr>
        </p:nvSpPr>
        <p:spPr>
          <a:xfrm>
            <a:off x="163774" y="1344303"/>
            <a:ext cx="8325133" cy="5220269"/>
          </a:xfrm>
        </p:spPr>
        <p:txBody>
          <a:bodyPr>
            <a:normAutofit/>
          </a:bodyPr>
          <a:lstStyle/>
          <a:p>
            <a:r>
              <a:rPr lang="en-US" dirty="0" err="1"/>
              <a:t>Pancasila</a:t>
            </a:r>
            <a:r>
              <a:rPr lang="en-US" dirty="0"/>
              <a:t> </a:t>
            </a:r>
            <a:r>
              <a:rPr lang="en-US" dirty="0" err="1"/>
              <a:t>dijadikan</a:t>
            </a:r>
            <a:r>
              <a:rPr lang="en-US" dirty="0"/>
              <a:t> </a:t>
            </a:r>
            <a:r>
              <a:rPr lang="en-US" dirty="0" err="1" smtClean="0"/>
              <a:t>s</a:t>
            </a:r>
            <a:r>
              <a:rPr lang="en-US" dirty="0" err="1"/>
              <a:t>ebagai</a:t>
            </a:r>
            <a:r>
              <a:rPr lang="en-US" dirty="0"/>
              <a:t> political force di </a:t>
            </a:r>
            <a:r>
              <a:rPr lang="en-US" dirty="0" err="1"/>
              <a:t>samping</a:t>
            </a:r>
            <a:r>
              <a:rPr lang="en-US" dirty="0"/>
              <a:t> </a:t>
            </a:r>
            <a:r>
              <a:rPr lang="en-US" dirty="0" err="1"/>
              <a:t>sebagai</a:t>
            </a:r>
            <a:r>
              <a:rPr lang="en-US" dirty="0"/>
              <a:t> </a:t>
            </a:r>
            <a:r>
              <a:rPr lang="en-US" dirty="0" err="1"/>
              <a:t>kekuatan</a:t>
            </a:r>
            <a:r>
              <a:rPr lang="en-US" dirty="0"/>
              <a:t> ritual. </a:t>
            </a:r>
            <a:endParaRPr lang="en-US" dirty="0" smtClean="0"/>
          </a:p>
          <a:p>
            <a:r>
              <a:rPr lang="en-US" dirty="0" err="1"/>
              <a:t>Instruksi</a:t>
            </a:r>
            <a:r>
              <a:rPr lang="en-US" dirty="0"/>
              <a:t> </a:t>
            </a:r>
            <a:r>
              <a:rPr lang="en-US" dirty="0" err="1"/>
              <a:t>Presiden</a:t>
            </a:r>
            <a:r>
              <a:rPr lang="en-US" dirty="0"/>
              <a:t> </a:t>
            </a:r>
            <a:r>
              <a:rPr lang="en-US" dirty="0" err="1"/>
              <a:t>Nomor</a:t>
            </a:r>
            <a:r>
              <a:rPr lang="en-US" dirty="0"/>
              <a:t> 12 </a:t>
            </a:r>
            <a:r>
              <a:rPr lang="en-US" dirty="0" err="1"/>
              <a:t>tahun</a:t>
            </a:r>
            <a:r>
              <a:rPr lang="en-US" dirty="0"/>
              <a:t> 1968 yang </a:t>
            </a:r>
            <a:r>
              <a:rPr lang="en-US" dirty="0" err="1"/>
              <a:t>menjadi</a:t>
            </a:r>
            <a:r>
              <a:rPr lang="en-US" dirty="0"/>
              <a:t> </a:t>
            </a:r>
            <a:r>
              <a:rPr lang="en-US" dirty="0" err="1"/>
              <a:t>panduan</a:t>
            </a:r>
            <a:r>
              <a:rPr lang="en-US" dirty="0"/>
              <a:t> </a:t>
            </a:r>
            <a:r>
              <a:rPr lang="en-US" dirty="0" err="1"/>
              <a:t>dalam</a:t>
            </a:r>
            <a:r>
              <a:rPr lang="en-US" dirty="0"/>
              <a:t> </a:t>
            </a:r>
            <a:r>
              <a:rPr lang="en-US" dirty="0" err="1"/>
              <a:t>mengucapkan</a:t>
            </a:r>
            <a:r>
              <a:rPr lang="en-US" dirty="0"/>
              <a:t> </a:t>
            </a:r>
            <a:r>
              <a:rPr lang="en-US" dirty="0" err="1"/>
              <a:t>Pancasila</a:t>
            </a:r>
            <a:r>
              <a:rPr lang="en-US" dirty="0"/>
              <a:t> </a:t>
            </a:r>
            <a:r>
              <a:rPr lang="en-US" dirty="0" err="1"/>
              <a:t>sebagai</a:t>
            </a:r>
            <a:r>
              <a:rPr lang="en-US" dirty="0"/>
              <a:t> </a:t>
            </a:r>
            <a:r>
              <a:rPr lang="en-US" dirty="0" err="1"/>
              <a:t>dasar</a:t>
            </a:r>
            <a:r>
              <a:rPr lang="en-US" dirty="0"/>
              <a:t> </a:t>
            </a:r>
            <a:r>
              <a:rPr lang="en-US" dirty="0" err="1"/>
              <a:t>negara</a:t>
            </a:r>
            <a:r>
              <a:rPr lang="en-US" dirty="0"/>
              <a:t>, </a:t>
            </a:r>
            <a:r>
              <a:rPr lang="en-US" dirty="0" err="1"/>
              <a:t>yaitu</a:t>
            </a:r>
            <a:r>
              <a:rPr lang="en-US" dirty="0"/>
              <a:t>:</a:t>
            </a:r>
          </a:p>
          <a:p>
            <a:r>
              <a:rPr lang="en-US" dirty="0" err="1" smtClean="0"/>
              <a:t>Pada</a:t>
            </a:r>
            <a:r>
              <a:rPr lang="en-US" dirty="0" smtClean="0"/>
              <a:t> </a:t>
            </a:r>
            <a:r>
              <a:rPr lang="en-US" dirty="0" err="1"/>
              <a:t>tanggal</a:t>
            </a:r>
            <a:r>
              <a:rPr lang="en-US" dirty="0"/>
              <a:t> 22 </a:t>
            </a:r>
            <a:r>
              <a:rPr lang="en-US" dirty="0" err="1"/>
              <a:t>Maret</a:t>
            </a:r>
            <a:r>
              <a:rPr lang="en-US" dirty="0"/>
              <a:t> 1978 </a:t>
            </a:r>
            <a:r>
              <a:rPr lang="en-US" dirty="0" err="1"/>
              <a:t>ditetapkan</a:t>
            </a:r>
            <a:r>
              <a:rPr lang="en-US" dirty="0"/>
              <a:t> </a:t>
            </a:r>
            <a:r>
              <a:rPr lang="en-US" dirty="0" err="1"/>
              <a:t>ketetapan</a:t>
            </a:r>
            <a:r>
              <a:rPr lang="en-US" dirty="0"/>
              <a:t> (</a:t>
            </a:r>
            <a:r>
              <a:rPr lang="en-US" dirty="0" err="1"/>
              <a:t>disingkat</a:t>
            </a:r>
            <a:r>
              <a:rPr lang="en-US" dirty="0"/>
              <a:t> TAP) MPR </a:t>
            </a:r>
            <a:r>
              <a:rPr lang="en-US" dirty="0" err="1"/>
              <a:t>Nomor</a:t>
            </a:r>
            <a:r>
              <a:rPr lang="en-US" dirty="0"/>
              <a:t> II/MPR/1978 </a:t>
            </a:r>
            <a:r>
              <a:rPr lang="en-US" dirty="0" err="1"/>
              <a:t>tentang</a:t>
            </a:r>
            <a:r>
              <a:rPr lang="en-US" dirty="0"/>
              <a:t> </a:t>
            </a:r>
            <a:r>
              <a:rPr lang="en-US" dirty="0" err="1"/>
              <a:t>Pedoman</a:t>
            </a:r>
            <a:r>
              <a:rPr lang="en-US" dirty="0"/>
              <a:t> </a:t>
            </a:r>
            <a:r>
              <a:rPr lang="en-US" dirty="0" err="1"/>
              <a:t>Penghayatan</a:t>
            </a:r>
            <a:r>
              <a:rPr lang="en-US" dirty="0"/>
              <a:t> </a:t>
            </a:r>
            <a:r>
              <a:rPr lang="en-US" dirty="0" err="1"/>
              <a:t>dan</a:t>
            </a:r>
            <a:r>
              <a:rPr lang="en-US" dirty="0"/>
              <a:t> </a:t>
            </a:r>
            <a:r>
              <a:rPr lang="en-US" dirty="0" err="1"/>
              <a:t>Pengamalan</a:t>
            </a:r>
            <a:r>
              <a:rPr lang="en-US" dirty="0"/>
              <a:t> </a:t>
            </a:r>
            <a:r>
              <a:rPr lang="en-US" dirty="0" err="1"/>
              <a:t>Pancasila</a:t>
            </a:r>
            <a:r>
              <a:rPr lang="en-US" dirty="0"/>
              <a:t> (</a:t>
            </a:r>
            <a:r>
              <a:rPr lang="en-US" dirty="0" err="1"/>
              <a:t>Ekaprasetya</a:t>
            </a:r>
            <a:r>
              <a:rPr lang="en-US" dirty="0"/>
              <a:t> </a:t>
            </a:r>
            <a:r>
              <a:rPr lang="en-US" dirty="0" err="1"/>
              <a:t>Pancakarsa</a:t>
            </a:r>
            <a:r>
              <a:rPr lang="en-US" dirty="0"/>
              <a:t>)  yang  </a:t>
            </a:r>
            <a:r>
              <a:rPr lang="en-US" dirty="0" err="1"/>
              <a:t>salah</a:t>
            </a:r>
            <a:r>
              <a:rPr lang="en-US" dirty="0"/>
              <a:t>  </a:t>
            </a:r>
            <a:r>
              <a:rPr lang="en-US" dirty="0" err="1"/>
              <a:t>satu</a:t>
            </a:r>
            <a:r>
              <a:rPr lang="en-US" dirty="0"/>
              <a:t>  </a:t>
            </a:r>
            <a:r>
              <a:rPr lang="en-US" dirty="0" err="1"/>
              <a:t>pasalnya</a:t>
            </a:r>
            <a:r>
              <a:rPr lang="en-US" dirty="0"/>
              <a:t> </a:t>
            </a:r>
            <a:r>
              <a:rPr lang="en-US" dirty="0" err="1"/>
              <a:t>tepatnya</a:t>
            </a:r>
            <a:r>
              <a:rPr lang="en-US" dirty="0"/>
              <a:t> </a:t>
            </a:r>
            <a:r>
              <a:rPr lang="en-US" dirty="0" err="1"/>
              <a:t>Pasal</a:t>
            </a:r>
            <a:r>
              <a:rPr lang="en-US" dirty="0"/>
              <a:t> 4 </a:t>
            </a:r>
            <a:r>
              <a:rPr lang="en-US" dirty="0" err="1"/>
              <a:t>menjelaskan</a:t>
            </a:r>
            <a:r>
              <a:rPr lang="en-US" dirty="0"/>
              <a:t>, “</a:t>
            </a:r>
            <a:r>
              <a:rPr lang="en-US" dirty="0" err="1"/>
              <a:t>Pedoman</a:t>
            </a:r>
            <a:r>
              <a:rPr lang="en-US" dirty="0"/>
              <a:t>  </a:t>
            </a:r>
            <a:r>
              <a:rPr lang="en-US" dirty="0" err="1"/>
              <a:t>Penghayatan</a:t>
            </a:r>
            <a:r>
              <a:rPr lang="en-US" dirty="0"/>
              <a:t>  </a:t>
            </a:r>
            <a:r>
              <a:rPr lang="en-US" dirty="0" err="1"/>
              <a:t>dan</a:t>
            </a:r>
            <a:r>
              <a:rPr lang="en-US" dirty="0"/>
              <a:t>  </a:t>
            </a:r>
            <a:r>
              <a:rPr lang="en-US" dirty="0" err="1"/>
              <a:t>Pengamalan</a:t>
            </a:r>
            <a:r>
              <a:rPr lang="en-US" dirty="0"/>
              <a:t> </a:t>
            </a:r>
            <a:r>
              <a:rPr lang="en-US" dirty="0" err="1"/>
              <a:t>pancasila</a:t>
            </a:r>
            <a:r>
              <a:rPr lang="en-US" dirty="0"/>
              <a:t> </a:t>
            </a:r>
            <a:r>
              <a:rPr lang="en-US" dirty="0" err="1"/>
              <a:t>merupakan</a:t>
            </a:r>
            <a:r>
              <a:rPr lang="en-US" dirty="0"/>
              <a:t> </a:t>
            </a:r>
            <a:r>
              <a:rPr lang="en-US" dirty="0" err="1"/>
              <a:t>penuntun</a:t>
            </a:r>
            <a:r>
              <a:rPr lang="en-US" dirty="0"/>
              <a:t> </a:t>
            </a:r>
            <a:r>
              <a:rPr lang="en-US" dirty="0" err="1"/>
              <a:t>dan</a:t>
            </a:r>
            <a:r>
              <a:rPr lang="en-US" dirty="0"/>
              <a:t> </a:t>
            </a:r>
            <a:r>
              <a:rPr lang="en-US" dirty="0" err="1"/>
              <a:t>pegangan</a:t>
            </a:r>
            <a:r>
              <a:rPr lang="en-US" dirty="0"/>
              <a:t> </a:t>
            </a:r>
            <a:r>
              <a:rPr lang="en-US" dirty="0" err="1"/>
              <a:t>hidup</a:t>
            </a:r>
            <a:r>
              <a:rPr lang="en-US" dirty="0"/>
              <a:t>  </a:t>
            </a:r>
            <a:r>
              <a:rPr lang="en-US" dirty="0" err="1"/>
              <a:t>dalam</a:t>
            </a:r>
            <a:r>
              <a:rPr lang="en-US" dirty="0"/>
              <a:t>  </a:t>
            </a:r>
            <a:r>
              <a:rPr lang="en-US" dirty="0" err="1"/>
              <a:t>kehidupan</a:t>
            </a:r>
            <a:r>
              <a:rPr lang="en-US" dirty="0"/>
              <a:t>  </a:t>
            </a:r>
            <a:r>
              <a:rPr lang="en-US" dirty="0" err="1"/>
              <a:t>bermasyarakat</a:t>
            </a:r>
            <a:r>
              <a:rPr lang="en-US" dirty="0"/>
              <a:t> </a:t>
            </a:r>
            <a:r>
              <a:rPr lang="en-US" dirty="0" err="1"/>
              <a:t>berbangsa</a:t>
            </a:r>
            <a:r>
              <a:rPr lang="en-US" dirty="0"/>
              <a:t> </a:t>
            </a:r>
            <a:r>
              <a:rPr lang="en-US" dirty="0" err="1"/>
              <a:t>dan</a:t>
            </a:r>
            <a:r>
              <a:rPr lang="en-US" dirty="0"/>
              <a:t> </a:t>
            </a:r>
            <a:r>
              <a:rPr lang="en-US" dirty="0" err="1"/>
              <a:t>bernegara</a:t>
            </a:r>
            <a:r>
              <a:rPr lang="en-US" dirty="0"/>
              <a:t> </a:t>
            </a:r>
            <a:r>
              <a:rPr lang="en-US" dirty="0" err="1"/>
              <a:t>bagi</a:t>
            </a:r>
            <a:r>
              <a:rPr lang="en-US" dirty="0"/>
              <a:t> </a:t>
            </a:r>
            <a:r>
              <a:rPr lang="en-US" dirty="0" err="1"/>
              <a:t>setiap</a:t>
            </a:r>
            <a:r>
              <a:rPr lang="en-US" dirty="0"/>
              <a:t> </a:t>
            </a:r>
            <a:r>
              <a:rPr lang="en-US" dirty="0" err="1"/>
              <a:t>warga</a:t>
            </a:r>
            <a:r>
              <a:rPr lang="en-US" dirty="0"/>
              <a:t> </a:t>
            </a:r>
            <a:r>
              <a:rPr lang="en-US" dirty="0" err="1"/>
              <a:t>negara</a:t>
            </a:r>
            <a:r>
              <a:rPr lang="en-US" dirty="0"/>
              <a:t> Indonesia, </a:t>
            </a:r>
            <a:r>
              <a:rPr lang="en-US" dirty="0" err="1"/>
              <a:t>setiap</a:t>
            </a:r>
            <a:r>
              <a:rPr lang="en-US" dirty="0"/>
              <a:t> </a:t>
            </a:r>
            <a:r>
              <a:rPr lang="en-US" dirty="0" err="1"/>
              <a:t>penyelenggara</a:t>
            </a:r>
            <a:r>
              <a:rPr lang="en-US" dirty="0"/>
              <a:t> </a:t>
            </a:r>
            <a:r>
              <a:rPr lang="en-US" dirty="0" err="1"/>
              <a:t>negara</a:t>
            </a:r>
            <a:r>
              <a:rPr lang="en-US" dirty="0"/>
              <a:t> </a:t>
            </a:r>
            <a:r>
              <a:rPr lang="en-US" dirty="0" err="1"/>
              <a:t>serta</a:t>
            </a:r>
            <a:r>
              <a:rPr lang="en-US" dirty="0"/>
              <a:t> </a:t>
            </a:r>
            <a:r>
              <a:rPr lang="en-US" dirty="0" err="1"/>
              <a:t>setiap</a:t>
            </a:r>
            <a:r>
              <a:rPr lang="en-US" dirty="0"/>
              <a:t> </a:t>
            </a:r>
            <a:r>
              <a:rPr lang="en-US" dirty="0" err="1"/>
              <a:t>lembaga</a:t>
            </a:r>
            <a:r>
              <a:rPr lang="en-US" dirty="0"/>
              <a:t> </a:t>
            </a:r>
            <a:r>
              <a:rPr lang="en-US" dirty="0" err="1"/>
              <a:t>kenegaraan</a:t>
            </a:r>
            <a:r>
              <a:rPr lang="en-US" dirty="0"/>
              <a:t> </a:t>
            </a:r>
            <a:r>
              <a:rPr lang="en-US" dirty="0" err="1"/>
              <a:t>dan</a:t>
            </a:r>
            <a:r>
              <a:rPr lang="en-US" dirty="0"/>
              <a:t> </a:t>
            </a:r>
            <a:r>
              <a:rPr lang="en-US" dirty="0" err="1"/>
              <a:t>lembaga</a:t>
            </a:r>
            <a:r>
              <a:rPr lang="en-US" dirty="0"/>
              <a:t> </a:t>
            </a:r>
            <a:r>
              <a:rPr lang="en-US" dirty="0" err="1"/>
              <a:t>kemasyarakatan</a:t>
            </a:r>
            <a:r>
              <a:rPr lang="en-US" dirty="0"/>
              <a:t>, </a:t>
            </a:r>
            <a:r>
              <a:rPr lang="en-US" dirty="0" err="1"/>
              <a:t>baik</a:t>
            </a:r>
            <a:r>
              <a:rPr lang="en-US" dirty="0"/>
              <a:t> </a:t>
            </a:r>
            <a:r>
              <a:rPr lang="en-US" dirty="0" err="1"/>
              <a:t>Pusat</a:t>
            </a:r>
            <a:r>
              <a:rPr lang="en-US" dirty="0"/>
              <a:t> </a:t>
            </a:r>
            <a:r>
              <a:rPr lang="en-US" dirty="0" err="1"/>
              <a:t>maupun</a:t>
            </a:r>
            <a:r>
              <a:rPr lang="en-US" dirty="0"/>
              <a:t> di Daerah </a:t>
            </a:r>
            <a:r>
              <a:rPr lang="en-US" dirty="0" err="1"/>
              <a:t>dan</a:t>
            </a:r>
            <a:r>
              <a:rPr lang="en-US" dirty="0"/>
              <a:t> </a:t>
            </a:r>
            <a:r>
              <a:rPr lang="en-US" dirty="0" err="1"/>
              <a:t>dilaksanakan</a:t>
            </a:r>
            <a:r>
              <a:rPr lang="en-US" dirty="0"/>
              <a:t> </a:t>
            </a:r>
            <a:r>
              <a:rPr lang="en-US" dirty="0" err="1"/>
              <a:t>secara</a:t>
            </a:r>
            <a:r>
              <a:rPr lang="en-US" dirty="0"/>
              <a:t> </a:t>
            </a:r>
            <a:r>
              <a:rPr lang="en-US" dirty="0" err="1"/>
              <a:t>bulat</a:t>
            </a:r>
            <a:r>
              <a:rPr lang="en-US" dirty="0"/>
              <a:t> </a:t>
            </a:r>
            <a:r>
              <a:rPr lang="en-US" dirty="0" err="1"/>
              <a:t>dan</a:t>
            </a:r>
            <a:r>
              <a:rPr lang="en-US" dirty="0"/>
              <a:t> </a:t>
            </a:r>
            <a:r>
              <a:rPr lang="en-US" dirty="0" err="1"/>
              <a:t>utuh</a:t>
            </a:r>
            <a:r>
              <a:rPr lang="en-US" dirty="0" smtClean="0"/>
              <a:t>”.</a:t>
            </a:r>
          </a:p>
          <a:p>
            <a:r>
              <a:rPr lang="en-US" dirty="0" err="1" smtClean="0"/>
              <a:t>Pelaksanaan</a:t>
            </a:r>
            <a:r>
              <a:rPr lang="en-US" dirty="0" smtClean="0"/>
              <a:t> </a:t>
            </a:r>
            <a:r>
              <a:rPr lang="en-US" dirty="0" err="1" smtClean="0"/>
              <a:t>Pancasila</a:t>
            </a:r>
            <a:r>
              <a:rPr lang="en-US" dirty="0" smtClean="0"/>
              <a:t> </a:t>
            </a:r>
            <a:r>
              <a:rPr lang="en-US" dirty="0" err="1" smtClean="0"/>
              <a:t>kaku</a:t>
            </a:r>
            <a:r>
              <a:rPr lang="en-US" dirty="0" smtClean="0"/>
              <a:t> </a:t>
            </a:r>
            <a:r>
              <a:rPr lang="en-US" dirty="0" err="1" smtClean="0"/>
              <a:t>dan</a:t>
            </a:r>
            <a:r>
              <a:rPr lang="en-US" dirty="0" smtClean="0"/>
              <a:t> </a:t>
            </a:r>
            <a:r>
              <a:rPr lang="en-US" dirty="0" err="1" smtClean="0"/>
              <a:t>otoritarian</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8907" y="633412"/>
            <a:ext cx="3703093" cy="4102361"/>
          </a:xfrm>
          <a:prstGeom prst="rect">
            <a:avLst/>
          </a:prstGeom>
          <a:noFill/>
          <a:ln>
            <a:noFill/>
          </a:ln>
        </p:spPr>
      </p:pic>
    </p:spTree>
    <p:extLst>
      <p:ext uri="{BB962C8B-B14F-4D97-AF65-F5344CB8AC3E}">
        <p14:creationId xmlns:p14="http://schemas.microsoft.com/office/powerpoint/2010/main" val="1567975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20072" cy="1499616"/>
          </a:xfrm>
        </p:spPr>
        <p:txBody>
          <a:bodyPr/>
          <a:lstStyle/>
          <a:p>
            <a:r>
              <a:rPr lang="en-US" b="1" dirty="0" smtClean="0"/>
              <a:t>PANCASILA </a:t>
            </a:r>
            <a:r>
              <a:rPr lang="en-US" b="1" dirty="0"/>
              <a:t>ERA REFORMASI</a:t>
            </a:r>
            <a:r>
              <a:rPr lang="en-US" dirty="0"/>
              <a:t/>
            </a:r>
            <a:br>
              <a:rPr lang="en-US" dirty="0"/>
            </a:br>
            <a:endParaRPr lang="en-US" dirty="0"/>
          </a:p>
        </p:txBody>
      </p:sp>
      <p:sp>
        <p:nvSpPr>
          <p:cNvPr id="3" name="Content Placeholder 2"/>
          <p:cNvSpPr>
            <a:spLocks noGrp="1"/>
          </p:cNvSpPr>
          <p:nvPr>
            <p:ph idx="1"/>
          </p:nvPr>
        </p:nvSpPr>
        <p:spPr>
          <a:xfrm>
            <a:off x="0" y="893928"/>
            <a:ext cx="7915701" cy="5725236"/>
          </a:xfrm>
        </p:spPr>
        <p:txBody>
          <a:bodyPr/>
          <a:lstStyle/>
          <a:p>
            <a:r>
              <a:rPr lang="en-US" dirty="0" err="1"/>
              <a:t>Pancasila</a:t>
            </a:r>
            <a:r>
              <a:rPr lang="en-US" dirty="0"/>
              <a:t> yang </a:t>
            </a:r>
            <a:r>
              <a:rPr lang="en-US" dirty="0" err="1"/>
              <a:t>seharusnya</a:t>
            </a:r>
            <a:r>
              <a:rPr lang="en-US" dirty="0"/>
              <a:t> </a:t>
            </a:r>
            <a:r>
              <a:rPr lang="en-US" dirty="0" err="1"/>
              <a:t>sebagai</a:t>
            </a:r>
            <a:r>
              <a:rPr lang="en-US" dirty="0"/>
              <a:t> </a:t>
            </a:r>
            <a:r>
              <a:rPr lang="en-US" dirty="0" err="1"/>
              <a:t>nilai</a:t>
            </a:r>
            <a:r>
              <a:rPr lang="en-US" dirty="0"/>
              <a:t>, </a:t>
            </a:r>
            <a:r>
              <a:rPr lang="en-US" dirty="0" err="1"/>
              <a:t>dasar</a:t>
            </a:r>
            <a:r>
              <a:rPr lang="en-US" dirty="0"/>
              <a:t> moral </a:t>
            </a:r>
            <a:r>
              <a:rPr lang="en-US" dirty="0" err="1"/>
              <a:t>etik</a:t>
            </a:r>
            <a:r>
              <a:rPr lang="en-US" dirty="0"/>
              <a:t>  </a:t>
            </a:r>
            <a:r>
              <a:rPr lang="en-US" dirty="0" err="1"/>
              <a:t>bagi</a:t>
            </a:r>
            <a:r>
              <a:rPr lang="en-US" dirty="0"/>
              <a:t>   </a:t>
            </a:r>
            <a:r>
              <a:rPr lang="en-US" dirty="0" err="1"/>
              <a:t>negara</a:t>
            </a:r>
            <a:r>
              <a:rPr lang="en-US" dirty="0"/>
              <a:t>  </a:t>
            </a:r>
            <a:r>
              <a:rPr lang="en-US" dirty="0" err="1"/>
              <a:t>dan</a:t>
            </a:r>
            <a:r>
              <a:rPr lang="en-US" dirty="0"/>
              <a:t>  </a:t>
            </a:r>
            <a:r>
              <a:rPr lang="en-US" dirty="0" err="1"/>
              <a:t>aparat</a:t>
            </a:r>
            <a:r>
              <a:rPr lang="en-US" dirty="0"/>
              <a:t>  </a:t>
            </a:r>
            <a:r>
              <a:rPr lang="en-US" dirty="0" err="1"/>
              <a:t>pelaksana</a:t>
            </a:r>
            <a:r>
              <a:rPr lang="en-US" dirty="0"/>
              <a:t>  Negara,  </a:t>
            </a:r>
            <a:r>
              <a:rPr lang="en-US" dirty="0" err="1"/>
              <a:t>dalam</a:t>
            </a:r>
            <a:r>
              <a:rPr lang="en-US" dirty="0"/>
              <a:t> </a:t>
            </a:r>
            <a:r>
              <a:rPr lang="en-US" dirty="0" err="1"/>
              <a:t>kenyataannya</a:t>
            </a:r>
            <a:r>
              <a:rPr lang="en-US" dirty="0"/>
              <a:t> </a:t>
            </a:r>
            <a:r>
              <a:rPr lang="en-US" dirty="0" err="1"/>
              <a:t>digunakan</a:t>
            </a:r>
            <a:r>
              <a:rPr lang="en-US" dirty="0"/>
              <a:t> </a:t>
            </a:r>
            <a:r>
              <a:rPr lang="en-US" dirty="0" err="1"/>
              <a:t>sebagai</a:t>
            </a:r>
            <a:r>
              <a:rPr lang="en-US" dirty="0"/>
              <a:t> </a:t>
            </a:r>
            <a:r>
              <a:rPr lang="en-US" dirty="0" err="1"/>
              <a:t>alat</a:t>
            </a:r>
            <a:r>
              <a:rPr lang="en-US" dirty="0"/>
              <a:t>   </a:t>
            </a:r>
            <a:r>
              <a:rPr lang="en-US" dirty="0" err="1"/>
              <a:t>legitimasi</a:t>
            </a:r>
            <a:r>
              <a:rPr lang="en-US" dirty="0"/>
              <a:t>   </a:t>
            </a:r>
            <a:r>
              <a:rPr lang="en-US" dirty="0" err="1"/>
              <a:t>politik</a:t>
            </a:r>
            <a:r>
              <a:rPr lang="en-US" dirty="0"/>
              <a:t>.   </a:t>
            </a:r>
            <a:r>
              <a:rPr lang="en-US" dirty="0" err="1"/>
              <a:t>Puncak</a:t>
            </a:r>
            <a:r>
              <a:rPr lang="en-US" dirty="0"/>
              <a:t> </a:t>
            </a:r>
            <a:r>
              <a:rPr lang="en-US" dirty="0" err="1"/>
              <a:t>dari</a:t>
            </a:r>
            <a:r>
              <a:rPr lang="en-US" dirty="0"/>
              <a:t> </a:t>
            </a:r>
            <a:r>
              <a:rPr lang="en-US" dirty="0" err="1"/>
              <a:t>keadaan</a:t>
            </a:r>
            <a:r>
              <a:rPr lang="en-US" dirty="0"/>
              <a:t> </a:t>
            </a:r>
            <a:r>
              <a:rPr lang="en-US" dirty="0" err="1"/>
              <a:t>tersebut</a:t>
            </a:r>
            <a:r>
              <a:rPr lang="en-US" dirty="0"/>
              <a:t> </a:t>
            </a:r>
            <a:r>
              <a:rPr lang="en-US" dirty="0" err="1"/>
              <a:t>ditandai</a:t>
            </a:r>
            <a:r>
              <a:rPr lang="en-US" dirty="0"/>
              <a:t> </a:t>
            </a:r>
            <a:r>
              <a:rPr lang="en-US" dirty="0" err="1"/>
              <a:t>dengan</a:t>
            </a:r>
            <a:r>
              <a:rPr lang="en-US" dirty="0"/>
              <a:t> </a:t>
            </a:r>
            <a:r>
              <a:rPr lang="en-US" dirty="0" err="1"/>
              <a:t>hancurnya</a:t>
            </a:r>
            <a:r>
              <a:rPr lang="en-US" dirty="0"/>
              <a:t> </a:t>
            </a:r>
            <a:r>
              <a:rPr lang="en-US" dirty="0" err="1"/>
              <a:t>ekonomi</a:t>
            </a:r>
            <a:r>
              <a:rPr lang="en-US" dirty="0"/>
              <a:t> </a:t>
            </a:r>
            <a:r>
              <a:rPr lang="en-US" dirty="0" err="1"/>
              <a:t>nasional</a:t>
            </a:r>
            <a:r>
              <a:rPr lang="en-US" dirty="0"/>
              <a:t>,  </a:t>
            </a:r>
            <a:r>
              <a:rPr lang="en-US" dirty="0" err="1"/>
              <a:t>maka</a:t>
            </a:r>
            <a:r>
              <a:rPr lang="en-US" dirty="0"/>
              <a:t>  </a:t>
            </a:r>
            <a:r>
              <a:rPr lang="en-US" dirty="0" err="1"/>
              <a:t>timbullah</a:t>
            </a:r>
            <a:r>
              <a:rPr lang="en-US" dirty="0"/>
              <a:t> </a:t>
            </a:r>
            <a:r>
              <a:rPr lang="en-US" dirty="0" err="1"/>
              <a:t>berbagai</a:t>
            </a:r>
            <a:r>
              <a:rPr lang="en-US" dirty="0"/>
              <a:t>     </a:t>
            </a:r>
            <a:r>
              <a:rPr lang="en-US" dirty="0" err="1"/>
              <a:t>gerakan</a:t>
            </a:r>
            <a:r>
              <a:rPr lang="en-US" dirty="0"/>
              <a:t>   </a:t>
            </a:r>
            <a:r>
              <a:rPr lang="en-US" dirty="0" err="1"/>
              <a:t>masyarakat</a:t>
            </a:r>
            <a:r>
              <a:rPr lang="en-US" dirty="0"/>
              <a:t>  yang  </a:t>
            </a:r>
            <a:r>
              <a:rPr lang="en-US" dirty="0" err="1"/>
              <a:t>dipelopori</a:t>
            </a:r>
            <a:r>
              <a:rPr lang="en-US" dirty="0"/>
              <a:t> </a:t>
            </a:r>
            <a:r>
              <a:rPr lang="en-US" dirty="0" err="1"/>
              <a:t>oleh</a:t>
            </a:r>
            <a:r>
              <a:rPr lang="en-US" dirty="0"/>
              <a:t> </a:t>
            </a:r>
            <a:r>
              <a:rPr lang="en-US" dirty="0" err="1"/>
              <a:t>mahasiswa</a:t>
            </a:r>
            <a:r>
              <a:rPr lang="en-US" dirty="0"/>
              <a:t>, </a:t>
            </a:r>
            <a:r>
              <a:rPr lang="en-US" dirty="0" err="1"/>
              <a:t>cendekiawan</a:t>
            </a:r>
            <a:r>
              <a:rPr lang="en-US" dirty="0"/>
              <a:t>     </a:t>
            </a:r>
            <a:r>
              <a:rPr lang="en-US" dirty="0" err="1"/>
              <a:t>dan</a:t>
            </a:r>
            <a:r>
              <a:rPr lang="en-US" dirty="0"/>
              <a:t>     </a:t>
            </a:r>
            <a:r>
              <a:rPr lang="en-US" dirty="0" err="1"/>
              <a:t>masyarakat</a:t>
            </a:r>
            <a:r>
              <a:rPr lang="en-US" dirty="0"/>
              <a:t> </a:t>
            </a:r>
            <a:r>
              <a:rPr lang="en-US" dirty="0" err="1"/>
              <a:t>sebagai</a:t>
            </a:r>
            <a:r>
              <a:rPr lang="en-US" dirty="0"/>
              <a:t>    </a:t>
            </a:r>
            <a:r>
              <a:rPr lang="en-US" dirty="0" err="1"/>
              <a:t>gerakan</a:t>
            </a:r>
            <a:r>
              <a:rPr lang="en-US" dirty="0"/>
              <a:t>    moral </a:t>
            </a:r>
            <a:r>
              <a:rPr lang="en-US" dirty="0" err="1"/>
              <a:t>politik</a:t>
            </a:r>
            <a:r>
              <a:rPr lang="en-US" dirty="0"/>
              <a:t> yang </a:t>
            </a:r>
            <a:r>
              <a:rPr lang="en-US" dirty="0" err="1"/>
              <a:t>menuntut</a:t>
            </a:r>
            <a:r>
              <a:rPr lang="en-US" dirty="0"/>
              <a:t> </a:t>
            </a:r>
            <a:r>
              <a:rPr lang="en-US" dirty="0" err="1"/>
              <a:t>adanya</a:t>
            </a:r>
            <a:r>
              <a:rPr lang="en-US" dirty="0"/>
              <a:t> “</a:t>
            </a:r>
            <a:r>
              <a:rPr lang="en-US" dirty="0" err="1"/>
              <a:t>reformasi</a:t>
            </a:r>
            <a:r>
              <a:rPr lang="en-US" dirty="0"/>
              <a:t>” di </a:t>
            </a:r>
            <a:r>
              <a:rPr lang="en-US" dirty="0" err="1"/>
              <a:t>segala</a:t>
            </a:r>
            <a:r>
              <a:rPr lang="en-US" dirty="0"/>
              <a:t> </a:t>
            </a:r>
            <a:r>
              <a:rPr lang="en-US" dirty="0" err="1"/>
              <a:t>bidang</a:t>
            </a:r>
            <a:r>
              <a:rPr lang="en-US" dirty="0"/>
              <a:t> </a:t>
            </a:r>
            <a:r>
              <a:rPr lang="en-US" dirty="0" err="1"/>
              <a:t>politik</a:t>
            </a:r>
            <a:r>
              <a:rPr lang="en-US" dirty="0"/>
              <a:t>, </a:t>
            </a:r>
            <a:r>
              <a:rPr lang="en-US" dirty="0" err="1"/>
              <a:t>ekonomi</a:t>
            </a:r>
            <a:r>
              <a:rPr lang="en-US" dirty="0"/>
              <a:t> </a:t>
            </a:r>
            <a:r>
              <a:rPr lang="en-US" dirty="0" err="1"/>
              <a:t>dan</a:t>
            </a:r>
            <a:r>
              <a:rPr lang="en-US" dirty="0"/>
              <a:t> </a:t>
            </a:r>
            <a:r>
              <a:rPr lang="en-US" dirty="0" err="1"/>
              <a:t>hukum</a:t>
            </a:r>
            <a:r>
              <a:rPr lang="en-US" dirty="0"/>
              <a:t> </a:t>
            </a:r>
            <a:r>
              <a:rPr lang="en-US" dirty="0" smtClean="0"/>
              <a:t>.</a:t>
            </a:r>
            <a:endParaRPr lang="en-US" dirty="0"/>
          </a:p>
        </p:txBody>
      </p:sp>
      <p:pic>
        <p:nvPicPr>
          <p:cNvPr id="4" name="Picture 3" descr="C:\Users\user\AppData\Local\Microsoft\Windows\Temporary Internet Files\Content.Word\images-13.jpg"/>
          <p:cNvPicPr/>
          <p:nvPr/>
        </p:nvPicPr>
        <p:blipFill>
          <a:blip r:embed="rId2">
            <a:extLst>
              <a:ext uri="{28A0092B-C50C-407E-A947-70E740481C1C}">
                <a14:useLocalDpi xmlns:a14="http://schemas.microsoft.com/office/drawing/2010/main" val="0"/>
              </a:ext>
            </a:extLst>
          </a:blip>
          <a:srcRect/>
          <a:stretch>
            <a:fillRect/>
          </a:stretch>
        </p:blipFill>
        <p:spPr bwMode="auto">
          <a:xfrm>
            <a:off x="7956644" y="694970"/>
            <a:ext cx="4235355" cy="4409293"/>
          </a:xfrm>
          <a:prstGeom prst="rect">
            <a:avLst/>
          </a:prstGeom>
          <a:noFill/>
          <a:ln>
            <a:noFill/>
          </a:ln>
        </p:spPr>
      </p:pic>
    </p:spTree>
    <p:extLst>
      <p:ext uri="{BB962C8B-B14F-4D97-AF65-F5344CB8AC3E}">
        <p14:creationId xmlns:p14="http://schemas.microsoft.com/office/powerpoint/2010/main" val="864723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lanwallpaper.com/static/images/cool-background-random-17506461-1886-117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51281" y="3849954"/>
            <a:ext cx="9720072" cy="1499616"/>
          </a:xfrm>
        </p:spPr>
        <p:txBody>
          <a:bodyPr>
            <a:normAutofit/>
          </a:bodyPr>
          <a:lstStyle/>
          <a:p>
            <a:r>
              <a:rPr lang="id-ID" sz="11500" dirty="0"/>
              <a:t>Any question?</a:t>
            </a:r>
          </a:p>
        </p:txBody>
      </p:sp>
    </p:spTree>
    <p:extLst>
      <p:ext uri="{BB962C8B-B14F-4D97-AF65-F5344CB8AC3E}">
        <p14:creationId xmlns:p14="http://schemas.microsoft.com/office/powerpoint/2010/main" val="333154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6" name="Title 5"/>
          <p:cNvSpPr>
            <a:spLocks noGrp="1"/>
          </p:cNvSpPr>
          <p:nvPr>
            <p:ph type="ctrTitle"/>
          </p:nvPr>
        </p:nvSpPr>
        <p:spPr>
          <a:xfrm>
            <a:off x="-2838144" y="626110"/>
            <a:ext cx="7772400" cy="1463040"/>
          </a:xfrm>
        </p:spPr>
        <p:txBody>
          <a:bodyPr>
            <a:noAutofit/>
          </a:bodyPr>
          <a:lstStyle/>
          <a:p>
            <a:r>
              <a:rPr lang="id-ID" sz="13800" dirty="0"/>
              <a:t>Thanks</a:t>
            </a:r>
          </a:p>
        </p:txBody>
      </p:sp>
      <p:sp>
        <p:nvSpPr>
          <p:cNvPr id="7" name="Subtitle 6"/>
          <p:cNvSpPr>
            <a:spLocks noGrp="1"/>
          </p:cNvSpPr>
          <p:nvPr>
            <p:ph type="subTitle" idx="1"/>
          </p:nvPr>
        </p:nvSpPr>
        <p:spPr>
          <a:xfrm>
            <a:off x="8610600" y="4960137"/>
            <a:ext cx="3200400" cy="1463040"/>
          </a:xfrm>
        </p:spPr>
        <p:txBody>
          <a:bodyPr/>
          <a:lstStyle/>
          <a:p>
            <a:endParaRPr lang="id-ID"/>
          </a:p>
        </p:txBody>
      </p:sp>
      <p:sp>
        <p:nvSpPr>
          <p:cNvPr id="9" name="TextBox 8"/>
          <p:cNvSpPr txBox="1"/>
          <p:nvPr/>
        </p:nvSpPr>
        <p:spPr>
          <a:xfrm>
            <a:off x="1297086" y="1769235"/>
            <a:ext cx="832087" cy="707886"/>
          </a:xfrm>
          <a:prstGeom prst="rect">
            <a:avLst/>
          </a:prstGeom>
          <a:noFill/>
        </p:spPr>
        <p:txBody>
          <a:bodyPr wrap="none" rtlCol="0">
            <a:spAutoFit/>
          </a:bodyPr>
          <a:lstStyle/>
          <a:p>
            <a:r>
              <a:rPr lang="id-ID" sz="4000" dirty="0"/>
              <a:t>For</a:t>
            </a:r>
          </a:p>
        </p:txBody>
      </p:sp>
      <p:sp>
        <p:nvSpPr>
          <p:cNvPr id="12" name="TextBox 11"/>
          <p:cNvSpPr txBox="1"/>
          <p:nvPr/>
        </p:nvSpPr>
        <p:spPr>
          <a:xfrm>
            <a:off x="1713129" y="2247788"/>
            <a:ext cx="1166986" cy="769441"/>
          </a:xfrm>
          <a:prstGeom prst="rect">
            <a:avLst/>
          </a:prstGeom>
          <a:noFill/>
        </p:spPr>
        <p:txBody>
          <a:bodyPr wrap="none" rtlCol="0">
            <a:spAutoFit/>
          </a:bodyPr>
          <a:lstStyle/>
          <a:p>
            <a:r>
              <a:rPr lang="id-ID" sz="4400" dirty="0"/>
              <a:t>Your</a:t>
            </a:r>
            <a:endParaRPr lang="id-ID" dirty="0"/>
          </a:p>
        </p:txBody>
      </p:sp>
      <p:sp>
        <p:nvSpPr>
          <p:cNvPr id="15" name="TextBox 14"/>
          <p:cNvSpPr txBox="1"/>
          <p:nvPr/>
        </p:nvSpPr>
        <p:spPr>
          <a:xfrm>
            <a:off x="377386" y="2438909"/>
            <a:ext cx="6401111" cy="2215991"/>
          </a:xfrm>
          <a:prstGeom prst="rect">
            <a:avLst/>
          </a:prstGeom>
          <a:noFill/>
        </p:spPr>
        <p:txBody>
          <a:bodyPr wrap="none" rtlCol="0">
            <a:spAutoFit/>
          </a:bodyPr>
          <a:lstStyle/>
          <a:p>
            <a:r>
              <a:rPr lang="id-ID" sz="13800" dirty="0"/>
              <a:t>Attention</a:t>
            </a:r>
            <a:endParaRPr lang="id-ID" sz="2800" dirty="0"/>
          </a:p>
        </p:txBody>
      </p:sp>
    </p:spTree>
    <p:extLst>
      <p:ext uri="{BB962C8B-B14F-4D97-AF65-F5344CB8AC3E}">
        <p14:creationId xmlns:p14="http://schemas.microsoft.com/office/powerpoint/2010/main" val="410940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err="1"/>
              <a:t>Pancasila</a:t>
            </a:r>
            <a:r>
              <a:rPr lang="en-US" sz="3600" dirty="0"/>
              <a:t> </a:t>
            </a:r>
            <a:r>
              <a:rPr lang="en-US" sz="3600" dirty="0" err="1"/>
              <a:t>sebenarnya</a:t>
            </a:r>
            <a:r>
              <a:rPr lang="en-US" sz="3600" dirty="0"/>
              <a:t> </a:t>
            </a:r>
            <a:r>
              <a:rPr lang="en-US" sz="3600" dirty="0" err="1"/>
              <a:t>secara</a:t>
            </a:r>
            <a:r>
              <a:rPr lang="en-US" sz="3600" dirty="0"/>
              <a:t> </a:t>
            </a:r>
            <a:r>
              <a:rPr lang="en-US" sz="3600" dirty="0" err="1"/>
              <a:t>budaya</a:t>
            </a:r>
            <a:r>
              <a:rPr lang="en-US" sz="3600" dirty="0"/>
              <a:t> </a:t>
            </a:r>
            <a:r>
              <a:rPr lang="en-US" sz="3600" dirty="0" err="1"/>
              <a:t>merupakan</a:t>
            </a:r>
            <a:r>
              <a:rPr lang="en-US" sz="3600" dirty="0"/>
              <a:t> </a:t>
            </a:r>
            <a:r>
              <a:rPr lang="en-US" sz="3600" dirty="0" err="1"/>
              <a:t>kristalisasi</a:t>
            </a:r>
            <a:r>
              <a:rPr lang="en-US" sz="3600" dirty="0"/>
              <a:t> </a:t>
            </a:r>
            <a:r>
              <a:rPr lang="en-US" sz="3600" dirty="0" err="1"/>
              <a:t>nilai-nilai</a:t>
            </a:r>
            <a:r>
              <a:rPr lang="en-US" sz="3600" dirty="0"/>
              <a:t> yang </a:t>
            </a:r>
            <a:r>
              <a:rPr lang="en-US" sz="3600" dirty="0" err="1"/>
              <a:t>baik-baik</a:t>
            </a:r>
            <a:r>
              <a:rPr lang="en-US" sz="3600" dirty="0"/>
              <a:t> yang </a:t>
            </a:r>
            <a:r>
              <a:rPr lang="en-US" sz="3600" dirty="0" err="1"/>
              <a:t>digali</a:t>
            </a:r>
            <a:r>
              <a:rPr lang="en-US" sz="3600" dirty="0"/>
              <a:t> </a:t>
            </a:r>
            <a:r>
              <a:rPr lang="en-US" sz="3600" dirty="0" err="1"/>
              <a:t>dari</a:t>
            </a:r>
            <a:r>
              <a:rPr lang="en-US" sz="3600" dirty="0"/>
              <a:t> </a:t>
            </a:r>
            <a:r>
              <a:rPr lang="en-US" sz="3600" dirty="0" err="1"/>
              <a:t>bangsa</a:t>
            </a:r>
            <a:r>
              <a:rPr lang="en-US" sz="3600" dirty="0"/>
              <a:t> Indonesia</a:t>
            </a:r>
            <a:r>
              <a:rPr lang="en-US" sz="3600" dirty="0" smtClean="0"/>
              <a:t>. </a:t>
            </a:r>
            <a:r>
              <a:rPr lang="en-US" sz="3600" dirty="0" err="1"/>
              <a:t>Adapun</a:t>
            </a:r>
            <a:r>
              <a:rPr lang="en-US" sz="3600" dirty="0"/>
              <a:t> </a:t>
            </a:r>
            <a:r>
              <a:rPr lang="en-US" sz="3600" dirty="0" err="1"/>
              <a:t>kelima</a:t>
            </a:r>
            <a:r>
              <a:rPr lang="en-US" sz="3600" dirty="0"/>
              <a:t> </a:t>
            </a:r>
            <a:r>
              <a:rPr lang="en-US" sz="3600" dirty="0" err="1"/>
              <a:t>sila</a:t>
            </a:r>
            <a:r>
              <a:rPr lang="en-US" sz="3600" dirty="0"/>
              <a:t> </a:t>
            </a:r>
            <a:r>
              <a:rPr lang="en-US" sz="3600" dirty="0" err="1"/>
              <a:t>dalam</a:t>
            </a:r>
            <a:r>
              <a:rPr lang="en-US" sz="3600" dirty="0"/>
              <a:t> </a:t>
            </a:r>
            <a:r>
              <a:rPr lang="en-US" sz="3600" dirty="0" err="1"/>
              <a:t>Pancasila</a:t>
            </a:r>
            <a:r>
              <a:rPr lang="en-US" sz="3600" dirty="0"/>
              <a:t> </a:t>
            </a:r>
            <a:r>
              <a:rPr lang="en-US" sz="3600" dirty="0" err="1"/>
              <a:t>merupakan</a:t>
            </a:r>
            <a:r>
              <a:rPr lang="en-US" sz="3600" dirty="0"/>
              <a:t> </a:t>
            </a:r>
            <a:r>
              <a:rPr lang="en-US" sz="3600" dirty="0" err="1"/>
              <a:t>serangkaian</a:t>
            </a:r>
            <a:r>
              <a:rPr lang="en-US" sz="3600" dirty="0"/>
              <a:t> </a:t>
            </a:r>
            <a:r>
              <a:rPr lang="en-US" sz="3600" dirty="0" err="1"/>
              <a:t>unsur-unsur</a:t>
            </a:r>
            <a:r>
              <a:rPr lang="en-US" sz="3600" dirty="0"/>
              <a:t> </a:t>
            </a:r>
            <a:r>
              <a:rPr lang="en-US" sz="3600" dirty="0" err="1"/>
              <a:t>tidak</a:t>
            </a:r>
            <a:r>
              <a:rPr lang="en-US" sz="3600" dirty="0"/>
              <a:t> </a:t>
            </a:r>
            <a:r>
              <a:rPr lang="en-US" sz="3600" dirty="0" err="1"/>
              <a:t>boleh</a:t>
            </a:r>
            <a:r>
              <a:rPr lang="en-US" sz="3600" dirty="0"/>
              <a:t> </a:t>
            </a:r>
            <a:r>
              <a:rPr lang="en-US" sz="3600" dirty="0" err="1"/>
              <a:t>terputus</a:t>
            </a:r>
            <a:r>
              <a:rPr lang="en-US" sz="3600" dirty="0"/>
              <a:t> </a:t>
            </a:r>
            <a:r>
              <a:rPr lang="en-US" sz="3600" dirty="0" err="1"/>
              <a:t>satu</a:t>
            </a:r>
            <a:r>
              <a:rPr lang="en-US" sz="3600" dirty="0"/>
              <a:t> </a:t>
            </a:r>
            <a:r>
              <a:rPr lang="en-US" sz="3600" dirty="0" err="1"/>
              <a:t>dengan</a:t>
            </a:r>
            <a:r>
              <a:rPr lang="en-US" sz="3600" dirty="0"/>
              <a:t> yang </a:t>
            </a:r>
            <a:r>
              <a:rPr lang="en-US" sz="3600" dirty="0" err="1"/>
              <a:t>lainnya</a:t>
            </a:r>
            <a:r>
              <a:rPr lang="en-US" sz="3600" dirty="0"/>
              <a:t>.</a:t>
            </a:r>
          </a:p>
        </p:txBody>
      </p:sp>
    </p:spTree>
    <p:extLst>
      <p:ext uri="{BB962C8B-B14F-4D97-AF65-F5344CB8AC3E}">
        <p14:creationId xmlns:p14="http://schemas.microsoft.com/office/powerpoint/2010/main" val="42241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15000"/>
            <a:extLst/>
          </a:blip>
          <a:srcRect l="4008" r="4882" b="1"/>
          <a:stretch/>
        </p:blipFill>
        <p:spPr>
          <a:xfrm>
            <a:off x="20" y="26136"/>
            <a:ext cx="12191980" cy="6857990"/>
          </a:xfrm>
          <a:prstGeom prst="rect">
            <a:avLst/>
          </a:prstGeom>
        </p:spPr>
      </p:pic>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73501" y="76516"/>
            <a:ext cx="9720072" cy="1499616"/>
          </a:xfrm>
        </p:spPr>
        <p:txBody>
          <a:bodyPr>
            <a:normAutofit fontScale="90000"/>
          </a:bodyPr>
          <a:lstStyle/>
          <a:p>
            <a:r>
              <a:rPr lang="en-US" b="1" dirty="0" smtClean="0"/>
              <a:t/>
            </a:r>
            <a:br>
              <a:rPr lang="en-US" b="1" dirty="0" smtClean="0"/>
            </a:br>
            <a:r>
              <a:rPr lang="id-ID" b="1" dirty="0" smtClean="0"/>
              <a:t> PANCASILA</a:t>
            </a:r>
            <a:r>
              <a:rPr lang="en-US" dirty="0" smtClean="0"/>
              <a:t/>
            </a:r>
            <a:br>
              <a:rPr lang="en-US" dirty="0" smtClean="0"/>
            </a:br>
            <a:endParaRPr lang="id-ID" dirty="0">
              <a:solidFill>
                <a:srgbClr val="FFFFFF"/>
              </a:solidFill>
            </a:endParaRPr>
          </a:p>
        </p:txBody>
      </p:sp>
      <p:sp>
        <p:nvSpPr>
          <p:cNvPr id="3" name="Content Placeholder 2"/>
          <p:cNvSpPr>
            <a:spLocks noGrp="1"/>
          </p:cNvSpPr>
          <p:nvPr>
            <p:ph idx="1"/>
          </p:nvPr>
        </p:nvSpPr>
        <p:spPr>
          <a:xfrm>
            <a:off x="20" y="1065160"/>
            <a:ext cx="10927081" cy="5574476"/>
          </a:xfrm>
        </p:spPr>
        <p:txBody>
          <a:bodyPr>
            <a:normAutofit lnSpcReduction="10000"/>
          </a:bodyPr>
          <a:lstStyle/>
          <a:p>
            <a:pPr algn="just"/>
            <a:endParaRPr lang="en-US" sz="2400" dirty="0" smtClean="0"/>
          </a:p>
          <a:p>
            <a:pPr algn="just"/>
            <a:r>
              <a:rPr lang="en-US" sz="2400" dirty="0" err="1" smtClean="0"/>
              <a:t>Pancasila</a:t>
            </a:r>
            <a:r>
              <a:rPr lang="en-US" sz="2400" dirty="0" smtClean="0"/>
              <a:t> </a:t>
            </a:r>
            <a:r>
              <a:rPr lang="en-US" sz="2400" dirty="0" err="1" smtClean="0"/>
              <a:t>sendidiri</a:t>
            </a:r>
            <a:r>
              <a:rPr lang="en-US" sz="2400" dirty="0" smtClean="0"/>
              <a:t> </a:t>
            </a:r>
            <a:r>
              <a:rPr lang="en-US" sz="2400" dirty="0" err="1" smtClean="0"/>
              <a:t>Berasal</a:t>
            </a:r>
            <a:r>
              <a:rPr lang="en-US" sz="2400" dirty="0" smtClean="0"/>
              <a:t> </a:t>
            </a:r>
            <a:r>
              <a:rPr lang="en-US" sz="2400" dirty="0" err="1" smtClean="0"/>
              <a:t>dari</a:t>
            </a:r>
            <a:r>
              <a:rPr lang="en-US" sz="2400" dirty="0" smtClean="0"/>
              <a:t> </a:t>
            </a:r>
            <a:r>
              <a:rPr lang="en-US" sz="2400" dirty="0" err="1" smtClean="0"/>
              <a:t>bahasa</a:t>
            </a:r>
            <a:r>
              <a:rPr lang="en-US" sz="2400" dirty="0" smtClean="0"/>
              <a:t> </a:t>
            </a:r>
            <a:r>
              <a:rPr lang="en-US" sz="2400" dirty="0" err="1" smtClean="0"/>
              <a:t>Sanskerta</a:t>
            </a:r>
            <a:r>
              <a:rPr lang="en-US" sz="2400" dirty="0" smtClean="0"/>
              <a:t>, </a:t>
            </a:r>
            <a:r>
              <a:rPr lang="en-US" sz="2400" dirty="0" err="1" smtClean="0"/>
              <a:t>yaitu</a:t>
            </a:r>
            <a:r>
              <a:rPr lang="en-US" sz="2400" dirty="0" smtClean="0"/>
              <a:t> </a:t>
            </a:r>
            <a:r>
              <a:rPr lang="en-US" sz="2400" dirty="0" err="1" smtClean="0"/>
              <a:t>panca</a:t>
            </a:r>
            <a:r>
              <a:rPr lang="en-US" sz="2400" dirty="0" smtClean="0"/>
              <a:t> yang </a:t>
            </a:r>
            <a:r>
              <a:rPr lang="en-US" sz="2400" dirty="0" err="1" smtClean="0"/>
              <a:t>artinya</a:t>
            </a:r>
            <a:r>
              <a:rPr lang="en-US" sz="2400" dirty="0" smtClean="0"/>
              <a:t> lima, </a:t>
            </a:r>
            <a:r>
              <a:rPr lang="en-US" sz="2400" dirty="0" err="1" smtClean="0"/>
              <a:t>dan</a:t>
            </a:r>
            <a:r>
              <a:rPr lang="en-US" sz="2400" dirty="0" smtClean="0"/>
              <a:t> </a:t>
            </a:r>
            <a:r>
              <a:rPr lang="en-US" sz="2400" dirty="0" err="1" smtClean="0"/>
              <a:t>sila</a:t>
            </a:r>
            <a:r>
              <a:rPr lang="en-US" sz="2400" dirty="0" smtClean="0"/>
              <a:t> yang </a:t>
            </a:r>
            <a:r>
              <a:rPr lang="en-US" sz="2400" dirty="0" err="1" smtClean="0"/>
              <a:t>berarti</a:t>
            </a:r>
            <a:r>
              <a:rPr lang="en-US" sz="2400" dirty="0" smtClean="0"/>
              <a:t> </a:t>
            </a:r>
            <a:r>
              <a:rPr lang="en-US" sz="2400" dirty="0" err="1" smtClean="0"/>
              <a:t>asas</a:t>
            </a:r>
            <a:r>
              <a:rPr lang="en-US" sz="2400" dirty="0" smtClean="0"/>
              <a:t> </a:t>
            </a:r>
            <a:r>
              <a:rPr lang="en-US" sz="2400" dirty="0" err="1" smtClean="0"/>
              <a:t>atau</a:t>
            </a:r>
            <a:r>
              <a:rPr lang="en-US" sz="2400" dirty="0" smtClean="0"/>
              <a:t> </a:t>
            </a:r>
            <a:r>
              <a:rPr lang="en-US" sz="2400" dirty="0" err="1" smtClean="0"/>
              <a:t>dasar</a:t>
            </a:r>
            <a:r>
              <a:rPr lang="en-US" sz="2400" dirty="0" smtClean="0"/>
              <a:t>.</a:t>
            </a:r>
          </a:p>
          <a:p>
            <a:pPr algn="just"/>
            <a:r>
              <a:rPr lang="en-US" sz="2400" dirty="0" err="1" smtClean="0"/>
              <a:t>Pertama</a:t>
            </a:r>
            <a:r>
              <a:rPr lang="en-US" sz="2400" dirty="0" smtClean="0"/>
              <a:t> </a:t>
            </a:r>
            <a:r>
              <a:rPr lang="en-US" sz="2400" dirty="0" err="1" smtClean="0"/>
              <a:t>istilah</a:t>
            </a:r>
            <a:r>
              <a:rPr lang="en-US" sz="2400" dirty="0" smtClean="0"/>
              <a:t> </a:t>
            </a:r>
            <a:r>
              <a:rPr lang="en-US" sz="2400" dirty="0" err="1" smtClean="0"/>
              <a:t>Pancasila</a:t>
            </a:r>
            <a:r>
              <a:rPr lang="en-US" sz="2400" dirty="0" smtClean="0"/>
              <a:t> </a:t>
            </a:r>
            <a:r>
              <a:rPr lang="en-US" sz="2400" dirty="0" err="1" smtClean="0"/>
              <a:t>diperkenalkan</a:t>
            </a:r>
            <a:r>
              <a:rPr lang="en-US" sz="2400" dirty="0" smtClean="0"/>
              <a:t> </a:t>
            </a:r>
            <a:r>
              <a:rPr lang="en-US" sz="2400" dirty="0" err="1" smtClean="0"/>
              <a:t>oleh</a:t>
            </a:r>
            <a:r>
              <a:rPr lang="en-US" sz="2400" dirty="0" smtClean="0"/>
              <a:t> </a:t>
            </a:r>
            <a:r>
              <a:rPr lang="en-US" sz="2400" dirty="0" err="1" smtClean="0"/>
              <a:t>Mpu</a:t>
            </a:r>
            <a:r>
              <a:rPr lang="en-US" sz="2400" dirty="0" smtClean="0"/>
              <a:t> </a:t>
            </a:r>
            <a:r>
              <a:rPr lang="en-US" sz="2400" dirty="0" err="1" smtClean="0"/>
              <a:t>Tantular</a:t>
            </a:r>
            <a:r>
              <a:rPr lang="en-US" sz="2400" dirty="0" smtClean="0"/>
              <a:t> </a:t>
            </a:r>
            <a:r>
              <a:rPr lang="en-US" sz="2400" dirty="0" err="1" smtClean="0"/>
              <a:t>pada</a:t>
            </a:r>
            <a:r>
              <a:rPr lang="en-US" sz="2400" dirty="0" smtClean="0"/>
              <a:t> </a:t>
            </a:r>
            <a:r>
              <a:rPr lang="en-US" sz="2400" dirty="0" err="1" smtClean="0"/>
              <a:t>zaman</a:t>
            </a:r>
            <a:r>
              <a:rPr lang="en-US" sz="2400" dirty="0" smtClean="0"/>
              <a:t> </a:t>
            </a:r>
            <a:r>
              <a:rPr lang="en-US" sz="2400" dirty="0" err="1" smtClean="0"/>
              <a:t>Majapahit</a:t>
            </a:r>
            <a:r>
              <a:rPr lang="en-US" sz="2400" dirty="0" smtClean="0"/>
              <a:t>, </a:t>
            </a:r>
            <a:r>
              <a:rPr lang="en-US" sz="2400" dirty="0" err="1" smtClean="0"/>
              <a:t>dalam</a:t>
            </a:r>
            <a:r>
              <a:rPr lang="en-US" sz="2400" dirty="0" smtClean="0"/>
              <a:t> </a:t>
            </a:r>
            <a:r>
              <a:rPr lang="en-US" sz="2400" dirty="0" err="1" smtClean="0"/>
              <a:t>tulisannya</a:t>
            </a:r>
            <a:r>
              <a:rPr lang="en-US" sz="2400" dirty="0" smtClean="0"/>
              <a:t>  </a:t>
            </a:r>
            <a:r>
              <a:rPr lang="en-US" sz="2400" i="1" dirty="0" err="1" smtClean="0"/>
              <a:t>Sutasoma</a:t>
            </a:r>
            <a:r>
              <a:rPr lang="en-US" sz="2400" dirty="0" smtClean="0"/>
              <a:t> </a:t>
            </a:r>
            <a:r>
              <a:rPr lang="en-US" sz="2400" dirty="0" err="1" smtClean="0"/>
              <a:t>dan</a:t>
            </a:r>
            <a:r>
              <a:rPr lang="en-US" sz="2400" dirty="0" smtClean="0"/>
              <a:t> </a:t>
            </a:r>
            <a:r>
              <a:rPr lang="en-US" sz="2400" i="1" dirty="0" err="1" smtClean="0"/>
              <a:t>Negarakertagama</a:t>
            </a:r>
            <a:r>
              <a:rPr lang="en-US" sz="2400" i="1" dirty="0"/>
              <a:t> </a:t>
            </a:r>
            <a:r>
              <a:rPr lang="en-US" sz="2400" i="1" dirty="0" smtClean="0"/>
              <a:t>di</a:t>
            </a:r>
            <a:r>
              <a:rPr lang="id-ID" sz="2400" dirty="0" smtClean="0"/>
              <a:t>dalam buku Sutasoma ini, selain mempunyai arti “Berbatu sendi yang lima” Pancasila juga mempunyai arti “Pelaksanaan kesusilaan yang lima” (Pancasila Krama)</a:t>
            </a:r>
            <a:r>
              <a:rPr lang="en-US" sz="2400" dirty="0" smtClean="0"/>
              <a:t> </a:t>
            </a:r>
            <a:r>
              <a:rPr lang="en-US" sz="2400" dirty="0" err="1" smtClean="0"/>
              <a:t>didalam</a:t>
            </a:r>
            <a:r>
              <a:rPr lang="en-US" sz="2400" dirty="0" smtClean="0"/>
              <a:t> </a:t>
            </a:r>
            <a:r>
              <a:rPr lang="en-US" sz="2400" dirty="0" err="1" smtClean="0"/>
              <a:t>buku</a:t>
            </a:r>
            <a:r>
              <a:rPr lang="en-US" sz="2400" dirty="0" smtClean="0"/>
              <a:t> </a:t>
            </a:r>
            <a:r>
              <a:rPr lang="en-US" sz="2400" dirty="0" err="1" smtClean="0"/>
              <a:t>sutasoma</a:t>
            </a:r>
            <a:r>
              <a:rPr lang="en-US" sz="2400" dirty="0" smtClean="0"/>
              <a:t> </a:t>
            </a:r>
            <a:r>
              <a:rPr lang="en-US" sz="2400" dirty="0" err="1" smtClean="0"/>
              <a:t>juga</a:t>
            </a:r>
            <a:r>
              <a:rPr lang="en-US" sz="2400" dirty="0" smtClean="0"/>
              <a:t> </a:t>
            </a:r>
            <a:r>
              <a:rPr lang="en-US" sz="2400" dirty="0" err="1" smtClean="0"/>
              <a:t>dikenal</a:t>
            </a:r>
            <a:r>
              <a:rPr lang="en-US" sz="2400" dirty="0" smtClean="0"/>
              <a:t> </a:t>
            </a:r>
            <a:r>
              <a:rPr lang="en-US" sz="2400" dirty="0" err="1" smtClean="0"/>
              <a:t>dengan</a:t>
            </a:r>
            <a:r>
              <a:rPr lang="en-US" sz="2400" dirty="0" smtClean="0"/>
              <a:t> </a:t>
            </a:r>
            <a:r>
              <a:rPr lang="id-ID" sz="2400" dirty="0" smtClean="0"/>
              <a:t>istilah “M</a:t>
            </a:r>
            <a:r>
              <a:rPr lang="en-US" sz="2400" dirty="0" smtClean="0"/>
              <a:t>o</a:t>
            </a:r>
            <a:r>
              <a:rPr lang="id-ID" sz="2400" dirty="0" smtClean="0"/>
              <a:t> Limo”</a:t>
            </a:r>
            <a:r>
              <a:rPr lang="en-US" sz="2400" dirty="0" smtClean="0"/>
              <a:t>(</a:t>
            </a:r>
            <a:r>
              <a:rPr lang="en-US" sz="2400" dirty="0" err="1" smtClean="0"/>
              <a:t>kejahatan</a:t>
            </a:r>
            <a:r>
              <a:rPr lang="en-US" sz="2400" dirty="0" smtClean="0"/>
              <a:t> yang </a:t>
            </a:r>
            <a:r>
              <a:rPr lang="en-US" sz="2400" dirty="0" err="1" smtClean="0"/>
              <a:t>merusak</a:t>
            </a:r>
            <a:r>
              <a:rPr lang="en-US" sz="2400" dirty="0" smtClean="0"/>
              <a:t> </a:t>
            </a:r>
            <a:r>
              <a:rPr lang="en-US" sz="2400" dirty="0" err="1" smtClean="0"/>
              <a:t>masyarakat</a:t>
            </a:r>
            <a:r>
              <a:rPr lang="en-US" sz="2400" dirty="0" smtClean="0"/>
              <a:t>)</a:t>
            </a:r>
            <a:r>
              <a:rPr lang="id-ID" sz="2400" dirty="0" smtClean="0"/>
              <a:t> yakni :</a:t>
            </a:r>
            <a:endParaRPr lang="en-US" sz="2400" dirty="0" smtClean="0"/>
          </a:p>
          <a:p>
            <a:pPr marL="0" indent="0">
              <a:buNone/>
            </a:pPr>
            <a:r>
              <a:rPr lang="en-US" sz="2400" dirty="0" smtClean="0"/>
              <a:t>   </a:t>
            </a:r>
            <a:r>
              <a:rPr lang="id-ID" sz="2400" dirty="0" smtClean="0"/>
              <a:t>1.      Dilarang </a:t>
            </a:r>
            <a:r>
              <a:rPr lang="en-US" sz="2400" dirty="0" err="1" smtClean="0"/>
              <a:t>berjudi</a:t>
            </a:r>
            <a:r>
              <a:rPr lang="en-US" sz="2400" dirty="0" smtClean="0"/>
              <a:t> </a:t>
            </a:r>
          </a:p>
          <a:p>
            <a:r>
              <a:rPr lang="en-US" sz="2400" dirty="0" smtClean="0"/>
              <a:t>  </a:t>
            </a:r>
            <a:r>
              <a:rPr lang="id-ID" sz="2400" dirty="0" smtClean="0"/>
              <a:t>2.      Dilarang </a:t>
            </a:r>
            <a:r>
              <a:rPr lang="en-US" sz="2400" dirty="0" err="1" smtClean="0"/>
              <a:t>mencuri</a:t>
            </a:r>
            <a:endParaRPr lang="en-US" sz="2400" dirty="0" smtClean="0"/>
          </a:p>
          <a:p>
            <a:r>
              <a:rPr lang="en-US" sz="2400" dirty="0" smtClean="0"/>
              <a:t>  </a:t>
            </a:r>
            <a:r>
              <a:rPr lang="id-ID" sz="2400" dirty="0" smtClean="0"/>
              <a:t>3.      Dilarang </a:t>
            </a:r>
            <a:r>
              <a:rPr lang="en-US" sz="2400" dirty="0" err="1" smtClean="0"/>
              <a:t>madat</a:t>
            </a:r>
            <a:r>
              <a:rPr lang="en-US" sz="2400" dirty="0" smtClean="0"/>
              <a:t> (</a:t>
            </a:r>
            <a:r>
              <a:rPr lang="en-US" sz="2400" dirty="0" err="1" smtClean="0"/>
              <a:t>candu,narkoba</a:t>
            </a:r>
            <a:r>
              <a:rPr lang="en-US" sz="2400" dirty="0" smtClean="0"/>
              <a:t> </a:t>
            </a:r>
            <a:r>
              <a:rPr lang="en-US" sz="2400" dirty="0" err="1" smtClean="0"/>
              <a:t>dll</a:t>
            </a:r>
            <a:r>
              <a:rPr lang="en-US" sz="2400" dirty="0" smtClean="0"/>
              <a:t>)</a:t>
            </a:r>
          </a:p>
          <a:p>
            <a:r>
              <a:rPr lang="en-US" sz="2400" dirty="0" smtClean="0"/>
              <a:t>  </a:t>
            </a:r>
            <a:r>
              <a:rPr lang="id-ID" sz="2400" dirty="0" smtClean="0"/>
              <a:t>4. </a:t>
            </a:r>
            <a:r>
              <a:rPr lang="en-US" sz="2400" dirty="0" smtClean="0"/>
              <a:t>     </a:t>
            </a:r>
            <a:r>
              <a:rPr lang="id-ID" sz="2400" dirty="0" smtClean="0"/>
              <a:t>Dilarang </a:t>
            </a:r>
            <a:r>
              <a:rPr lang="id-ID" sz="2400" dirty="0"/>
              <a:t>mabuk (minum-minuman keras) </a:t>
            </a:r>
            <a:endParaRPr lang="en-US" sz="2400" dirty="0"/>
          </a:p>
          <a:p>
            <a:r>
              <a:rPr lang="en-US" sz="2400" dirty="0" smtClean="0"/>
              <a:t>  </a:t>
            </a:r>
            <a:r>
              <a:rPr lang="id-ID" sz="2400" dirty="0" smtClean="0"/>
              <a:t>5.  </a:t>
            </a:r>
            <a:r>
              <a:rPr lang="id-ID" sz="2400" dirty="0"/>
              <a:t>   </a:t>
            </a:r>
            <a:r>
              <a:rPr lang="en-US" sz="2400" dirty="0" smtClean="0"/>
              <a:t> </a:t>
            </a:r>
            <a:r>
              <a:rPr lang="id-ID" sz="2400" dirty="0" smtClean="0"/>
              <a:t>Dilarang </a:t>
            </a:r>
            <a:r>
              <a:rPr lang="en-US" sz="2400" dirty="0" err="1" smtClean="0"/>
              <a:t>berzina</a:t>
            </a:r>
            <a:endParaRPr lang="en-US" sz="2400" dirty="0"/>
          </a:p>
          <a:p>
            <a:endParaRPr lang="en-US" sz="2400" dirty="0" smtClean="0"/>
          </a:p>
          <a:p>
            <a:pPr algn="just"/>
            <a:endParaRPr lang="en-US" sz="2400" i="1" dirty="0" smtClean="0"/>
          </a:p>
          <a:p>
            <a:endParaRPr lang="id-ID" dirty="0">
              <a:solidFill>
                <a:srgbClr val="FFFFFF"/>
              </a:solidFill>
            </a:endParaRPr>
          </a:p>
        </p:txBody>
      </p:sp>
    </p:spTree>
    <p:extLst>
      <p:ext uri="{BB962C8B-B14F-4D97-AF65-F5344CB8AC3E}">
        <p14:creationId xmlns:p14="http://schemas.microsoft.com/office/powerpoint/2010/main" val="25222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nvPr>
        </p:nvGraphicFramePr>
        <p:xfrm>
          <a:off x="-483326" y="910045"/>
          <a:ext cx="9144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srcRect/>
          <a:stretch>
            <a:fillRect/>
          </a:stretch>
        </p:blipFill>
        <p:spPr bwMode="auto">
          <a:xfrm>
            <a:off x="7656394" y="956481"/>
            <a:ext cx="4401403" cy="4876800"/>
          </a:xfrm>
          <a:prstGeom prst="rect">
            <a:avLst/>
          </a:prstGeom>
          <a:noFill/>
          <a:ln w="9525">
            <a:noFill/>
            <a:miter lim="800000"/>
            <a:headEnd/>
            <a:tailEnd/>
          </a:ln>
          <a:effectLst/>
        </p:spPr>
      </p:pic>
      <p:sp>
        <p:nvSpPr>
          <p:cNvPr id="10" name="Pentagon 4"/>
          <p:cNvSpPr/>
          <p:nvPr/>
        </p:nvSpPr>
        <p:spPr>
          <a:xfrm>
            <a:off x="3279978" y="59048"/>
            <a:ext cx="5856402" cy="897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5743" tIns="76200" rIns="14224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PANCASILA YANG DISAHKAN PPKI SEBAGAI DASAR NEGARA REPUBLIK INDONESIA</a:t>
            </a:r>
            <a:endParaRPr lang="en-US" sz="2000" b="0" kern="1200" dirty="0">
              <a:solidFill>
                <a:schemeClr val="tx1"/>
              </a:solidFill>
            </a:endParaRPr>
          </a:p>
        </p:txBody>
      </p:sp>
    </p:spTree>
    <p:extLst>
      <p:ext uri="{BB962C8B-B14F-4D97-AF65-F5344CB8AC3E}">
        <p14:creationId xmlns:p14="http://schemas.microsoft.com/office/powerpoint/2010/main" val="58891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Sejarah</a:t>
            </a:r>
            <a:r>
              <a:rPr lang="en-US" dirty="0" smtClean="0"/>
              <a:t> </a:t>
            </a:r>
            <a:r>
              <a:rPr lang="en-US" dirty="0" err="1" smtClean="0"/>
              <a:t>pancasila</a:t>
            </a:r>
            <a:r>
              <a:rPr lang="en-US" dirty="0" smtClean="0"/>
              <a:t> </a:t>
            </a:r>
            <a:r>
              <a:rPr lang="en-US" dirty="0" err="1" smtClean="0"/>
              <a:t>dalam</a:t>
            </a:r>
            <a:r>
              <a:rPr lang="en-US" dirty="0" smtClean="0"/>
              <a:t> </a:t>
            </a:r>
            <a:r>
              <a:rPr lang="en-US" dirty="0" err="1" smtClean="0"/>
              <a:t>masa</a:t>
            </a:r>
            <a:r>
              <a:rPr lang="en-US" dirty="0" smtClean="0"/>
              <a:t> </a:t>
            </a:r>
            <a:r>
              <a:rPr lang="en-US" dirty="0" err="1" smtClean="0"/>
              <a:t>kerajaan</a:t>
            </a:r>
            <a:endParaRPr lang="en-US" dirty="0"/>
          </a:p>
        </p:txBody>
      </p:sp>
      <p:pic>
        <p:nvPicPr>
          <p:cNvPr id="1026" name="Picture 2" descr="C:\Users\yoyoi\Downloads\photo\candi-ijo2.gif"/>
          <p:cNvPicPr>
            <a:picLocks noChangeAspect="1" noChangeArrowheads="1"/>
          </p:cNvPicPr>
          <p:nvPr/>
        </p:nvPicPr>
        <p:blipFill>
          <a:blip r:embed="rId2"/>
          <a:srcRect/>
          <a:stretch>
            <a:fillRect/>
          </a:stretch>
        </p:blipFill>
        <p:spPr bwMode="auto">
          <a:xfrm>
            <a:off x="2946762" y="4362994"/>
            <a:ext cx="4624252" cy="2312126"/>
          </a:xfrm>
          <a:prstGeom prst="rect">
            <a:avLst/>
          </a:prstGeom>
          <a:ln>
            <a:noFill/>
          </a:ln>
          <a:effectLst>
            <a:softEdge rad="112500"/>
          </a:effectLst>
        </p:spPr>
      </p:pic>
      <p:pic>
        <p:nvPicPr>
          <p:cNvPr id="1027" name="Picture 3" descr="C:\Users\yoyoi\Downloads\photo\kerajaan-kutai.jpg"/>
          <p:cNvPicPr>
            <a:picLocks noChangeAspect="1" noChangeArrowheads="1"/>
          </p:cNvPicPr>
          <p:nvPr/>
        </p:nvPicPr>
        <p:blipFill>
          <a:blip r:embed="rId3"/>
          <a:srcRect/>
          <a:stretch>
            <a:fillRect/>
          </a:stretch>
        </p:blipFill>
        <p:spPr bwMode="auto">
          <a:xfrm>
            <a:off x="7720149" y="1907177"/>
            <a:ext cx="4288971" cy="2845915"/>
          </a:xfrm>
          <a:prstGeom prst="rect">
            <a:avLst/>
          </a:prstGeom>
          <a:ln>
            <a:noFill/>
          </a:ln>
          <a:effectLst>
            <a:softEdge rad="112500"/>
          </a:effectLst>
        </p:spPr>
      </p:pic>
      <p:pic>
        <p:nvPicPr>
          <p:cNvPr id="1028" name="Picture 4" descr="C:\Users\yoyoi\Downloads\photo\Menelusuri-Sejarah-Kerajaan-Kutai.jpg"/>
          <p:cNvPicPr>
            <a:picLocks noChangeAspect="1" noChangeArrowheads="1"/>
          </p:cNvPicPr>
          <p:nvPr/>
        </p:nvPicPr>
        <p:blipFill>
          <a:blip r:embed="rId4"/>
          <a:srcRect/>
          <a:stretch>
            <a:fillRect/>
          </a:stretch>
        </p:blipFill>
        <p:spPr bwMode="auto">
          <a:xfrm>
            <a:off x="3541347" y="1698171"/>
            <a:ext cx="3857585" cy="2573383"/>
          </a:xfrm>
          <a:prstGeom prst="rect">
            <a:avLst/>
          </a:prstGeom>
          <a:ln>
            <a:noFill/>
          </a:ln>
          <a:effectLst>
            <a:softEdge rad="112500"/>
          </a:effectLst>
        </p:spPr>
      </p:pic>
      <p:pic>
        <p:nvPicPr>
          <p:cNvPr id="1029" name="Picture 5" descr="C:\Users\yoyoi\Downloads\photo\Sejarah-Kerajaan-Majapahit.jpg"/>
          <p:cNvPicPr>
            <a:picLocks noChangeAspect="1" noChangeArrowheads="1"/>
          </p:cNvPicPr>
          <p:nvPr/>
        </p:nvPicPr>
        <p:blipFill>
          <a:blip r:embed="rId5"/>
          <a:srcRect/>
          <a:stretch>
            <a:fillRect/>
          </a:stretch>
        </p:blipFill>
        <p:spPr bwMode="auto">
          <a:xfrm>
            <a:off x="0" y="1920240"/>
            <a:ext cx="3376004" cy="22598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4"/>
          <p:cNvPicPr>
            <a:picLocks noChangeAspect="1"/>
          </p:cNvPicPr>
          <p:nvPr/>
        </p:nvPicPr>
        <p:blipFill>
          <a:blip r:embed="rId2"/>
          <a:stretch>
            <a:fillRect/>
          </a:stretch>
        </p:blipFill>
        <p:spPr>
          <a:xfrm>
            <a:off x="7056116" y="2045148"/>
            <a:ext cx="4175762" cy="27707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8" y="459317"/>
            <a:ext cx="4389120" cy="1749552"/>
          </a:xfrm>
        </p:spPr>
        <p:txBody>
          <a:bodyPr>
            <a:normAutofit/>
          </a:bodyPr>
          <a:lstStyle/>
          <a:p>
            <a:r>
              <a:rPr lang="en-US" sz="4400" dirty="0" err="1" smtClean="0"/>
              <a:t>Kerajaan</a:t>
            </a:r>
            <a:r>
              <a:rPr lang="en-US" sz="4400" dirty="0" smtClean="0"/>
              <a:t> </a:t>
            </a:r>
            <a:r>
              <a:rPr lang="en-US" sz="4400" dirty="0" err="1" smtClean="0"/>
              <a:t>kutai</a:t>
            </a:r>
            <a:endParaRPr lang="id-ID" sz="4400" dirty="0"/>
          </a:p>
        </p:txBody>
      </p:sp>
      <p:sp>
        <p:nvSpPr>
          <p:cNvPr id="15" name="Content Placeholder 8"/>
          <p:cNvSpPr>
            <a:spLocks noGrp="1"/>
          </p:cNvSpPr>
          <p:nvPr>
            <p:ph idx="1"/>
          </p:nvPr>
        </p:nvSpPr>
        <p:spPr>
          <a:xfrm>
            <a:off x="209006" y="1828800"/>
            <a:ext cx="5590903" cy="4663440"/>
          </a:xfrm>
        </p:spPr>
        <p:txBody>
          <a:bodyPr>
            <a:normAutofit/>
          </a:bodyPr>
          <a:lstStyle/>
          <a:p>
            <a:r>
              <a:rPr lang="en-US" dirty="0" smtClean="0"/>
              <a:t> </a:t>
            </a:r>
            <a:r>
              <a:rPr lang="id-ID" dirty="0" smtClean="0"/>
              <a:t>Kerajaan Kutai terletak di muara Kamam Kalimantan Timur di Sungai Mahakam..</a:t>
            </a:r>
            <a:endParaRPr lang="en-US" dirty="0" smtClean="0"/>
          </a:p>
          <a:p>
            <a:r>
              <a:rPr lang="id-ID" dirty="0" smtClean="0"/>
              <a:t>Nilai Pancasila:</a:t>
            </a:r>
            <a:endParaRPr lang="en-US" dirty="0" smtClean="0"/>
          </a:p>
          <a:p>
            <a:r>
              <a:rPr lang="id-ID" dirty="0" smtClean="0"/>
              <a:t>a)      Nilai Ketuhanan	: Memeluk agama Hindu</a:t>
            </a:r>
            <a:endParaRPr lang="en-US" dirty="0" smtClean="0"/>
          </a:p>
          <a:p>
            <a:r>
              <a:rPr lang="id-ID" dirty="0" smtClean="0"/>
              <a:t>b)      Nilai Kerakyatan: Rakyat Kutai hidup </a:t>
            </a:r>
            <a:r>
              <a:rPr lang="en-US" dirty="0" smtClean="0"/>
              <a:t>      	</a:t>
            </a:r>
            <a:r>
              <a:rPr lang="id-ID" dirty="0" smtClean="0"/>
              <a:t>sejahtera dan makmur</a:t>
            </a:r>
            <a:endParaRPr lang="en-US" dirty="0" smtClean="0"/>
          </a:p>
          <a:p>
            <a:r>
              <a:rPr lang="id-ID" dirty="0" smtClean="0"/>
              <a:t>c)      Nilai Persatuan	: Wilayah kekuasaannya </a:t>
            </a:r>
            <a:r>
              <a:rPr lang="en-US" dirty="0" smtClean="0"/>
              <a:t>	</a:t>
            </a:r>
            <a:r>
              <a:rPr lang="id-ID" dirty="0" smtClean="0"/>
              <a:t>meliputi hampir seluruh kawasan </a:t>
            </a:r>
            <a:r>
              <a:rPr lang="en-US" dirty="0" smtClean="0"/>
              <a:t>	</a:t>
            </a:r>
            <a:r>
              <a:rPr lang="id-ID" dirty="0" smtClean="0"/>
              <a:t>Kalimantan Timur</a:t>
            </a:r>
            <a:endParaRPr lang="en-US" dirty="0"/>
          </a:p>
        </p:txBody>
      </p:sp>
    </p:spTree>
    <p:extLst>
      <p:ext uri="{BB962C8B-B14F-4D97-AF65-F5344CB8AC3E}">
        <p14:creationId xmlns:p14="http://schemas.microsoft.com/office/powerpoint/2010/main" val="256086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281" r="13535" b="6809"/>
          <a:stretch/>
        </p:blipFill>
        <p:spPr>
          <a:xfrm>
            <a:off x="20" y="10"/>
            <a:ext cx="12191980" cy="6857990"/>
          </a:xfrm>
          <a:prstGeom prst="rect">
            <a:avLst/>
          </a:prstGeom>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552267"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37776" y="10"/>
            <a:ext cx="6007027" cy="1499616"/>
          </a:xfrm>
        </p:spPr>
        <p:txBody>
          <a:bodyPr>
            <a:normAutofit/>
          </a:bodyPr>
          <a:lstStyle/>
          <a:p>
            <a:r>
              <a:rPr lang="id-ID" b="1" dirty="0" smtClean="0"/>
              <a:t>Kerajaan Sriwijaya</a:t>
            </a:r>
            <a:endParaRPr lang="id-ID" dirty="0">
              <a:solidFill>
                <a:srgbClr val="FFFFFF"/>
              </a:solidFill>
            </a:endParaRPr>
          </a:p>
        </p:txBody>
      </p:sp>
      <p:sp>
        <p:nvSpPr>
          <p:cNvPr id="3" name="Content Placeholder 2"/>
          <p:cNvSpPr>
            <a:spLocks noGrp="1"/>
          </p:cNvSpPr>
          <p:nvPr>
            <p:ph idx="1"/>
          </p:nvPr>
        </p:nvSpPr>
        <p:spPr>
          <a:xfrm>
            <a:off x="218364" y="1283524"/>
            <a:ext cx="7151427" cy="5574476"/>
          </a:xfrm>
        </p:spPr>
        <p:txBody>
          <a:bodyPr>
            <a:normAutofit/>
          </a:bodyPr>
          <a:lstStyle/>
          <a:p>
            <a:pPr>
              <a:lnSpc>
                <a:spcPct val="80000"/>
              </a:lnSpc>
            </a:pPr>
            <a:r>
              <a:rPr lang="id-ID" sz="2000" dirty="0" smtClean="0"/>
              <a:t>Kerajaan Sriwijaya adalah kerajaan Melayu Kuno di pulau Sumatra yang banyak berpengaruh di kepulauan Melayu. Kerajaan Sriwijaya didirikan oleh Dapunta Hyang Cri Yacanaca. </a:t>
            </a:r>
            <a:r>
              <a:rPr lang="id-ID" sz="2000" dirty="0" smtClean="0">
                <a:solidFill>
                  <a:srgbClr val="FFFFFF"/>
                </a:solidFill>
              </a:rPr>
              <a:t>. </a:t>
            </a:r>
            <a:endParaRPr lang="id-ID" sz="2000" dirty="0">
              <a:solidFill>
                <a:srgbClr val="FFFFFF"/>
              </a:solidFill>
            </a:endParaRPr>
          </a:p>
          <a:p>
            <a:pPr>
              <a:lnSpc>
                <a:spcPct val="80000"/>
              </a:lnSpc>
            </a:pPr>
            <a:r>
              <a:rPr lang="id-ID" sz="2000" dirty="0" smtClean="0">
                <a:solidFill>
                  <a:srgbClr val="FFFFFF"/>
                </a:solidFill>
              </a:rPr>
              <a:t>Nilai Pancasila :</a:t>
            </a:r>
          </a:p>
          <a:p>
            <a:pPr>
              <a:lnSpc>
                <a:spcPct val="80000"/>
              </a:lnSpc>
            </a:pPr>
            <a:r>
              <a:rPr lang="id-ID" sz="2000" dirty="0" smtClean="0">
                <a:solidFill>
                  <a:srgbClr val="FFFFFF"/>
                </a:solidFill>
              </a:rPr>
              <a:t>      Nilai Ketuhanan 	: Pusat agama Budha di Asia </a:t>
            </a:r>
            <a:r>
              <a:rPr lang="en-US" sz="2000" dirty="0" smtClean="0">
                <a:solidFill>
                  <a:srgbClr val="FFFFFF"/>
                </a:solidFill>
              </a:rPr>
              <a:t> 				  </a:t>
            </a:r>
            <a:r>
              <a:rPr lang="id-ID" sz="2000" dirty="0" smtClean="0">
                <a:solidFill>
                  <a:srgbClr val="FFFFFF"/>
                </a:solidFill>
              </a:rPr>
              <a:t>Tenggara</a:t>
            </a:r>
          </a:p>
          <a:p>
            <a:pPr>
              <a:lnSpc>
                <a:spcPct val="80000"/>
              </a:lnSpc>
            </a:pPr>
            <a:r>
              <a:rPr lang="en-US" sz="2000" dirty="0" smtClean="0">
                <a:solidFill>
                  <a:srgbClr val="FFFFFF"/>
                </a:solidFill>
              </a:rPr>
              <a:t> </a:t>
            </a:r>
            <a:r>
              <a:rPr lang="id-ID" sz="2000" dirty="0" smtClean="0">
                <a:solidFill>
                  <a:srgbClr val="FFFFFF"/>
                </a:solidFill>
              </a:rPr>
              <a:t>     Nilai Manusiaan	: Bersifat terbuka terhadap budaya </a:t>
            </a:r>
            <a:r>
              <a:rPr lang="en-US" sz="2000" dirty="0" smtClean="0">
                <a:solidFill>
                  <a:srgbClr val="FFFFFF"/>
                </a:solidFill>
              </a:rPr>
              <a:t>			  </a:t>
            </a:r>
            <a:r>
              <a:rPr lang="id-ID" sz="2000" dirty="0" smtClean="0">
                <a:solidFill>
                  <a:srgbClr val="FFFFFF"/>
                </a:solidFill>
              </a:rPr>
              <a:t>asing yang masuk</a:t>
            </a:r>
          </a:p>
          <a:p>
            <a:pPr>
              <a:lnSpc>
                <a:spcPct val="80000"/>
              </a:lnSpc>
            </a:pPr>
            <a:r>
              <a:rPr lang="en-US" sz="2000" dirty="0" smtClean="0">
                <a:solidFill>
                  <a:srgbClr val="FFFFFF"/>
                </a:solidFill>
              </a:rPr>
              <a:t> </a:t>
            </a:r>
            <a:r>
              <a:rPr lang="id-ID" sz="2000" dirty="0" smtClean="0">
                <a:solidFill>
                  <a:srgbClr val="FFFFFF"/>
                </a:solidFill>
              </a:rPr>
              <a:t>     Nilai Persatuan</a:t>
            </a:r>
            <a:r>
              <a:rPr lang="en-US" sz="2000" dirty="0" smtClean="0">
                <a:solidFill>
                  <a:srgbClr val="FFFFFF"/>
                </a:solidFill>
              </a:rPr>
              <a:t>	</a:t>
            </a:r>
            <a:r>
              <a:rPr lang="id-ID" sz="2000" dirty="0" smtClean="0">
                <a:solidFill>
                  <a:srgbClr val="FFFFFF"/>
                </a:solidFill>
              </a:rPr>
              <a:t> : Wilayahnya tersebar di daerah</a:t>
            </a:r>
            <a:r>
              <a:rPr lang="en-US" sz="2000" dirty="0" smtClean="0">
                <a:solidFill>
                  <a:srgbClr val="FFFFFF"/>
                </a:solidFill>
              </a:rPr>
              <a:t> 			                </a:t>
            </a:r>
            <a:r>
              <a:rPr lang="id-ID" sz="2000" dirty="0" smtClean="0">
                <a:solidFill>
                  <a:srgbClr val="FFFFFF"/>
                </a:solidFill>
              </a:rPr>
              <a:t>Asia Tenggara</a:t>
            </a:r>
          </a:p>
          <a:p>
            <a:pPr>
              <a:lnSpc>
                <a:spcPct val="80000"/>
              </a:lnSpc>
            </a:pPr>
            <a:r>
              <a:rPr lang="en-US" sz="2000" dirty="0" smtClean="0">
                <a:solidFill>
                  <a:srgbClr val="FFFFFF"/>
                </a:solidFill>
              </a:rPr>
              <a:t>   </a:t>
            </a:r>
            <a:r>
              <a:rPr lang="id-ID" sz="2000" dirty="0" smtClean="0">
                <a:solidFill>
                  <a:srgbClr val="FFFFFF"/>
                </a:solidFill>
              </a:rPr>
              <a:t>   Nilai Kerakyatan 	: Rakyat makmur</a:t>
            </a:r>
          </a:p>
          <a:p>
            <a:pPr>
              <a:lnSpc>
                <a:spcPct val="80000"/>
              </a:lnSpc>
            </a:pPr>
            <a:r>
              <a:rPr lang="id-ID" sz="2000" dirty="0" smtClean="0">
                <a:solidFill>
                  <a:srgbClr val="FFFFFF"/>
                </a:solidFill>
              </a:rPr>
              <a:t>      Nilai Keadilan </a:t>
            </a:r>
            <a:r>
              <a:rPr lang="en-US" sz="2000" dirty="0" smtClean="0">
                <a:solidFill>
                  <a:srgbClr val="FFFFFF"/>
                </a:solidFill>
              </a:rPr>
              <a:t>	</a:t>
            </a:r>
            <a:r>
              <a:rPr lang="id-ID" sz="2000" dirty="0" smtClean="0">
                <a:solidFill>
                  <a:srgbClr val="FFFFFF"/>
                </a:solidFill>
              </a:rPr>
              <a:t>: Tidak membedakan latar </a:t>
            </a:r>
            <a:r>
              <a:rPr lang="en-US" sz="2000" dirty="0" smtClean="0">
                <a:solidFill>
                  <a:srgbClr val="FFFFFF"/>
                </a:solidFill>
              </a:rPr>
              <a:t>				  </a:t>
            </a:r>
            <a:r>
              <a:rPr lang="id-ID" sz="2000" dirty="0" smtClean="0">
                <a:solidFill>
                  <a:srgbClr val="FFFFFF"/>
                </a:solidFill>
              </a:rPr>
              <a:t>belakang</a:t>
            </a:r>
          </a:p>
          <a:p>
            <a:pPr>
              <a:lnSpc>
                <a:spcPct val="80000"/>
              </a:lnSpc>
            </a:pPr>
            <a:r>
              <a:rPr lang="id-ID" sz="2000" dirty="0">
                <a:solidFill>
                  <a:srgbClr val="FFFFFF"/>
                </a:solidFill>
              </a:rPr>
              <a:t/>
            </a:r>
            <a:br>
              <a:rPr lang="id-ID" sz="2000" dirty="0">
                <a:solidFill>
                  <a:srgbClr val="FFFFFF"/>
                </a:solidFill>
              </a:rPr>
            </a:br>
            <a:endParaRPr lang="id-ID" sz="2000" dirty="0">
              <a:solidFill>
                <a:srgbClr val="FFFFFF"/>
              </a:solidFill>
            </a:endParaRPr>
          </a:p>
        </p:txBody>
      </p:sp>
      <p:pic>
        <p:nvPicPr>
          <p:cNvPr id="8" name="Picture 7" descr="C:\Users\user\AppData\Local\Microsoft\Windows\Temporary Internet Files\Content.Word\PETA-KEKUASAAN-KERAJAAN-SRIWIJAY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5914" y="9"/>
            <a:ext cx="4626086" cy="3589351"/>
          </a:xfrm>
          <a:prstGeom prst="rect">
            <a:avLst/>
          </a:prstGeom>
          <a:noFill/>
          <a:ln>
            <a:noFill/>
          </a:ln>
        </p:spPr>
      </p:pic>
    </p:spTree>
    <p:extLst>
      <p:ext uri="{BB962C8B-B14F-4D97-AF65-F5344CB8AC3E}">
        <p14:creationId xmlns:p14="http://schemas.microsoft.com/office/powerpoint/2010/main" val="20986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723</TotalTime>
  <Words>1775</Words>
  <Application>Microsoft Office PowerPoint</Application>
  <PresentationFormat>Widescreen</PresentationFormat>
  <Paragraphs>172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Baskerville Old Face</vt:lpstr>
      <vt:lpstr>Tw Cen MT</vt:lpstr>
      <vt:lpstr>Tw Cen MT Condensed</vt:lpstr>
      <vt:lpstr>Wingdings 3</vt:lpstr>
      <vt:lpstr>Integral</vt:lpstr>
      <vt:lpstr>MASA LAHIRNYA PEMAKAIAN ISTILAH PANCASILA </vt:lpstr>
      <vt:lpstr>PowerPoint Presentation</vt:lpstr>
      <vt:lpstr>PowerPoint Presentation</vt:lpstr>
      <vt:lpstr>PowerPoint Presentation</vt:lpstr>
      <vt:lpstr>  PANCASILA </vt:lpstr>
      <vt:lpstr>PowerPoint Presentation</vt:lpstr>
      <vt:lpstr>Sejarah pancasila dalam masa kerajaan</vt:lpstr>
      <vt:lpstr>Kerajaan kutai</vt:lpstr>
      <vt:lpstr>Kerajaan Sriwijaya</vt:lpstr>
      <vt:lpstr>Zaman Kerajaan Majapahit</vt:lpstr>
      <vt:lpstr>PowerPoint Presentation</vt:lpstr>
      <vt:lpstr>PowerPoint Presentation</vt:lpstr>
      <vt:lpstr>Perumusan pancasila</vt:lpstr>
      <vt:lpstr>Sidang bpupki</vt:lpstr>
      <vt:lpstr>Tokoh yang memberikan pendapat tentang dasar negara</vt:lpstr>
      <vt:lpstr>Tokoh yang memberikan pendapat tentang dasar negara</vt:lpstr>
      <vt:lpstr>Tokoh yang memberikan pendapat tentang dasar negara</vt:lpstr>
      <vt:lpstr>SEPUTAR PANCASILA</vt:lpstr>
      <vt:lpstr>Sidang panitia 9</vt:lpstr>
      <vt:lpstr>Tujuan dibentuknya panitia 9</vt:lpstr>
      <vt:lpstr>Sidang ppki</vt:lpstr>
      <vt:lpstr>Dimensi nilai-nilai pancasila</vt:lpstr>
      <vt:lpstr> Perumusan Proklamasi </vt:lpstr>
      <vt:lpstr>Sejarah proklamasi kemerdekaan </vt:lpstr>
      <vt:lpstr>Perumusan teks proklamasi kemerdekaan </vt:lpstr>
      <vt:lpstr>PowerPoint Presentation</vt:lpstr>
      <vt:lpstr>PowerPoint Presentation</vt:lpstr>
      <vt:lpstr>PowerPoint Presentation</vt:lpstr>
      <vt:lpstr>PANCASILA ERA ORDE LAMA </vt:lpstr>
      <vt:lpstr>PANCASILA ERA ORDE BARU </vt:lpstr>
      <vt:lpstr>PANCASILA ERA REFORMASI </vt:lpstr>
      <vt:lpstr>Any question?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Pancasila</dc:title>
  <dc:creator>shafa adenstia rabbani</dc:creator>
  <cp:lastModifiedBy>Windows User</cp:lastModifiedBy>
  <cp:revision>79</cp:revision>
  <dcterms:created xsi:type="dcterms:W3CDTF">2016-08-09T11:11:47Z</dcterms:created>
  <dcterms:modified xsi:type="dcterms:W3CDTF">2018-09-03T12:26:55Z</dcterms:modified>
</cp:coreProperties>
</file>