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fonts/font7.fntdata" ContentType="application/x-fontdata"/>
  <Override PartName="/ppt/fonts/font8.fntdata" ContentType="application/x-fontdata"/>
  <Override PartName="/ppt/fonts/font9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x="18288000" cy="10287000"/>
  <p:notesSz cx="18288000" cy="10287000"/>
  <p:embeddedFontLst>
    <p:embeddedFont>
      <p:font typeface="RRITHP+Aka-AcidGR-Fatbamboo"/>
      <p:regular r:id="rId29"/>
    </p:embeddedFont>
    <p:embeddedFont>
      <p:font typeface="ALIMDB+Arimo-Regular"/>
      <p:regular r:id="rId30"/>
    </p:embeddedFont>
    <p:embeddedFont>
      <p:font typeface="RRITHP+Aka-AcidGR-Fatbamboo"/>
      <p:regular r:id="rId31"/>
    </p:embeddedFont>
    <p:embeddedFont>
      <p:font typeface="UMWHRO+Pangolin-Regular"/>
      <p:regular r:id="rId32"/>
    </p:embeddedFont>
    <p:embeddedFont>
      <p:font typeface="LBQPLP+Aka-AcidGR-Fatbamboo"/>
      <p:regular r:id="rId33"/>
    </p:embeddedFont>
    <p:embeddedFont>
      <p:font typeface="BBJKRW+ArialMT"/>
      <p:regular r:id="rId34"/>
    </p:embeddedFont>
    <p:embeddedFont>
      <p:font typeface="RRITHP+Aka-AcidGR-Fatbamboo"/>
      <p:regular r:id="rId35"/>
    </p:embeddedFont>
    <p:embeddedFont>
      <p:font typeface="RRITHP+Aka-AcidGR-Fatbamboo"/>
      <p:regular r:id="rId36"/>
    </p:embeddedFont>
    <p:embeddedFont>
      <p:font typeface="RRITHP+Aka-AcidGR-Fatbamboo"/>
      <p:regular r:id="rId37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slide" Target="slides/slide8.xml" /><Relationship Id="rId14" Type="http://schemas.openxmlformats.org/officeDocument/2006/relationships/slide" Target="slides/slide9.xml" /><Relationship Id="rId15" Type="http://schemas.openxmlformats.org/officeDocument/2006/relationships/slide" Target="slides/slide10.xml" /><Relationship Id="rId16" Type="http://schemas.openxmlformats.org/officeDocument/2006/relationships/slide" Target="slides/slide11.xml" /><Relationship Id="rId17" Type="http://schemas.openxmlformats.org/officeDocument/2006/relationships/slide" Target="slides/slide12.xml" /><Relationship Id="rId18" Type="http://schemas.openxmlformats.org/officeDocument/2006/relationships/slide" Target="slides/slide13.xml" /><Relationship Id="rId19" Type="http://schemas.openxmlformats.org/officeDocument/2006/relationships/slide" Target="slides/slide14.xml" /><Relationship Id="rId2" Type="http://schemas.openxmlformats.org/officeDocument/2006/relationships/tableStyles" Target="tableStyles.xml" /><Relationship Id="rId20" Type="http://schemas.openxmlformats.org/officeDocument/2006/relationships/slide" Target="slides/slide15.xml" /><Relationship Id="rId21" Type="http://schemas.openxmlformats.org/officeDocument/2006/relationships/slide" Target="slides/slide16.xml" /><Relationship Id="rId22" Type="http://schemas.openxmlformats.org/officeDocument/2006/relationships/slide" Target="slides/slide17.xml" /><Relationship Id="rId23" Type="http://schemas.openxmlformats.org/officeDocument/2006/relationships/slide" Target="slides/slide18.xml" /><Relationship Id="rId24" Type="http://schemas.openxmlformats.org/officeDocument/2006/relationships/slide" Target="slides/slide19.xml" /><Relationship Id="rId25" Type="http://schemas.openxmlformats.org/officeDocument/2006/relationships/slide" Target="slides/slide20.xml" /><Relationship Id="rId26" Type="http://schemas.openxmlformats.org/officeDocument/2006/relationships/slide" Target="slides/slide21.xml" /><Relationship Id="rId27" Type="http://schemas.openxmlformats.org/officeDocument/2006/relationships/slide" Target="slides/slide22.xml" /><Relationship Id="rId28" Type="http://schemas.openxmlformats.org/officeDocument/2006/relationships/slide" Target="slides/slide23.xml" /><Relationship Id="rId29" Type="http://schemas.openxmlformats.org/officeDocument/2006/relationships/font" Target="fonts/font1.fntdata" /><Relationship Id="rId3" Type="http://schemas.openxmlformats.org/officeDocument/2006/relationships/viewProps" Target="viewProps.xml" /><Relationship Id="rId30" Type="http://schemas.openxmlformats.org/officeDocument/2006/relationships/font" Target="fonts/font2.fntdata" /><Relationship Id="rId31" Type="http://schemas.openxmlformats.org/officeDocument/2006/relationships/font" Target="fonts/font3.fntdata" /><Relationship Id="rId32" Type="http://schemas.openxmlformats.org/officeDocument/2006/relationships/font" Target="fonts/font4.fntdata" /><Relationship Id="rId33" Type="http://schemas.openxmlformats.org/officeDocument/2006/relationships/font" Target="fonts/font5.fntdata" /><Relationship Id="rId34" Type="http://schemas.openxmlformats.org/officeDocument/2006/relationships/font" Target="fonts/font6.fntdata" /><Relationship Id="rId35" Type="http://schemas.openxmlformats.org/officeDocument/2006/relationships/font" Target="fonts/font7.fntdata" /><Relationship Id="rId36" Type="http://schemas.openxmlformats.org/officeDocument/2006/relationships/font" Target="fonts/font8.fntdata" /><Relationship Id="rId37" Type="http://schemas.openxmlformats.org/officeDocument/2006/relationships/font" Target="fonts/font9.fntdata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0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1.pn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2.pn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3.pn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4.pn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5.pn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6.pn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7.pn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8.pn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9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0.png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1.png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2.png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3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9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927689" y="2078959"/>
            <a:ext cx="11273789" cy="15163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58248" marR="0">
              <a:lnSpc>
                <a:spcPts val="6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6000" spc="846" b="1">
                <a:solidFill>
                  <a:srgbClr val="514847"/>
                </a:solidFill>
                <a:latin typeface="RRITHP+Aka-AcidGR-Fatbamboo"/>
                <a:cs typeface="RRITHP+Aka-AcidGR-Fatbamboo"/>
              </a:rPr>
              <a:t>PANDUAN</a:t>
            </a:r>
            <a:r>
              <a:rPr dirty="0" sz="6000" spc="846" b="1">
                <a:solidFill>
                  <a:srgbClr val="514847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6000" spc="846" b="1">
                <a:solidFill>
                  <a:srgbClr val="514847"/>
                </a:solidFill>
                <a:latin typeface="RRITHP+Aka-AcidGR-Fatbamboo"/>
                <a:cs typeface="RRITHP+Aka-AcidGR-Fatbamboo"/>
              </a:rPr>
              <a:t>UNTUK</a:t>
            </a:r>
            <a:r>
              <a:rPr dirty="0" sz="6000" spc="846" b="1">
                <a:solidFill>
                  <a:srgbClr val="514847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6000" spc="846" b="1">
                <a:solidFill>
                  <a:srgbClr val="514847"/>
                </a:solidFill>
                <a:latin typeface="RRITHP+Aka-AcidGR-Fatbamboo"/>
                <a:cs typeface="RRITHP+Aka-AcidGR-Fatbamboo"/>
              </a:rPr>
              <a:t>MERANCANG</a:t>
            </a:r>
          </a:p>
          <a:p>
            <a:pPr marL="0" marR="0">
              <a:lnSpc>
                <a:spcPts val="5639"/>
              </a:lnSpc>
              <a:spcBef>
                <a:spcPts val="0"/>
              </a:spcBef>
              <a:spcAft>
                <a:spcPts val="0"/>
              </a:spcAft>
            </a:pPr>
            <a:r>
              <a:rPr dirty="0" sz="6000" spc="846" b="1">
                <a:solidFill>
                  <a:srgbClr val="514847"/>
                </a:solidFill>
                <a:latin typeface="RRITHP+Aka-AcidGR-Fatbamboo"/>
                <a:cs typeface="RRITHP+Aka-AcidGR-Fatbamboo"/>
              </a:rPr>
              <a:t>EKSPERIMEN</a:t>
            </a:r>
            <a:r>
              <a:rPr dirty="0" sz="6000" spc="846" b="1">
                <a:solidFill>
                  <a:srgbClr val="514847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6000" spc="846" b="1">
                <a:solidFill>
                  <a:srgbClr val="514847"/>
                </a:solidFill>
                <a:latin typeface="RRITHP+Aka-AcidGR-Fatbamboo"/>
                <a:cs typeface="RRITHP+Aka-AcidGR-Fatbamboo"/>
              </a:rPr>
              <a:t>FISIKA</a:t>
            </a:r>
            <a:r>
              <a:rPr dirty="0" sz="6000" spc="846" b="1">
                <a:solidFill>
                  <a:srgbClr val="514847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6000" spc="846" b="1">
                <a:solidFill>
                  <a:srgbClr val="514847"/>
                </a:solidFill>
                <a:latin typeface="RRITHP+Aka-AcidGR-Fatbamboo"/>
                <a:cs typeface="RRITHP+Aka-AcidGR-Fatbamboo"/>
              </a:rPr>
              <a:t>SEDERHANA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002075" y="4171467"/>
            <a:ext cx="9300874" cy="93321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128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M</a:t>
            </a:r>
            <a:r>
              <a:rPr dirty="0" sz="2800" spc="-83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A</a:t>
            </a:r>
            <a:r>
              <a:rPr dirty="0" sz="2800" spc="-87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T</a:t>
            </a:r>
            <a:r>
              <a:rPr dirty="0" sz="2800" spc="-86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A</a:t>
            </a:r>
            <a:r>
              <a:rPr dirty="0" sz="2800" spc="-87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K</a:t>
            </a:r>
            <a:r>
              <a:rPr dirty="0" sz="2800" spc="-87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U</a:t>
            </a:r>
            <a:r>
              <a:rPr dirty="0" sz="2800" spc="-83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L</a:t>
            </a:r>
            <a:r>
              <a:rPr dirty="0" sz="2800" spc="-83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I</a:t>
            </a:r>
            <a:r>
              <a:rPr dirty="0" sz="2800" spc="-86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A</a:t>
            </a:r>
            <a:r>
              <a:rPr dirty="0" sz="2800" spc="-87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H</a:t>
            </a:r>
            <a:r>
              <a:rPr dirty="0" sz="2800" spc="1385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T</a:t>
            </a:r>
            <a:r>
              <a:rPr dirty="0" sz="2800" spc="-86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E</a:t>
            </a:r>
            <a:r>
              <a:rPr dirty="0" sz="2800" spc="-87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K</a:t>
            </a:r>
            <a:r>
              <a:rPr dirty="0" sz="2800" spc="-87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N</a:t>
            </a:r>
            <a:r>
              <a:rPr dirty="0" sz="2800" spc="-83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I</a:t>
            </a:r>
            <a:r>
              <a:rPr dirty="0" sz="2800" spc="-86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K</a:t>
            </a:r>
            <a:r>
              <a:rPr dirty="0" sz="2800" spc="138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L</a:t>
            </a:r>
            <a:r>
              <a:rPr dirty="0" sz="2800" spc="-83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A</a:t>
            </a:r>
            <a:r>
              <a:rPr dirty="0" sz="2800" spc="-87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B</a:t>
            </a:r>
            <a:r>
              <a:rPr dirty="0" sz="2800" spc="-87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O</a:t>
            </a:r>
            <a:r>
              <a:rPr dirty="0" sz="2800" spc="-86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R</a:t>
            </a:r>
            <a:r>
              <a:rPr dirty="0" sz="2800" spc="-83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A</a:t>
            </a:r>
            <a:r>
              <a:rPr dirty="0" sz="2800" spc="-87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T</a:t>
            </a:r>
            <a:r>
              <a:rPr dirty="0" sz="2800" spc="-86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O</a:t>
            </a:r>
            <a:r>
              <a:rPr dirty="0" sz="2800" spc="-86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R</a:t>
            </a:r>
            <a:r>
              <a:rPr dirty="0" sz="2800" spc="-83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I</a:t>
            </a:r>
            <a:r>
              <a:rPr dirty="0" sz="2800" spc="-86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U</a:t>
            </a:r>
            <a:r>
              <a:rPr dirty="0" sz="2800" spc="-83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M</a:t>
            </a:r>
          </a:p>
          <a:p>
            <a:pPr marL="2282347" marR="0">
              <a:lnSpc>
                <a:spcPts val="3128"/>
              </a:lnSpc>
              <a:spcBef>
                <a:spcPts val="791"/>
              </a:spcBef>
              <a:spcAft>
                <a:spcPts val="0"/>
              </a:spcAft>
            </a:pP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D</a:t>
            </a:r>
            <a:r>
              <a:rPr dirty="0" sz="2800" spc="-83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O</a:t>
            </a:r>
            <a:r>
              <a:rPr dirty="0" sz="2800" spc="-86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S</a:t>
            </a:r>
            <a:r>
              <a:rPr dirty="0" sz="2800" spc="-87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E</a:t>
            </a:r>
            <a:r>
              <a:rPr dirty="0" sz="2800" spc="-87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N</a:t>
            </a:r>
            <a:r>
              <a:rPr dirty="0" sz="2800" spc="1385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P</a:t>
            </a:r>
            <a:r>
              <a:rPr dirty="0" sz="2800" spc="-87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E</a:t>
            </a:r>
            <a:r>
              <a:rPr dirty="0" sz="2800" spc="-87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N</a:t>
            </a:r>
            <a:r>
              <a:rPr dirty="0" sz="2800" spc="-83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G</a:t>
            </a:r>
            <a:r>
              <a:rPr dirty="0" sz="2800" spc="-86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A</a:t>
            </a:r>
            <a:r>
              <a:rPr dirty="0" sz="2800" spc="-87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N</a:t>
            </a:r>
            <a:r>
              <a:rPr dirty="0" sz="2800" spc="-83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P</a:t>
            </a:r>
            <a:r>
              <a:rPr dirty="0" sz="2800" spc="-87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U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551930" y="5167147"/>
            <a:ext cx="8128313" cy="4353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128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D</a:t>
            </a:r>
            <a:r>
              <a:rPr dirty="0" sz="2800" spc="-83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R</a:t>
            </a:r>
            <a:r>
              <a:rPr dirty="0" sz="2800" spc="-83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.</a:t>
            </a:r>
            <a:r>
              <a:rPr dirty="0" sz="2800" spc="138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C</a:t>
            </a:r>
            <a:r>
              <a:rPr dirty="0" sz="2800" spc="-83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H</a:t>
            </a:r>
            <a:r>
              <a:rPr dirty="0" sz="2800" spc="-83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A</a:t>
            </a:r>
            <a:r>
              <a:rPr dirty="0" sz="2800" spc="-87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N</a:t>
            </a:r>
            <a:r>
              <a:rPr dirty="0" sz="2800" spc="-83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D</a:t>
            </a:r>
            <a:r>
              <a:rPr dirty="0" sz="2800" spc="-83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R</a:t>
            </a:r>
            <a:r>
              <a:rPr dirty="0" sz="2800" spc="-83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A</a:t>
            </a:r>
            <a:r>
              <a:rPr dirty="0" sz="2800" spc="138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E</a:t>
            </a:r>
            <a:r>
              <a:rPr dirty="0" sz="2800" spc="-87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R</a:t>
            </a:r>
            <a:r>
              <a:rPr dirty="0" sz="2800" spc="-83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T</a:t>
            </a:r>
            <a:r>
              <a:rPr dirty="0" sz="2800" spc="-86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I</a:t>
            </a:r>
            <a:r>
              <a:rPr dirty="0" sz="2800" spc="-86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K</a:t>
            </a:r>
            <a:r>
              <a:rPr dirty="0" sz="2800" spc="-87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A</a:t>
            </a:r>
            <a:r>
              <a:rPr dirty="0" sz="2800" spc="-87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N</a:t>
            </a:r>
            <a:r>
              <a:rPr dirty="0" sz="2800" spc="-83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T</a:t>
            </a:r>
            <a:r>
              <a:rPr dirty="0" sz="2800" spc="-86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O</a:t>
            </a:r>
            <a:r>
              <a:rPr dirty="0" sz="2800" spc="-86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,</a:t>
            </a:r>
            <a:r>
              <a:rPr dirty="0" sz="2800" spc="138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M</a:t>
            </a:r>
            <a:r>
              <a:rPr dirty="0" sz="2800" spc="-83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.</a:t>
            </a:r>
            <a:r>
              <a:rPr dirty="0" sz="2800" spc="-86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P</a:t>
            </a:r>
            <a:r>
              <a:rPr dirty="0" sz="2800" spc="-87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800">
                <a:solidFill>
                  <a:srgbClr val="514847"/>
                </a:solidFill>
                <a:latin typeface="ALIMDB+Arimo-Regular"/>
                <a:cs typeface="ALIMDB+Arimo-Regular"/>
              </a:rPr>
              <a:t>D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219681" y="6021023"/>
            <a:ext cx="2795443" cy="37861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681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K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E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L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O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M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P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O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K</a:t>
            </a:r>
            <a:r>
              <a:rPr dirty="0" sz="2400" spc="1185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8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565003" y="6447742"/>
            <a:ext cx="2128568" cy="37861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681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A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N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G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G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O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T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A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904035" y="6874463"/>
            <a:ext cx="7445853" cy="123205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681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1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.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I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K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A</a:t>
            </a:r>
            <a:r>
              <a:rPr dirty="0" sz="2400" spc="1185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T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H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A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L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I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A</a:t>
            </a:r>
            <a:r>
              <a:rPr dirty="0" sz="2400" spc="1185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P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R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A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T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I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W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I</a:t>
            </a:r>
            <a:r>
              <a:rPr dirty="0" sz="2400" spc="1185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2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0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1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3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0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2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2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0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2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2</a:t>
            </a:r>
          </a:p>
          <a:p>
            <a:pPr marL="307022" marR="0">
              <a:lnSpc>
                <a:spcPts val="2681"/>
              </a:lnSpc>
              <a:spcBef>
                <a:spcPts val="628"/>
              </a:spcBef>
              <a:spcAft>
                <a:spcPts val="0"/>
              </a:spcAft>
            </a:pP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2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.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N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A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D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I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Y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A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H</a:t>
            </a:r>
            <a:r>
              <a:rPr dirty="0" sz="2400" spc="1188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S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A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F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I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T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R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I</a:t>
            </a:r>
            <a:r>
              <a:rPr dirty="0" sz="2400" spc="1185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2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0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1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3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0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2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2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0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4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6</a:t>
            </a:r>
          </a:p>
          <a:p>
            <a:pPr marL="122197" marR="0">
              <a:lnSpc>
                <a:spcPts val="2681"/>
              </a:lnSpc>
              <a:spcBef>
                <a:spcPts val="678"/>
              </a:spcBef>
              <a:spcAft>
                <a:spcPts val="0"/>
              </a:spcAft>
            </a:pP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3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.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N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I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K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E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N</a:t>
            </a:r>
            <a:r>
              <a:rPr dirty="0" sz="2400" spc="1188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T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R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I</a:t>
            </a:r>
            <a:r>
              <a:rPr dirty="0" sz="2400" spc="1185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K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E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S</a:t>
            </a:r>
            <a:r>
              <a:rPr dirty="0" sz="2400" spc="-74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U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M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A</a:t>
            </a:r>
            <a:r>
              <a:rPr dirty="0" sz="2400" spc="1185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2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0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1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3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0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2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2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0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5</a:t>
            </a:r>
            <a:r>
              <a:rPr dirty="0" sz="2400" spc="-72">
                <a:solidFill>
                  <a:srgbClr val="514847"/>
                </a:solidFill>
                <a:latin typeface="ALIMDB+Arimo-Regular"/>
                <a:cs typeface="ALIMDB+Arimo-Regular"/>
              </a:rPr>
              <a:t> </a:t>
            </a:r>
            <a:r>
              <a:rPr dirty="0" sz="2400">
                <a:solidFill>
                  <a:srgbClr val="514847"/>
                </a:solidFill>
                <a:latin typeface="ALIMDB+Arimo-Regular"/>
                <a:cs typeface="ALIMDB+Arimo-Regular"/>
              </a:rPr>
              <a:t>3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092089" y="2610526"/>
            <a:ext cx="12261491" cy="54569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996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>
                <a:solidFill>
                  <a:srgbClr val="000000"/>
                </a:solidFill>
                <a:latin typeface="UMWHRO+Pangolin-Regular"/>
                <a:cs typeface="UMWHRO+Pangolin-Regular"/>
              </a:rPr>
              <a:t>Berdasarkan</a:t>
            </a:r>
            <a:r>
              <a:rPr dirty="0" sz="32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200">
                <a:solidFill>
                  <a:srgbClr val="000000"/>
                </a:solidFill>
                <a:latin typeface="UMWHRO+Pangolin-Regular"/>
                <a:cs typeface="UMWHRO+Pangolin-Regular"/>
              </a:rPr>
              <a:t>rentang</a:t>
            </a:r>
            <a:r>
              <a:rPr dirty="0" sz="32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200">
                <a:solidFill>
                  <a:srgbClr val="000000"/>
                </a:solidFill>
                <a:latin typeface="UMWHRO+Pangolin-Regular"/>
                <a:cs typeface="UMWHRO+Pangolin-Regular"/>
              </a:rPr>
              <a:t>frekuensinya,</a:t>
            </a:r>
            <a:r>
              <a:rPr dirty="0" sz="32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200">
                <a:solidFill>
                  <a:srgbClr val="000000"/>
                </a:solidFill>
                <a:latin typeface="UMWHRO+Pangolin-Regular"/>
                <a:cs typeface="UMWHRO+Pangolin-Regular"/>
              </a:rPr>
              <a:t>gelombang</a:t>
            </a:r>
            <a:r>
              <a:rPr dirty="0" sz="32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200">
                <a:solidFill>
                  <a:srgbClr val="000000"/>
                </a:solidFill>
                <a:latin typeface="UMWHRO+Pangolin-Regular"/>
                <a:cs typeface="UMWHRO+Pangolin-Regular"/>
              </a:rPr>
              <a:t>bunyi</a:t>
            </a:r>
            <a:r>
              <a:rPr dirty="0" sz="32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200">
                <a:solidFill>
                  <a:srgbClr val="000000"/>
                </a:solidFill>
                <a:latin typeface="UMWHRO+Pangolin-Regular"/>
                <a:cs typeface="UMWHRO+Pangolin-Regular"/>
              </a:rPr>
              <a:t>dibedakan</a:t>
            </a:r>
            <a:r>
              <a:rPr dirty="0" sz="32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200">
                <a:solidFill>
                  <a:srgbClr val="000000"/>
                </a:solidFill>
                <a:latin typeface="UMWHRO+Pangolin-Regular"/>
                <a:cs typeface="UMWHRO+Pangolin-Regular"/>
              </a:rPr>
              <a:t>menjadi: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092088" y="3951134"/>
            <a:ext cx="10822717" cy="84288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6222"/>
              </a:lnSpc>
              <a:spcBef>
                <a:spcPts val="0"/>
              </a:spcBef>
              <a:spcAft>
                <a:spcPts val="0"/>
              </a:spcAft>
            </a:pPr>
            <a:r>
              <a:rPr dirty="0" sz="5000">
                <a:solidFill>
                  <a:srgbClr val="000000"/>
                </a:solidFill>
                <a:latin typeface="UMWHRO+Pangolin-Regular"/>
                <a:cs typeface="UMWHRO+Pangolin-Regular"/>
              </a:rPr>
              <a:t>Infrasonik</a:t>
            </a:r>
            <a:r>
              <a:rPr dirty="0" sz="5000" spc="6801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5000">
                <a:solidFill>
                  <a:srgbClr val="000000"/>
                </a:solidFill>
                <a:latin typeface="UMWHRO+Pangolin-Regular"/>
                <a:cs typeface="UMWHRO+Pangolin-Regular"/>
              </a:rPr>
              <a:t>Audiosonik</a:t>
            </a:r>
            <a:r>
              <a:rPr dirty="0" sz="5000" spc="1031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5000">
                <a:solidFill>
                  <a:srgbClr val="000000"/>
                </a:solidFill>
                <a:latin typeface="UMWHRO+Pangolin-Regular"/>
                <a:cs typeface="UMWHRO+Pangolin-Regular"/>
              </a:rPr>
              <a:t>Ultrasonik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092088" y="5128155"/>
            <a:ext cx="2886698" cy="147751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gelombang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bunyi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memiliki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frekuensi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&lt;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20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Hz.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860117" y="5141622"/>
            <a:ext cx="3189916" cy="346836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gelombang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bunyi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memiliki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frekuensi</a:t>
            </a:r>
            <a:r>
              <a:rPr dirty="0" sz="2800" spc="607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antara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20</a:t>
            </a:r>
          </a:p>
          <a:p>
            <a:pPr marL="0" marR="0">
              <a:lnSpc>
                <a:spcPts val="3495"/>
              </a:lnSpc>
              <a:spcBef>
                <a:spcPts val="47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--20.000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Hz.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Frekuensi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inilah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dapat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didengar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oleh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telinga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manusia.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1060718" y="5316115"/>
            <a:ext cx="3533303" cy="297065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gelombang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bunyi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memiliki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frekuensi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&gt;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20.000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Hz.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Hewan</a:t>
            </a:r>
          </a:p>
          <a:p>
            <a:pPr marL="0" marR="0">
              <a:lnSpc>
                <a:spcPts val="3495"/>
              </a:lnSpc>
              <a:spcBef>
                <a:spcPts val="47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dapat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mendengar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gelombang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bunyi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ini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anjing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1060718" y="8302393"/>
            <a:ext cx="1595620" cy="4820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kelelawar.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605380" y="1721419"/>
            <a:ext cx="10462819" cy="183641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900"/>
              </a:lnSpc>
              <a:spcBef>
                <a:spcPts val="0"/>
              </a:spcBef>
              <a:spcAft>
                <a:spcPts val="0"/>
              </a:spcAft>
            </a:pPr>
            <a:r>
              <a:rPr dirty="0" sz="5900" spc="659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Penerapan</a:t>
            </a:r>
            <a:r>
              <a:rPr dirty="0" sz="5900" spc="659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900" spc="659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Gelombang</a:t>
            </a:r>
            <a:r>
              <a:rPr dirty="0" sz="5900" spc="659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900" spc="659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Bunyi</a:t>
            </a:r>
            <a:r>
              <a:rPr dirty="0" sz="5900" spc="659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900" spc="659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pada</a:t>
            </a:r>
          </a:p>
          <a:p>
            <a:pPr marL="1850083" marR="0">
              <a:lnSpc>
                <a:spcPts val="5900"/>
              </a:lnSpc>
              <a:spcBef>
                <a:spcPts val="2359"/>
              </a:spcBef>
              <a:spcAft>
                <a:spcPts val="0"/>
              </a:spcAft>
            </a:pPr>
            <a:r>
              <a:rPr dirty="0" sz="5900" spc="659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Kehidupan</a:t>
            </a:r>
            <a:r>
              <a:rPr dirty="0" sz="5900" spc="659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900" spc="659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Sehari-hari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081134" y="4822405"/>
            <a:ext cx="1192564" cy="104419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7921"/>
              </a:lnSpc>
              <a:spcBef>
                <a:spcPts val="0"/>
              </a:spcBef>
              <a:spcAft>
                <a:spcPts val="0"/>
              </a:spcAft>
            </a:pPr>
            <a:r>
              <a:rPr dirty="0" sz="7100" spc="298">
                <a:solidFill>
                  <a:srgbClr val="000000"/>
                </a:solidFill>
                <a:latin typeface="ALIMDB+Arimo-Regular"/>
                <a:cs typeface="ALIMDB+Arimo-Regular"/>
              </a:rPr>
              <a:t>01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0561997" y="4822405"/>
            <a:ext cx="1154093" cy="104419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7921"/>
              </a:lnSpc>
              <a:spcBef>
                <a:spcPts val="0"/>
              </a:spcBef>
              <a:spcAft>
                <a:spcPts val="0"/>
              </a:spcAft>
            </a:pPr>
            <a:r>
              <a:rPr dirty="0" sz="7100">
                <a:solidFill>
                  <a:srgbClr val="000000"/>
                </a:solidFill>
                <a:latin typeface="ALIMDB+Arimo-Regular"/>
                <a:cs typeface="ALIMDB+Arimo-Regular"/>
              </a:rPr>
              <a:t>02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380083" y="4925407"/>
            <a:ext cx="3580034" cy="67243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994"/>
              </a:lnSpc>
              <a:spcBef>
                <a:spcPts val="0"/>
              </a:spcBef>
              <a:spcAft>
                <a:spcPts val="0"/>
              </a:spcAft>
            </a:pPr>
            <a:r>
              <a:rPr dirty="0" sz="4000">
                <a:solidFill>
                  <a:srgbClr val="000000"/>
                </a:solidFill>
                <a:latin typeface="UMWHRO+Pangolin-Regular"/>
                <a:cs typeface="UMWHRO+Pangolin-Regular"/>
              </a:rPr>
              <a:t>Teknologi</a:t>
            </a:r>
            <a:r>
              <a:rPr dirty="0" sz="4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4000">
                <a:solidFill>
                  <a:srgbClr val="000000"/>
                </a:solidFill>
                <a:latin typeface="UMWHRO+Pangolin-Regular"/>
                <a:cs typeface="UMWHRO+Pangolin-Regular"/>
              </a:rPr>
              <a:t>Sonar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2010866" y="4925407"/>
            <a:ext cx="3261090" cy="67243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994"/>
              </a:lnSpc>
              <a:spcBef>
                <a:spcPts val="0"/>
              </a:spcBef>
              <a:spcAft>
                <a:spcPts val="0"/>
              </a:spcAft>
            </a:pPr>
            <a:r>
              <a:rPr dirty="0" sz="4000">
                <a:solidFill>
                  <a:srgbClr val="000000"/>
                </a:solidFill>
                <a:latin typeface="UMWHRO+Pangolin-Regular"/>
                <a:cs typeface="UMWHRO+Pangolin-Regular"/>
              </a:rPr>
              <a:t>Ultrasonografi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380083" y="5849490"/>
            <a:ext cx="4453268" cy="346836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contoh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dari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teknologi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sonar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seperti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kamera,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pendeteksian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antara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jarak</a:t>
            </a:r>
            <a:r>
              <a:rPr dirty="0" sz="2800" spc="607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barang-barang</a:t>
            </a:r>
          </a:p>
          <a:p>
            <a:pPr marL="0" marR="0">
              <a:lnSpc>
                <a:spcPts val="3495"/>
              </a:lnSpc>
              <a:spcBef>
                <a:spcPts val="47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terdapat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sekeliling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kendaraan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bermotor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roda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empat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untuk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mengukur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kedalaman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lautan.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2010866" y="5849490"/>
            <a:ext cx="1871466" cy="482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Contoh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dari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2010866" y="6347203"/>
            <a:ext cx="3203423" cy="147751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ultrasonografi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Mesin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USG,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monitor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transducer.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310452" y="1946390"/>
            <a:ext cx="10771940" cy="26201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202"/>
              </a:lnSpc>
              <a:spcBef>
                <a:spcPts val="0"/>
              </a:spcBef>
              <a:spcAft>
                <a:spcPts val="0"/>
              </a:spcAft>
            </a:pPr>
            <a:r>
              <a:rPr dirty="0" sz="5200" spc="313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GELOMBANG</a:t>
            </a:r>
            <a:r>
              <a:rPr dirty="0" sz="5200" spc="313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200" spc="313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BUNYI</a:t>
            </a:r>
            <a:r>
              <a:rPr dirty="0" sz="5200" spc="311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200" spc="313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ADALAH</a:t>
            </a:r>
            <a:r>
              <a:rPr dirty="0" sz="5200" spc="311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200" spc="313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GELOMBANG</a:t>
            </a:r>
          </a:p>
          <a:p>
            <a:pPr marL="1604482" marR="0">
              <a:lnSpc>
                <a:spcPts val="5202"/>
              </a:lnSpc>
              <a:spcBef>
                <a:spcPts val="2081"/>
              </a:spcBef>
              <a:spcAft>
                <a:spcPts val="0"/>
              </a:spcAft>
            </a:pPr>
            <a:r>
              <a:rPr dirty="0" sz="5200" spc="313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LONGITUDINAL</a:t>
            </a:r>
            <a:r>
              <a:rPr dirty="0" sz="5200" spc="313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200" spc="313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(SEDERHANA)</a:t>
            </a:r>
          </a:p>
          <a:p>
            <a:pPr marL="7038193" marR="0">
              <a:lnSpc>
                <a:spcPts val="3495"/>
              </a:lnSpc>
              <a:spcBef>
                <a:spcPts val="430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RASIONAL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588393" y="4138752"/>
            <a:ext cx="2471129" cy="68792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116"/>
              </a:lnSpc>
              <a:spcBef>
                <a:spcPts val="0"/>
              </a:spcBef>
              <a:spcAft>
                <a:spcPts val="0"/>
              </a:spcAft>
            </a:pPr>
            <a:r>
              <a:rPr dirty="0" sz="4600" spc="301">
                <a:solidFill>
                  <a:srgbClr val="000000"/>
                </a:solidFill>
                <a:latin typeface="ALIMDB+Arimo-Regular"/>
                <a:cs typeface="ALIMDB+Arimo-Regular"/>
              </a:rPr>
              <a:t>Ilustrasi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182787" y="4953076"/>
            <a:ext cx="3280790" cy="68792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116"/>
              </a:lnSpc>
              <a:spcBef>
                <a:spcPts val="0"/>
              </a:spcBef>
              <a:spcAft>
                <a:spcPts val="0"/>
              </a:spcAft>
            </a:pPr>
            <a:r>
              <a:rPr dirty="0" sz="4600" spc="299">
                <a:solidFill>
                  <a:srgbClr val="000000"/>
                </a:solidFill>
                <a:latin typeface="ALIMDB+Arimo-Regular"/>
                <a:cs typeface="ALIMDB+Arimo-Regular"/>
              </a:rPr>
              <a:t>Percobaan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0348645" y="5079920"/>
            <a:ext cx="6608857" cy="1975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Gelombang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bunyi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rambatan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tekanan.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Adanya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gaya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berubah-ubah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menjadikan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benda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bergerak-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gerak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sesuai</a:t>
            </a:r>
          </a:p>
          <a:p>
            <a:pPr marL="0" marR="0">
              <a:lnSpc>
                <a:spcPts val="3495"/>
              </a:lnSpc>
              <a:spcBef>
                <a:spcPts val="47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gaya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terjadi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0348645" y="7568484"/>
            <a:ext cx="3159701" cy="4820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ALAT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BAHAN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: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0348645" y="8563910"/>
            <a:ext cx="6203261" cy="97979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Tabung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ditutup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karet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balon-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pemukul,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larnpu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lilin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502997" y="1857388"/>
            <a:ext cx="2294124" cy="482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CARA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KERJA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805256" y="2390661"/>
            <a:ext cx="6659086" cy="101535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Letakkan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lilin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dimuka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tabung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terbuka.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Tabuh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lempeng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karet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805256" y="3457207"/>
            <a:ext cx="5663050" cy="482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Amati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kondisi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fisis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dari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nyata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lilin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itu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502997" y="4546055"/>
            <a:ext cx="2499232" cy="482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KONSEP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FISIS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: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805256" y="5079327"/>
            <a:ext cx="8605657" cy="101535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gerak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bolak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balik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melalui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titik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setimbang.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dapat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menimbulkan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bunyi.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2805256" y="6145874"/>
            <a:ext cx="6920715" cy="482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Sumber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bunyi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berlaku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sebagai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sumber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getar.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805256" y="6679146"/>
            <a:ext cx="11623127" cy="20819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128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Sumber</a:t>
            </a:r>
            <a:r>
              <a:rPr dirty="0" sz="2800" spc="555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getar</a:t>
            </a:r>
            <a:r>
              <a:rPr dirty="0" sz="2800" spc="623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atau</a:t>
            </a:r>
            <a:r>
              <a:rPr dirty="0" sz="2800" spc="48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sumber</a:t>
            </a:r>
            <a:r>
              <a:rPr dirty="0" sz="2800" spc="492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bunyi</a:t>
            </a:r>
            <a:r>
              <a:rPr dirty="0" sz="2800" spc="588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dapat</a:t>
            </a:r>
            <a:r>
              <a:rPr dirty="0" sz="2800" spc="54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berupa</a:t>
            </a:r>
            <a:r>
              <a:rPr dirty="0" sz="2800" spc="632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benda</a:t>
            </a:r>
            <a:r>
              <a:rPr dirty="0" sz="2800" spc="575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padat,</a:t>
            </a:r>
            <a:r>
              <a:rPr dirty="0" sz="2800" spc="548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benda</a:t>
            </a:r>
            <a:r>
              <a:rPr dirty="0" sz="2800" spc="575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gas,</a:t>
            </a:r>
          </a:p>
          <a:p>
            <a:pPr marL="302259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benda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cair,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lempengan,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lempengan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tipis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seperti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halnya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karet,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kuit.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Bunyi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dapat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merambat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melalui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benda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padat,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benda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cair,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maupun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benda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gas.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Pada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rambatan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bunyi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berupa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rambatan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gaya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tekan</a:t>
            </a: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938878" y="1597201"/>
            <a:ext cx="3912743" cy="787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900"/>
              </a:lnSpc>
              <a:spcBef>
                <a:spcPts val="0"/>
              </a:spcBef>
              <a:spcAft>
                <a:spcPts val="0"/>
              </a:spcAft>
            </a:pPr>
            <a:r>
              <a:rPr dirty="0" sz="5900" spc="831" b="1">
                <a:solidFill>
                  <a:srgbClr val="514847"/>
                </a:solidFill>
                <a:latin typeface="RRITHP+Aka-AcidGR-Fatbamboo"/>
                <a:cs typeface="RRITHP+Aka-AcidGR-Fatbamboo"/>
              </a:rPr>
              <a:t>Indeks</a:t>
            </a:r>
            <a:r>
              <a:rPr dirty="0" sz="5900" spc="831" b="1">
                <a:solidFill>
                  <a:srgbClr val="514847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900" spc="831" b="1">
                <a:solidFill>
                  <a:srgbClr val="514847"/>
                </a:solidFill>
                <a:latin typeface="RRITHP+Aka-AcidGR-Fatbamboo"/>
                <a:cs typeface="RRITHP+Aka-AcidGR-Fatbamboo"/>
              </a:rPr>
              <a:t>Bias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889149" y="3808403"/>
            <a:ext cx="11094010" cy="368172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  <a:r>
              <a:rPr dirty="0" sz="2800" spc="688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800" spc="692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800" spc="688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perbandingan</a:t>
            </a:r>
            <a:r>
              <a:rPr dirty="0" sz="2800" spc="515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antara</a:t>
            </a:r>
            <a:r>
              <a:rPr dirty="0" sz="2800" spc="57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kecepatan</a:t>
            </a:r>
            <a:r>
              <a:rPr dirty="0" sz="2800" spc="515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cahaya</a:t>
            </a:r>
            <a:r>
              <a:rPr dirty="0" sz="2800" spc="694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dalam</a:t>
            </a:r>
            <a:r>
              <a:rPr dirty="0" sz="2800" spc="69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ruang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hampa</a:t>
            </a:r>
            <a:r>
              <a:rPr dirty="0" sz="2800" spc="278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udara</a:t>
            </a:r>
            <a:r>
              <a:rPr dirty="0" sz="2800" spc="28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dibandingkan</a:t>
            </a:r>
            <a:r>
              <a:rPr dirty="0" sz="2800" spc="1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 spc="172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kecepatan</a:t>
            </a:r>
            <a:r>
              <a:rPr dirty="0" sz="2800" spc="98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cahaya</a:t>
            </a:r>
            <a:r>
              <a:rPr dirty="0" sz="2800" spc="27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pada</a:t>
            </a:r>
            <a:r>
              <a:rPr dirty="0" sz="2800" spc="279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suatu</a:t>
            </a:r>
            <a:r>
              <a:rPr dirty="0" sz="2800" spc="137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medium.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Alat</a:t>
            </a:r>
            <a:r>
              <a:rPr dirty="0" sz="2800" spc="398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untuk</a:t>
            </a:r>
            <a:r>
              <a:rPr dirty="0" sz="2800" spc="471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mengukur</a:t>
            </a:r>
            <a:r>
              <a:rPr dirty="0" sz="2800" spc="45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Indek</a:t>
            </a:r>
            <a:r>
              <a:rPr dirty="0" sz="2800" spc="492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800" spc="494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disebut</a:t>
            </a:r>
            <a:r>
              <a:rPr dirty="0" sz="2800" spc="498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Refrakrometer.</a:t>
            </a:r>
            <a:r>
              <a:rPr dirty="0" sz="2800" spc="1273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Contoh</a:t>
            </a:r>
            <a:r>
              <a:rPr dirty="0" sz="2800" spc="432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800" spc="567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 spc="494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terjadi</a:t>
            </a:r>
            <a:r>
              <a:rPr dirty="0" sz="2800" spc="571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</a:t>
            </a:r>
            <a:r>
              <a:rPr dirty="0" sz="2800" spc="573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keseharian</a:t>
            </a:r>
            <a:r>
              <a:rPr dirty="0" sz="2800" spc="471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yaitu</a:t>
            </a:r>
            <a:r>
              <a:rPr dirty="0" sz="2800" spc="573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saat</a:t>
            </a:r>
            <a:r>
              <a:rPr dirty="0" sz="2800" spc="475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kita</a:t>
            </a:r>
            <a:r>
              <a:rPr dirty="0" sz="2800" spc="559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melihat</a:t>
            </a:r>
            <a:r>
              <a:rPr dirty="0" sz="2800" spc="47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permukaan</a:t>
            </a:r>
            <a:r>
              <a:rPr dirty="0" sz="2800" spc="48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kolam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renang</a:t>
            </a:r>
            <a:r>
              <a:rPr dirty="0" sz="2800" spc="1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 spc="12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terlihat</a:t>
            </a:r>
            <a:r>
              <a:rPr dirty="0" sz="2800" spc="102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dangkal</a:t>
            </a:r>
            <a:r>
              <a:rPr dirty="0" sz="2800" spc="115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atau</a:t>
            </a:r>
            <a:r>
              <a:rPr dirty="0" sz="2800" spc="57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pensil</a:t>
            </a:r>
            <a:r>
              <a:rPr dirty="0" sz="2800" spc="87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 spc="12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terlihat</a:t>
            </a:r>
            <a:r>
              <a:rPr dirty="0" sz="2800" spc="102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bengkok</a:t>
            </a:r>
            <a:r>
              <a:rPr dirty="0" sz="2800" spc="137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saat</a:t>
            </a:r>
            <a:r>
              <a:rPr dirty="0" sz="2800" spc="108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berada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</a:t>
            </a:r>
            <a:r>
              <a:rPr dirty="0" sz="2800" spc="88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dalam</a:t>
            </a:r>
            <a:r>
              <a:rPr dirty="0" sz="2800" spc="871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</a:t>
            </a:r>
            <a:r>
              <a:rPr dirty="0" sz="2800" spc="864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berisi</a:t>
            </a:r>
            <a:r>
              <a:rPr dirty="0" sz="2800" spc="872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air,</a:t>
            </a:r>
            <a:r>
              <a:rPr dirty="0" sz="2800" spc="68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hal</a:t>
            </a:r>
            <a:r>
              <a:rPr dirty="0" sz="2800" spc="868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ini</a:t>
            </a:r>
            <a:r>
              <a:rPr dirty="0" sz="2800" spc="852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disebabkan</a:t>
            </a:r>
            <a:r>
              <a:rPr dirty="0" sz="2800" spc="78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oleh</a:t>
            </a:r>
            <a:r>
              <a:rPr dirty="0" sz="2800" spc="861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terjadinya</a:t>
            </a:r>
            <a:r>
              <a:rPr dirty="0" sz="2800" spc="79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pembiasan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cahaya.</a:t>
            </a:r>
          </a:p>
        </p:txBody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190078" y="907576"/>
            <a:ext cx="5951715" cy="787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900"/>
              </a:lnSpc>
              <a:spcBef>
                <a:spcPts val="0"/>
              </a:spcBef>
              <a:spcAft>
                <a:spcPts val="0"/>
              </a:spcAft>
            </a:pPr>
            <a:r>
              <a:rPr dirty="0" sz="5900" spc="855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Jenis</a:t>
            </a:r>
            <a:r>
              <a:rPr dirty="0" sz="5900" spc="855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900" spc="855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Indeks</a:t>
            </a:r>
            <a:r>
              <a:rPr dirty="0" sz="5900" spc="855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900" spc="855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Bias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539972" y="1840591"/>
            <a:ext cx="14344662" cy="197522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Jenis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dua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yaitu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mutlak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reatif.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mutlak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perbandingan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antara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kecepatan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cahaya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ruang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hampa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(3×10^8)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dibandingkan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kecepatan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cahaya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pada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suatu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medium.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Sedangkan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relatif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perbandingan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mutlak</a:t>
            </a:r>
          </a:p>
          <a:p>
            <a:pPr marL="0" marR="0">
              <a:lnSpc>
                <a:spcPts val="3495"/>
              </a:lnSpc>
              <a:spcBef>
                <a:spcPts val="47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dari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dua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buah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medium.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081523" y="4056161"/>
            <a:ext cx="3950274" cy="482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Rumus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Relatif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610390" y="4288244"/>
            <a:ext cx="3944586" cy="482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Rumus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Mutlak</a:t>
            </a:r>
          </a:p>
        </p:txBody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678457" y="1730676"/>
            <a:ext cx="12436839" cy="14775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Contoh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terjadi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keseharian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kita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saat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kita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melihat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permukaan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kolam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renang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terlihat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dangkal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atau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pensil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terlihat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bengkok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saat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berada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dalam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berisi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air,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hal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disebabkan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oleh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terjadinya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pembiasan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cahaya.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93722" y="8321975"/>
            <a:ext cx="3446567" cy="9797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Gambar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pensil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tampak</a:t>
            </a:r>
          </a:p>
          <a:p>
            <a:pPr marL="17211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patah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dalam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363874" y="8321975"/>
            <a:ext cx="4408123" cy="9797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Gambar</a:t>
            </a:r>
            <a:r>
              <a:rPr dirty="0" sz="2800" spc="607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dasar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kolam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terlihat</a:t>
            </a:r>
          </a:p>
          <a:p>
            <a:pPr marL="1568353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dangkal</a:t>
            </a:r>
          </a:p>
        </p:txBody>
      </p: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101162" y="1195547"/>
            <a:ext cx="10162922" cy="73647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499"/>
              </a:lnSpc>
              <a:spcBef>
                <a:spcPts val="0"/>
              </a:spcBef>
              <a:spcAft>
                <a:spcPts val="0"/>
              </a:spcAft>
            </a:pPr>
            <a:r>
              <a:rPr dirty="0" sz="5500" spc="576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PERCOBAAN</a:t>
            </a:r>
            <a:r>
              <a:rPr dirty="0" sz="5500" spc="576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500" spc="576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INDEKS</a:t>
            </a:r>
            <a:r>
              <a:rPr dirty="0" sz="5500" spc="576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500" spc="576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BIAS</a:t>
            </a:r>
            <a:r>
              <a:rPr dirty="0" sz="5500" spc="576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500" spc="576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CAIRAN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18275" y="2355721"/>
            <a:ext cx="3280790" cy="150224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05606" marR="0">
              <a:lnSpc>
                <a:spcPts val="5116"/>
              </a:lnSpc>
              <a:spcBef>
                <a:spcPts val="0"/>
              </a:spcBef>
              <a:spcAft>
                <a:spcPts val="0"/>
              </a:spcAft>
            </a:pPr>
            <a:r>
              <a:rPr dirty="0" sz="4600" spc="301">
                <a:solidFill>
                  <a:srgbClr val="000000"/>
                </a:solidFill>
                <a:latin typeface="ALIMDB+Arimo-Regular"/>
                <a:cs typeface="ALIMDB+Arimo-Regular"/>
              </a:rPr>
              <a:t>Ilustrasi</a:t>
            </a:r>
          </a:p>
          <a:p>
            <a:pPr marL="0" marR="0">
              <a:lnSpc>
                <a:spcPts val="5116"/>
              </a:lnSpc>
              <a:spcBef>
                <a:spcPts val="1295"/>
              </a:spcBef>
              <a:spcAft>
                <a:spcPts val="0"/>
              </a:spcAft>
            </a:pPr>
            <a:r>
              <a:rPr dirty="0" sz="4600" spc="299">
                <a:solidFill>
                  <a:srgbClr val="000000"/>
                </a:solidFill>
                <a:latin typeface="ALIMDB+Arimo-Regular"/>
                <a:cs typeface="ALIMDB+Arimo-Regular"/>
              </a:rPr>
              <a:t>Percobaan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488012" y="2513110"/>
            <a:ext cx="1793619" cy="482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RASIONAL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488012" y="3508536"/>
            <a:ext cx="8736362" cy="64546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Dasar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suatu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kolam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terlihat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lebih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dangkal,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sendok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dalam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air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putih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terlihat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terpatahkan,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dalam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akuarium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nampak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lebih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besar,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sebagainya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merupakan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suatu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contoh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dari</a:t>
            </a:r>
          </a:p>
          <a:p>
            <a:pPr marL="0" marR="0">
              <a:lnSpc>
                <a:spcPts val="3495"/>
              </a:lnSpc>
              <a:spcBef>
                <a:spcPts val="47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peristiwa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pembiasan.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Pembiasan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didefinisikan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sebagai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perubahan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kecepatan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cahaya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ketika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cahaya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itu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melewati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suatu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bidang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batas,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simbol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n,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rumusan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=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n1/n2,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contoh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=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1,5,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air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1,4.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Harga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percobaan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ini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dirumuskan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sebagai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nc=du/dc.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kedalam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cairan</a:t>
            </a:r>
          </a:p>
          <a:p>
            <a:pPr marL="0" marR="0">
              <a:lnSpc>
                <a:spcPts val="3495"/>
              </a:lnSpc>
              <a:spcBef>
                <a:spcPts val="47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sesungguhnya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dc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kedalaman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akibat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terangkat.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mengukur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kedalaman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secara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langsung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dc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secara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perkiraan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dapst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dinyatakan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besar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cairan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ini.</a:t>
            </a:r>
          </a:p>
        </p:txBody>
      </p:sp>
    </p:spTree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706072" y="1306929"/>
            <a:ext cx="2263521" cy="51396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747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CARA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KERJA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060718" y="1306929"/>
            <a:ext cx="2483358" cy="51396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747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KONSEP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FISIS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83833" y="2002370"/>
            <a:ext cx="7430108" cy="14775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Sediakan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bejana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berbagai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macam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zat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cair</a:t>
            </a:r>
          </a:p>
          <a:p>
            <a:pPr marL="302259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misalnya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air,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minyak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spiritus.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Sediakan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pula</a:t>
            </a:r>
          </a:p>
          <a:p>
            <a:pPr marL="302259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penggaris,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kertas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putih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bergaris.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980454" y="2002370"/>
            <a:ext cx="4466528" cy="482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Pembiasan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perubaha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4585306" y="2002370"/>
            <a:ext cx="2654930" cy="482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cahaya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ketika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282714" y="2500083"/>
            <a:ext cx="8267493" cy="97979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cahaya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melewati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suatu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bidang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batas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antara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dua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macam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medium.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683833" y="3495509"/>
            <a:ext cx="17354086" cy="97979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Masukkan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salrh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satu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zat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cair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dalam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bejana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gelas.</a:t>
            </a:r>
            <a:r>
              <a:rPr dirty="0" sz="2800" spc="3679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Gejala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pernbiasan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antara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lain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belok,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terangkat,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lebih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dalarn,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alas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kertas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putih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letakkan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bejana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berzat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cair</a:t>
            </a:r>
            <a:r>
              <a:rPr dirty="0" sz="2800" spc="4897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lebih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besar,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lebih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kecil.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86093" y="4490935"/>
            <a:ext cx="2005124" cy="482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atas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rneja.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8980454" y="4490935"/>
            <a:ext cx="8888965" cy="197522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Simbol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dari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pembiasan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n,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merupakan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harga</a:t>
            </a:r>
          </a:p>
          <a:p>
            <a:pPr marL="302259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perbandingan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laju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cahaya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pada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medium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sebelum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bidang</a:t>
            </a:r>
          </a:p>
          <a:p>
            <a:pPr marL="302259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batas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laju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cahaya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pada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medium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setelah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memasuki</a:t>
            </a:r>
          </a:p>
          <a:p>
            <a:pPr marL="302259" marR="0">
              <a:lnSpc>
                <a:spcPts val="3495"/>
              </a:lnSpc>
              <a:spcBef>
                <a:spcPts val="47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bidang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batas.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683833" y="4988648"/>
            <a:ext cx="7640192" cy="197522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Ukur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ketinggian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cairan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asli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dalam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bejana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(h).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Lihatlah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dasar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bejana,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apakah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terangkat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?,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ukurlah</a:t>
            </a:r>
          </a:p>
          <a:p>
            <a:pPr marL="302259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perkiraan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panjang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dari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dasar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cairan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</a:p>
          <a:p>
            <a:pPr marL="302259" marR="0">
              <a:lnSpc>
                <a:spcPts val="3495"/>
              </a:lnSpc>
              <a:spcBef>
                <a:spcPts val="47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terangkat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sampai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permukaan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cairan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(h').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8980454" y="6481786"/>
            <a:ext cx="5528326" cy="4820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Rumusan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dari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: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=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V1/V2.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683833" y="6979499"/>
            <a:ext cx="17176350" cy="14775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Ulangi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percobaan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untuk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ketinggian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asli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cairan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 spc="4233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mengabaikan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ketebalan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gelas.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zat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cair</a:t>
            </a:r>
          </a:p>
          <a:p>
            <a:pPr marL="302259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berbeda.</a:t>
            </a:r>
            <a:r>
              <a:rPr dirty="0" sz="2800" spc="54927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nc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dapat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dirumuskan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sebagai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: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=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Vu/Vc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=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Su/Sc,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biasa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Ulangi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percobaan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untuk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berbagai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macam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cairan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 spc="3654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disebut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jarak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optis.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986093" y="8472637"/>
            <a:ext cx="1412551" cy="4820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tersedia.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8980454" y="8472637"/>
            <a:ext cx="4861103" cy="4820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Pada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selang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waktu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sam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14609478" y="8472637"/>
            <a:ext cx="3445146" cy="4820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udara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menempuh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683833" y="8970350"/>
            <a:ext cx="7528573" cy="4820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Masukkan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Cata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didapat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dalam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tabel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9282714" y="8970350"/>
            <a:ext cx="8689442" cy="4820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jarak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=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Vu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pada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cairan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menempuh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jarak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Sc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=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Vc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t.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986093" y="9468063"/>
            <a:ext cx="1334703" cy="4820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tersedia</a:t>
            </a:r>
          </a:p>
        </p:txBody>
      </p:sp>
    </p:spTree>
  </p:cSld>
  <p:clrMapOvr>
    <a:masterClrMapping/>
  </p:clrMapOvr>
</p:sld>
</file>

<file path=ppt/slides/slide19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544748" y="1130745"/>
            <a:ext cx="11288549" cy="73647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499"/>
              </a:lnSpc>
              <a:spcBef>
                <a:spcPts val="0"/>
              </a:spcBef>
              <a:spcAft>
                <a:spcPts val="0"/>
              </a:spcAft>
            </a:pPr>
            <a:r>
              <a:rPr dirty="0" sz="5500" spc="471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PERCOBAAN</a:t>
            </a:r>
            <a:r>
              <a:rPr dirty="0" sz="5500" spc="471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500" spc="471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INDEKS</a:t>
            </a:r>
            <a:r>
              <a:rPr dirty="0" sz="5500" spc="471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500" spc="471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BIAS</a:t>
            </a:r>
            <a:r>
              <a:rPr dirty="0" sz="5500" spc="471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500" spc="471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GELAS</a:t>
            </a:r>
            <a:r>
              <a:rPr dirty="0" sz="5500" spc="471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500" spc="471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PLAN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08658" y="2108519"/>
            <a:ext cx="2763618" cy="73647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499"/>
              </a:lnSpc>
              <a:spcBef>
                <a:spcPts val="0"/>
              </a:spcBef>
              <a:spcAft>
                <a:spcPts val="0"/>
              </a:spcAft>
            </a:pPr>
            <a:r>
              <a:rPr dirty="0" sz="5500" spc="471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PARALEL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204021" y="2994958"/>
            <a:ext cx="2471129" cy="68792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116"/>
              </a:lnSpc>
              <a:spcBef>
                <a:spcPts val="0"/>
              </a:spcBef>
              <a:spcAft>
                <a:spcPts val="0"/>
              </a:spcAft>
            </a:pPr>
            <a:r>
              <a:rPr dirty="0" sz="4600" spc="301">
                <a:solidFill>
                  <a:srgbClr val="000000"/>
                </a:solidFill>
                <a:latin typeface="ALIMDB+Arimo-Regular"/>
                <a:cs typeface="ALIMDB+Arimo-Regular"/>
              </a:rPr>
              <a:t>Ilustrasi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841104" y="3264793"/>
            <a:ext cx="1735570" cy="4663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372"/>
              </a:lnSpc>
              <a:spcBef>
                <a:spcPts val="0"/>
              </a:spcBef>
              <a:spcAft>
                <a:spcPts val="0"/>
              </a:spcAft>
            </a:pP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RASIONAL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798415" y="3809282"/>
            <a:ext cx="3280790" cy="68792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116"/>
              </a:lnSpc>
              <a:spcBef>
                <a:spcPts val="0"/>
              </a:spcBef>
              <a:spcAft>
                <a:spcPts val="0"/>
              </a:spcAft>
            </a:pPr>
            <a:r>
              <a:rPr dirty="0" sz="4600" spc="299">
                <a:solidFill>
                  <a:srgbClr val="000000"/>
                </a:solidFill>
                <a:latin typeface="ALIMDB+Arimo-Regular"/>
                <a:cs typeface="ALIMDB+Arimo-Regular"/>
              </a:rPr>
              <a:t>Percobaan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7841104" y="4224659"/>
            <a:ext cx="10015233" cy="574564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372"/>
              </a:lnSpc>
              <a:spcBef>
                <a:spcPts val="0"/>
              </a:spcBef>
              <a:spcAft>
                <a:spcPts val="0"/>
              </a:spcAft>
            </a:pP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Dasar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suatu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kolam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terlihat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lebih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dangkal,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sendok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dalam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air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putih</a:t>
            </a:r>
          </a:p>
          <a:p>
            <a:pPr marL="0" marR="0">
              <a:lnSpc>
                <a:spcPts val="3372"/>
              </a:lnSpc>
              <a:spcBef>
                <a:spcPts val="406"/>
              </a:spcBef>
              <a:spcAft>
                <a:spcPts val="0"/>
              </a:spcAft>
            </a:pP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terlihat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terpatahkan,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ikan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di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dalam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akuarium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nampak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lebih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besar,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</a:p>
          <a:p>
            <a:pPr marL="0" marR="0">
              <a:lnSpc>
                <a:spcPts val="3372"/>
              </a:lnSpc>
              <a:spcBef>
                <a:spcPts val="356"/>
              </a:spcBef>
              <a:spcAft>
                <a:spcPts val="0"/>
              </a:spcAft>
            </a:pP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sebagainya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merupakan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suatu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contoh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dari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peristiwa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pembiasan.</a:t>
            </a:r>
          </a:p>
          <a:p>
            <a:pPr marL="0" marR="0">
              <a:lnSpc>
                <a:spcPts val="3372"/>
              </a:lnSpc>
              <a:spcBef>
                <a:spcPts val="406"/>
              </a:spcBef>
              <a:spcAft>
                <a:spcPts val="0"/>
              </a:spcAft>
            </a:pP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Pembiasan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didefinisikan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sebagai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perubahan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kecepatan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cahaya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ketika</a:t>
            </a:r>
          </a:p>
          <a:p>
            <a:pPr marL="0" marR="0">
              <a:lnSpc>
                <a:spcPts val="3372"/>
              </a:lnSpc>
              <a:spcBef>
                <a:spcPts val="406"/>
              </a:spcBef>
              <a:spcAft>
                <a:spcPts val="0"/>
              </a:spcAft>
            </a:pP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cahaya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itu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melewati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suatu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bidang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batas,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simbol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n,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</a:p>
          <a:p>
            <a:pPr marL="0" marR="0">
              <a:lnSpc>
                <a:spcPts val="3372"/>
              </a:lnSpc>
              <a:spcBef>
                <a:spcPts val="406"/>
              </a:spcBef>
              <a:spcAft>
                <a:spcPts val="0"/>
              </a:spcAft>
            </a:pP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rumusan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n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=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n1/n2,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contoh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gelas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=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1,5,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</a:p>
          <a:p>
            <a:pPr marL="0" marR="0">
              <a:lnSpc>
                <a:spcPts val="3372"/>
              </a:lnSpc>
              <a:spcBef>
                <a:spcPts val="356"/>
              </a:spcBef>
              <a:spcAft>
                <a:spcPts val="0"/>
              </a:spcAft>
            </a:pP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air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1,4.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Harga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percobaan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ini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dirumuskan</a:t>
            </a:r>
          </a:p>
          <a:p>
            <a:pPr marL="0" marR="0">
              <a:lnSpc>
                <a:spcPts val="3372"/>
              </a:lnSpc>
              <a:spcBef>
                <a:spcPts val="406"/>
              </a:spcBef>
              <a:spcAft>
                <a:spcPts val="0"/>
              </a:spcAft>
            </a:pP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sebagai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ngp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=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du/dgp.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du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ketinggian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atau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panjang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gelas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prismaa</a:t>
            </a:r>
          </a:p>
          <a:p>
            <a:pPr marL="0" marR="0">
              <a:lnSpc>
                <a:spcPts val="3372"/>
              </a:lnSpc>
              <a:spcBef>
                <a:spcPts val="406"/>
              </a:spcBef>
              <a:spcAft>
                <a:spcPts val="0"/>
              </a:spcAft>
            </a:pP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(gp)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sesungguhnya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dgp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kedalaman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akibat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dasar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gelas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plan</a:t>
            </a:r>
          </a:p>
          <a:p>
            <a:pPr marL="0" marR="0">
              <a:lnSpc>
                <a:spcPts val="3372"/>
              </a:lnSpc>
              <a:spcBef>
                <a:spcPts val="406"/>
              </a:spcBef>
              <a:spcAft>
                <a:spcPts val="0"/>
              </a:spcAft>
            </a:pP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paralel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terangkat.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mengukur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kedalam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du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secara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langsung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</a:p>
          <a:p>
            <a:pPr marL="0" marR="0">
              <a:lnSpc>
                <a:spcPts val="3372"/>
              </a:lnSpc>
              <a:spcBef>
                <a:spcPts val="406"/>
              </a:spcBef>
              <a:spcAft>
                <a:spcPts val="0"/>
              </a:spcAft>
            </a:pP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kedalaman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dgp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secara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perkiraan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akan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dapat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dinyatakan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besar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</a:p>
          <a:p>
            <a:pPr marL="0" marR="0">
              <a:lnSpc>
                <a:spcPts val="3372"/>
              </a:lnSpc>
              <a:spcBef>
                <a:spcPts val="356"/>
              </a:spcBef>
              <a:spcAft>
                <a:spcPts val="0"/>
              </a:spcAft>
            </a:pP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gelas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prisma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UMWHRO+Pangolin-Regular"/>
                <a:cs typeface="UMWHRO+Pangolin-Regular"/>
              </a:rPr>
              <a:t>ini.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7654616" y="1496036"/>
            <a:ext cx="2244445" cy="787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900"/>
              </a:lnSpc>
              <a:spcBef>
                <a:spcPts val="0"/>
              </a:spcBef>
              <a:spcAft>
                <a:spcPts val="0"/>
              </a:spcAft>
            </a:pPr>
            <a:r>
              <a:rPr dirty="0" sz="5900" spc="353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Getaran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094234" y="2873676"/>
            <a:ext cx="12244172" cy="14775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merupakan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suatu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peristiwa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gerak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bolak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balik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secara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teratur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suatu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benda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titik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seimbang,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atau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secara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umum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disebut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sebagai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gerak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bolak-balik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terdapat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kesetimbangan.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094234" y="4864528"/>
            <a:ext cx="3138017" cy="97979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Jenis-jenis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Getaran: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1.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Bebas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094234" y="5859954"/>
            <a:ext cx="14093700" cy="97979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bebas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merupakan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terjadi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jika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sistem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mekanis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dimulai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adanya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gaya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awal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bekerja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pada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sistem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itu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sendiri,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kemudian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dibiarkan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bergetar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secara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bebas.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094234" y="7353093"/>
            <a:ext cx="2630046" cy="4820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2.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Paksa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2094234" y="7850805"/>
            <a:ext cx="13374932" cy="97979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Paksa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merupakan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berlangsung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jika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gerakan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bolak-balik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terjadi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karena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adanya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gaya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luar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secara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paksa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menciptakan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pada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sistem.</a:t>
            </a:r>
          </a:p>
        </p:txBody>
      </p:sp>
    </p:spTree>
  </p:cSld>
  <p:clrMapOvr>
    <a:masterClrMapping/>
  </p:clrMapOvr>
</p:sld>
</file>

<file path=ppt/slides/slide20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929089" y="1548025"/>
            <a:ext cx="2263521" cy="51396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747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CARA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KERJA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718099" y="1535529"/>
            <a:ext cx="2483357" cy="51396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747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KONSEP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FISIS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0020358" y="2238376"/>
            <a:ext cx="3488976" cy="482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Pembiasan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4612822" y="2238376"/>
            <a:ext cx="2746641" cy="482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kecepatan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cahaya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231348" y="2338498"/>
            <a:ext cx="6886943" cy="496150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Sediakan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plan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paralel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kertas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putih</a:t>
            </a:r>
          </a:p>
          <a:p>
            <a:pPr marL="302259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bergaris.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alas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kertas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putih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letakkan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plan</a:t>
            </a:r>
          </a:p>
          <a:p>
            <a:pPr marL="302259" marR="0">
              <a:lnSpc>
                <a:spcPts val="3495"/>
              </a:lnSpc>
              <a:spcBef>
                <a:spcPts val="47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paralel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diatas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meja.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Ukur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ketinggian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plan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paralel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(h).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Lihatlah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dasar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plan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paralel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apakah</a:t>
            </a:r>
          </a:p>
          <a:p>
            <a:pPr marL="302259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terangkat?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ukurlah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perkiraan</a:t>
            </a:r>
          </a:p>
          <a:p>
            <a:pPr marL="302259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panjang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dari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dasar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plan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paralel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</a:p>
          <a:p>
            <a:pPr marL="302259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terangkat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sampai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permukaan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</a:t>
            </a:r>
          </a:p>
          <a:p>
            <a:pPr marL="302259" marR="0">
              <a:lnSpc>
                <a:spcPts val="3495"/>
              </a:lnSpc>
              <a:spcBef>
                <a:spcPts val="47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plan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paralel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(h').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0322617" y="2736089"/>
            <a:ext cx="6328743" cy="97979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ketika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cahaya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melewati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suatu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bidang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batas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antara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dua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macam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medium.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0020358" y="3731515"/>
            <a:ext cx="7460677" cy="346836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Gejala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pembiasan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antara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lain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belok,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terangkat,</a:t>
            </a:r>
          </a:p>
          <a:p>
            <a:pPr marL="302259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lebih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dalam,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lebih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besar,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lebih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kecil.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Simbol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dari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pembiasan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n,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</a:p>
          <a:p>
            <a:pPr marL="302259" marR="0">
              <a:lnSpc>
                <a:spcPts val="3495"/>
              </a:lnSpc>
              <a:spcBef>
                <a:spcPts val="47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merupakan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harga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perbandingan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laju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cahaya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pada</a:t>
            </a:r>
          </a:p>
          <a:p>
            <a:pPr marL="302259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medium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sebelum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bidang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batas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laju</a:t>
            </a:r>
          </a:p>
          <a:p>
            <a:pPr marL="302259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cahaya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pada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medium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setelah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memasuki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bidang</a:t>
            </a:r>
          </a:p>
          <a:p>
            <a:pPr marL="302259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batas.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0020358" y="7215505"/>
            <a:ext cx="7315999" cy="9797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Rumusan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dari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: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=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V1/V2.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plan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paralel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dap</a:t>
            </a:r>
            <a:r>
              <a:rPr dirty="0" sz="2800" spc="2429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dirumuskan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2231348" y="7315627"/>
            <a:ext cx="6632070" cy="197522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Ulangi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percobaan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untuk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lebar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dipakai</a:t>
            </a:r>
          </a:p>
          <a:p>
            <a:pPr marL="302259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sebagai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ketinggian.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Masukkan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data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didapat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kedalam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tabel</a:t>
            </a:r>
          </a:p>
          <a:p>
            <a:pPr marL="302259" marR="0">
              <a:lnSpc>
                <a:spcPts val="3495"/>
              </a:lnSpc>
              <a:spcBef>
                <a:spcPts val="47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tersedia.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0322617" y="8210930"/>
            <a:ext cx="3992574" cy="4820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sebagai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: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=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h/h'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pada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sela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5025169" y="8210930"/>
            <a:ext cx="2499590" cy="4820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ktu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sama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0322617" y="8708643"/>
            <a:ext cx="6768107" cy="9797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cahaya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udara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mene</a:t>
            </a:r>
            <a:r>
              <a:rPr dirty="0" sz="2800" spc="460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jarak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=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Vu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pada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cairan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menempuh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jarak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=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Vg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t.</a:t>
            </a:r>
          </a:p>
        </p:txBody>
      </p:sp>
    </p:spTree>
  </p:cSld>
  <p:clrMapOvr>
    <a:masterClrMapping/>
  </p:clrMapOvr>
</p:sld>
</file>

<file path=ppt/slides/slide2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86420" y="1108426"/>
            <a:ext cx="14011231" cy="73647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499"/>
              </a:lnSpc>
              <a:spcBef>
                <a:spcPts val="0"/>
              </a:spcBef>
              <a:spcAft>
                <a:spcPts val="0"/>
              </a:spcAft>
            </a:pPr>
            <a:r>
              <a:rPr dirty="0" sz="5500" spc="428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PERCOBAAN</a:t>
            </a:r>
            <a:r>
              <a:rPr dirty="0" sz="5500" spc="428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500" spc="428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INDEKS</a:t>
            </a:r>
            <a:r>
              <a:rPr dirty="0" sz="5500" spc="428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500" spc="428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BIAS</a:t>
            </a:r>
            <a:r>
              <a:rPr dirty="0" sz="5500" spc="428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500" spc="428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GELAS</a:t>
            </a:r>
            <a:r>
              <a:rPr dirty="0" sz="5500" spc="428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500" spc="428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PLAN</a:t>
            </a:r>
            <a:r>
              <a:rPr dirty="0" sz="5500" spc="428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500" spc="428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PARALEL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961827" y="2486650"/>
            <a:ext cx="1793619" cy="482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RASIONAL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081678" y="2750745"/>
            <a:ext cx="2471129" cy="68792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116"/>
              </a:lnSpc>
              <a:spcBef>
                <a:spcPts val="0"/>
              </a:spcBef>
              <a:spcAft>
                <a:spcPts val="0"/>
              </a:spcAft>
            </a:pPr>
            <a:r>
              <a:rPr dirty="0" sz="4600" spc="301">
                <a:solidFill>
                  <a:srgbClr val="000000"/>
                </a:solidFill>
                <a:latin typeface="ALIMDB+Arimo-Regular"/>
                <a:cs typeface="ALIMDB+Arimo-Regular"/>
              </a:rPr>
              <a:t>Ilustrasi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76072" y="3565069"/>
            <a:ext cx="3280790" cy="68792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116"/>
              </a:lnSpc>
              <a:spcBef>
                <a:spcPts val="0"/>
              </a:spcBef>
              <a:spcAft>
                <a:spcPts val="0"/>
              </a:spcAft>
            </a:pPr>
            <a:r>
              <a:rPr dirty="0" sz="4600" spc="299">
                <a:solidFill>
                  <a:srgbClr val="000000"/>
                </a:solidFill>
                <a:latin typeface="ALIMDB+Arimo-Regular"/>
                <a:cs typeface="ALIMDB+Arimo-Regular"/>
              </a:rPr>
              <a:t>Percobaan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961827" y="3553196"/>
            <a:ext cx="10160741" cy="63480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Dasar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suatu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kolam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terlihat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lebih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dangkal,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sendok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dalam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air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putih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terlihat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terpatahkan,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dalam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akuarium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nampak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lebih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besar,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sebagainya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merupakan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suatu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contoh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dari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peristiwa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pembiasan.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Pembiasan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didefinisikan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sebagai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perubahan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kecepatan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cahaya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ketika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cahaya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itu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melewati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suatu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bidang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batas,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simbol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n,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rumusan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=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n1/n2,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contoh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=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1,5,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air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1,4.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Harga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percobaan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dirumuskan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sebagai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ngp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=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du/dgp.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ketinggian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atau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panjang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prismaa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(gp)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sesungguhnya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dgp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kedalaman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akibat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dasar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plan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paralel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terangkat.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mengukur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kedalam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secara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langsung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kedalaman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dgp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secara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perkiraan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dapat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dinyatakan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besar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indeks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prisma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ini.</a:t>
            </a:r>
          </a:p>
        </p:txBody>
      </p:sp>
    </p:spTree>
  </p:cSld>
  <p:clrMapOvr>
    <a:masterClrMapping/>
  </p:clrMapOvr>
</p:sld>
</file>

<file path=ppt/slides/slide2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938191" y="1782435"/>
            <a:ext cx="2294125" cy="482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CARA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KERJA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240450" y="2848981"/>
            <a:ext cx="14582040" cy="10153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Letakkan</a:t>
            </a:r>
            <a:r>
              <a:rPr dirty="0" sz="2800" spc="233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sebuah</a:t>
            </a:r>
            <a:r>
              <a:rPr dirty="0" sz="2800" spc="33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</a:t>
            </a:r>
            <a:r>
              <a:rPr dirty="0" sz="2800" spc="33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plan</a:t>
            </a:r>
            <a:r>
              <a:rPr dirty="0" sz="2800" spc="25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paralel</a:t>
            </a:r>
            <a:r>
              <a:rPr dirty="0" sz="2800" spc="327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rebah</a:t>
            </a:r>
            <a:r>
              <a:rPr dirty="0" sz="2800" spc="278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</a:t>
            </a:r>
            <a:r>
              <a:rPr dirty="0" sz="2800" spc="345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atas</a:t>
            </a:r>
            <a:r>
              <a:rPr dirty="0" sz="2800" spc="247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sebuah</a:t>
            </a:r>
            <a:r>
              <a:rPr dirty="0" sz="2800" spc="33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kenas</a:t>
            </a:r>
            <a:r>
              <a:rPr dirty="0" sz="2800" spc="273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putih,</a:t>
            </a:r>
            <a:r>
              <a:rPr dirty="0" sz="2800" spc="349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 spc="26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berilah</a:t>
            </a:r>
            <a:r>
              <a:rPr dirty="0" sz="2800" spc="332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gambar</a:t>
            </a:r>
            <a:r>
              <a:rPr dirty="0" sz="2800" spc="344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batas</a:t>
            </a:r>
          </a:p>
          <a:p>
            <a:pPr marL="302259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pensil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sekeliling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prisma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tersebut.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240450" y="3915527"/>
            <a:ext cx="14600015" cy="154863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Buatlah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sebuah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garis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membentuk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sudut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satu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sisi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bagian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belakang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plan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paralel.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Tancapkan</a:t>
            </a:r>
            <a:r>
              <a:rPr dirty="0" sz="2800" spc="-325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dua</a:t>
            </a:r>
            <a:r>
              <a:rPr dirty="0" sz="2800" spc="17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buah</a:t>
            </a:r>
            <a:r>
              <a:rPr dirty="0" sz="2800" spc="15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jarum</a:t>
            </a:r>
            <a:r>
              <a:rPr dirty="0" sz="2800" spc="-62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pentul</a:t>
            </a:r>
            <a:r>
              <a:rPr dirty="0" sz="2800" spc="-73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pada</a:t>
            </a:r>
            <a:r>
              <a:rPr dirty="0" sz="2800" spc="15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garis</a:t>
            </a:r>
            <a:r>
              <a:rPr dirty="0" sz="2800" spc="14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 spc="-62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dibuat</a:t>
            </a:r>
            <a:r>
              <a:rPr dirty="0" sz="2800" spc="-6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tersebut,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 spc="-68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lihatlah</a:t>
            </a:r>
            <a:r>
              <a:rPr dirty="0" sz="2800" spc="-8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 spc="-93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pandangan</a:t>
            </a:r>
          </a:p>
          <a:p>
            <a:pPr marL="302259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lurus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terhadap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dua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jarurn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pentul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dari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sisi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bagian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depan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240450" y="5515346"/>
            <a:ext cx="14571242" cy="20819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Berdasarkan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langkah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3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buatlah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garis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lurus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garis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pertama.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Ambillah</a:t>
            </a:r>
            <a:r>
              <a:rPr dirty="0" sz="2800" spc="551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prisma,</a:t>
            </a:r>
            <a:r>
              <a:rPr dirty="0" sz="2800" spc="567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ukur</a:t>
            </a:r>
            <a:r>
              <a:rPr dirty="0" sz="2800" spc="619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lebar</a:t>
            </a:r>
            <a:r>
              <a:rPr dirty="0" sz="2800" spc="607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prisma,</a:t>
            </a:r>
            <a:r>
              <a:rPr dirty="0" sz="2800" spc="567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 spc="53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sambung</a:t>
            </a:r>
            <a:r>
              <a:rPr dirty="0" sz="2800" spc="62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</a:t>
            </a:r>
            <a:r>
              <a:rPr dirty="0" sz="2800" spc="605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dua</a:t>
            </a:r>
            <a:r>
              <a:rPr dirty="0" sz="2800" spc="621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ujung</a:t>
            </a:r>
            <a:r>
              <a:rPr dirty="0" sz="2800" spc="582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garis</a:t>
            </a:r>
            <a:r>
              <a:rPr dirty="0" sz="2800" spc="619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 spc="542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menyilang</a:t>
            </a:r>
            <a:r>
              <a:rPr dirty="0" sz="2800" spc="428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gelas.</a:t>
            </a:r>
          </a:p>
          <a:p>
            <a:pPr marL="302259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Apakah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garis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menghubungkan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lurus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dua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garis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dibuat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?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Apa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kondisi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dari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kedua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garis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(sejajar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atau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tidak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sejajar).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240450" y="7648439"/>
            <a:ext cx="10423190" cy="101535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Ulangi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langkah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1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s/d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6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untuk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berbagai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besar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sudut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datang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pada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gelas!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Apa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dapat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disimpulkan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dari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percobaan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ini?</a:t>
            </a:r>
          </a:p>
        </p:txBody>
      </p:sp>
    </p:spTree>
  </p:cSld>
  <p:clrMapOvr>
    <a:masterClrMapping/>
  </p:clrMapOvr>
</p:sld>
</file>

<file path=ppt/slides/slide2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851473" y="3922274"/>
            <a:ext cx="8791309" cy="16761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897"/>
              </a:lnSpc>
              <a:spcBef>
                <a:spcPts val="0"/>
              </a:spcBef>
              <a:spcAft>
                <a:spcPts val="0"/>
              </a:spcAft>
            </a:pPr>
            <a:r>
              <a:rPr dirty="0" sz="12900" spc="617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TERIMA</a:t>
            </a:r>
            <a:r>
              <a:rPr dirty="0" sz="12900" spc="617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12900" spc="617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KASIH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94893" y="2328856"/>
            <a:ext cx="6870955" cy="51396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747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Contoh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Bebas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Paksa: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194893" y="3395657"/>
            <a:ext cx="13784200" cy="104736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747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1.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Geratan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Bebas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contohnya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seperti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memukul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garpu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tala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membiarkannya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bergetar,</a:t>
            </a:r>
          </a:p>
          <a:p>
            <a:pPr marL="0" marR="0">
              <a:lnSpc>
                <a:spcPts val="3747"/>
              </a:lnSpc>
              <a:spcBef>
                <a:spcPts val="452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atau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bandul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ditarik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dari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keadaan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setimbang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lalu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dilepaskan.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194893" y="4995857"/>
            <a:ext cx="12004930" cy="51396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747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2.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Paksa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contohnya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seperti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gedung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pada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saat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gempa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bumi.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845360" y="8796397"/>
            <a:ext cx="2903883" cy="5772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245"/>
              </a:lnSpc>
              <a:spcBef>
                <a:spcPts val="0"/>
              </a:spcBef>
              <a:spcAft>
                <a:spcPts val="0"/>
              </a:spcAft>
            </a:pPr>
            <a:r>
              <a:rPr dirty="0" sz="3400">
                <a:solidFill>
                  <a:srgbClr val="000000"/>
                </a:solidFill>
                <a:latin typeface="UMWHRO+Pangolin-Regular"/>
                <a:cs typeface="UMWHRO+Pangolin-Regular"/>
              </a:rPr>
              <a:t>Gambar</a:t>
            </a:r>
            <a:r>
              <a:rPr dirty="0" sz="34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400">
                <a:solidFill>
                  <a:srgbClr val="000000"/>
                </a:solidFill>
                <a:latin typeface="UMWHRO+Pangolin-Regular"/>
                <a:cs typeface="UMWHRO+Pangolin-Regular"/>
              </a:rPr>
              <a:t>Bandul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271336" y="8796397"/>
            <a:ext cx="3985223" cy="5772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245"/>
              </a:lnSpc>
              <a:spcBef>
                <a:spcPts val="0"/>
              </a:spcBef>
              <a:spcAft>
                <a:spcPts val="0"/>
              </a:spcAft>
            </a:pPr>
            <a:r>
              <a:rPr dirty="0" sz="3400">
                <a:solidFill>
                  <a:srgbClr val="000000"/>
                </a:solidFill>
                <a:latin typeface="UMWHRO+Pangolin-Regular"/>
                <a:cs typeface="UMWHRO+Pangolin-Regular"/>
              </a:rPr>
              <a:t>Gambar</a:t>
            </a:r>
            <a:r>
              <a:rPr dirty="0" sz="34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400">
                <a:solidFill>
                  <a:srgbClr val="000000"/>
                </a:solidFill>
                <a:latin typeface="UMWHRO+Pangolin-Regular"/>
                <a:cs typeface="UMWHRO+Pangolin-Regular"/>
              </a:rPr>
              <a:t>Gempa</a:t>
            </a:r>
            <a:r>
              <a:rPr dirty="0" sz="34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400">
                <a:solidFill>
                  <a:srgbClr val="000000"/>
                </a:solidFill>
                <a:latin typeface="UMWHRO+Pangolin-Regular"/>
                <a:cs typeface="UMWHRO+Pangolin-Regular"/>
              </a:rPr>
              <a:t>Bumi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489527" y="1587900"/>
            <a:ext cx="6239161" cy="78727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899"/>
              </a:lnSpc>
              <a:spcBef>
                <a:spcPts val="0"/>
              </a:spcBef>
              <a:spcAft>
                <a:spcPts val="0"/>
              </a:spcAft>
            </a:pPr>
            <a:r>
              <a:rPr dirty="0" sz="5900" spc="519" b="1">
                <a:solidFill>
                  <a:srgbClr val="000000"/>
                </a:solidFill>
                <a:latin typeface="LBQPLP+Aka-AcidGR-Fatbamboo"/>
                <a:cs typeface="LBQPLP+Aka-AcidGR-Fatbamboo"/>
              </a:rPr>
              <a:t>Getaran</a:t>
            </a:r>
            <a:r>
              <a:rPr dirty="0" sz="5900" spc="519" b="1">
                <a:solidFill>
                  <a:srgbClr val="000000"/>
                </a:solidFill>
                <a:latin typeface="LBQPLP+Aka-AcidGR-Fatbamboo"/>
                <a:cs typeface="LBQPLP+Aka-AcidGR-Fatbamboo"/>
              </a:rPr>
              <a:t> </a:t>
            </a:r>
            <a:r>
              <a:rPr dirty="0" sz="5900" spc="519" b="1">
                <a:solidFill>
                  <a:srgbClr val="000000"/>
                </a:solidFill>
                <a:latin typeface="LBQPLP+Aka-AcidGR-Fatbamboo"/>
                <a:cs typeface="LBQPLP+Aka-AcidGR-Fatbamboo"/>
              </a:rPr>
              <a:t>Batang</a:t>
            </a:r>
            <a:r>
              <a:rPr dirty="0" sz="5900" spc="519" b="1">
                <a:solidFill>
                  <a:srgbClr val="000000"/>
                </a:solidFill>
                <a:latin typeface="LBQPLP+Aka-AcidGR-Fatbamboo"/>
                <a:cs typeface="LBQPLP+Aka-AcidGR-Fatbamboo"/>
              </a:rPr>
              <a:t> </a:t>
            </a:r>
            <a:r>
              <a:rPr dirty="0" sz="5900" spc="519" b="1">
                <a:solidFill>
                  <a:srgbClr val="000000"/>
                </a:solidFill>
                <a:latin typeface="LBQPLP+Aka-AcidGR-Fatbamboo"/>
                <a:cs typeface="LBQPLP+Aka-AcidGR-Fatbamboo"/>
              </a:rPr>
              <a:t>tipis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697689" y="3094546"/>
            <a:ext cx="1793618" cy="482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RASIONAL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697689" y="3592259"/>
            <a:ext cx="6608857" cy="197522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Gelombang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bunyi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rambatan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tekanan.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Adanya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gaya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berubah-ubah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menjadikan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benda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bergerak-gerak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sesuai</a:t>
            </a:r>
          </a:p>
          <a:p>
            <a:pPr marL="0" marR="0">
              <a:lnSpc>
                <a:spcPts val="3495"/>
              </a:lnSpc>
              <a:spcBef>
                <a:spcPts val="47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gaya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terjadi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946577" y="3656872"/>
            <a:ext cx="3222976" cy="482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CARA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PERCOBAAN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: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946577" y="4652298"/>
            <a:ext cx="3175342" cy="482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Langkah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percobaan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: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0248836" y="5150011"/>
            <a:ext cx="6848907" cy="29706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Sediakan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penggaris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plastik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atau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kalu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Jepitlah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satu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ujung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penggaris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pada</a:t>
            </a:r>
          </a:p>
          <a:p>
            <a:pPr marL="302259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pinggir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meja</a:t>
            </a:r>
          </a:p>
          <a:p>
            <a:pPr marL="0" marR="0">
              <a:lnSpc>
                <a:spcPts val="3495"/>
              </a:lnSpc>
              <a:spcBef>
                <a:spcPts val="47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Tekan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atau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tarik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ujung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penggaris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lain</a:t>
            </a:r>
          </a:p>
          <a:p>
            <a:pPr marL="302259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bawah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sejengkal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atau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lebih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lepaskan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Amati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gerakkan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ujung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penggaris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bebas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697689" y="6080824"/>
            <a:ext cx="3722415" cy="247293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ALAT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BAHAN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:</a:t>
            </a:r>
          </a:p>
          <a:p>
            <a:pPr marL="77137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l.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Penggaris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Plastik/kayu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2.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Statif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Besi</a:t>
            </a:r>
          </a:p>
          <a:p>
            <a:pPr marL="0" marR="0">
              <a:lnSpc>
                <a:spcPts val="3495"/>
              </a:lnSpc>
              <a:spcBef>
                <a:spcPts val="47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3.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Dua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buah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pegas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4.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Stopwatch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697689" y="8569387"/>
            <a:ext cx="3926812" cy="9797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5.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Bandul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2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kait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6.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penjepit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bertangkai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1068169" y="2121525"/>
            <a:ext cx="2471128" cy="68792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116"/>
              </a:lnSpc>
              <a:spcBef>
                <a:spcPts val="0"/>
              </a:spcBef>
              <a:spcAft>
                <a:spcPts val="0"/>
              </a:spcAft>
            </a:pPr>
            <a:r>
              <a:rPr dirty="0" sz="4600" spc="301">
                <a:solidFill>
                  <a:srgbClr val="000000"/>
                </a:solidFill>
                <a:latin typeface="ALIMDB+Arimo-Regular"/>
                <a:cs typeface="ALIMDB+Arimo-Regular"/>
              </a:rPr>
              <a:t>Ilustrasi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707757" y="2761829"/>
            <a:ext cx="2327183" cy="482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KONSEP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FISIS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0662563" y="2935849"/>
            <a:ext cx="3280790" cy="68792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116"/>
              </a:lnSpc>
              <a:spcBef>
                <a:spcPts val="0"/>
              </a:spcBef>
              <a:spcAft>
                <a:spcPts val="0"/>
              </a:spcAft>
            </a:pPr>
            <a:r>
              <a:rPr dirty="0" sz="4600" spc="299">
                <a:solidFill>
                  <a:srgbClr val="000000"/>
                </a:solidFill>
                <a:latin typeface="ALIMDB+Arimo-Regular"/>
                <a:cs typeface="ALIMDB+Arimo-Regular"/>
              </a:rPr>
              <a:t>Percobaan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010016" y="3757255"/>
            <a:ext cx="6874502" cy="97979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gerak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bolak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balik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melalui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titik</a:t>
            </a:r>
          </a:p>
          <a:p>
            <a:pPr marL="302259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setimbang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010016" y="4752681"/>
            <a:ext cx="7211490" cy="297064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dapat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menimbulkan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bunyi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Sumber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bunyi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berlaku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sebagai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sumber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getar.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sernakin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cepat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bunyi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semakin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nyaring</a:t>
            </a:r>
          </a:p>
          <a:p>
            <a:pPr marL="0" marR="0">
              <a:lnSpc>
                <a:spcPts val="3495"/>
              </a:lnSpc>
              <a:spcBef>
                <a:spcPts val="47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Amplitudo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semakin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besar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bunyi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semakin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keras</a:t>
            </a:r>
          </a:p>
          <a:p>
            <a:pPr marL="0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Periode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waklu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diperlukan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untuk</a:t>
            </a:r>
          </a:p>
          <a:p>
            <a:pPr marL="302259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melakukan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satu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sempurna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2010016" y="7738958"/>
            <a:ext cx="6609674" cy="9797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2850" spc="6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Frekuensi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banyak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tiap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detik</a:t>
            </a:r>
          </a:p>
          <a:p>
            <a:pPr marL="302259" marR="0">
              <a:lnSpc>
                <a:spcPts val="3495"/>
              </a:lnSpc>
              <a:spcBef>
                <a:spcPts val="42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dergan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satuan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Hz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berharga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bulat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096390" y="1686205"/>
            <a:ext cx="8185136" cy="787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900"/>
              </a:lnSpc>
              <a:spcBef>
                <a:spcPts val="0"/>
              </a:spcBef>
              <a:spcAft>
                <a:spcPts val="0"/>
              </a:spcAft>
            </a:pPr>
            <a:r>
              <a:rPr dirty="0" sz="5900" spc="459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PERCOBAAN</a:t>
            </a:r>
            <a:r>
              <a:rPr dirty="0" sz="5900" spc="459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900" spc="459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GETARAN</a:t>
            </a:r>
            <a:r>
              <a:rPr dirty="0" sz="5900" spc="459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900" spc="459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PER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068169" y="2857668"/>
            <a:ext cx="2471128" cy="68792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116"/>
              </a:lnSpc>
              <a:spcBef>
                <a:spcPts val="0"/>
              </a:spcBef>
              <a:spcAft>
                <a:spcPts val="0"/>
              </a:spcAft>
            </a:pPr>
            <a:r>
              <a:rPr dirty="0" sz="4600" spc="301">
                <a:solidFill>
                  <a:srgbClr val="000000"/>
                </a:solidFill>
                <a:latin typeface="ALIMDB+Arimo-Regular"/>
                <a:cs typeface="ALIMDB+Arimo-Regular"/>
              </a:rPr>
              <a:t>Ilustrasi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361015" y="3505601"/>
            <a:ext cx="1793618" cy="482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RASIONAL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0662563" y="3671992"/>
            <a:ext cx="3280790" cy="68792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116"/>
              </a:lnSpc>
              <a:spcBef>
                <a:spcPts val="0"/>
              </a:spcBef>
              <a:spcAft>
                <a:spcPts val="0"/>
              </a:spcAft>
            </a:pPr>
            <a:r>
              <a:rPr dirty="0" sz="4600" spc="299">
                <a:solidFill>
                  <a:srgbClr val="000000"/>
                </a:solidFill>
                <a:latin typeface="ALIMDB+Arimo-Regular"/>
                <a:cs typeface="ALIMDB+Arimo-Regular"/>
              </a:rPr>
              <a:t>Percobaan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361015" y="4572147"/>
            <a:ext cx="6948287" cy="368172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Benda</a:t>
            </a:r>
            <a:r>
              <a:rPr dirty="0" sz="2800" spc="684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 spc="663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direntang</a:t>
            </a:r>
            <a:r>
              <a:rPr dirty="0" sz="2800" spc="521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 spc="632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dua</a:t>
            </a:r>
            <a:r>
              <a:rPr dirty="0" sz="2800" spc="744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buah</a:t>
            </a:r>
            <a:r>
              <a:rPr dirty="0" sz="2800" spc="74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 spc="-61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diregangkan,</a:t>
            </a:r>
            <a:r>
              <a:rPr dirty="0" sz="2800" spc="-199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bilamana</a:t>
            </a:r>
            <a:r>
              <a:rPr dirty="0" sz="2800" spc="-7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digetarkan</a:t>
            </a:r>
            <a:r>
              <a:rPr dirty="0" sz="2800" spc="-73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jalan</a:t>
            </a:r>
            <a:r>
              <a:rPr dirty="0" sz="2800" spc="1102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menarik</a:t>
            </a:r>
            <a:r>
              <a:rPr dirty="0" sz="2800" spc="112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 spc="110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melepaskannya,</a:t>
            </a:r>
            <a:r>
              <a:rPr dirty="0" sz="2800" spc="981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ia</a:t>
            </a:r>
            <a:r>
              <a:rPr dirty="0" sz="2800" spc="1185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akan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bergerak</a:t>
            </a:r>
            <a:r>
              <a:rPr dirty="0" sz="2800" spc="19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bolak</a:t>
            </a:r>
            <a:r>
              <a:rPr dirty="0" sz="2800" spc="187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balik</a:t>
            </a:r>
            <a:r>
              <a:rPr dirty="0" sz="2800" spc="191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2800" spc="95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waktu</a:t>
            </a:r>
            <a:r>
              <a:rPr dirty="0" sz="2800" spc="19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2800" spc="125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cukup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lama.</a:t>
            </a:r>
            <a:r>
              <a:rPr dirty="0" sz="2800" spc="1613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Dari</a:t>
            </a:r>
            <a:r>
              <a:rPr dirty="0" sz="2800" spc="1615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getarin</a:t>
            </a:r>
            <a:r>
              <a:rPr dirty="0" sz="2800" spc="159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ini</a:t>
            </a:r>
            <a:r>
              <a:rPr dirty="0" sz="2800" spc="1598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akan</a:t>
            </a:r>
            <a:r>
              <a:rPr dirty="0" sz="2800" spc="1531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dapat</a:t>
            </a:r>
            <a:r>
              <a:rPr dirty="0" sz="2800" spc="153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dilihat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ampiitudo</a:t>
            </a:r>
            <a:r>
              <a:rPr dirty="0" sz="2800" spc="611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getaran,</a:t>
            </a:r>
            <a:r>
              <a:rPr dirty="0" sz="2800" spc="569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2800" spc="576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periode</a:t>
            </a:r>
            <a:r>
              <a:rPr dirty="0" sz="2800" spc="653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2800" spc="567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tiap</a:t>
            </a:r>
          </a:p>
          <a:p>
            <a:pPr marL="0" marR="0">
              <a:lnSpc>
                <a:spcPts val="3495"/>
              </a:lnSpc>
              <a:spcBef>
                <a:spcPts val="703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UMWHRO+Pangolin-Regular"/>
                <a:cs typeface="UMWHRO+Pangolin-Regular"/>
              </a:rPr>
              <a:t>detiknya.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154789" y="2328856"/>
            <a:ext cx="3392423" cy="51396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747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Langkah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percobaan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78639" y="3395657"/>
            <a:ext cx="11219309" cy="531456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747"/>
              </a:lnSpc>
              <a:spcBef>
                <a:spcPts val="0"/>
              </a:spcBef>
              <a:spcAft>
                <a:spcPts val="0"/>
              </a:spcAft>
            </a:pPr>
            <a:r>
              <a:rPr dirty="0" sz="30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3050" spc="7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Susun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peralatan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sesuai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gambar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percobaan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.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Pegas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per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cukup</a:t>
            </a:r>
          </a:p>
          <a:p>
            <a:pPr marL="323850" marR="0">
              <a:lnSpc>
                <a:spcPts val="3747"/>
              </a:lnSpc>
              <a:spcBef>
                <a:spcPts val="452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teregang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1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1/2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panjang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scmula.</a:t>
            </a:r>
          </a:p>
          <a:p>
            <a:pPr marL="0" marR="0">
              <a:lnSpc>
                <a:spcPts val="3747"/>
              </a:lnSpc>
              <a:spcBef>
                <a:spcPts val="452"/>
              </a:spcBef>
              <a:spcAft>
                <a:spcPts val="0"/>
              </a:spcAft>
            </a:pPr>
            <a:r>
              <a:rPr dirty="0" sz="30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3050" spc="7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Tandailah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letak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bandul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dalam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posisi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diam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disebut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titik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setimbang.</a:t>
            </a:r>
          </a:p>
          <a:p>
            <a:pPr marL="0" marR="0">
              <a:lnSpc>
                <a:spcPts val="3747"/>
              </a:lnSpc>
              <a:spcBef>
                <a:spcPts val="452"/>
              </a:spcBef>
              <a:spcAft>
                <a:spcPts val="0"/>
              </a:spcAft>
            </a:pPr>
            <a:r>
              <a:rPr dirty="0" sz="30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3050" spc="7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Simpangkan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bandul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berkait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5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cm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ke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atas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lepaskan.</a:t>
            </a:r>
          </a:p>
          <a:p>
            <a:pPr marL="0" marR="0">
              <a:lnSpc>
                <a:spcPts val="3747"/>
              </a:lnSpc>
              <a:spcBef>
                <a:spcPts val="452"/>
              </a:spcBef>
              <a:spcAft>
                <a:spcPts val="0"/>
              </a:spcAft>
            </a:pPr>
            <a:r>
              <a:rPr dirty="0" sz="30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3050" spc="7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Ambil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stoprwatch,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ukur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Waktu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gerak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bandul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setiap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l0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x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gerak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getar</a:t>
            </a:r>
          </a:p>
          <a:p>
            <a:pPr marL="323850" marR="0">
              <a:lnSpc>
                <a:spcPts val="3747"/>
              </a:lnSpc>
              <a:spcBef>
                <a:spcPts val="452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bandul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sempurna.</a:t>
            </a:r>
          </a:p>
          <a:p>
            <a:pPr marL="0" marR="0">
              <a:lnSpc>
                <a:spcPts val="3747"/>
              </a:lnSpc>
              <a:spcBef>
                <a:spcPts val="453"/>
              </a:spcBef>
              <a:spcAft>
                <a:spcPts val="0"/>
              </a:spcAft>
            </a:pPr>
            <a:r>
              <a:rPr dirty="0" sz="30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3050" spc="7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Ulangi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langkah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2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s/d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4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untuk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simpangan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awal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bandul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berbeda.</a:t>
            </a:r>
          </a:p>
          <a:p>
            <a:pPr marL="0" marR="0">
              <a:lnSpc>
                <a:spcPts val="3747"/>
              </a:lnSpc>
              <a:spcBef>
                <a:spcPts val="453"/>
              </a:spcBef>
              <a:spcAft>
                <a:spcPts val="0"/>
              </a:spcAft>
            </a:pPr>
            <a:r>
              <a:rPr dirty="0" sz="30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3050" spc="7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Amati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apakah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bandul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melampaui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batas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titik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penyimpangan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?</a:t>
            </a:r>
          </a:p>
          <a:p>
            <a:pPr marL="0" marR="0">
              <a:lnSpc>
                <a:spcPts val="3747"/>
              </a:lnSpc>
              <a:spcBef>
                <a:spcPts val="453"/>
              </a:spcBef>
              <a:spcAft>
                <a:spcPts val="0"/>
              </a:spcAft>
            </a:pPr>
            <a:r>
              <a:rPr dirty="0" sz="30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3050" spc="7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Buatlah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tabel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data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catat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data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pada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tabel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dibuat.</a:t>
            </a:r>
          </a:p>
          <a:p>
            <a:pPr marL="0" marR="0">
              <a:lnSpc>
                <a:spcPts val="3747"/>
              </a:lnSpc>
              <a:spcBef>
                <a:spcPts val="453"/>
              </a:spcBef>
              <a:spcAft>
                <a:spcPts val="0"/>
              </a:spcAft>
            </a:pPr>
            <a:r>
              <a:rPr dirty="0" sz="30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3050" spc="7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Apakah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dapat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dinyatakan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gerak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dari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bandul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549686" y="2675569"/>
            <a:ext cx="2483358" cy="51396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747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KONSEP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FISIS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873536" y="3742370"/>
            <a:ext cx="9129144" cy="104736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747"/>
              </a:lnSpc>
              <a:spcBef>
                <a:spcPts val="0"/>
              </a:spcBef>
              <a:spcAft>
                <a:spcPts val="0"/>
              </a:spcAft>
            </a:pPr>
            <a:r>
              <a:rPr dirty="0" sz="30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3050" spc="7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gerak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bolak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balik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melalui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titik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setimbang</a:t>
            </a:r>
          </a:p>
          <a:p>
            <a:pPr marL="0" marR="0">
              <a:lnSpc>
                <a:spcPts val="3747"/>
              </a:lnSpc>
              <a:spcBef>
                <a:spcPts val="452"/>
              </a:spcBef>
              <a:spcAft>
                <a:spcPts val="0"/>
              </a:spcAft>
            </a:pPr>
            <a:r>
              <a:rPr dirty="0" sz="30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3050" spc="7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dapat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menimbulkan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bunyi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873536" y="4809170"/>
            <a:ext cx="9801608" cy="264756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747"/>
              </a:lnSpc>
              <a:spcBef>
                <a:spcPts val="0"/>
              </a:spcBef>
              <a:spcAft>
                <a:spcPts val="0"/>
              </a:spcAft>
            </a:pPr>
            <a:r>
              <a:rPr dirty="0" sz="30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3050" spc="7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Sumber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bunyi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berlaku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sebagai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sumber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getar</a:t>
            </a:r>
          </a:p>
          <a:p>
            <a:pPr marL="0" marR="0">
              <a:lnSpc>
                <a:spcPts val="3747"/>
              </a:lnSpc>
              <a:spcBef>
                <a:spcPts val="452"/>
              </a:spcBef>
              <a:spcAft>
                <a:spcPts val="0"/>
              </a:spcAft>
            </a:pPr>
            <a:r>
              <a:rPr dirty="0" sz="30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3050" spc="7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semakin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cepat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bunyi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semakin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nyaring</a:t>
            </a:r>
          </a:p>
          <a:p>
            <a:pPr marL="0" marR="0">
              <a:lnSpc>
                <a:spcPts val="3747"/>
              </a:lnSpc>
              <a:spcBef>
                <a:spcPts val="452"/>
              </a:spcBef>
              <a:spcAft>
                <a:spcPts val="0"/>
              </a:spcAft>
            </a:pPr>
            <a:r>
              <a:rPr dirty="0" sz="30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3050" spc="7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Amplitudo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semakin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besar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bunyi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semakin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keras</a:t>
            </a:r>
          </a:p>
          <a:p>
            <a:pPr marL="0" marR="0">
              <a:lnSpc>
                <a:spcPts val="3747"/>
              </a:lnSpc>
              <a:spcBef>
                <a:spcPts val="453"/>
              </a:spcBef>
              <a:spcAft>
                <a:spcPts val="0"/>
              </a:spcAft>
            </a:pPr>
            <a:r>
              <a:rPr dirty="0" sz="30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3050" spc="7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Periode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waktu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diperlukan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untuk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melakukan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satu</a:t>
            </a:r>
          </a:p>
          <a:p>
            <a:pPr marL="323850" marR="0">
              <a:lnSpc>
                <a:spcPts val="3747"/>
              </a:lnSpc>
              <a:spcBef>
                <a:spcPts val="453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sempurna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873536" y="7476170"/>
            <a:ext cx="10523983" cy="104736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747"/>
              </a:lnSpc>
              <a:spcBef>
                <a:spcPts val="0"/>
              </a:spcBef>
              <a:spcAft>
                <a:spcPts val="0"/>
              </a:spcAft>
            </a:pPr>
            <a:r>
              <a:rPr dirty="0" sz="3050">
                <a:solidFill>
                  <a:srgbClr val="000000"/>
                </a:solidFill>
                <a:latin typeface="BBJKRW+ArialMT"/>
                <a:cs typeface="BBJKRW+ArialMT"/>
              </a:rPr>
              <a:t>•</a:t>
            </a:r>
            <a:r>
              <a:rPr dirty="0" sz="3050" spc="7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Fekuensi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banyaknya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getaran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tiap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detik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dengan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satuan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Hz.</a:t>
            </a:r>
          </a:p>
          <a:p>
            <a:pPr marL="323850" marR="0">
              <a:lnSpc>
                <a:spcPts val="3747"/>
              </a:lnSpc>
              <a:spcBef>
                <a:spcPts val="453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berharga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bulat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601993" y="1548090"/>
            <a:ext cx="5085295" cy="787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900"/>
              </a:lnSpc>
              <a:spcBef>
                <a:spcPts val="0"/>
              </a:spcBef>
              <a:spcAft>
                <a:spcPts val="0"/>
              </a:spcAft>
            </a:pPr>
            <a:r>
              <a:rPr dirty="0" sz="5900" spc="548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Gelombang</a:t>
            </a:r>
            <a:r>
              <a:rPr dirty="0" sz="5900" spc="548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 </a:t>
            </a:r>
            <a:r>
              <a:rPr dirty="0" sz="5900" spc="548" b="1">
                <a:solidFill>
                  <a:srgbClr val="000000"/>
                </a:solidFill>
                <a:latin typeface="RRITHP+Aka-AcidGR-Fatbamboo"/>
                <a:cs typeface="RRITHP+Aka-AcidGR-Fatbamboo"/>
              </a:rPr>
              <a:t>Bunyi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501838" y="3039525"/>
            <a:ext cx="6701409" cy="51396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747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Gelombang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Bunyi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adalah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gelombang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501838" y="3572925"/>
            <a:ext cx="7941944" cy="158076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747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merambat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melalui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medium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tertentu.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Gelombang</a:t>
            </a:r>
          </a:p>
          <a:p>
            <a:pPr marL="0" marR="0">
              <a:lnSpc>
                <a:spcPts val="3747"/>
              </a:lnSpc>
              <a:spcBef>
                <a:spcPts val="452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bunyi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merupakan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gelombang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mekanik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</a:p>
          <a:p>
            <a:pPr marL="0" marR="0">
              <a:lnSpc>
                <a:spcPts val="3747"/>
              </a:lnSpc>
              <a:spcBef>
                <a:spcPts val="452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digolongkan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sebagai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gelombang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longitudinal.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501838" y="5706525"/>
            <a:ext cx="7883272" cy="318096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747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Suatu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bunyi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dapat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didengar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oleh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manusia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karena</a:t>
            </a:r>
          </a:p>
          <a:p>
            <a:pPr marL="0" marR="0">
              <a:lnSpc>
                <a:spcPts val="3747"/>
              </a:lnSpc>
              <a:spcBef>
                <a:spcPts val="452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memiliki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3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hal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yaitu,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adanya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sumber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bunyi,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adanya</a:t>
            </a:r>
          </a:p>
          <a:p>
            <a:pPr marL="0" marR="0">
              <a:lnSpc>
                <a:spcPts val="3747"/>
              </a:lnSpc>
              <a:spcBef>
                <a:spcPts val="453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medium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rambat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bunyi,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dan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frekuensinya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yang</a:t>
            </a:r>
          </a:p>
          <a:p>
            <a:pPr marL="0" marR="0">
              <a:lnSpc>
                <a:spcPts val="3747"/>
              </a:lnSpc>
              <a:spcBef>
                <a:spcPts val="453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berada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antara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20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Hz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–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20.000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Hz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(audiosonik).</a:t>
            </a:r>
          </a:p>
          <a:p>
            <a:pPr marL="0" marR="0">
              <a:lnSpc>
                <a:spcPts val="3747"/>
              </a:lnSpc>
              <a:spcBef>
                <a:spcPts val="453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Tidak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hanya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manusia,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semua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makhluk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hidup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juga</a:t>
            </a:r>
          </a:p>
          <a:p>
            <a:pPr marL="0" marR="0">
              <a:lnSpc>
                <a:spcPts val="3747"/>
              </a:lnSpc>
              <a:spcBef>
                <a:spcPts val="453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dapat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mendengar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suatu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 </a:t>
            </a:r>
            <a:r>
              <a:rPr dirty="0" sz="3000">
                <a:solidFill>
                  <a:srgbClr val="000000"/>
                </a:solidFill>
                <a:latin typeface="UMWHRO+Pangolin-Regular"/>
                <a:cs typeface="UMWHRO+Pangolin-Regular"/>
              </a:rPr>
              <a:t>bunyi.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resentationFormat>On-screen Show (4:3)</PresentationFormat>
  <ScaleCrop>false</ScaleCrop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cp:revision>1</cp:revision>
  <dcterms:modified xsi:type="dcterms:W3CDTF">2023-05-12T09:55:13-05:00</dcterms:modified>
</cp:coreProperties>
</file>