
<file path=[Content_Types].xml><?xml version="1.0" encoding="utf-8"?>
<Types xmlns="http://schemas.openxmlformats.org/package/2006/content-types"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Default Extension="wdp" ContentType="image/vnd.ms-photo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256" r:id="rId3"/>
    <p:sldId id="257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="" xmlns:p14="http://schemas.microsoft.com/office/powerpoint/2010/main" val="2032416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pPr/>
              <a:t>8/14/2021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962918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pPr/>
              <a:t>8/14/2021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296884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pPr/>
              <a:t>8/14/2021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9870350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pPr/>
              <a:t>8/14/2021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792374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pPr/>
              <a:t>8/14/2021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9628572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16778"/>
            <a:ext cx="9144000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0"/>
          </p:nvPr>
        </p:nvSpPr>
        <p:spPr>
          <a:xfrm>
            <a:off x="467544" y="2276872"/>
            <a:ext cx="8229600" cy="3600400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="" xmlns:p14="http://schemas.microsoft.com/office/powerpoint/2010/main" val="369401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0"/>
            <a:ext cx="7524328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2123728" y="1268760"/>
            <a:ext cx="6563072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2134072" y="1844824"/>
            <a:ext cx="6563072" cy="4147865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="" xmlns:p14="http://schemas.microsoft.com/office/powerpoint/2010/main" val="23268185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pPr/>
              <a:t>8/14/2021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6560869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pPr/>
              <a:t>8/14/2021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9242866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pPr/>
              <a:t>8/14/2021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2779332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pPr/>
              <a:t>8/14/2021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7787904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pPr/>
              <a:t>8/14/2021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9198114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pPr/>
              <a:t>8/14/2021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8181198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="" xmlns:p14="http://schemas.microsoft.com/office/powerpoint/2010/main" val="4373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DCCD61-643D-44A5-A450-3A42A50CBC1E}" type="datetimeFigureOut">
              <a:rPr lang="en-US" smtClean="0"/>
              <a:pPr/>
              <a:t>8/14/2021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2F0832-F084-422D-97D1-AF848F4F2C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286357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hlinkClick r:id="rId2"/>
          </p:cNvPr>
          <p:cNvSpPr txBox="1"/>
          <p:nvPr/>
        </p:nvSpPr>
        <p:spPr>
          <a:xfrm>
            <a:off x="0" y="6597932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="" xmlns:a14="http://schemas.microsoft.com/office/drawing/2010/main">
                  <a14:imgLayer r:embed="rId4">
                    <a14:imgEffect>
                      <a14:brightnessContrast bright="-100000"/>
                    </a14:imgEffect>
                  </a14:imgLayer>
                </a14:imgProps>
              </a:ex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24328" y="332656"/>
            <a:ext cx="1301512" cy="321849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4191000" y="2362200"/>
            <a:ext cx="461504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d-ID" sz="3600" dirty="0" smtClean="0"/>
              <a:t>Bagaimana Pancasila Menjadi Sistem Etika</a:t>
            </a:r>
            <a:endParaRPr lang="en-US" sz="3600" dirty="0"/>
          </a:p>
        </p:txBody>
      </p:sp>
    </p:spTree>
    <p:extLst>
      <p:ext uri="{BB962C8B-B14F-4D97-AF65-F5344CB8AC3E}">
        <p14:creationId xmlns="" xmlns:p14="http://schemas.microsoft.com/office/powerpoint/2010/main" val="19412217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1600" dirty="0" smtClean="0"/>
              <a:t>B. </a:t>
            </a:r>
            <a:r>
              <a:rPr lang="en-US" sz="1600" dirty="0" err="1" smtClean="0"/>
              <a:t>Menanya</a:t>
            </a:r>
            <a:r>
              <a:rPr lang="en-US" sz="1600" dirty="0" smtClean="0"/>
              <a:t> </a:t>
            </a:r>
            <a:r>
              <a:rPr lang="en-US" sz="1600" dirty="0" err="1" smtClean="0"/>
              <a:t>Alasan</a:t>
            </a:r>
            <a:r>
              <a:rPr lang="en-US" sz="1600" dirty="0" smtClean="0"/>
              <a:t> </a:t>
            </a:r>
            <a:r>
              <a:rPr lang="en-US" sz="1600" dirty="0" err="1" smtClean="0"/>
              <a:t>Diperlukannya</a:t>
            </a:r>
            <a:r>
              <a:rPr lang="en-US" sz="1600" dirty="0" smtClean="0"/>
              <a:t> </a:t>
            </a:r>
            <a:r>
              <a:rPr lang="en-US" sz="1600" dirty="0" err="1" smtClean="0"/>
              <a:t>Pancasila</a:t>
            </a:r>
            <a:r>
              <a:rPr lang="en-US" sz="1600" dirty="0" smtClean="0"/>
              <a:t/>
            </a:r>
            <a:br>
              <a:rPr lang="en-US" sz="1600" dirty="0" smtClean="0"/>
            </a:br>
            <a:r>
              <a:rPr lang="en-US" sz="1600" dirty="0" err="1" smtClean="0"/>
              <a:t>sebagai</a:t>
            </a:r>
            <a:r>
              <a:rPr lang="en-US" sz="1600" dirty="0" smtClean="0"/>
              <a:t> </a:t>
            </a:r>
            <a:r>
              <a:rPr lang="en-US" sz="1600" dirty="0" err="1" smtClean="0"/>
              <a:t>Sistem</a:t>
            </a:r>
            <a:r>
              <a:rPr lang="en-US" sz="1600" dirty="0" smtClean="0"/>
              <a:t> </a:t>
            </a:r>
            <a:r>
              <a:rPr lang="en-US" sz="1600" dirty="0" err="1" smtClean="0"/>
              <a:t>Etika</a:t>
            </a:r>
            <a:endParaRPr lang="en-US" sz="1600" dirty="0"/>
          </a:p>
        </p:txBody>
      </p:sp>
      <p:sp>
        <p:nvSpPr>
          <p:cNvPr id="4" name="Content Placeholder 3"/>
          <p:cNvSpPr>
            <a:spLocks noGrp="1"/>
          </p:cNvSpPr>
          <p:nvPr>
            <p:ph idx="10"/>
          </p:nvPr>
        </p:nvSpPr>
        <p:spPr>
          <a:xfrm>
            <a:off x="1524000" y="1219200"/>
            <a:ext cx="7391400" cy="4773489"/>
          </a:xfrm>
        </p:spPr>
        <p:txBody>
          <a:bodyPr/>
          <a:lstStyle/>
          <a:p>
            <a:r>
              <a:rPr lang="sv-SE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Pancasila sebagai sistem etika terkait</a:t>
            </a:r>
          </a:p>
          <a:p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De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ngan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pemahaman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atas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kriteria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baik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good) </a:t>
            </a:r>
            <a:r>
              <a:rPr lang="en-US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buruk</a:t>
            </a:r>
            <a:r>
              <a:rPr lang="en-US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(bad). Archie </a:t>
            </a:r>
            <a:r>
              <a:rPr lang="en-US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Bahm</a:t>
            </a:r>
            <a:endParaRPr lang="en-US" i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Axiology of Science, </a:t>
            </a:r>
            <a:r>
              <a:rPr lang="en-US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menjelaskan</a:t>
            </a:r>
            <a:r>
              <a:rPr lang="en-US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bahwa</a:t>
            </a:r>
            <a:r>
              <a:rPr lang="en-US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baik</a:t>
            </a:r>
            <a:r>
              <a:rPr lang="en-US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buruk</a:t>
            </a:r>
            <a:r>
              <a:rPr lang="en-US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merupakan</a:t>
            </a:r>
            <a:endParaRPr lang="en-US" i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dua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hal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terpisah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Namun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baik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buruk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itu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eksis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kehidupan</a:t>
            </a:r>
            <a:endParaRPr lang="en-US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manusia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maksudnya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godaan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melakukan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perbuatan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buruk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selalu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muncul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Ketika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seseorang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menjadi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pejabat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mempunyai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peluang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melakukan</a:t>
            </a:r>
            <a:endParaRPr lang="en-US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sv-SE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tindakan buruk (korupsi), maka hal tersebut dapat terjadi pada siapa saja. Oleh</a:t>
            </a:r>
          </a:p>
          <a:p>
            <a:r>
              <a:rPr lang="fi-FI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karena itu, simpulan Archie Bahm, ”Maksimalkan kebaikan, minimalkan</a:t>
            </a:r>
          </a:p>
          <a:p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keburukan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” (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Bahm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1998: 58).</a:t>
            </a:r>
            <a:endParaRPr lang="en-US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23728" y="381000"/>
            <a:ext cx="6563072" cy="1143000"/>
          </a:xfrm>
        </p:spPr>
        <p:txBody>
          <a:bodyPr/>
          <a:lstStyle/>
          <a:p>
            <a:r>
              <a:rPr lang="en-US" sz="1600" b="1" dirty="0" smtClean="0">
                <a:solidFill>
                  <a:schemeClr val="tx1"/>
                </a:solidFill>
              </a:rPr>
              <a:t>C. </a:t>
            </a:r>
            <a:r>
              <a:rPr lang="en-US" sz="1600" b="1" dirty="0" err="1" smtClean="0">
                <a:solidFill>
                  <a:schemeClr val="tx1"/>
                </a:solidFill>
              </a:rPr>
              <a:t>Menggali</a:t>
            </a:r>
            <a:r>
              <a:rPr lang="en-US" sz="1600" b="1" dirty="0" smtClean="0">
                <a:solidFill>
                  <a:schemeClr val="tx1"/>
                </a:solidFill>
              </a:rPr>
              <a:t> </a:t>
            </a:r>
            <a:r>
              <a:rPr lang="en-US" sz="1600" b="1" dirty="0" err="1" smtClean="0">
                <a:solidFill>
                  <a:schemeClr val="tx1"/>
                </a:solidFill>
              </a:rPr>
              <a:t>Sumber</a:t>
            </a:r>
            <a:r>
              <a:rPr lang="en-US" sz="1600" b="1" dirty="0" smtClean="0">
                <a:solidFill>
                  <a:schemeClr val="tx1"/>
                </a:solidFill>
              </a:rPr>
              <a:t> </a:t>
            </a:r>
            <a:r>
              <a:rPr lang="en-US" sz="1600" b="1" dirty="0" err="1" smtClean="0">
                <a:solidFill>
                  <a:schemeClr val="tx1"/>
                </a:solidFill>
              </a:rPr>
              <a:t>Historis</a:t>
            </a:r>
            <a:r>
              <a:rPr lang="en-US" sz="1600" b="1" dirty="0" smtClean="0">
                <a:solidFill>
                  <a:schemeClr val="tx1"/>
                </a:solidFill>
              </a:rPr>
              <a:t>, </a:t>
            </a:r>
            <a:r>
              <a:rPr lang="en-US" sz="1600" b="1" dirty="0" err="1" smtClean="0">
                <a:solidFill>
                  <a:schemeClr val="tx1"/>
                </a:solidFill>
              </a:rPr>
              <a:t>Sosiologis</a:t>
            </a:r>
            <a:r>
              <a:rPr lang="en-US" sz="1600" b="1" dirty="0" smtClean="0">
                <a:solidFill>
                  <a:schemeClr val="tx1"/>
                </a:solidFill>
              </a:rPr>
              <a:t>, </a:t>
            </a:r>
            <a:r>
              <a:rPr lang="en-US" sz="1600" b="1" dirty="0" err="1" smtClean="0">
                <a:solidFill>
                  <a:schemeClr val="tx1"/>
                </a:solidFill>
              </a:rPr>
              <a:t>Politis</a:t>
            </a:r>
            <a:r>
              <a:rPr lang="en-US" sz="1600" b="1" dirty="0" smtClean="0">
                <a:solidFill>
                  <a:schemeClr val="tx1"/>
                </a:solidFill>
              </a:rPr>
              <a:t> </a:t>
            </a:r>
            <a:r>
              <a:rPr lang="en-US" sz="1600" b="1" dirty="0" err="1" smtClean="0">
                <a:solidFill>
                  <a:schemeClr val="tx1"/>
                </a:solidFill>
              </a:rPr>
              <a:t>tentang</a:t>
            </a:r>
            <a:r>
              <a:rPr lang="en-US" sz="1600" b="1" dirty="0" smtClean="0">
                <a:solidFill>
                  <a:schemeClr val="tx1"/>
                </a:solidFill>
              </a:rPr>
              <a:t> </a:t>
            </a:r>
            <a:r>
              <a:rPr lang="en-US" sz="1600" b="1" dirty="0" err="1" smtClean="0">
                <a:solidFill>
                  <a:schemeClr val="tx1"/>
                </a:solidFill>
              </a:rPr>
              <a:t>Pancasila</a:t>
            </a:r>
            <a:endParaRPr lang="en-US" sz="1600" b="1" dirty="0" smtClean="0">
              <a:solidFill>
                <a:schemeClr val="tx1"/>
              </a:solidFill>
            </a:endParaRPr>
          </a:p>
          <a:p>
            <a:r>
              <a:rPr lang="en-US" sz="1600" b="1" dirty="0" err="1" smtClean="0">
                <a:solidFill>
                  <a:schemeClr val="tx1"/>
                </a:solidFill>
              </a:rPr>
              <a:t>sebagai</a:t>
            </a:r>
            <a:r>
              <a:rPr lang="en-US" sz="1600" b="1" dirty="0" smtClean="0">
                <a:solidFill>
                  <a:schemeClr val="tx1"/>
                </a:solidFill>
              </a:rPr>
              <a:t> </a:t>
            </a:r>
            <a:r>
              <a:rPr lang="en-US" sz="1600" b="1" dirty="0" err="1" smtClean="0">
                <a:solidFill>
                  <a:schemeClr val="tx1"/>
                </a:solidFill>
              </a:rPr>
              <a:t>Sistem</a:t>
            </a:r>
            <a:r>
              <a:rPr lang="en-US" sz="1600" b="1" dirty="0" smtClean="0">
                <a:solidFill>
                  <a:schemeClr val="tx1"/>
                </a:solidFill>
              </a:rPr>
              <a:t> </a:t>
            </a:r>
            <a:r>
              <a:rPr lang="en-US" sz="1600" b="1" dirty="0" err="1" smtClean="0">
                <a:solidFill>
                  <a:schemeClr val="tx1"/>
                </a:solidFill>
              </a:rPr>
              <a:t>Etika</a:t>
            </a: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0"/>
          </p:nvPr>
        </p:nvSpPr>
        <p:spPr>
          <a:xfrm>
            <a:off x="1600200" y="1524000"/>
            <a:ext cx="7391400" cy="4800600"/>
          </a:xfrm>
        </p:spPr>
        <p:txBody>
          <a:bodyPr/>
          <a:lstStyle/>
          <a:p>
            <a:pPr algn="just"/>
            <a:r>
              <a:rPr lang="en-US" sz="1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16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Sumber</a:t>
            </a:r>
            <a:r>
              <a:rPr lang="en-US" sz="1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historis</a:t>
            </a:r>
            <a:endParaRPr lang="en-US" sz="16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Pada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zaman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Orde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Lama, </a:t>
            </a:r>
            <a:r>
              <a:rPr lang="en-US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Pancasila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sebagai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sistem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etika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masih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berbentuk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sebagai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Philosofische</a:t>
            </a:r>
            <a:r>
              <a:rPr lang="en-US" sz="16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Grondslag</a:t>
            </a:r>
            <a:r>
              <a:rPr lang="en-US" sz="16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atau</a:t>
            </a:r>
            <a:r>
              <a:rPr lang="en-US" sz="16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Weltanschauung. </a:t>
            </a:r>
            <a:r>
              <a:rPr lang="en-US" sz="1600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Artinya</a:t>
            </a:r>
            <a:r>
              <a:rPr lang="en-US" sz="16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nilai-nilai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Pancasila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belum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ditegaskan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sistem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etika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tetapi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nilai-nilai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moral </a:t>
            </a:r>
            <a:r>
              <a:rPr lang="en-US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telah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terdapat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pandangan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hidup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masyarakat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Masyarakat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masa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orde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lama </a:t>
            </a:r>
            <a:r>
              <a:rPr lang="en-US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telah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mengenal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nilai-nilai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kemandirian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bangsa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oleh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Presiden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Soekarno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disebut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istilah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berdikari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berdiri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sz="16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atas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kaki </a:t>
            </a:r>
            <a:r>
              <a:rPr lang="en-US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sendiri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pPr algn="just"/>
            <a:endParaRPr lang="pt-BR" sz="16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pt-BR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Pada </a:t>
            </a:r>
            <a:r>
              <a:rPr lang="pt-BR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zaman Orde Baru, Pancasila sebagai sistem </a:t>
            </a:r>
            <a:r>
              <a:rPr lang="pt-BR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etika </a:t>
            </a:r>
            <a:r>
              <a:rPr lang="en-US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disosialisasikan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melalui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penataran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P-4 </a:t>
            </a:r>
            <a:r>
              <a:rPr lang="en-US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diinstitusionalkan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wadah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BP-7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Ada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banyak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butir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Pancasila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dijabarkan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dari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kelima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sila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Pancasila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sebagai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hasil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temuan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dari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para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peneliti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BP-7. </a:t>
            </a:r>
            <a:r>
              <a:rPr lang="en-US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memudahkan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t-IT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pemahaman </a:t>
            </a:r>
            <a:r>
              <a:rPr lang="it-IT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tentang butir-butir sila Pancasila dapat dilihat pada tabel </a:t>
            </a:r>
            <a:r>
              <a:rPr lang="it-IT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berikut 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Soeprapto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1993: 53--55).</a:t>
            </a:r>
            <a:endParaRPr lang="en-US" sz="1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0"/>
          </p:nvPr>
        </p:nvSpPr>
        <p:spPr>
          <a:xfrm>
            <a:off x="1752600" y="1844824"/>
            <a:ext cx="6944544" cy="4147865"/>
          </a:xfrm>
        </p:spPr>
        <p:txBody>
          <a:bodyPr/>
          <a:lstStyle/>
          <a:p>
            <a:pPr algn="just"/>
            <a:r>
              <a:rPr lang="en-US" sz="1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18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Sumber</a:t>
            </a:r>
            <a:r>
              <a:rPr lang="en-US" sz="1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Sosiologis</a:t>
            </a:r>
            <a:endParaRPr lang="en-US" sz="18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1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Sumber</a:t>
            </a:r>
            <a:r>
              <a:rPr lang="en-US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sosiologis</a:t>
            </a:r>
            <a:r>
              <a:rPr lang="en-US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Pancasila</a:t>
            </a:r>
            <a:r>
              <a:rPr lang="en-US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sebagai</a:t>
            </a:r>
            <a:r>
              <a:rPr lang="en-US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sistem</a:t>
            </a:r>
            <a:r>
              <a:rPr lang="en-US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etika</a:t>
            </a:r>
            <a:r>
              <a:rPr lang="en-US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dapat</a:t>
            </a:r>
            <a:r>
              <a:rPr lang="en-US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ditemukan</a:t>
            </a:r>
            <a:r>
              <a:rPr lang="en-US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sz="1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1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kehidupan</a:t>
            </a:r>
            <a:r>
              <a:rPr lang="en-US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masyarakat</a:t>
            </a:r>
            <a:r>
              <a:rPr lang="en-US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berbagai</a:t>
            </a:r>
            <a:r>
              <a:rPr lang="en-US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etnik</a:t>
            </a:r>
            <a:r>
              <a:rPr lang="en-US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</a:t>
            </a:r>
            <a:r>
              <a:rPr lang="en-US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Indonesia. </a:t>
            </a:r>
            <a:r>
              <a:rPr lang="en-US" sz="1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Misalnya</a:t>
            </a:r>
            <a:r>
              <a:rPr lang="en-US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endParaRPr lang="en-US" sz="1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1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Orang</a:t>
            </a:r>
            <a:r>
              <a:rPr lang="en-US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Minangkabau</a:t>
            </a:r>
            <a:r>
              <a:rPr lang="en-US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hal</a:t>
            </a:r>
            <a:r>
              <a:rPr lang="en-US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bermusyawarah</a:t>
            </a:r>
            <a:r>
              <a:rPr lang="en-US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memakai</a:t>
            </a:r>
            <a:r>
              <a:rPr lang="en-US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prinsip</a:t>
            </a:r>
            <a:r>
              <a:rPr lang="en-US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sz="1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en-US" sz="1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bulat</a:t>
            </a:r>
            <a:r>
              <a:rPr lang="en-US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air </a:t>
            </a:r>
            <a:r>
              <a:rPr lang="en-US" sz="1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oleh</a:t>
            </a:r>
            <a:r>
              <a:rPr lang="en-US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pembuluh</a:t>
            </a:r>
            <a:r>
              <a:rPr lang="en-US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bulat</a:t>
            </a:r>
            <a:r>
              <a:rPr lang="en-US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kata</a:t>
            </a:r>
            <a:r>
              <a:rPr lang="en-US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oleh</a:t>
            </a:r>
            <a:r>
              <a:rPr lang="en-US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mufakat</a:t>
            </a:r>
            <a:r>
              <a:rPr lang="en-US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”. </a:t>
            </a:r>
            <a:r>
              <a:rPr lang="en-US" sz="1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Masih</a:t>
            </a:r>
            <a:r>
              <a:rPr lang="en-US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banyak</a:t>
            </a:r>
            <a:r>
              <a:rPr lang="en-US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lagi</a:t>
            </a:r>
            <a:r>
              <a:rPr lang="en-US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mutiara</a:t>
            </a:r>
            <a:r>
              <a:rPr lang="en-US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kearifan</a:t>
            </a:r>
            <a:r>
              <a:rPr lang="en-US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lokal</a:t>
            </a:r>
            <a:r>
              <a:rPr lang="en-US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1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bertebaran</a:t>
            </a:r>
            <a:r>
              <a:rPr lang="en-US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</a:t>
            </a:r>
            <a:r>
              <a:rPr lang="en-US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bumi</a:t>
            </a:r>
            <a:r>
              <a:rPr lang="en-US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Indonesia </a:t>
            </a:r>
            <a:r>
              <a:rPr lang="en-US" sz="1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ini</a:t>
            </a:r>
            <a:r>
              <a:rPr lang="en-US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sehingga</a:t>
            </a:r>
            <a:r>
              <a:rPr lang="en-US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memerlukan</a:t>
            </a:r>
            <a:r>
              <a:rPr lang="en-US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penelitian</a:t>
            </a:r>
            <a:r>
              <a:rPr lang="en-US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yang </a:t>
            </a:r>
            <a:r>
              <a:rPr lang="en-US" sz="1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mendalam</a:t>
            </a:r>
            <a:r>
              <a:rPr lang="en-US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1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00200" y="228600"/>
            <a:ext cx="6563072" cy="460648"/>
          </a:xfrm>
        </p:spPr>
        <p:txBody>
          <a:bodyPr/>
          <a:lstStyle/>
          <a:p>
            <a:r>
              <a:rPr lang="en-US" b="1" dirty="0" smtClean="0"/>
              <a:t>3. </a:t>
            </a:r>
            <a:r>
              <a:rPr lang="en-US" b="1" dirty="0" err="1" smtClean="0"/>
              <a:t>Sumber</a:t>
            </a:r>
            <a:r>
              <a:rPr lang="en-US" b="1" dirty="0" smtClean="0"/>
              <a:t> </a:t>
            </a:r>
            <a:r>
              <a:rPr lang="en-US" b="1" dirty="0" err="1" smtClean="0"/>
              <a:t>politis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0"/>
          </p:nvPr>
        </p:nvSpPr>
        <p:spPr>
          <a:xfrm>
            <a:off x="1524000" y="990600"/>
            <a:ext cx="7391400" cy="5002089"/>
          </a:xfrm>
        </p:spPr>
        <p:txBody>
          <a:bodyPr/>
          <a:lstStyle/>
          <a:p>
            <a:r>
              <a:rPr lang="en-US" dirty="0" err="1" smtClean="0"/>
              <a:t>Sumber</a:t>
            </a:r>
            <a:r>
              <a:rPr lang="en-US" dirty="0" smtClean="0"/>
              <a:t> </a:t>
            </a:r>
            <a:r>
              <a:rPr lang="en-US" dirty="0" err="1" smtClean="0"/>
              <a:t>politis</a:t>
            </a:r>
            <a:r>
              <a:rPr lang="en-US" dirty="0" smtClean="0"/>
              <a:t> </a:t>
            </a:r>
            <a:r>
              <a:rPr lang="en-US" dirty="0" err="1" smtClean="0"/>
              <a:t>Pancasila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etika</a:t>
            </a:r>
            <a:r>
              <a:rPr lang="en-US" dirty="0" smtClean="0"/>
              <a:t> </a:t>
            </a:r>
            <a:r>
              <a:rPr lang="en-US" dirty="0" err="1" smtClean="0"/>
              <a:t>terdapat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norma-norma</a:t>
            </a:r>
            <a:endParaRPr lang="en-US" dirty="0" smtClean="0"/>
          </a:p>
          <a:p>
            <a:r>
              <a:rPr lang="en-US" dirty="0" err="1" smtClean="0"/>
              <a:t>dasar</a:t>
            </a:r>
            <a:r>
              <a:rPr lang="en-US" dirty="0" smtClean="0"/>
              <a:t> (</a:t>
            </a:r>
            <a:r>
              <a:rPr lang="en-US" i="1" dirty="0" err="1" smtClean="0"/>
              <a:t>Grundnorm</a:t>
            </a:r>
            <a:r>
              <a:rPr lang="en-US" i="1" dirty="0" smtClean="0"/>
              <a:t>) </a:t>
            </a:r>
            <a:r>
              <a:rPr lang="en-US" i="1" dirty="0" err="1" smtClean="0"/>
              <a:t>sebagai</a:t>
            </a:r>
            <a:r>
              <a:rPr lang="en-US" i="1" dirty="0" smtClean="0"/>
              <a:t> </a:t>
            </a:r>
            <a:r>
              <a:rPr lang="en-US" i="1" dirty="0" err="1" smtClean="0"/>
              <a:t>sumber</a:t>
            </a:r>
            <a:r>
              <a:rPr lang="en-US" i="1" dirty="0" smtClean="0"/>
              <a:t> </a:t>
            </a:r>
            <a:r>
              <a:rPr lang="en-US" i="1" dirty="0" err="1" smtClean="0"/>
              <a:t>penyusunan</a:t>
            </a:r>
            <a:r>
              <a:rPr lang="en-US" i="1" dirty="0" smtClean="0"/>
              <a:t> </a:t>
            </a:r>
            <a:r>
              <a:rPr lang="en-US" i="1" dirty="0" err="1" smtClean="0"/>
              <a:t>berbagai</a:t>
            </a:r>
            <a:r>
              <a:rPr lang="en-US" i="1" dirty="0" smtClean="0"/>
              <a:t> </a:t>
            </a:r>
            <a:r>
              <a:rPr lang="en-US" i="1" dirty="0" err="1" smtClean="0"/>
              <a:t>peraturan</a:t>
            </a:r>
            <a:r>
              <a:rPr lang="en-US" i="1" dirty="0" smtClean="0"/>
              <a:t> </a:t>
            </a:r>
            <a:r>
              <a:rPr lang="en-US" i="1" dirty="0" err="1" smtClean="0"/>
              <a:t>perundanganundangan</a:t>
            </a:r>
            <a:endParaRPr lang="en-US" i="1" dirty="0" smtClean="0"/>
          </a:p>
          <a:p>
            <a:r>
              <a:rPr lang="en-US" dirty="0" err="1" smtClean="0"/>
              <a:t>di</a:t>
            </a:r>
            <a:r>
              <a:rPr lang="en-US" dirty="0" smtClean="0"/>
              <a:t> Indonesia. Hans </a:t>
            </a:r>
            <a:r>
              <a:rPr lang="en-US" dirty="0" err="1" smtClean="0"/>
              <a:t>Kelsen</a:t>
            </a:r>
            <a:r>
              <a:rPr lang="en-US" dirty="0" smtClean="0"/>
              <a:t> </a:t>
            </a:r>
            <a:r>
              <a:rPr lang="en-US" dirty="0" err="1" smtClean="0"/>
              <a:t>mengatakan</a:t>
            </a:r>
            <a:r>
              <a:rPr lang="en-US" dirty="0" smtClean="0"/>
              <a:t> </a:t>
            </a: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teori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endParaRPr lang="en-US" dirty="0" smtClean="0"/>
          </a:p>
          <a:p>
            <a:r>
              <a:rPr lang="en-US" dirty="0" err="1" smtClean="0"/>
              <a:t>norma</a:t>
            </a:r>
            <a:r>
              <a:rPr lang="en-US" dirty="0" smtClean="0"/>
              <a:t> yang </a:t>
            </a:r>
            <a:r>
              <a:rPr lang="en-US" dirty="0" err="1" smtClean="0"/>
              <a:t>berbentuk</a:t>
            </a:r>
            <a:r>
              <a:rPr lang="en-US" dirty="0" smtClean="0"/>
              <a:t> </a:t>
            </a:r>
            <a:r>
              <a:rPr lang="en-US" dirty="0" err="1" smtClean="0"/>
              <a:t>piramida</a:t>
            </a:r>
            <a:r>
              <a:rPr lang="en-US" dirty="0" smtClean="0"/>
              <a:t>. Norma yang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rendah</a:t>
            </a:r>
            <a:r>
              <a:rPr lang="en-US" dirty="0" smtClean="0"/>
              <a:t> </a:t>
            </a:r>
            <a:r>
              <a:rPr lang="en-US" dirty="0" err="1" smtClean="0"/>
              <a:t>memperoleh</a:t>
            </a:r>
            <a:endParaRPr lang="en-US" dirty="0" smtClean="0"/>
          </a:p>
          <a:p>
            <a:r>
              <a:rPr lang="en-US" dirty="0" err="1" smtClean="0"/>
              <a:t>kekuatannya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norma</a:t>
            </a:r>
            <a:r>
              <a:rPr lang="en-US" dirty="0" smtClean="0"/>
              <a:t> yang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tinggi</a:t>
            </a:r>
            <a:r>
              <a:rPr lang="en-US" dirty="0" smtClean="0"/>
              <a:t>. </a:t>
            </a:r>
            <a:r>
              <a:rPr lang="en-US" dirty="0" err="1" smtClean="0"/>
              <a:t>Semakin</a:t>
            </a:r>
            <a:r>
              <a:rPr lang="en-US" dirty="0" smtClean="0"/>
              <a:t> </a:t>
            </a:r>
            <a:r>
              <a:rPr lang="en-US" dirty="0" err="1" smtClean="0"/>
              <a:t>tinggi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norma</a:t>
            </a:r>
            <a:r>
              <a:rPr lang="en-US" dirty="0" smtClean="0"/>
              <a:t>,</a:t>
            </a:r>
          </a:p>
          <a:p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semakin</a:t>
            </a:r>
            <a:r>
              <a:rPr lang="en-US" dirty="0" smtClean="0"/>
              <a:t> </a:t>
            </a:r>
            <a:r>
              <a:rPr lang="en-US" dirty="0" err="1" smtClean="0"/>
              <a:t>abstrak</a:t>
            </a:r>
            <a:r>
              <a:rPr lang="en-US" dirty="0" smtClean="0"/>
              <a:t> </a:t>
            </a:r>
            <a:r>
              <a:rPr lang="en-US" dirty="0" err="1" smtClean="0"/>
              <a:t>sifatnya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sebaliknya</a:t>
            </a:r>
            <a:r>
              <a:rPr lang="en-US" dirty="0" smtClean="0"/>
              <a:t>, </a:t>
            </a:r>
            <a:r>
              <a:rPr lang="en-US" dirty="0" err="1" smtClean="0"/>
              <a:t>semakin</a:t>
            </a:r>
            <a:r>
              <a:rPr lang="en-US" dirty="0" smtClean="0"/>
              <a:t> </a:t>
            </a:r>
            <a:r>
              <a:rPr lang="en-US" dirty="0" err="1" smtClean="0"/>
              <a:t>rendah</a:t>
            </a:r>
            <a:r>
              <a:rPr lang="en-US" dirty="0" smtClean="0"/>
              <a:t> </a:t>
            </a:r>
            <a:r>
              <a:rPr lang="en-US" dirty="0" err="1" smtClean="0"/>
              <a:t>kedudukannya</a:t>
            </a:r>
            <a:r>
              <a:rPr lang="en-US" dirty="0" smtClean="0"/>
              <a:t>,</a:t>
            </a:r>
          </a:p>
          <a:p>
            <a:r>
              <a:rPr lang="fi-FI" dirty="0" smtClean="0"/>
              <a:t>akan semakin konkrit norma tersebut (Kaelan, 2011: 487). Pancasila sebagai</a:t>
            </a:r>
          </a:p>
          <a:p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etika</a:t>
            </a:r>
            <a:r>
              <a:rPr lang="en-US" dirty="0" smtClean="0"/>
              <a:t>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norma</a:t>
            </a:r>
            <a:r>
              <a:rPr lang="en-US" dirty="0" smtClean="0"/>
              <a:t> </a:t>
            </a:r>
            <a:r>
              <a:rPr lang="en-US" dirty="0" err="1" smtClean="0"/>
              <a:t>tertinggi</a:t>
            </a:r>
            <a:r>
              <a:rPr lang="en-US" dirty="0" smtClean="0"/>
              <a:t> (</a:t>
            </a:r>
            <a:r>
              <a:rPr lang="en-US" i="1" dirty="0" err="1" smtClean="0"/>
              <a:t>Grundnorm</a:t>
            </a:r>
            <a:r>
              <a:rPr lang="en-US" i="1" dirty="0" smtClean="0"/>
              <a:t>) yang </a:t>
            </a:r>
            <a:r>
              <a:rPr lang="en-US" i="1" dirty="0" err="1" smtClean="0"/>
              <a:t>sifatnya</a:t>
            </a:r>
            <a:r>
              <a:rPr lang="en-US" i="1" dirty="0" smtClean="0"/>
              <a:t> </a:t>
            </a:r>
            <a:r>
              <a:rPr lang="en-US" i="1" dirty="0" err="1" smtClean="0"/>
              <a:t>abstrak</a:t>
            </a:r>
            <a:r>
              <a:rPr lang="en-US" i="1" dirty="0" smtClean="0"/>
              <a:t>,</a:t>
            </a:r>
          </a:p>
          <a:p>
            <a:r>
              <a:rPr lang="en-US" dirty="0" err="1" smtClean="0"/>
              <a:t>sedangkan</a:t>
            </a:r>
            <a:r>
              <a:rPr lang="en-US" dirty="0" smtClean="0"/>
              <a:t> </a:t>
            </a:r>
            <a:r>
              <a:rPr lang="en-US" dirty="0" err="1" smtClean="0"/>
              <a:t>perundang-undangan</a:t>
            </a:r>
            <a:r>
              <a:rPr lang="en-US" dirty="0" smtClean="0"/>
              <a:t>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norma</a:t>
            </a:r>
            <a:r>
              <a:rPr lang="en-US" dirty="0" smtClean="0"/>
              <a:t> yang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bawahnya</a:t>
            </a:r>
            <a:endParaRPr lang="en-US" dirty="0" smtClean="0"/>
          </a:p>
          <a:p>
            <a:r>
              <a:rPr lang="en-US" dirty="0" err="1" smtClean="0"/>
              <a:t>bersifat</a:t>
            </a:r>
            <a:r>
              <a:rPr lang="en-US" dirty="0" smtClean="0"/>
              <a:t> </a:t>
            </a:r>
            <a:r>
              <a:rPr lang="en-US" dirty="0" err="1" smtClean="0"/>
              <a:t>konkrit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/>
          <p:cNvSpPr>
            <a:spLocks noGrp="1"/>
          </p:cNvSpPr>
          <p:nvPr>
            <p:ph idx="10"/>
          </p:nvPr>
        </p:nvSpPr>
        <p:spPr>
          <a:xfrm>
            <a:off x="467544" y="1066800"/>
            <a:ext cx="8229600" cy="4810472"/>
          </a:xfrm>
        </p:spPr>
        <p:txBody>
          <a:bodyPr/>
          <a:lstStyle/>
          <a:p>
            <a:r>
              <a:rPr lang="en-US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Pancasila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sebagai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sistem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etika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samping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merupakan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way of life </a:t>
            </a:r>
            <a:r>
              <a:rPr lang="en-US" sz="1600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bangsa</a:t>
            </a:r>
            <a:r>
              <a:rPr lang="en-US" sz="16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Indonesia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juga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merupakan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struktur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pemikiran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disusun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memberikan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tuntunan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atau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panduan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kepada</a:t>
            </a:r>
            <a:endParaRPr lang="en-US" sz="16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setiap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warga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negara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Indonesia </a:t>
            </a:r>
            <a:r>
              <a:rPr lang="en-US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bersikap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sv-SE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bertingkah </a:t>
            </a:r>
            <a:r>
              <a:rPr lang="sv-SE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laku. Pancasila sebagai sistem etika, dimaksudkan </a:t>
            </a:r>
            <a:r>
              <a:rPr lang="sv-SE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untuk </a:t>
            </a:r>
            <a:r>
              <a:rPr lang="en-US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mengembangkan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dimensi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moralitas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diri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setiap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individu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sz="16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sehingga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memiliki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kemampuan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menampilkan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sikap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spiritualitas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kehidupan</a:t>
            </a:r>
            <a:endParaRPr lang="en-US" sz="16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bermasyarakat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berbangsa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bernegara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Mahasiswa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sebagai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peserta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didik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termasuk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anggota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masyarakat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ilmiah-akademik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memerlukan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sistem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etika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orisinal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komprehensif</a:t>
            </a:r>
            <a:endParaRPr lang="en-US" sz="16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agar </a:t>
            </a:r>
            <a:r>
              <a:rPr lang="en-US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dapat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mewarnai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setiap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keputusan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diambilnya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profesi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ilmiah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ko-KR" altLang="en-US" sz="1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8917631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 </a:t>
            </a:r>
            <a:r>
              <a:rPr lang="en-US" sz="1600" dirty="0" smtClean="0"/>
              <a:t>A. </a:t>
            </a:r>
            <a:r>
              <a:rPr lang="en-US" sz="1600" dirty="0" err="1" smtClean="0"/>
              <a:t>Menelusuri</a:t>
            </a:r>
            <a:r>
              <a:rPr lang="en-US" sz="1600" dirty="0" smtClean="0"/>
              <a:t> </a:t>
            </a:r>
            <a:r>
              <a:rPr lang="en-US" sz="1600" dirty="0" err="1" smtClean="0"/>
              <a:t>Konsep</a:t>
            </a:r>
            <a:r>
              <a:rPr lang="en-US" sz="1600" dirty="0" smtClean="0"/>
              <a:t> </a:t>
            </a:r>
            <a:r>
              <a:rPr lang="en-US" sz="1600" dirty="0" err="1" smtClean="0"/>
              <a:t>dan</a:t>
            </a:r>
            <a:r>
              <a:rPr lang="en-US" sz="1600" dirty="0" smtClean="0"/>
              <a:t> </a:t>
            </a:r>
            <a:r>
              <a:rPr lang="en-US" sz="1600" dirty="0" err="1" smtClean="0"/>
              <a:t>Urgensi</a:t>
            </a:r>
            <a:r>
              <a:rPr lang="en-US" sz="1600" dirty="0" smtClean="0"/>
              <a:t> </a:t>
            </a:r>
            <a:r>
              <a:rPr lang="en-US" sz="1600" dirty="0" err="1" smtClean="0"/>
              <a:t>Pancasila</a:t>
            </a:r>
            <a:r>
              <a:rPr lang="en-US" sz="1600" dirty="0" smtClean="0"/>
              <a:t> </a:t>
            </a:r>
            <a:r>
              <a:rPr lang="en-US" sz="1600" dirty="0" err="1" smtClean="0"/>
              <a:t>sebagai</a:t>
            </a:r>
            <a:r>
              <a:rPr lang="en-US" sz="1600" dirty="0" smtClean="0"/>
              <a:t> </a:t>
            </a:r>
            <a:r>
              <a:rPr lang="en-US" sz="1600" dirty="0" err="1" smtClean="0"/>
              <a:t>Sistem</a:t>
            </a:r>
            <a:r>
              <a:rPr lang="en-US" sz="1600" dirty="0" smtClean="0"/>
              <a:t> </a:t>
            </a:r>
            <a:r>
              <a:rPr lang="en-US" sz="1600" dirty="0" err="1" smtClean="0"/>
              <a:t>Etika</a:t>
            </a:r>
            <a:endParaRPr lang="ko-KR" altLang="en-US" sz="1600" dirty="0"/>
          </a:p>
        </p:txBody>
      </p:sp>
      <p:sp>
        <p:nvSpPr>
          <p:cNvPr id="13" name="Content Placeholder 12"/>
          <p:cNvSpPr>
            <a:spLocks noGrp="1"/>
          </p:cNvSpPr>
          <p:nvPr>
            <p:ph idx="10"/>
          </p:nvPr>
        </p:nvSpPr>
        <p:spPr>
          <a:xfrm>
            <a:off x="1447800" y="1066801"/>
            <a:ext cx="7249344" cy="3581400"/>
          </a:xfrm>
        </p:spPr>
        <p:txBody>
          <a:bodyPr/>
          <a:lstStyle/>
          <a:p>
            <a:r>
              <a:rPr lang="sv-SE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1. Konsep Pancasila sebagai Sistem Etika</a:t>
            </a:r>
          </a:p>
          <a:p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a.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Pengertian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Etika</a:t>
            </a:r>
            <a:endParaRPr lang="en-US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sv-SE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Pernahkah Anda mendengar istilah “etika”? Kalaupun Anda pernah</a:t>
            </a:r>
          </a:p>
          <a:p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mendengar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istilah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tersebut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tahukah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Anda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apa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artinya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?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Istilah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“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etika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”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berasal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dari</a:t>
            </a:r>
            <a:endParaRPr lang="en-US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bahasa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Yunani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“</a:t>
            </a:r>
            <a:r>
              <a:rPr lang="en-US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Ethos” yang </a:t>
            </a:r>
            <a:r>
              <a:rPr lang="en-US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artinya</a:t>
            </a:r>
            <a:r>
              <a:rPr lang="en-US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tempat</a:t>
            </a:r>
            <a:r>
              <a:rPr lang="en-US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tinggal</a:t>
            </a:r>
            <a:r>
              <a:rPr lang="en-US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biasa</a:t>
            </a:r>
            <a:r>
              <a:rPr lang="en-US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padang</a:t>
            </a:r>
            <a:r>
              <a:rPr lang="en-US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rumput</a:t>
            </a:r>
            <a:r>
              <a:rPr lang="en-US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kandang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kebiasaan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adat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watak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perasaan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sikap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cara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berpikir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Secara</a:t>
            </a:r>
            <a:endParaRPr lang="en-US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sv-SE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etimologis, etika berarti ilmu tentang segala sesuatu yang biasa dilakukan atau</a:t>
            </a:r>
          </a:p>
          <a:p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ilmu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tentang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adat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kebiasaan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ko-KR" altLang="en-US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6596743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0"/>
          </p:nvPr>
        </p:nvSpPr>
        <p:spPr>
          <a:xfrm>
            <a:off x="2134072" y="838200"/>
            <a:ext cx="7009928" cy="5154489"/>
          </a:xfrm>
        </p:spPr>
        <p:txBody>
          <a:bodyPr/>
          <a:lstStyle/>
          <a:p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Etika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selalu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terkait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masalah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nilai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sehingga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perbincangan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tentang</a:t>
            </a:r>
            <a:endParaRPr lang="en-US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etika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pada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umumnya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membicarakan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tentang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masalah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nilai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baik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atau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buruk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Apakah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Anda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ketahui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tentang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nilai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?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Frondizi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menerangkan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bahwa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nilai</a:t>
            </a:r>
            <a:endParaRPr lang="en-US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merupakan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kualitas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tidak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real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karena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nilai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itu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tidak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ada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dirinya</a:t>
            </a:r>
            <a:endParaRPr lang="en-US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sendiri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nilai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membutuhkan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pengemban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berada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(2001:7).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Misalnya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nilai</a:t>
            </a:r>
            <a:endParaRPr lang="en-US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kejujuran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melekat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pada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sikap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kepribadian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seseorang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Istilah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nilai</a:t>
            </a:r>
            <a:endParaRPr lang="en-US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mengandung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penggunaan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kompleks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bervariasi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Lacey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menjelaskan</a:t>
            </a:r>
            <a:endParaRPr lang="en-US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sv-SE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bahwa paling tidak ada enam pengertian nilai dalam penggunaan secara umum,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yaitu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sebagai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berikut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en-US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Sesuatu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yang fundamental yang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dicari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orang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sepanjang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hidupnya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Suatu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kualitas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atau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tindakan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berharga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kebaikan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makna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atau</a:t>
            </a:r>
            <a:endParaRPr lang="en-US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nb-NO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pemenuhan karakter untuk kehidupan seseorang.</a:t>
            </a:r>
          </a:p>
          <a:p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Suatu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kualitas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atau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tindakan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sebagian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membentuk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identitas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seseorang</a:t>
            </a:r>
            <a:endParaRPr lang="en-US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sebagai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pengevaluasian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diri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penginterpretasian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diri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pembentukan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diri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sv-SE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4. Suatu kriteria fundamental bagi seseorang untuk memilih sesuatu yang</a:t>
            </a:r>
          </a:p>
          <a:p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baik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antara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berbagai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kemungkinan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tindakan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0"/>
          </p:nvPr>
        </p:nvSpPr>
        <p:spPr>
          <a:xfrm>
            <a:off x="1752600" y="838200"/>
            <a:ext cx="6944544" cy="5154489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5.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Suatu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standar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yang fundamental yang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dipegang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oleh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seseorang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ketika</a:t>
            </a:r>
            <a:endParaRPr lang="en-US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sv-SE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bertingkah laku bagi dirinya dan orang lain.</a:t>
            </a:r>
          </a:p>
          <a:p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6.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Suatu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”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objek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nilai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”,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suatu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hubungan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tepat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sesuatu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yang</a:t>
            </a:r>
          </a:p>
          <a:p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sekaligus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membentuk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hidup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berharga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identitas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kepribadian</a:t>
            </a:r>
            <a:endParaRPr lang="en-US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seseorang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Objek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nilai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mencakup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karya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seni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teori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ilmiah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teknologi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objek</a:t>
            </a:r>
            <a:endParaRPr lang="en-US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yang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disucikan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budaya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tradisi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lembaga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orang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lain,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alam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itu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sendiri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(Lacey, 1999: 23).</a:t>
            </a:r>
          </a:p>
          <a:p>
            <a:endParaRPr lang="en-US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demikian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nilai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sebagaimana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pengertian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butir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kelima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(5),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yaitu</a:t>
            </a:r>
            <a:endParaRPr lang="en-US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sebagai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standar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fundamental yang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menjadi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pegangan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bagi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seseorang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dalam</a:t>
            </a:r>
            <a:endParaRPr lang="en-US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bertindak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merupakan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kriteria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penting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mengukur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karakter</a:t>
            </a:r>
            <a:endParaRPr lang="en-US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seseorang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Nilai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sebagai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standar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fundamental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ini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pula yang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diterapkan</a:t>
            </a:r>
            <a:endParaRPr lang="en-US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seseorang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pergaulannya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orang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lain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sehingga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perbuatannya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Dapat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dikategorikan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etis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atau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tidak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0"/>
          </p:nvPr>
        </p:nvSpPr>
        <p:spPr>
          <a:xfrm>
            <a:off x="1143000" y="1371600"/>
            <a:ext cx="7554144" cy="4621089"/>
          </a:xfrm>
        </p:spPr>
        <p:txBody>
          <a:bodyPr/>
          <a:lstStyle/>
          <a:p>
            <a:pPr algn="just"/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b. </a:t>
            </a:r>
            <a:r>
              <a:rPr lang="en-US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Aliran-aliran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Etika</a:t>
            </a:r>
            <a:endParaRPr lang="en-US" sz="16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Ada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beberapa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aliran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etika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dikenal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bidang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filsafat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meliputi</a:t>
            </a:r>
            <a:endParaRPr lang="en-US" sz="16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fi-FI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etika keutamaan, teleologis, deontologis. Etika keutamaan atau etika kebajikan</a:t>
            </a:r>
          </a:p>
          <a:p>
            <a:pPr algn="just"/>
            <a:r>
              <a:rPr lang="en-US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adalah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teori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mempelajari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keutamaan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16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virtue), </a:t>
            </a:r>
            <a:r>
              <a:rPr lang="en-US" sz="1600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artinya</a:t>
            </a:r>
            <a:r>
              <a:rPr lang="en-US" sz="16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mempelajari</a:t>
            </a:r>
            <a:r>
              <a:rPr lang="en-US" sz="16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tentang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just"/>
            <a:r>
              <a:rPr lang="en-US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perbuatan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manusia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itu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baik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atau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buruk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Etika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kebajikan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ini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mengarahkan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perhatiannya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kepada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keberadaan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manusia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lebih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menekankan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pada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What should I be?, </a:t>
            </a:r>
            <a:r>
              <a:rPr lang="en-US" sz="1600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atau</a:t>
            </a:r>
            <a:r>
              <a:rPr lang="en-US" sz="16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“</a:t>
            </a:r>
            <a:r>
              <a:rPr lang="en-US" sz="1600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saya</a:t>
            </a:r>
            <a:r>
              <a:rPr lang="en-US" sz="16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sz="1600" i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1600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harus</a:t>
            </a:r>
            <a:r>
              <a:rPr lang="en-US" sz="16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menjadi</a:t>
            </a:r>
            <a:r>
              <a:rPr lang="en-US" sz="16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orang</a:t>
            </a:r>
            <a:r>
              <a:rPr lang="en-US" sz="16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1600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bagaimana</a:t>
            </a:r>
            <a:r>
              <a:rPr lang="en-US" sz="16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?”. </a:t>
            </a:r>
            <a:r>
              <a:rPr lang="en-US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Beberapa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watak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terkandung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sz="16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nilai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keutamaan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adalah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baik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hati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 </a:t>
            </a:r>
            <a:r>
              <a:rPr lang="en-US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ksatriya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belas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kasih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terus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terang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bersahabat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endParaRPr lang="en-US" sz="16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murah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hati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bernalar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percaya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diri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penguasaan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diri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sadar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suka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bekerja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bersama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endParaRPr lang="en-US" sz="16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berani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santun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jujur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terampil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adil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setia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ugahari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bersahaja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), </a:t>
            </a:r>
            <a:r>
              <a:rPr lang="en-US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disiplin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mandiri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endParaRPr lang="en-US" sz="16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bijaksana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peduli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nl-NL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dan toleran (Mudhofir, 2009: 216--219).</a:t>
            </a:r>
            <a:endParaRPr lang="en-US" sz="1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0"/>
          </p:nvPr>
        </p:nvSpPr>
        <p:spPr>
          <a:xfrm>
            <a:off x="1524000" y="228600"/>
            <a:ext cx="7173144" cy="5764089"/>
          </a:xfrm>
        </p:spPr>
        <p:txBody>
          <a:bodyPr/>
          <a:lstStyle/>
          <a:p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Etika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teleologis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adalah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teori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menyatakan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bahwa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hasil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dari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v-SE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tindakan </a:t>
            </a:r>
            <a:r>
              <a:rPr lang="sv-SE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moral menentukan </a:t>
            </a:r>
            <a:endParaRPr lang="sv-SE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sv-SE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nilai </a:t>
            </a:r>
            <a:r>
              <a:rPr lang="sv-SE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tindakan atau kebenaran tindakan </a:t>
            </a:r>
            <a:r>
              <a:rPr lang="sv-SE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dan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dilawankan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kewajiban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Seseorang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yang </a:t>
            </a:r>
            <a:endParaRPr lang="en-US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mungkin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berniat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sangat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baik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atau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mengikuti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asas-asas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moral yang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tertinggi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akan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tetapi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hasil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</a:t>
            </a:r>
          </a:p>
          <a:p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Indakan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moral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itu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berbahaya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atau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jelek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maka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tindakan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tersebut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dinilai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secara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moral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sebagai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tindakan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yang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tidak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etis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Etika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teleologis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ini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menganggap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nilai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moral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dari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suatu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tindakan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dinilai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berdasarkan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pada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efektivitas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tindakan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tersebut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mencapai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tujuannya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Etika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teleologis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ini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juga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menganggap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bahwa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dalamnya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kebenaran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kesalahan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suatu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tindakan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dinilai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berdasarkan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tujuan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sv-SE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akhir </a:t>
            </a:r>
            <a:r>
              <a:rPr lang="sv-SE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yang diinginkan (Mudhofir, 2009: 214). Aliran-aliran etika </a:t>
            </a:r>
            <a:endParaRPr lang="sv-SE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sv-SE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teleologis,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meliputi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eudaemonisme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hedonisme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utilitarianisme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en-US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Etika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deontologis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adalah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teori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etis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bersangkutan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kewajiban</a:t>
            </a:r>
            <a:endParaRPr lang="en-US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moral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sebagai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hal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benar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bukannya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membicarakan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tujuan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atau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akibat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Kewajiban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moral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bertalian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kewajiban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seharusnya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kebenaran</a:t>
            </a:r>
            <a:endParaRPr lang="en-US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sv-SE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moral atau kelayakan, kepatutan. Kewajiban moral mengandung kemestian</a:t>
            </a:r>
          </a:p>
          <a:p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melakukan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tindakan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Pertimbangan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tentang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kewajiban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moral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lebih</a:t>
            </a:r>
            <a:endParaRPr lang="en-US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diutamakan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daripada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pertimbangan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tentang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nilai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moral.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Konsep-konsep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nilai</a:t>
            </a:r>
            <a:endParaRPr lang="en-US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moral (yang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baik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dapat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didefinisikan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berdasarkan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pada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kewajiban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moral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atau</a:t>
            </a:r>
            <a:endParaRPr lang="en-US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kelayakan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rasional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tidak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dapat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diturunkan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arti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tidak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dapat</a:t>
            </a:r>
            <a:endParaRPr lang="en-US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dianalisis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Mudhofir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2009: 141).</a:t>
            </a:r>
            <a:endParaRPr lang="en-US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00200" y="228600"/>
            <a:ext cx="6563072" cy="460648"/>
          </a:xfrm>
        </p:spPr>
        <p:txBody>
          <a:bodyPr/>
          <a:lstStyle/>
          <a:p>
            <a:r>
              <a:rPr lang="en-US" b="1" dirty="0" smtClean="0"/>
              <a:t>c. </a:t>
            </a:r>
            <a:r>
              <a:rPr lang="en-US" b="1" dirty="0" err="1" smtClean="0"/>
              <a:t>Etika</a:t>
            </a:r>
            <a:r>
              <a:rPr lang="en-US" b="1" dirty="0" smtClean="0"/>
              <a:t> </a:t>
            </a:r>
            <a:r>
              <a:rPr lang="en-US" b="1" dirty="0" err="1" smtClean="0"/>
              <a:t>Pancasila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0"/>
          </p:nvPr>
        </p:nvSpPr>
        <p:spPr>
          <a:xfrm>
            <a:off x="1676400" y="1066800"/>
            <a:ext cx="7315200" cy="4925889"/>
          </a:xfrm>
        </p:spPr>
        <p:txBody>
          <a:bodyPr/>
          <a:lstStyle/>
          <a:p>
            <a:pPr algn="just"/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Etika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Pancasila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adalah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cabang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filsafat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yang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dijabarkan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dari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sila-sila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Pancasila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mengatur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perilaku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kehidupan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bermasyarakat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berbangsa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bernegara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Indonesia.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Oleh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karena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itu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endParaRPr lang="en-US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i-FI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etika </a:t>
            </a:r>
            <a:r>
              <a:rPr lang="fi-FI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Pancasila terkandung nilai-nilai ketuhanan, kemanusiaan, persatuan</a:t>
            </a:r>
            <a:r>
              <a:rPr lang="fi-FI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kerakyatan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endParaRPr lang="en-US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keadilan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Kelima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nilai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tersebut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membentuk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perilaku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manusia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Indonesia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semua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aspek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kehidupannya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Sila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ketuhanan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mengandung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dimensi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moral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berupa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nilai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spiritualitas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yang</a:t>
            </a:r>
          </a:p>
          <a:p>
            <a:pPr algn="just"/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mendekatkan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diri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manusia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kepada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Sang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Pencipta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ketaatan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kepada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nilai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agama yang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dianutnya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Sila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kemanusiaan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mengandung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dimensi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humanus</a:t>
            </a:r>
            <a:r>
              <a:rPr lang="en-US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artinya</a:t>
            </a:r>
            <a:r>
              <a:rPr lang="en-US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menjadikan</a:t>
            </a:r>
            <a:r>
              <a:rPr lang="en-US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manusia</a:t>
            </a:r>
            <a:r>
              <a:rPr lang="en-US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lebih</a:t>
            </a:r>
            <a:r>
              <a:rPr lang="en-US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i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manusiawi</a:t>
            </a:r>
            <a:r>
              <a:rPr lang="en-US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yaitu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upaya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meningkatkan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kualitas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kemanusiaan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pergaulan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antarsesama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Sila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persatuan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mengandung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dimensi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nilai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solidaritas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rasa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kebersamaan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mitsein</a:t>
            </a:r>
            <a:r>
              <a:rPr lang="en-US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),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cinta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tanah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air. </a:t>
            </a:r>
            <a:endParaRPr lang="en-US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Sila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kerakyatan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mengandung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dimensi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nilai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berupa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sikap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menghargai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orang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lain,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mau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mendengar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pendapat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orang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lain,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tidak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memaksakankehendak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kepada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orang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lain.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Sila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keadilan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mengandung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dimensi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nilai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mau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peduli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atas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nasib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orang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lain,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kesediaan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membantu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kesulitan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orang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lain.</a:t>
            </a:r>
            <a:endParaRPr lang="en-US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00200" y="152400"/>
            <a:ext cx="6563072" cy="460648"/>
          </a:xfrm>
        </p:spPr>
        <p:txBody>
          <a:bodyPr/>
          <a:lstStyle/>
          <a:p>
            <a:r>
              <a:rPr lang="it-IT" b="1" dirty="0" smtClean="0"/>
              <a:t>2. Urgensi Pancasila sebagai Sistem Etika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0"/>
          </p:nvPr>
        </p:nvSpPr>
        <p:spPr>
          <a:xfrm>
            <a:off x="1371600" y="990600"/>
            <a:ext cx="7772400" cy="5002089"/>
          </a:xfrm>
        </p:spPr>
        <p:txBody>
          <a:bodyPr/>
          <a:lstStyle/>
          <a:p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Pentingnya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Pancasila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sebagai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sistem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etika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terkait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problem 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yang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dihadapi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bangsa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Indonesia </a:t>
            </a:r>
            <a:endParaRPr lang="en-US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sebagai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berikut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Pertama</a:t>
            </a:r>
            <a:r>
              <a:rPr lang="en-US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banyaknya</a:t>
            </a:r>
            <a:r>
              <a:rPr lang="en-US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kasus</a:t>
            </a:r>
            <a:r>
              <a:rPr lang="en-US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korupsi</a:t>
            </a:r>
            <a:r>
              <a:rPr lang="en-US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yang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melanda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negara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Indonesia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sehingga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dapat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melemahkan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sendi-sendi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kehidupan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berbangsa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bernegara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Kedua</a:t>
            </a:r>
            <a:r>
              <a:rPr lang="en-US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masih</a:t>
            </a:r>
            <a:r>
              <a:rPr lang="en-US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terjadinya</a:t>
            </a:r>
            <a:r>
              <a:rPr lang="en-US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aksi</a:t>
            </a:r>
            <a:r>
              <a:rPr lang="en-US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b="1" i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Terorisme</a:t>
            </a:r>
            <a:r>
              <a:rPr lang="en-US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yang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mengatasnamakan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agama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sehingga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dapat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merusak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semangat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toleransi</a:t>
            </a:r>
            <a:endParaRPr lang="en-US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kehidupan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antar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umat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beragama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meluluhlantakkan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semangat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persatuan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atau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mengancam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disintegrasi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bangsa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Ketiga</a:t>
            </a:r>
            <a:r>
              <a:rPr lang="en-US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masih</a:t>
            </a:r>
            <a:r>
              <a:rPr lang="en-US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terjadinya</a:t>
            </a:r>
            <a:r>
              <a:rPr lang="en-US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pelanggaran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hak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asasi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manusia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(HAM)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kehidupan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bernegara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seperti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endParaRPr lang="en-US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kasus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penyerbuan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Lembaga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Pemasyarakatan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Cebongan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Yogyakarta,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pada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2013</a:t>
            </a:r>
          </a:p>
          <a:p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yang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lalu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Keempat</a:t>
            </a:r>
            <a:r>
              <a:rPr lang="en-US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kesenjangan</a:t>
            </a:r>
            <a:r>
              <a:rPr lang="en-US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antara</a:t>
            </a:r>
            <a:r>
              <a:rPr lang="en-US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kelompok</a:t>
            </a:r>
            <a:r>
              <a:rPr lang="en-US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masyarakat</a:t>
            </a:r>
            <a:r>
              <a:rPr lang="en-US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kaya</a:t>
            </a:r>
            <a:r>
              <a:rPr lang="en-US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miskin</a:t>
            </a:r>
            <a:endParaRPr lang="en-US" b="1" i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masih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menandai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kehidupan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masyarakat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Indonesia. </a:t>
            </a:r>
            <a:r>
              <a:rPr lang="en-US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Kelima</a:t>
            </a:r>
            <a:r>
              <a:rPr lang="en-US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ketidakadilan</a:t>
            </a:r>
            <a:r>
              <a:rPr lang="en-US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hukum</a:t>
            </a:r>
            <a:endParaRPr lang="en-US" b="1" i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yang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masih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mewarnai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proses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peradilan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Indonesia,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seperti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putusan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bebas</a:t>
            </a:r>
            <a:endParaRPr lang="en-US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bersyarat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atas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pengedar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narkoba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asal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Australia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Schapell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Corby.</a:t>
            </a:r>
            <a:endParaRPr lang="en-US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521</TotalTime>
  <Words>1553</Words>
  <Application>Microsoft Office PowerPoint</Application>
  <PresentationFormat>On-screen Show (4:3)</PresentationFormat>
  <Paragraphs>131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13</vt:i4>
      </vt:variant>
    </vt:vector>
  </HeadingPairs>
  <TitlesOfParts>
    <vt:vector size="15" baseType="lpstr">
      <vt:lpstr>Office Theme</vt:lpstr>
      <vt:lpstr>Custom Design</vt:lpstr>
      <vt:lpstr>Slide 1</vt:lpstr>
      <vt:lpstr>Slide 2</vt:lpstr>
      <vt:lpstr> A. Menelusuri Konsep dan Urgensi Pancasila sebagai Sistem Etika</vt:lpstr>
      <vt:lpstr>Slide 4</vt:lpstr>
      <vt:lpstr>Slide 5</vt:lpstr>
      <vt:lpstr>Slide 6</vt:lpstr>
      <vt:lpstr>Slide 7</vt:lpstr>
      <vt:lpstr>Slide 8</vt:lpstr>
      <vt:lpstr>Slide 9</vt:lpstr>
      <vt:lpstr>B. Menanya Alasan Diperlukannya Pancasila sebagai Sistem Etika</vt:lpstr>
      <vt:lpstr>Slide 11</vt:lpstr>
      <vt:lpstr>Slide 12</vt:lpstr>
      <vt:lpstr>Slide 13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HP</cp:lastModifiedBy>
  <cp:revision>32</cp:revision>
  <dcterms:created xsi:type="dcterms:W3CDTF">2014-04-01T16:35:38Z</dcterms:created>
  <dcterms:modified xsi:type="dcterms:W3CDTF">2021-08-14T04:37:04Z</dcterms:modified>
</cp:coreProperties>
</file>