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82" r:id="rId4"/>
    <p:sldId id="258" r:id="rId5"/>
    <p:sldId id="259" r:id="rId6"/>
    <p:sldId id="275" r:id="rId7"/>
    <p:sldId id="276" r:id="rId8"/>
    <p:sldId id="278" r:id="rId9"/>
    <p:sldId id="277" r:id="rId10"/>
    <p:sldId id="263" r:id="rId11"/>
    <p:sldId id="262" r:id="rId12"/>
    <p:sldId id="279" r:id="rId13"/>
    <p:sldId id="281" r:id="rId14"/>
    <p:sldId id="280" r:id="rId15"/>
    <p:sldId id="264" r:id="rId16"/>
    <p:sldId id="273" r:id="rId17"/>
    <p:sldId id="265" r:id="rId18"/>
    <p:sldId id="266" r:id="rId19"/>
    <p:sldId id="284" r:id="rId20"/>
    <p:sldId id="286" r:id="rId21"/>
    <p:sldId id="285" r:id="rId22"/>
    <p:sldId id="283" r:id="rId23"/>
    <p:sldId id="287" r:id="rId24"/>
    <p:sldId id="288" r:id="rId25"/>
    <p:sldId id="274" r:id="rId26"/>
    <p:sldId id="270" r:id="rId27"/>
    <p:sldId id="267"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9" d="100"/>
          <a:sy n="59" d="100"/>
        </p:scale>
        <p:origin x="1428"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1D8BD707-D9CF-40AE-B4C6-C98DA3205C09}" type="datetimeFigureOut">
              <a:rPr lang="en-US" smtClean="0"/>
              <a:pPr/>
              <a:t>6/5/2022</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1D8BD707-D9CF-40AE-B4C6-C98DA3205C09}" type="datetimeFigureOut">
              <a:rPr lang="en-US" smtClean="0"/>
              <a:pPr/>
              <a:t>6/5/2022</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transition>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1D8BD707-D9CF-40AE-B4C6-C98DA3205C09}" type="datetimeFigureOut">
              <a:rPr lang="en-US" smtClean="0"/>
              <a:pPr/>
              <a:t>6/5/2022</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transition>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1D8BD707-D9CF-40AE-B4C6-C98DA3205C09}" type="datetimeFigureOut">
              <a:rPr lang="en-US" smtClean="0"/>
              <a:pPr/>
              <a:t>6/5/2022</a:t>
            </a:fld>
            <a:endParaRPr lang="en-US"/>
          </a:p>
        </p:txBody>
      </p:sp>
      <p:sp>
        <p:nvSpPr>
          <p:cNvPr id="10" name="Slide Number Placeholder 9"/>
          <p:cNvSpPr>
            <a:spLocks noGrp="1"/>
          </p:cNvSpPr>
          <p:nvPr>
            <p:ph type="sldNum" sz="quarter" idx="16"/>
          </p:nvPr>
        </p:nvSpPr>
        <p:spPr/>
        <p:txBody>
          <a:bodyPr rtlCol="0"/>
          <a:lstStyle/>
          <a:p>
            <a:fld id="{B6F15528-21DE-4FAA-801E-634DDDAF4B2B}"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transition>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1D8BD707-D9CF-40AE-B4C6-C98DA3205C09}" type="datetimeFigureOut">
              <a:rPr lang="en-US" smtClean="0"/>
              <a:pPr/>
              <a:t>6/5/2022</a:t>
            </a:fld>
            <a:endParaRPr lang="en-US"/>
          </a:p>
        </p:txBody>
      </p:sp>
      <p:sp>
        <p:nvSpPr>
          <p:cNvPr id="12" name="Slide Number Placeholder 11"/>
          <p:cNvSpPr>
            <a:spLocks noGrp="1"/>
          </p:cNvSpPr>
          <p:nvPr>
            <p:ph type="sldNum" sz="quarter" idx="16"/>
          </p:nvPr>
        </p:nvSpPr>
        <p:spPr/>
        <p:txBody>
          <a:bodyPr rtlCol="0"/>
          <a:lstStyle/>
          <a:p>
            <a:fld id="{B6F15528-21DE-4FAA-801E-634DDDAF4B2B}"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transition>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transition>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transition>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6/5/2022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transition>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1D8BD707-D9CF-40AE-B4C6-C98DA3205C09}" type="datetimeFigureOut">
              <a:rPr lang="en-US" smtClean="0"/>
              <a:pPr/>
              <a:t>6/5/2022</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transition>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1D8BD707-D9CF-40AE-B4C6-C98DA3205C09}" type="datetimeFigureOut">
              <a:rPr lang="en-US" smtClean="0"/>
              <a:pPr/>
              <a:t>6/5/2022</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wipe/>
  </p:transition>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752600"/>
            <a:ext cx="8534400" cy="1012825"/>
          </a:xfrm>
        </p:spPr>
        <p:txBody>
          <a:bodyPr>
            <a:normAutofit fontScale="90000"/>
          </a:bodyPr>
          <a:lstStyle/>
          <a:p>
            <a:r>
              <a:rPr lang="id-ID" sz="5400" b="1" dirty="0">
                <a:solidFill>
                  <a:schemeClr val="accent1">
                    <a:lumMod val="75000"/>
                  </a:schemeClr>
                </a:solidFill>
                <a:latin typeface="Baskerville Old Face" pitchFamily="18" charset="0"/>
              </a:rPr>
              <a:t>Materi  PENDAHULUAN</a:t>
            </a:r>
          </a:p>
        </p:txBody>
      </p:sp>
      <p:sp>
        <p:nvSpPr>
          <p:cNvPr id="3" name="Subtitle 2"/>
          <p:cNvSpPr>
            <a:spLocks noGrp="1"/>
          </p:cNvSpPr>
          <p:nvPr>
            <p:ph type="subTitle" idx="1"/>
          </p:nvPr>
        </p:nvSpPr>
        <p:spPr>
          <a:xfrm>
            <a:off x="609600" y="2895600"/>
            <a:ext cx="8153400" cy="2667000"/>
          </a:xfrm>
        </p:spPr>
        <p:txBody>
          <a:bodyPr>
            <a:noAutofit/>
          </a:bodyPr>
          <a:lstStyle/>
          <a:p>
            <a:pPr>
              <a:spcBef>
                <a:spcPts val="0"/>
              </a:spcBef>
            </a:pPr>
            <a:r>
              <a:rPr lang="id-ID" sz="3600" dirty="0">
                <a:solidFill>
                  <a:schemeClr val="tx1"/>
                </a:solidFill>
                <a:latin typeface="Baskerville Old Face" pitchFamily="18" charset="0"/>
              </a:rPr>
              <a:t>Metodelogi  Penelitian  (FEB 612405)</a:t>
            </a:r>
          </a:p>
          <a:p>
            <a:pPr>
              <a:spcBef>
                <a:spcPts val="0"/>
              </a:spcBef>
            </a:pPr>
            <a:r>
              <a:rPr lang="id-ID" sz="2800" dirty="0">
                <a:solidFill>
                  <a:schemeClr val="tx1"/>
                </a:solidFill>
                <a:latin typeface="Baskerville Old Face" pitchFamily="18" charset="0"/>
              </a:rPr>
              <a:t>Dosen:     1. Dr. Toto Gunarto (Pj)</a:t>
            </a:r>
          </a:p>
          <a:p>
            <a:pPr>
              <a:spcBef>
                <a:spcPts val="0"/>
              </a:spcBef>
            </a:pPr>
            <a:r>
              <a:rPr lang="id-ID" sz="2800" dirty="0">
                <a:solidFill>
                  <a:schemeClr val="tx1"/>
                </a:solidFill>
                <a:latin typeface="Baskerville Old Face" pitchFamily="18" charset="0"/>
              </a:rPr>
              <a:t>	       2. Dr. Ida Budiarty</a:t>
            </a:r>
          </a:p>
          <a:p>
            <a:pPr>
              <a:spcBef>
                <a:spcPts val="0"/>
              </a:spcBef>
            </a:pPr>
            <a:r>
              <a:rPr lang="id-ID" sz="2800" dirty="0">
                <a:solidFill>
                  <a:schemeClr val="tx1"/>
                </a:solidFill>
                <a:latin typeface="Baskerville Old Face" pitchFamily="18" charset="0"/>
              </a:rPr>
              <a:t>	       3. Dr. Ambya</a:t>
            </a:r>
          </a:p>
          <a:p>
            <a:pPr>
              <a:spcBef>
                <a:spcPts val="0"/>
              </a:spcBef>
            </a:pPr>
            <a:r>
              <a:rPr lang="id-ID" sz="2800" dirty="0">
                <a:solidFill>
                  <a:schemeClr val="tx1"/>
                </a:solidFill>
                <a:latin typeface="Baskerville Old Face" pitchFamily="18" charset="0"/>
              </a:rPr>
              <a:t>	       4. Dr. Lies Maria Hamzah</a:t>
            </a:r>
            <a:r>
              <a:rPr lang="id-ID" sz="3600" dirty="0">
                <a:solidFill>
                  <a:schemeClr val="tx1"/>
                </a:solidFill>
                <a:latin typeface="Baskerville Old Face" pitchFamily="18" charset="0"/>
              </a:rPr>
              <a:t>	</a:t>
            </a:r>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solidFill>
                  <a:schemeClr val="tx1"/>
                </a:solidFill>
              </a:rPr>
              <a:t>Karakteristik Penelitian Ilmiah.</a:t>
            </a:r>
            <a:endParaRPr lang="id-ID" dirty="0"/>
          </a:p>
        </p:txBody>
      </p:sp>
      <p:sp>
        <p:nvSpPr>
          <p:cNvPr id="3" name="Content Placeholder 2"/>
          <p:cNvSpPr>
            <a:spLocks noGrp="1"/>
          </p:cNvSpPr>
          <p:nvPr>
            <p:ph sz="quarter" idx="1"/>
          </p:nvPr>
        </p:nvSpPr>
        <p:spPr/>
        <p:txBody>
          <a:bodyPr/>
          <a:lstStyle/>
          <a:p>
            <a:pPr marL="514350" indent="-514350">
              <a:buSzPct val="100000"/>
              <a:buFont typeface="+mj-lt"/>
              <a:buAutoNum type="arabicPeriod"/>
            </a:pPr>
            <a:r>
              <a:rPr lang="id-ID" dirty="0"/>
              <a:t>Purposiveness</a:t>
            </a:r>
          </a:p>
          <a:p>
            <a:pPr marL="514350" indent="-514350">
              <a:buSzPct val="100000"/>
              <a:buFont typeface="+mj-lt"/>
              <a:buAutoNum type="arabicPeriod"/>
            </a:pPr>
            <a:r>
              <a:rPr lang="id-ID" dirty="0"/>
              <a:t>Rigor</a:t>
            </a:r>
          </a:p>
          <a:p>
            <a:pPr marL="514350" indent="-514350">
              <a:buSzPct val="100000"/>
              <a:buFont typeface="+mj-lt"/>
              <a:buAutoNum type="arabicPeriod"/>
            </a:pPr>
            <a:r>
              <a:rPr lang="id-ID" dirty="0"/>
              <a:t>Testability</a:t>
            </a:r>
          </a:p>
          <a:p>
            <a:pPr marL="514350" indent="-514350">
              <a:buSzPct val="100000"/>
              <a:buFont typeface="+mj-lt"/>
              <a:buAutoNum type="arabicPeriod"/>
            </a:pPr>
            <a:r>
              <a:rPr lang="id-ID" dirty="0"/>
              <a:t>Replicability</a:t>
            </a:r>
          </a:p>
          <a:p>
            <a:pPr marL="514350" indent="-514350">
              <a:buSzPct val="100000"/>
              <a:buFont typeface="+mj-lt"/>
              <a:buAutoNum type="arabicPeriod"/>
            </a:pPr>
            <a:r>
              <a:rPr lang="id-ID" dirty="0"/>
              <a:t>Precision and Confidence</a:t>
            </a:r>
          </a:p>
          <a:p>
            <a:pPr marL="514350" indent="-514350">
              <a:buSzPct val="100000"/>
              <a:buFont typeface="+mj-lt"/>
              <a:buAutoNum type="arabicPeriod"/>
            </a:pPr>
            <a:r>
              <a:rPr lang="id-ID" dirty="0"/>
              <a:t>Objective</a:t>
            </a:r>
          </a:p>
          <a:p>
            <a:pPr marL="514350" indent="-514350">
              <a:buSzPct val="100000"/>
              <a:buFont typeface="+mj-lt"/>
              <a:buAutoNum type="arabicPeriod"/>
            </a:pPr>
            <a:r>
              <a:rPr lang="id-ID" dirty="0"/>
              <a:t>Generalibility</a:t>
            </a:r>
          </a:p>
          <a:p>
            <a:pPr marL="514350" indent="-514350">
              <a:buSzPct val="100000"/>
              <a:buFont typeface="+mj-lt"/>
              <a:buAutoNum type="arabicPeriod"/>
            </a:pPr>
            <a:r>
              <a:rPr lang="id-ID" dirty="0"/>
              <a:t>Parsimony (Sekaran, 2003)</a:t>
            </a:r>
          </a:p>
          <a:p>
            <a:pPr marL="514350" indent="-514350">
              <a:buSzPct val="100000"/>
              <a:buFont typeface="+mj-lt"/>
              <a:buAutoNum type="arabicPeriod"/>
            </a:pPr>
            <a:endParaRPr lang="id-ID" dirty="0"/>
          </a:p>
        </p:txBody>
      </p:sp>
    </p:spTree>
  </p:cSld>
  <p:clrMapOvr>
    <a:masterClrMapping/>
  </p:clrMapOvr>
  <p:transition>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8153400" cy="990600"/>
          </a:xfrm>
        </p:spPr>
        <p:txBody>
          <a:bodyPr>
            <a:normAutofit/>
          </a:bodyPr>
          <a:lstStyle/>
          <a:p>
            <a:pPr lvl="0"/>
            <a:r>
              <a:rPr lang="id-ID" dirty="0">
                <a:solidFill>
                  <a:schemeClr val="tx1"/>
                </a:solidFill>
              </a:rPr>
              <a:t>Karakteristik Penelitian Ilmiah.</a:t>
            </a:r>
          </a:p>
        </p:txBody>
      </p:sp>
      <p:sp>
        <p:nvSpPr>
          <p:cNvPr id="3" name="Content Placeholder 2"/>
          <p:cNvSpPr>
            <a:spLocks noGrp="1"/>
          </p:cNvSpPr>
          <p:nvPr>
            <p:ph sz="quarter" idx="1"/>
          </p:nvPr>
        </p:nvSpPr>
        <p:spPr/>
        <p:txBody>
          <a:bodyPr/>
          <a:lstStyle/>
          <a:p>
            <a:pPr marL="514350" indent="-514350">
              <a:buSzPct val="100000"/>
              <a:buFont typeface="+mj-lt"/>
              <a:buAutoNum type="arabicPeriod"/>
            </a:pPr>
            <a:r>
              <a:rPr lang="id-ID" b="1" dirty="0"/>
              <a:t>Purposiveness</a:t>
            </a:r>
            <a:r>
              <a:rPr lang="id-ID" dirty="0"/>
              <a:t> : sebuah penelitian mempunyai tujuan tertentu yang menjadi fokusnya.</a:t>
            </a:r>
          </a:p>
          <a:p>
            <a:pPr marL="514350" indent="-514350">
              <a:buSzPct val="100000"/>
              <a:buFont typeface="+mj-lt"/>
              <a:buAutoNum type="arabicPeriod"/>
            </a:pPr>
            <a:r>
              <a:rPr lang="id-ID" b="1" dirty="0"/>
              <a:t>Rigor </a:t>
            </a:r>
            <a:r>
              <a:rPr lang="id-ID" dirty="0"/>
              <a:t>: penelitian mempunyai dasar teori yang bagus dan desain metodologi yang sesuai yang akan memperkuat tujuan studi penelitian tersebut.</a:t>
            </a:r>
          </a:p>
          <a:p>
            <a:pPr marL="514350" indent="-514350">
              <a:buSzPct val="100000"/>
              <a:buFont typeface="+mj-lt"/>
              <a:buAutoNum type="arabicPeriod"/>
            </a:pPr>
            <a:r>
              <a:rPr lang="id-ID" b="1" dirty="0"/>
              <a:t>Testability</a:t>
            </a:r>
            <a:r>
              <a:rPr lang="id-ID" dirty="0"/>
              <a:t> : Hipotesis yang dibangun dapat diuji berdasarkan data yang dikumpulkan. Analisis korelasi akan mengindikasikan apakah hipotesisnya subtantif atau tidak.</a:t>
            </a:r>
          </a:p>
        </p:txBody>
      </p:sp>
    </p:spTree>
  </p:cSld>
  <p:clrMapOvr>
    <a:masterClrMapping/>
  </p:clrMapOvr>
  <p:transition>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solidFill>
                  <a:schemeClr val="tx1"/>
                </a:solidFill>
              </a:rPr>
              <a:t>Karakteristik Penelitian Ilmiah</a:t>
            </a:r>
            <a:endParaRPr lang="id-ID" dirty="0"/>
          </a:p>
        </p:txBody>
      </p:sp>
      <p:sp>
        <p:nvSpPr>
          <p:cNvPr id="3" name="Content Placeholder 2"/>
          <p:cNvSpPr>
            <a:spLocks noGrp="1"/>
          </p:cNvSpPr>
          <p:nvPr>
            <p:ph sz="quarter" idx="1"/>
          </p:nvPr>
        </p:nvSpPr>
        <p:spPr>
          <a:xfrm>
            <a:off x="612648" y="1600200"/>
            <a:ext cx="8153400" cy="4800600"/>
          </a:xfrm>
        </p:spPr>
        <p:txBody>
          <a:bodyPr>
            <a:noAutofit/>
          </a:bodyPr>
          <a:lstStyle/>
          <a:p>
            <a:pPr marL="457200" indent="-457200">
              <a:buSzPct val="100000"/>
              <a:buFont typeface="+mj-lt"/>
              <a:buAutoNum type="arabicPeriod" startAt="4"/>
            </a:pPr>
            <a:r>
              <a:rPr lang="id-ID" sz="2400" b="1" dirty="0"/>
              <a:t>Replicability</a:t>
            </a:r>
            <a:r>
              <a:rPr lang="id-ID" sz="2400" dirty="0"/>
              <a:t> : meletakkan rasa percaya dan kepercayaan atas hasil penemuan bahwa penemuan yang sama pada basis data yang dikumpulkan akan diperoleh oleh peneliti lainnya yang menggunakan metode yang sama. Dengan demikian hipotesis kita bukan terdukung hanya secara kebetulan tetapi merefleksikan hubungan yang sebenarnya dalam populasi.</a:t>
            </a:r>
          </a:p>
          <a:p>
            <a:pPr marL="457200" indent="-457200">
              <a:buSzPct val="100000"/>
              <a:buFont typeface="+mj-lt"/>
              <a:buAutoNum type="arabicPeriod" startAt="4"/>
            </a:pPr>
            <a:r>
              <a:rPr lang="id-ID" sz="2400" b="1" dirty="0"/>
              <a:t>Precision and Confidence : </a:t>
            </a:r>
          </a:p>
          <a:p>
            <a:pPr marL="822960" lvl="1" indent="-457200">
              <a:buClr>
                <a:schemeClr val="accent6">
                  <a:lumMod val="50000"/>
                </a:schemeClr>
              </a:buClr>
              <a:buSzPct val="100000"/>
              <a:buFont typeface="+mj-lt"/>
              <a:buAutoNum type="arabicPeriod"/>
            </a:pPr>
            <a:r>
              <a:rPr lang="id-ID" sz="2400" dirty="0"/>
              <a:t>Presisi adalah kedekatan hasil temuan dengan realitas berdasarkan sampel. Presisi merefleksikan derajat ketepatan hasil dengan basis sampelnya. Dalam statistik presisi dikenal sebagai interval/selang kepercayaan. </a:t>
            </a:r>
          </a:p>
        </p:txBody>
      </p:sp>
    </p:spTree>
  </p:cSld>
  <p:clrMapOvr>
    <a:masterClrMapping/>
  </p:clrMapOvr>
  <p:transition>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solidFill>
                  <a:schemeClr val="tx1"/>
                </a:solidFill>
              </a:rPr>
              <a:t>Karakteristik Penelitian Ilmiah</a:t>
            </a:r>
            <a:endParaRPr lang="id-ID" dirty="0"/>
          </a:p>
        </p:txBody>
      </p:sp>
      <p:sp>
        <p:nvSpPr>
          <p:cNvPr id="3" name="Content Placeholder 2"/>
          <p:cNvSpPr>
            <a:spLocks noGrp="1"/>
          </p:cNvSpPr>
          <p:nvPr>
            <p:ph sz="quarter" idx="1"/>
          </p:nvPr>
        </p:nvSpPr>
        <p:spPr/>
        <p:txBody>
          <a:bodyPr>
            <a:noAutofit/>
          </a:bodyPr>
          <a:lstStyle/>
          <a:p>
            <a:pPr marL="822325" lvl="1" indent="-457200">
              <a:spcBef>
                <a:spcPts val="700"/>
              </a:spcBef>
              <a:buClr>
                <a:schemeClr val="accent6">
                  <a:lumMod val="50000"/>
                </a:schemeClr>
              </a:buClr>
              <a:buSzPct val="100000"/>
              <a:buFont typeface="+mj-lt"/>
              <a:buAutoNum type="arabicPeriod" startAt="2"/>
              <a:tabLst>
                <a:tab pos="714375" algn="l"/>
              </a:tabLst>
            </a:pPr>
            <a:r>
              <a:rPr lang="id-ID" sz="2400" b="1" dirty="0"/>
              <a:t>Confidence</a:t>
            </a:r>
            <a:r>
              <a:rPr lang="id-ID" sz="2400" dirty="0"/>
              <a:t> adalah probabilitas kebenaran hasil temuan. Bahwa estimasi yang dilakukan tidak hanya cukup persis, tetapi juga penting bahwa kita dapat percaya 95 persen dari temuan adalah benar dan hanya 5 persen kemungkinan menjadi salah. Ini dikenal dengan confidence level. </a:t>
            </a:r>
          </a:p>
          <a:p>
            <a:pPr marL="457200" indent="-457200">
              <a:buSzPct val="100000"/>
              <a:buFont typeface="+mj-lt"/>
              <a:buAutoNum type="arabicPeriod" startAt="6"/>
            </a:pPr>
            <a:r>
              <a:rPr lang="id-ID" sz="2400" b="1" dirty="0"/>
              <a:t>Objective</a:t>
            </a:r>
            <a:r>
              <a:rPr lang="id-ID" sz="2400" dirty="0"/>
              <a:t> : kesimpulan yang digambarkan melalui  interpretasi hasil analisis data harus objektif, bahwa hasil tersebut berdasarkan fakta-fakta temuan yang diturunkan dari data aktual dan tidak pada nilai-nilai subjektif atau emosi peneliti.</a:t>
            </a:r>
          </a:p>
          <a:p>
            <a:endParaRPr lang="id-ID" sz="2800" dirty="0"/>
          </a:p>
        </p:txBody>
      </p:sp>
    </p:spTree>
  </p:cSld>
  <p:clrMapOvr>
    <a:masterClrMapping/>
  </p:clrMapOvr>
  <p:transition>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solidFill>
                  <a:schemeClr val="tx1"/>
                </a:solidFill>
              </a:rPr>
              <a:t>Karakteristik Penelitian Ilmiah</a:t>
            </a:r>
            <a:endParaRPr lang="id-ID" dirty="0"/>
          </a:p>
        </p:txBody>
      </p:sp>
      <p:sp>
        <p:nvSpPr>
          <p:cNvPr id="3" name="Content Placeholder 2"/>
          <p:cNvSpPr>
            <a:spLocks noGrp="1"/>
          </p:cNvSpPr>
          <p:nvPr>
            <p:ph sz="quarter" idx="1"/>
          </p:nvPr>
        </p:nvSpPr>
        <p:spPr/>
        <p:txBody>
          <a:bodyPr>
            <a:normAutofit fontScale="70000" lnSpcReduction="20000"/>
          </a:bodyPr>
          <a:lstStyle/>
          <a:p>
            <a:pPr marL="514350" indent="-514350">
              <a:buSzPct val="100000"/>
              <a:buFont typeface="+mj-lt"/>
              <a:buAutoNum type="arabicPeriod" startAt="7"/>
            </a:pPr>
            <a:r>
              <a:rPr lang="id-ID" sz="3100" b="1" dirty="0"/>
              <a:t>Generalibility</a:t>
            </a:r>
            <a:r>
              <a:rPr lang="id-ID" sz="3100" dirty="0"/>
              <a:t> : kemampuan hasil temuan penelitian untuk diaplikasikan dari satu situasi organisasi ke situasi organisasi lainnya. Semakin luas jangkauan kemampuan aplikasi dari solusi yang dihasilkan oleh sebuah penelitian akan lebih bermanfaat penelitian tersebut bagi pengguna. Semakin dapat digeneralisasikan penelitiannya semakin besar manfaat dan nilainya.  Dengan demikian desain samplingnya dibangun secara logis dan sejumlah detil dalam metode koleksi data akan lebih teliti.  Bagaimanapun desain sampling yang lebih terperinci, akan meningkatkan kemampuan generalisasi hasil  temuan penelitian, akan tetapi akan meningkatkan biaya penelitian.</a:t>
            </a:r>
          </a:p>
          <a:p>
            <a:pPr marL="514350" indent="-514350">
              <a:buSzPct val="100000"/>
              <a:buFont typeface="+mj-lt"/>
              <a:buAutoNum type="arabicPeriod" startAt="7"/>
            </a:pPr>
            <a:r>
              <a:rPr lang="id-ID" sz="3100" b="1" dirty="0"/>
              <a:t>Parsimony</a:t>
            </a:r>
            <a:r>
              <a:rPr lang="id-ID" sz="3100" dirty="0"/>
              <a:t> : kesederhanan dalam menjelaskan phenomena atau problema yang terjadi, di dalam menghasilkan solusi untuk masalahnya. Lebih disukai dibandingkan kerangka pemikiran yang kompleks yang mempertimbangkan sejumlah faktor yang tidak dapat dikelola.</a:t>
            </a:r>
          </a:p>
          <a:p>
            <a:endParaRPr lang="id-ID" dirty="0"/>
          </a:p>
        </p:txBody>
      </p:sp>
    </p:spTree>
  </p:cSld>
  <p:clrMapOvr>
    <a:masterClrMapping/>
  </p:clrMapOvr>
  <p:transition>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14400"/>
          </a:xfrm>
        </p:spPr>
        <p:txBody>
          <a:bodyPr/>
          <a:lstStyle/>
          <a:p>
            <a:r>
              <a:rPr lang="id-ID" dirty="0"/>
              <a:t>Tipe-tipe Penelitian</a:t>
            </a:r>
          </a:p>
        </p:txBody>
      </p:sp>
      <p:sp>
        <p:nvSpPr>
          <p:cNvPr id="3" name="Content Placeholder 2"/>
          <p:cNvSpPr>
            <a:spLocks noGrp="1"/>
          </p:cNvSpPr>
          <p:nvPr>
            <p:ph sz="quarter" idx="1"/>
          </p:nvPr>
        </p:nvSpPr>
        <p:spPr>
          <a:xfrm>
            <a:off x="612648" y="1600200"/>
            <a:ext cx="8153400" cy="5029200"/>
          </a:xfrm>
        </p:spPr>
        <p:txBody>
          <a:bodyPr>
            <a:noAutofit/>
          </a:bodyPr>
          <a:lstStyle/>
          <a:p>
            <a:pPr lvl="0"/>
            <a:r>
              <a:rPr lang="id-ID" sz="2400" b="1" dirty="0"/>
              <a:t>Penelitian Terapan dilakukan </a:t>
            </a:r>
            <a:r>
              <a:rPr lang="id-ID" sz="2400" dirty="0"/>
              <a:t>dengan tujuan menerapkan, menguji, dan mengevaluasi kemampuan suatu teori yang diterapkan untuk memecahkan masala-masalah praktis.</a:t>
            </a:r>
          </a:p>
          <a:p>
            <a:pPr lvl="0"/>
            <a:r>
              <a:rPr lang="id-ID" sz="2400" b="1" dirty="0"/>
              <a:t>Penelitian Eksplaratori</a:t>
            </a:r>
            <a:r>
              <a:rPr lang="id-ID" sz="2400" dirty="0"/>
              <a:t>, penelitian yang tidak membuktikan atau menjelaskan pengaruh kasualitas variabel. Tetapi hanya mempelajari permasalahan secara komprehensif dan lebih mendalam, karena masih terbatas studi yang membahas tentang persoalan tersebut. Informasinya diperoleh dengan interview secara ekstensif terhadap banyak orang untuk lebih memahami dan mengerti tentang phenomenanya. Penelitian eksplatori berbeda dengan penelitian eksplanatori yang butuh pembuktian atas kausalitas tertentu.</a:t>
            </a:r>
          </a:p>
          <a:p>
            <a:endParaRPr lang="id-ID" sz="2400" dirty="0"/>
          </a:p>
        </p:txBody>
      </p:sp>
    </p:spTree>
  </p:cSld>
  <p:clrMapOvr>
    <a:masterClrMapping/>
  </p:clrMapOvr>
  <p:transition>
    <p:wip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Tipe-tipe Penelitian</a:t>
            </a:r>
          </a:p>
        </p:txBody>
      </p:sp>
      <p:sp>
        <p:nvSpPr>
          <p:cNvPr id="3" name="Content Placeholder 2"/>
          <p:cNvSpPr>
            <a:spLocks noGrp="1"/>
          </p:cNvSpPr>
          <p:nvPr>
            <p:ph sz="quarter" idx="1"/>
          </p:nvPr>
        </p:nvSpPr>
        <p:spPr/>
        <p:txBody>
          <a:bodyPr>
            <a:normAutofit lnSpcReduction="10000"/>
          </a:bodyPr>
          <a:lstStyle/>
          <a:p>
            <a:r>
              <a:rPr lang="id-ID" sz="2600" b="1" dirty="0"/>
              <a:t>Penelitian Diskriptif </a:t>
            </a:r>
            <a:r>
              <a:rPr lang="id-ID" sz="2600" dirty="0"/>
              <a:t>bertujuan untuk mendiskripsikan variabel terpilih dalam sebuah situasi atau phenomena tertentu. Misalnya mendiskripsikan tentang kelompok pekerja, tentang usia, tingkat pendidikan, status pekerjaan, dan lain-lain.</a:t>
            </a:r>
          </a:p>
          <a:p>
            <a:pPr lvl="0"/>
            <a:r>
              <a:rPr lang="id-ID" sz="2600" b="1" dirty="0"/>
              <a:t>Penelitian Survei</a:t>
            </a:r>
            <a:r>
              <a:rPr lang="id-ID" sz="2600" dirty="0"/>
              <a:t>, penelitian dengan sebuah tujuan khusus. Populasinya sesuai dengan tujuan penelitian. Metode koleksi data dilakukan dengan menggunakan kuesioner dan pertanyaan-pertanyaan untuk individu menjadi data yang dapat dianalisis secara statistik. Tidak ada aturan ketat yang harus diikuti, dan peneliti harus percaya pada logika dan penilaian. </a:t>
            </a:r>
          </a:p>
          <a:p>
            <a:endParaRPr lang="id-ID" dirty="0"/>
          </a:p>
        </p:txBody>
      </p:sp>
    </p:spTree>
  </p:cSld>
  <p:clrMapOvr>
    <a:masterClrMapping/>
  </p:clrMapOvr>
  <p:transition>
    <p:wip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Tipe-tipe Penelitian</a:t>
            </a:r>
          </a:p>
        </p:txBody>
      </p:sp>
      <p:sp>
        <p:nvSpPr>
          <p:cNvPr id="3" name="Content Placeholder 2"/>
          <p:cNvSpPr>
            <a:spLocks noGrp="1"/>
          </p:cNvSpPr>
          <p:nvPr>
            <p:ph sz="quarter" idx="1"/>
          </p:nvPr>
        </p:nvSpPr>
        <p:spPr/>
        <p:txBody>
          <a:bodyPr>
            <a:normAutofit fontScale="92500" lnSpcReduction="10000"/>
          </a:bodyPr>
          <a:lstStyle/>
          <a:p>
            <a:r>
              <a:rPr lang="id-ID" b="1" dirty="0"/>
              <a:t>Penelitian Studi Kasus </a:t>
            </a:r>
            <a:r>
              <a:rPr lang="id-ID" dirty="0"/>
              <a:t>mempelajari secara intensif latar belakang keadaan sekarang, dan interaksi suatu sosial, individu, kelompok, lembaga dan masyarakat. </a:t>
            </a:r>
            <a:endParaRPr lang="en-US" dirty="0"/>
          </a:p>
          <a:p>
            <a:pPr lvl="0"/>
            <a:r>
              <a:rPr lang="id-ID" b="1" dirty="0"/>
              <a:t>Penelitian Eksperimen </a:t>
            </a:r>
            <a:r>
              <a:rPr lang="id-ID" dirty="0"/>
              <a:t>adalah penelitian yang menguji hubungan pengaruh dan sebab akibat antara variabel independen dan variabel dependen dengan seting (pengaturan) secara buatan (laboratorium atau lapangan). Kontrol dan manipulasi variabel diperkenalkan dalam membangun hubungan pengaruh dan sebab akibat. Dengan demikian desainnya adalah desain eksperimen laboratorium.</a:t>
            </a:r>
          </a:p>
          <a:p>
            <a:endParaRPr lang="id-ID" dirty="0"/>
          </a:p>
        </p:txBody>
      </p:sp>
    </p:spTree>
  </p:cSld>
  <p:clrMapOvr>
    <a:masterClrMapping/>
  </p:clrMapOvr>
  <p:transition>
    <p:wip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Enam Langkah Proses Penelitian Untuk Penelitian Terapan</a:t>
            </a:r>
          </a:p>
        </p:txBody>
      </p:sp>
      <p:sp>
        <p:nvSpPr>
          <p:cNvPr id="3" name="Content Placeholder 2"/>
          <p:cNvSpPr>
            <a:spLocks noGrp="1"/>
          </p:cNvSpPr>
          <p:nvPr>
            <p:ph sz="quarter" idx="1"/>
          </p:nvPr>
        </p:nvSpPr>
        <p:spPr>
          <a:xfrm>
            <a:off x="304800" y="1600200"/>
            <a:ext cx="8534400" cy="5257800"/>
          </a:xfrm>
        </p:spPr>
        <p:txBody>
          <a:bodyPr>
            <a:normAutofit fontScale="92500" lnSpcReduction="20000"/>
          </a:bodyPr>
          <a:lstStyle/>
          <a:p>
            <a:pPr marL="514350" lvl="0" indent="-514350" algn="just">
              <a:buSzPct val="100000"/>
              <a:buNone/>
            </a:pPr>
            <a:r>
              <a:rPr lang="id-ID" b="1" dirty="0"/>
              <a:t>Langka pertama: </a:t>
            </a:r>
            <a:r>
              <a:rPr lang="id-ID" dirty="0"/>
              <a:t>mengetahui lingkup area permasalahan penelitian―dengan melakukan observasi― ketertarikan atas isu penelitian, pertanyaan-pertanyaan penelitian, cerita konteks dari isu yang terpilih.</a:t>
            </a:r>
          </a:p>
          <a:p>
            <a:pPr marL="514350" lvl="0" indent="-514350" algn="just">
              <a:buSzPct val="100000"/>
              <a:buNone/>
            </a:pPr>
            <a:r>
              <a:rPr lang="id-ID" b="1" dirty="0"/>
              <a:t>Langkah kedua:</a:t>
            </a:r>
            <a:r>
              <a:rPr lang="id-ID" dirty="0"/>
              <a:t> Pengumpulan Data Awal lakukan interview dan tinjauan pustaka atas variabel-variabel yang terpilih.</a:t>
            </a:r>
          </a:p>
          <a:p>
            <a:pPr marL="514350" lvl="0" indent="-514350" algn="just">
              <a:buSzPct val="100000"/>
              <a:buNone/>
            </a:pPr>
            <a:r>
              <a:rPr lang="id-ID" b="1" dirty="0"/>
              <a:t>Langkah ketiga: </a:t>
            </a:r>
            <a:r>
              <a:rPr lang="id-ID" dirty="0"/>
              <a:t>Identifikasi Masalah Penelitian: batasan masalah penelitian harus mempunyai alasan yang tepat, baik secara teoritis maupun praktis </a:t>
            </a:r>
            <a:r>
              <a:rPr lang="id-ID" dirty="0">
                <a:sym typeface="Wingdings" pitchFamily="2" charset="2"/>
              </a:rPr>
              <a:t> dapat menurunkan tujuan penelitian dan rumusan masalah. Rumusan masalah merupakan pertanyaan yang lengkap dan rinci tentang ruang lingkup masalah yang akan diteliti.</a:t>
            </a:r>
            <a:endParaRPr lang="id-ID" dirty="0"/>
          </a:p>
        </p:txBody>
      </p:sp>
    </p:spTree>
  </p:cSld>
  <p:clrMapOvr>
    <a:masterClrMapping/>
  </p:clrMapOvr>
  <p:transition>
    <p:wip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Enam Langkah Proses Penelitian Untuk Penelitian Terapan</a:t>
            </a:r>
          </a:p>
        </p:txBody>
      </p:sp>
      <p:sp>
        <p:nvSpPr>
          <p:cNvPr id="3" name="Content Placeholder 2"/>
          <p:cNvSpPr>
            <a:spLocks noGrp="1"/>
          </p:cNvSpPr>
          <p:nvPr>
            <p:ph sz="quarter" idx="1"/>
          </p:nvPr>
        </p:nvSpPr>
        <p:spPr>
          <a:xfrm>
            <a:off x="609600" y="1447800"/>
            <a:ext cx="8153400" cy="5410200"/>
          </a:xfrm>
        </p:spPr>
        <p:txBody>
          <a:bodyPr>
            <a:normAutofit fontScale="77500" lnSpcReduction="20000"/>
          </a:bodyPr>
          <a:lstStyle/>
          <a:p>
            <a:pPr marL="514350" lvl="0" indent="-514350" algn="just">
              <a:buSzPct val="100000"/>
              <a:buFont typeface="+mj-lt"/>
              <a:buAutoNum type="arabicPeriod" startAt="4"/>
            </a:pPr>
            <a:r>
              <a:rPr lang="id-ID" b="1" dirty="0"/>
              <a:t>Langkah Keempat: </a:t>
            </a:r>
            <a:r>
              <a:rPr lang="id-ID" dirty="0"/>
              <a:t>Pembentukan Kerangka Pemikiran yaitu mendeskripsikan variabel terpilih secara teoritis dan </a:t>
            </a:r>
            <a:r>
              <a:rPr lang="id-ID" i="1" dirty="0"/>
              <a:t>based on </a:t>
            </a:r>
            <a:r>
              <a:rPr lang="id-ID" dirty="0"/>
              <a:t>penelitian terdahulu (jelaskan mekanisme teoritisnya) yang relevan, serta kerangka berfikir yang dibangun. Kerangka Pemikiran harus dapat menunjukkan dan menjelaskan hubungan antar variabel yang diteliti, dan ada teori yang mendasari. Ditunjukkan hubungan variabel positif atau negatif, berbentuk simetris, kausal atau interaktif (timbal balik). Faktor-faktor apa yang dapat menunjang? Dan Faktor-faktor apa yang dapat menghambat?</a:t>
            </a:r>
          </a:p>
          <a:p>
            <a:pPr marL="981075" lvl="1" indent="-449263" algn="just">
              <a:buSzPct val="60000"/>
            </a:pPr>
            <a:r>
              <a:rPr lang="id-ID" dirty="0"/>
              <a:t>Kerangka berfikir (KB) adalah penjelasan sementara terhadap gejala yang menjadi objek penelitian. KB menuntut penguasaan atas teori yang digunakan dalam berargumentasi termasuk perkembangan teori terbaru. Dibutuhkan juga penjelasan mengapa digunakan sebuah pendekatan tertentu bukan pada pendekatan lainnya? Perhatikan juga asumsi yang telah membangun teori. KB dapat berbentuk asosiatif atau komparatif. KB asosiatif dapat menggunakan kalimat jika begini maka akan begitu...Selanjutnya KB dapat dinyatakan dalam bentuk diagram (paradigma penelitian), sehingga pihak lain dapat memahami KB yang dikemukakan peneliti.</a:t>
            </a:r>
          </a:p>
        </p:txBody>
      </p:sp>
    </p:spTree>
  </p:cSld>
  <p:clrMapOvr>
    <a:masterClrMapping/>
  </p:clrMapOvr>
  <p:transition>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PENDAHULUAN</a:t>
            </a:r>
          </a:p>
        </p:txBody>
      </p:sp>
      <p:sp>
        <p:nvSpPr>
          <p:cNvPr id="3" name="Content Placeholder 2"/>
          <p:cNvSpPr>
            <a:spLocks noGrp="1"/>
          </p:cNvSpPr>
          <p:nvPr>
            <p:ph sz="quarter" idx="1"/>
          </p:nvPr>
        </p:nvSpPr>
        <p:spPr/>
        <p:txBody>
          <a:bodyPr>
            <a:normAutofit/>
          </a:bodyPr>
          <a:lstStyle/>
          <a:p>
            <a:pPr marL="514350" lvl="0" indent="-514350">
              <a:buSzPct val="100000"/>
              <a:buFont typeface="+mj-lt"/>
              <a:buAutoNum type="arabicPeriod"/>
            </a:pPr>
            <a:r>
              <a:rPr lang="id-ID" dirty="0"/>
              <a:t>Pengertian : Penelitian, Metode Penelitian dan Signifikansi Penelitian.</a:t>
            </a:r>
          </a:p>
          <a:p>
            <a:pPr marL="514350" lvl="0" indent="-514350">
              <a:buSzPct val="100000"/>
              <a:buFont typeface="+mj-lt"/>
              <a:buAutoNum type="arabicPeriod"/>
            </a:pPr>
            <a:r>
              <a:rPr lang="id-ID" dirty="0"/>
              <a:t>Karakteristik Penelitian Ilmiah.</a:t>
            </a:r>
          </a:p>
          <a:p>
            <a:pPr marL="514350" lvl="0" indent="-514350">
              <a:buSzPct val="100000"/>
              <a:buFont typeface="+mj-lt"/>
              <a:buAutoNum type="arabicPeriod"/>
            </a:pPr>
            <a:r>
              <a:rPr lang="id-ID" dirty="0"/>
              <a:t>Tipe-tipe Penelitian: Aplikasi, Eksplaratori, Diskriptif, Survei, Studi Kasus, Eksperimen.</a:t>
            </a:r>
          </a:p>
          <a:p>
            <a:pPr marL="514350" lvl="0" indent="-514350">
              <a:buSzPct val="100000"/>
              <a:buFont typeface="+mj-lt"/>
              <a:buAutoNum type="arabicPeriod"/>
            </a:pPr>
            <a:r>
              <a:rPr lang="id-ID" dirty="0"/>
              <a:t>Enam Langkah Proses Penelitian</a:t>
            </a:r>
          </a:p>
          <a:p>
            <a:pPr marL="514350" indent="-514350">
              <a:buFont typeface="+mj-lt"/>
              <a:buAutoNum type="arabicPeriod"/>
            </a:pPr>
            <a:endParaRPr lang="id-ID" dirty="0"/>
          </a:p>
        </p:txBody>
      </p:sp>
    </p:spTree>
  </p:cSld>
  <p:clrMapOvr>
    <a:masterClrMapping/>
  </p:clrMapOvr>
  <p:transition>
    <p:wip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Proses Penyusunan Kerangka Berfikir Untuk Penyusunan Hipotesis</a:t>
            </a:r>
          </a:p>
        </p:txBody>
      </p:sp>
      <p:sp>
        <p:nvSpPr>
          <p:cNvPr id="4" name="TextBox 3"/>
          <p:cNvSpPr txBox="1"/>
          <p:nvPr/>
        </p:nvSpPr>
        <p:spPr>
          <a:xfrm>
            <a:off x="6019800" y="1981200"/>
            <a:ext cx="2514600" cy="646331"/>
          </a:xfrm>
          <a:prstGeom prst="rect">
            <a:avLst/>
          </a:prstGeom>
          <a:noFill/>
        </p:spPr>
        <p:txBody>
          <a:bodyPr wrap="square" rtlCol="0">
            <a:spAutoFit/>
          </a:bodyPr>
          <a:lstStyle/>
          <a:p>
            <a:r>
              <a:rPr lang="id-ID" dirty="0"/>
              <a:t>Membaca Buku &amp;Hasil Penelitian (HP)</a:t>
            </a:r>
          </a:p>
        </p:txBody>
      </p:sp>
      <p:sp>
        <p:nvSpPr>
          <p:cNvPr id="5" name="TextBox 4"/>
          <p:cNvSpPr txBox="1"/>
          <p:nvPr/>
        </p:nvSpPr>
        <p:spPr>
          <a:xfrm>
            <a:off x="5410200" y="1524000"/>
            <a:ext cx="1295400" cy="381000"/>
          </a:xfrm>
          <a:prstGeom prst="rect">
            <a:avLst/>
          </a:prstGeom>
          <a:noFill/>
        </p:spPr>
        <p:txBody>
          <a:bodyPr wrap="square" rtlCol="0">
            <a:spAutoFit/>
          </a:bodyPr>
          <a:lstStyle/>
          <a:p>
            <a:r>
              <a:rPr lang="id-ID" b="1" dirty="0"/>
              <a:t>Variabel Y</a:t>
            </a:r>
          </a:p>
        </p:txBody>
      </p:sp>
      <p:sp>
        <p:nvSpPr>
          <p:cNvPr id="8" name="TextBox 7"/>
          <p:cNvSpPr txBox="1"/>
          <p:nvPr/>
        </p:nvSpPr>
        <p:spPr>
          <a:xfrm>
            <a:off x="1447800" y="1524000"/>
            <a:ext cx="1295400" cy="369332"/>
          </a:xfrm>
          <a:prstGeom prst="rect">
            <a:avLst/>
          </a:prstGeom>
          <a:noFill/>
        </p:spPr>
        <p:txBody>
          <a:bodyPr wrap="square" rtlCol="0">
            <a:spAutoFit/>
          </a:bodyPr>
          <a:lstStyle/>
          <a:p>
            <a:r>
              <a:rPr lang="id-ID" b="1" dirty="0"/>
              <a:t>Variabel X</a:t>
            </a:r>
          </a:p>
        </p:txBody>
      </p:sp>
      <p:sp>
        <p:nvSpPr>
          <p:cNvPr id="10" name="TextBox 9"/>
          <p:cNvSpPr txBox="1"/>
          <p:nvPr/>
        </p:nvSpPr>
        <p:spPr>
          <a:xfrm>
            <a:off x="609600" y="2667000"/>
            <a:ext cx="2590800" cy="369332"/>
          </a:xfrm>
          <a:prstGeom prst="rect">
            <a:avLst/>
          </a:prstGeom>
          <a:noFill/>
        </p:spPr>
        <p:txBody>
          <a:bodyPr wrap="square" rtlCol="0">
            <a:spAutoFit/>
          </a:bodyPr>
          <a:lstStyle/>
          <a:p>
            <a:r>
              <a:rPr lang="id-ID" dirty="0"/>
              <a:t>Diskripsi Teori dan  HP</a:t>
            </a:r>
          </a:p>
        </p:txBody>
      </p:sp>
      <p:sp>
        <p:nvSpPr>
          <p:cNvPr id="11" name="TextBox 10"/>
          <p:cNvSpPr txBox="1"/>
          <p:nvPr/>
        </p:nvSpPr>
        <p:spPr>
          <a:xfrm>
            <a:off x="6019800" y="2667000"/>
            <a:ext cx="2590800" cy="369332"/>
          </a:xfrm>
          <a:prstGeom prst="rect">
            <a:avLst/>
          </a:prstGeom>
          <a:noFill/>
        </p:spPr>
        <p:txBody>
          <a:bodyPr wrap="square" rtlCol="0">
            <a:spAutoFit/>
          </a:bodyPr>
          <a:lstStyle/>
          <a:p>
            <a:r>
              <a:rPr lang="id-ID" dirty="0"/>
              <a:t>Diskripsi Teori dan HP</a:t>
            </a:r>
          </a:p>
        </p:txBody>
      </p:sp>
      <p:sp>
        <p:nvSpPr>
          <p:cNvPr id="12" name="TextBox 11"/>
          <p:cNvSpPr txBox="1"/>
          <p:nvPr/>
        </p:nvSpPr>
        <p:spPr>
          <a:xfrm>
            <a:off x="609600" y="3048000"/>
            <a:ext cx="2590800" cy="646331"/>
          </a:xfrm>
          <a:prstGeom prst="rect">
            <a:avLst/>
          </a:prstGeom>
          <a:noFill/>
        </p:spPr>
        <p:txBody>
          <a:bodyPr wrap="square" rtlCol="0">
            <a:spAutoFit/>
          </a:bodyPr>
          <a:lstStyle/>
          <a:p>
            <a:r>
              <a:rPr lang="id-ID" dirty="0"/>
              <a:t>Analisis Kritis terhdp teori dan HP</a:t>
            </a:r>
          </a:p>
        </p:txBody>
      </p:sp>
      <p:sp>
        <p:nvSpPr>
          <p:cNvPr id="14" name="TextBox 13"/>
          <p:cNvSpPr txBox="1"/>
          <p:nvPr/>
        </p:nvSpPr>
        <p:spPr>
          <a:xfrm>
            <a:off x="6019800" y="3048000"/>
            <a:ext cx="2590800" cy="646331"/>
          </a:xfrm>
          <a:prstGeom prst="rect">
            <a:avLst/>
          </a:prstGeom>
          <a:noFill/>
        </p:spPr>
        <p:txBody>
          <a:bodyPr wrap="square" rtlCol="0">
            <a:spAutoFit/>
          </a:bodyPr>
          <a:lstStyle/>
          <a:p>
            <a:r>
              <a:rPr lang="id-ID" dirty="0"/>
              <a:t>Analisis Kritis terhdp teori dan HP</a:t>
            </a:r>
          </a:p>
        </p:txBody>
      </p:sp>
      <p:sp>
        <p:nvSpPr>
          <p:cNvPr id="15" name="TextBox 14"/>
          <p:cNvSpPr txBox="1"/>
          <p:nvPr/>
        </p:nvSpPr>
        <p:spPr>
          <a:xfrm>
            <a:off x="6019800" y="3657600"/>
            <a:ext cx="2590800" cy="923330"/>
          </a:xfrm>
          <a:prstGeom prst="rect">
            <a:avLst/>
          </a:prstGeom>
          <a:noFill/>
        </p:spPr>
        <p:txBody>
          <a:bodyPr wrap="square" rtlCol="0">
            <a:spAutoFit/>
          </a:bodyPr>
          <a:lstStyle/>
          <a:p>
            <a:r>
              <a:rPr lang="id-ID" dirty="0"/>
              <a:t>Analisis Komparatif thdp  teori–teori dan HP yang digunakan</a:t>
            </a:r>
          </a:p>
        </p:txBody>
      </p:sp>
      <p:sp>
        <p:nvSpPr>
          <p:cNvPr id="16" name="TextBox 15"/>
          <p:cNvSpPr txBox="1"/>
          <p:nvPr/>
        </p:nvSpPr>
        <p:spPr>
          <a:xfrm>
            <a:off x="609600" y="3733800"/>
            <a:ext cx="2590800" cy="923330"/>
          </a:xfrm>
          <a:prstGeom prst="rect">
            <a:avLst/>
          </a:prstGeom>
          <a:noFill/>
        </p:spPr>
        <p:txBody>
          <a:bodyPr wrap="square" rtlCol="0">
            <a:spAutoFit/>
          </a:bodyPr>
          <a:lstStyle/>
          <a:p>
            <a:r>
              <a:rPr lang="id-ID" dirty="0"/>
              <a:t>Analisis Komparatif thdp  teori–teori dan HP yang digunakan</a:t>
            </a:r>
          </a:p>
        </p:txBody>
      </p:sp>
      <p:sp>
        <p:nvSpPr>
          <p:cNvPr id="17" name="TextBox 16"/>
          <p:cNvSpPr txBox="1"/>
          <p:nvPr/>
        </p:nvSpPr>
        <p:spPr>
          <a:xfrm>
            <a:off x="609600" y="4648200"/>
            <a:ext cx="2590800" cy="646331"/>
          </a:xfrm>
          <a:prstGeom prst="rect">
            <a:avLst/>
          </a:prstGeom>
          <a:noFill/>
        </p:spPr>
        <p:txBody>
          <a:bodyPr wrap="square" rtlCol="0">
            <a:spAutoFit/>
          </a:bodyPr>
          <a:lstStyle/>
          <a:p>
            <a:r>
              <a:rPr lang="id-ID" dirty="0"/>
              <a:t>Sintesa/kesimpulan teori dan HP</a:t>
            </a:r>
          </a:p>
        </p:txBody>
      </p:sp>
      <p:sp>
        <p:nvSpPr>
          <p:cNvPr id="18" name="TextBox 17"/>
          <p:cNvSpPr txBox="1"/>
          <p:nvPr/>
        </p:nvSpPr>
        <p:spPr>
          <a:xfrm>
            <a:off x="6019800" y="4648200"/>
            <a:ext cx="2590800" cy="646331"/>
          </a:xfrm>
          <a:prstGeom prst="rect">
            <a:avLst/>
          </a:prstGeom>
          <a:noFill/>
        </p:spPr>
        <p:txBody>
          <a:bodyPr wrap="square" rtlCol="0">
            <a:spAutoFit/>
          </a:bodyPr>
          <a:lstStyle/>
          <a:p>
            <a:r>
              <a:rPr lang="id-ID" dirty="0"/>
              <a:t>Sintesa/kesimpulan teori dan HP</a:t>
            </a:r>
          </a:p>
        </p:txBody>
      </p:sp>
      <p:sp>
        <p:nvSpPr>
          <p:cNvPr id="19" name="Oval 18"/>
          <p:cNvSpPr/>
          <p:nvPr/>
        </p:nvSpPr>
        <p:spPr>
          <a:xfrm>
            <a:off x="3200400" y="4876800"/>
            <a:ext cx="2362200" cy="76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dirty="0"/>
          </a:p>
        </p:txBody>
      </p:sp>
      <p:sp>
        <p:nvSpPr>
          <p:cNvPr id="20" name="TextBox 19"/>
          <p:cNvSpPr txBox="1"/>
          <p:nvPr/>
        </p:nvSpPr>
        <p:spPr>
          <a:xfrm>
            <a:off x="3276600" y="5181600"/>
            <a:ext cx="2438400" cy="369332"/>
          </a:xfrm>
          <a:prstGeom prst="rect">
            <a:avLst/>
          </a:prstGeom>
          <a:noFill/>
        </p:spPr>
        <p:txBody>
          <a:bodyPr wrap="square" rtlCol="0">
            <a:spAutoFit/>
          </a:bodyPr>
          <a:lstStyle/>
          <a:p>
            <a:pPr algn="ctr"/>
            <a:r>
              <a:rPr lang="id-ID" dirty="0"/>
              <a:t>Kerangka Berfikir </a:t>
            </a:r>
          </a:p>
        </p:txBody>
      </p:sp>
      <p:sp>
        <p:nvSpPr>
          <p:cNvPr id="21" name="Oval 20"/>
          <p:cNvSpPr/>
          <p:nvPr/>
        </p:nvSpPr>
        <p:spPr>
          <a:xfrm>
            <a:off x="3276600" y="5867400"/>
            <a:ext cx="2362200" cy="762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dirty="0"/>
          </a:p>
        </p:txBody>
      </p:sp>
      <p:sp>
        <p:nvSpPr>
          <p:cNvPr id="22" name="TextBox 21"/>
          <p:cNvSpPr txBox="1"/>
          <p:nvPr/>
        </p:nvSpPr>
        <p:spPr>
          <a:xfrm>
            <a:off x="3352800" y="6096000"/>
            <a:ext cx="2438400" cy="369332"/>
          </a:xfrm>
          <a:prstGeom prst="rect">
            <a:avLst/>
          </a:prstGeom>
          <a:noFill/>
        </p:spPr>
        <p:txBody>
          <a:bodyPr wrap="square" rtlCol="0">
            <a:spAutoFit/>
          </a:bodyPr>
          <a:lstStyle/>
          <a:p>
            <a:pPr algn="ctr"/>
            <a:r>
              <a:rPr lang="id-ID" dirty="0"/>
              <a:t>Perumusan Hipotesis </a:t>
            </a:r>
          </a:p>
        </p:txBody>
      </p:sp>
      <p:sp>
        <p:nvSpPr>
          <p:cNvPr id="31" name="TextBox 30"/>
          <p:cNvSpPr txBox="1"/>
          <p:nvPr/>
        </p:nvSpPr>
        <p:spPr>
          <a:xfrm>
            <a:off x="609600" y="1981200"/>
            <a:ext cx="2514600" cy="646331"/>
          </a:xfrm>
          <a:prstGeom prst="rect">
            <a:avLst/>
          </a:prstGeom>
          <a:noFill/>
        </p:spPr>
        <p:txBody>
          <a:bodyPr wrap="square" rtlCol="0">
            <a:spAutoFit/>
          </a:bodyPr>
          <a:lstStyle/>
          <a:p>
            <a:r>
              <a:rPr lang="id-ID" dirty="0"/>
              <a:t>Membaca Buku &amp;Hasil Penelitian (HP)</a:t>
            </a:r>
          </a:p>
        </p:txBody>
      </p:sp>
      <p:cxnSp>
        <p:nvCxnSpPr>
          <p:cNvPr id="33" name="Straight Arrow Connector 32"/>
          <p:cNvCxnSpPr/>
          <p:nvPr/>
        </p:nvCxnSpPr>
        <p:spPr>
          <a:xfrm rot="5400000">
            <a:off x="2209403" y="3352403"/>
            <a:ext cx="3048000"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rot="10800000">
            <a:off x="2895600" y="2819400"/>
            <a:ext cx="838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rot="10800000">
            <a:off x="3200400" y="3276600"/>
            <a:ext cx="533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p:nvPr/>
        </p:nvCxnSpPr>
        <p:spPr>
          <a:xfrm rot="10800000">
            <a:off x="3124200" y="3962400"/>
            <a:ext cx="609600" cy="15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p:nvPr/>
        </p:nvCxnSpPr>
        <p:spPr>
          <a:xfrm rot="10800000">
            <a:off x="3124200" y="4724400"/>
            <a:ext cx="609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p:nvPr/>
        </p:nvCxnSpPr>
        <p:spPr>
          <a:xfrm rot="5400000">
            <a:off x="2971800" y="5791200"/>
            <a:ext cx="609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p:nvPr/>
        </p:nvCxnSpPr>
        <p:spPr>
          <a:xfrm rot="5400000">
            <a:off x="3772297" y="3390503"/>
            <a:ext cx="3124200"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p:nvPr/>
        </p:nvCxnSpPr>
        <p:spPr>
          <a:xfrm rot="10800000" flipV="1">
            <a:off x="5334000" y="2285998"/>
            <a:ext cx="685800" cy="1"/>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p:nvPr/>
        </p:nvCxnSpPr>
        <p:spPr>
          <a:xfrm rot="10800000">
            <a:off x="2971800" y="2209800"/>
            <a:ext cx="762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1" name="Straight Arrow Connector 70"/>
          <p:cNvCxnSpPr/>
          <p:nvPr/>
        </p:nvCxnSpPr>
        <p:spPr>
          <a:xfrm rot="10800000">
            <a:off x="5334000" y="2819400"/>
            <a:ext cx="685800" cy="1588"/>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3" name="Straight Arrow Connector 72"/>
          <p:cNvCxnSpPr/>
          <p:nvPr/>
        </p:nvCxnSpPr>
        <p:spPr>
          <a:xfrm rot="10800000">
            <a:off x="5334000" y="3276600"/>
            <a:ext cx="533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4" name="Straight Arrow Connector 73"/>
          <p:cNvCxnSpPr/>
          <p:nvPr/>
        </p:nvCxnSpPr>
        <p:spPr>
          <a:xfrm rot="10800000">
            <a:off x="5334000" y="3886200"/>
            <a:ext cx="609600" cy="1587"/>
          </a:xfrm>
          <a:prstGeom prst="straightConnector1">
            <a:avLst/>
          </a:pr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5" name="Straight Arrow Connector 74"/>
          <p:cNvCxnSpPr/>
          <p:nvPr/>
        </p:nvCxnSpPr>
        <p:spPr>
          <a:xfrm rot="10800000">
            <a:off x="5334001" y="4724400"/>
            <a:ext cx="609600" cy="1588"/>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8" name="Straight Arrow Connector 77"/>
          <p:cNvCxnSpPr/>
          <p:nvPr/>
        </p:nvCxnSpPr>
        <p:spPr>
          <a:xfrm rot="5400000">
            <a:off x="5219700" y="5753100"/>
            <a:ext cx="533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wip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Enam Langkah Proses Penelitian Untuk Penelitian Terapan</a:t>
            </a:r>
          </a:p>
        </p:txBody>
      </p:sp>
      <p:sp>
        <p:nvSpPr>
          <p:cNvPr id="3" name="Content Placeholder 2"/>
          <p:cNvSpPr>
            <a:spLocks noGrp="1"/>
          </p:cNvSpPr>
          <p:nvPr>
            <p:ph sz="quarter" idx="1"/>
          </p:nvPr>
        </p:nvSpPr>
        <p:spPr/>
        <p:txBody>
          <a:bodyPr>
            <a:normAutofit/>
          </a:bodyPr>
          <a:lstStyle/>
          <a:p>
            <a:pPr marL="514350" lvl="0" indent="-514350">
              <a:buSzPct val="100000"/>
              <a:buNone/>
            </a:pPr>
            <a:r>
              <a:rPr lang="id-ID" b="1" dirty="0"/>
              <a:t>Langkah kelima: </a:t>
            </a:r>
            <a:r>
              <a:rPr lang="id-ID" dirty="0"/>
              <a:t>Membangun Hipotesis didasarkan pd kerangka berfikir dan bentuk hipotesis dapat deskriptif, asosiatif, atau komparatif.  Hipotesis dapat dikembangkan menurut jumlah variabel  dan/atau hubungan antar variabel. Jika terdapat 3 variabel bebas dapat dibangun 3 hipotesis diskriptif dan 3 hipotesis asosiatif. Berdasarkan rumusan masalah dan hipotesis ditentukanlah  judul penelitian yang tepat.</a:t>
            </a:r>
          </a:p>
          <a:p>
            <a:endParaRPr lang="id-ID" dirty="0"/>
          </a:p>
        </p:txBody>
      </p:sp>
    </p:spTree>
  </p:cSld>
  <p:clrMapOvr>
    <a:masterClrMapping/>
  </p:clrMapOvr>
  <p:transition>
    <p:wip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Enam Langkah Proses Penelitian Untuk Penelitian Terapan</a:t>
            </a:r>
          </a:p>
        </p:txBody>
      </p:sp>
      <p:sp>
        <p:nvSpPr>
          <p:cNvPr id="3" name="Content Placeholder 2"/>
          <p:cNvSpPr>
            <a:spLocks noGrp="1"/>
          </p:cNvSpPr>
          <p:nvPr>
            <p:ph sz="quarter" idx="1"/>
          </p:nvPr>
        </p:nvSpPr>
        <p:spPr/>
        <p:txBody>
          <a:bodyPr>
            <a:normAutofit/>
          </a:bodyPr>
          <a:lstStyle/>
          <a:p>
            <a:pPr marL="514350" lvl="0" indent="-514350">
              <a:buSzPct val="100000"/>
              <a:buNone/>
            </a:pPr>
            <a:r>
              <a:rPr lang="id-ID" b="1" dirty="0"/>
              <a:t>Langkah keenam: </a:t>
            </a:r>
            <a:r>
              <a:rPr lang="id-ID" dirty="0"/>
              <a:t>Metode Penelitian adalah prosedur atau cara untuk mengetahui sesuatu yang mem-punyai langkah-langkah sistematis. Metodelogi Penelitian berkait dengan bagaimana kita mengadakan penelitian dan memuat tentang penentuan variabel pokok, penentuan populasi, penentuan sampel, metode dan tehnik pengambil- an data, instrumen penelitian dan tehnik analisis data.</a:t>
            </a:r>
          </a:p>
          <a:p>
            <a:pPr marL="514350" lvl="0" indent="-514350">
              <a:buSzPct val="100000"/>
              <a:buFont typeface="+mj-lt"/>
              <a:buAutoNum type="arabicPeriod" startAt="6"/>
            </a:pPr>
            <a:endParaRPr lang="id-ID" dirty="0"/>
          </a:p>
        </p:txBody>
      </p:sp>
    </p:spTree>
  </p:cSld>
  <p:clrMapOvr>
    <a:masterClrMapping/>
  </p:clrMapOvr>
  <p:transition>
    <p:wip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Perumusan Hipotesis</a:t>
            </a:r>
          </a:p>
        </p:txBody>
      </p:sp>
      <p:sp>
        <p:nvSpPr>
          <p:cNvPr id="3" name="Content Placeholder 2"/>
          <p:cNvSpPr>
            <a:spLocks noGrp="1"/>
          </p:cNvSpPr>
          <p:nvPr>
            <p:ph sz="quarter" idx="1"/>
          </p:nvPr>
        </p:nvSpPr>
        <p:spPr/>
        <p:txBody>
          <a:bodyPr>
            <a:normAutofit/>
          </a:bodyPr>
          <a:lstStyle/>
          <a:p>
            <a:pPr algn="just"/>
            <a:r>
              <a:rPr lang="id-ID" dirty="0"/>
              <a:t>Berdasarkan kerangka berfikir disusun hipotesis. Hipotesis merupakan jawaban sementara terhadap rumusan masalah. Dinyatakan sementara karena baru berdasarkan pada teori relevan belum didasarkan pada fakta empiris yang diperoleh dari pengumpulan data.</a:t>
            </a:r>
          </a:p>
          <a:p>
            <a:pPr algn="just"/>
            <a:r>
              <a:rPr lang="id-ID" dirty="0"/>
              <a:t> Hipotesis dibedakan antara hipotesis penelitian dengan hipotesis statistik. </a:t>
            </a:r>
            <a:r>
              <a:rPr lang="id-ID"/>
              <a:t>Hipotesis statistik ada bila penelitian beke</a:t>
            </a:r>
            <a:endParaRPr lang="id-ID" dirty="0"/>
          </a:p>
        </p:txBody>
      </p:sp>
    </p:spTree>
  </p:cSld>
  <p:clrMapOvr>
    <a:masterClrMapping/>
  </p:clrMapOvr>
  <p:transition>
    <p:wip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
          </p:nvPr>
        </p:nvSpPr>
        <p:spPr/>
        <p:txBody>
          <a:bodyPr>
            <a:normAutofit fontScale="92500" lnSpcReduction="20000"/>
          </a:bodyPr>
          <a:lstStyle/>
          <a:p>
            <a:r>
              <a:rPr lang="id-ID" dirty="0"/>
              <a:t>Bila kerangka berfikir berbunyi: </a:t>
            </a:r>
            <a:r>
              <a:rPr lang="id-ID" dirty="0">
                <a:solidFill>
                  <a:schemeClr val="accent2">
                    <a:lumMod val="60000"/>
                    <a:lumOff val="40000"/>
                  </a:schemeClr>
                </a:solidFill>
              </a:rPr>
              <a:t>jika rasio ketergantungan penduduk kecil, maka pertumbuhan ekonomi akan meningkat.</a:t>
            </a:r>
            <a:r>
              <a:rPr lang="id-ID" dirty="0"/>
              <a:t> Maka hipotesisnya berbunyi </a:t>
            </a:r>
            <a:r>
              <a:rPr lang="id-ID" dirty="0">
                <a:solidFill>
                  <a:schemeClr val="accent2">
                    <a:lumMod val="60000"/>
                    <a:lumOff val="40000"/>
                  </a:schemeClr>
                </a:solidFill>
              </a:rPr>
              <a:t>“ ada hubungan yang negatif dan signifikan antara rasio ketergantungan penduduk dengan pertumbuhan ekonomi”. </a:t>
            </a:r>
            <a:r>
              <a:rPr lang="id-ID" dirty="0"/>
              <a:t>Bila hipotesisnya berbunyi </a:t>
            </a:r>
            <a:r>
              <a:rPr lang="id-ID" dirty="0">
                <a:solidFill>
                  <a:schemeClr val="accent6">
                    <a:lumMod val="75000"/>
                  </a:schemeClr>
                </a:solidFill>
              </a:rPr>
              <a:t>“karena IPM negara A tinggi, maka produktivitas kerjanya lebih tinggi bila dibandingkan dengan negara B yang IPMnya rendah”, </a:t>
            </a:r>
            <a:r>
              <a:rPr lang="id-ID" dirty="0"/>
              <a:t>maka hipotesisnya berbunyi “ </a:t>
            </a:r>
            <a:r>
              <a:rPr lang="id-ID" dirty="0">
                <a:solidFill>
                  <a:schemeClr val="accent6">
                    <a:lumMod val="75000"/>
                  </a:schemeClr>
                </a:solidFill>
              </a:rPr>
              <a:t>“Terdapat perbedaan produktivitas kerja yang signifikan antara negara A dan B, atau produktivitas negara A lebih tinggi bila dibandingkan dengan produktivitas negara B”</a:t>
            </a:r>
            <a:r>
              <a:rPr lang="id-ID" dirty="0"/>
              <a:t>.</a:t>
            </a:r>
          </a:p>
        </p:txBody>
      </p:sp>
    </p:spTree>
  </p:cSld>
  <p:clrMapOvr>
    <a:masterClrMapping/>
  </p:clrMapOvr>
  <p:transition>
    <p:wip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Pengujian Hipotesis</a:t>
            </a:r>
          </a:p>
        </p:txBody>
      </p:sp>
      <p:sp>
        <p:nvSpPr>
          <p:cNvPr id="3" name="Content Placeholder 2"/>
          <p:cNvSpPr>
            <a:spLocks noGrp="1"/>
          </p:cNvSpPr>
          <p:nvPr>
            <p:ph sz="quarter" idx="1"/>
          </p:nvPr>
        </p:nvSpPr>
        <p:spPr/>
        <p:txBody>
          <a:bodyPr>
            <a:normAutofit/>
          </a:bodyPr>
          <a:lstStyle/>
          <a:p>
            <a:r>
              <a:rPr lang="id-ID" dirty="0"/>
              <a:t>Penelitian yang melibatkan pengujian hipotesis selalu menjelaskan </a:t>
            </a:r>
            <a:r>
              <a:rPr lang="id-ID" i="1" dirty="0"/>
              <a:t>nature</a:t>
            </a:r>
            <a:r>
              <a:rPr lang="id-ID" dirty="0"/>
              <a:t> hubungan tertentu, atau membangun perbedaan diantara kelompok/grup atau ketidaktergantungan dua atau lebih faktor dalam sebuah situasi. Pengujian hipotesis dilakukan untuk menjelaskan variansi variabel dependen atau untuk memprediksi hasil organisasi (Sekaran, 2003).</a:t>
            </a:r>
            <a:r>
              <a:rPr lang="en-US" dirty="0"/>
              <a:t> </a:t>
            </a:r>
            <a:endParaRPr lang="id-ID" dirty="0"/>
          </a:p>
        </p:txBody>
      </p:sp>
    </p:spTree>
  </p:cSld>
  <p:clrMapOvr>
    <a:masterClrMapping/>
  </p:clrMapOvr>
  <p:transition>
    <p:wip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Research Paradigma</a:t>
            </a:r>
          </a:p>
        </p:txBody>
      </p:sp>
      <p:sp>
        <p:nvSpPr>
          <p:cNvPr id="3" name="Content Placeholder 2"/>
          <p:cNvSpPr>
            <a:spLocks noGrp="1"/>
          </p:cNvSpPr>
          <p:nvPr>
            <p:ph sz="quarter" idx="1"/>
          </p:nvPr>
        </p:nvSpPr>
        <p:spPr/>
        <p:txBody>
          <a:bodyPr>
            <a:normAutofit fontScale="92500" lnSpcReduction="20000"/>
          </a:bodyPr>
          <a:lstStyle/>
          <a:p>
            <a:r>
              <a:rPr lang="en-US" sz="2000" dirty="0">
                <a:latin typeface="Times New Roman" pitchFamily="18" charset="0"/>
                <a:cs typeface="Times New Roman" pitchFamily="18" charset="0"/>
              </a:rPr>
              <a:t>Paradigm is an interpretative framework, which is guided by "a set of beliefs and feelings about the world and how it should be understood and studied." (</a:t>
            </a:r>
            <a:r>
              <a:rPr lang="en-US" sz="2000" dirty="0" err="1">
                <a:latin typeface="Times New Roman" pitchFamily="18" charset="0"/>
                <a:cs typeface="Times New Roman" pitchFamily="18" charset="0"/>
              </a:rPr>
              <a:t>Guba</a:t>
            </a:r>
            <a:r>
              <a:rPr lang="en-US" sz="2000" dirty="0">
                <a:latin typeface="Times New Roman" pitchFamily="18" charset="0"/>
                <a:cs typeface="Times New Roman" pitchFamily="18" charset="0"/>
              </a:rPr>
              <a:t>, 1990). </a:t>
            </a:r>
          </a:p>
          <a:p>
            <a:r>
              <a:rPr lang="en-US" sz="2000" dirty="0" err="1">
                <a:latin typeface="Times New Roman" pitchFamily="18" charset="0"/>
                <a:cs typeface="Times New Roman" pitchFamily="18" charset="0"/>
              </a:rPr>
              <a:t>Denzin</a:t>
            </a:r>
            <a:r>
              <a:rPr lang="en-US" sz="2000" dirty="0">
                <a:latin typeface="Times New Roman" pitchFamily="18" charset="0"/>
                <a:cs typeface="Times New Roman" pitchFamily="18" charset="0"/>
              </a:rPr>
              <a:t> and Lincoln (2001) listed three categories of those beliefs: </a:t>
            </a:r>
          </a:p>
          <a:p>
            <a:r>
              <a:rPr lang="en-US" sz="2000" dirty="0">
                <a:latin typeface="Times New Roman" pitchFamily="18" charset="0"/>
                <a:cs typeface="Times New Roman" pitchFamily="18" charset="0"/>
              </a:rPr>
              <a:t>Ontology: what kind of being is the human being. Ontology deals with the question of what is real. </a:t>
            </a:r>
          </a:p>
          <a:p>
            <a:r>
              <a:rPr lang="en-US" sz="2000" dirty="0">
                <a:latin typeface="Times New Roman" pitchFamily="18" charset="0"/>
                <a:cs typeface="Times New Roman" pitchFamily="18" charset="0"/>
              </a:rPr>
              <a:t>Epistemology: what is the relationship between the inquirer and the known: "epistemology is the branch of philosophy that studies the nature of knowledge and the process by which knowledge is acquired and validated" (Gall, Borg, &amp; Gall, 1996) </a:t>
            </a:r>
          </a:p>
          <a:p>
            <a:r>
              <a:rPr lang="en-US" sz="2000" dirty="0">
                <a:latin typeface="Times New Roman" pitchFamily="18" charset="0"/>
                <a:cs typeface="Times New Roman" pitchFamily="18" charset="0"/>
              </a:rPr>
              <a:t>Methodology: how do we know the world, or gain knowledge of it? </a:t>
            </a:r>
          </a:p>
          <a:p>
            <a:pPr lvl="1">
              <a:buNone/>
            </a:pPr>
            <a:r>
              <a:rPr lang="en-US" sz="2000" dirty="0">
                <a:latin typeface="Times New Roman" pitchFamily="18" charset="0"/>
                <a:cs typeface="Times New Roman" pitchFamily="18" charset="0"/>
              </a:rPr>
              <a:t>Research Paradigm</a:t>
            </a:r>
          </a:p>
          <a:p>
            <a:pPr lvl="2"/>
            <a:r>
              <a:rPr lang="en-US" sz="2000" dirty="0">
                <a:latin typeface="Times New Roman" pitchFamily="18" charset="0"/>
                <a:cs typeface="Times New Roman" pitchFamily="18" charset="0"/>
              </a:rPr>
              <a:t>Scientific</a:t>
            </a:r>
          </a:p>
          <a:p>
            <a:pPr lvl="2"/>
            <a:r>
              <a:rPr lang="en-US" sz="2000" dirty="0">
                <a:latin typeface="Times New Roman" pitchFamily="18" charset="0"/>
                <a:cs typeface="Times New Roman" pitchFamily="18" charset="0"/>
              </a:rPr>
              <a:t>Interpretive</a:t>
            </a:r>
          </a:p>
          <a:p>
            <a:pPr lvl="2"/>
            <a:r>
              <a:rPr lang="en-US" sz="2000" dirty="0">
                <a:latin typeface="Times New Roman" pitchFamily="18" charset="0"/>
                <a:cs typeface="Times New Roman" pitchFamily="18" charset="0"/>
              </a:rPr>
              <a:t>Critical</a:t>
            </a:r>
          </a:p>
          <a:p>
            <a:endParaRPr lang="id-ID" dirty="0"/>
          </a:p>
        </p:txBody>
      </p:sp>
    </p:spTree>
  </p:cSld>
  <p:clrMapOvr>
    <a:masterClrMapping/>
  </p:clrMapOvr>
  <p:transition>
    <p:wip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sz="quarter" idx="1"/>
          </p:nvPr>
        </p:nvSpPr>
        <p:spPr/>
        <p:txBody>
          <a:bodyPr>
            <a:normAutofit fontScale="77500" lnSpcReduction="20000"/>
          </a:bodyPr>
          <a:lstStyle/>
          <a:p>
            <a:pPr>
              <a:buNone/>
            </a:pPr>
            <a:r>
              <a:rPr lang="en-US" sz="3600" b="1" dirty="0">
                <a:latin typeface="Times New Roman" pitchFamily="18" charset="0"/>
                <a:cs typeface="Times New Roman" pitchFamily="18" charset="0"/>
              </a:rPr>
              <a:t>Applied Research</a:t>
            </a:r>
          </a:p>
          <a:p>
            <a:pPr>
              <a:buNone/>
            </a:pPr>
            <a:endParaRPr lang="en-US" sz="3200" dirty="0">
              <a:latin typeface="Times New Roman" pitchFamily="18" charset="0"/>
              <a:cs typeface="Times New Roman" pitchFamily="18" charset="0"/>
            </a:endParaRPr>
          </a:p>
          <a:p>
            <a:pPr>
              <a:buNone/>
            </a:pPr>
            <a:r>
              <a:rPr lang="en-US" sz="3200" dirty="0">
                <a:latin typeface="Times New Roman" pitchFamily="18" charset="0"/>
                <a:cs typeface="Times New Roman" pitchFamily="18" charset="0"/>
              </a:rPr>
              <a:t>	Applying the result of research finding to solve specific problem happening in an organization. The aim is to solve current problem</a:t>
            </a:r>
          </a:p>
          <a:p>
            <a:pPr>
              <a:buNone/>
            </a:pPr>
            <a:endParaRPr lang="en-US" sz="3200" dirty="0">
              <a:latin typeface="Times New Roman" pitchFamily="18" charset="0"/>
              <a:cs typeface="Times New Roman" pitchFamily="18" charset="0"/>
            </a:endParaRPr>
          </a:p>
          <a:p>
            <a:pPr>
              <a:buNone/>
            </a:pPr>
            <a:r>
              <a:rPr lang="en-US" sz="3600" b="1" dirty="0">
                <a:latin typeface="Times New Roman" pitchFamily="18" charset="0"/>
                <a:cs typeface="Times New Roman" pitchFamily="18" charset="0"/>
              </a:rPr>
              <a:t>Basic Research</a:t>
            </a:r>
          </a:p>
          <a:p>
            <a:pPr>
              <a:buNone/>
            </a:pPr>
            <a:r>
              <a:rPr lang="en-US" sz="3200" dirty="0">
                <a:latin typeface="Times New Roman" pitchFamily="18" charset="0"/>
                <a:cs typeface="Times New Roman" pitchFamily="18" charset="0"/>
              </a:rPr>
              <a:t>	Enhancing the understanding of certain problem that commonly occur in organization setting and seek method of solving them.  The aim is to generate knowledge, understand phenomena/problem that occur in various organization setting </a:t>
            </a:r>
          </a:p>
          <a:p>
            <a:endParaRPr lang="id-ID" dirty="0"/>
          </a:p>
        </p:txBody>
      </p:sp>
    </p:spTree>
  </p:cSld>
  <p:clrMapOvr>
    <a:masterClrMapping/>
  </p:clrMapOvr>
  <p:transition>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Pertemuan Kedua</a:t>
            </a:r>
          </a:p>
        </p:txBody>
      </p:sp>
      <p:sp>
        <p:nvSpPr>
          <p:cNvPr id="3" name="Content Placeholder 2"/>
          <p:cNvSpPr>
            <a:spLocks noGrp="1"/>
          </p:cNvSpPr>
          <p:nvPr>
            <p:ph sz="quarter" idx="1"/>
          </p:nvPr>
        </p:nvSpPr>
        <p:spPr/>
        <p:txBody>
          <a:bodyPr/>
          <a:lstStyle/>
          <a:p>
            <a:pPr marL="514350" lvl="0" indent="-514350">
              <a:buSzPct val="100000"/>
              <a:buFont typeface="+mj-lt"/>
              <a:buAutoNum type="arabicPeriod"/>
            </a:pPr>
            <a:r>
              <a:rPr lang="id-ID" dirty="0"/>
              <a:t>Pembentukan Kerangka Pikir</a:t>
            </a:r>
          </a:p>
          <a:p>
            <a:pPr marL="514350" lvl="0" indent="-514350">
              <a:buSzPct val="100000"/>
              <a:buFont typeface="+mj-lt"/>
              <a:buAutoNum type="arabicPeriod"/>
            </a:pPr>
            <a:r>
              <a:rPr lang="id-ID" dirty="0"/>
              <a:t>Tinjauan Pustaka</a:t>
            </a:r>
          </a:p>
          <a:p>
            <a:pPr marL="514350" lvl="0" indent="-514350">
              <a:buSzPct val="100000"/>
              <a:buFont typeface="+mj-lt"/>
              <a:buAutoNum type="arabicPeriod"/>
            </a:pPr>
            <a:r>
              <a:rPr lang="id-ID" dirty="0"/>
              <a:t>Konsep dan Teoritikal Model</a:t>
            </a:r>
          </a:p>
          <a:p>
            <a:pPr marL="514350" lvl="0" indent="-514350">
              <a:buSzPct val="100000"/>
              <a:buFont typeface="+mj-lt"/>
              <a:buAutoNum type="arabicPeriod"/>
            </a:pPr>
            <a:r>
              <a:rPr lang="id-ID" dirty="0"/>
              <a:t>Keterbatasan Penelitian Sosial</a:t>
            </a:r>
          </a:p>
          <a:p>
            <a:pPr marL="514350" lvl="0" indent="-514350">
              <a:buSzPct val="100000"/>
              <a:buFont typeface="+mj-lt"/>
              <a:buAutoNum type="arabicPeriod"/>
            </a:pPr>
            <a:r>
              <a:rPr lang="id-ID" dirty="0"/>
              <a:t>Peranan Komputerisasi dalam Penelitian</a:t>
            </a:r>
          </a:p>
          <a:p>
            <a:endParaRPr lang="id-ID" dirty="0"/>
          </a:p>
        </p:txBody>
      </p:sp>
    </p:spTree>
  </p:cSld>
  <p:clrMapOvr>
    <a:masterClrMapping/>
  </p:clrMapOvr>
  <p:transition>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id-ID" sz="4800" b="1" dirty="0">
                <a:latin typeface="Baskerville Old Face" pitchFamily="18" charset="0"/>
              </a:rPr>
              <a:t>Pengertian  Penelitian</a:t>
            </a:r>
            <a:endParaRPr lang="id-ID" sz="4800" dirty="0"/>
          </a:p>
        </p:txBody>
      </p:sp>
      <p:sp>
        <p:nvSpPr>
          <p:cNvPr id="3" name="Content Placeholder 2"/>
          <p:cNvSpPr>
            <a:spLocks noGrp="1"/>
          </p:cNvSpPr>
          <p:nvPr>
            <p:ph sz="quarter" idx="1"/>
          </p:nvPr>
        </p:nvSpPr>
        <p:spPr/>
        <p:txBody>
          <a:bodyPr>
            <a:normAutofit fontScale="92500" lnSpcReduction="20000"/>
          </a:bodyPr>
          <a:lstStyle/>
          <a:p>
            <a:pPr marL="531813" indent="-531813" algn="just">
              <a:buSzPct val="100000"/>
              <a:buFont typeface="+mj-lt"/>
              <a:buAutoNum type="arabicPeriod"/>
            </a:pPr>
            <a:r>
              <a:rPr lang="en-US" sz="3500" dirty="0">
                <a:latin typeface="Times New Roman" pitchFamily="18" charset="0"/>
                <a:cs typeface="Times New Roman" pitchFamily="18" charset="0"/>
              </a:rPr>
              <a:t>The process of finding solutions to a problem after a thorough study and analysis (</a:t>
            </a:r>
            <a:r>
              <a:rPr lang="en-US" sz="3500" dirty="0" err="1">
                <a:latin typeface="Times New Roman" pitchFamily="18" charset="0"/>
                <a:cs typeface="Times New Roman" pitchFamily="18" charset="0"/>
              </a:rPr>
              <a:t>Sekaran</a:t>
            </a:r>
            <a:r>
              <a:rPr lang="en-US" sz="3500" dirty="0">
                <a:latin typeface="Times New Roman" pitchFamily="18" charset="0"/>
                <a:cs typeface="Times New Roman" pitchFamily="18" charset="0"/>
              </a:rPr>
              <a:t>,</a:t>
            </a:r>
            <a:r>
              <a:rPr lang="id-ID" sz="3500" dirty="0">
                <a:latin typeface="Times New Roman" pitchFamily="18" charset="0"/>
                <a:cs typeface="Times New Roman" pitchFamily="18" charset="0"/>
              </a:rPr>
              <a:t> </a:t>
            </a:r>
            <a:r>
              <a:rPr lang="en-US" sz="3500" dirty="0">
                <a:latin typeface="Times New Roman" pitchFamily="18" charset="0"/>
                <a:cs typeface="Times New Roman" pitchFamily="18" charset="0"/>
              </a:rPr>
              <a:t>2006)</a:t>
            </a:r>
            <a:r>
              <a:rPr lang="id-ID" sz="3500" dirty="0">
                <a:latin typeface="Times New Roman" pitchFamily="18" charset="0"/>
                <a:cs typeface="Times New Roman" pitchFamily="18" charset="0"/>
              </a:rPr>
              <a:t>.</a:t>
            </a:r>
            <a:endParaRPr lang="id-ID" sz="3500" dirty="0">
              <a:latin typeface="Baskerville Old Face" pitchFamily="18" charset="0"/>
            </a:endParaRPr>
          </a:p>
          <a:p>
            <a:pPr marL="514350" indent="-514350" algn="just">
              <a:buSzPct val="100000"/>
              <a:buFont typeface="+mj-lt"/>
              <a:buAutoNum type="arabicPeriod"/>
            </a:pPr>
            <a:r>
              <a:rPr lang="id-ID" sz="3500" dirty="0">
                <a:latin typeface="Baskerville Old Face" pitchFamily="18" charset="0"/>
              </a:rPr>
              <a:t>Penelitian Bisnis sebagai sebuah aktivitas yang terorganisir, sistimatis, berdasarkan pada data, kritis, objektif, kedalaman keilmuan atau investigasi pada masalah tertentu, berkaitan dengan tujuan untuk mendapatkan </a:t>
            </a:r>
            <a:r>
              <a:rPr lang="id-ID" sz="3500" b="1" i="1" dirty="0">
                <a:latin typeface="Baskerville Old Face" pitchFamily="18" charset="0"/>
              </a:rPr>
              <a:t>jawaban</a:t>
            </a:r>
            <a:r>
              <a:rPr lang="id-ID" sz="3500" dirty="0">
                <a:latin typeface="Baskerville Old Face" pitchFamily="18" charset="0"/>
              </a:rPr>
              <a:t> atau solusi </a:t>
            </a:r>
            <a:r>
              <a:rPr lang="id-ID" sz="3500" b="1" i="1" dirty="0">
                <a:latin typeface="Baskerville Old Face" pitchFamily="18" charset="0"/>
              </a:rPr>
              <a:t>terhadap sebuah masalah </a:t>
            </a:r>
            <a:r>
              <a:rPr lang="id-ID" sz="3500" dirty="0">
                <a:latin typeface="Baskerville Old Face" pitchFamily="18" charset="0"/>
              </a:rPr>
              <a:t>(Sekaran, 2003).</a:t>
            </a:r>
          </a:p>
          <a:p>
            <a:pPr algn="just"/>
            <a:endParaRPr lang="id-ID" sz="3400" i="1" dirty="0">
              <a:latin typeface="Baskerville Old Face" pitchFamily="18" charset="0"/>
            </a:endParaRPr>
          </a:p>
          <a:p>
            <a:endParaRPr lang="id-ID" dirty="0">
              <a:latin typeface="Baskerville Old Face" pitchFamily="18" charset="0"/>
            </a:endParaRPr>
          </a:p>
          <a:p>
            <a:endParaRPr lang="id-ID" dirty="0">
              <a:latin typeface="Baskerville Old Face" pitchFamily="18" charset="0"/>
            </a:endParaRPr>
          </a:p>
          <a:p>
            <a:endParaRPr lang="id-ID" dirty="0">
              <a:latin typeface="Baskerville Old Face" pitchFamily="18" charset="0"/>
            </a:endParaRPr>
          </a:p>
          <a:p>
            <a:endParaRPr lang="id-ID" dirty="0">
              <a:latin typeface="Baskerville Old Face" pitchFamily="18" charset="0"/>
            </a:endParaRPr>
          </a:p>
        </p:txBody>
      </p:sp>
    </p:spTree>
  </p:cSld>
  <p:clrMapOvr>
    <a:masterClrMapping/>
  </p:clrMapOvr>
  <p:transition>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b="1" dirty="0">
                <a:latin typeface="Baskerville Old Face" pitchFamily="18" charset="0"/>
              </a:rPr>
              <a:t>Pengertian Penelitian</a:t>
            </a:r>
            <a:endParaRPr lang="id-ID" dirty="0"/>
          </a:p>
        </p:txBody>
      </p:sp>
      <p:sp>
        <p:nvSpPr>
          <p:cNvPr id="3" name="Content Placeholder 2"/>
          <p:cNvSpPr>
            <a:spLocks noGrp="1"/>
          </p:cNvSpPr>
          <p:nvPr>
            <p:ph sz="quarter" idx="1"/>
          </p:nvPr>
        </p:nvSpPr>
        <p:spPr/>
        <p:txBody>
          <a:bodyPr>
            <a:normAutofit fontScale="92500" lnSpcReduction="10000"/>
          </a:bodyPr>
          <a:lstStyle/>
          <a:p>
            <a:pPr marL="514350" indent="-514350">
              <a:buSzPct val="100000"/>
              <a:buFont typeface="+mj-lt"/>
              <a:buAutoNum type="arabicPeriod" startAt="3"/>
            </a:pPr>
            <a:r>
              <a:rPr lang="en-US" sz="3200" dirty="0">
                <a:latin typeface="Times New Roman" pitchFamily="18" charset="0"/>
                <a:cs typeface="Times New Roman" pitchFamily="18" charset="0"/>
              </a:rPr>
              <a:t>The Longman </a:t>
            </a:r>
            <a:r>
              <a:rPr lang="id-ID" sz="3200" dirty="0">
                <a:latin typeface="Times New Roman" pitchFamily="18" charset="0"/>
                <a:cs typeface="Times New Roman" pitchFamily="18" charset="0"/>
              </a:rPr>
              <a:t>D</a:t>
            </a:r>
            <a:r>
              <a:rPr lang="en-US" sz="3200" dirty="0" err="1">
                <a:latin typeface="Times New Roman" pitchFamily="18" charset="0"/>
                <a:cs typeface="Times New Roman" pitchFamily="18" charset="0"/>
              </a:rPr>
              <a:t>ictionary</a:t>
            </a:r>
            <a:r>
              <a:rPr lang="en-US" sz="3200" dirty="0">
                <a:latin typeface="Times New Roman" pitchFamily="18" charset="0"/>
                <a:cs typeface="Times New Roman" pitchFamily="18" charset="0"/>
              </a:rPr>
              <a:t> (1995) defines research as “the studious study of a subject, that is intended to discover new facts or test new ideas; the activity of finding information about something that one is interested in or needs to know about”</a:t>
            </a:r>
          </a:p>
          <a:p>
            <a:pPr marL="514350" indent="-514350">
              <a:buSzPct val="100000"/>
              <a:buFont typeface="+mj-lt"/>
              <a:buAutoNum type="arabicPeriod" startAt="3"/>
            </a:pPr>
            <a:r>
              <a:rPr lang="en-US" sz="3200" dirty="0">
                <a:latin typeface="Times New Roman" pitchFamily="18" charset="0"/>
                <a:cs typeface="Times New Roman" pitchFamily="18" charset="0"/>
              </a:rPr>
              <a:t>Systematic inquiry that provides information to guide decision (Cooper &amp; Schindler, 2001)</a:t>
            </a:r>
            <a:r>
              <a:rPr lang="id-ID" sz="3200" dirty="0">
                <a:latin typeface="Times New Roman" pitchFamily="18" charset="0"/>
                <a:cs typeface="Times New Roman" pitchFamily="18" charset="0"/>
              </a:rPr>
              <a:t>.</a:t>
            </a:r>
            <a:endParaRPr lang="en-US" sz="3200" dirty="0">
              <a:latin typeface="Times New Roman" pitchFamily="18" charset="0"/>
              <a:cs typeface="Times New Roman" pitchFamily="18" charset="0"/>
            </a:endParaRPr>
          </a:p>
          <a:p>
            <a:pPr marL="514350" indent="-514350">
              <a:buSzPct val="100000"/>
              <a:buFont typeface="+mj-lt"/>
              <a:buAutoNum type="arabicPeriod" startAt="3"/>
            </a:pPr>
            <a:r>
              <a:rPr lang="en-US" sz="3200" dirty="0">
                <a:latin typeface="Times New Roman" pitchFamily="18" charset="0"/>
                <a:cs typeface="Times New Roman" pitchFamily="18" charset="0"/>
              </a:rPr>
              <a:t>Is research </a:t>
            </a:r>
            <a:r>
              <a:rPr lang="en-US" sz="3200" b="1" dirty="0">
                <a:latin typeface="Times New Roman" pitchFamily="18" charset="0"/>
                <a:cs typeface="Times New Roman" pitchFamily="18" charset="0"/>
              </a:rPr>
              <a:t>always problem-solving based</a:t>
            </a:r>
            <a:r>
              <a:rPr lang="en-US" sz="3200" dirty="0">
                <a:latin typeface="Times New Roman" pitchFamily="18" charset="0"/>
                <a:cs typeface="Times New Roman" pitchFamily="18" charset="0"/>
              </a:rPr>
              <a:t>? Yes.</a:t>
            </a:r>
          </a:p>
          <a:p>
            <a:endParaRPr lang="id-ID" dirty="0"/>
          </a:p>
        </p:txBody>
      </p:sp>
    </p:spTree>
  </p:cSld>
  <p:clrMapOvr>
    <a:masterClrMapping/>
  </p:clrMapOvr>
  <p:transition>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Pengertian Metode Penelitian</a:t>
            </a:r>
          </a:p>
        </p:txBody>
      </p:sp>
      <p:sp>
        <p:nvSpPr>
          <p:cNvPr id="3" name="Content Placeholder 2"/>
          <p:cNvSpPr>
            <a:spLocks noGrp="1"/>
          </p:cNvSpPr>
          <p:nvPr>
            <p:ph sz="quarter" idx="1"/>
          </p:nvPr>
        </p:nvSpPr>
        <p:spPr>
          <a:xfrm>
            <a:off x="612648" y="1600200"/>
            <a:ext cx="8153400" cy="5257800"/>
          </a:xfrm>
        </p:spPr>
        <p:txBody>
          <a:bodyPr>
            <a:normAutofit/>
          </a:bodyPr>
          <a:lstStyle/>
          <a:p>
            <a:pPr algn="just"/>
            <a:r>
              <a:rPr lang="id-ID" sz="2800" dirty="0">
                <a:latin typeface="Baskerville Old Face" pitchFamily="18" charset="0"/>
              </a:rPr>
              <a:t>Metode Penelitian adalah </a:t>
            </a:r>
            <a:r>
              <a:rPr lang="id-ID" sz="2800" b="1" i="1" dirty="0">
                <a:latin typeface="Baskerville Old Face" pitchFamily="18" charset="0"/>
              </a:rPr>
              <a:t>cara ilmiah </a:t>
            </a:r>
            <a:r>
              <a:rPr lang="id-ID" sz="2800" dirty="0">
                <a:latin typeface="Baskerville Old Face" pitchFamily="18" charset="0"/>
              </a:rPr>
              <a:t>(rasional, empiris dan sistematis) untuk mendapatkan </a:t>
            </a:r>
            <a:r>
              <a:rPr lang="id-ID" sz="2800" b="1" i="1" dirty="0">
                <a:latin typeface="Baskerville Old Face" pitchFamily="18" charset="0"/>
              </a:rPr>
              <a:t>data</a:t>
            </a:r>
            <a:r>
              <a:rPr lang="id-ID" sz="2800" i="1" dirty="0">
                <a:latin typeface="Baskerville Old Face" pitchFamily="18" charset="0"/>
              </a:rPr>
              <a:t> (valid, reliable, dan objektif)</a:t>
            </a:r>
            <a:r>
              <a:rPr lang="id-ID" sz="2800" dirty="0">
                <a:latin typeface="Baskerville Old Face" pitchFamily="18" charset="0"/>
              </a:rPr>
              <a:t> dengan </a:t>
            </a:r>
            <a:r>
              <a:rPr lang="id-ID" sz="2800" b="1" i="1" dirty="0">
                <a:latin typeface="Baskerville Old Face" pitchFamily="18" charset="0"/>
              </a:rPr>
              <a:t>tujuan</a:t>
            </a:r>
            <a:r>
              <a:rPr lang="id-ID" sz="2800" dirty="0">
                <a:latin typeface="Baskerville Old Face" pitchFamily="18" charset="0"/>
              </a:rPr>
              <a:t> dan </a:t>
            </a:r>
            <a:r>
              <a:rPr lang="id-ID" sz="2800" b="1" i="1" dirty="0">
                <a:latin typeface="Baskerville Old Face" pitchFamily="18" charset="0"/>
              </a:rPr>
              <a:t>kegunaan </a:t>
            </a:r>
            <a:r>
              <a:rPr lang="id-ID" sz="2800" dirty="0">
                <a:latin typeface="Baskerville Old Face" pitchFamily="18" charset="0"/>
              </a:rPr>
              <a:t> tertentu ( Sugiyono, 2015).</a:t>
            </a:r>
          </a:p>
          <a:p>
            <a:pPr marL="898525" lvl="1" indent="-533400" algn="just"/>
            <a:r>
              <a:rPr lang="id-ID" dirty="0">
                <a:latin typeface="Baskerville Old Face" pitchFamily="18" charset="0"/>
              </a:rPr>
              <a:t>Rasional berarti penelitian dilakukan dengan cara-cara yang masuk akal</a:t>
            </a:r>
          </a:p>
          <a:p>
            <a:pPr marL="898525" lvl="1" indent="-533400" algn="just"/>
            <a:r>
              <a:rPr lang="id-ID" dirty="0">
                <a:latin typeface="Baskerville Old Face" pitchFamily="18" charset="0"/>
              </a:rPr>
              <a:t>Empiris berarti dapat diamati dengan indera manusia.</a:t>
            </a:r>
          </a:p>
          <a:p>
            <a:pPr marL="898525" lvl="1" indent="-533400" algn="just"/>
            <a:r>
              <a:rPr lang="id-ID" dirty="0">
                <a:latin typeface="Baskerville Old Face" pitchFamily="18" charset="0"/>
              </a:rPr>
              <a:t>Sistematis artinya proses penelitian menggunakan langkah-langkah yang bersifat logis. </a:t>
            </a:r>
          </a:p>
          <a:p>
            <a:pPr marL="898525" lvl="1" indent="-533400" algn="just"/>
            <a:r>
              <a:rPr lang="id-ID" dirty="0">
                <a:latin typeface="Baskerville Old Face" pitchFamily="18" charset="0"/>
              </a:rPr>
              <a:t>Valid adalah derajat ketepatan antara data yang sesungguhnya dengan data yang dapat dikumpulkan.</a:t>
            </a:r>
          </a:p>
          <a:p>
            <a:endParaRPr lang="id-ID" dirty="0"/>
          </a:p>
        </p:txBody>
      </p:sp>
    </p:spTree>
  </p:cSld>
  <p:clrMapOvr>
    <a:masterClrMapping/>
  </p:clrMapOvr>
  <p:transition>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Pengertian Metode Penelitian</a:t>
            </a:r>
          </a:p>
        </p:txBody>
      </p:sp>
      <p:sp>
        <p:nvSpPr>
          <p:cNvPr id="3" name="Content Placeholder 2"/>
          <p:cNvSpPr>
            <a:spLocks noGrp="1"/>
          </p:cNvSpPr>
          <p:nvPr>
            <p:ph sz="quarter" idx="1"/>
          </p:nvPr>
        </p:nvSpPr>
        <p:spPr/>
        <p:txBody>
          <a:bodyPr>
            <a:normAutofit/>
          </a:bodyPr>
          <a:lstStyle/>
          <a:p>
            <a:pPr marL="898525" lvl="1" indent="-533400" algn="just"/>
            <a:r>
              <a:rPr lang="id-ID" i="1" dirty="0">
                <a:latin typeface="Baskerville Old Face" pitchFamily="18" charset="0"/>
              </a:rPr>
              <a:t>Realible</a:t>
            </a:r>
            <a:r>
              <a:rPr lang="id-ID" dirty="0">
                <a:latin typeface="Baskerville Old Face" pitchFamily="18" charset="0"/>
              </a:rPr>
              <a:t> berkenaan dengan derajat konsistensi/keajegan data dalam interval waktu tertentu.  </a:t>
            </a:r>
          </a:p>
          <a:p>
            <a:pPr marL="898525" lvl="1" indent="-533400" algn="just"/>
            <a:r>
              <a:rPr lang="id-ID" dirty="0">
                <a:latin typeface="Baskerville Old Face" pitchFamily="18" charset="0"/>
              </a:rPr>
              <a:t>Objektivitas berkenaan dengan interpersonal aggrement (kesepakatan antara banyak orang).</a:t>
            </a:r>
          </a:p>
          <a:p>
            <a:r>
              <a:rPr lang="id-ID" dirty="0"/>
              <a:t>Metode Ilmiah adalah alat yang digunakan peneliti untuk membuat pernyataan yang konklusif (</a:t>
            </a:r>
            <a:r>
              <a:rPr lang="id-ID" i="1" dirty="0"/>
              <a:t>statement conclusive</a:t>
            </a:r>
            <a:r>
              <a:rPr lang="id-ID" dirty="0"/>
              <a:t>) tentang studi mereka dengan bias yang minimum</a:t>
            </a:r>
            <a:r>
              <a:rPr lang="en-US" dirty="0"/>
              <a:t> (</a:t>
            </a:r>
            <a:r>
              <a:rPr lang="en-US" dirty="0" err="1"/>
              <a:t>minimisasi</a:t>
            </a:r>
            <a:r>
              <a:rPr lang="en-US" dirty="0"/>
              <a:t> </a:t>
            </a:r>
            <a:r>
              <a:rPr lang="en-US" dirty="0" err="1"/>
              <a:t>kesalahan</a:t>
            </a:r>
            <a:r>
              <a:rPr lang="en-US" dirty="0"/>
              <a:t>)</a:t>
            </a:r>
            <a:r>
              <a:rPr lang="id-ID" dirty="0"/>
              <a:t>. </a:t>
            </a:r>
          </a:p>
          <a:p>
            <a:endParaRPr lang="en-US" dirty="0"/>
          </a:p>
          <a:p>
            <a:endParaRPr lang="id-ID" dirty="0"/>
          </a:p>
        </p:txBody>
      </p:sp>
    </p:spTree>
  </p:cSld>
  <p:clrMapOvr>
    <a:masterClrMapping/>
  </p:clrMapOvr>
  <p:transition>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Macam Metode Penelitian</a:t>
            </a:r>
          </a:p>
        </p:txBody>
      </p:sp>
      <p:sp>
        <p:nvSpPr>
          <p:cNvPr id="3" name="Content Placeholder 2"/>
          <p:cNvSpPr>
            <a:spLocks noGrp="1"/>
          </p:cNvSpPr>
          <p:nvPr>
            <p:ph sz="quarter" idx="1"/>
          </p:nvPr>
        </p:nvSpPr>
        <p:spPr/>
        <p:txBody>
          <a:bodyPr>
            <a:normAutofit fontScale="85000" lnSpcReduction="20000"/>
          </a:bodyPr>
          <a:lstStyle/>
          <a:p>
            <a:pPr marL="449263" indent="-366713" algn="just">
              <a:buFont typeface="+mj-lt"/>
              <a:buAutoNum type="arabicPeriod"/>
            </a:pPr>
            <a:r>
              <a:rPr lang="id-ID" dirty="0"/>
              <a:t>Metode Penelitian Kuantitatif</a:t>
            </a:r>
          </a:p>
          <a:p>
            <a:pPr marL="449263" lvl="1" indent="-366713" algn="just">
              <a:buFont typeface="+mj-lt"/>
              <a:buAutoNum type="arabicPeriod"/>
            </a:pPr>
            <a:r>
              <a:rPr lang="id-ID" dirty="0"/>
              <a:t>Adalah metode tradisional yang positivistik dan digunakan untuk meneliti populasi atau sampling tertentu. Data penelitiannya berupa angka-angka dan analisisnya menggunakan statistik. Tujuannya untuk menguji hipotesis yang telah ditetapkan.</a:t>
            </a:r>
          </a:p>
          <a:p>
            <a:pPr marL="449263" indent="-366713" algn="just">
              <a:buFont typeface="+mj-lt"/>
              <a:buAutoNum type="arabicPeriod"/>
            </a:pPr>
            <a:r>
              <a:rPr lang="id-ID" dirty="0"/>
              <a:t>Metode Penelitian Kualitatif</a:t>
            </a:r>
          </a:p>
          <a:p>
            <a:pPr marL="449263" lvl="1" indent="-366713" algn="just">
              <a:buFont typeface="+mj-lt"/>
              <a:buAutoNum type="arabicPeriod"/>
            </a:pPr>
            <a:r>
              <a:rPr lang="id-ID" dirty="0"/>
              <a:t>Metode ini kadang disebut sebagai metode penelitian naturalistik karena penelitiannya dilakukan pada kondisi alamiah, data yang terkumpul dan analisisnya lebih bersifat kualitatif. </a:t>
            </a:r>
          </a:p>
          <a:p>
            <a:pPr marL="449263" indent="-366713" algn="just">
              <a:buFont typeface="+mj-lt"/>
              <a:buAutoNum type="arabicPeriod"/>
            </a:pPr>
            <a:r>
              <a:rPr lang="id-ID" dirty="0"/>
              <a:t>Metode Penelitian Kombinasi </a:t>
            </a:r>
          </a:p>
          <a:p>
            <a:pPr marL="449263" lvl="3" indent="-366713" algn="just">
              <a:buNone/>
            </a:pPr>
            <a:r>
              <a:rPr lang="id-ID" sz="2800" dirty="0"/>
              <a:t>	Metode ini mengkombinasikan metode penelitian kuantitatif dan metode kualitatif dalam kegiatan penelitian, sehingga diperoleh data yang lebih komprehensif, valid, realible dan objektif.</a:t>
            </a:r>
          </a:p>
        </p:txBody>
      </p:sp>
    </p:spTree>
  </p:cSld>
  <p:clrMapOvr>
    <a:masterClrMapping/>
  </p:clrMapOvr>
  <p:transition>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Signifikansi Sebuah Penelitian </a:t>
            </a:r>
          </a:p>
        </p:txBody>
      </p:sp>
      <p:sp>
        <p:nvSpPr>
          <p:cNvPr id="3" name="Content Placeholder 2"/>
          <p:cNvSpPr>
            <a:spLocks noGrp="1"/>
          </p:cNvSpPr>
          <p:nvPr>
            <p:ph sz="quarter" idx="1"/>
          </p:nvPr>
        </p:nvSpPr>
        <p:spPr/>
        <p:txBody>
          <a:bodyPr>
            <a:normAutofit fontScale="92500" lnSpcReduction="20000"/>
          </a:bodyPr>
          <a:lstStyle/>
          <a:p>
            <a:pPr algn="just"/>
            <a:r>
              <a:rPr lang="id-ID" sz="2800" dirty="0">
                <a:latin typeface="Baskerville Old Face" pitchFamily="18" charset="0"/>
              </a:rPr>
              <a:t>Sebuah Penelitian dapat memberikan informasi yang dibutuhkan dan membimbing peneliti dalam membuat sebuah keputusan berdasarkan masalah yang dihadapinya. </a:t>
            </a:r>
          </a:p>
          <a:p>
            <a:pPr algn="just"/>
            <a:r>
              <a:rPr lang="id-ID" sz="2800" dirty="0">
                <a:latin typeface="Baskerville Old Face" pitchFamily="18" charset="0"/>
              </a:rPr>
              <a:t>Informasi penelitian bersumber dari hasil analisis terhadap data yang sudah dikumpulkan atau yang telah tersedia dan analisis dilakukan secara berhati-hati. </a:t>
            </a:r>
          </a:p>
          <a:p>
            <a:pPr algn="just"/>
            <a:r>
              <a:rPr lang="id-ID" sz="2800" dirty="0">
                <a:latin typeface="Baskerville Old Face" pitchFamily="18" charset="0"/>
              </a:rPr>
              <a:t>Penelitian menghasilkan data yang dapat dikuantifikasikan (untuk data yang dikumpulkan melalui pertanyaan terstruktur) atau data kualitatif (data hasil interview untuk pertanyaan tertentu, data respon terhadap pertanyaan terbuka/tertutup dlm kuesioner, data hasil observasi, dan data dari  informasi yang tersedia dari berbagai sumber).</a:t>
            </a:r>
          </a:p>
          <a:p>
            <a:pPr algn="just"/>
            <a:endParaRPr lang="id-ID" dirty="0"/>
          </a:p>
        </p:txBody>
      </p:sp>
    </p:spTree>
  </p:cSld>
  <p:clrMapOvr>
    <a:masterClrMapping/>
  </p:clrMapOvr>
  <p:transition>
    <p:wipe/>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1511</TotalTime>
  <Words>2034</Words>
  <Application>Microsoft Office PowerPoint</Application>
  <PresentationFormat>On-screen Show (4:3)</PresentationFormat>
  <Paragraphs>128</Paragraphs>
  <Slides>27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Baskerville Old Face</vt:lpstr>
      <vt:lpstr>Times New Roman</vt:lpstr>
      <vt:lpstr>Tw Cen MT</vt:lpstr>
      <vt:lpstr>Wingdings</vt:lpstr>
      <vt:lpstr>Wingdings 2</vt:lpstr>
      <vt:lpstr>Median</vt:lpstr>
      <vt:lpstr>Materi  PENDAHULUAN</vt:lpstr>
      <vt:lpstr>PENDAHULUAN</vt:lpstr>
      <vt:lpstr>Pertemuan Kedua</vt:lpstr>
      <vt:lpstr>Pengertian  Penelitian</vt:lpstr>
      <vt:lpstr>Pengertian Penelitian</vt:lpstr>
      <vt:lpstr>Pengertian Metode Penelitian</vt:lpstr>
      <vt:lpstr>Pengertian Metode Penelitian</vt:lpstr>
      <vt:lpstr>Macam Metode Penelitian</vt:lpstr>
      <vt:lpstr>Signifikansi Sebuah Penelitian </vt:lpstr>
      <vt:lpstr>Karakteristik Penelitian Ilmiah.</vt:lpstr>
      <vt:lpstr>Karakteristik Penelitian Ilmiah.</vt:lpstr>
      <vt:lpstr>Karakteristik Penelitian Ilmiah</vt:lpstr>
      <vt:lpstr>Karakteristik Penelitian Ilmiah</vt:lpstr>
      <vt:lpstr>Karakteristik Penelitian Ilmiah</vt:lpstr>
      <vt:lpstr>Tipe-tipe Penelitian</vt:lpstr>
      <vt:lpstr>Tipe-tipe Penelitian</vt:lpstr>
      <vt:lpstr>Tipe-tipe Penelitian</vt:lpstr>
      <vt:lpstr>Enam Langkah Proses Penelitian Untuk Penelitian Terapan</vt:lpstr>
      <vt:lpstr>Enam Langkah Proses Penelitian Untuk Penelitian Terapan</vt:lpstr>
      <vt:lpstr>Proses Penyusunan Kerangka Berfikir Untuk Penyusunan Hipotesis</vt:lpstr>
      <vt:lpstr>Enam Langkah Proses Penelitian Untuk Penelitian Terapan</vt:lpstr>
      <vt:lpstr>Enam Langkah Proses Penelitian Untuk Penelitian Terapan</vt:lpstr>
      <vt:lpstr>Perumusan Hipotesis</vt:lpstr>
      <vt:lpstr>PowerPoint Presentation</vt:lpstr>
      <vt:lpstr>Pengujian Hipotesis</vt:lpstr>
      <vt:lpstr>Research Paradigma</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PENDAHULUAN</dc:title>
  <dc:creator>ida_budiarty@yahoo.c</dc:creator>
  <cp:lastModifiedBy>ida budiarti</cp:lastModifiedBy>
  <cp:revision>117</cp:revision>
  <dcterms:created xsi:type="dcterms:W3CDTF">2006-08-16T00:00:00Z</dcterms:created>
  <dcterms:modified xsi:type="dcterms:W3CDTF">2022-06-05T09:39:58Z</dcterms:modified>
</cp:coreProperties>
</file>