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1" r:id="rId2"/>
    <p:sldId id="294" r:id="rId3"/>
    <p:sldId id="259" r:id="rId4"/>
    <p:sldId id="260" r:id="rId5"/>
    <p:sldId id="261" r:id="rId6"/>
    <p:sldId id="263" r:id="rId7"/>
    <p:sldId id="264" r:id="rId8"/>
    <p:sldId id="306" r:id="rId9"/>
    <p:sldId id="308" r:id="rId10"/>
    <p:sldId id="310" r:id="rId11"/>
    <p:sldId id="312" r:id="rId12"/>
    <p:sldId id="314" r:id="rId13"/>
    <p:sldId id="316" r:id="rId14"/>
    <p:sldId id="318" r:id="rId15"/>
    <p:sldId id="265" r:id="rId16"/>
    <p:sldId id="302" r:id="rId17"/>
    <p:sldId id="303" r:id="rId18"/>
    <p:sldId id="304" r:id="rId19"/>
    <p:sldId id="266" r:id="rId20"/>
    <p:sldId id="278" r:id="rId21"/>
    <p:sldId id="283" r:id="rId22"/>
    <p:sldId id="281" r:id="rId23"/>
    <p:sldId id="282" r:id="rId24"/>
    <p:sldId id="285" r:id="rId25"/>
    <p:sldId id="279" r:id="rId26"/>
    <p:sldId id="288" r:id="rId27"/>
    <p:sldId id="292" r:id="rId28"/>
    <p:sldId id="271" r:id="rId29"/>
    <p:sldId id="270" r:id="rId30"/>
    <p:sldId id="290" r:id="rId31"/>
    <p:sldId id="272" r:id="rId32"/>
    <p:sldId id="273" r:id="rId33"/>
    <p:sldId id="274" r:id="rId34"/>
    <p:sldId id="275" r:id="rId35"/>
    <p:sldId id="276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2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1"/>
            <a:ext cx="7772400" cy="14478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MODEL MAPPING STAKEHOLDERS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798593"/>
          </a:xfrm>
        </p:spPr>
        <p:txBody>
          <a:bodyPr>
            <a:normAutofit fontScale="40000" lnSpcReduction="20000"/>
          </a:bodyPr>
          <a:lstStyle/>
          <a:p>
            <a:r>
              <a:rPr lang="en-US" sz="11200" dirty="0">
                <a:latin typeface="Arial Rounded MT Bold" pitchFamily="34" charset="0"/>
              </a:rPr>
              <a:t>Dr. NOVITA TRESIANA,M.SI</a:t>
            </a:r>
          </a:p>
          <a:p>
            <a:r>
              <a:rPr lang="en-US" sz="11200" dirty="0" err="1">
                <a:latin typeface="Arial Rounded MT Bold" pitchFamily="34" charset="0"/>
              </a:rPr>
              <a:t>Pertemuan</a:t>
            </a:r>
            <a:r>
              <a:rPr lang="en-US" sz="11200" dirty="0">
                <a:latin typeface="Arial Rounded MT Bold" pitchFamily="34" charset="0"/>
              </a:rPr>
              <a:t> </a:t>
            </a:r>
            <a:r>
              <a:rPr lang="en-US" sz="11200" dirty="0" err="1">
                <a:latin typeface="Arial Rounded MT Bold" pitchFamily="34" charset="0"/>
              </a:rPr>
              <a:t>Ke</a:t>
            </a:r>
            <a:r>
              <a:rPr lang="en-US" sz="11200" dirty="0">
                <a:latin typeface="Arial Rounded MT Bold" pitchFamily="34" charset="0"/>
              </a:rPr>
              <a:t> 5</a:t>
            </a:r>
          </a:p>
          <a:p>
            <a:r>
              <a:rPr lang="en-US" sz="67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08929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32882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63832"/>
            <a:ext cx="8162059" cy="435379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u="sng" dirty="0"/>
              <a:t>KEPENTINGAN</a:t>
            </a:r>
            <a:r>
              <a:rPr lang="en-US" dirty="0"/>
              <a:t> :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diperjuangkan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stakeholder. </a:t>
            </a:r>
          </a:p>
          <a:p>
            <a:pPr marL="0" indent="0">
              <a:buNone/>
            </a:pPr>
            <a:r>
              <a:rPr lang="en-US" b="1" u="sng" dirty="0"/>
              <a:t>SUMBERDAYA :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stakeholder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memperjuangkan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b="1" u="sng" dirty="0"/>
              <a:t>CHANNEL </a:t>
            </a:r>
            <a:r>
              <a:rPr lang="en-US" dirty="0"/>
              <a:t>: </a:t>
            </a:r>
            <a:r>
              <a:rPr lang="en-US" dirty="0" err="1"/>
              <a:t>saluran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mana para stakeholder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memperjuangkan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b="1" u="sng" dirty="0"/>
              <a:t>KEMUNGKINAN PARTISIPASI </a:t>
            </a:r>
            <a:r>
              <a:rPr lang="en-US" dirty="0"/>
              <a:t>: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berpartisipasi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bersikap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b="1" u="sng" dirty="0"/>
              <a:t>TINGKAT PENGARUH</a:t>
            </a:r>
            <a:r>
              <a:rPr lang="en-US" dirty="0"/>
              <a:t>: </a:t>
            </a:r>
            <a:r>
              <a:rPr lang="en-US" dirty="0" err="1"/>
              <a:t>pengaruh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didapat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penguasaan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partisipasi</a:t>
            </a:r>
            <a:r>
              <a:rPr lang="en-US" dirty="0"/>
              <a:t> stakeholder. </a:t>
            </a:r>
          </a:p>
          <a:p>
            <a:pPr marL="0" indent="0">
              <a:buNone/>
            </a:pPr>
            <a:r>
              <a:rPr lang="en-US" b="1" u="sng" dirty="0"/>
              <a:t>IMPLIKASI</a:t>
            </a:r>
            <a:r>
              <a:rPr lang="en-US" dirty="0"/>
              <a:t> : </a:t>
            </a:r>
            <a:r>
              <a:rPr lang="en-US" dirty="0" err="1"/>
              <a:t>implikasi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stakeholder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b="1" u="sng" dirty="0"/>
              <a:t>ACTION</a:t>
            </a:r>
            <a:r>
              <a:rPr lang="en-US" dirty="0"/>
              <a:t> :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mensikapi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mengantisipasi</a:t>
            </a:r>
            <a:r>
              <a:rPr lang="en-US" dirty="0"/>
              <a:t> stakeholder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miliki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7546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65094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2. Power Versus Interest </a:t>
            </a:r>
            <a:r>
              <a:rPr lang="en-US" dirty="0" err="1">
                <a:latin typeface="Arial Black" panose="020B0A04020102020204" pitchFamily="34" charset="0"/>
              </a:rPr>
              <a:t>GrID</a:t>
            </a:r>
            <a:br>
              <a:rPr lang="en-US" dirty="0">
                <a:latin typeface="Arial Black" panose="020B0A04020102020204" pitchFamily="34" charset="0"/>
              </a:rPr>
            </a:br>
            <a:r>
              <a:rPr lang="en-US" sz="2700" dirty="0">
                <a:latin typeface="Arial Black" panose="020B0A04020102020204" pitchFamily="34" charset="0"/>
              </a:rPr>
              <a:t>LANGKAH 1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3129" y="1872907"/>
            <a:ext cx="5183435" cy="253985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18209" y="4412760"/>
            <a:ext cx="87179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b="1" u="sng" dirty="0">
                <a:solidFill>
                  <a:srgbClr val="FF0000"/>
                </a:solidFill>
              </a:rPr>
              <a:t>MODEL GRID </a:t>
            </a:r>
            <a:r>
              <a:rPr lang="en-US" sz="1350" b="1" dirty="0"/>
              <a:t>: Power </a:t>
            </a:r>
            <a:r>
              <a:rPr lang="en-US" sz="1350" dirty="0" err="1"/>
              <a:t>serta</a:t>
            </a:r>
            <a:r>
              <a:rPr lang="en-US" sz="1350" dirty="0"/>
              <a:t> interest </a:t>
            </a:r>
            <a:r>
              <a:rPr lang="en-US" sz="1350" dirty="0" err="1"/>
              <a:t>menjadi</a:t>
            </a:r>
            <a:r>
              <a:rPr lang="en-US" sz="1350" dirty="0"/>
              <a:t> </a:t>
            </a:r>
            <a:r>
              <a:rPr lang="en-US" sz="1350" dirty="0" err="1"/>
              <a:t>fokus</a:t>
            </a:r>
            <a:r>
              <a:rPr lang="en-US" sz="1350" dirty="0"/>
              <a:t> </a:t>
            </a:r>
            <a:r>
              <a:rPr lang="en-US" sz="1350" dirty="0" err="1"/>
              <a:t>utama</a:t>
            </a:r>
            <a:r>
              <a:rPr lang="en-US" sz="1350" dirty="0"/>
              <a:t> </a:t>
            </a:r>
            <a:r>
              <a:rPr lang="en-US" sz="1350" dirty="0" err="1"/>
              <a:t>dalam</a:t>
            </a:r>
            <a:r>
              <a:rPr lang="en-US" sz="1350" dirty="0"/>
              <a:t> </a:t>
            </a:r>
            <a:r>
              <a:rPr lang="en-US" sz="1350" dirty="0" err="1"/>
              <a:t>teknik</a:t>
            </a:r>
            <a:r>
              <a:rPr lang="en-US" sz="1350" dirty="0"/>
              <a:t> </a:t>
            </a:r>
            <a:r>
              <a:rPr lang="en-US" sz="1350" dirty="0" err="1"/>
              <a:t>analisis</a:t>
            </a:r>
            <a:r>
              <a:rPr lang="en-US" sz="1350" dirty="0"/>
              <a:t> model grid</a:t>
            </a:r>
          </a:p>
          <a:p>
            <a:endParaRPr lang="en-US" sz="1350" dirty="0"/>
          </a:p>
          <a:p>
            <a:r>
              <a:rPr lang="en-US" sz="1350" b="1" u="sng" dirty="0">
                <a:solidFill>
                  <a:srgbClr val="FF0000"/>
                </a:solidFill>
              </a:rPr>
              <a:t>POWER</a:t>
            </a:r>
            <a:r>
              <a:rPr lang="en-US" sz="1350" dirty="0"/>
              <a:t>: Power </a:t>
            </a:r>
            <a:r>
              <a:rPr lang="en-US" sz="1350" dirty="0" err="1"/>
              <a:t>bisa</a:t>
            </a:r>
            <a:r>
              <a:rPr lang="en-US" sz="1350" dirty="0"/>
              <a:t> </a:t>
            </a:r>
            <a:r>
              <a:rPr lang="en-US" sz="1350" dirty="0" err="1"/>
              <a:t>berasal</a:t>
            </a:r>
            <a:r>
              <a:rPr lang="en-US" sz="1350" dirty="0"/>
              <a:t> </a:t>
            </a:r>
            <a:r>
              <a:rPr lang="en-US" sz="1350" dirty="0" err="1"/>
              <a:t>dari</a:t>
            </a:r>
            <a:r>
              <a:rPr lang="en-US" sz="1350" dirty="0"/>
              <a:t> </a:t>
            </a:r>
            <a:r>
              <a:rPr lang="en-US" sz="1350" dirty="0" err="1"/>
              <a:t>potensi</a:t>
            </a:r>
            <a:r>
              <a:rPr lang="en-US" sz="1350" dirty="0"/>
              <a:t> stakeholder </a:t>
            </a:r>
            <a:r>
              <a:rPr lang="en-US" sz="1350" dirty="0" err="1"/>
              <a:t>untuk</a:t>
            </a:r>
            <a:r>
              <a:rPr lang="en-US" sz="1350" dirty="0"/>
              <a:t> </a:t>
            </a:r>
            <a:r>
              <a:rPr lang="en-US" sz="1350" dirty="0" err="1"/>
              <a:t>mempengaruhi</a:t>
            </a:r>
            <a:r>
              <a:rPr lang="en-US" sz="1350" dirty="0"/>
              <a:t> </a:t>
            </a:r>
            <a:r>
              <a:rPr lang="en-US" sz="1350" dirty="0" err="1"/>
              <a:t>kebijakan</a:t>
            </a:r>
            <a:r>
              <a:rPr lang="en-US" sz="1350" dirty="0"/>
              <a:t> </a:t>
            </a:r>
            <a:r>
              <a:rPr lang="en-US" sz="1350" dirty="0" err="1"/>
              <a:t>atau</a:t>
            </a:r>
            <a:r>
              <a:rPr lang="en-US" sz="1350" dirty="0"/>
              <a:t> </a:t>
            </a:r>
            <a:r>
              <a:rPr lang="en-US" sz="1350" dirty="0" err="1"/>
              <a:t>organisasi</a:t>
            </a:r>
            <a:r>
              <a:rPr lang="en-US" sz="1350" dirty="0"/>
              <a:t> yang </a:t>
            </a:r>
            <a:r>
              <a:rPr lang="en-US" sz="1350" dirty="0" err="1"/>
              <a:t>berasal</a:t>
            </a:r>
            <a:r>
              <a:rPr lang="en-US" sz="1350" dirty="0"/>
              <a:t> </a:t>
            </a:r>
            <a:r>
              <a:rPr lang="en-US" sz="1350" dirty="0" err="1"/>
              <a:t>dari</a:t>
            </a:r>
            <a:r>
              <a:rPr lang="en-US" sz="1350" dirty="0"/>
              <a:t> </a:t>
            </a:r>
            <a:r>
              <a:rPr lang="en-US" sz="1350" dirty="0" err="1"/>
              <a:t>kekuasaan</a:t>
            </a:r>
            <a:r>
              <a:rPr lang="en-US" sz="1350" dirty="0"/>
              <a:t> </a:t>
            </a:r>
            <a:r>
              <a:rPr lang="en-US" sz="1350" dirty="0" err="1"/>
              <a:t>berbasis</a:t>
            </a:r>
            <a:r>
              <a:rPr lang="en-US" sz="1350" dirty="0"/>
              <a:t> </a:t>
            </a:r>
            <a:r>
              <a:rPr lang="en-US" sz="1350" dirty="0" err="1"/>
              <a:t>kedudukan</a:t>
            </a:r>
            <a:r>
              <a:rPr lang="en-US" sz="1350" dirty="0"/>
              <a:t> </a:t>
            </a:r>
            <a:r>
              <a:rPr lang="en-US" sz="1350" dirty="0" err="1"/>
              <a:t>atau</a:t>
            </a:r>
            <a:r>
              <a:rPr lang="en-US" sz="1350" dirty="0"/>
              <a:t> </a:t>
            </a:r>
            <a:r>
              <a:rPr lang="en-US" sz="1350" dirty="0" err="1"/>
              <a:t>sumber</a:t>
            </a:r>
            <a:r>
              <a:rPr lang="en-US" sz="1350" dirty="0"/>
              <a:t> </a:t>
            </a:r>
            <a:r>
              <a:rPr lang="en-US" sz="1350" dirty="0" err="1"/>
              <a:t>daya</a:t>
            </a:r>
            <a:r>
              <a:rPr lang="en-US" sz="1350" dirty="0"/>
              <a:t> </a:t>
            </a:r>
            <a:r>
              <a:rPr lang="en-US" sz="1350" dirty="0" err="1"/>
              <a:t>mereka</a:t>
            </a:r>
            <a:r>
              <a:rPr lang="en-US" sz="1350" dirty="0"/>
              <a:t> </a:t>
            </a:r>
            <a:r>
              <a:rPr lang="en-US" sz="1350" dirty="0" err="1"/>
              <a:t>dalam</a:t>
            </a:r>
            <a:r>
              <a:rPr lang="en-US" sz="1350" dirty="0"/>
              <a:t> </a:t>
            </a:r>
            <a:r>
              <a:rPr lang="en-US" sz="1350" dirty="0" err="1"/>
              <a:t>organisasi</a:t>
            </a:r>
            <a:r>
              <a:rPr lang="en-US" sz="1350" dirty="0"/>
              <a:t>, </a:t>
            </a:r>
            <a:r>
              <a:rPr lang="en-US" sz="1350" dirty="0" err="1"/>
              <a:t>atau</a:t>
            </a:r>
            <a:r>
              <a:rPr lang="en-US" sz="1350" dirty="0"/>
              <a:t> </a:t>
            </a:r>
            <a:r>
              <a:rPr lang="en-US" sz="1350" dirty="0" err="1"/>
              <a:t>mungkin</a:t>
            </a:r>
            <a:r>
              <a:rPr lang="en-US" sz="1350" dirty="0"/>
              <a:t> </a:t>
            </a:r>
            <a:r>
              <a:rPr lang="en-US" sz="1350" dirty="0" err="1"/>
              <a:t>pengaruh</a:t>
            </a:r>
            <a:r>
              <a:rPr lang="en-US" sz="1350" dirty="0"/>
              <a:t> </a:t>
            </a:r>
            <a:r>
              <a:rPr lang="en-US" sz="1350" dirty="0" err="1"/>
              <a:t>mereka</a:t>
            </a:r>
            <a:r>
              <a:rPr lang="en-US" sz="1350" dirty="0"/>
              <a:t> yang </a:t>
            </a:r>
            <a:r>
              <a:rPr lang="en-US" sz="1350" dirty="0" err="1"/>
              <a:t>berasal</a:t>
            </a:r>
            <a:r>
              <a:rPr lang="en-US" sz="1350" dirty="0"/>
              <a:t> </a:t>
            </a:r>
            <a:r>
              <a:rPr lang="en-US" sz="1350" dirty="0" err="1"/>
              <a:t>dari</a:t>
            </a:r>
            <a:r>
              <a:rPr lang="en-US" sz="1350" dirty="0"/>
              <a:t> </a:t>
            </a:r>
            <a:r>
              <a:rPr lang="en-US" sz="1350" dirty="0" err="1"/>
              <a:t>kredibilitas</a:t>
            </a:r>
            <a:r>
              <a:rPr lang="en-US" sz="1350" dirty="0"/>
              <a:t> </a:t>
            </a:r>
            <a:r>
              <a:rPr lang="en-US" sz="1350" dirty="0" err="1"/>
              <a:t>mereka</a:t>
            </a:r>
            <a:r>
              <a:rPr lang="en-US" sz="1350" dirty="0"/>
              <a:t> </a:t>
            </a:r>
            <a:r>
              <a:rPr lang="en-US" sz="1350" dirty="0" err="1"/>
              <a:t>sebagai</a:t>
            </a:r>
            <a:r>
              <a:rPr lang="en-US" sz="1350" dirty="0"/>
              <a:t> </a:t>
            </a:r>
            <a:r>
              <a:rPr lang="en-US" sz="1350" dirty="0" err="1"/>
              <a:t>pemimpin</a:t>
            </a:r>
            <a:r>
              <a:rPr lang="en-US" sz="1350" dirty="0"/>
              <a:t> </a:t>
            </a:r>
            <a:r>
              <a:rPr lang="en-US" sz="1350" dirty="0" err="1"/>
              <a:t>atau</a:t>
            </a:r>
            <a:r>
              <a:rPr lang="en-US" sz="1350" dirty="0"/>
              <a:t> </a:t>
            </a:r>
            <a:r>
              <a:rPr lang="en-US" sz="1350" dirty="0" err="1"/>
              <a:t>ahli</a:t>
            </a:r>
            <a:r>
              <a:rPr lang="en-US" sz="1350" dirty="0"/>
              <a:t>.</a:t>
            </a:r>
          </a:p>
          <a:p>
            <a:endParaRPr lang="en-US" sz="1350" dirty="0"/>
          </a:p>
          <a:p>
            <a:r>
              <a:rPr lang="en-US" sz="1350" b="1" u="sng" dirty="0">
                <a:solidFill>
                  <a:srgbClr val="FF0000"/>
                </a:solidFill>
              </a:rPr>
              <a:t>INTEREST</a:t>
            </a:r>
            <a:r>
              <a:rPr lang="en-US" sz="1350" dirty="0"/>
              <a:t>: </a:t>
            </a:r>
            <a:r>
              <a:rPr lang="en-US" sz="1350" dirty="0" err="1"/>
              <a:t>seorang</a:t>
            </a:r>
            <a:r>
              <a:rPr lang="en-US" sz="1350" dirty="0"/>
              <a:t> stakeholder </a:t>
            </a:r>
            <a:r>
              <a:rPr lang="en-US" sz="1350" dirty="0" err="1"/>
              <a:t>terhadap</a:t>
            </a:r>
            <a:r>
              <a:rPr lang="en-US" sz="1350" dirty="0"/>
              <a:t> </a:t>
            </a:r>
            <a:r>
              <a:rPr lang="en-US" sz="1350" dirty="0" err="1"/>
              <a:t>sebuah</a:t>
            </a:r>
            <a:r>
              <a:rPr lang="en-US" sz="1350" dirty="0"/>
              <a:t> </a:t>
            </a:r>
            <a:r>
              <a:rPr lang="en-US" sz="1350" dirty="0" err="1"/>
              <a:t>kebijakan</a:t>
            </a:r>
            <a:r>
              <a:rPr lang="en-US" sz="1350" dirty="0"/>
              <a:t> </a:t>
            </a:r>
            <a:r>
              <a:rPr lang="en-US" sz="1350" dirty="0" err="1"/>
              <a:t>atau</a:t>
            </a:r>
            <a:r>
              <a:rPr lang="en-US" sz="1350" dirty="0"/>
              <a:t> </a:t>
            </a:r>
            <a:r>
              <a:rPr lang="en-US" sz="1350" dirty="0" err="1"/>
              <a:t>proyek</a:t>
            </a:r>
            <a:r>
              <a:rPr lang="en-US" sz="1350" dirty="0"/>
              <a:t> </a:t>
            </a:r>
            <a:r>
              <a:rPr lang="en-US" sz="1350" dirty="0" err="1"/>
              <a:t>tertentu</a:t>
            </a:r>
            <a:r>
              <a:rPr lang="en-US" sz="1350" dirty="0"/>
              <a:t> </a:t>
            </a:r>
            <a:r>
              <a:rPr lang="en-US" sz="1350" dirty="0" err="1"/>
              <a:t>akan</a:t>
            </a:r>
            <a:r>
              <a:rPr lang="en-US" sz="1350" dirty="0"/>
              <a:t> </a:t>
            </a:r>
            <a:r>
              <a:rPr lang="en-US" sz="1350" dirty="0" err="1"/>
              <a:t>diukur</a:t>
            </a:r>
            <a:r>
              <a:rPr lang="en-US" sz="1350" dirty="0"/>
              <a:t> </a:t>
            </a:r>
            <a:r>
              <a:rPr lang="en-US" sz="1350" dirty="0" err="1"/>
              <a:t>melalui</a:t>
            </a:r>
            <a:r>
              <a:rPr lang="en-US" sz="1350" dirty="0"/>
              <a:t> </a:t>
            </a:r>
            <a:r>
              <a:rPr lang="en-US" sz="1350" dirty="0" err="1"/>
              <a:t>tingkat</a:t>
            </a:r>
            <a:r>
              <a:rPr lang="en-US" sz="1350" dirty="0"/>
              <a:t> </a:t>
            </a:r>
            <a:r>
              <a:rPr lang="en-US" sz="1350" dirty="0" err="1"/>
              <a:t>keaktifannya</a:t>
            </a:r>
            <a:r>
              <a:rPr lang="en-US" sz="1350" dirty="0"/>
              <a:t>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9607" y="2072987"/>
            <a:ext cx="3450431" cy="2150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3573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Power Versus Interest </a:t>
            </a:r>
            <a:r>
              <a:rPr lang="en-US" dirty="0" err="1">
                <a:latin typeface="Arial Black" panose="020B0A04020102020204" pitchFamily="34" charset="0"/>
              </a:rPr>
              <a:t>GrID</a:t>
            </a:r>
            <a:br>
              <a:rPr lang="en-US" dirty="0">
                <a:latin typeface="Arial Black" panose="020B0A04020102020204" pitchFamily="34" charset="0"/>
              </a:rPr>
            </a:br>
            <a:r>
              <a:rPr lang="en-US" sz="2700" dirty="0">
                <a:latin typeface="Arial Black" panose="020B0A04020102020204" pitchFamily="34" charset="0"/>
              </a:rPr>
              <a:t>LANGKAH 2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01437" y="2395105"/>
            <a:ext cx="6826826" cy="3190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081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REKOMENDASI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625" b="1" dirty="0">
                <a:solidFill>
                  <a:srgbClr val="FF0000"/>
                </a:solidFill>
              </a:rPr>
              <a:t>STAKEHOLDERS SEKTOR A: </a:t>
            </a:r>
          </a:p>
          <a:p>
            <a:pPr marL="0" indent="0">
              <a:buNone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interest yang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power yang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berinvestasi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STAKEHOLDERS SEKTOR B: </a:t>
            </a:r>
          </a:p>
          <a:p>
            <a:pPr marL="0" indent="0">
              <a:buNone/>
            </a:pPr>
            <a:r>
              <a:rPr lang="en-US" dirty="0" err="1"/>
              <a:t>memiliki</a:t>
            </a:r>
            <a:r>
              <a:rPr lang="en-US" dirty="0"/>
              <a:t> interest yang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merespon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power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. Stakeholder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sekutu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karenanya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menginformasikan</a:t>
            </a:r>
            <a:r>
              <a:rPr lang="en-US" dirty="0"/>
              <a:t> </a:t>
            </a:r>
            <a:r>
              <a:rPr lang="en-US" dirty="0" err="1"/>
              <a:t>isu-isu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minati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12464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41195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09305"/>
            <a:ext cx="7886700" cy="378066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STAKEHOLDERS SEKTOR C: </a:t>
            </a:r>
          </a:p>
          <a:p>
            <a:pPr marL="0" indent="0">
              <a:buNone/>
            </a:pP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investor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berperilaku</a:t>
            </a:r>
            <a:r>
              <a:rPr lang="en-US" dirty="0"/>
              <a:t> </a:t>
            </a:r>
            <a:r>
              <a:rPr lang="en-US" dirty="0" err="1"/>
              <a:t>pasif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rendahnya</a:t>
            </a:r>
            <a:r>
              <a:rPr lang="en-US" dirty="0"/>
              <a:t> interest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.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stakeholder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minat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kelompok-kelompok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STAKEHOLDERS SEKTOR D: </a:t>
            </a:r>
          </a:p>
          <a:p>
            <a:pPr marL="0" indent="0">
              <a:buNone/>
            </a:pPr>
            <a:r>
              <a:rPr lang="en-US" dirty="0"/>
              <a:t>Stakeholder yang </a:t>
            </a:r>
            <a:r>
              <a:rPr lang="en-US" dirty="0" err="1"/>
              <a:t>terpenting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D </a:t>
            </a:r>
            <a:r>
              <a:rPr lang="en-US" dirty="0" err="1"/>
              <a:t>sebagai</a:t>
            </a:r>
            <a:r>
              <a:rPr lang="en-US" dirty="0"/>
              <a:t> key player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dilibatkan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651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1148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“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stakeholder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yang </a:t>
            </a:r>
            <a:r>
              <a:rPr lang="en-US" dirty="0" err="1"/>
              <a:t>menentang</a:t>
            </a:r>
            <a:r>
              <a:rPr lang="en-US" dirty="0"/>
              <a:t>”. </a:t>
            </a:r>
          </a:p>
          <a:p>
            <a:pPr marL="109728" indent="0">
              <a:buNone/>
            </a:pP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dalam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PRAKTEK  </a:t>
            </a:r>
            <a:br>
              <a:rPr lang="en-US" dirty="0"/>
            </a:br>
            <a:r>
              <a:rPr lang="en-US" dirty="0"/>
              <a:t>MAPPING STAKEHOLDERS</a:t>
            </a:r>
          </a:p>
        </p:txBody>
      </p:sp>
    </p:spTree>
    <p:extLst>
      <p:ext uri="{BB962C8B-B14F-4D97-AF65-F5344CB8AC3E}">
        <p14:creationId xmlns:p14="http://schemas.microsoft.com/office/powerpoint/2010/main" val="28947443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sz="2800" dirty="0"/>
              <a:t>PRAKTEK 1</a:t>
            </a:r>
            <a:br>
              <a:rPr lang="en-US" sz="2800" dirty="0"/>
            </a:br>
            <a:r>
              <a:rPr lang="en-US" sz="2800" dirty="0"/>
              <a:t>KEBIJAKAN PELARANGAN CANTRANG: </a:t>
            </a:r>
          </a:p>
          <a:p>
            <a:pPr marL="109728" indent="0" algn="ctr">
              <a:buNone/>
            </a:pPr>
            <a:r>
              <a:rPr lang="en-US" sz="2800" i="1" dirty="0"/>
              <a:t>APA YANG HARUS DILAKUKAN PEMERINTAH?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6810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KERANGKA PEMBANGUNAN PERIKANAN BERKELANJUTAN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1600200"/>
            <a:ext cx="8315325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82240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28601"/>
            <a:ext cx="9296400" cy="624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86418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498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b="1" u="sng" dirty="0"/>
              <a:t>LANGKAH 1</a:t>
            </a:r>
            <a:r>
              <a:rPr lang="en-US" dirty="0"/>
              <a:t>. TENTUKAN STAKEHOLDERS DAN STAKEHOLDERS PRO DAN KONTRA</a:t>
            </a:r>
          </a:p>
          <a:p>
            <a:pPr marL="109728" indent="0">
              <a:buNone/>
            </a:pPr>
            <a:r>
              <a:rPr lang="en-US" b="1" u="sng" dirty="0"/>
              <a:t>LANGKAH 2</a:t>
            </a:r>
            <a:r>
              <a:rPr lang="en-US" dirty="0"/>
              <a:t>.  TENTUKAN KERANGKA PROBLEMS/ISU</a:t>
            </a:r>
          </a:p>
          <a:p>
            <a:pPr marL="109728" indent="0">
              <a:buNone/>
            </a:pPr>
            <a:r>
              <a:rPr lang="en-US" b="1" u="sng" dirty="0"/>
              <a:t>LANGKAH 3</a:t>
            </a:r>
            <a:r>
              <a:rPr lang="en-US" dirty="0"/>
              <a:t>. IDENTIFIKASI ETHICAL ANALISYS GRID</a:t>
            </a:r>
          </a:p>
          <a:p>
            <a:pPr marL="109728" indent="0">
              <a:buNone/>
            </a:pPr>
            <a:r>
              <a:rPr lang="en-US" b="1" u="sng" dirty="0"/>
              <a:t>LANGKAH 3.</a:t>
            </a:r>
            <a:r>
              <a:rPr lang="en-US" dirty="0"/>
              <a:t> MENYUSUN MODEL GRID</a:t>
            </a:r>
          </a:p>
          <a:p>
            <a:pPr marL="109728" indent="0">
              <a:buNone/>
            </a:pPr>
            <a:r>
              <a:rPr lang="en-US" b="1" u="sng" dirty="0"/>
              <a:t>LANGKAH 4</a:t>
            </a:r>
            <a:r>
              <a:rPr lang="en-US" dirty="0"/>
              <a:t>, REKOMENDASI HASIL MAPPING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Autofit/>
          </a:bodyPr>
          <a:lstStyle/>
          <a:p>
            <a:pPr algn="ctr"/>
            <a:br>
              <a:rPr lang="en-US" sz="3200" dirty="0"/>
            </a:br>
            <a:r>
              <a:rPr lang="en-US" sz="3200" dirty="0"/>
              <a:t>LANGKAH-LANGKAH MAPPING STAKEHOLDERS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476358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sz="3600" b="1" dirty="0"/>
              <a:t>MAPPING STAKEHOLDERS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94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LANGKAH 1: SIAPA STAKEHOLDERS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19200"/>
            <a:ext cx="8686799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00083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r>
              <a:rPr lang="en-US" dirty="0"/>
              <a:t>STAKEHOLDERS PEMERINTAH</a:t>
            </a:r>
          </a:p>
          <a:p>
            <a:pPr marL="624078" indent="-514350">
              <a:buAutoNum type="arabicPeriod"/>
            </a:pPr>
            <a:r>
              <a:rPr lang="en-US" dirty="0"/>
              <a:t>STAKEHOLDERS DILUAR PEMERINTAH</a:t>
            </a:r>
          </a:p>
          <a:p>
            <a:pPr marL="624078" indent="-514350">
              <a:buAutoNum type="arabicPeriod"/>
            </a:pPr>
            <a:r>
              <a:rPr lang="en-US" dirty="0"/>
              <a:t>Stakeholders </a:t>
            </a:r>
            <a:r>
              <a:rPr lang="en-US" dirty="0" err="1"/>
              <a:t>mendukung</a:t>
            </a:r>
            <a:endParaRPr lang="en-US" dirty="0"/>
          </a:p>
          <a:p>
            <a:pPr marL="624078" indent="-514350">
              <a:buAutoNum type="arabicPeriod"/>
            </a:pPr>
            <a:r>
              <a:rPr lang="en-US" dirty="0"/>
              <a:t>Stakeholders </a:t>
            </a:r>
            <a:r>
              <a:rPr lang="en-US" dirty="0" err="1"/>
              <a:t>menolak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TENTUKAN </a:t>
            </a:r>
          </a:p>
        </p:txBody>
      </p:sp>
    </p:spTree>
    <p:extLst>
      <p:ext uri="{BB962C8B-B14F-4D97-AF65-F5344CB8AC3E}">
        <p14:creationId xmlns:p14="http://schemas.microsoft.com/office/powerpoint/2010/main" val="16306141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LANGKAH 2:Problems Frame Stakeholders Map</a:t>
            </a:r>
            <a:br>
              <a:rPr lang="en-US" dirty="0"/>
            </a:b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47800"/>
            <a:ext cx="7772399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41642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i="1" dirty="0"/>
              <a:t>Perumusan/definisi permasalahan sehingga  dapat  merumuskan solusi yang sesuai dengan harapan stakeholder;  </a:t>
            </a:r>
            <a:endParaRPr lang="en-US" b="1" i="1" dirty="0"/>
          </a:p>
          <a:p>
            <a:r>
              <a:rPr lang="id-ID" b="1" i="1" dirty="0"/>
              <a:t>bermanfaat untuk membangun dukungan stakeholder pada saat implementasi</a:t>
            </a:r>
            <a:endParaRPr lang="en-US" b="1" i="1" dirty="0"/>
          </a:p>
          <a:p>
            <a:r>
              <a:rPr lang="en-US" b="1" dirty="0"/>
              <a:t>ISI KOLOM  </a:t>
            </a:r>
            <a:r>
              <a:rPr lang="en-US" b="1" u="sng" dirty="0"/>
              <a:t>STRONG SUPPORTERS </a:t>
            </a:r>
            <a:r>
              <a:rPr lang="en-US" b="1" dirty="0"/>
              <a:t>DAN </a:t>
            </a:r>
            <a:r>
              <a:rPr lang="en-US" b="1" u="sng" dirty="0"/>
              <a:t>STRONG OPPOSITION</a:t>
            </a:r>
            <a:endParaRPr lang="en-US" u="sng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TENTUKAN </a:t>
            </a:r>
          </a:p>
        </p:txBody>
      </p:sp>
    </p:spTree>
    <p:extLst>
      <p:ext uri="{BB962C8B-B14F-4D97-AF65-F5344CB8AC3E}">
        <p14:creationId xmlns:p14="http://schemas.microsoft.com/office/powerpoint/2010/main" val="26435684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48072"/>
          </a:xfrm>
        </p:spPr>
        <p:txBody>
          <a:bodyPr/>
          <a:lstStyle/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>
            <a:noAutofit/>
          </a:bodyPr>
          <a:lstStyle/>
          <a:p>
            <a:pPr algn="ctr"/>
            <a:r>
              <a:rPr lang="en-US" sz="3200" dirty="0"/>
              <a:t>LANGKAH 3: POLICY IMPLEMENTATION MAPPING MELALUI  </a:t>
            </a:r>
            <a:r>
              <a:rPr lang="en-US" sz="3200" i="1" dirty="0"/>
              <a:t>ETHICAL ANALYSIS GRID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752600"/>
            <a:ext cx="8153400" cy="4876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45056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48072"/>
          </a:xfrm>
        </p:spPr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stakeholder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yang </a:t>
            </a:r>
            <a:r>
              <a:rPr lang="en-US" dirty="0" err="1"/>
              <a:t>menentang</a:t>
            </a:r>
            <a:r>
              <a:rPr lang="en-US" dirty="0"/>
              <a:t>.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: </a:t>
            </a:r>
          </a:p>
          <a:p>
            <a:pPr marL="624078" indent="-514350">
              <a:buAutoNum type="alphaUcPeriod"/>
            </a:pPr>
            <a:r>
              <a:rPr lang="en-US" b="1" u="sng" dirty="0" err="1"/>
              <a:t>kepentingannya</a:t>
            </a:r>
            <a:r>
              <a:rPr lang="en-US" dirty="0"/>
              <a:t> :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diperjuangkan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stakeholder. </a:t>
            </a:r>
          </a:p>
          <a:p>
            <a:pPr marL="624078" indent="-514350">
              <a:buAutoNum type="alphaUcPeriod"/>
            </a:pPr>
            <a:r>
              <a:rPr lang="en-US" b="1" u="sng" dirty="0" err="1"/>
              <a:t>sumber</a:t>
            </a:r>
            <a:r>
              <a:rPr lang="en-US" b="1" u="sng" dirty="0"/>
              <a:t> </a:t>
            </a:r>
            <a:r>
              <a:rPr lang="en-US" b="1" u="sng" dirty="0" err="1"/>
              <a:t>daya</a:t>
            </a:r>
            <a:r>
              <a:rPr lang="en-US" b="1" u="sng" dirty="0"/>
              <a:t> </a:t>
            </a:r>
            <a:r>
              <a:rPr lang="en-US" dirty="0"/>
              <a:t>: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stakeholder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memperjuangkan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</a:p>
          <a:p>
            <a:pPr marL="624078" indent="-514350">
              <a:buAutoNum type="alphaUcPeriod"/>
            </a:pPr>
            <a:r>
              <a:rPr lang="en-US" b="1" u="sng" dirty="0"/>
              <a:t>channel</a:t>
            </a:r>
            <a:r>
              <a:rPr lang="en-US" dirty="0"/>
              <a:t> : </a:t>
            </a:r>
            <a:r>
              <a:rPr lang="en-US" dirty="0" err="1"/>
              <a:t>saluran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stakeholder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memperjuangkan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</a:p>
          <a:p>
            <a:pPr marL="624078" indent="-514350">
              <a:buAutoNum type="alphaUcPeriod"/>
            </a:pPr>
            <a:r>
              <a:rPr lang="en-US" b="1" u="sng" dirty="0" err="1"/>
              <a:t>kemungkinan</a:t>
            </a:r>
            <a:r>
              <a:rPr lang="en-US" b="1" u="sng" dirty="0"/>
              <a:t> </a:t>
            </a:r>
            <a:r>
              <a:rPr lang="en-US" b="1" u="sng" dirty="0" err="1"/>
              <a:t>partisipasi</a:t>
            </a:r>
            <a:r>
              <a:rPr lang="en-US" b="1" u="sng" dirty="0"/>
              <a:t> </a:t>
            </a:r>
            <a:r>
              <a:rPr lang="en-US" dirty="0"/>
              <a:t>: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berpartisipasi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bersikap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</a:p>
          <a:p>
            <a:pPr marL="624078" indent="-514350">
              <a:buAutoNum type="alphaUcPeriod"/>
            </a:pPr>
            <a:r>
              <a:rPr lang="en-US" b="1" u="sng" dirty="0" err="1"/>
              <a:t>tingkat</a:t>
            </a:r>
            <a:r>
              <a:rPr lang="en-US" b="1" u="sng" dirty="0"/>
              <a:t> </a:t>
            </a:r>
            <a:r>
              <a:rPr lang="en-US" b="1" u="sng" dirty="0" err="1"/>
              <a:t>pengaruh</a:t>
            </a:r>
            <a:r>
              <a:rPr lang="en-US" b="1" u="sng" dirty="0"/>
              <a:t> </a:t>
            </a:r>
            <a:r>
              <a:rPr lang="en-US" dirty="0"/>
              <a:t>: </a:t>
            </a:r>
            <a:r>
              <a:rPr lang="en-US" dirty="0" err="1"/>
              <a:t>pengaruh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didapat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penguasaan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partisipasi</a:t>
            </a:r>
            <a:r>
              <a:rPr lang="en-US" dirty="0"/>
              <a:t> stakeholder. </a:t>
            </a:r>
          </a:p>
          <a:p>
            <a:pPr marL="624078" indent="-514350">
              <a:buAutoNum type="alphaUcPeriod"/>
            </a:pPr>
            <a:r>
              <a:rPr lang="en-US" b="1" u="sng" dirty="0" err="1"/>
              <a:t>implikasi</a:t>
            </a:r>
            <a:r>
              <a:rPr lang="en-US" b="1" u="sng" dirty="0"/>
              <a:t> </a:t>
            </a:r>
            <a:r>
              <a:rPr lang="en-US" dirty="0"/>
              <a:t>: </a:t>
            </a:r>
            <a:r>
              <a:rPr lang="en-US" dirty="0" err="1"/>
              <a:t>implikasi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stakeholder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. </a:t>
            </a:r>
          </a:p>
          <a:p>
            <a:pPr marL="624078" indent="-514350">
              <a:buAutoNum type="alphaUcPeriod"/>
            </a:pPr>
            <a:r>
              <a:rPr lang="en-US" b="1" u="sng" dirty="0"/>
              <a:t>action</a:t>
            </a:r>
            <a:r>
              <a:rPr lang="en-US" dirty="0"/>
              <a:t> :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mensikapi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mengantisipasi</a:t>
            </a:r>
            <a:r>
              <a:rPr lang="en-US" dirty="0"/>
              <a:t> stakeholder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miliki</a:t>
            </a:r>
            <a:r>
              <a:rPr lang="en-US" dirty="0"/>
              <a:t>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PENJELASAN  LANGKAH 3</a:t>
            </a:r>
          </a:p>
        </p:txBody>
      </p:sp>
    </p:spTree>
    <p:extLst>
      <p:ext uri="{BB962C8B-B14F-4D97-AF65-F5344CB8AC3E}">
        <p14:creationId xmlns:p14="http://schemas.microsoft.com/office/powerpoint/2010/main" val="13610853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rmAutofit fontScale="90000"/>
          </a:bodyPr>
          <a:lstStyle/>
          <a:p>
            <a:r>
              <a:rPr lang="en-US" dirty="0"/>
              <a:t>LANGKAH 4: KUADRAN POWER VS INTEREST GRID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76400"/>
            <a:ext cx="80772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8138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lphaUcPeriod"/>
            </a:pPr>
            <a:r>
              <a:rPr lang="en-US" dirty="0"/>
              <a:t>crowd (</a:t>
            </a:r>
            <a:r>
              <a:rPr lang="en-US" dirty="0" err="1"/>
              <a:t>lemah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power </a:t>
            </a:r>
            <a:r>
              <a:rPr lang="en-US" dirty="0" err="1"/>
              <a:t>serta</a:t>
            </a:r>
            <a:r>
              <a:rPr lang="en-US" dirty="0"/>
              <a:t> interest). </a:t>
            </a:r>
          </a:p>
          <a:p>
            <a:pPr marL="624078" indent="-514350">
              <a:buAutoNum type="alphaUcPeriod"/>
            </a:pPr>
            <a:r>
              <a:rPr lang="en-US" dirty="0"/>
              <a:t>context setters (</a:t>
            </a:r>
            <a:r>
              <a:rPr lang="en-US" dirty="0" err="1"/>
              <a:t>memiliki</a:t>
            </a:r>
            <a:r>
              <a:rPr lang="en-US" dirty="0"/>
              <a:t> power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direct interest yang </a:t>
            </a:r>
            <a:r>
              <a:rPr lang="en-US" dirty="0" err="1"/>
              <a:t>kecil</a:t>
            </a:r>
            <a:r>
              <a:rPr lang="en-US" dirty="0"/>
              <a:t>). </a:t>
            </a:r>
          </a:p>
          <a:p>
            <a:pPr marL="624078" indent="-514350">
              <a:buAutoNum type="alphaUcPeriod"/>
            </a:pPr>
            <a:r>
              <a:rPr lang="en-US" dirty="0" err="1"/>
              <a:t>subjek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stakeholder yang </a:t>
            </a:r>
            <a:r>
              <a:rPr lang="en-US" dirty="0" err="1"/>
              <a:t>memiliki</a:t>
            </a:r>
            <a:r>
              <a:rPr lang="en-US" dirty="0"/>
              <a:t> interest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power yang </a:t>
            </a:r>
            <a:r>
              <a:rPr lang="en-US" dirty="0" err="1"/>
              <a:t>kecil</a:t>
            </a:r>
            <a:r>
              <a:rPr lang="en-US" dirty="0"/>
              <a:t>. </a:t>
            </a:r>
          </a:p>
          <a:p>
            <a:pPr marL="624078" indent="-514350">
              <a:buAutoNum type="alphaUcPeriod"/>
            </a:pPr>
            <a:r>
              <a:rPr lang="en-US" dirty="0"/>
              <a:t>player </a:t>
            </a:r>
            <a:r>
              <a:rPr lang="en-US" dirty="0" err="1"/>
              <a:t>yaitu</a:t>
            </a:r>
            <a:r>
              <a:rPr lang="en-US" dirty="0"/>
              <a:t> stakeholder yang </a:t>
            </a:r>
            <a:r>
              <a:rPr lang="en-US" dirty="0" err="1"/>
              <a:t>memiliki</a:t>
            </a:r>
            <a:r>
              <a:rPr lang="en-US" dirty="0"/>
              <a:t> power </a:t>
            </a:r>
            <a:r>
              <a:rPr lang="en-US" dirty="0" err="1"/>
              <a:t>dan</a:t>
            </a:r>
            <a:r>
              <a:rPr lang="en-US" dirty="0"/>
              <a:t> interest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signifikan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KETERANGAN </a:t>
            </a:r>
          </a:p>
        </p:txBody>
      </p:sp>
    </p:spTree>
    <p:extLst>
      <p:ext uri="{BB962C8B-B14F-4D97-AF65-F5344CB8AC3E}">
        <p14:creationId xmlns:p14="http://schemas.microsoft.com/office/powerpoint/2010/main" val="42372426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19472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dirty="0"/>
              <a:t>Power </a:t>
            </a:r>
            <a:r>
              <a:rPr lang="en-US" dirty="0" err="1"/>
              <a:t>serta</a:t>
            </a:r>
            <a:r>
              <a:rPr lang="en-US" dirty="0"/>
              <a:t> interest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model grid. </a:t>
            </a:r>
          </a:p>
          <a:p>
            <a:pPr marL="109728" indent="0">
              <a:buNone/>
            </a:pPr>
            <a:endParaRPr lang="en-US" b="1" u="sng" dirty="0"/>
          </a:p>
          <a:p>
            <a:pPr marL="109728" indent="0">
              <a:buNone/>
            </a:pPr>
            <a:r>
              <a:rPr lang="en-US" b="1" u="sng" dirty="0"/>
              <a:t>POWER :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stakeholder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kredibilitas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. 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b="1" u="sng" dirty="0"/>
              <a:t>INTEREST : </a:t>
            </a:r>
            <a:r>
              <a:rPr lang="en-US" dirty="0" err="1"/>
              <a:t>seorang</a:t>
            </a:r>
            <a:r>
              <a:rPr lang="en-US" dirty="0"/>
              <a:t> stakeholder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diukur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keaktifannya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PENJELASAN  LANGKAH 4</a:t>
            </a:r>
          </a:p>
        </p:txBody>
      </p:sp>
    </p:spTree>
    <p:extLst>
      <p:ext uri="{BB962C8B-B14F-4D97-AF65-F5344CB8AC3E}">
        <p14:creationId xmlns:p14="http://schemas.microsoft.com/office/powerpoint/2010/main" val="20276611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pemetaan</a:t>
            </a:r>
            <a:r>
              <a:rPr lang="en-US" dirty="0"/>
              <a:t> power </a:t>
            </a:r>
            <a:r>
              <a:rPr lang="en-US" dirty="0" err="1"/>
              <a:t>serta</a:t>
            </a:r>
            <a:r>
              <a:rPr lang="en-US" dirty="0"/>
              <a:t> interest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stakeholder,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langkah-langkah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stakeholder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berhasil</a:t>
            </a:r>
            <a:r>
              <a:rPr lang="en-US" dirty="0"/>
              <a:t> </a:t>
            </a:r>
            <a:r>
              <a:rPr lang="en-US" dirty="0" err="1"/>
              <a:t>dipetakan</a:t>
            </a:r>
            <a:r>
              <a:rPr lang="en-US" dirty="0"/>
              <a:t>. 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stakeholder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power </a:t>
            </a:r>
            <a:r>
              <a:rPr lang="en-US" dirty="0" err="1"/>
              <a:t>serta</a:t>
            </a:r>
            <a:r>
              <a:rPr lang="en-US" dirty="0"/>
              <a:t> interest-</a:t>
            </a:r>
            <a:r>
              <a:rPr lang="en-US" dirty="0" err="1"/>
              <a:t>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ilustrasi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: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LANJUTAN ……</a:t>
            </a:r>
          </a:p>
        </p:txBody>
      </p:sp>
    </p:spTree>
    <p:extLst>
      <p:ext uri="{BB962C8B-B14F-4D97-AF65-F5344CB8AC3E}">
        <p14:creationId xmlns:p14="http://schemas.microsoft.com/office/powerpoint/2010/main" val="1904361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ADALAH :  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PIHAK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b="1" u="sng" dirty="0" err="1"/>
              <a:t>terpengaruh</a:t>
            </a:r>
            <a:r>
              <a:rPr lang="en-US" b="1" u="sng" dirty="0"/>
              <a:t> </a:t>
            </a:r>
            <a:r>
              <a:rPr lang="en-US" b="1" u="sng" dirty="0" err="1"/>
              <a:t>dan</a:t>
            </a:r>
            <a:r>
              <a:rPr lang="en-US" b="1" u="sng" dirty="0"/>
              <a:t>/</a:t>
            </a:r>
            <a:r>
              <a:rPr lang="en-US" b="1" u="sng" dirty="0" err="1"/>
              <a:t>atau</a:t>
            </a:r>
            <a:r>
              <a:rPr lang="en-US" b="1" u="sng" dirty="0"/>
              <a:t> </a:t>
            </a:r>
            <a:r>
              <a:rPr lang="en-US" b="1" u="sng" dirty="0" err="1"/>
              <a:t>mempengaruhi</a:t>
            </a:r>
            <a:r>
              <a:rPr lang="en-US" b="1" u="sng" dirty="0"/>
              <a:t> </a:t>
            </a:r>
            <a:r>
              <a:rPr lang="en-US" b="1" u="sng" dirty="0" err="1"/>
              <a:t>dalam</a:t>
            </a:r>
            <a:r>
              <a:rPr lang="en-US" b="1" u="sng" dirty="0"/>
              <a:t> </a:t>
            </a:r>
            <a:r>
              <a:rPr lang="en-US" b="1" u="sng" dirty="0" err="1"/>
              <a:t>sebuah</a:t>
            </a:r>
            <a:r>
              <a:rPr lang="en-US" b="1" u="sng" dirty="0"/>
              <a:t> </a:t>
            </a:r>
            <a:r>
              <a:rPr lang="en-US" b="1" u="sng" dirty="0" err="1"/>
              <a:t>keputusan</a:t>
            </a:r>
            <a:r>
              <a:rPr lang="en-US" b="1" u="sng" dirty="0"/>
              <a:t>. </a:t>
            </a:r>
          </a:p>
          <a:p>
            <a:pPr>
              <a:buFont typeface="Wingdings" pitchFamily="2" charset="2"/>
              <a:buChar char="q"/>
            </a:pPr>
            <a:endParaRPr lang="en-US" b="1" u="sng" dirty="0"/>
          </a:p>
          <a:p>
            <a:pPr>
              <a:buFont typeface="Wingdings" pitchFamily="2" charset="2"/>
              <a:buChar char="q"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dikaitkan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stakeholder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terpengaruh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STAKEHOLDERS</a:t>
            </a:r>
          </a:p>
        </p:txBody>
      </p:sp>
    </p:spTree>
    <p:extLst>
      <p:ext uri="{BB962C8B-B14F-4D97-AF65-F5344CB8AC3E}">
        <p14:creationId xmlns:p14="http://schemas.microsoft.com/office/powerpoint/2010/main" val="19974243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LANGKAH 5.  KLASIFIKASI AKTOR DAN REKOMENDASI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0"/>
            <a:ext cx="7924799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94492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err="1"/>
              <a:t>Pemangku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di </a:t>
            </a:r>
            <a:r>
              <a:rPr lang="en-US" dirty="0" err="1"/>
              <a:t>sektor</a:t>
            </a:r>
            <a:r>
              <a:rPr lang="en-US" dirty="0"/>
              <a:t> 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interest yang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power yang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. 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berinvestasi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mereka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STAKEHOLDERS SEKTOR A</a:t>
            </a:r>
          </a:p>
        </p:txBody>
      </p:sp>
    </p:spTree>
    <p:extLst>
      <p:ext uri="{BB962C8B-B14F-4D97-AF65-F5344CB8AC3E}">
        <p14:creationId xmlns:p14="http://schemas.microsoft.com/office/powerpoint/2010/main" val="33597714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err="1"/>
              <a:t>memiliki</a:t>
            </a:r>
            <a:r>
              <a:rPr lang="en-US" dirty="0"/>
              <a:t> interest yang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merespon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power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. 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Stakeholder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sekutu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karenanya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menginformasikan</a:t>
            </a:r>
            <a:r>
              <a:rPr lang="en-US" dirty="0"/>
              <a:t> </a:t>
            </a:r>
            <a:r>
              <a:rPr lang="en-US" dirty="0" err="1"/>
              <a:t>isu-isu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minat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STAKEHOLDERS SEKTOR B</a:t>
            </a:r>
          </a:p>
        </p:txBody>
      </p:sp>
    </p:spTree>
    <p:extLst>
      <p:ext uri="{BB962C8B-B14F-4D97-AF65-F5344CB8AC3E}">
        <p14:creationId xmlns:p14="http://schemas.microsoft.com/office/powerpoint/2010/main" val="10679313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/>
              <a:t>BIASANYA investor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berperilaku</a:t>
            </a:r>
            <a:r>
              <a:rPr lang="en-US" dirty="0"/>
              <a:t> </a:t>
            </a:r>
            <a:r>
              <a:rPr lang="en-US" dirty="0" err="1"/>
              <a:t>pasif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rendahnya</a:t>
            </a:r>
            <a:r>
              <a:rPr lang="en-US" dirty="0"/>
              <a:t> interest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stakeholder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minat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kelompok-kelompok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STAKEHOLDERS SEKTOR C</a:t>
            </a:r>
          </a:p>
        </p:txBody>
      </p:sp>
    </p:spTree>
    <p:extLst>
      <p:ext uri="{BB962C8B-B14F-4D97-AF65-F5344CB8AC3E}">
        <p14:creationId xmlns:p14="http://schemas.microsoft.com/office/powerpoint/2010/main" val="26639684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dilibatkan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/PROGRAM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STAKEHOLDERS SEKTOR D</a:t>
            </a:r>
          </a:p>
        </p:txBody>
      </p:sp>
    </p:spTree>
    <p:extLst>
      <p:ext uri="{BB962C8B-B14F-4D97-AF65-F5344CB8AC3E}">
        <p14:creationId xmlns:p14="http://schemas.microsoft.com/office/powerpoint/2010/main" val="15031081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r>
              <a:rPr lang="en-US" dirty="0"/>
              <a:t>APA YANG SEHARUSNYA DILAKUKAN PEMERINTAH UNTUK KESUKSESAN IMPLEMENTASI KEBIJAKAN PELARANGAN CANTRANG? </a:t>
            </a:r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dirty="0"/>
              <a:t>GAMBARKAN, JELASKAN …………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REKOMENDASI</a:t>
            </a:r>
          </a:p>
        </p:txBody>
      </p:sp>
    </p:spTree>
    <p:extLst>
      <p:ext uri="{BB962C8B-B14F-4D97-AF65-F5344CB8AC3E}">
        <p14:creationId xmlns:p14="http://schemas.microsoft.com/office/powerpoint/2010/main" val="286663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SIAPA STAKEHOLDERS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95400"/>
            <a:ext cx="8686799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7246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/>
              <a:t>ADALAH: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TEHNIK 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pihak-pihak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, </a:t>
            </a:r>
            <a:r>
              <a:rPr lang="en-US" dirty="0" err="1"/>
              <a:t>kelompok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kesuksesan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/program 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/>
              <a:t>DAPAT 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/program 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bernegosiasi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kegiatan</a:t>
            </a: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PEMETAAN STAKEHOLDERS</a:t>
            </a:r>
            <a:br>
              <a:rPr lang="en-US" dirty="0"/>
            </a:br>
            <a:r>
              <a:rPr lang="en-US" sz="2700" dirty="0"/>
              <a:t>(STAKEHOLDERS MAPPING)</a:t>
            </a:r>
          </a:p>
        </p:txBody>
      </p:sp>
    </p:spTree>
    <p:extLst>
      <p:ext uri="{BB962C8B-B14F-4D97-AF65-F5344CB8AC3E}">
        <p14:creationId xmlns:p14="http://schemas.microsoft.com/office/powerpoint/2010/main" val="2830949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MEMBERIKAN INFORMASI</a:t>
            </a:r>
          </a:p>
          <a:p>
            <a:pPr marL="624078" indent="-514350">
              <a:buAutoNum type="arabicParenBoth"/>
            </a:pPr>
            <a:r>
              <a:rPr lang="en-US" b="1" i="1" dirty="0" err="1"/>
              <a:t>siapa</a:t>
            </a:r>
            <a:r>
              <a:rPr lang="en-US" b="1" i="1" dirty="0"/>
              <a:t> </a:t>
            </a:r>
            <a:r>
              <a:rPr lang="en-US" b="1" i="1" dirty="0" err="1"/>
              <a:t>saja</a:t>
            </a:r>
            <a:r>
              <a:rPr lang="en-US" b="1" i="1" dirty="0"/>
              <a:t> </a:t>
            </a:r>
            <a:r>
              <a:rPr lang="en-US" dirty="0"/>
              <a:t>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dipengaruhi</a:t>
            </a:r>
            <a:r>
              <a:rPr lang="en-US" dirty="0"/>
              <a:t>; </a:t>
            </a:r>
          </a:p>
          <a:p>
            <a:pPr marL="624078" indent="-514350">
              <a:buAutoNum type="arabicParenBoth"/>
            </a:pPr>
            <a:r>
              <a:rPr lang="en-US" b="1" u="sng" dirty="0" err="1"/>
              <a:t>siapa</a:t>
            </a:r>
            <a:r>
              <a:rPr lang="en-US" b="1" u="sng" dirty="0"/>
              <a:t> </a:t>
            </a:r>
            <a:r>
              <a:rPr lang="en-US" b="1" u="sng" dirty="0" err="1"/>
              <a:t>saja</a:t>
            </a:r>
            <a:r>
              <a:rPr lang="en-US" b="1" u="sng" dirty="0"/>
              <a:t> </a:t>
            </a:r>
            <a:r>
              <a:rPr lang="en-US" dirty="0"/>
              <a:t>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; </a:t>
            </a:r>
          </a:p>
          <a:p>
            <a:pPr marL="624078" indent="-514350">
              <a:buAutoNum type="arabicParenBoth"/>
            </a:pPr>
            <a:r>
              <a:rPr lang="en-US" b="1" u="sng" dirty="0" err="1"/>
              <a:t>pihak</a:t>
            </a:r>
            <a:r>
              <a:rPr lang="en-US" b="1" u="sng" dirty="0"/>
              <a:t> </a:t>
            </a:r>
            <a:r>
              <a:rPr lang="en-US" b="1" u="sng" dirty="0" err="1"/>
              <a:t>mana</a:t>
            </a:r>
            <a:r>
              <a:rPr lang="en-US" b="1" u="sng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dilibatkan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</a:p>
          <a:p>
            <a:pPr marL="624078" indent="-514350">
              <a:buAutoNum type="arabicParenBoth"/>
            </a:pPr>
            <a:r>
              <a:rPr lang="en-US" b="1" u="sng" dirty="0" err="1"/>
              <a:t>kapasitas</a:t>
            </a:r>
            <a:r>
              <a:rPr lang="en-US" b="1" u="sng" dirty="0"/>
              <a:t> </a:t>
            </a:r>
            <a:r>
              <a:rPr lang="en-US" b="1" u="sng" dirty="0" err="1"/>
              <a:t>siapa</a:t>
            </a:r>
            <a:r>
              <a:rPr lang="en-US" b="1" u="sng" dirty="0"/>
              <a:t> </a:t>
            </a:r>
            <a:r>
              <a:rPr lang="en-US" dirty="0"/>
              <a:t>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ditingkatkan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menjadikan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kegiatan</a:t>
            </a: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HASIL/KEGUNAAN PEMETAAN</a:t>
            </a:r>
          </a:p>
        </p:txBody>
      </p:sp>
    </p:spTree>
    <p:extLst>
      <p:ext uri="{BB962C8B-B14F-4D97-AF65-F5344CB8AC3E}">
        <p14:creationId xmlns:p14="http://schemas.microsoft.com/office/powerpoint/2010/main" val="2535606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en-US" dirty="0"/>
              <a:t>HASIL PEMETAAN</a:t>
            </a:r>
          </a:p>
          <a:p>
            <a:pPr marL="624078" indent="-514350">
              <a:buAutoNum type="arabicPeriod"/>
            </a:pPr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stakeholders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kaitannya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perumusan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; </a:t>
            </a:r>
          </a:p>
          <a:p>
            <a:pPr marL="624078" indent="-514350">
              <a:buAutoNum type="arabicPeriod"/>
            </a:pP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stakeholder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mengancam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; </a:t>
            </a:r>
          </a:p>
          <a:p>
            <a:pPr marL="624078" indent="-514350">
              <a:buAutoNum type="arabicPeriod"/>
            </a:pP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memetakan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stakeholder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koalisi</a:t>
            </a:r>
            <a:r>
              <a:rPr lang="en-US" dirty="0"/>
              <a:t>; </a:t>
            </a:r>
          </a:p>
          <a:p>
            <a:pPr marL="624078" indent="-514350">
              <a:buAutoNum type="arabicPeriod"/>
            </a:pP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merumuskan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partisipasi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stakeholder yang </a:t>
            </a:r>
            <a:r>
              <a:rPr lang="en-US" dirty="0" err="1"/>
              <a:t>berbeda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LANJUTAN …..</a:t>
            </a:r>
          </a:p>
        </p:txBody>
      </p:sp>
    </p:spTree>
    <p:extLst>
      <p:ext uri="{BB962C8B-B14F-4D97-AF65-F5344CB8AC3E}">
        <p14:creationId xmlns:p14="http://schemas.microsoft.com/office/powerpoint/2010/main" val="1717780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160419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Arial Black" panose="020B0A04020102020204" pitchFamily="34" charset="0"/>
              </a:rPr>
              <a:t>TEHNIK-TEHNIK MAPPING STAKEHOLDERS</a:t>
            </a:r>
            <a:br>
              <a:rPr lang="en-US" b="1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endParaRPr lang="en-US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861896"/>
            <a:ext cx="7886700" cy="2628076"/>
          </a:xfrm>
        </p:spPr>
        <p:txBody>
          <a:bodyPr/>
          <a:lstStyle/>
          <a:p>
            <a:pPr marL="557213" indent="-557213" algn="ctr">
              <a:buAutoNum type="arabicPeriod"/>
            </a:pPr>
            <a:r>
              <a:rPr lang="en-US" sz="3000" dirty="0">
                <a:latin typeface="Arial Black" panose="020B0A04020102020204" pitchFamily="34" charset="0"/>
              </a:rPr>
              <a:t>Policy Implementation Mapping</a:t>
            </a:r>
          </a:p>
          <a:p>
            <a:pPr marL="0" indent="0" algn="ctr">
              <a:buNone/>
            </a:pPr>
            <a:r>
              <a:rPr lang="en-US" sz="3000" dirty="0"/>
              <a:t>2. </a:t>
            </a:r>
            <a:r>
              <a:rPr lang="en-US" sz="3000" dirty="0">
                <a:latin typeface="Arial Black" panose="020B0A04020102020204" pitchFamily="34" charset="0"/>
              </a:rPr>
              <a:t>Power Versus Interest </a:t>
            </a:r>
            <a:r>
              <a:rPr lang="en-US" sz="3000" dirty="0" err="1">
                <a:latin typeface="Arial Black" panose="020B0A04020102020204" pitchFamily="34" charset="0"/>
              </a:rPr>
              <a:t>GrID</a:t>
            </a:r>
            <a:br>
              <a:rPr lang="en-US" sz="3000" dirty="0">
                <a:latin typeface="Arial Black" panose="020B0A04020102020204" pitchFamily="34" charset="0"/>
              </a:rPr>
            </a:b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247206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 Black" panose="020B0A04020102020204" pitchFamily="34" charset="0"/>
              </a:rPr>
              <a:t>1. Policy Implementation Mapping</a:t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1906732"/>
            <a:ext cx="7330787" cy="27432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371601" y="4911557"/>
            <a:ext cx="641119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TEHNIK:  </a:t>
            </a:r>
            <a:r>
              <a:rPr lang="en-US" b="1" u="sng" dirty="0" err="1">
                <a:solidFill>
                  <a:srgbClr val="FF0000"/>
                </a:solidFill>
              </a:rPr>
              <a:t>Keberhasilan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implementasi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sebuah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kebijakan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ditentukan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dari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pemahaman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atas</a:t>
            </a:r>
            <a:r>
              <a:rPr lang="en-US" b="1" u="sng" dirty="0">
                <a:solidFill>
                  <a:srgbClr val="FF0000"/>
                </a:solidFill>
              </a:rPr>
              <a:t> stakeholder yang </a:t>
            </a:r>
            <a:r>
              <a:rPr lang="en-US" b="1" u="sng" dirty="0" err="1">
                <a:solidFill>
                  <a:srgbClr val="FF0000"/>
                </a:solidFill>
              </a:rPr>
              <a:t>mendukung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dan</a:t>
            </a:r>
            <a:r>
              <a:rPr lang="en-US" b="1" u="sng" dirty="0">
                <a:solidFill>
                  <a:srgbClr val="FF0000"/>
                </a:solidFill>
              </a:rPr>
              <a:t> yang </a:t>
            </a:r>
            <a:r>
              <a:rPr lang="en-US" b="1" u="sng" dirty="0" err="1">
                <a:solidFill>
                  <a:srgbClr val="FF0000"/>
                </a:solidFill>
              </a:rPr>
              <a:t>menentang</a:t>
            </a:r>
            <a:r>
              <a:rPr lang="en-US" b="1" u="sng" dirty="0">
                <a:solidFill>
                  <a:srgbClr val="FF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85352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404</TotalTime>
  <Words>1237</Words>
  <Application>Microsoft Office PowerPoint</Application>
  <PresentationFormat>On-screen Show (4:3)</PresentationFormat>
  <Paragraphs>135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3" baseType="lpstr">
      <vt:lpstr>Arial Black</vt:lpstr>
      <vt:lpstr>Arial Rounded MT Bold</vt:lpstr>
      <vt:lpstr>Lucida Sans Unicode</vt:lpstr>
      <vt:lpstr>Verdana</vt:lpstr>
      <vt:lpstr>Wingdings</vt:lpstr>
      <vt:lpstr>Wingdings 2</vt:lpstr>
      <vt:lpstr>Wingdings 3</vt:lpstr>
      <vt:lpstr>Concourse</vt:lpstr>
      <vt:lpstr> MODEL MAPPING STAKEHOLDERS</vt:lpstr>
      <vt:lpstr>PowerPoint Presentation</vt:lpstr>
      <vt:lpstr>STAKEHOLDERS</vt:lpstr>
      <vt:lpstr>SIAPA STAKEHOLDERS</vt:lpstr>
      <vt:lpstr>PEMETAAN STAKEHOLDERS (STAKEHOLDERS MAPPING)</vt:lpstr>
      <vt:lpstr>HASIL/KEGUNAAN PEMETAAN</vt:lpstr>
      <vt:lpstr>LANJUTAN …..</vt:lpstr>
      <vt:lpstr>TEHNIK-TEHNIK MAPPING STAKEHOLDERS </vt:lpstr>
      <vt:lpstr>1. Policy Implementation Mapping </vt:lpstr>
      <vt:lpstr>PowerPoint Presentation</vt:lpstr>
      <vt:lpstr>2. Power Versus Interest GrID LANGKAH 1</vt:lpstr>
      <vt:lpstr>Power Versus Interest GrID LANGKAH 2</vt:lpstr>
      <vt:lpstr>REKOMENDASI </vt:lpstr>
      <vt:lpstr>PowerPoint Presentation</vt:lpstr>
      <vt:lpstr>PRAKTEK   MAPPING STAKEHOLDERS</vt:lpstr>
      <vt:lpstr>PowerPoint Presentation</vt:lpstr>
      <vt:lpstr>KERANGKA PEMBANGUNAN PERIKANAN BERKELANJUTAN</vt:lpstr>
      <vt:lpstr>PowerPoint Presentation</vt:lpstr>
      <vt:lpstr> LANGKAH-LANGKAH MAPPING STAKEHOLDERS</vt:lpstr>
      <vt:lpstr>LANGKAH 1: SIAPA STAKEHOLDERS</vt:lpstr>
      <vt:lpstr>TENTUKAN </vt:lpstr>
      <vt:lpstr>LANGKAH 2:Problems Frame Stakeholders Map </vt:lpstr>
      <vt:lpstr>TENTUKAN </vt:lpstr>
      <vt:lpstr>LANGKAH 3: POLICY IMPLEMENTATION MAPPING MELALUI  ETHICAL ANALYSIS GRID</vt:lpstr>
      <vt:lpstr>PENJELASAN  LANGKAH 3</vt:lpstr>
      <vt:lpstr>LANGKAH 4: KUADRAN POWER VS INTEREST GRID</vt:lpstr>
      <vt:lpstr>KETERANGAN </vt:lpstr>
      <vt:lpstr>PENJELASAN  LANGKAH 4</vt:lpstr>
      <vt:lpstr>LANJUTAN ……</vt:lpstr>
      <vt:lpstr>LANGKAH 5.  KLASIFIKASI AKTOR DAN REKOMENDASI</vt:lpstr>
      <vt:lpstr>STAKEHOLDERS SEKTOR A</vt:lpstr>
      <vt:lpstr>STAKEHOLDERS SEKTOR B</vt:lpstr>
      <vt:lpstr>STAKEHOLDERS SEKTOR C</vt:lpstr>
      <vt:lpstr>STAKEHOLDERS SEKTOR D</vt:lpstr>
      <vt:lpstr>REKOMENDASI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RISET KEBIJAKAN</dc:title>
  <dc:creator>hp</dc:creator>
  <cp:lastModifiedBy>novita tresiana</cp:lastModifiedBy>
  <cp:revision>30</cp:revision>
  <dcterms:created xsi:type="dcterms:W3CDTF">2006-08-16T00:00:00Z</dcterms:created>
  <dcterms:modified xsi:type="dcterms:W3CDTF">2023-03-26T12:27:59Z</dcterms:modified>
</cp:coreProperties>
</file>