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charset="1" panose="020B0606030504020204"/>
      <p:regular r:id="rId10"/>
    </p:embeddedFont>
    <p:embeddedFont>
      <p:font typeface="Open Sans Bold" charset="1" panose="020B0806030504020204"/>
      <p:regular r:id="rId11"/>
    </p:embeddedFont>
    <p:embeddedFont>
      <p:font typeface="Open Sans Italics" charset="1" panose="020B0606030504020204"/>
      <p:regular r:id="rId12"/>
    </p:embeddedFont>
    <p:embeddedFont>
      <p:font typeface="Open Sans Bold Italics" charset="1" panose="020B0806030504020204"/>
      <p:regular r:id="rId13"/>
    </p:embeddedFont>
    <p:embeddedFont>
      <p:font typeface="Scripter" charset="1" panose="00000000000000000000"/>
      <p:regular r:id="rId14"/>
    </p:embeddedFont>
    <p:embeddedFont>
      <p:font typeface="Handyman"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sp>
        <p:nvSpPr>
          <p:cNvPr name="TextBox 2" id="2"/>
          <p:cNvSpPr txBox="true"/>
          <p:nvPr/>
        </p:nvSpPr>
        <p:spPr>
          <a:xfrm rot="0">
            <a:off x="359405" y="2295914"/>
            <a:ext cx="17569189" cy="4276725"/>
          </a:xfrm>
          <a:prstGeom prst="rect">
            <a:avLst/>
          </a:prstGeom>
        </p:spPr>
        <p:txBody>
          <a:bodyPr anchor="t" rtlCol="false" tIns="0" lIns="0" bIns="0" rIns="0">
            <a:spAutoFit/>
          </a:bodyPr>
          <a:lstStyle/>
          <a:p>
            <a:pPr algn="ctr">
              <a:lnSpc>
                <a:spcPts val="16050"/>
              </a:lnSpc>
            </a:pPr>
            <a:r>
              <a:rPr lang="en-US" sz="15000">
                <a:solidFill>
                  <a:srgbClr val="B85E24"/>
                </a:solidFill>
                <a:latin typeface="Scripter"/>
              </a:rPr>
              <a:t>model</a:t>
            </a:r>
          </a:p>
          <a:p>
            <a:pPr algn="ctr">
              <a:lnSpc>
                <a:spcPts val="16050"/>
              </a:lnSpc>
            </a:pPr>
            <a:r>
              <a:rPr lang="en-US" sz="15000">
                <a:solidFill>
                  <a:srgbClr val="B85E24"/>
                </a:solidFill>
                <a:latin typeface="Scripter"/>
              </a:rPr>
              <a:t>PEMBELAJARAN POE</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583229" y="-471414"/>
            <a:ext cx="3890356" cy="41148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320984" y="428137"/>
            <a:ext cx="3525844" cy="1634709"/>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8700" y="6317032"/>
            <a:ext cx="1841572" cy="358270"/>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908357" y="2628732"/>
            <a:ext cx="1841572" cy="358270"/>
          </a:xfrm>
          <a:prstGeom prst="rect">
            <a:avLst/>
          </a:prstGeom>
        </p:spPr>
      </p:pic>
      <p:grpSp>
        <p:nvGrpSpPr>
          <p:cNvPr name="Group 7" id="7"/>
          <p:cNvGrpSpPr/>
          <p:nvPr/>
        </p:nvGrpSpPr>
        <p:grpSpPr>
          <a:xfrm rot="0">
            <a:off x="6214726" y="7046702"/>
            <a:ext cx="5858548" cy="1013245"/>
            <a:chOff x="0" y="0"/>
            <a:chExt cx="1542992" cy="266863"/>
          </a:xfrm>
        </p:grpSpPr>
        <p:sp>
          <p:nvSpPr>
            <p:cNvPr name="Freeform 8" id="8"/>
            <p:cNvSpPr/>
            <p:nvPr/>
          </p:nvSpPr>
          <p:spPr>
            <a:xfrm flipH="false" flipV="false">
              <a:off x="0" y="0"/>
              <a:ext cx="1542992" cy="266863"/>
            </a:xfrm>
            <a:custGeom>
              <a:avLst/>
              <a:gdLst/>
              <a:ahLst/>
              <a:cxnLst/>
              <a:rect r="r" b="b" t="t" l="l"/>
              <a:pathLst>
                <a:path h="266863" w="1542992">
                  <a:moveTo>
                    <a:pt x="67395" y="0"/>
                  </a:moveTo>
                  <a:lnTo>
                    <a:pt x="1475597" y="0"/>
                  </a:lnTo>
                  <a:cubicBezTo>
                    <a:pt x="1512818" y="0"/>
                    <a:pt x="1542992" y="30174"/>
                    <a:pt x="1542992" y="67395"/>
                  </a:cubicBezTo>
                  <a:lnTo>
                    <a:pt x="1542992" y="199468"/>
                  </a:lnTo>
                  <a:cubicBezTo>
                    <a:pt x="1542992" y="217342"/>
                    <a:pt x="1535892" y="234484"/>
                    <a:pt x="1523252" y="247123"/>
                  </a:cubicBezTo>
                  <a:cubicBezTo>
                    <a:pt x="1510613" y="259762"/>
                    <a:pt x="1493471" y="266863"/>
                    <a:pt x="1475597" y="266863"/>
                  </a:cubicBezTo>
                  <a:lnTo>
                    <a:pt x="67395" y="266863"/>
                  </a:lnTo>
                  <a:cubicBezTo>
                    <a:pt x="49521" y="266863"/>
                    <a:pt x="32379" y="259762"/>
                    <a:pt x="19740" y="247123"/>
                  </a:cubicBezTo>
                  <a:cubicBezTo>
                    <a:pt x="7101" y="234484"/>
                    <a:pt x="0" y="217342"/>
                    <a:pt x="0" y="199468"/>
                  </a:cubicBezTo>
                  <a:lnTo>
                    <a:pt x="0" y="67395"/>
                  </a:lnTo>
                  <a:cubicBezTo>
                    <a:pt x="0" y="49521"/>
                    <a:pt x="7101" y="32379"/>
                    <a:pt x="19740" y="19740"/>
                  </a:cubicBezTo>
                  <a:cubicBezTo>
                    <a:pt x="32379" y="7101"/>
                    <a:pt x="49521" y="0"/>
                    <a:pt x="67395" y="0"/>
                  </a:cubicBezTo>
                  <a:close/>
                </a:path>
              </a:pathLst>
            </a:custGeom>
            <a:solidFill>
              <a:srgbClr val="F88C46"/>
            </a:solidFill>
          </p:spPr>
        </p:sp>
        <p:sp>
          <p:nvSpPr>
            <p:cNvPr name="TextBox 9" id="9"/>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true" rot="0">
            <a:off x="4308" y="6675302"/>
            <a:ext cx="3890356" cy="4114800"/>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55571" y="8059947"/>
            <a:ext cx="3525844" cy="1634709"/>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66557" y="-372315"/>
            <a:ext cx="2631314" cy="2435161"/>
          </a:xfrm>
          <a:prstGeom prst="rect">
            <a:avLst/>
          </a:prstGeom>
        </p:spPr>
      </p:pic>
      <p:pic>
        <p:nvPicPr>
          <p:cNvPr name="Picture 13" id="1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943643" y="7851839"/>
            <a:ext cx="2631314" cy="2435161"/>
          </a:xfrm>
          <a:prstGeom prst="rect">
            <a:avLst/>
          </a:prstGeom>
        </p:spPr>
      </p:pic>
      <p:pic>
        <p:nvPicPr>
          <p:cNvPr name="Picture 14" id="14"/>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4815913" y="2987001"/>
            <a:ext cx="993704" cy="836518"/>
          </a:xfrm>
          <a:prstGeom prst="rect">
            <a:avLst/>
          </a:prstGeom>
        </p:spPr>
      </p:pic>
      <p:sp>
        <p:nvSpPr>
          <p:cNvPr name="TextBox 15" id="15"/>
          <p:cNvSpPr txBox="true"/>
          <p:nvPr/>
        </p:nvSpPr>
        <p:spPr>
          <a:xfrm rot="0">
            <a:off x="5809617" y="7207941"/>
            <a:ext cx="6668765" cy="681242"/>
          </a:xfrm>
          <a:prstGeom prst="rect">
            <a:avLst/>
          </a:prstGeom>
        </p:spPr>
        <p:txBody>
          <a:bodyPr anchor="t" rtlCol="false" tIns="0" lIns="0" bIns="0" rIns="0">
            <a:spAutoFit/>
          </a:bodyPr>
          <a:lstStyle/>
          <a:p>
            <a:pPr algn="ctr">
              <a:lnSpc>
                <a:spcPts val="5260"/>
              </a:lnSpc>
            </a:pPr>
            <a:r>
              <a:rPr lang="en-US" sz="4916">
                <a:solidFill>
                  <a:srgbClr val="FEECDF"/>
                </a:solidFill>
                <a:latin typeface="Open Sans"/>
              </a:rPr>
              <a:t>Kelompok 10</a:t>
            </a:r>
          </a:p>
        </p:txBody>
      </p:sp>
      <p:pic>
        <p:nvPicPr>
          <p:cNvPr name="Picture 16" id="16"/>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2914652" y="7135065"/>
            <a:ext cx="993704" cy="836518"/>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6633" y="8657737"/>
            <a:ext cx="2590665" cy="120112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963967" y="551606"/>
            <a:ext cx="2590665" cy="1201127"/>
          </a:xfrm>
          <a:prstGeom prst="rect">
            <a:avLst/>
          </a:prstGeom>
        </p:spPr>
      </p:pic>
      <p:sp>
        <p:nvSpPr>
          <p:cNvPr name="TextBox 4" id="4"/>
          <p:cNvSpPr txBox="true"/>
          <p:nvPr/>
        </p:nvSpPr>
        <p:spPr>
          <a:xfrm rot="0">
            <a:off x="2593626" y="2724150"/>
            <a:ext cx="13100749" cy="4781550"/>
          </a:xfrm>
          <a:prstGeom prst="rect">
            <a:avLst/>
          </a:prstGeom>
        </p:spPr>
        <p:txBody>
          <a:bodyPr anchor="t" rtlCol="false" tIns="0" lIns="0" bIns="0" rIns="0">
            <a:spAutoFit/>
          </a:bodyPr>
          <a:lstStyle/>
          <a:p>
            <a:pPr algn="just">
              <a:lnSpc>
                <a:spcPts val="4200"/>
              </a:lnSpc>
            </a:pPr>
            <a:r>
              <a:rPr lang="en-US" sz="3000">
                <a:solidFill>
                  <a:srgbClr val="743812"/>
                </a:solidFill>
                <a:latin typeface="Open Sans"/>
              </a:rPr>
              <a:t>Dalam pembelajaran sains di sekolah, proses transformasi pengetahuan antara guru dan murid terkadang hanya dilakukan secara searah dan dilanjutkan dengan kegiatan pembuktian di laboratorium saja. Hal ini menyebabkan proses berpikir siswa dalam konstruksi kognitif berkurang. Untuk menghindari hal tersebut diperlukan perubahan dalam proses penyampaian materi sains kepada peserta didik di sekolah. Metode pembelajaran POE adalah salah satu pilihan tepat yang dapat digunakan oleh para pendidik untuk menciptakan suasana belajar yang menyenangkan dan berkualitas.</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66633" y="-428137"/>
            <a:ext cx="2590665" cy="2180869"/>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963967" y="8302318"/>
            <a:ext cx="2590665" cy="2180869"/>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8903718"/>
            <a:ext cx="4335072" cy="27665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072020" y="8903718"/>
            <a:ext cx="4335072" cy="2766564"/>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44039" y="8903718"/>
            <a:ext cx="4335072" cy="2766564"/>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216059" y="8903718"/>
            <a:ext cx="4335072" cy="2766564"/>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3131" y="-1737864"/>
            <a:ext cx="4335072" cy="2766564"/>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08889" y="-1737864"/>
            <a:ext cx="4335072" cy="276656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880909" y="-1737864"/>
            <a:ext cx="4335072" cy="2766564"/>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52928" y="-1737864"/>
            <a:ext cx="4335072" cy="2766564"/>
          </a:xfrm>
          <a:prstGeom prst="rect">
            <a:avLst/>
          </a:prstGeom>
        </p:spPr>
      </p:pic>
      <p:sp>
        <p:nvSpPr>
          <p:cNvPr name="TextBox 10" id="10"/>
          <p:cNvSpPr txBox="true"/>
          <p:nvPr/>
        </p:nvSpPr>
        <p:spPr>
          <a:xfrm rot="0">
            <a:off x="2040682" y="2438400"/>
            <a:ext cx="14206636" cy="5334000"/>
          </a:xfrm>
          <a:prstGeom prst="rect">
            <a:avLst/>
          </a:prstGeom>
        </p:spPr>
        <p:txBody>
          <a:bodyPr anchor="t" rtlCol="false" tIns="0" lIns="0" bIns="0" rIns="0">
            <a:spAutoFit/>
          </a:bodyPr>
          <a:lstStyle/>
          <a:p>
            <a:pPr algn="just">
              <a:lnSpc>
                <a:spcPts val="4200"/>
              </a:lnSpc>
            </a:pPr>
            <a:r>
              <a:rPr lang="en-US" sz="3000">
                <a:solidFill>
                  <a:srgbClr val="FFEEE3"/>
                </a:solidFill>
                <a:latin typeface="Arimo"/>
              </a:rPr>
              <a:t>Berdasarkan penelitian yang dilakukan membuktikan bahwa model pembelajaran POE mampu membantu peserta didik lebih aktif berpikir selama pembelajaran terutama dalam membuktikan suatu konsep berdasarkan hasil pengamatan dan analisis mereka sendiri. Peserta didik juga lebih merasa tertantang untuk membuktikan hasil prediksi mereka melalui serangkaian kegiatan percobaan atau observasi. Meningkatnya pemahaman konsep fisika dan sikap ilmiah siswa dengan model POE dapat dilihat dari langkah-langkah model pembelajarannya. Penguasaan konsep dan keterampilan berpikir siswa yang belajar dengan menggunakan model pembelajaran POE lebih baik dibandingkan dengan menggunakan model pembelajaran konvensional.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626222" y="2221026"/>
            <a:ext cx="11035556" cy="5844947"/>
            <a:chOff x="0" y="0"/>
            <a:chExt cx="14714074" cy="7793263"/>
          </a:xfrm>
        </p:grpSpPr>
        <p:grpSp>
          <p:nvGrpSpPr>
            <p:cNvPr name="Group 3" id="3"/>
            <p:cNvGrpSpPr/>
            <p:nvPr/>
          </p:nvGrpSpPr>
          <p:grpSpPr>
            <a:xfrm rot="0">
              <a:off x="0" y="0"/>
              <a:ext cx="14714074" cy="7793263"/>
              <a:chOff x="0" y="0"/>
              <a:chExt cx="2906484" cy="1539410"/>
            </a:xfrm>
          </p:grpSpPr>
          <p:sp>
            <p:nvSpPr>
              <p:cNvPr name="Freeform 4" id="4"/>
              <p:cNvSpPr/>
              <p:nvPr/>
            </p:nvSpPr>
            <p:spPr>
              <a:xfrm flipH="false" flipV="false">
                <a:off x="0" y="0"/>
                <a:ext cx="2906484" cy="1539410"/>
              </a:xfrm>
              <a:custGeom>
                <a:avLst/>
                <a:gdLst/>
                <a:ahLst/>
                <a:cxnLst/>
                <a:rect r="r" b="b" t="t" l="l"/>
                <a:pathLst>
                  <a:path h="1539410" w="2906484">
                    <a:moveTo>
                      <a:pt x="35779" y="0"/>
                    </a:moveTo>
                    <a:lnTo>
                      <a:pt x="2870705" y="0"/>
                    </a:lnTo>
                    <a:cubicBezTo>
                      <a:pt x="2890465" y="0"/>
                      <a:pt x="2906484" y="16019"/>
                      <a:pt x="2906484" y="35779"/>
                    </a:cubicBezTo>
                    <a:lnTo>
                      <a:pt x="2906484" y="1503631"/>
                    </a:lnTo>
                    <a:cubicBezTo>
                      <a:pt x="2906484" y="1523391"/>
                      <a:pt x="2890465" y="1539410"/>
                      <a:pt x="2870705" y="1539410"/>
                    </a:cubicBezTo>
                    <a:lnTo>
                      <a:pt x="35779" y="1539410"/>
                    </a:lnTo>
                    <a:cubicBezTo>
                      <a:pt x="16019" y="1539410"/>
                      <a:pt x="0" y="1523391"/>
                      <a:pt x="0" y="1503631"/>
                    </a:cubicBezTo>
                    <a:lnTo>
                      <a:pt x="0" y="35779"/>
                    </a:lnTo>
                    <a:cubicBezTo>
                      <a:pt x="0" y="16019"/>
                      <a:pt x="16019" y="0"/>
                      <a:pt x="35779"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50098" y="1058328"/>
              <a:ext cx="13013879" cy="5611283"/>
            </a:xfrm>
            <a:prstGeom prst="rect">
              <a:avLst/>
            </a:prstGeom>
          </p:spPr>
          <p:txBody>
            <a:bodyPr anchor="t" rtlCol="false" tIns="0" lIns="0" bIns="0" rIns="0">
              <a:spAutoFit/>
            </a:bodyPr>
            <a:lstStyle/>
            <a:p>
              <a:pPr algn="ctr">
                <a:lnSpc>
                  <a:spcPts val="10699"/>
                </a:lnSpc>
              </a:pPr>
              <a:r>
                <a:rPr lang="en-US" sz="9999">
                  <a:solidFill>
                    <a:srgbClr val="FFEEE3"/>
                  </a:solidFill>
                  <a:latin typeface="Scripter"/>
                </a:rPr>
                <a:t>TIGA BAGIAN PEMBELAJARAN DALAM MODEL POE</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284003" y="8329522"/>
            <a:ext cx="4454656" cy="3372546"/>
          </a:xfrm>
          <a:prstGeom prst="rect">
            <a:avLst/>
          </a:prstGeom>
        </p:spPr>
      </p:pic>
      <p:pic>
        <p:nvPicPr>
          <p:cNvPr name="Picture 3" id="3"/>
          <p:cNvPicPr>
            <a:picLocks noChangeAspect="true"/>
          </p:cNvPicPr>
          <p:nvPr/>
        </p:nvPicPr>
        <p:blipFill>
          <a:blip r:embed="rId2"/>
          <a:srcRect l="0" t="0" r="0" b="0"/>
          <a:stretch>
            <a:fillRect/>
          </a:stretch>
        </p:blipFill>
        <p:spPr>
          <a:xfrm flipH="false" flipV="true" rot="0">
            <a:off x="-1198628" y="-1686273"/>
            <a:ext cx="4454656" cy="3372546"/>
          </a:xfrm>
          <a:prstGeom prst="rect">
            <a:avLst/>
          </a:prstGeom>
        </p:spPr>
      </p:pic>
      <p:grpSp>
        <p:nvGrpSpPr>
          <p:cNvPr name="Group 4" id="4"/>
          <p:cNvGrpSpPr/>
          <p:nvPr/>
        </p:nvGrpSpPr>
        <p:grpSpPr>
          <a:xfrm rot="0">
            <a:off x="1028700" y="2259695"/>
            <a:ext cx="16230600" cy="5767610"/>
            <a:chOff x="0" y="0"/>
            <a:chExt cx="21640800" cy="7690147"/>
          </a:xfrm>
        </p:grpSpPr>
        <p:grpSp>
          <p:nvGrpSpPr>
            <p:cNvPr name="Group 5" id="5"/>
            <p:cNvGrpSpPr/>
            <p:nvPr/>
          </p:nvGrpSpPr>
          <p:grpSpPr>
            <a:xfrm rot="0">
              <a:off x="0" y="0"/>
              <a:ext cx="6784093" cy="7690147"/>
              <a:chOff x="0" y="0"/>
              <a:chExt cx="1340068" cy="1519041"/>
            </a:xfrm>
          </p:grpSpPr>
          <p:sp>
            <p:nvSpPr>
              <p:cNvPr name="Freeform 6" id="6"/>
              <p:cNvSpPr/>
              <p:nvPr/>
            </p:nvSpPr>
            <p:spPr>
              <a:xfrm flipH="false" flipV="false">
                <a:off x="0" y="0"/>
                <a:ext cx="1340068" cy="1519041"/>
              </a:xfrm>
              <a:custGeom>
                <a:avLst/>
                <a:gdLst/>
                <a:ahLst/>
                <a:cxnLst/>
                <a:rect r="r" b="b" t="t" l="l"/>
                <a:pathLst>
                  <a:path h="1519041" w="1340068">
                    <a:moveTo>
                      <a:pt x="77601" y="0"/>
                    </a:moveTo>
                    <a:lnTo>
                      <a:pt x="1262467" y="0"/>
                    </a:lnTo>
                    <a:cubicBezTo>
                      <a:pt x="1305325" y="0"/>
                      <a:pt x="1340068" y="34743"/>
                      <a:pt x="1340068" y="77601"/>
                    </a:cubicBezTo>
                    <a:lnTo>
                      <a:pt x="1340068" y="1441441"/>
                    </a:lnTo>
                    <a:cubicBezTo>
                      <a:pt x="1340068" y="1462022"/>
                      <a:pt x="1331892" y="1481760"/>
                      <a:pt x="1317339" y="1496313"/>
                    </a:cubicBezTo>
                    <a:cubicBezTo>
                      <a:pt x="1302786" y="1510866"/>
                      <a:pt x="1283048" y="1519041"/>
                      <a:pt x="1262467" y="1519041"/>
                    </a:cubicBezTo>
                    <a:lnTo>
                      <a:pt x="77601" y="1519041"/>
                    </a:lnTo>
                    <a:cubicBezTo>
                      <a:pt x="34743" y="1519041"/>
                      <a:pt x="0" y="1484298"/>
                      <a:pt x="0" y="1441441"/>
                    </a:cubicBezTo>
                    <a:lnTo>
                      <a:pt x="0" y="77601"/>
                    </a:lnTo>
                    <a:cubicBezTo>
                      <a:pt x="0" y="34743"/>
                      <a:pt x="34743" y="0"/>
                      <a:pt x="77601" y="0"/>
                    </a:cubicBezTo>
                    <a:close/>
                  </a:path>
                </a:pathLst>
              </a:custGeom>
              <a:solidFill>
                <a:srgbClr val="743812"/>
              </a:solidFill>
            </p:spPr>
          </p:sp>
          <p:sp>
            <p:nvSpPr>
              <p:cNvPr name="TextBox 7" id="7"/>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428354" y="0"/>
              <a:ext cx="6784093" cy="7690147"/>
              <a:chOff x="0" y="0"/>
              <a:chExt cx="1340068" cy="1519041"/>
            </a:xfrm>
          </p:grpSpPr>
          <p:sp>
            <p:nvSpPr>
              <p:cNvPr name="Freeform 9" id="9"/>
              <p:cNvSpPr/>
              <p:nvPr/>
            </p:nvSpPr>
            <p:spPr>
              <a:xfrm flipH="false" flipV="false">
                <a:off x="0" y="0"/>
                <a:ext cx="1340068" cy="1519041"/>
              </a:xfrm>
              <a:custGeom>
                <a:avLst/>
                <a:gdLst/>
                <a:ahLst/>
                <a:cxnLst/>
                <a:rect r="r" b="b" t="t" l="l"/>
                <a:pathLst>
                  <a:path h="1519041" w="1340068">
                    <a:moveTo>
                      <a:pt x="77601" y="0"/>
                    </a:moveTo>
                    <a:lnTo>
                      <a:pt x="1262467" y="0"/>
                    </a:lnTo>
                    <a:cubicBezTo>
                      <a:pt x="1305325" y="0"/>
                      <a:pt x="1340068" y="34743"/>
                      <a:pt x="1340068" y="77601"/>
                    </a:cubicBezTo>
                    <a:lnTo>
                      <a:pt x="1340068" y="1441441"/>
                    </a:lnTo>
                    <a:cubicBezTo>
                      <a:pt x="1340068" y="1462022"/>
                      <a:pt x="1331892" y="1481760"/>
                      <a:pt x="1317339" y="1496313"/>
                    </a:cubicBezTo>
                    <a:cubicBezTo>
                      <a:pt x="1302786" y="1510866"/>
                      <a:pt x="1283048" y="1519041"/>
                      <a:pt x="1262467" y="1519041"/>
                    </a:cubicBezTo>
                    <a:lnTo>
                      <a:pt x="77601" y="1519041"/>
                    </a:lnTo>
                    <a:cubicBezTo>
                      <a:pt x="34743" y="1519041"/>
                      <a:pt x="0" y="1484298"/>
                      <a:pt x="0" y="1441441"/>
                    </a:cubicBezTo>
                    <a:lnTo>
                      <a:pt x="0" y="77601"/>
                    </a:lnTo>
                    <a:cubicBezTo>
                      <a:pt x="0" y="34743"/>
                      <a:pt x="34743" y="0"/>
                      <a:pt x="77601" y="0"/>
                    </a:cubicBezTo>
                    <a:close/>
                  </a:path>
                </a:pathLst>
              </a:custGeom>
              <a:solidFill>
                <a:srgbClr val="743812"/>
              </a:solidFill>
            </p:spPr>
          </p:sp>
          <p:sp>
            <p:nvSpPr>
              <p:cNvPr name="TextBox 10" id="10"/>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856707" y="0"/>
              <a:ext cx="6784093" cy="7690147"/>
              <a:chOff x="0" y="0"/>
              <a:chExt cx="1340068" cy="1519041"/>
            </a:xfrm>
          </p:grpSpPr>
          <p:sp>
            <p:nvSpPr>
              <p:cNvPr name="Freeform 12" id="12"/>
              <p:cNvSpPr/>
              <p:nvPr/>
            </p:nvSpPr>
            <p:spPr>
              <a:xfrm flipH="false" flipV="false">
                <a:off x="0" y="0"/>
                <a:ext cx="1340068" cy="1519041"/>
              </a:xfrm>
              <a:custGeom>
                <a:avLst/>
                <a:gdLst/>
                <a:ahLst/>
                <a:cxnLst/>
                <a:rect r="r" b="b" t="t" l="l"/>
                <a:pathLst>
                  <a:path h="1519041" w="1340068">
                    <a:moveTo>
                      <a:pt x="77601" y="0"/>
                    </a:moveTo>
                    <a:lnTo>
                      <a:pt x="1262467" y="0"/>
                    </a:lnTo>
                    <a:cubicBezTo>
                      <a:pt x="1305325" y="0"/>
                      <a:pt x="1340068" y="34743"/>
                      <a:pt x="1340068" y="77601"/>
                    </a:cubicBezTo>
                    <a:lnTo>
                      <a:pt x="1340068" y="1441441"/>
                    </a:lnTo>
                    <a:cubicBezTo>
                      <a:pt x="1340068" y="1462022"/>
                      <a:pt x="1331892" y="1481760"/>
                      <a:pt x="1317339" y="1496313"/>
                    </a:cubicBezTo>
                    <a:cubicBezTo>
                      <a:pt x="1302786" y="1510866"/>
                      <a:pt x="1283048" y="1519041"/>
                      <a:pt x="1262467" y="1519041"/>
                    </a:cubicBezTo>
                    <a:lnTo>
                      <a:pt x="77601" y="1519041"/>
                    </a:lnTo>
                    <a:cubicBezTo>
                      <a:pt x="34743" y="1519041"/>
                      <a:pt x="0" y="1484298"/>
                      <a:pt x="0" y="1441441"/>
                    </a:cubicBezTo>
                    <a:lnTo>
                      <a:pt x="0" y="77601"/>
                    </a:lnTo>
                    <a:cubicBezTo>
                      <a:pt x="0" y="34743"/>
                      <a:pt x="34743" y="0"/>
                      <a:pt x="77601" y="0"/>
                    </a:cubicBezTo>
                    <a:close/>
                  </a:path>
                </a:pathLst>
              </a:custGeom>
              <a:solidFill>
                <a:srgbClr val="743812"/>
              </a:solidFill>
            </p:spPr>
          </p:sp>
          <p:sp>
            <p:nvSpPr>
              <p:cNvPr name="TextBox 13" id="13"/>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grpSp>
      <p:sp>
        <p:nvSpPr>
          <p:cNvPr name="TextBox 14" id="14"/>
          <p:cNvSpPr txBox="true"/>
          <p:nvPr/>
        </p:nvSpPr>
        <p:spPr>
          <a:xfrm rot="0">
            <a:off x="1772650" y="3217999"/>
            <a:ext cx="3682903" cy="3870052"/>
          </a:xfrm>
          <a:prstGeom prst="rect">
            <a:avLst/>
          </a:prstGeom>
        </p:spPr>
        <p:txBody>
          <a:bodyPr anchor="t" rtlCol="false" tIns="0" lIns="0" bIns="0" rIns="0">
            <a:spAutoFit/>
          </a:bodyPr>
          <a:lstStyle/>
          <a:p>
            <a:pPr algn="ctr">
              <a:lnSpc>
                <a:spcPts val="2039"/>
              </a:lnSpc>
            </a:pPr>
            <a:r>
              <a:rPr lang="en-US" sz="1906">
                <a:solidFill>
                  <a:srgbClr val="FFEEE3"/>
                </a:solidFill>
                <a:latin typeface="Open Sans"/>
              </a:rPr>
              <a:t>Prediction (prediksi) atau membuat, merupakan suatu proses membuat dugaan terhadap suatu peristiwa fisika. Dalam membuat dugaan siswa sudah memikirkan alasan mengapa ia membuat dugaan seperti itu. Dalam proses ini siswa diberi kebebasan seluas-luasnya menyusun dugaan dengan alasannya, sebaiknya guru tidak membatasi pemikiran siswa sehingga banyak gagasan dan konsep fisika muncul dari pikiran siswa. </a:t>
            </a:r>
          </a:p>
        </p:txBody>
      </p:sp>
      <p:sp>
        <p:nvSpPr>
          <p:cNvPr name="TextBox 15" id="15"/>
          <p:cNvSpPr txBox="true"/>
          <p:nvPr/>
        </p:nvSpPr>
        <p:spPr>
          <a:xfrm rot="0">
            <a:off x="7302549" y="3217999"/>
            <a:ext cx="3682903" cy="3870052"/>
          </a:xfrm>
          <a:prstGeom prst="rect">
            <a:avLst/>
          </a:prstGeom>
        </p:spPr>
        <p:txBody>
          <a:bodyPr anchor="t" rtlCol="false" tIns="0" lIns="0" bIns="0" rIns="0">
            <a:spAutoFit/>
          </a:bodyPr>
          <a:lstStyle/>
          <a:p>
            <a:pPr algn="ctr">
              <a:lnSpc>
                <a:spcPts val="2039"/>
              </a:lnSpc>
            </a:pPr>
            <a:r>
              <a:rPr lang="en-US" sz="1906">
                <a:solidFill>
                  <a:srgbClr val="FFEEE3"/>
                </a:solidFill>
                <a:latin typeface="Open Sans"/>
              </a:rPr>
              <a:t>Observation (observasi) yaitu melakukan penelitian dan pengamatan apa yang terjadi. Dengan kata lain siswa diajak untuk melakukan percobaan dan untuk menguji kebenaran prediksi yang mereka sampaikan. Pada tahap ini siswa membuat eksperimen, untuk menguji prediksi yang mereka ungkapkan. Siswa mengamati apa yang terjadi, yang terpenting dalam langkah ini adalah konfirmasi atas prediksi mereka.</a:t>
            </a:r>
          </a:p>
        </p:txBody>
      </p:sp>
      <p:sp>
        <p:nvSpPr>
          <p:cNvPr name="TextBox 16" id="16"/>
          <p:cNvSpPr txBox="true"/>
          <p:nvPr/>
        </p:nvSpPr>
        <p:spPr>
          <a:xfrm rot="0">
            <a:off x="12861876" y="3217999"/>
            <a:ext cx="3682903" cy="3870052"/>
          </a:xfrm>
          <a:prstGeom prst="rect">
            <a:avLst/>
          </a:prstGeom>
        </p:spPr>
        <p:txBody>
          <a:bodyPr anchor="t" rtlCol="false" tIns="0" lIns="0" bIns="0" rIns="0">
            <a:spAutoFit/>
          </a:bodyPr>
          <a:lstStyle/>
          <a:p>
            <a:pPr algn="ctr">
              <a:lnSpc>
                <a:spcPts val="2039"/>
              </a:lnSpc>
            </a:pPr>
            <a:r>
              <a:rPr lang="en-US" sz="1906">
                <a:solidFill>
                  <a:srgbClr val="FFEEE3"/>
                </a:solidFill>
                <a:latin typeface="Open Sans"/>
              </a:rPr>
              <a:t>Explanation (eksplanasi) yaitu pemberian penjelasan terutama tentang kesesuaian antara dugaan dengan hasil eksperimen dari tahap observasi. Apabila hasil prediksi tersebut sesuai dengan hasil observasi dan setelah mereka memperoleh penjelasan tentang kebenaran prediksinya, maka siswa semakin yakin akan konsepnya. jika dugaannya tidak tepat maka siswa dapat mencari penjelasan tentang ketidaktepatan prediksinya.</a:t>
            </a:r>
          </a:p>
        </p:txBody>
      </p:sp>
      <p:sp>
        <p:nvSpPr>
          <p:cNvPr name="TextBox 17" id="17"/>
          <p:cNvSpPr txBox="true"/>
          <p:nvPr/>
        </p:nvSpPr>
        <p:spPr>
          <a:xfrm rot="0">
            <a:off x="2005578" y="2482164"/>
            <a:ext cx="3217047" cy="514350"/>
          </a:xfrm>
          <a:prstGeom prst="rect">
            <a:avLst/>
          </a:prstGeom>
        </p:spPr>
        <p:txBody>
          <a:bodyPr anchor="t" rtlCol="false" tIns="0" lIns="0" bIns="0" rIns="0">
            <a:spAutoFit/>
          </a:bodyPr>
          <a:lstStyle/>
          <a:p>
            <a:pPr algn="ctr">
              <a:lnSpc>
                <a:spcPts val="4200"/>
              </a:lnSpc>
            </a:pPr>
            <a:r>
              <a:rPr lang="en-US" sz="3000">
                <a:solidFill>
                  <a:srgbClr val="FFEEE3"/>
                </a:solidFill>
                <a:latin typeface="Open Sans Bold"/>
              </a:rPr>
              <a:t>PREDICTION</a:t>
            </a:r>
          </a:p>
        </p:txBody>
      </p:sp>
      <p:sp>
        <p:nvSpPr>
          <p:cNvPr name="TextBox 18" id="18"/>
          <p:cNvSpPr txBox="true"/>
          <p:nvPr/>
        </p:nvSpPr>
        <p:spPr>
          <a:xfrm rot="0">
            <a:off x="7535476" y="2482164"/>
            <a:ext cx="3217047" cy="514350"/>
          </a:xfrm>
          <a:prstGeom prst="rect">
            <a:avLst/>
          </a:prstGeom>
        </p:spPr>
        <p:txBody>
          <a:bodyPr anchor="t" rtlCol="false" tIns="0" lIns="0" bIns="0" rIns="0">
            <a:spAutoFit/>
          </a:bodyPr>
          <a:lstStyle/>
          <a:p>
            <a:pPr algn="ctr">
              <a:lnSpc>
                <a:spcPts val="4200"/>
              </a:lnSpc>
            </a:pPr>
            <a:r>
              <a:rPr lang="en-US" sz="3000">
                <a:solidFill>
                  <a:srgbClr val="FFEEE3"/>
                </a:solidFill>
                <a:latin typeface="Open Sans Bold"/>
              </a:rPr>
              <a:t>OBSERVATION</a:t>
            </a:r>
          </a:p>
        </p:txBody>
      </p:sp>
      <p:sp>
        <p:nvSpPr>
          <p:cNvPr name="TextBox 19" id="19"/>
          <p:cNvSpPr txBox="true"/>
          <p:nvPr/>
        </p:nvSpPr>
        <p:spPr>
          <a:xfrm rot="0">
            <a:off x="13065375" y="2482164"/>
            <a:ext cx="3217047" cy="514350"/>
          </a:xfrm>
          <a:prstGeom prst="rect">
            <a:avLst/>
          </a:prstGeom>
        </p:spPr>
        <p:txBody>
          <a:bodyPr anchor="t" rtlCol="false" tIns="0" lIns="0" bIns="0" rIns="0">
            <a:spAutoFit/>
          </a:bodyPr>
          <a:lstStyle/>
          <a:p>
            <a:pPr algn="ctr">
              <a:lnSpc>
                <a:spcPts val="4200"/>
              </a:lnSpc>
            </a:pPr>
            <a:r>
              <a:rPr lang="en-US" sz="3000">
                <a:solidFill>
                  <a:srgbClr val="FFEEE3"/>
                </a:solidFill>
                <a:latin typeface="Open Sans Bold"/>
              </a:rPr>
              <a:t>EXPLANATION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626222" y="2897301"/>
            <a:ext cx="11035556" cy="4492397"/>
            <a:chOff x="0" y="0"/>
            <a:chExt cx="14714074" cy="5989863"/>
          </a:xfrm>
        </p:grpSpPr>
        <p:grpSp>
          <p:nvGrpSpPr>
            <p:cNvPr name="Group 3" id="3"/>
            <p:cNvGrpSpPr/>
            <p:nvPr/>
          </p:nvGrpSpPr>
          <p:grpSpPr>
            <a:xfrm rot="0">
              <a:off x="0" y="0"/>
              <a:ext cx="14714074" cy="5989863"/>
              <a:chOff x="0" y="0"/>
              <a:chExt cx="2906484" cy="1183183"/>
            </a:xfrm>
          </p:grpSpPr>
          <p:sp>
            <p:nvSpPr>
              <p:cNvPr name="Freeform 4" id="4"/>
              <p:cNvSpPr/>
              <p:nvPr/>
            </p:nvSpPr>
            <p:spPr>
              <a:xfrm flipH="false" flipV="false">
                <a:off x="0" y="0"/>
                <a:ext cx="2906484" cy="1183183"/>
              </a:xfrm>
              <a:custGeom>
                <a:avLst/>
                <a:gdLst/>
                <a:ahLst/>
                <a:cxnLst/>
                <a:rect r="r" b="b" t="t" l="l"/>
                <a:pathLst>
                  <a:path h="1183183" w="2906484">
                    <a:moveTo>
                      <a:pt x="35779" y="0"/>
                    </a:moveTo>
                    <a:lnTo>
                      <a:pt x="2870705" y="0"/>
                    </a:lnTo>
                    <a:cubicBezTo>
                      <a:pt x="2890465" y="0"/>
                      <a:pt x="2906484" y="16019"/>
                      <a:pt x="2906484" y="35779"/>
                    </a:cubicBezTo>
                    <a:lnTo>
                      <a:pt x="2906484" y="1147404"/>
                    </a:lnTo>
                    <a:cubicBezTo>
                      <a:pt x="2906484" y="1167164"/>
                      <a:pt x="2890465" y="1183183"/>
                      <a:pt x="2870705" y="1183183"/>
                    </a:cubicBezTo>
                    <a:lnTo>
                      <a:pt x="35779" y="1183183"/>
                    </a:lnTo>
                    <a:cubicBezTo>
                      <a:pt x="16019" y="1183183"/>
                      <a:pt x="0" y="1167164"/>
                      <a:pt x="0" y="1147404"/>
                    </a:cubicBezTo>
                    <a:lnTo>
                      <a:pt x="0" y="35779"/>
                    </a:lnTo>
                    <a:cubicBezTo>
                      <a:pt x="0" y="16019"/>
                      <a:pt x="16019" y="0"/>
                      <a:pt x="35779"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50098" y="1058328"/>
              <a:ext cx="13013879" cy="3807883"/>
            </a:xfrm>
            <a:prstGeom prst="rect">
              <a:avLst/>
            </a:prstGeom>
          </p:spPr>
          <p:txBody>
            <a:bodyPr anchor="t" rtlCol="false" tIns="0" lIns="0" bIns="0" rIns="0">
              <a:spAutoFit/>
            </a:bodyPr>
            <a:lstStyle/>
            <a:p>
              <a:pPr algn="ctr">
                <a:lnSpc>
                  <a:spcPts val="10699"/>
                </a:lnSpc>
              </a:pPr>
              <a:r>
                <a:rPr lang="en-US" sz="9999">
                  <a:solidFill>
                    <a:srgbClr val="FFEEE3"/>
                  </a:solidFill>
                  <a:latin typeface="Scripter"/>
                </a:rPr>
                <a:t>KELEBIHAN MODEL PEMBELAJARAN POE</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ECD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6633" y="8657737"/>
            <a:ext cx="2590665" cy="120112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963967" y="551606"/>
            <a:ext cx="2590665" cy="120112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66633" y="-428137"/>
            <a:ext cx="2590665" cy="2180869"/>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963967" y="8302318"/>
            <a:ext cx="2590665" cy="2180869"/>
          </a:xfrm>
          <a:prstGeom prst="rect">
            <a:avLst/>
          </a:prstGeom>
        </p:spPr>
      </p:pic>
      <p:grpSp>
        <p:nvGrpSpPr>
          <p:cNvPr name="Group 6" id="6"/>
          <p:cNvGrpSpPr/>
          <p:nvPr/>
        </p:nvGrpSpPr>
        <p:grpSpPr>
          <a:xfrm rot="0">
            <a:off x="5020523" y="1568426"/>
            <a:ext cx="8246954" cy="7150148"/>
            <a:chOff x="0" y="0"/>
            <a:chExt cx="10995938" cy="9533531"/>
          </a:xfrm>
        </p:grpSpPr>
        <p:grpSp>
          <p:nvGrpSpPr>
            <p:cNvPr name="Group 7" id="7"/>
            <p:cNvGrpSpPr/>
            <p:nvPr/>
          </p:nvGrpSpPr>
          <p:grpSpPr>
            <a:xfrm rot="0">
              <a:off x="0" y="0"/>
              <a:ext cx="10995938" cy="9533531"/>
              <a:chOff x="0" y="0"/>
              <a:chExt cx="2172037" cy="1883167"/>
            </a:xfrm>
          </p:grpSpPr>
          <p:sp>
            <p:nvSpPr>
              <p:cNvPr name="Freeform 8" id="8"/>
              <p:cNvSpPr/>
              <p:nvPr/>
            </p:nvSpPr>
            <p:spPr>
              <a:xfrm flipH="false" flipV="false">
                <a:off x="0" y="0"/>
                <a:ext cx="2172037" cy="1883167"/>
              </a:xfrm>
              <a:custGeom>
                <a:avLst/>
                <a:gdLst/>
                <a:ahLst/>
                <a:cxnLst/>
                <a:rect r="r" b="b" t="t" l="l"/>
                <a:pathLst>
                  <a:path h="1883167" w="2172037">
                    <a:moveTo>
                      <a:pt x="47877" y="0"/>
                    </a:moveTo>
                    <a:lnTo>
                      <a:pt x="2124160" y="0"/>
                    </a:lnTo>
                    <a:cubicBezTo>
                      <a:pt x="2150602" y="0"/>
                      <a:pt x="2172037" y="21435"/>
                      <a:pt x="2172037" y="47877"/>
                    </a:cubicBezTo>
                    <a:lnTo>
                      <a:pt x="2172037" y="1835290"/>
                    </a:lnTo>
                    <a:cubicBezTo>
                      <a:pt x="2172037" y="1847988"/>
                      <a:pt x="2166993" y="1860165"/>
                      <a:pt x="2158014" y="1869144"/>
                    </a:cubicBezTo>
                    <a:cubicBezTo>
                      <a:pt x="2149036" y="1878123"/>
                      <a:pt x="2136858" y="1883167"/>
                      <a:pt x="2124160" y="1883167"/>
                    </a:cubicBezTo>
                    <a:lnTo>
                      <a:pt x="47877" y="1883167"/>
                    </a:lnTo>
                    <a:cubicBezTo>
                      <a:pt x="35179" y="1883167"/>
                      <a:pt x="23001" y="1878123"/>
                      <a:pt x="14023" y="1869144"/>
                    </a:cubicBezTo>
                    <a:cubicBezTo>
                      <a:pt x="5044" y="1860165"/>
                      <a:pt x="0" y="1847988"/>
                      <a:pt x="0" y="1835290"/>
                    </a:cubicBezTo>
                    <a:lnTo>
                      <a:pt x="0" y="47877"/>
                    </a:lnTo>
                    <a:cubicBezTo>
                      <a:pt x="0" y="35179"/>
                      <a:pt x="5044" y="23001"/>
                      <a:pt x="14023" y="14023"/>
                    </a:cubicBezTo>
                    <a:cubicBezTo>
                      <a:pt x="23001" y="5044"/>
                      <a:pt x="35179" y="0"/>
                      <a:pt x="47877" y="0"/>
                    </a:cubicBezTo>
                    <a:close/>
                  </a:path>
                </a:pathLst>
              </a:custGeom>
              <a:solidFill>
                <a:srgbClr val="743812"/>
              </a:solidFill>
            </p:spPr>
          </p:sp>
          <p:sp>
            <p:nvSpPr>
              <p:cNvPr name="TextBox 9" id="9"/>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523902" y="1427507"/>
              <a:ext cx="9948134" cy="6667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Mengurangi rasa kantuk</a:t>
              </a:r>
            </a:p>
          </p:txBody>
        </p:sp>
        <p:sp>
          <p:nvSpPr>
            <p:cNvPr name="TextBox 11" id="11"/>
            <p:cNvSpPr txBox="true"/>
            <p:nvPr/>
          </p:nvSpPr>
          <p:spPr>
            <a:xfrm rot="0">
              <a:off x="523902" y="4100016"/>
              <a:ext cx="9948134" cy="6667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Merangsang motivasi belajar</a:t>
              </a:r>
            </a:p>
          </p:txBody>
        </p:sp>
        <p:sp>
          <p:nvSpPr>
            <p:cNvPr name="TextBox 12" id="12"/>
            <p:cNvSpPr txBox="true"/>
            <p:nvPr/>
          </p:nvSpPr>
          <p:spPr>
            <a:xfrm rot="0">
              <a:off x="523902" y="2766516"/>
              <a:ext cx="9948134" cy="6667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Ada tempat bertanya</a:t>
              </a:r>
            </a:p>
          </p:txBody>
        </p:sp>
        <p:sp>
          <p:nvSpPr>
            <p:cNvPr name="TextBox 13" id="13"/>
            <p:cNvSpPr txBox="true"/>
            <p:nvPr/>
          </p:nvSpPr>
          <p:spPr>
            <a:xfrm rot="0">
              <a:off x="523902" y="5484653"/>
              <a:ext cx="9948134" cy="6667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Kesempatan melakukan resitasi oral</a:t>
              </a:r>
            </a:p>
          </p:txBody>
        </p:sp>
        <p:sp>
          <p:nvSpPr>
            <p:cNvPr name="TextBox 14" id="14"/>
            <p:cNvSpPr txBox="true"/>
            <p:nvPr/>
          </p:nvSpPr>
          <p:spPr>
            <a:xfrm rot="0">
              <a:off x="523902" y="6818153"/>
              <a:ext cx="9948134" cy="13779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Membantu timbulnya asosiasi dengan peristiwa yang mudah diingat</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699058" y="2221026"/>
            <a:ext cx="10889884" cy="5844947"/>
            <a:chOff x="0" y="0"/>
            <a:chExt cx="14519846" cy="7793263"/>
          </a:xfrm>
        </p:grpSpPr>
        <p:grpSp>
          <p:nvGrpSpPr>
            <p:cNvPr name="Group 3" id="3"/>
            <p:cNvGrpSpPr/>
            <p:nvPr/>
          </p:nvGrpSpPr>
          <p:grpSpPr>
            <a:xfrm rot="0">
              <a:off x="0" y="0"/>
              <a:ext cx="14519846" cy="7793263"/>
              <a:chOff x="0" y="0"/>
              <a:chExt cx="2868118" cy="1539410"/>
            </a:xfrm>
          </p:grpSpPr>
          <p:sp>
            <p:nvSpPr>
              <p:cNvPr name="Freeform 4" id="4"/>
              <p:cNvSpPr/>
              <p:nvPr/>
            </p:nvSpPr>
            <p:spPr>
              <a:xfrm flipH="false" flipV="false">
                <a:off x="0" y="0"/>
                <a:ext cx="2868118" cy="1539410"/>
              </a:xfrm>
              <a:custGeom>
                <a:avLst/>
                <a:gdLst/>
                <a:ahLst/>
                <a:cxnLst/>
                <a:rect r="r" b="b" t="t" l="l"/>
                <a:pathLst>
                  <a:path h="1539410" w="2868118">
                    <a:moveTo>
                      <a:pt x="36257" y="0"/>
                    </a:moveTo>
                    <a:lnTo>
                      <a:pt x="2831860" y="0"/>
                    </a:lnTo>
                    <a:cubicBezTo>
                      <a:pt x="2851885" y="0"/>
                      <a:pt x="2868118" y="16233"/>
                      <a:pt x="2868118" y="36257"/>
                    </a:cubicBezTo>
                    <a:lnTo>
                      <a:pt x="2868118" y="1503153"/>
                    </a:lnTo>
                    <a:cubicBezTo>
                      <a:pt x="2868118" y="1512769"/>
                      <a:pt x="2864298" y="1521991"/>
                      <a:pt x="2857498" y="1528791"/>
                    </a:cubicBezTo>
                    <a:cubicBezTo>
                      <a:pt x="2850699" y="1535590"/>
                      <a:pt x="2841477" y="1539410"/>
                      <a:pt x="2831860" y="1539410"/>
                    </a:cubicBezTo>
                    <a:lnTo>
                      <a:pt x="36257" y="1539410"/>
                    </a:lnTo>
                    <a:cubicBezTo>
                      <a:pt x="16233" y="1539410"/>
                      <a:pt x="0" y="1523177"/>
                      <a:pt x="0" y="1503153"/>
                    </a:cubicBezTo>
                    <a:lnTo>
                      <a:pt x="0" y="36257"/>
                    </a:lnTo>
                    <a:cubicBezTo>
                      <a:pt x="0" y="16233"/>
                      <a:pt x="16233" y="0"/>
                      <a:pt x="36257"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38876" y="1058328"/>
              <a:ext cx="12842094" cy="5611283"/>
            </a:xfrm>
            <a:prstGeom prst="rect">
              <a:avLst/>
            </a:prstGeom>
          </p:spPr>
          <p:txBody>
            <a:bodyPr anchor="t" rtlCol="false" tIns="0" lIns="0" bIns="0" rIns="0">
              <a:spAutoFit/>
            </a:bodyPr>
            <a:lstStyle/>
            <a:p>
              <a:pPr algn="ctr">
                <a:lnSpc>
                  <a:spcPts val="10699"/>
                </a:lnSpc>
              </a:pPr>
              <a:r>
                <a:rPr lang="en-US" sz="9999">
                  <a:solidFill>
                    <a:srgbClr val="FFEEE3"/>
                  </a:solidFill>
                  <a:latin typeface="Scripter"/>
                </a:rPr>
                <a:t>KEKURANGAN MODEL PEMBELAJARAN POE</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6633" y="8657737"/>
            <a:ext cx="2590665" cy="120112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963967" y="551606"/>
            <a:ext cx="2590665" cy="120112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66633" y="-428137"/>
            <a:ext cx="2590665" cy="2180869"/>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963967" y="8302318"/>
            <a:ext cx="2590665" cy="2180869"/>
          </a:xfrm>
          <a:prstGeom prst="rect">
            <a:avLst/>
          </a:prstGeom>
        </p:spPr>
      </p:pic>
      <p:grpSp>
        <p:nvGrpSpPr>
          <p:cNvPr name="Group 6" id="6"/>
          <p:cNvGrpSpPr/>
          <p:nvPr/>
        </p:nvGrpSpPr>
        <p:grpSpPr>
          <a:xfrm rot="0">
            <a:off x="4562790" y="1289178"/>
            <a:ext cx="9047013" cy="8103574"/>
            <a:chOff x="0" y="0"/>
            <a:chExt cx="2382752" cy="2134275"/>
          </a:xfrm>
        </p:grpSpPr>
        <p:sp>
          <p:nvSpPr>
            <p:cNvPr name="Freeform 7" id="7"/>
            <p:cNvSpPr/>
            <p:nvPr/>
          </p:nvSpPr>
          <p:spPr>
            <a:xfrm flipH="false" flipV="false">
              <a:off x="0" y="0"/>
              <a:ext cx="2382752" cy="2134275"/>
            </a:xfrm>
            <a:custGeom>
              <a:avLst/>
              <a:gdLst/>
              <a:ahLst/>
              <a:cxnLst/>
              <a:rect r="r" b="b" t="t" l="l"/>
              <a:pathLst>
                <a:path h="2134275" w="2382752">
                  <a:moveTo>
                    <a:pt x="43643" y="0"/>
                  </a:moveTo>
                  <a:lnTo>
                    <a:pt x="2339110" y="0"/>
                  </a:lnTo>
                  <a:cubicBezTo>
                    <a:pt x="2350684" y="0"/>
                    <a:pt x="2361785" y="4598"/>
                    <a:pt x="2369970" y="12783"/>
                  </a:cubicBezTo>
                  <a:cubicBezTo>
                    <a:pt x="2378154" y="20967"/>
                    <a:pt x="2382752" y="32068"/>
                    <a:pt x="2382752" y="43643"/>
                  </a:cubicBezTo>
                  <a:lnTo>
                    <a:pt x="2382752" y="2090632"/>
                  </a:lnTo>
                  <a:cubicBezTo>
                    <a:pt x="2382752" y="2102207"/>
                    <a:pt x="2378154" y="2113307"/>
                    <a:pt x="2369970" y="2121492"/>
                  </a:cubicBezTo>
                  <a:cubicBezTo>
                    <a:pt x="2361785" y="2129677"/>
                    <a:pt x="2350684" y="2134275"/>
                    <a:pt x="2339110" y="2134275"/>
                  </a:cubicBezTo>
                  <a:lnTo>
                    <a:pt x="43643" y="2134275"/>
                  </a:lnTo>
                  <a:cubicBezTo>
                    <a:pt x="32068" y="2134275"/>
                    <a:pt x="20967" y="2129677"/>
                    <a:pt x="12783" y="2121492"/>
                  </a:cubicBezTo>
                  <a:cubicBezTo>
                    <a:pt x="4598" y="2113307"/>
                    <a:pt x="0" y="2102207"/>
                    <a:pt x="0" y="2090632"/>
                  </a:cubicBezTo>
                  <a:lnTo>
                    <a:pt x="0" y="43643"/>
                  </a:lnTo>
                  <a:cubicBezTo>
                    <a:pt x="0" y="32068"/>
                    <a:pt x="4598" y="20967"/>
                    <a:pt x="12783" y="12783"/>
                  </a:cubicBezTo>
                  <a:cubicBezTo>
                    <a:pt x="20967" y="4598"/>
                    <a:pt x="32068" y="0"/>
                    <a:pt x="43643" y="0"/>
                  </a:cubicBezTo>
                  <a:close/>
                </a:path>
              </a:pathLst>
            </a:custGeom>
            <a:solidFill>
              <a:srgbClr val="743812"/>
            </a:solidFill>
          </p:spPr>
        </p:sp>
        <p:sp>
          <p:nvSpPr>
            <p:cNvPr name="TextBox 8" id="8"/>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5367189" y="7134048"/>
            <a:ext cx="7461100" cy="5143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Bisa terjadi kesalahan kelompok</a:t>
            </a:r>
          </a:p>
        </p:txBody>
      </p:sp>
      <p:sp>
        <p:nvSpPr>
          <p:cNvPr name="TextBox 10" id="10"/>
          <p:cNvSpPr txBox="true"/>
          <p:nvPr/>
        </p:nvSpPr>
        <p:spPr>
          <a:xfrm rot="0">
            <a:off x="5459710" y="2581587"/>
            <a:ext cx="7461100" cy="5143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Menjadi tempat mengobrol atau gosip</a:t>
            </a:r>
          </a:p>
        </p:txBody>
      </p:sp>
      <p:sp>
        <p:nvSpPr>
          <p:cNvPr name="TextBox 11" id="11"/>
          <p:cNvSpPr txBox="true"/>
          <p:nvPr/>
        </p:nvSpPr>
        <p:spPr>
          <a:xfrm rot="0">
            <a:off x="5413450" y="4857750"/>
            <a:ext cx="7461100" cy="514350"/>
          </a:xfrm>
          <a:prstGeom prst="rect">
            <a:avLst/>
          </a:prstGeom>
        </p:spPr>
        <p:txBody>
          <a:bodyPr anchor="t" rtlCol="false" tIns="0" lIns="0" bIns="0" rIns="0">
            <a:spAutoFit/>
          </a:bodyPr>
          <a:lstStyle/>
          <a:p>
            <a:pPr algn="ctr">
              <a:lnSpc>
                <a:spcPts val="4200"/>
              </a:lnSpc>
            </a:pPr>
            <a:r>
              <a:rPr lang="en-US" sz="3000">
                <a:solidFill>
                  <a:srgbClr val="FFF4E3"/>
                </a:solidFill>
                <a:latin typeface="Open Sans"/>
              </a:rPr>
              <a:t>Sering terjadi debat di dalam kelompok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699058" y="2897301"/>
            <a:ext cx="10889884" cy="4492397"/>
            <a:chOff x="0" y="0"/>
            <a:chExt cx="14519846" cy="5989863"/>
          </a:xfrm>
        </p:grpSpPr>
        <p:grpSp>
          <p:nvGrpSpPr>
            <p:cNvPr name="Group 3" id="3"/>
            <p:cNvGrpSpPr/>
            <p:nvPr/>
          </p:nvGrpSpPr>
          <p:grpSpPr>
            <a:xfrm rot="0">
              <a:off x="0" y="0"/>
              <a:ext cx="14519846" cy="5989863"/>
              <a:chOff x="0" y="0"/>
              <a:chExt cx="2868118" cy="1183183"/>
            </a:xfrm>
          </p:grpSpPr>
          <p:sp>
            <p:nvSpPr>
              <p:cNvPr name="Freeform 4" id="4"/>
              <p:cNvSpPr/>
              <p:nvPr/>
            </p:nvSpPr>
            <p:spPr>
              <a:xfrm flipH="false" flipV="false">
                <a:off x="0" y="0"/>
                <a:ext cx="2868118" cy="1183183"/>
              </a:xfrm>
              <a:custGeom>
                <a:avLst/>
                <a:gdLst/>
                <a:ahLst/>
                <a:cxnLst/>
                <a:rect r="r" b="b" t="t" l="l"/>
                <a:pathLst>
                  <a:path h="1183183" w="2868118">
                    <a:moveTo>
                      <a:pt x="36257" y="0"/>
                    </a:moveTo>
                    <a:lnTo>
                      <a:pt x="2831860" y="0"/>
                    </a:lnTo>
                    <a:cubicBezTo>
                      <a:pt x="2851885" y="0"/>
                      <a:pt x="2868118" y="16233"/>
                      <a:pt x="2868118" y="36257"/>
                    </a:cubicBezTo>
                    <a:lnTo>
                      <a:pt x="2868118" y="1146926"/>
                    </a:lnTo>
                    <a:cubicBezTo>
                      <a:pt x="2868118" y="1166950"/>
                      <a:pt x="2851885" y="1183183"/>
                      <a:pt x="2831860" y="1183183"/>
                    </a:cubicBezTo>
                    <a:lnTo>
                      <a:pt x="36257" y="1183183"/>
                    </a:lnTo>
                    <a:cubicBezTo>
                      <a:pt x="16233" y="1183183"/>
                      <a:pt x="0" y="1166950"/>
                      <a:pt x="0" y="1146926"/>
                    </a:cubicBezTo>
                    <a:lnTo>
                      <a:pt x="0" y="36257"/>
                    </a:lnTo>
                    <a:cubicBezTo>
                      <a:pt x="0" y="16233"/>
                      <a:pt x="16233" y="0"/>
                      <a:pt x="36257"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38876" y="1058328"/>
              <a:ext cx="12842094" cy="3807883"/>
            </a:xfrm>
            <a:prstGeom prst="rect">
              <a:avLst/>
            </a:prstGeom>
          </p:spPr>
          <p:txBody>
            <a:bodyPr anchor="t" rtlCol="false" tIns="0" lIns="0" bIns="0" rIns="0">
              <a:spAutoFit/>
            </a:bodyPr>
            <a:lstStyle/>
            <a:p>
              <a:pPr algn="ctr">
                <a:lnSpc>
                  <a:spcPts val="10699"/>
                </a:lnSpc>
              </a:pPr>
              <a:r>
                <a:rPr lang="en-US" sz="9999">
                  <a:solidFill>
                    <a:srgbClr val="FFEEE3"/>
                  </a:solidFill>
                  <a:latin typeface="Scripter"/>
                </a:rPr>
                <a:t>PEMAHAMAN KONSEP</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284003" y="8329522"/>
            <a:ext cx="4454656" cy="3372546"/>
          </a:xfrm>
          <a:prstGeom prst="rect">
            <a:avLst/>
          </a:prstGeom>
        </p:spPr>
      </p:pic>
      <p:pic>
        <p:nvPicPr>
          <p:cNvPr name="Picture 3" id="3"/>
          <p:cNvPicPr>
            <a:picLocks noChangeAspect="true"/>
          </p:cNvPicPr>
          <p:nvPr/>
        </p:nvPicPr>
        <p:blipFill>
          <a:blip r:embed="rId2"/>
          <a:srcRect l="0" t="0" r="0" b="0"/>
          <a:stretch>
            <a:fillRect/>
          </a:stretch>
        </p:blipFill>
        <p:spPr>
          <a:xfrm flipH="false" flipV="true" rot="0">
            <a:off x="-1198628" y="-1686273"/>
            <a:ext cx="4454656" cy="3372546"/>
          </a:xfrm>
          <a:prstGeom prst="rect">
            <a:avLst/>
          </a:prstGeom>
        </p:spPr>
      </p:pic>
      <p:sp>
        <p:nvSpPr>
          <p:cNvPr name="TextBox 4" id="4"/>
          <p:cNvSpPr txBox="true"/>
          <p:nvPr/>
        </p:nvSpPr>
        <p:spPr>
          <a:xfrm rot="0">
            <a:off x="1636490" y="1714848"/>
            <a:ext cx="15015019" cy="3924554"/>
          </a:xfrm>
          <a:prstGeom prst="rect">
            <a:avLst/>
          </a:prstGeom>
        </p:spPr>
        <p:txBody>
          <a:bodyPr anchor="t" rtlCol="false" tIns="0" lIns="0" bIns="0" rIns="0">
            <a:spAutoFit/>
          </a:bodyPr>
          <a:lstStyle/>
          <a:p>
            <a:pPr algn="just">
              <a:lnSpc>
                <a:spcPts val="3103"/>
              </a:lnSpc>
            </a:pPr>
            <a:r>
              <a:rPr lang="en-US" sz="2900">
                <a:solidFill>
                  <a:srgbClr val="B85E24"/>
                </a:solidFill>
                <a:latin typeface="Open Sans"/>
              </a:rPr>
              <a:t>Pemahaman konsep sangatlah penting karena pemahaman konsep didasarkan pada kenyataan kondisi alam dan kondisi alam sangatlah kompleks sehingga perlu pengelompokan atas dasar keragaman objek, peristiwa, maupun proses. Pemahaman konsep adalah proses atau perbuatan yang tertanam di dalam pikiran dan mempunyai makna sehingga dapat mengerti betul secara mental, filosofis, maksud, implikasi, maupun aplikasi-aplikasi dalam kehidupan sehari-hari siswa dan mampu menghubungkan antara pengetahuan baru dengan pengetahuan lama yang sudah mereka miliki sebelumnya, sehingga siswa mempunyai pengertian yang mendalam, mampu menjelaskan kejadian atau peristiwa yang dialaminya, serta mampu menafsirkan arti yang tersirat.</a:t>
            </a:r>
          </a:p>
        </p:txBody>
      </p:sp>
      <p:sp>
        <p:nvSpPr>
          <p:cNvPr name="TextBox 5" id="5"/>
          <p:cNvSpPr txBox="true"/>
          <p:nvPr/>
        </p:nvSpPr>
        <p:spPr>
          <a:xfrm rot="0">
            <a:off x="1636490" y="6062209"/>
            <a:ext cx="15015019" cy="800354"/>
          </a:xfrm>
          <a:prstGeom prst="rect">
            <a:avLst/>
          </a:prstGeom>
        </p:spPr>
        <p:txBody>
          <a:bodyPr anchor="t" rtlCol="false" tIns="0" lIns="0" bIns="0" rIns="0">
            <a:spAutoFit/>
          </a:bodyPr>
          <a:lstStyle/>
          <a:p>
            <a:pPr algn="just">
              <a:lnSpc>
                <a:spcPts val="3103"/>
              </a:lnSpc>
            </a:pPr>
            <a:r>
              <a:rPr lang="en-US" sz="2900">
                <a:solidFill>
                  <a:srgbClr val="B85E24"/>
                </a:solidFill>
                <a:latin typeface="Open Sans Bold"/>
              </a:rPr>
              <a:t>Anderson &amp; Krathwol, menjabarkan 7 proses kognitif memahami, diantanya yaitu:</a:t>
            </a:r>
          </a:p>
        </p:txBody>
      </p:sp>
      <p:sp>
        <p:nvSpPr>
          <p:cNvPr name="TextBox 6" id="6"/>
          <p:cNvSpPr txBox="true"/>
          <p:nvPr/>
        </p:nvSpPr>
        <p:spPr>
          <a:xfrm rot="0">
            <a:off x="1636490" y="7062791"/>
            <a:ext cx="6824037" cy="2579370"/>
          </a:xfrm>
          <a:prstGeom prst="rect">
            <a:avLst/>
          </a:prstGeom>
        </p:spPr>
        <p:txBody>
          <a:bodyPr anchor="t" rtlCol="false" tIns="0" lIns="0" bIns="0" rIns="0">
            <a:spAutoFit/>
          </a:bodyPr>
          <a:lstStyle/>
          <a:p>
            <a:pPr algn="just" marL="626111" indent="-313055" lvl="1">
              <a:lnSpc>
                <a:spcPts val="5220"/>
              </a:lnSpc>
              <a:buFont typeface="Arial"/>
              <a:buChar char="•"/>
            </a:pPr>
            <a:r>
              <a:rPr lang="en-US" sz="2900">
                <a:solidFill>
                  <a:srgbClr val="B85E24"/>
                </a:solidFill>
                <a:latin typeface="Open Sans"/>
              </a:rPr>
              <a:t>Menafsirkan (interpreting)</a:t>
            </a:r>
          </a:p>
          <a:p>
            <a:pPr algn="just" marL="626111" indent="-313055" lvl="1">
              <a:lnSpc>
                <a:spcPts val="5220"/>
              </a:lnSpc>
              <a:buFont typeface="Arial"/>
              <a:buChar char="•"/>
            </a:pPr>
            <a:r>
              <a:rPr lang="en-US" sz="2900">
                <a:solidFill>
                  <a:srgbClr val="B85E24"/>
                </a:solidFill>
                <a:latin typeface="Open Sans"/>
              </a:rPr>
              <a:t>Memberikan contoh (examplifying)</a:t>
            </a:r>
          </a:p>
          <a:p>
            <a:pPr algn="just" marL="626111" indent="-313055" lvl="1">
              <a:lnSpc>
                <a:spcPts val="5220"/>
              </a:lnSpc>
              <a:buFont typeface="Arial"/>
              <a:buChar char="•"/>
            </a:pPr>
            <a:r>
              <a:rPr lang="en-US" sz="2900">
                <a:solidFill>
                  <a:srgbClr val="B85E24"/>
                </a:solidFill>
                <a:latin typeface="Open Sans"/>
              </a:rPr>
              <a:t>Mengklasifikasikan (classifying)</a:t>
            </a:r>
          </a:p>
          <a:p>
            <a:pPr algn="just" marL="626111" indent="-313055" lvl="1">
              <a:lnSpc>
                <a:spcPts val="5220"/>
              </a:lnSpc>
              <a:buFont typeface="Arial"/>
              <a:buChar char="•"/>
            </a:pPr>
            <a:r>
              <a:rPr lang="en-US" sz="2900">
                <a:solidFill>
                  <a:srgbClr val="B85E24"/>
                </a:solidFill>
                <a:latin typeface="Open Sans"/>
              </a:rPr>
              <a:t>Menarik inferensi (infering)</a:t>
            </a:r>
          </a:p>
        </p:txBody>
      </p:sp>
      <p:sp>
        <p:nvSpPr>
          <p:cNvPr name="TextBox 7" id="7"/>
          <p:cNvSpPr txBox="true"/>
          <p:nvPr/>
        </p:nvSpPr>
        <p:spPr>
          <a:xfrm rot="0">
            <a:off x="9144000" y="6954112"/>
            <a:ext cx="6824037" cy="1922145"/>
          </a:xfrm>
          <a:prstGeom prst="rect">
            <a:avLst/>
          </a:prstGeom>
        </p:spPr>
        <p:txBody>
          <a:bodyPr anchor="t" rtlCol="false" tIns="0" lIns="0" bIns="0" rIns="0">
            <a:spAutoFit/>
          </a:bodyPr>
          <a:lstStyle/>
          <a:p>
            <a:pPr algn="just" marL="626111" indent="-313055" lvl="1">
              <a:lnSpc>
                <a:spcPts val="5220"/>
              </a:lnSpc>
              <a:buFont typeface="Arial"/>
              <a:buChar char="•"/>
            </a:pPr>
            <a:r>
              <a:rPr lang="en-US" sz="2900">
                <a:solidFill>
                  <a:srgbClr val="B85E24"/>
                </a:solidFill>
                <a:latin typeface="Open Sans"/>
              </a:rPr>
              <a:t>Membandingkan (comparing)</a:t>
            </a:r>
          </a:p>
          <a:p>
            <a:pPr algn="just" marL="626111" indent="-313055" lvl="1">
              <a:lnSpc>
                <a:spcPts val="5220"/>
              </a:lnSpc>
              <a:buFont typeface="Arial"/>
              <a:buChar char="•"/>
            </a:pPr>
            <a:r>
              <a:rPr lang="en-US" sz="2900">
                <a:solidFill>
                  <a:srgbClr val="B85E24"/>
                </a:solidFill>
                <a:latin typeface="Open Sans"/>
              </a:rPr>
              <a:t>Meringkas (summarizing)</a:t>
            </a:r>
          </a:p>
          <a:p>
            <a:pPr algn="just" marL="626111" indent="-313055" lvl="1">
              <a:lnSpc>
                <a:spcPts val="5220"/>
              </a:lnSpc>
              <a:buFont typeface="Arial"/>
              <a:buChar char="•"/>
            </a:pPr>
            <a:r>
              <a:rPr lang="en-US" sz="2900">
                <a:solidFill>
                  <a:srgbClr val="B85E24"/>
                </a:solidFill>
                <a:latin typeface="Open Sans"/>
              </a:rPr>
              <a:t>Menjelaskan (explaining)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6633" y="8302318"/>
            <a:ext cx="2590665" cy="120112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56163" y="428137"/>
            <a:ext cx="2590665" cy="120112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739487">
            <a:off x="15421913" y="6290820"/>
            <a:ext cx="5732173" cy="5816781"/>
          </a:xfrm>
          <a:prstGeom prst="rect">
            <a:avLst/>
          </a:prstGeom>
        </p:spPr>
      </p:pic>
      <p:sp>
        <p:nvSpPr>
          <p:cNvPr name="TextBox 5" id="5"/>
          <p:cNvSpPr txBox="true"/>
          <p:nvPr/>
        </p:nvSpPr>
        <p:spPr>
          <a:xfrm rot="0">
            <a:off x="3467861" y="4680215"/>
            <a:ext cx="11352277" cy="2561178"/>
          </a:xfrm>
          <a:prstGeom prst="rect">
            <a:avLst/>
          </a:prstGeom>
        </p:spPr>
        <p:txBody>
          <a:bodyPr anchor="t" rtlCol="false" tIns="0" lIns="0" bIns="0" rIns="0">
            <a:spAutoFit/>
          </a:bodyPr>
          <a:lstStyle/>
          <a:p>
            <a:pPr algn="ctr">
              <a:lnSpc>
                <a:spcPts val="6882"/>
              </a:lnSpc>
            </a:pPr>
            <a:r>
              <a:rPr lang="en-US" sz="4916">
                <a:solidFill>
                  <a:srgbClr val="743812"/>
                </a:solidFill>
                <a:latin typeface="Open Sans"/>
              </a:rPr>
              <a:t>Novia Mita Safitri 2213022081</a:t>
            </a:r>
          </a:p>
          <a:p>
            <a:pPr algn="ctr">
              <a:lnSpc>
                <a:spcPts val="6882"/>
              </a:lnSpc>
            </a:pPr>
            <a:r>
              <a:rPr lang="en-US" sz="4916">
                <a:solidFill>
                  <a:srgbClr val="743812"/>
                </a:solidFill>
                <a:latin typeface="Open Sans"/>
              </a:rPr>
              <a:t>Lutfiah Mazidah 2213022086</a:t>
            </a:r>
          </a:p>
          <a:p>
            <a:pPr algn="ctr">
              <a:lnSpc>
                <a:spcPts val="6882"/>
              </a:lnSpc>
            </a:pPr>
            <a:r>
              <a:rPr lang="en-US" sz="4916">
                <a:solidFill>
                  <a:srgbClr val="743812"/>
                </a:solidFill>
                <a:latin typeface="Open Sans"/>
              </a:rPr>
              <a:t>Risyania Az Zuhruf 2213022093</a:t>
            </a:r>
          </a:p>
        </p:txBody>
      </p:sp>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311817">
            <a:off x="-1493892" y="-2908390"/>
            <a:ext cx="5732173" cy="5816781"/>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362308" y="8724806"/>
            <a:ext cx="5484520" cy="1066988"/>
          </a:xfrm>
          <a:prstGeom prst="rect">
            <a:avLst/>
          </a:prstGeom>
        </p:spPr>
      </p:pic>
      <p:sp>
        <p:nvSpPr>
          <p:cNvPr name="TextBox 8" id="8"/>
          <p:cNvSpPr txBox="true"/>
          <p:nvPr/>
        </p:nvSpPr>
        <p:spPr>
          <a:xfrm rot="0">
            <a:off x="5886524" y="2781605"/>
            <a:ext cx="6979031" cy="1329035"/>
          </a:xfrm>
          <a:prstGeom prst="rect">
            <a:avLst/>
          </a:prstGeom>
        </p:spPr>
        <p:txBody>
          <a:bodyPr anchor="t" rtlCol="false" tIns="0" lIns="0" bIns="0" rIns="0">
            <a:spAutoFit/>
          </a:bodyPr>
          <a:lstStyle/>
          <a:p>
            <a:pPr>
              <a:lnSpc>
                <a:spcPts val="9587"/>
              </a:lnSpc>
            </a:pPr>
            <a:r>
              <a:rPr lang="en-US" sz="8960">
                <a:solidFill>
                  <a:srgbClr val="743812"/>
                </a:solidFill>
                <a:latin typeface="Scripter"/>
              </a:rPr>
              <a:t>Anggota Tim: </a:t>
            </a:r>
          </a:p>
        </p:txBody>
      </p:sp>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70066" y="562275"/>
            <a:ext cx="5484520" cy="1066988"/>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74381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4996" y="836084"/>
            <a:ext cx="1987408" cy="167303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389548" y="-528631"/>
            <a:ext cx="3282443" cy="3037752"/>
          </a:xfrm>
          <a:prstGeom prst="rect">
            <a:avLst/>
          </a:prstGeom>
        </p:spPr>
      </p:pic>
      <p:sp>
        <p:nvSpPr>
          <p:cNvPr name="TextBox 4" id="4"/>
          <p:cNvSpPr txBox="true"/>
          <p:nvPr/>
        </p:nvSpPr>
        <p:spPr>
          <a:xfrm rot="0">
            <a:off x="2011334" y="1319692"/>
            <a:ext cx="14265333"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FFEEE3"/>
                </a:solidFill>
                <a:latin typeface="Scripter"/>
              </a:rPr>
              <a:t>KESIMPULAN</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8553121" y="361204"/>
            <a:ext cx="1181757" cy="816410"/>
          </a:xfrm>
          <a:prstGeom prst="rect">
            <a:avLst/>
          </a:prstGeom>
        </p:spPr>
      </p:pic>
      <p:sp>
        <p:nvSpPr>
          <p:cNvPr name="TextBox 6" id="6"/>
          <p:cNvSpPr txBox="true"/>
          <p:nvPr/>
        </p:nvSpPr>
        <p:spPr>
          <a:xfrm rot="0">
            <a:off x="1028700" y="2491267"/>
            <a:ext cx="16230600" cy="7472680"/>
          </a:xfrm>
          <a:prstGeom prst="rect">
            <a:avLst/>
          </a:prstGeom>
        </p:spPr>
        <p:txBody>
          <a:bodyPr anchor="t" rtlCol="false" tIns="0" lIns="0" bIns="0" rIns="0">
            <a:spAutoFit/>
          </a:bodyPr>
          <a:lstStyle/>
          <a:p>
            <a:pPr algn="just" marL="0" indent="0" lvl="0">
              <a:lnSpc>
                <a:spcPts val="3919"/>
              </a:lnSpc>
              <a:spcBef>
                <a:spcPct val="0"/>
              </a:spcBef>
            </a:pPr>
            <a:r>
              <a:rPr lang="en-US" sz="2799" spc="170">
                <a:solidFill>
                  <a:srgbClr val="FFEEE3"/>
                </a:solidFill>
                <a:latin typeface="Handyman"/>
              </a:rPr>
              <a:t>Metode pembelajaran POE (Prediction, Observation, Explanation) adalah salah satu pilihan tepat yang dapat digunakan oleh para pendidik untuk menciptakan suasana belajar yang menyenangkan dan berkualitas. Prediction (prediksi) atau membuat, merupakan suatu proses membuat dugaan terhadap suatu peristiwa fisika. Observation (observasi) yaitu melakukan penelitian, pengamatan apa yang terjadi. Explanation (eksplanasi) yaitu pemberian penjelasan terutama tentang kesesuaian antara dugaan dengan hasil eksperimen dari tahap observasi. Model pembelajaran Predict-Observe-Explaine (POE) efisien untuk menciptakan diskusi para siswa mengenai konsep ilmu pengetahuan karena model pembelajaran ini mampu memfasilitasi siswa untuk mengembangkan aktivitas mental dan fisik secara optimal dengan melibatkan siswa dalam meramalkan suatu fenomena, melakukan observasi melalui demonstrasi, dan akhirnya menjelaskan hasil demonstrasi dan ramalan mereka sebelumnya. Model pembelajaran POE memiliki manfaat atau kelebihan yang sangat besar dalam memberikan kesempatan kepada siswa untuk lebih mengembangkan kemampuannya dalam kegiatan pembelajaran sebab siswa dituntut untuk aktif dalam belajar melalui kegiatan kerjasama dalam kelompok. Disamping memiliki kelebihan model pembelajaran ini juga mengandung beberapa kelemahan, yaitu apabila anggota kelompok tidak menyadari makna kerjasama dalam kelompok.</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4996" y="836084"/>
            <a:ext cx="1987408" cy="1673036"/>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684582" y="7931606"/>
            <a:ext cx="1987408" cy="1673036"/>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0659" y="7249248"/>
            <a:ext cx="3282443" cy="3037752"/>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389548" y="-528631"/>
            <a:ext cx="3282443" cy="3037752"/>
          </a:xfrm>
          <a:prstGeom prst="rect">
            <a:avLst/>
          </a:prstGeom>
        </p:spPr>
      </p:pic>
      <p:sp>
        <p:nvSpPr>
          <p:cNvPr name="TextBox 6" id="6"/>
          <p:cNvSpPr txBox="true"/>
          <p:nvPr/>
        </p:nvSpPr>
        <p:spPr>
          <a:xfrm rot="0">
            <a:off x="2011334" y="3495358"/>
            <a:ext cx="14265333"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FFEEE3"/>
                </a:solidFill>
                <a:latin typeface="Scripter"/>
              </a:rPr>
              <a:t>SARAN</a:t>
            </a:r>
          </a:p>
        </p:txBody>
      </p:sp>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601635" y="2233171"/>
            <a:ext cx="1084730" cy="749380"/>
          </a:xfrm>
          <a:prstGeom prst="rect">
            <a:avLst/>
          </a:prstGeom>
        </p:spPr>
      </p:pic>
      <p:sp>
        <p:nvSpPr>
          <p:cNvPr name="TextBox 8" id="8"/>
          <p:cNvSpPr txBox="true"/>
          <p:nvPr/>
        </p:nvSpPr>
        <p:spPr>
          <a:xfrm rot="0">
            <a:off x="3841060" y="5305108"/>
            <a:ext cx="10605880" cy="3014980"/>
          </a:xfrm>
          <a:prstGeom prst="rect">
            <a:avLst/>
          </a:prstGeom>
        </p:spPr>
        <p:txBody>
          <a:bodyPr anchor="t" rtlCol="false" tIns="0" lIns="0" bIns="0" rIns="0">
            <a:spAutoFit/>
          </a:bodyPr>
          <a:lstStyle/>
          <a:p>
            <a:pPr algn="ctr" marL="0" indent="0" lvl="0">
              <a:lnSpc>
                <a:spcPts val="3919"/>
              </a:lnSpc>
              <a:spcBef>
                <a:spcPct val="0"/>
              </a:spcBef>
            </a:pPr>
            <a:r>
              <a:rPr lang="en-US" sz="2799" spc="170">
                <a:solidFill>
                  <a:srgbClr val="FFEEE3"/>
                </a:solidFill>
                <a:latin typeface="Handyman"/>
              </a:rPr>
              <a:t>Semoga makalah yang kami buat ini dapat bermanfaat bagi kita semua serta dapat memberikan informasi tentang pentingnya model pembelajaran yang diterapkan. Meskipun dalam penulisan makalah ini terdapat banyak kekurangan, baik dari segi penulisan maupun cara kami dalam membahasnya untuk itu kritik dan saran yang bersifat membangun sangat kami harapkan.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553387" y="2955900"/>
            <a:ext cx="11035556" cy="3567465"/>
            <a:chOff x="0" y="0"/>
            <a:chExt cx="14714074" cy="4756620"/>
          </a:xfrm>
        </p:grpSpPr>
        <p:grpSp>
          <p:nvGrpSpPr>
            <p:cNvPr name="Group 3" id="3"/>
            <p:cNvGrpSpPr/>
            <p:nvPr/>
          </p:nvGrpSpPr>
          <p:grpSpPr>
            <a:xfrm rot="0">
              <a:off x="0" y="0"/>
              <a:ext cx="14714074" cy="4756620"/>
              <a:chOff x="0" y="0"/>
              <a:chExt cx="2906484" cy="939579"/>
            </a:xfrm>
          </p:grpSpPr>
          <p:sp>
            <p:nvSpPr>
              <p:cNvPr name="Freeform 4" id="4"/>
              <p:cNvSpPr/>
              <p:nvPr/>
            </p:nvSpPr>
            <p:spPr>
              <a:xfrm flipH="false" flipV="false">
                <a:off x="0" y="0"/>
                <a:ext cx="2906484" cy="939579"/>
              </a:xfrm>
              <a:custGeom>
                <a:avLst/>
                <a:gdLst/>
                <a:ahLst/>
                <a:cxnLst/>
                <a:rect r="r" b="b" t="t" l="l"/>
                <a:pathLst>
                  <a:path h="939579" w="2906484">
                    <a:moveTo>
                      <a:pt x="35779" y="0"/>
                    </a:moveTo>
                    <a:lnTo>
                      <a:pt x="2870705" y="0"/>
                    </a:lnTo>
                    <a:cubicBezTo>
                      <a:pt x="2890465" y="0"/>
                      <a:pt x="2906484" y="16019"/>
                      <a:pt x="2906484" y="35779"/>
                    </a:cubicBezTo>
                    <a:lnTo>
                      <a:pt x="2906484" y="903801"/>
                    </a:lnTo>
                    <a:cubicBezTo>
                      <a:pt x="2906484" y="923561"/>
                      <a:pt x="2890465" y="939579"/>
                      <a:pt x="2870705" y="939579"/>
                    </a:cubicBezTo>
                    <a:lnTo>
                      <a:pt x="35779" y="939579"/>
                    </a:lnTo>
                    <a:cubicBezTo>
                      <a:pt x="16019" y="939579"/>
                      <a:pt x="0" y="923561"/>
                      <a:pt x="0" y="903801"/>
                    </a:cubicBezTo>
                    <a:lnTo>
                      <a:pt x="0" y="35779"/>
                    </a:lnTo>
                    <a:cubicBezTo>
                      <a:pt x="0" y="16019"/>
                      <a:pt x="16019" y="0"/>
                      <a:pt x="35779"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50098" y="1067853"/>
              <a:ext cx="13013879" cy="2565115"/>
            </a:xfrm>
            <a:prstGeom prst="rect">
              <a:avLst/>
            </a:prstGeom>
          </p:spPr>
          <p:txBody>
            <a:bodyPr anchor="t" rtlCol="false" tIns="0" lIns="0" bIns="0" rIns="0">
              <a:spAutoFit/>
            </a:bodyPr>
            <a:lstStyle/>
            <a:p>
              <a:pPr algn="ctr">
                <a:lnSpc>
                  <a:spcPts val="13721"/>
                </a:lnSpc>
              </a:pPr>
              <a:r>
                <a:rPr lang="en-US" sz="12823">
                  <a:solidFill>
                    <a:srgbClr val="FFEEE3"/>
                  </a:solidFill>
                  <a:latin typeface="Scripter"/>
                </a:rPr>
                <a:t>Terima Kasih</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43812"/>
        </a:solidFill>
      </p:bgPr>
    </p:bg>
    <p:spTree>
      <p:nvGrpSpPr>
        <p:cNvPr id="1" name=""/>
        <p:cNvGrpSpPr/>
        <p:nvPr/>
      </p:nvGrpSpPr>
      <p:grpSpPr>
        <a:xfrm>
          <a:off x="0" y="0"/>
          <a:ext cx="0" cy="0"/>
          <a:chOff x="0" y="0"/>
          <a:chExt cx="0" cy="0"/>
        </a:xfrm>
      </p:grpSpPr>
      <p:sp>
        <p:nvSpPr>
          <p:cNvPr name="TextBox 2" id="2"/>
          <p:cNvSpPr txBox="true"/>
          <p:nvPr/>
        </p:nvSpPr>
        <p:spPr>
          <a:xfrm rot="0">
            <a:off x="2463847" y="3658639"/>
            <a:ext cx="13360306" cy="4842510"/>
          </a:xfrm>
          <a:prstGeom prst="rect">
            <a:avLst/>
          </a:prstGeom>
        </p:spPr>
        <p:txBody>
          <a:bodyPr anchor="t" rtlCol="false" tIns="0" lIns="0" bIns="0" rIns="0">
            <a:spAutoFit/>
          </a:bodyPr>
          <a:lstStyle/>
          <a:p>
            <a:pPr algn="just">
              <a:lnSpc>
                <a:spcPts val="3870"/>
              </a:lnSpc>
            </a:pPr>
            <a:r>
              <a:rPr lang="en-US" sz="3000">
                <a:solidFill>
                  <a:srgbClr val="FFEEE3"/>
                </a:solidFill>
                <a:latin typeface="Open Sans"/>
              </a:rPr>
              <a:t>Menurut peneliti ada beberapa faktor yang membuat hasil belajar fisika peserta didik itu rendah, diantaranya kurangnya minat belajar siswa untuk mengetahui keterampilan hasil belajar akademik tinggi dan rendah. Oleh karena itu, guru harus mampu menggunakan strategi pembelajaran yang dapat meningkatkan motivasi belajar peserta didik, agar hasil belajar peserta didik dapat optimal, yaitu dengan menggunakan strategi pembelajaran yang bervariasi dan merangsang berpikir anak. </a:t>
            </a:r>
            <a:r>
              <a:rPr lang="en-US" sz="3000">
                <a:solidFill>
                  <a:srgbClr val="FFEEE3"/>
                </a:solidFill>
                <a:latin typeface="Open Sans"/>
              </a:rPr>
              <a:t>Dalam hal ini model pembelajaran POE atau Prediction, Observation, and Explain sangat cocok dengan pembelajaran fisika karena dalam model pembelajaran ini siswa dituntut aktif dalam proses pembelajaran.</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923464" y="0"/>
            <a:ext cx="4335072" cy="2766564"/>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67536" y="7520436"/>
            <a:ext cx="4335072" cy="276656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90645" y="-225531"/>
            <a:ext cx="1676110" cy="1862344"/>
          </a:xfrm>
          <a:prstGeom prst="rect">
            <a:avLst/>
          </a:prstGeom>
        </p:spPr>
      </p:pic>
      <p:sp>
        <p:nvSpPr>
          <p:cNvPr name="TextBox 6" id="6"/>
          <p:cNvSpPr txBox="true"/>
          <p:nvPr/>
        </p:nvSpPr>
        <p:spPr>
          <a:xfrm rot="0">
            <a:off x="4930542" y="1411857"/>
            <a:ext cx="8426915" cy="1338560"/>
          </a:xfrm>
          <a:prstGeom prst="rect">
            <a:avLst/>
          </a:prstGeom>
        </p:spPr>
        <p:txBody>
          <a:bodyPr anchor="t" rtlCol="false" tIns="0" lIns="0" bIns="0" rIns="0">
            <a:spAutoFit/>
          </a:bodyPr>
          <a:lstStyle/>
          <a:p>
            <a:pPr algn="ctr">
              <a:lnSpc>
                <a:spcPts val="9587"/>
              </a:lnSpc>
            </a:pPr>
            <a:r>
              <a:rPr lang="en-US" sz="8960">
                <a:solidFill>
                  <a:srgbClr val="FFBB8F"/>
                </a:solidFill>
                <a:latin typeface="Scripter"/>
              </a:rPr>
              <a:t>Latar Belakang</a:t>
            </a:r>
          </a:p>
        </p:txBody>
      </p:sp>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611890" y="8501149"/>
            <a:ext cx="1676110" cy="1862344"/>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553387" y="2955900"/>
            <a:ext cx="11035556" cy="4492397"/>
            <a:chOff x="0" y="0"/>
            <a:chExt cx="14714074" cy="5989863"/>
          </a:xfrm>
        </p:grpSpPr>
        <p:grpSp>
          <p:nvGrpSpPr>
            <p:cNvPr name="Group 3" id="3"/>
            <p:cNvGrpSpPr/>
            <p:nvPr/>
          </p:nvGrpSpPr>
          <p:grpSpPr>
            <a:xfrm rot="0">
              <a:off x="0" y="0"/>
              <a:ext cx="14714074" cy="5989863"/>
              <a:chOff x="0" y="0"/>
              <a:chExt cx="2906484" cy="1183183"/>
            </a:xfrm>
          </p:grpSpPr>
          <p:sp>
            <p:nvSpPr>
              <p:cNvPr name="Freeform 4" id="4"/>
              <p:cNvSpPr/>
              <p:nvPr/>
            </p:nvSpPr>
            <p:spPr>
              <a:xfrm flipH="false" flipV="false">
                <a:off x="0" y="0"/>
                <a:ext cx="2906484" cy="1183183"/>
              </a:xfrm>
              <a:custGeom>
                <a:avLst/>
                <a:gdLst/>
                <a:ahLst/>
                <a:cxnLst/>
                <a:rect r="r" b="b" t="t" l="l"/>
                <a:pathLst>
                  <a:path h="1183183" w="2906484">
                    <a:moveTo>
                      <a:pt x="35779" y="0"/>
                    </a:moveTo>
                    <a:lnTo>
                      <a:pt x="2870705" y="0"/>
                    </a:lnTo>
                    <a:cubicBezTo>
                      <a:pt x="2890465" y="0"/>
                      <a:pt x="2906484" y="16019"/>
                      <a:pt x="2906484" y="35779"/>
                    </a:cubicBezTo>
                    <a:lnTo>
                      <a:pt x="2906484" y="1147404"/>
                    </a:lnTo>
                    <a:cubicBezTo>
                      <a:pt x="2906484" y="1167164"/>
                      <a:pt x="2890465" y="1183183"/>
                      <a:pt x="2870705" y="1183183"/>
                    </a:cubicBezTo>
                    <a:lnTo>
                      <a:pt x="35779" y="1183183"/>
                    </a:lnTo>
                    <a:cubicBezTo>
                      <a:pt x="16019" y="1183183"/>
                      <a:pt x="0" y="1167164"/>
                      <a:pt x="0" y="1147404"/>
                    </a:cubicBezTo>
                    <a:lnTo>
                      <a:pt x="0" y="35779"/>
                    </a:lnTo>
                    <a:cubicBezTo>
                      <a:pt x="0" y="16019"/>
                      <a:pt x="16019" y="0"/>
                      <a:pt x="35779"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50098" y="1058328"/>
              <a:ext cx="13013879" cy="3807883"/>
            </a:xfrm>
            <a:prstGeom prst="rect">
              <a:avLst/>
            </a:prstGeom>
          </p:spPr>
          <p:txBody>
            <a:bodyPr anchor="t" rtlCol="false" tIns="0" lIns="0" bIns="0" rIns="0">
              <a:spAutoFit/>
            </a:bodyPr>
            <a:lstStyle/>
            <a:p>
              <a:pPr algn="ctr">
                <a:lnSpc>
                  <a:spcPts val="10699"/>
                </a:lnSpc>
              </a:pPr>
              <a:r>
                <a:rPr lang="en-US" sz="9999">
                  <a:solidFill>
                    <a:srgbClr val="FFEEE3"/>
                  </a:solidFill>
                  <a:latin typeface="Scripter"/>
                </a:rPr>
                <a:t>pengerTIAN MODEL PEMBELAJARAN POE</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6633" y="8657737"/>
            <a:ext cx="2590665" cy="120112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963967" y="551606"/>
            <a:ext cx="2590665" cy="1201127"/>
          </a:xfrm>
          <a:prstGeom prst="rect">
            <a:avLst/>
          </a:prstGeom>
        </p:spPr>
      </p:pic>
      <p:sp>
        <p:nvSpPr>
          <p:cNvPr name="TextBox 4" id="4"/>
          <p:cNvSpPr txBox="true"/>
          <p:nvPr/>
        </p:nvSpPr>
        <p:spPr>
          <a:xfrm rot="0">
            <a:off x="2593626" y="971550"/>
            <a:ext cx="13100749" cy="2647950"/>
          </a:xfrm>
          <a:prstGeom prst="rect">
            <a:avLst/>
          </a:prstGeom>
        </p:spPr>
        <p:txBody>
          <a:bodyPr anchor="t" rtlCol="false" tIns="0" lIns="0" bIns="0" rIns="0">
            <a:spAutoFit/>
          </a:bodyPr>
          <a:lstStyle/>
          <a:p>
            <a:pPr algn="just">
              <a:lnSpc>
                <a:spcPts val="4200"/>
              </a:lnSpc>
            </a:pPr>
            <a:r>
              <a:rPr lang="en-US" sz="3000">
                <a:solidFill>
                  <a:srgbClr val="743812"/>
                </a:solidFill>
                <a:latin typeface="Open Sans"/>
              </a:rPr>
              <a:t>Model pembelajaran pada dasarnya merupakan bentuk pembelajaran yang tergambar dari awal sampai akhir yang disajikan secara khas oleh guru. Dengan kata lain, model pembelajaran merupakan bungkus atau bingkai dari penerapan suatu pendekatan, metode dan teknik pembelajaran.</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66633" y="-428137"/>
            <a:ext cx="2590665" cy="2180869"/>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963967" y="8302318"/>
            <a:ext cx="2590665" cy="2180869"/>
          </a:xfrm>
          <a:prstGeom prst="rect">
            <a:avLst/>
          </a:prstGeom>
        </p:spPr>
      </p:pic>
      <p:sp>
        <p:nvSpPr>
          <p:cNvPr name="TextBox 7" id="7"/>
          <p:cNvSpPr txBox="true"/>
          <p:nvPr/>
        </p:nvSpPr>
        <p:spPr>
          <a:xfrm rot="0">
            <a:off x="2593626" y="3915820"/>
            <a:ext cx="14166117" cy="514350"/>
          </a:xfrm>
          <a:prstGeom prst="rect">
            <a:avLst/>
          </a:prstGeom>
        </p:spPr>
        <p:txBody>
          <a:bodyPr anchor="t" rtlCol="false" tIns="0" lIns="0" bIns="0" rIns="0">
            <a:spAutoFit/>
          </a:bodyPr>
          <a:lstStyle/>
          <a:p>
            <a:pPr algn="just">
              <a:lnSpc>
                <a:spcPts val="4200"/>
              </a:lnSpc>
            </a:pPr>
            <a:r>
              <a:rPr lang="en-US" sz="3000">
                <a:solidFill>
                  <a:srgbClr val="743812"/>
                </a:solidFill>
                <a:latin typeface="Open Sans Bold"/>
              </a:rPr>
              <a:t>Menurut sagala (2009 : 175 )</a:t>
            </a:r>
          </a:p>
        </p:txBody>
      </p:sp>
      <p:sp>
        <p:nvSpPr>
          <p:cNvPr name="TextBox 8" id="8"/>
          <p:cNvSpPr txBox="true"/>
          <p:nvPr/>
        </p:nvSpPr>
        <p:spPr>
          <a:xfrm rot="0">
            <a:off x="2266883" y="4726491"/>
            <a:ext cx="14166117" cy="4781550"/>
          </a:xfrm>
          <a:prstGeom prst="rect">
            <a:avLst/>
          </a:prstGeom>
        </p:spPr>
        <p:txBody>
          <a:bodyPr anchor="t" rtlCol="false" tIns="0" lIns="0" bIns="0" rIns="0">
            <a:spAutoFit/>
          </a:bodyPr>
          <a:lstStyle/>
          <a:p>
            <a:pPr marL="647700" indent="-323850" lvl="1">
              <a:lnSpc>
                <a:spcPts val="4200"/>
              </a:lnSpc>
              <a:buFont typeface="Arial"/>
              <a:buChar char="•"/>
            </a:pPr>
            <a:r>
              <a:rPr lang="en-US" sz="3000">
                <a:solidFill>
                  <a:srgbClr val="743812"/>
                </a:solidFill>
                <a:latin typeface="Open Sans"/>
              </a:rPr>
              <a:t>Suatu tipe atau desain</a:t>
            </a:r>
          </a:p>
          <a:p>
            <a:pPr marL="647700" indent="-323850" lvl="1">
              <a:lnSpc>
                <a:spcPts val="4200"/>
              </a:lnSpc>
              <a:buFont typeface="Arial"/>
              <a:buChar char="•"/>
            </a:pPr>
            <a:r>
              <a:rPr lang="en-US" sz="3000">
                <a:solidFill>
                  <a:srgbClr val="743812"/>
                </a:solidFill>
                <a:latin typeface="Open Sans"/>
              </a:rPr>
              <a:t>S</a:t>
            </a:r>
            <a:r>
              <a:rPr lang="en-US" sz="3000">
                <a:solidFill>
                  <a:srgbClr val="743812"/>
                </a:solidFill>
                <a:latin typeface="Open Sans"/>
              </a:rPr>
              <a:t>uatu deskripsi atau analogi yang dipergunakan untuk membantu proses visualisasi sesuatu yang tidak dapat langsung diamati </a:t>
            </a:r>
          </a:p>
          <a:p>
            <a:pPr marL="647700" indent="-323850" lvl="1">
              <a:lnSpc>
                <a:spcPts val="4200"/>
              </a:lnSpc>
              <a:buFont typeface="Arial"/>
              <a:buChar char="•"/>
            </a:pPr>
            <a:r>
              <a:rPr lang="en-US" sz="3000">
                <a:solidFill>
                  <a:srgbClr val="743812"/>
                </a:solidFill>
                <a:latin typeface="Open Sans"/>
              </a:rPr>
              <a:t>Suatu sistem asumsi-asumsi, data-data dan inferensi-inferensi yang dipakai untuk menggambarkan secara matematis suatu objek atau peristiwa</a:t>
            </a:r>
          </a:p>
          <a:p>
            <a:pPr marL="647700" indent="-323850" lvl="1">
              <a:lnSpc>
                <a:spcPts val="4200"/>
              </a:lnSpc>
              <a:buFont typeface="Arial"/>
              <a:buChar char="•"/>
            </a:pPr>
            <a:r>
              <a:rPr lang="en-US" sz="3000">
                <a:solidFill>
                  <a:srgbClr val="743812"/>
                </a:solidFill>
                <a:latin typeface="Open Sans"/>
              </a:rPr>
              <a:t>suatu desain yang disederhanakan dari suatu sistem kerja </a:t>
            </a:r>
          </a:p>
          <a:p>
            <a:pPr marL="647700" indent="-323850" lvl="1">
              <a:lnSpc>
                <a:spcPts val="4200"/>
              </a:lnSpc>
              <a:buFont typeface="Arial"/>
              <a:buChar char="•"/>
            </a:pPr>
            <a:r>
              <a:rPr lang="en-US" sz="3000">
                <a:solidFill>
                  <a:srgbClr val="743812"/>
                </a:solidFill>
                <a:latin typeface="Open Sans"/>
              </a:rPr>
              <a:t>Suatu deskripsi dari suatu sistem yang mugkin atau imajiner</a:t>
            </a:r>
          </a:p>
          <a:p>
            <a:pPr marL="647700" indent="-323850" lvl="1">
              <a:lnSpc>
                <a:spcPts val="4200"/>
              </a:lnSpc>
              <a:buFont typeface="Arial"/>
              <a:buChar char="•"/>
            </a:pPr>
            <a:r>
              <a:rPr lang="en-US" sz="3000">
                <a:solidFill>
                  <a:srgbClr val="743812"/>
                </a:solidFill>
                <a:latin typeface="Open Sans"/>
              </a:rPr>
              <a:t>Penyajian yang diperkecil agar dapat menjelaskan dan menunjukkan sifat bentuk aslinya.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8903718"/>
            <a:ext cx="4335072" cy="27665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072020" y="8903718"/>
            <a:ext cx="4335072" cy="2766564"/>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44039" y="8903718"/>
            <a:ext cx="4335072" cy="2766564"/>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216059" y="8903718"/>
            <a:ext cx="4335072" cy="2766564"/>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3131" y="-1737864"/>
            <a:ext cx="4335072" cy="2766564"/>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08889" y="-1737864"/>
            <a:ext cx="4335072" cy="276656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880909" y="-1737864"/>
            <a:ext cx="4335072" cy="2766564"/>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52928" y="-1737864"/>
            <a:ext cx="4335072" cy="2766564"/>
          </a:xfrm>
          <a:prstGeom prst="rect">
            <a:avLst/>
          </a:prstGeom>
        </p:spPr>
      </p:pic>
      <p:grpSp>
        <p:nvGrpSpPr>
          <p:cNvPr name="Group 10" id="10"/>
          <p:cNvGrpSpPr/>
          <p:nvPr/>
        </p:nvGrpSpPr>
        <p:grpSpPr>
          <a:xfrm rot="0">
            <a:off x="1867871" y="2592154"/>
            <a:ext cx="14552258" cy="5102692"/>
            <a:chOff x="0" y="0"/>
            <a:chExt cx="19403010" cy="6803590"/>
          </a:xfrm>
        </p:grpSpPr>
        <p:sp>
          <p:nvSpPr>
            <p:cNvPr name="TextBox 11" id="11"/>
            <p:cNvSpPr txBox="true"/>
            <p:nvPr/>
          </p:nvSpPr>
          <p:spPr>
            <a:xfrm rot="0">
              <a:off x="423458" y="38100"/>
              <a:ext cx="16439516" cy="617926"/>
            </a:xfrm>
            <a:prstGeom prst="rect">
              <a:avLst/>
            </a:prstGeom>
          </p:spPr>
          <p:txBody>
            <a:bodyPr anchor="t" rtlCol="false" tIns="0" lIns="0" bIns="0" rIns="0">
              <a:spAutoFit/>
            </a:bodyPr>
            <a:lstStyle/>
            <a:p>
              <a:pPr>
                <a:lnSpc>
                  <a:spcPts val="3491"/>
                </a:lnSpc>
              </a:pPr>
              <a:r>
                <a:rPr lang="en-US" sz="3262">
                  <a:solidFill>
                    <a:srgbClr val="FFEEE3"/>
                  </a:solidFill>
                  <a:latin typeface="Open Sans Bold"/>
                </a:rPr>
                <a:t>Menurut Trianto ( 2007 : 6 )</a:t>
              </a:r>
            </a:p>
          </p:txBody>
        </p:sp>
        <p:sp>
          <p:nvSpPr>
            <p:cNvPr name="TextBox 12" id="12"/>
            <p:cNvSpPr txBox="true"/>
            <p:nvPr/>
          </p:nvSpPr>
          <p:spPr>
            <a:xfrm rot="0">
              <a:off x="0" y="2561790"/>
              <a:ext cx="19258769" cy="424180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FFEEE3"/>
                  </a:solidFill>
                  <a:latin typeface="Arimo"/>
                </a:rPr>
                <a:t>Rasional	teoritik	logis	yang	disusun	oleh	para	pencipta	atau penggemarnya</a:t>
              </a:r>
            </a:p>
            <a:p>
              <a:pPr algn="just" marL="647700" indent="-323850" lvl="1">
                <a:lnSpc>
                  <a:spcPts val="4200"/>
                </a:lnSpc>
                <a:buFont typeface="Arial"/>
                <a:buChar char="•"/>
              </a:pPr>
              <a:r>
                <a:rPr lang="en-US" sz="3000">
                  <a:solidFill>
                    <a:srgbClr val="FFEEE3"/>
                  </a:solidFill>
                  <a:latin typeface="Arimo"/>
                </a:rPr>
                <a:t>Landasan pemikiran tentang apa dan bagaimana siswa belajar (tujuan pembelajaran yang akan dicapai)</a:t>
              </a:r>
            </a:p>
            <a:p>
              <a:pPr algn="just" marL="647700" indent="-323850" lvl="1">
                <a:lnSpc>
                  <a:spcPts val="4200"/>
                </a:lnSpc>
                <a:buFont typeface="Arial"/>
                <a:buChar char="•"/>
              </a:pPr>
              <a:r>
                <a:rPr lang="en-US" sz="3000">
                  <a:solidFill>
                    <a:srgbClr val="FFEEE3"/>
                  </a:solidFill>
                  <a:latin typeface="Arimo"/>
                </a:rPr>
                <a:t>Tingkah laku mengajar yang diperlukan agar model tersebut dapat dilaksanakan dengan berhasil</a:t>
              </a:r>
            </a:p>
            <a:p>
              <a:pPr algn="just" marL="647700" indent="-323850" lvl="1">
                <a:lnSpc>
                  <a:spcPts val="4200"/>
                </a:lnSpc>
                <a:buFont typeface="Arial"/>
                <a:buChar char="•"/>
              </a:pPr>
              <a:r>
                <a:rPr lang="en-US" sz="3000">
                  <a:solidFill>
                    <a:srgbClr val="FFEEE3"/>
                  </a:solidFill>
                  <a:latin typeface="Arimo"/>
                </a:rPr>
                <a:t>Lingkungan belajar yang diperlukan agar tujuan itu dapat tercapai</a:t>
              </a:r>
            </a:p>
          </p:txBody>
        </p:sp>
        <p:sp>
          <p:nvSpPr>
            <p:cNvPr name="TextBox 13" id="13"/>
            <p:cNvSpPr txBox="true"/>
            <p:nvPr/>
          </p:nvSpPr>
          <p:spPr>
            <a:xfrm rot="0">
              <a:off x="460828" y="999690"/>
              <a:ext cx="18942182" cy="1397000"/>
            </a:xfrm>
            <a:prstGeom prst="rect">
              <a:avLst/>
            </a:prstGeom>
          </p:spPr>
          <p:txBody>
            <a:bodyPr anchor="t" rtlCol="false" tIns="0" lIns="0" bIns="0" rIns="0">
              <a:spAutoFit/>
            </a:bodyPr>
            <a:lstStyle/>
            <a:p>
              <a:pPr>
                <a:lnSpc>
                  <a:spcPts val="4200"/>
                </a:lnSpc>
              </a:pPr>
              <a:r>
                <a:rPr lang="en-US" sz="3000">
                  <a:solidFill>
                    <a:srgbClr val="FFEEE3"/>
                  </a:solidFill>
                  <a:latin typeface="Arimo"/>
                </a:rPr>
                <a:t>Model pengajaran mempunyai empat ciri khusus yang tidak dimiliki oleh strategi, metode atau prosedur, ciri-ciri tersebut adalah:</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EE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6633" y="8657737"/>
            <a:ext cx="2590665" cy="120112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963967" y="551606"/>
            <a:ext cx="2590665" cy="1201127"/>
          </a:xfrm>
          <a:prstGeom prst="rect">
            <a:avLst/>
          </a:prstGeom>
        </p:spPr>
      </p:pic>
      <p:sp>
        <p:nvSpPr>
          <p:cNvPr name="TextBox 4" id="4"/>
          <p:cNvSpPr txBox="true"/>
          <p:nvPr/>
        </p:nvSpPr>
        <p:spPr>
          <a:xfrm rot="0">
            <a:off x="2593626" y="1209319"/>
            <a:ext cx="13100749" cy="3714750"/>
          </a:xfrm>
          <a:prstGeom prst="rect">
            <a:avLst/>
          </a:prstGeom>
        </p:spPr>
        <p:txBody>
          <a:bodyPr anchor="t" rtlCol="false" tIns="0" lIns="0" bIns="0" rIns="0">
            <a:spAutoFit/>
          </a:bodyPr>
          <a:lstStyle/>
          <a:p>
            <a:pPr algn="just">
              <a:lnSpc>
                <a:spcPts val="4200"/>
              </a:lnSpc>
            </a:pPr>
            <a:r>
              <a:rPr lang="en-US" sz="3000">
                <a:solidFill>
                  <a:srgbClr val="743812"/>
                </a:solidFill>
                <a:latin typeface="Open Sans"/>
              </a:rPr>
              <a:t>Pembelajaran yang efektif akan membantu peserta didik untuk meningkatkan kemampuan sesuai dengan kompetensi dasar yang harus dicapai. Salah satu model pembelajaran yang mampu memfasilitasi siswa untuk mengembangkan aktivitas mental dan fisik secara optimal adalah model pembelajaran POE. Model pembelajaran POE dapat mencakup cara-cara yang dapat ditempuh oleh seorang guru untuk membantu siswa dalam meningkatkan pemahaman konsep dan psikomotornya.</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66633" y="-428137"/>
            <a:ext cx="2590665" cy="2180869"/>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963967" y="8302318"/>
            <a:ext cx="2590665" cy="2180869"/>
          </a:xfrm>
          <a:prstGeom prst="rect">
            <a:avLst/>
          </a:prstGeom>
        </p:spPr>
      </p:pic>
      <p:sp>
        <p:nvSpPr>
          <p:cNvPr name="TextBox 7" id="7"/>
          <p:cNvSpPr txBox="true"/>
          <p:nvPr/>
        </p:nvSpPr>
        <p:spPr>
          <a:xfrm rot="0">
            <a:off x="2593626" y="6187768"/>
            <a:ext cx="13100749" cy="2114550"/>
          </a:xfrm>
          <a:prstGeom prst="rect">
            <a:avLst/>
          </a:prstGeom>
        </p:spPr>
        <p:txBody>
          <a:bodyPr anchor="t" rtlCol="false" tIns="0" lIns="0" bIns="0" rIns="0">
            <a:spAutoFit/>
          </a:bodyPr>
          <a:lstStyle/>
          <a:p>
            <a:pPr algn="just">
              <a:lnSpc>
                <a:spcPts val="4200"/>
              </a:lnSpc>
            </a:pPr>
            <a:r>
              <a:rPr lang="en-US" sz="3000">
                <a:solidFill>
                  <a:srgbClr val="743812"/>
                </a:solidFill>
                <a:latin typeface="Open Sans"/>
              </a:rPr>
              <a:t>Pembelajaran dengan model POE dapat digunakan oleh guru untuk memberikan pengertian yang mendalam pada aktivitas desain belajar dan strategi bahwa start belajar berawal dari sudut pandang siswa bukan guru atau ahli sains.</a:t>
            </a:r>
          </a:p>
        </p:txBody>
      </p:sp>
      <p:sp>
        <p:nvSpPr>
          <p:cNvPr name="TextBox 8" id="8"/>
          <p:cNvSpPr txBox="true"/>
          <p:nvPr/>
        </p:nvSpPr>
        <p:spPr>
          <a:xfrm rot="0">
            <a:off x="2593626" y="5562499"/>
            <a:ext cx="12329637" cy="453920"/>
          </a:xfrm>
          <a:prstGeom prst="rect">
            <a:avLst/>
          </a:prstGeom>
        </p:spPr>
        <p:txBody>
          <a:bodyPr anchor="t" rtlCol="false" tIns="0" lIns="0" bIns="0" rIns="0">
            <a:spAutoFit/>
          </a:bodyPr>
          <a:lstStyle/>
          <a:p>
            <a:pPr>
              <a:lnSpc>
                <a:spcPts val="3491"/>
              </a:lnSpc>
            </a:pPr>
            <a:r>
              <a:rPr lang="en-US" sz="3262">
                <a:solidFill>
                  <a:srgbClr val="743812"/>
                </a:solidFill>
                <a:latin typeface="Open Sans Bold"/>
              </a:rPr>
              <a:t>Menurut Liew ( 2004 )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3131" y="-1737864"/>
            <a:ext cx="4335072" cy="276656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08889" y="-1737864"/>
            <a:ext cx="4335072" cy="2766564"/>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880909" y="-1737864"/>
            <a:ext cx="4335072" cy="2766564"/>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52928" y="-1737864"/>
            <a:ext cx="4335072" cy="2766564"/>
          </a:xfrm>
          <a:prstGeom prst="rect">
            <a:avLst/>
          </a:prstGeom>
        </p:spPr>
      </p:pic>
      <p:graphicFrame>
        <p:nvGraphicFramePr>
          <p:cNvPr name="Table 6" id="6"/>
          <p:cNvGraphicFramePr>
            <a:graphicFrameLocks noGrp="true"/>
          </p:cNvGraphicFramePr>
          <p:nvPr/>
        </p:nvGraphicFramePr>
        <p:xfrm>
          <a:off x="1185163" y="1871301"/>
          <a:ext cx="15917674" cy="8201749"/>
        </p:xfrm>
        <a:graphic>
          <a:graphicData uri="http://schemas.openxmlformats.org/drawingml/2006/table">
            <a:tbl>
              <a:tblPr/>
              <a:tblGrid>
                <a:gridCol w="3154312"/>
                <a:gridCol w="4514331"/>
                <a:gridCol w="8249031"/>
              </a:tblGrid>
              <a:tr h="1459525">
                <a:tc>
                  <a:txBody>
                    <a:bodyPr anchor="t" rtlCol="false"/>
                    <a:lstStyle/>
                    <a:p>
                      <a:pPr algn="ctr">
                        <a:lnSpc>
                          <a:spcPts val="2800"/>
                        </a:lnSpc>
                        <a:defRPr/>
                      </a:pPr>
                      <a:r>
                        <a:rPr lang="en-US" sz="2000">
                          <a:solidFill>
                            <a:srgbClr val="743812"/>
                          </a:solidFill>
                          <a:latin typeface="Open Sans Bold"/>
                        </a:rPr>
                        <a:t>Langkah pembelajaran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2800"/>
                        </a:lnSpc>
                        <a:defRPr/>
                      </a:pPr>
                      <a:r>
                        <a:rPr lang="en-US" sz="2000">
                          <a:solidFill>
                            <a:srgbClr val="743812"/>
                          </a:solidFill>
                          <a:latin typeface="Open Sans Bold"/>
                        </a:rPr>
                        <a:t>Aktivitas guru</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2800"/>
                        </a:lnSpc>
                        <a:defRPr/>
                      </a:pPr>
                      <a:r>
                        <a:rPr lang="en-US" sz="2000">
                          <a:solidFill>
                            <a:srgbClr val="743812"/>
                          </a:solidFill>
                          <a:latin typeface="Open Sans Bold"/>
                        </a:rPr>
                        <a:t>Aktivitas Siswa</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2148745">
                <a:tc>
                  <a:txBody>
                    <a:bodyPr anchor="t" rtlCol="false"/>
                    <a:lstStyle/>
                    <a:p>
                      <a:pPr algn="ctr">
                        <a:lnSpc>
                          <a:spcPts val="2800"/>
                        </a:lnSpc>
                        <a:defRPr/>
                      </a:pPr>
                      <a:r>
                        <a:rPr lang="en-US" sz="2000">
                          <a:solidFill>
                            <a:srgbClr val="B85E24"/>
                          </a:solidFill>
                          <a:latin typeface="Open Sans"/>
                        </a:rPr>
                        <a:t>Meramalkan </a:t>
                      </a:r>
                      <a:r>
                        <a:rPr lang="en-US" sz="2000">
                          <a:solidFill>
                            <a:srgbClr val="B85E24"/>
                          </a:solidFill>
                          <a:latin typeface="Open Sans"/>
                        </a:rPr>
                        <a:t>(Predict)</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2800"/>
                        </a:lnSpc>
                        <a:defRPr/>
                      </a:pPr>
                      <a:r>
                        <a:rPr lang="en-US" sz="2000">
                          <a:solidFill>
                            <a:srgbClr val="B85E24"/>
                          </a:solidFill>
                          <a:latin typeface="Open Sans"/>
                        </a:rPr>
                        <a:t>Memberikan apersesi terkait materi yang akan dibahas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800"/>
                        </a:lnSpc>
                        <a:defRPr/>
                      </a:pPr>
                      <a:r>
                        <a:rPr lang="en-US" sz="2000">
                          <a:solidFill>
                            <a:srgbClr val="B85E24"/>
                          </a:solidFill>
                          <a:latin typeface="Open Sans"/>
                        </a:rPr>
                        <a:t>Memberikan hipotesis berdasarkan permasalahan yang diambil dari pengalaman siswa, atau buku panduan yang memuat suatu fenomena terkait materi yang akan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2238643">
                <a:tc>
                  <a:txBody>
                    <a:bodyPr anchor="t" rtlCol="false"/>
                    <a:lstStyle/>
                    <a:p>
                      <a:pPr algn="ctr">
                        <a:lnSpc>
                          <a:spcPts val="2800"/>
                        </a:lnSpc>
                        <a:defRPr/>
                      </a:pPr>
                      <a:r>
                        <a:rPr lang="en-US" sz="2000">
                          <a:solidFill>
                            <a:srgbClr val="B85E24"/>
                          </a:solidFill>
                          <a:latin typeface="Open Sans"/>
                        </a:rPr>
                        <a:t>Mengamati </a:t>
                      </a:r>
                      <a:r>
                        <a:rPr lang="en-US" sz="2000">
                          <a:solidFill>
                            <a:srgbClr val="B85E24"/>
                          </a:solidFill>
                          <a:latin typeface="Open Sans"/>
                        </a:rPr>
                        <a:t>(Observe)</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2800"/>
                        </a:lnSpc>
                        <a:defRPr/>
                      </a:pPr>
                      <a:r>
                        <a:rPr lang="en-US" sz="2000">
                          <a:solidFill>
                            <a:srgbClr val="B85E24"/>
                          </a:solidFill>
                          <a:latin typeface="Open Sans"/>
                        </a:rPr>
                        <a:t>Sebagai fasilitator dan mediator apabila siswa mengalami kesulitan	dalam melakukan pembuktian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800"/>
                        </a:lnSpc>
                        <a:defRPr/>
                      </a:pPr>
                      <a:r>
                        <a:rPr lang="en-US" sz="2000">
                          <a:solidFill>
                            <a:srgbClr val="B85E24"/>
                          </a:solidFill>
                          <a:latin typeface="Open Sans"/>
                        </a:rPr>
                        <a:t>Mengobservasi dengan melakukan eksperimen atau demonstrasi berdasarkan permasalahan yang dikaji dan mencatat hasil pengamatan untuk direfleksikan satu sama lain.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2354836">
                <a:tc>
                  <a:txBody>
                    <a:bodyPr anchor="t" rtlCol="false"/>
                    <a:lstStyle/>
                    <a:p>
                      <a:pPr algn="ctr">
                        <a:lnSpc>
                          <a:spcPts val="2800"/>
                        </a:lnSpc>
                        <a:defRPr/>
                      </a:pPr>
                      <a:r>
                        <a:rPr lang="en-US" sz="2000">
                          <a:solidFill>
                            <a:srgbClr val="B85E24"/>
                          </a:solidFill>
                          <a:latin typeface="Open Sans"/>
                        </a:rPr>
                        <a:t>Menjelaskan</a:t>
                      </a:r>
                      <a:endParaRPr lang="en-US" sz="1100"/>
                    </a:p>
                    <a:p>
                      <a:pPr algn="ctr">
                        <a:lnSpc>
                          <a:spcPts val="2800"/>
                        </a:lnSpc>
                      </a:pPr>
                      <a:r>
                        <a:rPr lang="en-US" sz="2000">
                          <a:solidFill>
                            <a:srgbClr val="B85E24"/>
                          </a:solidFill>
                          <a:latin typeface="Open Sans"/>
                        </a:rPr>
                        <a:t>(Explain)</a:t>
                      </a:r>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2800"/>
                        </a:lnSpc>
                        <a:defRPr/>
                      </a:pPr>
                      <a:r>
                        <a:rPr lang="en-US" sz="2000">
                          <a:solidFill>
                            <a:srgbClr val="B85E24"/>
                          </a:solidFill>
                          <a:latin typeface="Open Sans"/>
                        </a:rPr>
                        <a:t>Memfasilitasi jalannya diskusi apabila siswa mengalami kesulitan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800"/>
                        </a:lnSpc>
                        <a:defRPr/>
                      </a:pPr>
                      <a:r>
                        <a:rPr lang="en-US" sz="2000">
                          <a:solidFill>
                            <a:srgbClr val="B85E24"/>
                          </a:solidFill>
                          <a:latin typeface="Open Sans"/>
                        </a:rPr>
                        <a:t>Mendiskusikan fenomena yang telah diamati secara konseptual-matematis, serta membandingkan hasil observasi dengan hipotesis sebelumnya. Mempresentasikan hasil observasi di kelas, serta kelompok lain memberikan tanggapan, sehingga diperoleh kesimpulan dari permasalahan yang </a:t>
                      </a:r>
                      <a:r>
                        <a:rPr lang="en-US" sz="2000">
                          <a:solidFill>
                            <a:srgbClr val="B85E24"/>
                          </a:solidFill>
                          <a:latin typeface="Open Sans"/>
                        </a:rPr>
                        <a:t>sedang dibahas.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sp>
        <p:nvSpPr>
          <p:cNvPr name="TextBox 7" id="7"/>
          <p:cNvSpPr txBox="true"/>
          <p:nvPr/>
        </p:nvSpPr>
        <p:spPr>
          <a:xfrm rot="0">
            <a:off x="2979181" y="1093244"/>
            <a:ext cx="12329637" cy="453920"/>
          </a:xfrm>
          <a:prstGeom prst="rect">
            <a:avLst/>
          </a:prstGeom>
        </p:spPr>
        <p:txBody>
          <a:bodyPr anchor="t" rtlCol="false" tIns="0" lIns="0" bIns="0" rIns="0">
            <a:spAutoFit/>
          </a:bodyPr>
          <a:lstStyle/>
          <a:p>
            <a:pPr>
              <a:lnSpc>
                <a:spcPts val="3491"/>
              </a:lnSpc>
            </a:pPr>
            <a:r>
              <a:rPr lang="en-US" sz="3262">
                <a:solidFill>
                  <a:srgbClr val="FFEEE3"/>
                </a:solidFill>
                <a:latin typeface="Open Sans Bold"/>
              </a:rPr>
              <a:t>Aktivitas guru dan siswa dalam Model Pembelajaran POE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85E24"/>
        </a:solidFill>
      </p:bgPr>
    </p:bg>
    <p:spTree>
      <p:nvGrpSpPr>
        <p:cNvPr id="1" name=""/>
        <p:cNvGrpSpPr/>
        <p:nvPr/>
      </p:nvGrpSpPr>
      <p:grpSpPr>
        <a:xfrm>
          <a:off x="0" y="0"/>
          <a:ext cx="0" cy="0"/>
          <a:chOff x="0" y="0"/>
          <a:chExt cx="0" cy="0"/>
        </a:xfrm>
      </p:grpSpPr>
      <p:grpSp>
        <p:nvGrpSpPr>
          <p:cNvPr name="Group 2" id="2"/>
          <p:cNvGrpSpPr/>
          <p:nvPr/>
        </p:nvGrpSpPr>
        <p:grpSpPr>
          <a:xfrm rot="0">
            <a:off x="3553387" y="2221026"/>
            <a:ext cx="11035556" cy="5844947"/>
            <a:chOff x="0" y="0"/>
            <a:chExt cx="14714074" cy="7793263"/>
          </a:xfrm>
        </p:grpSpPr>
        <p:grpSp>
          <p:nvGrpSpPr>
            <p:cNvPr name="Group 3" id="3"/>
            <p:cNvGrpSpPr/>
            <p:nvPr/>
          </p:nvGrpSpPr>
          <p:grpSpPr>
            <a:xfrm rot="0">
              <a:off x="0" y="0"/>
              <a:ext cx="14714074" cy="7793263"/>
              <a:chOff x="0" y="0"/>
              <a:chExt cx="2906484" cy="1539410"/>
            </a:xfrm>
          </p:grpSpPr>
          <p:sp>
            <p:nvSpPr>
              <p:cNvPr name="Freeform 4" id="4"/>
              <p:cNvSpPr/>
              <p:nvPr/>
            </p:nvSpPr>
            <p:spPr>
              <a:xfrm flipH="false" flipV="false">
                <a:off x="0" y="0"/>
                <a:ext cx="2906484" cy="1539410"/>
              </a:xfrm>
              <a:custGeom>
                <a:avLst/>
                <a:gdLst/>
                <a:ahLst/>
                <a:cxnLst/>
                <a:rect r="r" b="b" t="t" l="l"/>
                <a:pathLst>
                  <a:path h="1539410" w="2906484">
                    <a:moveTo>
                      <a:pt x="35779" y="0"/>
                    </a:moveTo>
                    <a:lnTo>
                      <a:pt x="2870705" y="0"/>
                    </a:lnTo>
                    <a:cubicBezTo>
                      <a:pt x="2890465" y="0"/>
                      <a:pt x="2906484" y="16019"/>
                      <a:pt x="2906484" y="35779"/>
                    </a:cubicBezTo>
                    <a:lnTo>
                      <a:pt x="2906484" y="1503631"/>
                    </a:lnTo>
                    <a:cubicBezTo>
                      <a:pt x="2906484" y="1523391"/>
                      <a:pt x="2890465" y="1539410"/>
                      <a:pt x="2870705" y="1539410"/>
                    </a:cubicBezTo>
                    <a:lnTo>
                      <a:pt x="35779" y="1539410"/>
                    </a:lnTo>
                    <a:cubicBezTo>
                      <a:pt x="16019" y="1539410"/>
                      <a:pt x="0" y="1523391"/>
                      <a:pt x="0" y="1503631"/>
                    </a:cubicBezTo>
                    <a:lnTo>
                      <a:pt x="0" y="35779"/>
                    </a:lnTo>
                    <a:cubicBezTo>
                      <a:pt x="0" y="16019"/>
                      <a:pt x="16019" y="0"/>
                      <a:pt x="35779" y="0"/>
                    </a:cubicBezTo>
                    <a:close/>
                  </a:path>
                </a:pathLst>
              </a:custGeom>
              <a:solidFill>
                <a:srgbClr val="743812"/>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50098" y="1058328"/>
              <a:ext cx="13013879" cy="5611283"/>
            </a:xfrm>
            <a:prstGeom prst="rect">
              <a:avLst/>
            </a:prstGeom>
          </p:spPr>
          <p:txBody>
            <a:bodyPr anchor="t" rtlCol="false" tIns="0" lIns="0" bIns="0" rIns="0">
              <a:spAutoFit/>
            </a:bodyPr>
            <a:lstStyle/>
            <a:p>
              <a:pPr algn="ctr">
                <a:lnSpc>
                  <a:spcPts val="10699"/>
                </a:lnSpc>
              </a:pPr>
              <a:r>
                <a:rPr lang="en-US" sz="9999">
                  <a:solidFill>
                    <a:srgbClr val="FFEEE3"/>
                  </a:solidFill>
                  <a:latin typeface="Scripter"/>
                </a:rPr>
                <a:t>KARAKTERISTIK MODEL PEMBELAJARAN POE</a:t>
              </a: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97093" y="4210681"/>
            <a:ext cx="1841737" cy="231268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68074" y="5680625"/>
            <a:ext cx="1841737" cy="231268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14441" y="8410239"/>
            <a:ext cx="2590665" cy="120112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39504" y="648992"/>
            <a:ext cx="2590665" cy="1201127"/>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891" y="-187526"/>
            <a:ext cx="1987408" cy="1673036"/>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65942" y="8421782"/>
            <a:ext cx="1987408" cy="16730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DAFiNRTWlEE</dc:identifier>
  <dcterms:modified xsi:type="dcterms:W3CDTF">2011-08-01T06:04:30Z</dcterms:modified>
  <cp:revision>1</cp:revision>
  <dc:title>Novia Mita Safitri Luthfia mazidah</dc:title>
</cp:coreProperties>
</file>