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79" r:id="rId3"/>
    <p:sldId id="380" r:id="rId4"/>
    <p:sldId id="412" r:id="rId5"/>
    <p:sldId id="383" r:id="rId6"/>
    <p:sldId id="384" r:id="rId7"/>
    <p:sldId id="377" r:id="rId8"/>
    <p:sldId id="388" r:id="rId9"/>
    <p:sldId id="413" r:id="rId10"/>
    <p:sldId id="417" r:id="rId11"/>
    <p:sldId id="416" r:id="rId12"/>
    <p:sldId id="414" r:id="rId13"/>
    <p:sldId id="415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8" r:id="rId22"/>
    <p:sldId id="397" r:id="rId23"/>
    <p:sldId id="400" r:id="rId24"/>
    <p:sldId id="399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32" r:id="rId37"/>
    <p:sldId id="424" r:id="rId38"/>
    <p:sldId id="425" r:id="rId39"/>
    <p:sldId id="420" r:id="rId40"/>
    <p:sldId id="421" r:id="rId41"/>
    <p:sldId id="422" r:id="rId42"/>
    <p:sldId id="423" r:id="rId43"/>
    <p:sldId id="426" r:id="rId44"/>
    <p:sldId id="427" r:id="rId45"/>
    <p:sldId id="428" r:id="rId46"/>
    <p:sldId id="429" r:id="rId47"/>
    <p:sldId id="430" r:id="rId48"/>
    <p:sldId id="431" r:id="rId49"/>
    <p:sldId id="386" r:id="rId50"/>
    <p:sldId id="381" r:id="rId51"/>
    <p:sldId id="387" r:id="rId52"/>
    <p:sldId id="418" r:id="rId53"/>
    <p:sldId id="419" r:id="rId54"/>
    <p:sldId id="342" r:id="rId55"/>
  </p:sldIdLst>
  <p:sldSz cx="9144000" cy="6858000" type="screen4x3"/>
  <p:notesSz cx="6888163" cy="100187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4D0"/>
    <a:srgbClr val="CCE7D4"/>
    <a:srgbClr val="FFFFFF"/>
    <a:srgbClr val="000000"/>
    <a:srgbClr val="D7181F"/>
    <a:srgbClr val="CC3300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DCDBE-4E6B-4994-B9DF-2F00A0F96172}" v="2" dt="2024-06-03T02:03:37.654"/>
    <p1510:client id="{33F22682-47DD-4F86-A169-F13CA9F9D15D}" v="2" dt="2024-06-03T01:47:54.930"/>
    <p1510:client id="{AEF9CAF1-7119-47D6-8992-941E824C64B9}" v="2" dt="2024-06-03T01:57:11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C_F776C74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D_72E5577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8F_B9B464B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Timbulan Sampah Provinsi Lampung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3193132108486487E-2"/>
                  <c:y val="0.256821230679498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'Timbulan Sampah Ton Tahun ( (4)'!$B$2:$AA$2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xVal>
          <c:yVal>
            <c:numRef>
              <c:f>'Timbulan Sampah Ton Tahun ( (4)'!$B$3:$AA$3</c:f>
              <c:numCache>
                <c:formatCode>#,##0.00</c:formatCode>
                <c:ptCount val="26"/>
                <c:pt idx="0">
                  <c:v>1645241.0608960334</c:v>
                </c:pt>
                <c:pt idx="1">
                  <c:v>1673586.4828850785</c:v>
                </c:pt>
                <c:pt idx="2">
                  <c:v>1702498.2957853221</c:v>
                </c:pt>
                <c:pt idx="3">
                  <c:v>1731988.9751578809</c:v>
                </c:pt>
                <c:pt idx="4">
                  <c:v>1762071.2901578564</c:v>
                </c:pt>
                <c:pt idx="5">
                  <c:v>1792758.3107664406</c:v>
                </c:pt>
                <c:pt idx="6">
                  <c:v>1824063.4152069006</c:v>
                </c:pt>
                <c:pt idx="7">
                  <c:v>1856000.2975492142</c:v>
                </c:pt>
                <c:pt idx="8">
                  <c:v>1888582.9755082652</c:v>
                </c:pt>
                <c:pt idx="9">
                  <c:v>1921825.798440635</c:v>
                </c:pt>
                <c:pt idx="10">
                  <c:v>1955743.4555451556</c:v>
                </c:pt>
                <c:pt idx="11">
                  <c:v>1990350.9842725284</c:v>
                </c:pt>
                <c:pt idx="12">
                  <c:v>2025663.7789494582</c:v>
                </c:pt>
                <c:pt idx="13">
                  <c:v>2061697.5996228834</c:v>
                </c:pt>
                <c:pt idx="14">
                  <c:v>2098468.5811300511</c:v>
                </c:pt>
                <c:pt idx="15">
                  <c:v>2135993.2424003109</c:v>
                </c:pt>
                <c:pt idx="16">
                  <c:v>2174288.4959946782</c:v>
                </c:pt>
                <c:pt idx="17">
                  <c:v>2213371.657889382</c:v>
                </c:pt>
                <c:pt idx="18">
                  <c:v>2253260.4575097458</c:v>
                </c:pt>
                <c:pt idx="19">
                  <c:v>2293973.0480209473</c:v>
                </c:pt>
                <c:pt idx="20">
                  <c:v>2335528.0168823777</c:v>
                </c:pt>
                <c:pt idx="21">
                  <c:v>2377944.3966724733</c:v>
                </c:pt>
                <c:pt idx="22">
                  <c:v>2421241.6761910971</c:v>
                </c:pt>
                <c:pt idx="23">
                  <c:v>2502242.0167983151</c:v>
                </c:pt>
                <c:pt idx="24">
                  <c:v>2547981.7484254302</c:v>
                </c:pt>
                <c:pt idx="25">
                  <c:v>2594674.1541264099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5C-4315-81B8-2F402A58A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727768"/>
        <c:axId val="687733168"/>
      </c:scatterChart>
      <c:valAx>
        <c:axId val="687727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Tahun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33168"/>
        <c:crosses val="autoZero"/>
        <c:crossBetween val="midCat"/>
      </c:valAx>
      <c:valAx>
        <c:axId val="68773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Timbulan Sampah (Ton/Tahun)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27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093820090670484"/>
          <c:y val="0.14307422700211253"/>
          <c:w val="0.55005607253638755"/>
          <c:h val="0.72458149286217277"/>
        </c:manualLayout>
      </c:layout>
      <c:scatterChart>
        <c:scatterStyle val="lineMarker"/>
        <c:varyColors val="0"/>
        <c:ser>
          <c:idx val="0"/>
          <c:order val="0"/>
          <c:tx>
            <c:v>Rencana Penanganan Timbulan Sampah Provinsi Lampung 2025 s/d 2050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'Timbulan Sampah Ton Hari Pa (6)'!$B$1:$AA$1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xVal>
          <c:yVal>
            <c:numRef>
              <c:f>'Timbulan Sampah Ton Hari Pa (6)'!$B$2:$AA$2</c:f>
              <c:numCache>
                <c:formatCode>#,##0.00</c:formatCode>
                <c:ptCount val="26"/>
                <c:pt idx="0">
                  <c:v>1151668.7426272233</c:v>
                </c:pt>
                <c:pt idx="1">
                  <c:v>970680.16007334588</c:v>
                </c:pt>
                <c:pt idx="2">
                  <c:v>783149.21606124833</c:v>
                </c:pt>
                <c:pt idx="3">
                  <c:v>588876.25155367947</c:v>
                </c:pt>
                <c:pt idx="4">
                  <c:v>387655.68383472838</c:v>
                </c:pt>
                <c:pt idx="5">
                  <c:v>179275.83107664407</c:v>
                </c:pt>
                <c:pt idx="6">
                  <c:v>182406.3415206901</c:v>
                </c:pt>
                <c:pt idx="7">
                  <c:v>185600.02975492144</c:v>
                </c:pt>
                <c:pt idx="8">
                  <c:v>188858.29755082654</c:v>
                </c:pt>
                <c:pt idx="9">
                  <c:v>192182.57984406353</c:v>
                </c:pt>
                <c:pt idx="10">
                  <c:v>195574.3455545156</c:v>
                </c:pt>
                <c:pt idx="11">
                  <c:v>199035.09842725293</c:v>
                </c:pt>
                <c:pt idx="12">
                  <c:v>202566.37789494579</c:v>
                </c:pt>
                <c:pt idx="13">
                  <c:v>206169.75996228834</c:v>
                </c:pt>
                <c:pt idx="14">
                  <c:v>209846.85811300518</c:v>
                </c:pt>
                <c:pt idx="15">
                  <c:v>213599.32424003101</c:v>
                </c:pt>
                <c:pt idx="16">
                  <c:v>195685.96463952106</c:v>
                </c:pt>
                <c:pt idx="17">
                  <c:v>177069.7326311506</c:v>
                </c:pt>
                <c:pt idx="18">
                  <c:v>157728.23202568217</c:v>
                </c:pt>
                <c:pt idx="19">
                  <c:v>137638.38288125681</c:v>
                </c:pt>
                <c:pt idx="20">
                  <c:v>116776.40084411891</c:v>
                </c:pt>
                <c:pt idx="21">
                  <c:v>118897.21983362369</c:v>
                </c:pt>
                <c:pt idx="22">
                  <c:v>121062.08380955484</c:v>
                </c:pt>
                <c:pt idx="23">
                  <c:v>125112.10083991576</c:v>
                </c:pt>
                <c:pt idx="24">
                  <c:v>127399.08742127147</c:v>
                </c:pt>
                <c:pt idx="25">
                  <c:v>129733.70770632051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50-4CB4-B6BB-8E3B7C67C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016168"/>
        <c:axId val="473015808"/>
      </c:scatterChart>
      <c:valAx>
        <c:axId val="473016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Tahun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015808"/>
        <c:crosses val="autoZero"/>
        <c:crossBetween val="midCat"/>
      </c:valAx>
      <c:valAx>
        <c:axId val="4730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Timbulan Sampah (Ton/Tahun)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016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08518253400151"/>
          <c:y val="0.51012323154727612"/>
          <c:w val="0.19182390837508947"/>
          <c:h val="9.2903783368542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876758648412191"/>
          <c:y val="0.14484057548362012"/>
          <c:w val="0.54492575252417774"/>
          <c:h val="0.72118126437898966"/>
        </c:manualLayout>
      </c:layout>
      <c:scatterChart>
        <c:scatterStyle val="lineMarker"/>
        <c:varyColors val="0"/>
        <c:ser>
          <c:idx val="0"/>
          <c:order val="0"/>
          <c:tx>
            <c:v>Rencana Pengurangan Timbulan Sampah Provinsi Lampung 2025 s/d 2050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'Timbulan Sampah Ton Hari P (10)'!$B$1:$AA$1</c:f>
              <c:numCache>
                <c:formatCode>0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xVal>
          <c:yVal>
            <c:numRef>
              <c:f>'Timbulan Sampah Ton Hari P (10)'!$B$2:$AA$2</c:f>
              <c:numCache>
                <c:formatCode>#,##0.00</c:formatCode>
                <c:ptCount val="26"/>
                <c:pt idx="0">
                  <c:v>493572.31826881011</c:v>
                </c:pt>
                <c:pt idx="1">
                  <c:v>702906.32281173323</c:v>
                </c:pt>
                <c:pt idx="2">
                  <c:v>919349.07972407399</c:v>
                </c:pt>
                <c:pt idx="3">
                  <c:v>1143112.7236042011</c:v>
                </c:pt>
                <c:pt idx="4">
                  <c:v>1374415.6063231279</c:v>
                </c:pt>
                <c:pt idx="5">
                  <c:v>1613482.4796897962</c:v>
                </c:pt>
                <c:pt idx="6">
                  <c:v>1641657.0736862109</c:v>
                </c:pt>
                <c:pt idx="7">
                  <c:v>1670400.2677942929</c:v>
                </c:pt>
                <c:pt idx="8">
                  <c:v>1699724.6779574389</c:v>
                </c:pt>
                <c:pt idx="9">
                  <c:v>1729643.2185965721</c:v>
                </c:pt>
                <c:pt idx="10">
                  <c:v>1760169.1099906403</c:v>
                </c:pt>
                <c:pt idx="11">
                  <c:v>1791315.8858452761</c:v>
                </c:pt>
                <c:pt idx="12">
                  <c:v>1823097.401054512</c:v>
                </c:pt>
                <c:pt idx="13">
                  <c:v>1855527.8396605949</c:v>
                </c:pt>
                <c:pt idx="14">
                  <c:v>1888621.7230170465</c:v>
                </c:pt>
                <c:pt idx="15">
                  <c:v>1922393.9181602793</c:v>
                </c:pt>
                <c:pt idx="16">
                  <c:v>1978602.5313551575</c:v>
                </c:pt>
                <c:pt idx="17">
                  <c:v>2036301.9252582318</c:v>
                </c:pt>
                <c:pt idx="18">
                  <c:v>2095532.2254840632</c:v>
                </c:pt>
                <c:pt idx="19">
                  <c:v>2156334.66513969</c:v>
                </c:pt>
                <c:pt idx="20">
                  <c:v>2218751.6160382591</c:v>
                </c:pt>
                <c:pt idx="21">
                  <c:v>2259047.1768388497</c:v>
                </c:pt>
                <c:pt idx="22">
                  <c:v>2300179.5923815421</c:v>
                </c:pt>
                <c:pt idx="23">
                  <c:v>2377129.9159583994</c:v>
                </c:pt>
                <c:pt idx="24">
                  <c:v>2420582.6610041582</c:v>
                </c:pt>
                <c:pt idx="25">
                  <c:v>2464940.4464200893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61-4D14-B3C3-83B188549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5038752"/>
        <c:axId val="695049912"/>
      </c:scatterChart>
      <c:valAx>
        <c:axId val="695038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Tahun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49912"/>
        <c:crosses val="autoZero"/>
        <c:crossBetween val="midCat"/>
      </c:valAx>
      <c:valAx>
        <c:axId val="69504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/>
                  <a:t>Timbulan Sampah (Ton/Tahun)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38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2128585278192"/>
          <c:y val="0.52634052687858457"/>
          <c:w val="0.1977781324631718"/>
          <c:h val="0.14005540974044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CN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CN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fld id="{1233626C-88D1-4A08-A46A-17037D2BF6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61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CN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CN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zh-CN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fld id="{617367D7-47E6-42ED-9990-416052F215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23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E2D44BAE-B6A9-499D-9AE3-69783C0C52C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D43636"/>
                </a:solidFill>
                <a:latin typeface="Arial Black" pitchFamily="34" charset="0"/>
                <a:ea typeface="宋体" charset="-122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DCF37-D38A-4F52-B3F4-2A12184CC3D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456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592980-118A-484C-99DE-F95E910EC9A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583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C972BF2-8DBC-48E2-9011-412A428B0AE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61971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CN" altLang="en-US"/>
              <a:t>单击图标添加图表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4D03DCC2-4383-4FE0-B962-8C804DA8DF6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65149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C0DD31-985F-47FB-921F-119FFF0148C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1682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4E18BF-E661-4011-988A-80F9608E5E8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06568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E5CDF5-453A-45C8-925D-F0A8A7167CC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63281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190328-5C4B-40A2-9486-CA8EBB365B3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89582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A0B9B0-92D4-45AB-A952-9A221880226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4546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A908C4-872C-44BC-B156-14BFFFE6B9D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01140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7D291C-1B20-44F5-A168-C91603272A9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41935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094143-DD93-428A-BE99-5A68091DAC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5309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fld id="{D52F46EC-1040-433B-97BD-B52C45D3E6C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>
            <a:extLst>
              <a:ext uri="{FF2B5EF4-FFF2-40B4-BE49-F238E27FC236}">
                <a16:creationId xmlns:a16="http://schemas.microsoft.com/office/drawing/2014/main" id="{3C07DA23-FA7D-FA8F-1F21-533BA35B31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57338"/>
            <a:ext cx="7775575" cy="1185862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sz="3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Base Line </a:t>
            </a:r>
            <a:r>
              <a:rPr lang="en-US" sz="36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Persampahan</a:t>
            </a:r>
            <a:r>
              <a:rPr lang="en-US" sz="3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 </a:t>
            </a:r>
            <a:r>
              <a:rPr lang="en-US" sz="36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Provinsi</a:t>
            </a:r>
            <a:r>
              <a:rPr lang="en-US" sz="36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Lampung</a:t>
            </a:r>
            <a:endParaRPr lang="es-ES" altLang="en-US" sz="3600" b="1">
              <a:solidFill>
                <a:srgbClr val="003300"/>
              </a:solidFill>
            </a:endParaRPr>
          </a:p>
        </p:txBody>
      </p:sp>
      <p:sp>
        <p:nvSpPr>
          <p:cNvPr id="4099" name="Rectangle 122">
            <a:extLst>
              <a:ext uri="{FF2B5EF4-FFF2-40B4-BE49-F238E27FC236}">
                <a16:creationId xmlns:a16="http://schemas.microsoft.com/office/drawing/2014/main" id="{04EB4714-AEFC-EE9E-3889-EA893CF1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663" y="3357563"/>
            <a:ext cx="57054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Bahnschrift Condensed" panose="020B0502040204020203" pitchFamily="34" charset="0"/>
                <a:ea typeface="宋体" panose="02010600030101010101" pitchFamily="2" charset="-122"/>
              </a:rPr>
              <a:t>OLEH :</a:t>
            </a:r>
            <a:br>
              <a:rPr lang="en-US" altLang="zh-CN" sz="2000">
                <a:latin typeface="Bahnschrift Condensed" panose="020B0502040204020203" pitchFamily="34" charset="0"/>
                <a:ea typeface="宋体" panose="02010600030101010101" pitchFamily="2" charset="-122"/>
              </a:rPr>
            </a:br>
            <a:r>
              <a:rPr lang="id-ID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DLH Provinsi Lampung</a:t>
            </a:r>
            <a:endParaRPr lang="es-ES" altLang="en-US" sz="2000" b="1">
              <a:solidFill>
                <a:srgbClr val="003300"/>
              </a:solidFill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BB107503-B0EA-0730-B0EF-3DC8A7FD5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43" y="-2471882"/>
            <a:ext cx="16208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04A9EA5D-4979-2DB0-AA12-E614D7DE9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5738"/>
            <a:ext cx="1836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22">
            <a:extLst>
              <a:ext uri="{FF2B5EF4-FFF2-40B4-BE49-F238E27FC236}">
                <a16:creationId xmlns:a16="http://schemas.microsoft.com/office/drawing/2014/main" id="{3F86BA3C-8FE7-0375-EC99-A9D675EE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439" y="4876800"/>
            <a:ext cx="3671888" cy="990600"/>
          </a:xfrm>
          <a:prstGeom prst="rect">
            <a:avLst/>
          </a:prstGeom>
          <a:solidFill>
            <a:srgbClr val="E0E4D0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CN" sz="2000">
                <a:latin typeface="Bahnschrift Condensed" panose="020B0502040204020203" pitchFamily="34" charset="0"/>
                <a:ea typeface="宋体" panose="02010600030101010101" pitchFamily="2" charset="-122"/>
              </a:rPr>
              <a:t>Hotel Golden Tulip Springhill Lampung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003300"/>
                </a:solidFill>
                <a:latin typeface="Bahnschrift Condensed" panose="020B0502040204020203" pitchFamily="34" charset="0"/>
                <a:ea typeface="宋体" panose="02010600030101010101" pitchFamily="2" charset="-122"/>
              </a:rPr>
              <a:t>Senin</a:t>
            </a:r>
            <a:r>
              <a:rPr lang="en-US" altLang="en-US" sz="2000" b="1">
                <a:solidFill>
                  <a:srgbClr val="003300"/>
                </a:solidFill>
                <a:latin typeface="Bahnschrift Condensed" panose="020B0502040204020203" pitchFamily="34" charset="0"/>
                <a:ea typeface="宋体" panose="02010600030101010101" pitchFamily="2" charset="-122"/>
              </a:rPr>
              <a:t>, 13 </a:t>
            </a:r>
            <a:r>
              <a:rPr lang="en-US" altLang="en-US" sz="2000" b="1" err="1">
                <a:solidFill>
                  <a:srgbClr val="003300"/>
                </a:solidFill>
                <a:latin typeface="Bahnschrift Condensed" panose="020B0502040204020203" pitchFamily="34" charset="0"/>
                <a:ea typeface="宋体" panose="02010600030101010101" pitchFamily="2" charset="-122"/>
              </a:rPr>
              <a:t>Nopember</a:t>
            </a:r>
            <a:r>
              <a:rPr lang="en-US" altLang="en-US" sz="2000" b="1">
                <a:solidFill>
                  <a:srgbClr val="003300"/>
                </a:solidFill>
                <a:latin typeface="Bahnschrift Condensed" panose="020B0502040204020203" pitchFamily="34" charset="0"/>
                <a:ea typeface="宋体" panose="02010600030101010101" pitchFamily="2" charset="-122"/>
              </a:rPr>
              <a:t> 2023</a:t>
            </a:r>
            <a:endParaRPr lang="es-ES" altLang="en-US" sz="2000" b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9CC0CF-96A3-2649-56FF-9718FE583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67" t="32214" r="30833" b="49629"/>
          <a:stretch/>
        </p:blipFill>
        <p:spPr>
          <a:xfrm>
            <a:off x="1738257" y="76201"/>
            <a:ext cx="5916379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7F56D-3022-5369-370E-F82202433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7" t="9980" r="15834" b="8498"/>
          <a:stretch/>
        </p:blipFill>
        <p:spPr>
          <a:xfrm>
            <a:off x="1143000" y="1219201"/>
            <a:ext cx="7381698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57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C7289-FD72-03A3-CB94-6194540F8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11463" r="15833" b="29249"/>
          <a:stretch/>
        </p:blipFill>
        <p:spPr>
          <a:xfrm>
            <a:off x="1600200" y="2964873"/>
            <a:ext cx="6172200" cy="304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BE663-CFC2-DC4C-E51E-49353BA61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3321" r="22500" b="42589"/>
          <a:stretch/>
        </p:blipFill>
        <p:spPr>
          <a:xfrm>
            <a:off x="1222513" y="457200"/>
            <a:ext cx="677848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469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02C70B-A638-98BF-661F-080AEF64F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91148"/>
              </p:ext>
            </p:extLst>
          </p:nvPr>
        </p:nvGraphicFramePr>
        <p:xfrm>
          <a:off x="1143000" y="228600"/>
          <a:ext cx="6248401" cy="4583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925">
                  <a:extLst>
                    <a:ext uri="{9D8B030D-6E8A-4147-A177-3AD203B41FA5}">
                      <a16:colId xmlns:a16="http://schemas.microsoft.com/office/drawing/2014/main" val="943168458"/>
                    </a:ext>
                  </a:extLst>
                </a:gridCol>
                <a:gridCol w="2556163">
                  <a:extLst>
                    <a:ext uri="{9D8B030D-6E8A-4147-A177-3AD203B41FA5}">
                      <a16:colId xmlns:a16="http://schemas.microsoft.com/office/drawing/2014/main" val="871676933"/>
                    </a:ext>
                  </a:extLst>
                </a:gridCol>
                <a:gridCol w="2802313">
                  <a:extLst>
                    <a:ext uri="{9D8B030D-6E8A-4147-A177-3AD203B41FA5}">
                      <a16:colId xmlns:a16="http://schemas.microsoft.com/office/drawing/2014/main" val="746737893"/>
                    </a:ext>
                  </a:extLst>
                </a:gridCol>
              </a:tblGrid>
              <a:tr h="582103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No.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err="1">
                          <a:effectLst/>
                        </a:rPr>
                        <a:t>Kabupaten</a:t>
                      </a:r>
                      <a:r>
                        <a:rPr lang="en-ID" sz="1400" u="none" strike="noStrike">
                          <a:effectLst/>
                        </a:rPr>
                        <a:t>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Timbulan Sampah (Kg/Orang/Hari)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93507824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39167166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4876017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4723314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95998779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14454010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1559810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33049457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93860387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0993021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87447477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16448612"/>
                  </a:ext>
                </a:extLst>
              </a:tr>
              <a:tr h="458090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938681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7935292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493068"/>
                  </a:ext>
                </a:extLst>
              </a:tr>
              <a:tr h="2530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0,40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250876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A07F0-E072-7395-1BD8-F6C507666EBC}"/>
              </a:ext>
            </a:extLst>
          </p:cNvPr>
          <p:cNvSpPr txBox="1"/>
          <p:nvPr/>
        </p:nvSpPr>
        <p:spPr>
          <a:xfrm>
            <a:off x="304800" y="4953000"/>
            <a:ext cx="8686800" cy="18288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diluar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Bandar Lampung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penduduknya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juta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6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0,40.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n-US" altLang="x-none" sz="1600" b="0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kumimoji="0" lang="en-US" altLang="x-none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1600" b="0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kabupaten</a:t>
            </a:r>
            <a:r>
              <a:rPr kumimoji="0" lang="en-US" altLang="x-none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x-none" sz="1600" b="0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kota</a:t>
            </a:r>
            <a:r>
              <a:rPr kumimoji="0" lang="en-US" altLang="x-none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kumimoji="0" lang="en-US" altLang="x-none" sz="1600" b="0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luar</a:t>
            </a:r>
            <a:r>
              <a:rPr kumimoji="0" lang="en-US" altLang="x-none" sz="16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K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ota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Bandar Lampung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jika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penduduknya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atas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juta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digunakan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0,50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Kota Bandar Lampung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konsisten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digunakan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16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angka</a:t>
            </a:r>
            <a:r>
              <a:rPr lang="en-US" altLang="x-none" sz="16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0,60</a:t>
            </a:r>
            <a:endParaRPr lang="en-ID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3888" lvl="0" indent="-388938" algn="l">
              <a:spcAft>
                <a:spcPts val="0"/>
              </a:spcAft>
              <a:buFontTx/>
              <a:buChar char="-"/>
            </a:pPr>
            <a:endParaRPr kumimoji="0" lang="id-ID" altLang="x-none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283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A75254-F8A4-F3FE-E3F7-A3B0A8A00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47493"/>
              </p:ext>
            </p:extLst>
          </p:nvPr>
        </p:nvGraphicFramePr>
        <p:xfrm>
          <a:off x="1600200" y="1143000"/>
          <a:ext cx="5867400" cy="502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2319">
                  <a:extLst>
                    <a:ext uri="{9D8B030D-6E8A-4147-A177-3AD203B41FA5}">
                      <a16:colId xmlns:a16="http://schemas.microsoft.com/office/drawing/2014/main" val="3373960019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711901691"/>
                    </a:ext>
                  </a:extLst>
                </a:gridCol>
                <a:gridCol w="2151381">
                  <a:extLst>
                    <a:ext uri="{9D8B030D-6E8A-4147-A177-3AD203B41FA5}">
                      <a16:colId xmlns:a16="http://schemas.microsoft.com/office/drawing/2014/main" val="2527448152"/>
                    </a:ext>
                  </a:extLst>
                </a:gridCol>
              </a:tblGrid>
              <a:tr h="61762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No.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Jenis Sarana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Daya Angkut (Ton)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6371253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Dump Truck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4,00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59152591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Amroll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2,67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4248874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Truck Engkel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2,00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55559395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Pick Up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1,33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28160520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5509672"/>
                  </a:ext>
                </a:extLst>
              </a:tr>
              <a:tr h="882316"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No.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Jenis Sarana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600" u="none" strike="noStrike">
                          <a:effectLst/>
                        </a:rPr>
                        <a:t>Kemampuan Pengelolaan  (Ton/Hari)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125541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TPST Regional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800,00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4850164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PDU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2,33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3344618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TPS 3R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2,00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386608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Rumah Kompos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0,59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38901352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0,50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25651941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Pemulung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0,02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56959560"/>
                  </a:ext>
                </a:extLst>
              </a:tr>
              <a:tr h="29410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Pengepul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600" u="none" strike="noStrike">
                          <a:effectLst/>
                        </a:rPr>
                        <a:t>0,45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450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268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25464C-C4E9-E47E-AEF8-D7BFC89B9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37509"/>
              </p:ext>
            </p:extLst>
          </p:nvPr>
        </p:nvGraphicFramePr>
        <p:xfrm>
          <a:off x="114301" y="685800"/>
          <a:ext cx="8915397" cy="606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15">
                  <a:extLst>
                    <a:ext uri="{9D8B030D-6E8A-4147-A177-3AD203B41FA5}">
                      <a16:colId xmlns:a16="http://schemas.microsoft.com/office/drawing/2014/main" val="2296912209"/>
                    </a:ext>
                  </a:extLst>
                </a:gridCol>
                <a:gridCol w="1167997">
                  <a:extLst>
                    <a:ext uri="{9D8B030D-6E8A-4147-A177-3AD203B41FA5}">
                      <a16:colId xmlns:a16="http://schemas.microsoft.com/office/drawing/2014/main" val="4152651634"/>
                    </a:ext>
                  </a:extLst>
                </a:gridCol>
                <a:gridCol w="1167997">
                  <a:extLst>
                    <a:ext uri="{9D8B030D-6E8A-4147-A177-3AD203B41FA5}">
                      <a16:colId xmlns:a16="http://schemas.microsoft.com/office/drawing/2014/main" val="30336350"/>
                    </a:ext>
                  </a:extLst>
                </a:gridCol>
                <a:gridCol w="1167997">
                  <a:extLst>
                    <a:ext uri="{9D8B030D-6E8A-4147-A177-3AD203B41FA5}">
                      <a16:colId xmlns:a16="http://schemas.microsoft.com/office/drawing/2014/main" val="1731015263"/>
                    </a:ext>
                  </a:extLst>
                </a:gridCol>
                <a:gridCol w="1167997">
                  <a:extLst>
                    <a:ext uri="{9D8B030D-6E8A-4147-A177-3AD203B41FA5}">
                      <a16:colId xmlns:a16="http://schemas.microsoft.com/office/drawing/2014/main" val="2637310148"/>
                    </a:ext>
                  </a:extLst>
                </a:gridCol>
                <a:gridCol w="1167997">
                  <a:extLst>
                    <a:ext uri="{9D8B030D-6E8A-4147-A177-3AD203B41FA5}">
                      <a16:colId xmlns:a16="http://schemas.microsoft.com/office/drawing/2014/main" val="3451078559"/>
                    </a:ext>
                  </a:extLst>
                </a:gridCol>
                <a:gridCol w="1167997">
                  <a:extLst>
                    <a:ext uri="{9D8B030D-6E8A-4147-A177-3AD203B41FA5}">
                      <a16:colId xmlns:a16="http://schemas.microsoft.com/office/drawing/2014/main" val="1769870161"/>
                    </a:ext>
                  </a:extLst>
                </a:gridCol>
              </a:tblGrid>
              <a:tr h="25815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Kabupaten/Kota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010277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44.805,94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46.789,42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47.219,78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44.582,79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44.871,48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45.162,04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373177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95.401,36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91.794,51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92.850,08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96.929,79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98.563,55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100.224,84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7395581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229.820,24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225.768,20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228.229,10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200.115,36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202.967,31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205.859,91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74147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201.703,56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193.870,48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195.770,31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208.838,89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211.871,03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214.947,19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3969302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264.414,76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285.283,85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287.993,98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279.961,70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286.310,16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292.802,57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396979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128.226,40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113.555,33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114.180,03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93.339,90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93.954,98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94.574,13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263633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65.715,91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66.988,16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67.711,73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71.229,66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72.242,25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73.269,24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928920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60.634,97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67.445,28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68.342,31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63.249,11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63.543,21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63.838,67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5103171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79.275,66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66.214,21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66.969,03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72.352,81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73.602,51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74.873,78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932014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66.168,95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59.413,97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59.978,40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60.140,36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60.656,52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61.177,11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0990240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44.168,50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29.542,51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29.740,34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34.650,31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35.342,16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36.047,82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059947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36.651,69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40.493,39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40.853,72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42.793,60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43.308,81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43.830,22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445754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22.446,48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22.968,28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23.179,55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24.368,38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24.677,50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24.990,53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6028894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253.615,98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278.314,36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283.602,19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272.342,29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279.913,14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287.694,46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975176"/>
                  </a:ext>
                </a:extLst>
              </a:tr>
              <a:tr h="25815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37.487,54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40.822,90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41.439,27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25.305,97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25.625,25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25.948,55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655466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Provinsi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1.630.537,94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1.629.264,85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1.648.059,81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1.590.200,91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1.617.449,84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1.645.241,06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4918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1B2FAF-580C-3CE3-59ED-5542DD88B75B}"/>
              </a:ext>
            </a:extLst>
          </p:cNvPr>
          <p:cNvSpPr/>
          <p:nvPr/>
        </p:nvSpPr>
        <p:spPr bwMode="auto">
          <a:xfrm>
            <a:off x="1905000" y="228600"/>
            <a:ext cx="563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TIMBULAN SAMPAH 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944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DAD1F2-BAD9-DD44-1880-B4A3DA6A6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64543"/>
              </p:ext>
            </p:extLst>
          </p:nvPr>
        </p:nvGraphicFramePr>
        <p:xfrm>
          <a:off x="381000" y="685800"/>
          <a:ext cx="8458199" cy="6019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599">
                  <a:extLst>
                    <a:ext uri="{9D8B030D-6E8A-4147-A177-3AD203B41FA5}">
                      <a16:colId xmlns:a16="http://schemas.microsoft.com/office/drawing/2014/main" val="2602641576"/>
                    </a:ext>
                  </a:extLst>
                </a:gridCol>
                <a:gridCol w="1108100">
                  <a:extLst>
                    <a:ext uri="{9D8B030D-6E8A-4147-A177-3AD203B41FA5}">
                      <a16:colId xmlns:a16="http://schemas.microsoft.com/office/drawing/2014/main" val="1026587243"/>
                    </a:ext>
                  </a:extLst>
                </a:gridCol>
                <a:gridCol w="1108100">
                  <a:extLst>
                    <a:ext uri="{9D8B030D-6E8A-4147-A177-3AD203B41FA5}">
                      <a16:colId xmlns:a16="http://schemas.microsoft.com/office/drawing/2014/main" val="2281880503"/>
                    </a:ext>
                  </a:extLst>
                </a:gridCol>
                <a:gridCol w="1108100">
                  <a:extLst>
                    <a:ext uri="{9D8B030D-6E8A-4147-A177-3AD203B41FA5}">
                      <a16:colId xmlns:a16="http://schemas.microsoft.com/office/drawing/2014/main" val="2776575336"/>
                    </a:ext>
                  </a:extLst>
                </a:gridCol>
                <a:gridCol w="1108100">
                  <a:extLst>
                    <a:ext uri="{9D8B030D-6E8A-4147-A177-3AD203B41FA5}">
                      <a16:colId xmlns:a16="http://schemas.microsoft.com/office/drawing/2014/main" val="3125592403"/>
                    </a:ext>
                  </a:extLst>
                </a:gridCol>
                <a:gridCol w="1108100">
                  <a:extLst>
                    <a:ext uri="{9D8B030D-6E8A-4147-A177-3AD203B41FA5}">
                      <a16:colId xmlns:a16="http://schemas.microsoft.com/office/drawing/2014/main" val="2005556545"/>
                    </a:ext>
                  </a:extLst>
                </a:gridCol>
                <a:gridCol w="1108100">
                  <a:extLst>
                    <a:ext uri="{9D8B030D-6E8A-4147-A177-3AD203B41FA5}">
                      <a16:colId xmlns:a16="http://schemas.microsoft.com/office/drawing/2014/main" val="1249825546"/>
                    </a:ext>
                  </a:extLst>
                </a:gridCol>
              </a:tblGrid>
              <a:tr h="2655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Kabupaten/Kota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873016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45.162,04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45.454,48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45.748,81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46.045,05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46.343,20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46.643,29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687468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100.224,84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101.914,14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103.631,91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105.378,64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107.154,80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108.960,90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2902271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205.859,91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208.793,73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211.769,36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214.787,40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217.848,45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220.953,12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4710613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214.947,19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218.068,02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221.234,15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224.446,26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227.705,00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231.011,06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403382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292.802,57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299.442,20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306.232,40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313.176,57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320.278,21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327.540,88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664443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94.574,13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95.197,35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95.824,68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96.456,14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97.091,76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97.731,57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205488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73.269,24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74.310,83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75.367,23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76.438,65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77.525,29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78.627,39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694006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63.838,67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64.135,51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64.433,73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64.733,34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65.034,34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65.336,74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783254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74.873,78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76.167,02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77.482,59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78.820,89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80.182,30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81.567,23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839637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61.177,11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61.702,16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62.231,73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62.765,84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63.304,53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63.847,84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7207636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36.047,82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36.767,57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37.501,70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38.250,48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39.014,21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39.793,19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8511332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43.830,22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44.357,91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44.891,95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45.432,43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45.979,41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46.532,97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981933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24.990,53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25.307,54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25.628,57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25.953,67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26.282,90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26.616,30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9155135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287.694,46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295.692,09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303.912,04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312.360,51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321.043,83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329.968,54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8944142"/>
                  </a:ext>
                </a:extLst>
              </a:tr>
              <a:tr h="26554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25.948,55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26.275,93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26.607,44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26.943,14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27.283,07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27.627,29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943012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err="1">
                          <a:effectLst/>
                        </a:rPr>
                        <a:t>Provinsi</a:t>
                      </a:r>
                      <a:r>
                        <a:rPr lang="en-ID" sz="1400" u="none" strike="noStrike">
                          <a:effectLst/>
                        </a:rPr>
                        <a:t>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1.645.241,06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1.673.586,48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1.702.498,30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1.731.988,98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1.762.071,29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200" u="none" strike="noStrike">
                          <a:effectLst/>
                        </a:rPr>
                        <a:t>1.792.758,31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77266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6B90858-B03D-3E2B-0756-3A7EDF6A42B9}"/>
              </a:ext>
            </a:extLst>
          </p:cNvPr>
          <p:cNvSpPr/>
          <p:nvPr/>
        </p:nvSpPr>
        <p:spPr bwMode="auto">
          <a:xfrm>
            <a:off x="1828800" y="228600"/>
            <a:ext cx="563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TIMBULAN SAMPAH 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08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775671-F586-0AEA-A4C9-09981B5A3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31356"/>
              </p:ext>
            </p:extLst>
          </p:nvPr>
        </p:nvGraphicFramePr>
        <p:xfrm>
          <a:off x="152400" y="685800"/>
          <a:ext cx="8839201" cy="609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216">
                  <a:extLst>
                    <a:ext uri="{9D8B030D-6E8A-4147-A177-3AD203B41FA5}">
                      <a16:colId xmlns:a16="http://schemas.microsoft.com/office/drawing/2014/main" val="2060328636"/>
                    </a:ext>
                  </a:extLst>
                </a:gridCol>
                <a:gridCol w="1332597">
                  <a:extLst>
                    <a:ext uri="{9D8B030D-6E8A-4147-A177-3AD203B41FA5}">
                      <a16:colId xmlns:a16="http://schemas.microsoft.com/office/drawing/2014/main" val="4011238863"/>
                    </a:ext>
                  </a:extLst>
                </a:gridCol>
                <a:gridCol w="1332597">
                  <a:extLst>
                    <a:ext uri="{9D8B030D-6E8A-4147-A177-3AD203B41FA5}">
                      <a16:colId xmlns:a16="http://schemas.microsoft.com/office/drawing/2014/main" val="3292381405"/>
                    </a:ext>
                  </a:extLst>
                </a:gridCol>
                <a:gridCol w="1332597">
                  <a:extLst>
                    <a:ext uri="{9D8B030D-6E8A-4147-A177-3AD203B41FA5}">
                      <a16:colId xmlns:a16="http://schemas.microsoft.com/office/drawing/2014/main" val="1764331453"/>
                    </a:ext>
                  </a:extLst>
                </a:gridCol>
                <a:gridCol w="1332597">
                  <a:extLst>
                    <a:ext uri="{9D8B030D-6E8A-4147-A177-3AD203B41FA5}">
                      <a16:colId xmlns:a16="http://schemas.microsoft.com/office/drawing/2014/main" val="4234863560"/>
                    </a:ext>
                  </a:extLst>
                </a:gridCol>
                <a:gridCol w="1332597">
                  <a:extLst>
                    <a:ext uri="{9D8B030D-6E8A-4147-A177-3AD203B41FA5}">
                      <a16:colId xmlns:a16="http://schemas.microsoft.com/office/drawing/2014/main" val="3743126979"/>
                    </a:ext>
                  </a:extLst>
                </a:gridCol>
              </a:tblGrid>
              <a:tr h="25962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Kabupaten/Kota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902776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46.945,32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47.249,31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47.555,26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47.863,20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48.173,13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808414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110.797,45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112.664,95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114.563,93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116.494,91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118.458,44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480012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224.102,04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227.295,84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230.535,16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233.820,64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237.152,94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472547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234.365,12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237.767,88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241.220,04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244.722,32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248.275,45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2888473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334.968,25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342.564,04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350.332,07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358.276,26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366.400,58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8665052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98.375,60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99.023,87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99.676,42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100.333,26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100.994,44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195652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79.745,15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80.878,80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82.028,56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83.194,68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84.377,37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7318082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65.640,55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65.945,77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66.252,40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66.560,47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66.869,97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611406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82.976,07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84.409,25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85.867,19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87.350,30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88.859,04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451839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64.395,82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64.948,51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65.505,93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66.068,14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66.635,18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5259681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40.587,72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41.398,12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42.224,69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43.067,77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43.927,69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7794587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47.093,20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47.660,17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48.233,97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48.814,68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49.402,38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102560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26.953,93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27.295,84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27.642,09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27.992,74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28.347,83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832314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339.141,35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348.569,15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358.259,04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368.218,29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378.454,41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1032287"/>
                  </a:ext>
                </a:extLst>
              </a:tr>
              <a:tr h="25962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27.975,85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28.328,81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28.686,22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29.048,14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29.414,63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74523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Provinsi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1.824.063,42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1.856.000,30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1.888.582,98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1.921.825,80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1.955.743,46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92822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68B6CD5-0849-8B76-6189-907440DF28B8}"/>
              </a:ext>
            </a:extLst>
          </p:cNvPr>
          <p:cNvSpPr/>
          <p:nvPr/>
        </p:nvSpPr>
        <p:spPr bwMode="auto">
          <a:xfrm>
            <a:off x="1828800" y="152400"/>
            <a:ext cx="563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TIMBULAN SAMPAH 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652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C530D0-4DA5-433F-E3BB-2C0C92B17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20995"/>
              </p:ext>
            </p:extLst>
          </p:nvPr>
        </p:nvGraphicFramePr>
        <p:xfrm>
          <a:off x="304800" y="762000"/>
          <a:ext cx="8610600" cy="6019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9935">
                  <a:extLst>
                    <a:ext uri="{9D8B030D-6E8A-4147-A177-3AD203B41FA5}">
                      <a16:colId xmlns:a16="http://schemas.microsoft.com/office/drawing/2014/main" val="1317723721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249048091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456991504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1787080180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611517582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3927862052"/>
                    </a:ext>
                  </a:extLst>
                </a:gridCol>
              </a:tblGrid>
              <a:tr h="25638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Kabupaten/Kota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890161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48.485,06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48.799,02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49.115,01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49.433,04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49.753,14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470404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120.455,07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122.485,35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124.549,85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126.649,15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128.783,83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561599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240.532,73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243.960,69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247.437,51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250.963,87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254.540,49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480000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251.880,17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255.537,23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259.247,38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263.011,41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266.830,08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314132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374.709,14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383.206,10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391.895,73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400.782,42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409.870,62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534240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101.659,97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102.329,88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103.004,21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103.682,99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104.366,23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056988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85.576,87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86.793,42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88.027,27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89.278,66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90.547,84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2034729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67.180,90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67.493,28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67.807,12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68.122,41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68.439,17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979388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90.393,83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91.955,13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93.543,40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95.159,10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96.802,71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8961531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67.207,08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67.783,89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68.365,65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68.952,40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69.544,19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1535868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44.804,77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45.699,37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46.611,83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47.542,51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48.491,77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70939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49.997,16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50.599,09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51.208,27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51.824,79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52.448,73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7311180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28.707,42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29.071,58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29.440,36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29.813,81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30.192,00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3638549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388.975,08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399.788,21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410.901,94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422.324,62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434.064,84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1960132"/>
                  </a:ext>
                </a:extLst>
              </a:tr>
              <a:tr h="256380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29.785,74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30.161,53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30.542,07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30.927,41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31.317,60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6202379"/>
                  </a:ext>
                </a:extLst>
              </a:tr>
              <a:tr h="46404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Provinsi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1.990.350,98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2.025.663,78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2.061.697,60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2.098.468,58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2.135.993,24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19882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0A5229-9C53-4F34-689D-90618A917E76}"/>
              </a:ext>
            </a:extLst>
          </p:cNvPr>
          <p:cNvSpPr/>
          <p:nvPr/>
        </p:nvSpPr>
        <p:spPr bwMode="auto">
          <a:xfrm>
            <a:off x="1905000" y="228600"/>
            <a:ext cx="563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TIMBULAN SAMPAH 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22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A779D4-3B24-31CE-6CC2-85F5C45ED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73111"/>
              </p:ext>
            </p:extLst>
          </p:nvPr>
        </p:nvGraphicFramePr>
        <p:xfrm>
          <a:off x="228600" y="914400"/>
          <a:ext cx="8763001" cy="5865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7456">
                  <a:extLst>
                    <a:ext uri="{9D8B030D-6E8A-4147-A177-3AD203B41FA5}">
                      <a16:colId xmlns:a16="http://schemas.microsoft.com/office/drawing/2014/main" val="1995603512"/>
                    </a:ext>
                  </a:extLst>
                </a:gridCol>
                <a:gridCol w="1321109">
                  <a:extLst>
                    <a:ext uri="{9D8B030D-6E8A-4147-A177-3AD203B41FA5}">
                      <a16:colId xmlns:a16="http://schemas.microsoft.com/office/drawing/2014/main" val="1651946640"/>
                    </a:ext>
                  </a:extLst>
                </a:gridCol>
                <a:gridCol w="1321109">
                  <a:extLst>
                    <a:ext uri="{9D8B030D-6E8A-4147-A177-3AD203B41FA5}">
                      <a16:colId xmlns:a16="http://schemas.microsoft.com/office/drawing/2014/main" val="2036084146"/>
                    </a:ext>
                  </a:extLst>
                </a:gridCol>
                <a:gridCol w="1321109">
                  <a:extLst>
                    <a:ext uri="{9D8B030D-6E8A-4147-A177-3AD203B41FA5}">
                      <a16:colId xmlns:a16="http://schemas.microsoft.com/office/drawing/2014/main" val="2051086792"/>
                    </a:ext>
                  </a:extLst>
                </a:gridCol>
                <a:gridCol w="1321109">
                  <a:extLst>
                    <a:ext uri="{9D8B030D-6E8A-4147-A177-3AD203B41FA5}">
                      <a16:colId xmlns:a16="http://schemas.microsoft.com/office/drawing/2014/main" val="792565971"/>
                    </a:ext>
                  </a:extLst>
                </a:gridCol>
                <a:gridCol w="1321109">
                  <a:extLst>
                    <a:ext uri="{9D8B030D-6E8A-4147-A177-3AD203B41FA5}">
                      <a16:colId xmlns:a16="http://schemas.microsoft.com/office/drawing/2014/main" val="3780158183"/>
                    </a:ext>
                  </a:extLst>
                </a:gridCol>
              </a:tblGrid>
              <a:tr h="241478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Kabupaten/Kota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890618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50.075,31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50.399,56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50.725,91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51.054,38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51.384,97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2984768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130.954,49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133.161,74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135.406,19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137.688,47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140.009,22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779708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258.168,09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261.847,38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265.579,10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269.364,01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273.202,86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0886676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270.704,19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274.634,56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278.621,99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282.667,31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286.771,37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651789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419.164,91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428.669,96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438.390,54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448.331,55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458.497,98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104168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105.053,98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105.746,26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106.443,11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107.144,54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107.850,60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3606335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91.835,06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93.140,58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94.464,66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95.807,56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97.169,55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3505315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68.757,40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69.077,11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69.398,31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69.721,00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70.045,20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754585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98.474,71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100.175,58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101.905,84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103.665,98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105.456,52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1039913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70.141,06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70.743,05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71.350,21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71.962,58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72.580,20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557073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49.459,98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50.447,53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51.454,79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52.482,17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53.530,05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61642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53.080,18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53.719,23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54.365,98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55.020,52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55.682,93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451850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30.574,99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30.962,84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31.355,61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31.753,36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32.156,15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928506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446.131,42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458.533,45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471.280,24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484.381,37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497.846,71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7709715"/>
                  </a:ext>
                </a:extLst>
              </a:tr>
              <a:tr h="241478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31.712,72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32.112,83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32.517,98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32.928,25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33.343,69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5289430"/>
                  </a:ext>
                </a:extLst>
              </a:tr>
              <a:tr h="437075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Provinsi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2.174.288,50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2.213.371,66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2.253.260,46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2.293.973,05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2.335.528,02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97691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61F0DA-B969-0423-56FE-7CDFDC7220AC}"/>
              </a:ext>
            </a:extLst>
          </p:cNvPr>
          <p:cNvSpPr/>
          <p:nvPr/>
        </p:nvSpPr>
        <p:spPr bwMode="auto">
          <a:xfrm>
            <a:off x="1905000" y="304800"/>
            <a:ext cx="563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TIMBULAN SAMPAH 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59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E3F50F-5E51-C6A6-7158-54BC7089E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44511"/>
              </p:ext>
            </p:extLst>
          </p:nvPr>
        </p:nvGraphicFramePr>
        <p:xfrm>
          <a:off x="266700" y="762000"/>
          <a:ext cx="8610600" cy="5867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9935">
                  <a:extLst>
                    <a:ext uri="{9D8B030D-6E8A-4147-A177-3AD203B41FA5}">
                      <a16:colId xmlns:a16="http://schemas.microsoft.com/office/drawing/2014/main" val="1238473247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2426483441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1737620119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813449518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3754283051"/>
                    </a:ext>
                  </a:extLst>
                </a:gridCol>
                <a:gridCol w="1298133">
                  <a:extLst>
                    <a:ext uri="{9D8B030D-6E8A-4147-A177-3AD203B41FA5}">
                      <a16:colId xmlns:a16="http://schemas.microsoft.com/office/drawing/2014/main" val="105833289"/>
                    </a:ext>
                  </a:extLst>
                </a:gridCol>
              </a:tblGrid>
              <a:tr h="233761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Kabupaten/Kota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2050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7638373"/>
                  </a:ext>
                </a:extLst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51.717,71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52.052,60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52.389,65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52.728,89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53.070,33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461002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Tanggamus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142.369,09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144.768,73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184.011,02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187.112,55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190.266,34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0521189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Selatan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277.096,43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281.045,47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285.050,80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289.113,22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293.233,52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936335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Timur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290.935,01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295.159,11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299.444,53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303.792,18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308.202,95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296468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Tengah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468.894,95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479.527,68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490.401,52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501.521,94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512.894,53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0785736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Lampung Utara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108.561,31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109.276,70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109.996,81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110.721,67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111.451,30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825278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Way Kanan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98.550,91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99.951,90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101.372,81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102.813,92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104.275,51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475189"/>
                  </a:ext>
                </a:extLst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70.370,90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70.698,11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71.026,85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71.357,11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71.688,91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542628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Pesawaran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107.277,99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109.130,91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111.015,85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112.933,34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114.883,95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284117"/>
                  </a:ext>
                </a:extLst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Pringsewu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73.203,13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73.831,40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74.465,06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75.104,17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75.748,75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517711"/>
                  </a:ext>
                </a:extLst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Mesuji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54.598,87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55.689,02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56.800,94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57.935,05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59.091,82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0185222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Tulang Bawang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56.353,32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57.031,78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57.718,41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58.413,30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59.116,56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2558767"/>
                  </a:ext>
                </a:extLst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Pesisir Barat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32.564,05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32.977,13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33.395,45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33.819,08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34.248,08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329280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Bandar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511.686,37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525.910,76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540.530,57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555.556,80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571.000,75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970998"/>
                  </a:ext>
                </a:extLst>
              </a:tr>
              <a:tr h="233761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Metro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33.764,37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34.190,36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34.621,73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35.058,54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35.500,86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7836105"/>
                  </a:ext>
                </a:extLst>
              </a:tr>
              <a:tr h="423107"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>
                          <a:effectLst/>
                        </a:rPr>
                        <a:t>Provinsi Lampung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2.377.944,40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2.421.241,68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2.502.242,02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2.547.981,75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400" u="none" strike="noStrike">
                          <a:effectLst/>
                        </a:rPr>
                        <a:t>2.594.674,15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581715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803A4AC-C16E-D8BF-B586-62D35BD1814C}"/>
              </a:ext>
            </a:extLst>
          </p:cNvPr>
          <p:cNvSpPr/>
          <p:nvPr/>
        </p:nvSpPr>
        <p:spPr bwMode="auto">
          <a:xfrm>
            <a:off x="1905000" y="304800"/>
            <a:ext cx="5638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TIMBULAN SAMPAH 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193932" y="228600"/>
            <a:ext cx="8721468" cy="57912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 Waste, Zero Emission Indonesia,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Indonesia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bergeser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partisipasi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mewujudkan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mengoptimalkan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rantai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hilir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menguatkan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timbulan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dikirim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sinergis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leadership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pemangku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kepentingan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dunia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civil society organization (LSM)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komunitas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menguatkan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rantai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mewujudkan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 zero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Menyikapi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artinya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penguatan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optimalisasi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keberadaan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TPS 3R, PDU, ITF, TPST/TPST Regional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sejenisnya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l"/>
            <a:endParaRPr kumimoji="0" lang="id-ID" altLang="x-non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850577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EA83DD-0A29-7043-4A90-E5D820AA9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665394"/>
              </p:ext>
            </p:extLst>
          </p:nvPr>
        </p:nvGraphicFramePr>
        <p:xfrm>
          <a:off x="27709" y="381000"/>
          <a:ext cx="8763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7566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BB5D09-B007-FADD-68F2-BCDD6BDB8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61253"/>
              </p:ext>
            </p:extLst>
          </p:nvPr>
        </p:nvGraphicFramePr>
        <p:xfrm>
          <a:off x="228600" y="1143000"/>
          <a:ext cx="8762999" cy="5095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317">
                  <a:extLst>
                    <a:ext uri="{9D8B030D-6E8A-4147-A177-3AD203B41FA5}">
                      <a16:colId xmlns:a16="http://schemas.microsoft.com/office/drawing/2014/main" val="126222596"/>
                    </a:ext>
                  </a:extLst>
                </a:gridCol>
                <a:gridCol w="1173447">
                  <a:extLst>
                    <a:ext uri="{9D8B030D-6E8A-4147-A177-3AD203B41FA5}">
                      <a16:colId xmlns:a16="http://schemas.microsoft.com/office/drawing/2014/main" val="2027913205"/>
                    </a:ext>
                  </a:extLst>
                </a:gridCol>
                <a:gridCol w="1173447">
                  <a:extLst>
                    <a:ext uri="{9D8B030D-6E8A-4147-A177-3AD203B41FA5}">
                      <a16:colId xmlns:a16="http://schemas.microsoft.com/office/drawing/2014/main" val="1137964732"/>
                    </a:ext>
                  </a:extLst>
                </a:gridCol>
                <a:gridCol w="1173447">
                  <a:extLst>
                    <a:ext uri="{9D8B030D-6E8A-4147-A177-3AD203B41FA5}">
                      <a16:colId xmlns:a16="http://schemas.microsoft.com/office/drawing/2014/main" val="2726038838"/>
                    </a:ext>
                  </a:extLst>
                </a:gridCol>
                <a:gridCol w="1173447">
                  <a:extLst>
                    <a:ext uri="{9D8B030D-6E8A-4147-A177-3AD203B41FA5}">
                      <a16:colId xmlns:a16="http://schemas.microsoft.com/office/drawing/2014/main" val="923966472"/>
                    </a:ext>
                  </a:extLst>
                </a:gridCol>
                <a:gridCol w="1173447">
                  <a:extLst>
                    <a:ext uri="{9D8B030D-6E8A-4147-A177-3AD203B41FA5}">
                      <a16:colId xmlns:a16="http://schemas.microsoft.com/office/drawing/2014/main" val="3964550384"/>
                    </a:ext>
                  </a:extLst>
                </a:gridCol>
                <a:gridCol w="1173447">
                  <a:extLst>
                    <a:ext uri="{9D8B030D-6E8A-4147-A177-3AD203B41FA5}">
                      <a16:colId xmlns:a16="http://schemas.microsoft.com/office/drawing/2014/main" val="1765355354"/>
                    </a:ext>
                  </a:extLst>
                </a:gridCol>
              </a:tblGrid>
              <a:tr h="2269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74653660"/>
                  </a:ext>
                </a:extLst>
              </a:tr>
              <a:tr h="61059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(Ton/Tahun)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200" u="none" strike="noStrike">
                          <a:effectLst/>
                        </a:rPr>
                        <a:t>1.151.668,74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970.680,16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783.149,22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588.876,25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387.655,68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179.275,83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0279162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78658090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55150676"/>
                  </a:ext>
                </a:extLst>
              </a:tr>
              <a:tr h="61059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(Ton/Tahun)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182.406,34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185.600,03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188.858,30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192.182,58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195.574,35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199.035,10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1780828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049893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37025683"/>
                  </a:ext>
                </a:extLst>
              </a:tr>
              <a:tr h="61059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(Ton/Tahun)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202.566,38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206.169,76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209.846,86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213.599,32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195.685,96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177.069,73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0002360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1031691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2133642"/>
                  </a:ext>
                </a:extLst>
              </a:tr>
              <a:tr h="61059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(Ton/Tahun)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157.728,23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137.638,38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116.776,40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118.897,22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121.062,08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125.112,10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08953162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63875"/>
                  </a:ext>
                </a:extLst>
              </a:tr>
              <a:tr h="226988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37051052"/>
                  </a:ext>
                </a:extLst>
              </a:tr>
              <a:tr h="61059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(Ton/Tahun)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127.399,09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129.733,71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900502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B04F49E-586A-1953-1BA9-363984AD45C1}"/>
              </a:ext>
            </a:extLst>
          </p:cNvPr>
          <p:cNvSpPr/>
          <p:nvPr/>
        </p:nvSpPr>
        <p:spPr bwMode="auto">
          <a:xfrm>
            <a:off x="266699" y="152400"/>
            <a:ext cx="8686799" cy="71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RENCANA PENANGANAN TIMBULAN SAMPAH PROVINSI LAMPUNG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285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189CD0-AA52-D514-156F-34984377C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260669"/>
              </p:ext>
            </p:extLst>
          </p:nvPr>
        </p:nvGraphicFramePr>
        <p:xfrm>
          <a:off x="457200" y="381000"/>
          <a:ext cx="8382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6327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9E967F-DA05-D18B-8061-69AAA29C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4077"/>
              </p:ext>
            </p:extLst>
          </p:nvPr>
        </p:nvGraphicFramePr>
        <p:xfrm>
          <a:off x="76200" y="1219200"/>
          <a:ext cx="8991598" cy="511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718">
                  <a:extLst>
                    <a:ext uri="{9D8B030D-6E8A-4147-A177-3AD203B41FA5}">
                      <a16:colId xmlns:a16="http://schemas.microsoft.com/office/drawing/2014/main" val="2735331011"/>
                    </a:ext>
                  </a:extLst>
                </a:gridCol>
                <a:gridCol w="1177980">
                  <a:extLst>
                    <a:ext uri="{9D8B030D-6E8A-4147-A177-3AD203B41FA5}">
                      <a16:colId xmlns:a16="http://schemas.microsoft.com/office/drawing/2014/main" val="841765423"/>
                    </a:ext>
                  </a:extLst>
                </a:gridCol>
                <a:gridCol w="1177980">
                  <a:extLst>
                    <a:ext uri="{9D8B030D-6E8A-4147-A177-3AD203B41FA5}">
                      <a16:colId xmlns:a16="http://schemas.microsoft.com/office/drawing/2014/main" val="668374415"/>
                    </a:ext>
                  </a:extLst>
                </a:gridCol>
                <a:gridCol w="1177980">
                  <a:extLst>
                    <a:ext uri="{9D8B030D-6E8A-4147-A177-3AD203B41FA5}">
                      <a16:colId xmlns:a16="http://schemas.microsoft.com/office/drawing/2014/main" val="824474467"/>
                    </a:ext>
                  </a:extLst>
                </a:gridCol>
                <a:gridCol w="1177980">
                  <a:extLst>
                    <a:ext uri="{9D8B030D-6E8A-4147-A177-3AD203B41FA5}">
                      <a16:colId xmlns:a16="http://schemas.microsoft.com/office/drawing/2014/main" val="375174001"/>
                    </a:ext>
                  </a:extLst>
                </a:gridCol>
                <a:gridCol w="1177980">
                  <a:extLst>
                    <a:ext uri="{9D8B030D-6E8A-4147-A177-3AD203B41FA5}">
                      <a16:colId xmlns:a16="http://schemas.microsoft.com/office/drawing/2014/main" val="1401375322"/>
                    </a:ext>
                  </a:extLst>
                </a:gridCol>
                <a:gridCol w="1177980">
                  <a:extLst>
                    <a:ext uri="{9D8B030D-6E8A-4147-A177-3AD203B41FA5}">
                      <a16:colId xmlns:a16="http://schemas.microsoft.com/office/drawing/2014/main" val="3885697450"/>
                    </a:ext>
                  </a:extLst>
                </a:gridCol>
              </a:tblGrid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88383153"/>
                  </a:ext>
                </a:extLst>
              </a:tr>
              <a:tr h="58674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(Ton/Tahun)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493.572,32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702.906,32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919.349,08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1.143.112,72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1.374.415,61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1.613.482,48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6606494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408367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64774214"/>
                  </a:ext>
                </a:extLst>
              </a:tr>
              <a:tr h="58674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(Ton/Tahun)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1.641.657,07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1.670.400,27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1.699.724,68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1.729.643,22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1.760.169,11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1.791.315,89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0133183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5968506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40551761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83305622"/>
                  </a:ext>
                </a:extLst>
              </a:tr>
              <a:tr h="58674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(Ton/Tahun)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1.823.097,40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1.855.527,84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1.888.621,72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1.922.393,92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1.978.602,53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2.036.301,93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4567248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28077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281514"/>
                  </a:ext>
                </a:extLst>
              </a:tr>
              <a:tr h="58674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(Ton/Tahun)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2.095.532,23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2.156.334,67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2.218.751,62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2.259.047,18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2.300.179,59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2.377.129,92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7556105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36307540"/>
                  </a:ext>
                </a:extLst>
              </a:tr>
              <a:tr h="2181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93825987"/>
                  </a:ext>
                </a:extLst>
              </a:tr>
              <a:tr h="58674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(Ton/Tahun)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2.420.582,66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2.464.940,45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577377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EAB598-C8DE-F2A2-C4A9-A7B736D9226A}"/>
              </a:ext>
            </a:extLst>
          </p:cNvPr>
          <p:cNvSpPr/>
          <p:nvPr/>
        </p:nvSpPr>
        <p:spPr bwMode="auto">
          <a:xfrm>
            <a:off x="266699" y="152400"/>
            <a:ext cx="8686799" cy="7143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RENCANA PENGURANGAN TIMBULAN SAMPAH PROVINSI LAMPUNG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DALAM SATUAN TON/TAHUN</a:t>
            </a:r>
            <a:endParaRPr kumimoji="0" lang="en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033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3B3808-B3C0-82FE-8D39-5E7A5C468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48690"/>
              </p:ext>
            </p:extLst>
          </p:nvPr>
        </p:nvGraphicFramePr>
        <p:xfrm>
          <a:off x="381000" y="381000"/>
          <a:ext cx="8458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6072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444AA-AD3C-F3B5-0A35-469E46F93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7150"/>
              </p:ext>
            </p:extLst>
          </p:nvPr>
        </p:nvGraphicFramePr>
        <p:xfrm>
          <a:off x="152400" y="457200"/>
          <a:ext cx="8839200" cy="6349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653">
                  <a:extLst>
                    <a:ext uri="{9D8B030D-6E8A-4147-A177-3AD203B41FA5}">
                      <a16:colId xmlns:a16="http://schemas.microsoft.com/office/drawing/2014/main" val="2442023321"/>
                    </a:ext>
                  </a:extLst>
                </a:gridCol>
                <a:gridCol w="1558501">
                  <a:extLst>
                    <a:ext uri="{9D8B030D-6E8A-4147-A177-3AD203B41FA5}">
                      <a16:colId xmlns:a16="http://schemas.microsoft.com/office/drawing/2014/main" val="3597720907"/>
                    </a:ext>
                  </a:extLst>
                </a:gridCol>
                <a:gridCol w="954341">
                  <a:extLst>
                    <a:ext uri="{9D8B030D-6E8A-4147-A177-3AD203B41FA5}">
                      <a16:colId xmlns:a16="http://schemas.microsoft.com/office/drawing/2014/main" val="4147011602"/>
                    </a:ext>
                  </a:extLst>
                </a:gridCol>
                <a:gridCol w="954341">
                  <a:extLst>
                    <a:ext uri="{9D8B030D-6E8A-4147-A177-3AD203B41FA5}">
                      <a16:colId xmlns:a16="http://schemas.microsoft.com/office/drawing/2014/main" val="476310950"/>
                    </a:ext>
                  </a:extLst>
                </a:gridCol>
                <a:gridCol w="954341">
                  <a:extLst>
                    <a:ext uri="{9D8B030D-6E8A-4147-A177-3AD203B41FA5}">
                      <a16:colId xmlns:a16="http://schemas.microsoft.com/office/drawing/2014/main" val="1012088182"/>
                    </a:ext>
                  </a:extLst>
                </a:gridCol>
                <a:gridCol w="954341">
                  <a:extLst>
                    <a:ext uri="{9D8B030D-6E8A-4147-A177-3AD203B41FA5}">
                      <a16:colId xmlns:a16="http://schemas.microsoft.com/office/drawing/2014/main" val="4255012696"/>
                    </a:ext>
                  </a:extLst>
                </a:gridCol>
                <a:gridCol w="954341">
                  <a:extLst>
                    <a:ext uri="{9D8B030D-6E8A-4147-A177-3AD203B41FA5}">
                      <a16:colId xmlns:a16="http://schemas.microsoft.com/office/drawing/2014/main" val="1209669755"/>
                    </a:ext>
                  </a:extLst>
                </a:gridCol>
                <a:gridCol w="954341">
                  <a:extLst>
                    <a:ext uri="{9D8B030D-6E8A-4147-A177-3AD203B41FA5}">
                      <a16:colId xmlns:a16="http://schemas.microsoft.com/office/drawing/2014/main" val="649884959"/>
                    </a:ext>
                  </a:extLst>
                </a:gridCol>
              </a:tblGrid>
              <a:tr h="21753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33663499"/>
                  </a:ext>
                </a:extLst>
              </a:tr>
              <a:tr h="634013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(Ton/Hari)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3.155,26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2.659,40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2.145,61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1.613,36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1.062,07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491,17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2076763"/>
                  </a:ext>
                </a:extLst>
              </a:tr>
              <a:tr h="2175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Total Timbulan Sampah Dibebankan pada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1.262,10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1.063,76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858,25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645,34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424,83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196,47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9157968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473,29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398,91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321,84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242,00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159,31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73,67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99526739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473,29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398,91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321,84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242,00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159,31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73,67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2474017"/>
                  </a:ext>
                </a:extLst>
              </a:tr>
              <a:tr h="39788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946,58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797,82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643,68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484,01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318,62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147,35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60329058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75049093"/>
                  </a:ext>
                </a:extLst>
              </a:tr>
              <a:tr h="2175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Kebutuhan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13775149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10074662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0575105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12656197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75231838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6858258"/>
                  </a:ext>
                </a:extLst>
              </a:tr>
              <a:tr h="634013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(Ton/Hari)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499,74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508,49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517,42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526,53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535,82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545,30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4203740"/>
                  </a:ext>
                </a:extLst>
              </a:tr>
              <a:tr h="2175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Total Timbulan Sampah Dibebankan pada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199,90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203,40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206,97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210,61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214,33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218,12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67990528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74,96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76,27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77,61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78,98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80,37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81,80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57590417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74,96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76,27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77,61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78,98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80,37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81,80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7105323"/>
                  </a:ext>
                </a:extLst>
              </a:tr>
              <a:tr h="39788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149,92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152,55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155,23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157,96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160,75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163,59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9038936"/>
                  </a:ext>
                </a:extLst>
              </a:tr>
              <a:tr h="217535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58963201"/>
                  </a:ext>
                </a:extLst>
              </a:tr>
              <a:tr h="2175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Kebutuhan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8585494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69458662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46919979"/>
                  </a:ext>
                </a:extLst>
              </a:tr>
              <a:tr h="21753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6207678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D0F237E-3379-787A-5170-5AC7D4A4BFC9}"/>
              </a:ext>
            </a:extLst>
          </p:cNvPr>
          <p:cNvSpPr/>
          <p:nvPr/>
        </p:nvSpPr>
        <p:spPr bwMode="auto">
          <a:xfrm>
            <a:off x="228601" y="76200"/>
            <a:ext cx="8686799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KEBUTUHAN SARANA PENDUKUNG RENCANA PENANGANAN TIMBULAN SAMPAH</a:t>
            </a:r>
            <a:endParaRPr kumimoji="0" lang="en-ID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81115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7EAE2C-016A-9D5D-4849-F93157DB0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14376"/>
              </p:ext>
            </p:extLst>
          </p:nvPr>
        </p:nvGraphicFramePr>
        <p:xfrm>
          <a:off x="152398" y="432435"/>
          <a:ext cx="8763002" cy="6349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252">
                  <a:extLst>
                    <a:ext uri="{9D8B030D-6E8A-4147-A177-3AD203B41FA5}">
                      <a16:colId xmlns:a16="http://schemas.microsoft.com/office/drawing/2014/main" val="4165817564"/>
                    </a:ext>
                  </a:extLst>
                </a:gridCol>
                <a:gridCol w="1545066">
                  <a:extLst>
                    <a:ext uri="{9D8B030D-6E8A-4147-A177-3AD203B41FA5}">
                      <a16:colId xmlns:a16="http://schemas.microsoft.com/office/drawing/2014/main" val="3292675948"/>
                    </a:ext>
                  </a:extLst>
                </a:gridCol>
                <a:gridCol w="946114">
                  <a:extLst>
                    <a:ext uri="{9D8B030D-6E8A-4147-A177-3AD203B41FA5}">
                      <a16:colId xmlns:a16="http://schemas.microsoft.com/office/drawing/2014/main" val="832453024"/>
                    </a:ext>
                  </a:extLst>
                </a:gridCol>
                <a:gridCol w="946114">
                  <a:extLst>
                    <a:ext uri="{9D8B030D-6E8A-4147-A177-3AD203B41FA5}">
                      <a16:colId xmlns:a16="http://schemas.microsoft.com/office/drawing/2014/main" val="2716295973"/>
                    </a:ext>
                  </a:extLst>
                </a:gridCol>
                <a:gridCol w="946114">
                  <a:extLst>
                    <a:ext uri="{9D8B030D-6E8A-4147-A177-3AD203B41FA5}">
                      <a16:colId xmlns:a16="http://schemas.microsoft.com/office/drawing/2014/main" val="2928702939"/>
                    </a:ext>
                  </a:extLst>
                </a:gridCol>
                <a:gridCol w="946114">
                  <a:extLst>
                    <a:ext uri="{9D8B030D-6E8A-4147-A177-3AD203B41FA5}">
                      <a16:colId xmlns:a16="http://schemas.microsoft.com/office/drawing/2014/main" val="3165231413"/>
                    </a:ext>
                  </a:extLst>
                </a:gridCol>
                <a:gridCol w="946114">
                  <a:extLst>
                    <a:ext uri="{9D8B030D-6E8A-4147-A177-3AD203B41FA5}">
                      <a16:colId xmlns:a16="http://schemas.microsoft.com/office/drawing/2014/main" val="779031052"/>
                    </a:ext>
                  </a:extLst>
                </a:gridCol>
                <a:gridCol w="946114">
                  <a:extLst>
                    <a:ext uri="{9D8B030D-6E8A-4147-A177-3AD203B41FA5}">
                      <a16:colId xmlns:a16="http://schemas.microsoft.com/office/drawing/2014/main" val="356615929"/>
                    </a:ext>
                  </a:extLst>
                </a:gridCol>
              </a:tblGrid>
              <a:tr h="214171"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1831617"/>
                  </a:ext>
                </a:extLst>
              </a:tr>
              <a:tr h="62420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(Ton/Hari)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554,98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564,85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574,92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585,20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536,13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485,12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19155491"/>
                  </a:ext>
                </a:extLst>
              </a:tr>
              <a:tr h="21417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Total Timbulan Sampah Dibebankan pada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221,99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225,94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229,97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234,08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214,45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194,05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00193753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83,25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84,73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86,24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87,78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80,42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72,77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88140032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83,25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84,73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86,24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87,78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80,42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72,77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777842"/>
                  </a:ext>
                </a:extLst>
              </a:tr>
              <a:tr h="39173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166,49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169,45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172,48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175,56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160,84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145,54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81653925"/>
                  </a:ext>
                </a:extLst>
              </a:tr>
              <a:tr h="214171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78936012"/>
                  </a:ext>
                </a:extLst>
              </a:tr>
              <a:tr h="21417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Kebutuhan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51680721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3842281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8465100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1043035"/>
                  </a:ext>
                </a:extLst>
              </a:tr>
              <a:tr h="214171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2509959"/>
                  </a:ext>
                </a:extLst>
              </a:tr>
              <a:tr h="214171"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49291295"/>
                  </a:ext>
                </a:extLst>
              </a:tr>
              <a:tr h="624207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(Ton/Hari)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432,13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377,09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319,94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325,75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331,68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342,77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83802251"/>
                  </a:ext>
                </a:extLst>
              </a:tr>
              <a:tr h="21417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Total Timbulan Sampah Dibebankan pada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172,85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150,84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127,97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130,30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132,67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137,11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2443003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64,82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56,56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47,99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48,86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49,75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51,42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7492779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64,82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56,56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47,99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48,86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49,75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51,42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63564521"/>
                  </a:ext>
                </a:extLst>
              </a:tr>
              <a:tr h="39173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129,64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113,13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95,98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97,72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99,50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102,83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84742624"/>
                  </a:ext>
                </a:extLst>
              </a:tr>
              <a:tr h="214171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079225"/>
                  </a:ext>
                </a:extLst>
              </a:tr>
              <a:tr h="21417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Kebutuhan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4621887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896437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1385811"/>
                  </a:ext>
                </a:extLst>
              </a:tr>
              <a:tr h="2141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617288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FE791AA-34B2-5D39-36FF-204F969D4871}"/>
              </a:ext>
            </a:extLst>
          </p:cNvPr>
          <p:cNvSpPr/>
          <p:nvPr/>
        </p:nvSpPr>
        <p:spPr bwMode="auto">
          <a:xfrm>
            <a:off x="152400" y="76200"/>
            <a:ext cx="8686799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KEBUTUHAN SARANA PENDUKUNG RENCANA PENANGANAN TIMBULAN SAMPAH</a:t>
            </a:r>
            <a:endParaRPr kumimoji="0" lang="en-ID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7381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E2D9CE-609B-1641-3576-D54C88F13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39201"/>
              </p:ext>
            </p:extLst>
          </p:nvPr>
        </p:nvGraphicFramePr>
        <p:xfrm>
          <a:off x="876299" y="1434466"/>
          <a:ext cx="7391401" cy="3989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8219">
                  <a:extLst>
                    <a:ext uri="{9D8B030D-6E8A-4147-A177-3AD203B41FA5}">
                      <a16:colId xmlns:a16="http://schemas.microsoft.com/office/drawing/2014/main" val="1807455484"/>
                    </a:ext>
                  </a:extLst>
                </a:gridCol>
                <a:gridCol w="2293882">
                  <a:extLst>
                    <a:ext uri="{9D8B030D-6E8A-4147-A177-3AD203B41FA5}">
                      <a16:colId xmlns:a16="http://schemas.microsoft.com/office/drawing/2014/main" val="2770289972"/>
                    </a:ext>
                  </a:extLst>
                </a:gridCol>
                <a:gridCol w="1404650">
                  <a:extLst>
                    <a:ext uri="{9D8B030D-6E8A-4147-A177-3AD203B41FA5}">
                      <a16:colId xmlns:a16="http://schemas.microsoft.com/office/drawing/2014/main" val="1539838129"/>
                    </a:ext>
                  </a:extLst>
                </a:gridCol>
                <a:gridCol w="1404650">
                  <a:extLst>
                    <a:ext uri="{9D8B030D-6E8A-4147-A177-3AD203B41FA5}">
                      <a16:colId xmlns:a16="http://schemas.microsoft.com/office/drawing/2014/main" val="2899275307"/>
                    </a:ext>
                  </a:extLst>
                </a:gridCol>
              </a:tblGrid>
              <a:tr h="30358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Tahun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2049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2050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08775425"/>
                  </a:ext>
                </a:extLst>
              </a:tr>
              <a:tr h="816636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Timbulan Sampah (Ton/Hari)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349,04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355,43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3633537"/>
                  </a:ext>
                </a:extLst>
              </a:tr>
              <a:tr h="30358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Total Timbulan Sampah Dibebankan pada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139,62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142,17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4681511"/>
                  </a:ext>
                </a:extLst>
              </a:tr>
              <a:tr h="3035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52,36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53,32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52218363"/>
                  </a:ext>
                </a:extLst>
              </a:tr>
              <a:tr h="3035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52,36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53,32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47085789"/>
                  </a:ext>
                </a:extLst>
              </a:tr>
              <a:tr h="44019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104,71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106,63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1718080"/>
                  </a:ext>
                </a:extLst>
              </a:tr>
              <a:tr h="303582"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7261175"/>
                  </a:ext>
                </a:extLst>
              </a:tr>
              <a:tr h="30358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</a:rPr>
                        <a:t>Kebutuhan Sarana Angkutan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Dump Truck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68114352"/>
                  </a:ext>
                </a:extLst>
              </a:tr>
              <a:tr h="3035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Amroll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8123633"/>
                  </a:ext>
                </a:extLst>
              </a:tr>
              <a:tr h="3035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Truck Engkel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7769383"/>
                  </a:ext>
                </a:extLst>
              </a:tr>
              <a:tr h="3035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>
                          <a:effectLst/>
                        </a:rPr>
                        <a:t>Pick Up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39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400" u="none" strike="noStrike">
                          <a:effectLst/>
                        </a:rPr>
                        <a:t>40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05174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611113F-53EE-8EA7-E240-4D18D747B605}"/>
              </a:ext>
            </a:extLst>
          </p:cNvPr>
          <p:cNvSpPr/>
          <p:nvPr/>
        </p:nvSpPr>
        <p:spPr bwMode="auto">
          <a:xfrm>
            <a:off x="228599" y="838200"/>
            <a:ext cx="8686799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KEBUTUHAN SARANA PENDUKUNG RENCANA PENANGANAN TIMBULAN SAMPAH</a:t>
            </a:r>
            <a:endParaRPr kumimoji="0" lang="en-ID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7326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62FEF5-BD1B-0D92-B23A-D5851C345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89415"/>
              </p:ext>
            </p:extLst>
          </p:nvPr>
        </p:nvGraphicFramePr>
        <p:xfrm>
          <a:off x="266700" y="533400"/>
          <a:ext cx="8610600" cy="6249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204">
                  <a:extLst>
                    <a:ext uri="{9D8B030D-6E8A-4147-A177-3AD203B41FA5}">
                      <a16:colId xmlns:a16="http://schemas.microsoft.com/office/drawing/2014/main" val="2811767914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1124084239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206623491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1305339234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107747064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3221981572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3840295246"/>
                    </a:ext>
                  </a:extLst>
                </a:gridCol>
              </a:tblGrid>
              <a:tr h="19181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r>
                        <a:rPr lang="en-ID" sz="1300" u="none" strike="noStrike" err="1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843868917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1.352,25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1.925,77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2.518,76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3.131,82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3.765,52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4.420,50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82658446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TPST Regional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14361911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TPST Regional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681821079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334526023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18446906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nl-NL" sz="1300" u="none" strike="noStrike">
                          <a:effectLst/>
                        </a:rPr>
                        <a:t>Beban TPS 3R (Ton/Hari)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274,96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561,72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858,22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1.164,74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1.481,60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1.807,92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627578300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 3R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281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582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741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3149262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Rumah Kompos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82,49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168,52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257,47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349,42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444,48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542,38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67679263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Rumah Kompos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286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045392012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Bank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164,98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337,03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514,93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698,85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888,96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1.084,75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1866075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Bank Sampah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674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1.398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2.170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29215533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Pemulung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11,05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34,38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46,64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59,31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72,41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271585973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Pemulung (Orang)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1.501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3.109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3.954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4.827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69670511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Pengepul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16,57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33,77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51,56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69,95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88,97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108,61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8539616"/>
                  </a:ext>
                </a:extLst>
              </a:tr>
              <a:tr h="376273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Pengepul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155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198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241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1064741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7AB0653-B383-7CD7-9D78-824B64350E4B}"/>
              </a:ext>
            </a:extLst>
          </p:cNvPr>
          <p:cNvSpPr/>
          <p:nvPr/>
        </p:nvSpPr>
        <p:spPr bwMode="auto">
          <a:xfrm>
            <a:off x="228600" y="75212"/>
            <a:ext cx="8686799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/>
              <a:t>KEBUTUHAN SARANA PENDUKUNG RENCANA PENGURANGAN TIMBULAN SAMPAH</a:t>
            </a:r>
            <a:endParaRPr kumimoji="0" lang="en-ID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26815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478150-130E-6A4D-08BC-A06C765CC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39578"/>
              </p:ext>
            </p:extLst>
          </p:nvPr>
        </p:nvGraphicFramePr>
        <p:xfrm>
          <a:off x="266700" y="420306"/>
          <a:ext cx="8610600" cy="6226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204">
                  <a:extLst>
                    <a:ext uri="{9D8B030D-6E8A-4147-A177-3AD203B41FA5}">
                      <a16:colId xmlns:a16="http://schemas.microsoft.com/office/drawing/2014/main" val="3723194026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2336901650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1054019519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1040003826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700018023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1090429409"/>
                    </a:ext>
                  </a:extLst>
                </a:gridCol>
                <a:gridCol w="1128066">
                  <a:extLst>
                    <a:ext uri="{9D8B030D-6E8A-4147-A177-3AD203B41FA5}">
                      <a16:colId xmlns:a16="http://schemas.microsoft.com/office/drawing/2014/main" val="4067347427"/>
                    </a:ext>
                  </a:extLst>
                </a:gridCol>
              </a:tblGrid>
              <a:tr h="18485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r>
                        <a:rPr lang="en-ID" sz="1300" u="none" strike="noStrike" err="1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09749610"/>
                  </a:ext>
                </a:extLst>
              </a:tr>
              <a:tr h="41911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4.497,69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4.576,44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4.656,78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4.738,75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4.822,38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4.907,71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739879439"/>
                  </a:ext>
                </a:extLst>
              </a:tr>
              <a:tr h="41911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TPST Regional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829583150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TPST Regional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46341707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6,99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6,99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561003272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676782687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nl-NL" sz="1300" u="none" strike="noStrike">
                          <a:effectLst/>
                        </a:rPr>
                        <a:t>Beban TPS 3R (Ton/Hari)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1.846,52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1.885,89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1.526,06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1.567,04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1.607,70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1.650,36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723322587"/>
                  </a:ext>
                </a:extLst>
              </a:tr>
              <a:tr h="2819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 3R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943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784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787245102"/>
                  </a:ext>
                </a:extLst>
              </a:tr>
              <a:tr h="41911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Rumah Kompos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553,95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565,77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457,82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470,11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482,31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495,11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594659706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Rumah Kompos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959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797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591412817"/>
                  </a:ext>
                </a:extLst>
              </a:tr>
              <a:tr h="41911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Bank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1.107,91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1.131,53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915,64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940,23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964,62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990,22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933309092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Bank Sampah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1.880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1.980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381721712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Pemulung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73,95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75,53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61,14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62,77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64,45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66,15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411407774"/>
                  </a:ext>
                </a:extLst>
              </a:tr>
              <a:tr h="41911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Pemulung (Orang)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4.930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5.035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4.076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4.185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4.297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4.410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766868356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Pengepul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110,93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113,29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91,70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94,16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96,67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99,23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802922844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Pengepul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3488154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E56448C-7D7C-E6D2-2D95-398A97D14668}"/>
              </a:ext>
            </a:extLst>
          </p:cNvPr>
          <p:cNvSpPr/>
          <p:nvPr/>
        </p:nvSpPr>
        <p:spPr bwMode="auto">
          <a:xfrm>
            <a:off x="228600" y="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SARANA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65580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266700" y="381000"/>
            <a:ext cx="8610600" cy="6248400"/>
          </a:xfrm>
          <a:prstGeom prst="rect">
            <a:avLst/>
          </a:prstGeom>
          <a:solidFill>
            <a:srgbClr val="CCE7D4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Pencapaian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Zero Waste Zero Emission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subsektor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Pusat,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di Indonesia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mengimplementasikan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controlled/sanitary landfill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eksisting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dilanjutkan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operasionalnya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berakhir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landfill mining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pembakaran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liar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2031;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Optimalisasi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PLTSa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RDF, SRF, biodigester, dan maggot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black soldier flies 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biomass dan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2040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diperuntukkan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pembuangan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Penguatan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pemilahan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daur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menyelaraskan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Strategi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9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l"/>
            <a:endParaRPr kumimoji="0" lang="id-ID" altLang="x-none" sz="1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85036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3890FA-58B1-EB5F-FC94-D7DEC4C69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20133"/>
              </p:ext>
            </p:extLst>
          </p:nvPr>
        </p:nvGraphicFramePr>
        <p:xfrm>
          <a:off x="228599" y="381000"/>
          <a:ext cx="8686801" cy="6442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8507">
                  <a:extLst>
                    <a:ext uri="{9D8B030D-6E8A-4147-A177-3AD203B41FA5}">
                      <a16:colId xmlns:a16="http://schemas.microsoft.com/office/drawing/2014/main" val="298903635"/>
                    </a:ext>
                  </a:extLst>
                </a:gridCol>
                <a:gridCol w="1138049">
                  <a:extLst>
                    <a:ext uri="{9D8B030D-6E8A-4147-A177-3AD203B41FA5}">
                      <a16:colId xmlns:a16="http://schemas.microsoft.com/office/drawing/2014/main" val="982337573"/>
                    </a:ext>
                  </a:extLst>
                </a:gridCol>
                <a:gridCol w="1138049">
                  <a:extLst>
                    <a:ext uri="{9D8B030D-6E8A-4147-A177-3AD203B41FA5}">
                      <a16:colId xmlns:a16="http://schemas.microsoft.com/office/drawing/2014/main" val="369484228"/>
                    </a:ext>
                  </a:extLst>
                </a:gridCol>
                <a:gridCol w="1138049">
                  <a:extLst>
                    <a:ext uri="{9D8B030D-6E8A-4147-A177-3AD203B41FA5}">
                      <a16:colId xmlns:a16="http://schemas.microsoft.com/office/drawing/2014/main" val="2822106563"/>
                    </a:ext>
                  </a:extLst>
                </a:gridCol>
                <a:gridCol w="1138049">
                  <a:extLst>
                    <a:ext uri="{9D8B030D-6E8A-4147-A177-3AD203B41FA5}">
                      <a16:colId xmlns:a16="http://schemas.microsoft.com/office/drawing/2014/main" val="2056074774"/>
                    </a:ext>
                  </a:extLst>
                </a:gridCol>
                <a:gridCol w="1138049">
                  <a:extLst>
                    <a:ext uri="{9D8B030D-6E8A-4147-A177-3AD203B41FA5}">
                      <a16:colId xmlns:a16="http://schemas.microsoft.com/office/drawing/2014/main" val="1980391701"/>
                    </a:ext>
                  </a:extLst>
                </a:gridCol>
                <a:gridCol w="1138049">
                  <a:extLst>
                    <a:ext uri="{9D8B030D-6E8A-4147-A177-3AD203B41FA5}">
                      <a16:colId xmlns:a16="http://schemas.microsoft.com/office/drawing/2014/main" val="1854469088"/>
                    </a:ext>
                  </a:extLst>
                </a:gridCol>
              </a:tblGrid>
              <a:tr h="19042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r>
                        <a:rPr lang="en-ID" sz="1300" u="none" strike="noStrike" err="1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318964847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4.994,79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5.083,64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5.174,31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5.266,83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5.420,83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5.578,91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032941390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TPST Regional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059750955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TPST Regional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125492181"/>
                  </a:ext>
                </a:extLst>
              </a:tr>
              <a:tr h="34213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6,99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6,99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6,99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045573639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151789960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nl-NL" sz="1300" u="none" strike="noStrike">
                          <a:effectLst/>
                        </a:rPr>
                        <a:t>Beban TPS 3R (Ton/Hari)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1.693,90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1.738,32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1.783,66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1.828,76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1.505,75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1.584,79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96907676"/>
                  </a:ext>
                </a:extLst>
              </a:tr>
              <a:tr h="31494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 3R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869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792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457369860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Rumah Kompos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508,17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521,50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535,10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548,63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451,73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475,44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857420824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Rumah Kompos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861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884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950200743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Bank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1.016,34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1.042,99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1.070,19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1.097,25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903,45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950,88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41194912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Bank Sampah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2.086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2.140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2.195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1.902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716489511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Pemulung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67,90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69,67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71,49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73,34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60,42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63,58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027117407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Pemulung (Orang)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4.526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4.645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4.766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4.889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4.028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4.239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257506979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Pengepul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101,84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104,51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107,23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90,62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95,37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590932123"/>
                  </a:ext>
                </a:extLst>
              </a:tr>
              <a:tr h="37299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Pengepul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6481778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FA94F5D-DB1C-0BE4-5977-FAB44297C49C}"/>
              </a:ext>
            </a:extLst>
          </p:cNvPr>
          <p:cNvSpPr/>
          <p:nvPr/>
        </p:nvSpPr>
        <p:spPr bwMode="auto">
          <a:xfrm>
            <a:off x="228600" y="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SARANA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2572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B59427-4B22-9D73-5DB7-B8A3133A9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13903"/>
              </p:ext>
            </p:extLst>
          </p:nvPr>
        </p:nvGraphicFramePr>
        <p:xfrm>
          <a:off x="190498" y="426828"/>
          <a:ext cx="8763003" cy="6354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811">
                  <a:extLst>
                    <a:ext uri="{9D8B030D-6E8A-4147-A177-3AD203B41FA5}">
                      <a16:colId xmlns:a16="http://schemas.microsoft.com/office/drawing/2014/main" val="3725027496"/>
                    </a:ext>
                  </a:extLst>
                </a:gridCol>
                <a:gridCol w="1148032">
                  <a:extLst>
                    <a:ext uri="{9D8B030D-6E8A-4147-A177-3AD203B41FA5}">
                      <a16:colId xmlns:a16="http://schemas.microsoft.com/office/drawing/2014/main" val="1163981360"/>
                    </a:ext>
                  </a:extLst>
                </a:gridCol>
                <a:gridCol w="1148032">
                  <a:extLst>
                    <a:ext uri="{9D8B030D-6E8A-4147-A177-3AD203B41FA5}">
                      <a16:colId xmlns:a16="http://schemas.microsoft.com/office/drawing/2014/main" val="3222573378"/>
                    </a:ext>
                  </a:extLst>
                </a:gridCol>
                <a:gridCol w="1148032">
                  <a:extLst>
                    <a:ext uri="{9D8B030D-6E8A-4147-A177-3AD203B41FA5}">
                      <a16:colId xmlns:a16="http://schemas.microsoft.com/office/drawing/2014/main" val="729237195"/>
                    </a:ext>
                  </a:extLst>
                </a:gridCol>
                <a:gridCol w="1148032">
                  <a:extLst>
                    <a:ext uri="{9D8B030D-6E8A-4147-A177-3AD203B41FA5}">
                      <a16:colId xmlns:a16="http://schemas.microsoft.com/office/drawing/2014/main" val="2356521313"/>
                    </a:ext>
                  </a:extLst>
                </a:gridCol>
                <a:gridCol w="1148032">
                  <a:extLst>
                    <a:ext uri="{9D8B030D-6E8A-4147-A177-3AD203B41FA5}">
                      <a16:colId xmlns:a16="http://schemas.microsoft.com/office/drawing/2014/main" val="3094554179"/>
                    </a:ext>
                  </a:extLst>
                </a:gridCol>
                <a:gridCol w="1148032">
                  <a:extLst>
                    <a:ext uri="{9D8B030D-6E8A-4147-A177-3AD203B41FA5}">
                      <a16:colId xmlns:a16="http://schemas.microsoft.com/office/drawing/2014/main" val="2495754502"/>
                    </a:ext>
                  </a:extLst>
                </a:gridCol>
              </a:tblGrid>
              <a:tr h="18197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r>
                        <a:rPr lang="en-ID" sz="1300" u="none" strike="noStrike" err="1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793457764"/>
                  </a:ext>
                </a:extLst>
              </a:tr>
              <a:tr h="45448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5.741,18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5.907,77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6.078,77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6.189,17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6.301,86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6.512,68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2115580"/>
                  </a:ext>
                </a:extLst>
              </a:tr>
              <a:tr h="45448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TPST Regional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254355619"/>
                  </a:ext>
                </a:extLst>
              </a:tr>
              <a:tr h="355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TPST Regional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906367284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9,32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11,65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11,65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11,65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11,65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379722849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6123901"/>
                  </a:ext>
                </a:extLst>
              </a:tr>
              <a:tr h="355859">
                <a:tc>
                  <a:txBody>
                    <a:bodyPr/>
                    <a:lstStyle/>
                    <a:p>
                      <a:pPr algn="l" fontAlgn="t"/>
                      <a:r>
                        <a:rPr lang="nl-NL" sz="1300" u="none" strike="noStrike">
                          <a:effectLst/>
                        </a:rPr>
                        <a:t>Beban TPS 3R (Ton/Hari)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1.665,93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1.749,22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1.833,56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1.888,76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1.945,11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2.050,52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430466123"/>
                  </a:ext>
                </a:extLst>
              </a:tr>
              <a:tr h="3057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 3R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052678847"/>
                  </a:ext>
                </a:extLst>
              </a:tr>
              <a:tr h="45448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Rumah Kompos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499,78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524,77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550,07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566,63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583,53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615,16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277611750"/>
                  </a:ext>
                </a:extLst>
              </a:tr>
              <a:tr h="355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Rumah Kompos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960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1.043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743753717"/>
                  </a:ext>
                </a:extLst>
              </a:tr>
              <a:tr h="45448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Bank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999,56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1.049,53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1.100,14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1.133,26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1.167,06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1.230,31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265318133"/>
                  </a:ext>
                </a:extLst>
              </a:tr>
              <a:tr h="355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Bank Sampah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2.334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2.461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313774555"/>
                  </a:ext>
                </a:extLst>
              </a:tr>
              <a:tr h="355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Pemulung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66,82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70,16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73,58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75,78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78,04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82,25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389467751"/>
                  </a:ext>
                </a:extLst>
              </a:tr>
              <a:tr h="45448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Pemulung (Orang)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4.455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4.677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4.905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5.052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5.202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5.484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006586934"/>
                  </a:ext>
                </a:extLst>
              </a:tr>
              <a:tr h="355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Pengepul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100,24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105,23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110,36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113,68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117,06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123,38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98455682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Pengepul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253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260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274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2794945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7EA21E-3772-B740-8A46-F529165F8412}"/>
              </a:ext>
            </a:extLst>
          </p:cNvPr>
          <p:cNvSpPr/>
          <p:nvPr/>
        </p:nvSpPr>
        <p:spPr bwMode="auto">
          <a:xfrm>
            <a:off x="228600" y="7620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SARANA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23311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F5BD23-3F5A-4EE1-9AE2-B5F7AAF0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82243"/>
              </p:ext>
            </p:extLst>
          </p:nvPr>
        </p:nvGraphicFramePr>
        <p:xfrm>
          <a:off x="1371601" y="685800"/>
          <a:ext cx="6324599" cy="5987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2911">
                  <a:extLst>
                    <a:ext uri="{9D8B030D-6E8A-4147-A177-3AD203B41FA5}">
                      <a16:colId xmlns:a16="http://schemas.microsoft.com/office/drawing/2014/main" val="2010566850"/>
                    </a:ext>
                  </a:extLst>
                </a:gridCol>
                <a:gridCol w="1740844">
                  <a:extLst>
                    <a:ext uri="{9D8B030D-6E8A-4147-A177-3AD203B41FA5}">
                      <a16:colId xmlns:a16="http://schemas.microsoft.com/office/drawing/2014/main" val="3741418623"/>
                    </a:ext>
                  </a:extLst>
                </a:gridCol>
                <a:gridCol w="1740844">
                  <a:extLst>
                    <a:ext uri="{9D8B030D-6E8A-4147-A177-3AD203B41FA5}">
                      <a16:colId xmlns:a16="http://schemas.microsoft.com/office/drawing/2014/main" val="1608306914"/>
                    </a:ext>
                  </a:extLst>
                </a:gridCol>
              </a:tblGrid>
              <a:tr h="1832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93883962"/>
                  </a:ext>
                </a:extLst>
              </a:tr>
              <a:tr h="471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6.631,73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6.753,26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740327550"/>
                  </a:ext>
                </a:extLst>
              </a:tr>
              <a:tr h="471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TPST Regional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3.200,00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3.200,00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47811044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TPST Regional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452713638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11,65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13,98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588302653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PDU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817291865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nl-NL" sz="1300" u="none" strike="noStrike">
                          <a:effectLst/>
                        </a:rPr>
                        <a:t>Beban TPS 3R (Ton/Hari)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1.710,04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1.769,64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645129380"/>
                  </a:ext>
                </a:extLst>
              </a:tr>
              <a:tr h="317446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TPS 3R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855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885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326640888"/>
                  </a:ext>
                </a:extLst>
              </a:tr>
              <a:tr h="471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Rumah Kompos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</a:p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3,01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530,89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941555310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Rumah Kompos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870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134402239"/>
                  </a:ext>
                </a:extLst>
              </a:tr>
              <a:tr h="471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Bank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1.026,02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1.061,78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1180793602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Bank Sampah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2.124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597223396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Pemulung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68,63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71,07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463885765"/>
                  </a:ext>
                </a:extLst>
              </a:tr>
              <a:tr h="47185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Pemulung (Orang)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4.576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4.738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624394491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Pengepul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102,95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106,60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2789243180"/>
                  </a:ext>
                </a:extLst>
              </a:tr>
              <a:tr h="34485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Pengepul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" marR="8509" marT="8509" marB="0"/>
                </a:tc>
                <a:extLst>
                  <a:ext uri="{0D108BD9-81ED-4DB2-BD59-A6C34878D82A}">
                    <a16:rowId xmlns:a16="http://schemas.microsoft.com/office/drawing/2014/main" val="324146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B2BF5D4-BBF8-C46C-3E80-FA9357E24AA8}"/>
              </a:ext>
            </a:extLst>
          </p:cNvPr>
          <p:cNvSpPr/>
          <p:nvPr/>
        </p:nvSpPr>
        <p:spPr bwMode="auto">
          <a:xfrm>
            <a:off x="228601" y="185135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SARANA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55450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39A1B7-C072-CF4F-2881-92B59E2DD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68799"/>
              </p:ext>
            </p:extLst>
          </p:nvPr>
        </p:nvGraphicFramePr>
        <p:xfrm>
          <a:off x="228601" y="609600"/>
          <a:ext cx="8610597" cy="6191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075">
                  <a:extLst>
                    <a:ext uri="{9D8B030D-6E8A-4147-A177-3AD203B41FA5}">
                      <a16:colId xmlns:a16="http://schemas.microsoft.com/office/drawing/2014/main" val="2314115518"/>
                    </a:ext>
                  </a:extLst>
                </a:gridCol>
                <a:gridCol w="1107587">
                  <a:extLst>
                    <a:ext uri="{9D8B030D-6E8A-4147-A177-3AD203B41FA5}">
                      <a16:colId xmlns:a16="http://schemas.microsoft.com/office/drawing/2014/main" val="1464793548"/>
                    </a:ext>
                  </a:extLst>
                </a:gridCol>
                <a:gridCol w="1107587">
                  <a:extLst>
                    <a:ext uri="{9D8B030D-6E8A-4147-A177-3AD203B41FA5}">
                      <a16:colId xmlns:a16="http://schemas.microsoft.com/office/drawing/2014/main" val="3280760212"/>
                    </a:ext>
                  </a:extLst>
                </a:gridCol>
                <a:gridCol w="1107587">
                  <a:extLst>
                    <a:ext uri="{9D8B030D-6E8A-4147-A177-3AD203B41FA5}">
                      <a16:colId xmlns:a16="http://schemas.microsoft.com/office/drawing/2014/main" val="1082839101"/>
                    </a:ext>
                  </a:extLst>
                </a:gridCol>
                <a:gridCol w="1107587">
                  <a:extLst>
                    <a:ext uri="{9D8B030D-6E8A-4147-A177-3AD203B41FA5}">
                      <a16:colId xmlns:a16="http://schemas.microsoft.com/office/drawing/2014/main" val="337593818"/>
                    </a:ext>
                  </a:extLst>
                </a:gridCol>
                <a:gridCol w="1107587">
                  <a:extLst>
                    <a:ext uri="{9D8B030D-6E8A-4147-A177-3AD203B41FA5}">
                      <a16:colId xmlns:a16="http://schemas.microsoft.com/office/drawing/2014/main" val="2468378974"/>
                    </a:ext>
                  </a:extLst>
                </a:gridCol>
                <a:gridCol w="1107587">
                  <a:extLst>
                    <a:ext uri="{9D8B030D-6E8A-4147-A177-3AD203B41FA5}">
                      <a16:colId xmlns:a16="http://schemas.microsoft.com/office/drawing/2014/main" val="247517264"/>
                    </a:ext>
                  </a:extLst>
                </a:gridCol>
              </a:tblGrid>
              <a:tr h="1994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722790197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1.352,25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1.925,77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2.518,76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3.131,82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3.765,52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4.420,50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156524906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Truck Engkel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405,68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577,73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755,63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939,54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1.129,66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1.326,15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304922156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 Truck Engkel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470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565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902651753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Beban Pick Up (Ton/Hari)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405,68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577,73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755,63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939,54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1.129,66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1.326,15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660997805"/>
                  </a:ext>
                </a:extLst>
              </a:tr>
              <a:tr h="35530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Pick Up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305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706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997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784350561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Beban Motor Roda Tiga (Ton/Hari)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540,90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770,31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1.007,51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1.252,73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1.506,21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1.768,20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3997956556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Jumlah Motor Roda Tiga (Unit)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1.504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1.870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2.248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2.639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87396309"/>
                  </a:ext>
                </a:extLst>
              </a:tr>
              <a:tr h="1994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56832381"/>
                  </a:ext>
                </a:extLst>
              </a:tr>
              <a:tr h="1994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3325316999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4.497,69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4.576,44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4.656,78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4.738,75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4.822,38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4.907,71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212906580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Truck Engkel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1.349,31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1.372,93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1.397,03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1.421,62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1.446,71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1.472,31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4175607355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 Truck Engkel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686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699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765670143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Beban Pick Up (Ton/Hari)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1.349,31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1.372,93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1.397,03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1.421,62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1.446,71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1.472,31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073997409"/>
                  </a:ext>
                </a:extLst>
              </a:tr>
              <a:tr h="35530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Pick Up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1.069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1.088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460480406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Beban Motor Roda Tiga (Ton/Hari)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1.799,08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1.830,58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1.862,71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1.895,50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1.928,95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1.963,09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996899597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Jumlah Motor Roda Tiga (Unit)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2.685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2.732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2.780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2.829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2.879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2.930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315878636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176EED-5E39-FC6D-6828-01A673B4D23B}"/>
              </a:ext>
            </a:extLst>
          </p:cNvPr>
          <p:cNvSpPr/>
          <p:nvPr/>
        </p:nvSpPr>
        <p:spPr bwMode="auto">
          <a:xfrm>
            <a:off x="228601" y="185135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KENDARAAN 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567613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793983-DF46-3D9C-F66E-6E7958591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86571"/>
              </p:ext>
            </p:extLst>
          </p:nvPr>
        </p:nvGraphicFramePr>
        <p:xfrm>
          <a:off x="228599" y="609600"/>
          <a:ext cx="8763001" cy="615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855">
                  <a:extLst>
                    <a:ext uri="{9D8B030D-6E8A-4147-A177-3AD203B41FA5}">
                      <a16:colId xmlns:a16="http://schemas.microsoft.com/office/drawing/2014/main" val="3329973420"/>
                    </a:ext>
                  </a:extLst>
                </a:gridCol>
                <a:gridCol w="1127191">
                  <a:extLst>
                    <a:ext uri="{9D8B030D-6E8A-4147-A177-3AD203B41FA5}">
                      <a16:colId xmlns:a16="http://schemas.microsoft.com/office/drawing/2014/main" val="2167924904"/>
                    </a:ext>
                  </a:extLst>
                </a:gridCol>
                <a:gridCol w="1127191">
                  <a:extLst>
                    <a:ext uri="{9D8B030D-6E8A-4147-A177-3AD203B41FA5}">
                      <a16:colId xmlns:a16="http://schemas.microsoft.com/office/drawing/2014/main" val="972818584"/>
                    </a:ext>
                  </a:extLst>
                </a:gridCol>
                <a:gridCol w="1127191">
                  <a:extLst>
                    <a:ext uri="{9D8B030D-6E8A-4147-A177-3AD203B41FA5}">
                      <a16:colId xmlns:a16="http://schemas.microsoft.com/office/drawing/2014/main" val="3957999495"/>
                    </a:ext>
                  </a:extLst>
                </a:gridCol>
                <a:gridCol w="1127191">
                  <a:extLst>
                    <a:ext uri="{9D8B030D-6E8A-4147-A177-3AD203B41FA5}">
                      <a16:colId xmlns:a16="http://schemas.microsoft.com/office/drawing/2014/main" val="1077922647"/>
                    </a:ext>
                  </a:extLst>
                </a:gridCol>
                <a:gridCol w="1127191">
                  <a:extLst>
                    <a:ext uri="{9D8B030D-6E8A-4147-A177-3AD203B41FA5}">
                      <a16:colId xmlns:a16="http://schemas.microsoft.com/office/drawing/2014/main" val="4147762074"/>
                    </a:ext>
                  </a:extLst>
                </a:gridCol>
                <a:gridCol w="1127191">
                  <a:extLst>
                    <a:ext uri="{9D8B030D-6E8A-4147-A177-3AD203B41FA5}">
                      <a16:colId xmlns:a16="http://schemas.microsoft.com/office/drawing/2014/main" val="2673649661"/>
                    </a:ext>
                  </a:extLst>
                </a:gridCol>
              </a:tblGrid>
              <a:tr h="18948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353298114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4.994,79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5.083,64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5.174,31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5.266,83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5.420,83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5.578,91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4094404221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Truck Engkel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1.498,44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1.525,09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1.552,29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1.580,05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1.626,25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1.673,67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3455875045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 Truck Engkel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776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790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837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66820142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Beban Pick Up (Ton/Hari)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1.498,44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1.525,09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1.552,29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1.580,05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1.626,25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1.673,67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4110965656"/>
                  </a:ext>
                </a:extLst>
              </a:tr>
              <a:tr h="33753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Pick Up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1.188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1.223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1.258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532722116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Beban Motor Roda Tiga (Ton/Hari)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1.997,91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2.033,46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2.069,72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2.106,73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2.168,33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2.231,56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034446519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Jumlah Motor Roda Tiga (Unit)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2.982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3.035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3.089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3.144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3.236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3.331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3293510866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149949027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874263185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5.741,18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5.907,77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6.078,77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6.189,17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6.301,86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6.512,68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838153379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Truck Engkel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1.722,36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1.772,33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1.823,63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1.856,75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1.890,56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1.953,81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969880333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 Truck Engkel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861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886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945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977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713116649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Beban Pick Up (Ton/Hari)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1.722,36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1.772,33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1.823,63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1.856,75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1.890,56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1.953,81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2894235460"/>
                  </a:ext>
                </a:extLst>
              </a:tr>
              <a:tr h="33753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Pick Up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1.295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1.371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1.396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1.469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318159328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Beban Motor Roda Tiga (Ton/Hari)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2.296,47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2.363,11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2.431,51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2.475,67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2.520,74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2.605,07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1936317875"/>
                  </a:ext>
                </a:extLst>
              </a:tr>
              <a:tr h="378972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Jumlah Motor Roda Tiga (Unit)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3.428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3.527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3.629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3.695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3.762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3.888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/>
                </a:tc>
                <a:extLst>
                  <a:ext uri="{0D108BD9-81ED-4DB2-BD59-A6C34878D82A}">
                    <a16:rowId xmlns:a16="http://schemas.microsoft.com/office/drawing/2014/main" val="6859360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15AD25-6DC8-3B11-8FD0-FE2B89303516}"/>
              </a:ext>
            </a:extLst>
          </p:cNvPr>
          <p:cNvSpPr/>
          <p:nvPr/>
        </p:nvSpPr>
        <p:spPr bwMode="auto">
          <a:xfrm>
            <a:off x="228601" y="185135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KENDARAAN 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526770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87C96B-8B88-77E4-726B-41F1DDD8C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95098"/>
              </p:ext>
            </p:extLst>
          </p:nvPr>
        </p:nvGraphicFramePr>
        <p:xfrm>
          <a:off x="1143000" y="1447800"/>
          <a:ext cx="6781800" cy="4726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8026">
                  <a:extLst>
                    <a:ext uri="{9D8B030D-6E8A-4147-A177-3AD203B41FA5}">
                      <a16:colId xmlns:a16="http://schemas.microsoft.com/office/drawing/2014/main" val="4018757299"/>
                    </a:ext>
                  </a:extLst>
                </a:gridCol>
                <a:gridCol w="1796887">
                  <a:extLst>
                    <a:ext uri="{9D8B030D-6E8A-4147-A177-3AD203B41FA5}">
                      <a16:colId xmlns:a16="http://schemas.microsoft.com/office/drawing/2014/main" val="220262554"/>
                    </a:ext>
                  </a:extLst>
                </a:gridCol>
                <a:gridCol w="1796887">
                  <a:extLst>
                    <a:ext uri="{9D8B030D-6E8A-4147-A177-3AD203B41FA5}">
                      <a16:colId xmlns:a16="http://schemas.microsoft.com/office/drawing/2014/main" val="1814576434"/>
                    </a:ext>
                  </a:extLst>
                </a:gridCol>
              </a:tblGrid>
              <a:tr h="31912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 err="1">
                          <a:effectLst/>
                        </a:rPr>
                        <a:t>Tahun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2049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45108253"/>
                  </a:ext>
                </a:extLst>
              </a:tr>
              <a:tr h="6382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Timbulan Sampah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6.631,73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6.753,26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3027791"/>
                  </a:ext>
                </a:extLst>
              </a:tr>
              <a:tr h="6382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Beban Truck Engkel (Ton/Hari)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1.989,52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2.025,98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54195152"/>
                  </a:ext>
                </a:extLst>
              </a:tr>
              <a:tr h="638258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 Truck Engkel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995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1.013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11935324"/>
                  </a:ext>
                </a:extLst>
              </a:tr>
              <a:tr h="63825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Beban Pick Up (Ton/Hari)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1.989,52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2.025,98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1927057"/>
                  </a:ext>
                </a:extLst>
              </a:tr>
              <a:tr h="577624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Pick Up (Unit)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1.496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1.523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2087110"/>
                  </a:ext>
                </a:extLst>
              </a:tr>
              <a:tr h="638258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Beban Motor Roda Tiga (Ton/Hari)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2.652,69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2.701,30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3076468"/>
                  </a:ext>
                </a:extLst>
              </a:tr>
              <a:tr h="638258">
                <a:tc>
                  <a:txBody>
                    <a:bodyPr/>
                    <a:lstStyle/>
                    <a:p>
                      <a:pPr algn="l" fontAlgn="t"/>
                      <a:r>
                        <a:rPr lang="sv-SE" sz="1300" u="none" strike="noStrike">
                          <a:effectLst/>
                        </a:rPr>
                        <a:t>Jumlah Motor Roda Tiga (Unit)</a:t>
                      </a:r>
                      <a:endParaRPr lang="sv-S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3.959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4.032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8077958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8FA475C-950F-3607-50A6-CC367C0691E0}"/>
              </a:ext>
            </a:extLst>
          </p:cNvPr>
          <p:cNvSpPr/>
          <p:nvPr/>
        </p:nvSpPr>
        <p:spPr bwMode="auto">
          <a:xfrm>
            <a:off x="152401" y="76200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/>
              <a:t>KEBUTUHAN KENDARAAN  PENDUKUNG RENCANA PENGURANGAN TIMBULAN SAMPAH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23183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8622-0547-F8BB-EECE-714465DC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9800"/>
            <a:ext cx="7239000" cy="1828800"/>
          </a:xfrm>
        </p:spPr>
        <p:txBody>
          <a:bodyPr/>
          <a:lstStyle/>
          <a:p>
            <a:pPr algn="ctr"/>
            <a:r>
              <a:rPr lang="en-US"/>
              <a:t>KONDISI SARANA PRASARANA PENGELOLAAN PERSAMPAHAN SAAT INI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41351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3EBA19-12E0-7D28-5C0A-58E62058E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73891"/>
              </p:ext>
            </p:extLst>
          </p:nvPr>
        </p:nvGraphicFramePr>
        <p:xfrm>
          <a:off x="228600" y="1066800"/>
          <a:ext cx="8686796" cy="4196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131">
                  <a:extLst>
                    <a:ext uri="{9D8B030D-6E8A-4147-A177-3AD203B41FA5}">
                      <a16:colId xmlns:a16="http://schemas.microsoft.com/office/drawing/2014/main" val="3351533360"/>
                    </a:ext>
                  </a:extLst>
                </a:gridCol>
                <a:gridCol w="1671049">
                  <a:extLst>
                    <a:ext uri="{9D8B030D-6E8A-4147-A177-3AD203B41FA5}">
                      <a16:colId xmlns:a16="http://schemas.microsoft.com/office/drawing/2014/main" val="507071249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2363150226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1774847143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1883764029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225646197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1773990037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3658369918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2151222120"/>
                    </a:ext>
                  </a:extLst>
                </a:gridCol>
                <a:gridCol w="825577">
                  <a:extLst>
                    <a:ext uri="{9D8B030D-6E8A-4147-A177-3AD203B41FA5}">
                      <a16:colId xmlns:a16="http://schemas.microsoft.com/office/drawing/2014/main" val="69360181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NO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KABUPATEN/ KOTA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JUMLAH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432403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Tempat Sampah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Total TPS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Bank Sampah Unit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Bank Sampah Induk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Bank Sampah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Pusat Daur Ulang 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Rumah Pengkom-posan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09478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6567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26934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4110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6826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TENGAH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23431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UTARA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12603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KANAN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0581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TULANG BAWANG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9704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PESAWARAN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32455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6307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MESUJI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150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47256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TUBABAR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7971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PESISIR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300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970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341529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METRO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6951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TOTAL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359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13144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A8AE559-FDF2-6BA5-B06B-C38B7937E64A}"/>
              </a:ext>
            </a:extLst>
          </p:cNvPr>
          <p:cNvSpPr/>
          <p:nvPr/>
        </p:nvSpPr>
        <p:spPr bwMode="auto">
          <a:xfrm>
            <a:off x="228600" y="28491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SARANA YANG DIMILIKI KABUPATEN/KOTA SAAT INI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056879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2B0B53-88F4-F6A2-1811-0D35F7A8D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98875"/>
              </p:ext>
            </p:extLst>
          </p:nvPr>
        </p:nvGraphicFramePr>
        <p:xfrm>
          <a:off x="304800" y="1633537"/>
          <a:ext cx="8534400" cy="4284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490">
                  <a:extLst>
                    <a:ext uri="{9D8B030D-6E8A-4147-A177-3AD203B41FA5}">
                      <a16:colId xmlns:a16="http://schemas.microsoft.com/office/drawing/2014/main" val="4091033612"/>
                    </a:ext>
                  </a:extLst>
                </a:gridCol>
                <a:gridCol w="1945979">
                  <a:extLst>
                    <a:ext uri="{9D8B030D-6E8A-4147-A177-3AD203B41FA5}">
                      <a16:colId xmlns:a16="http://schemas.microsoft.com/office/drawing/2014/main" val="2551137999"/>
                    </a:ext>
                  </a:extLst>
                </a:gridCol>
                <a:gridCol w="950361">
                  <a:extLst>
                    <a:ext uri="{9D8B030D-6E8A-4147-A177-3AD203B41FA5}">
                      <a16:colId xmlns:a16="http://schemas.microsoft.com/office/drawing/2014/main" val="4132716702"/>
                    </a:ext>
                  </a:extLst>
                </a:gridCol>
                <a:gridCol w="950361">
                  <a:extLst>
                    <a:ext uri="{9D8B030D-6E8A-4147-A177-3AD203B41FA5}">
                      <a16:colId xmlns:a16="http://schemas.microsoft.com/office/drawing/2014/main" val="236944902"/>
                    </a:ext>
                  </a:extLst>
                </a:gridCol>
                <a:gridCol w="939048">
                  <a:extLst>
                    <a:ext uri="{9D8B030D-6E8A-4147-A177-3AD203B41FA5}">
                      <a16:colId xmlns:a16="http://schemas.microsoft.com/office/drawing/2014/main" val="1563966407"/>
                    </a:ext>
                  </a:extLst>
                </a:gridCol>
                <a:gridCol w="939048">
                  <a:extLst>
                    <a:ext uri="{9D8B030D-6E8A-4147-A177-3AD203B41FA5}">
                      <a16:colId xmlns:a16="http://schemas.microsoft.com/office/drawing/2014/main" val="2584217681"/>
                    </a:ext>
                  </a:extLst>
                </a:gridCol>
                <a:gridCol w="939048">
                  <a:extLst>
                    <a:ext uri="{9D8B030D-6E8A-4147-A177-3AD203B41FA5}">
                      <a16:colId xmlns:a16="http://schemas.microsoft.com/office/drawing/2014/main" val="1757761095"/>
                    </a:ext>
                  </a:extLst>
                </a:gridCol>
                <a:gridCol w="1252065">
                  <a:extLst>
                    <a:ext uri="{9D8B030D-6E8A-4147-A177-3AD203B41FA5}">
                      <a16:colId xmlns:a16="http://schemas.microsoft.com/office/drawing/2014/main" val="37355524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NO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KABUPATEN/ KOTA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JUMLAH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8978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Dump Truck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Amrol 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Truck Engkel 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Mobil Pick Up 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Motor Roda 3 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Gerobak Sampah (Unit)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08133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329199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10694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87241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34945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TENGAH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85625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UTARA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078563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KANAN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47591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TULANG BAWANG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83559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PESAWARAN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90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548992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35029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MESUJI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09282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TUBABAR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49579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PESISIR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1318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40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37784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METRO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394429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TOTAL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161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74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83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139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300" u="none" strike="noStrike">
                          <a:effectLst/>
                        </a:rPr>
                        <a:t>39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6086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8A653A5-F992-4729-0EBB-8EC61AD88778}"/>
              </a:ext>
            </a:extLst>
          </p:cNvPr>
          <p:cNvSpPr/>
          <p:nvPr/>
        </p:nvSpPr>
        <p:spPr bwMode="auto">
          <a:xfrm>
            <a:off x="159328" y="787718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SARANA  ANGKUTAN SAMPAH YANG DIMILIKI KABUPATEN/KOTA SAAT INI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23703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9F71C-FFAD-B191-A453-5C0B88288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4114"/>
              </p:ext>
            </p:extLst>
          </p:nvPr>
        </p:nvGraphicFramePr>
        <p:xfrm>
          <a:off x="114300" y="685800"/>
          <a:ext cx="8915400" cy="5887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909">
                  <a:extLst>
                    <a:ext uri="{9D8B030D-6E8A-4147-A177-3AD203B41FA5}">
                      <a16:colId xmlns:a16="http://schemas.microsoft.com/office/drawing/2014/main" val="2455374876"/>
                    </a:ext>
                  </a:extLst>
                </a:gridCol>
                <a:gridCol w="1370374">
                  <a:extLst>
                    <a:ext uri="{9D8B030D-6E8A-4147-A177-3AD203B41FA5}">
                      <a16:colId xmlns:a16="http://schemas.microsoft.com/office/drawing/2014/main" val="2388928919"/>
                    </a:ext>
                  </a:extLst>
                </a:gridCol>
                <a:gridCol w="1450048">
                  <a:extLst>
                    <a:ext uri="{9D8B030D-6E8A-4147-A177-3AD203B41FA5}">
                      <a16:colId xmlns:a16="http://schemas.microsoft.com/office/drawing/2014/main" val="3417319173"/>
                    </a:ext>
                  </a:extLst>
                </a:gridCol>
                <a:gridCol w="1386311">
                  <a:extLst>
                    <a:ext uri="{9D8B030D-6E8A-4147-A177-3AD203B41FA5}">
                      <a16:colId xmlns:a16="http://schemas.microsoft.com/office/drawing/2014/main" val="4155524045"/>
                    </a:ext>
                  </a:extLst>
                </a:gridCol>
                <a:gridCol w="1975890">
                  <a:extLst>
                    <a:ext uri="{9D8B030D-6E8A-4147-A177-3AD203B41FA5}">
                      <a16:colId xmlns:a16="http://schemas.microsoft.com/office/drawing/2014/main" val="2339281474"/>
                    </a:ext>
                  </a:extLst>
                </a:gridCol>
                <a:gridCol w="844531">
                  <a:extLst>
                    <a:ext uri="{9D8B030D-6E8A-4147-A177-3AD203B41FA5}">
                      <a16:colId xmlns:a16="http://schemas.microsoft.com/office/drawing/2014/main" val="3329881400"/>
                    </a:ext>
                  </a:extLst>
                </a:gridCol>
                <a:gridCol w="1135337">
                  <a:extLst>
                    <a:ext uri="{9D8B030D-6E8A-4147-A177-3AD203B41FA5}">
                      <a16:colId xmlns:a16="http://schemas.microsoft.com/office/drawing/2014/main" val="1758645959"/>
                    </a:ext>
                  </a:extLst>
                </a:gridCol>
              </a:tblGrid>
              <a:tr h="567267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No.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Kabupaten/Kota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Kecamatan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Kelurahan/Desa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Letaknya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Jenis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Tahun Pembangunan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1612211457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Kemiling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Beringin Jaya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Dinas Lingkungan Hidup Kota 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1687222533"/>
                  </a:ext>
                </a:extLst>
              </a:tr>
              <a:tr h="37817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Teluk Betung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Keteguhan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di Kelurahan Keteguhan Kec. TBT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1844219589"/>
                  </a:ext>
                </a:extLst>
              </a:tr>
              <a:tr h="37817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Panjang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Laga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di Kelurahan Way Laga Kec. Panjang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1237136722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Teluk Betung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Batu Putu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di Kelurahan Batu Putu Kecamatan Teluk Betung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2897128502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Teluk Betung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Keteguhan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di Kelurahan Keteguhan Kecamatan Teluk Betung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2986881357"/>
                  </a:ext>
                </a:extLst>
              </a:tr>
              <a:tr h="56726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Lampung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Bumi Waras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Garuntang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di Kelurahan Garuntang Kecamatan Bumi Waras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2616987237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Kota Metro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Metro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Kelurahan Bantul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SS Bantul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4148448384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Kota Metro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Metro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Kel. Rejomulyo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PDU Rejomulyo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794901725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Jejama Secancangan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3646908902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Sakai Sambaiyan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2456582396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 Utara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Mitra Mandiri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3468259296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Podomoro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Podoberkah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3803214675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Sidoharjo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Sidomandiri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541555844"/>
                  </a:ext>
                </a:extLst>
              </a:tr>
              <a:tr h="18908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Gadingrejo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Wonodadi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Wonodadi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4" marR="9454" marT="9454" marB="0"/>
                </a:tc>
                <a:extLst>
                  <a:ext uri="{0D108BD9-81ED-4DB2-BD59-A6C34878D82A}">
                    <a16:rowId xmlns:a16="http://schemas.microsoft.com/office/drawing/2014/main" val="238962376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3231C03-4556-198B-FE3F-AC970C0B650A}"/>
              </a:ext>
            </a:extLst>
          </p:cNvPr>
          <p:cNvSpPr/>
          <p:nvPr/>
        </p:nvSpPr>
        <p:spPr bwMode="auto">
          <a:xfrm>
            <a:off x="228600" y="28491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TPS 3R YANG TELAH DIBANGUN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3947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266700" y="381000"/>
            <a:ext cx="8610600" cy="6248400"/>
          </a:xfrm>
          <a:prstGeom prst="rect">
            <a:avLst/>
          </a:prstGeom>
          <a:solidFill>
            <a:srgbClr val="CCE7D4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Capaian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KLHK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kedepan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2040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ditargetkan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10% yang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2045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masuk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ditargetkan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tinggal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Implementasinya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pergeseran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70%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10%.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2040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10%.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2040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2045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pergeseeran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10% </a:t>
            </a:r>
            <a:r>
              <a:rPr lang="en-ID" sz="19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9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4%.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2045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2050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10%.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arenBoth"/>
            </a:pP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menggenapkan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9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19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100%.</a:t>
            </a:r>
          </a:p>
          <a:p>
            <a:pPr marL="228600" lvl="0" indent="-228600" algn="l"/>
            <a:endParaRPr kumimoji="0" lang="id-ID" altLang="x-none" sz="1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88318"/>
      </p:ext>
    </p:extLst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D297F2-11C2-3A9B-F035-2262D2444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26059"/>
              </p:ext>
            </p:extLst>
          </p:nvPr>
        </p:nvGraphicFramePr>
        <p:xfrm>
          <a:off x="114299" y="693423"/>
          <a:ext cx="8915400" cy="5471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908">
                  <a:extLst>
                    <a:ext uri="{9D8B030D-6E8A-4147-A177-3AD203B41FA5}">
                      <a16:colId xmlns:a16="http://schemas.microsoft.com/office/drawing/2014/main" val="681262073"/>
                    </a:ext>
                  </a:extLst>
                </a:gridCol>
                <a:gridCol w="1370374">
                  <a:extLst>
                    <a:ext uri="{9D8B030D-6E8A-4147-A177-3AD203B41FA5}">
                      <a16:colId xmlns:a16="http://schemas.microsoft.com/office/drawing/2014/main" val="1184104291"/>
                    </a:ext>
                  </a:extLst>
                </a:gridCol>
                <a:gridCol w="1450047">
                  <a:extLst>
                    <a:ext uri="{9D8B030D-6E8A-4147-A177-3AD203B41FA5}">
                      <a16:colId xmlns:a16="http://schemas.microsoft.com/office/drawing/2014/main" val="736284272"/>
                    </a:ext>
                  </a:extLst>
                </a:gridCol>
                <a:gridCol w="1386311">
                  <a:extLst>
                    <a:ext uri="{9D8B030D-6E8A-4147-A177-3AD203B41FA5}">
                      <a16:colId xmlns:a16="http://schemas.microsoft.com/office/drawing/2014/main" val="2704649700"/>
                    </a:ext>
                  </a:extLst>
                </a:gridCol>
                <a:gridCol w="1975889">
                  <a:extLst>
                    <a:ext uri="{9D8B030D-6E8A-4147-A177-3AD203B41FA5}">
                      <a16:colId xmlns:a16="http://schemas.microsoft.com/office/drawing/2014/main" val="1558053453"/>
                    </a:ext>
                  </a:extLst>
                </a:gridCol>
                <a:gridCol w="844533">
                  <a:extLst>
                    <a:ext uri="{9D8B030D-6E8A-4147-A177-3AD203B41FA5}">
                      <a16:colId xmlns:a16="http://schemas.microsoft.com/office/drawing/2014/main" val="2702138187"/>
                    </a:ext>
                  </a:extLst>
                </a:gridCol>
                <a:gridCol w="1135338">
                  <a:extLst>
                    <a:ext uri="{9D8B030D-6E8A-4147-A177-3AD203B41FA5}">
                      <a16:colId xmlns:a16="http://schemas.microsoft.com/office/drawing/2014/main" val="3256913093"/>
                    </a:ext>
                  </a:extLst>
                </a:gridCol>
              </a:tblGrid>
              <a:tr h="725619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No.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Kabupaten/Kota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Kecamatan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Kelurahan/Desa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Letaknya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Jenis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200" u="none" strike="noStrike" err="1">
                          <a:effectLst/>
                        </a:rPr>
                        <a:t>Tahun</a:t>
                      </a:r>
                      <a:r>
                        <a:rPr lang="en-ID" sz="1200" u="none" strike="noStrike">
                          <a:effectLst/>
                        </a:rPr>
                        <a:t> Pembangunan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38670123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Ambarawa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Sumberagung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Sumberagung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14534761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Sukoharjo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Pandansari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Pandansari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279457"/>
                  </a:ext>
                </a:extLst>
              </a:tr>
              <a:tr h="43779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Fajar Agung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Fajar Agung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911779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Adiluwih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Waringinsari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Waringinsari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2210025"/>
                  </a:ext>
                </a:extLst>
              </a:tr>
              <a:tr h="43779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Ambarawa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Ambarawa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Ambarawa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404184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Pringsewu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Rejosari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Rejosari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48202599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Kota Agung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Kuripan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Kuripan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4586172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GISTING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Purwodadi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Purwodadi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5970986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Gisting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Gisting Bawah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Gisting Bawah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5836706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GISTING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Kuto Dalom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Kuto Dalom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25177944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GISTING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Campang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Campang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21633493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ULU BELU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Datarajan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Datarajan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63575442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ULU BELU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Gunung Sari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Gunung Sari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20465853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SUMBER REJO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Margodadi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Margodadi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33069764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Tanggamus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AIR NANINGAN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Air Naningan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Air Naningan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7599754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Tulang Bawang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Tulang Bawang Tengah 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Mulya Asri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Mulya Asri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714217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282DF2-6A5D-2C73-52E5-E428F1B7FE1D}"/>
              </a:ext>
            </a:extLst>
          </p:cNvPr>
          <p:cNvSpPr/>
          <p:nvPr/>
        </p:nvSpPr>
        <p:spPr bwMode="auto">
          <a:xfrm>
            <a:off x="228600" y="28491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TPS 3R YANG TELAH DIBANGUN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640738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52F0B0-442B-7B5D-9920-AD1E55322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275"/>
              </p:ext>
            </p:extLst>
          </p:nvPr>
        </p:nvGraphicFramePr>
        <p:xfrm>
          <a:off x="228600" y="914400"/>
          <a:ext cx="8763001" cy="5478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16028531"/>
                    </a:ext>
                  </a:extLst>
                </a:gridCol>
                <a:gridCol w="1477389">
                  <a:extLst>
                    <a:ext uri="{9D8B030D-6E8A-4147-A177-3AD203B41FA5}">
                      <a16:colId xmlns:a16="http://schemas.microsoft.com/office/drawing/2014/main" val="70824629"/>
                    </a:ext>
                  </a:extLst>
                </a:gridCol>
                <a:gridCol w="1425260">
                  <a:extLst>
                    <a:ext uri="{9D8B030D-6E8A-4147-A177-3AD203B41FA5}">
                      <a16:colId xmlns:a16="http://schemas.microsoft.com/office/drawing/2014/main" val="3986401635"/>
                    </a:ext>
                  </a:extLst>
                </a:gridCol>
                <a:gridCol w="1362612">
                  <a:extLst>
                    <a:ext uri="{9D8B030D-6E8A-4147-A177-3AD203B41FA5}">
                      <a16:colId xmlns:a16="http://schemas.microsoft.com/office/drawing/2014/main" val="522138058"/>
                    </a:ext>
                  </a:extLst>
                </a:gridCol>
                <a:gridCol w="1942113">
                  <a:extLst>
                    <a:ext uri="{9D8B030D-6E8A-4147-A177-3AD203B41FA5}">
                      <a16:colId xmlns:a16="http://schemas.microsoft.com/office/drawing/2014/main" val="2838983274"/>
                    </a:ext>
                  </a:extLst>
                </a:gridCol>
                <a:gridCol w="830096">
                  <a:extLst>
                    <a:ext uri="{9D8B030D-6E8A-4147-A177-3AD203B41FA5}">
                      <a16:colId xmlns:a16="http://schemas.microsoft.com/office/drawing/2014/main" val="3962362409"/>
                    </a:ext>
                  </a:extLst>
                </a:gridCol>
                <a:gridCol w="1115931">
                  <a:extLst>
                    <a:ext uri="{9D8B030D-6E8A-4147-A177-3AD203B41FA5}">
                      <a16:colId xmlns:a16="http://schemas.microsoft.com/office/drawing/2014/main" val="106226382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No.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Kabupaten/Kota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 err="1">
                          <a:effectLst/>
                        </a:rPr>
                        <a:t>Kecamatan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Kelurahan/Desa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Letaknya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Jenis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200" u="none" strike="noStrike" err="1">
                          <a:effectLst/>
                        </a:rPr>
                        <a:t>Tahun</a:t>
                      </a:r>
                      <a:r>
                        <a:rPr lang="en-ID" sz="1200" u="none" strike="noStrike">
                          <a:effectLst/>
                        </a:rPr>
                        <a:t> Pembangunan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108405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Tulang Bawang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TIDAK TERDAPAT TPS3R</a:t>
                      </a:r>
                      <a:endParaRPr lang="en-ID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3220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Pesisir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Pesisir Tengah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Pasar Krui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Beguwai Jejama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10556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Mesuji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Tanjung Raya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Brabasan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Brabasan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89553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Mesuji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Panca Jaya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Fajar Baru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Fajar Baru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033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Kanan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Baradatu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Tiuh Balak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 R Baradatu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77220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Kanan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Baradatu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Campur Asri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KWT Anggrek Bulan (K)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47263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Kanan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BLAMBANGAN UMPU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BLAMBANGAN UMPU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u="none" strike="noStrike">
                          <a:effectLst/>
                        </a:rPr>
                        <a:t>TPS 3R TPS3R PRAMUKA (K)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62597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Pesawaran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57217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11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Tengah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88065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Tengah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9684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12876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Candi Puro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Beringin Kencana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Beringin Kencana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465968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Sragi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Bandar Agung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"DUL SOMAT" Bandar Agung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54434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Tanjung Bintang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Galih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u="none" strike="noStrike">
                          <a:effectLst/>
                        </a:rPr>
                        <a:t>TPS3R "DUL SOMAT" Way Galih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41509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Jati Agung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Fajar Baru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Fajar Baru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01431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Palas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Bumi daya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Bumi Daya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2022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7072383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EC67004-AF5A-910C-CDC0-7BE9D438429E}"/>
              </a:ext>
            </a:extLst>
          </p:cNvPr>
          <p:cNvSpPr/>
          <p:nvPr/>
        </p:nvSpPr>
        <p:spPr bwMode="auto">
          <a:xfrm>
            <a:off x="221673" y="46482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TPS 3R YANG TELAH DIBANGUN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30189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19C14C-BFC2-4843-6940-B0CBBBC02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80"/>
              </p:ext>
            </p:extLst>
          </p:nvPr>
        </p:nvGraphicFramePr>
        <p:xfrm>
          <a:off x="228600" y="2278380"/>
          <a:ext cx="8686800" cy="286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04">
                  <a:extLst>
                    <a:ext uri="{9D8B030D-6E8A-4147-A177-3AD203B41FA5}">
                      <a16:colId xmlns:a16="http://schemas.microsoft.com/office/drawing/2014/main" val="127229127"/>
                    </a:ext>
                  </a:extLst>
                </a:gridCol>
                <a:gridCol w="1335237">
                  <a:extLst>
                    <a:ext uri="{9D8B030D-6E8A-4147-A177-3AD203B41FA5}">
                      <a16:colId xmlns:a16="http://schemas.microsoft.com/office/drawing/2014/main" val="478587022"/>
                    </a:ext>
                  </a:extLst>
                </a:gridCol>
                <a:gridCol w="1412866">
                  <a:extLst>
                    <a:ext uri="{9D8B030D-6E8A-4147-A177-3AD203B41FA5}">
                      <a16:colId xmlns:a16="http://schemas.microsoft.com/office/drawing/2014/main" val="1151063097"/>
                    </a:ext>
                  </a:extLst>
                </a:gridCol>
                <a:gridCol w="1350763">
                  <a:extLst>
                    <a:ext uri="{9D8B030D-6E8A-4147-A177-3AD203B41FA5}">
                      <a16:colId xmlns:a16="http://schemas.microsoft.com/office/drawing/2014/main" val="1889448153"/>
                    </a:ext>
                  </a:extLst>
                </a:gridCol>
                <a:gridCol w="1925225">
                  <a:extLst>
                    <a:ext uri="{9D8B030D-6E8A-4147-A177-3AD203B41FA5}">
                      <a16:colId xmlns:a16="http://schemas.microsoft.com/office/drawing/2014/main" val="940518926"/>
                    </a:ext>
                  </a:extLst>
                </a:gridCol>
                <a:gridCol w="822878">
                  <a:extLst>
                    <a:ext uri="{9D8B030D-6E8A-4147-A177-3AD203B41FA5}">
                      <a16:colId xmlns:a16="http://schemas.microsoft.com/office/drawing/2014/main" val="2101622888"/>
                    </a:ext>
                  </a:extLst>
                </a:gridCol>
                <a:gridCol w="1106227">
                  <a:extLst>
                    <a:ext uri="{9D8B030D-6E8A-4147-A177-3AD203B41FA5}">
                      <a16:colId xmlns:a16="http://schemas.microsoft.com/office/drawing/2014/main" val="2100934897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No.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Kabupaten/Kota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Kecamatan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Kelurahan/Desa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Letaknya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Jenis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Tahun Pembangunan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8398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Utara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ABUNG SELATAN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 TRIMODADI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2017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7991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14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6902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Balik Bukit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Way Mengaku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KSM Mandiri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2012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97066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Balik Bukit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Pasar Liwa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PDU Anthurium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PDU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673204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Kebun Tebu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Purajaya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BERKAH GOTONG ROYON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2018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8915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 Way Tenong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2016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66888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TPS3R Skincau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 3R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2013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1162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Barat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 Bahway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TPST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2015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736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15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Lampung Timur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300" u="none" strike="noStrike">
                          <a:effectLst/>
                        </a:rPr>
                        <a:t> </a:t>
                      </a:r>
                      <a:endParaRPr lang="en-ID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815384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D6F91E8-2DB8-A047-F754-10375A1BF468}"/>
              </a:ext>
            </a:extLst>
          </p:cNvPr>
          <p:cNvSpPr/>
          <p:nvPr/>
        </p:nvSpPr>
        <p:spPr bwMode="auto">
          <a:xfrm>
            <a:off x="221673" y="167640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TPS 3R YANG TELAH DIBANGUN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723420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ECD73C-12E9-DCE3-5570-C5A18880F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72303"/>
              </p:ext>
            </p:extLst>
          </p:nvPr>
        </p:nvGraphicFramePr>
        <p:xfrm>
          <a:off x="1092200" y="685800"/>
          <a:ext cx="6959600" cy="559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583336018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314464379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No.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Nama dan Lokasi Bank Sampah 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8213654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A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800" u="none" strike="noStrike">
                          <a:effectLst/>
                        </a:rPr>
                        <a:t>Bank Sampah di Kota Bandar Lampung :</a:t>
                      </a:r>
                      <a:endParaRPr lang="sv-SE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26949334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Emak.ID masih aktif 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332592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Kalpataru Kemiling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8405547"/>
                  </a:ext>
                </a:extLst>
              </a:tr>
              <a:tr h="492056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Kabarti, Kampung Baru Tiga, Panjang Utara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1490309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Poltekkes Bandar Lampung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933082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5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Kartini Pulau Pasaran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3032991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2783382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B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de-DE" sz="1800" u="none" strike="noStrike">
                          <a:effectLst/>
                        </a:rPr>
                        <a:t>Bank Sampah di Kabupaten Tengah :</a:t>
                      </a:r>
                      <a:endParaRPr lang="de-DE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493532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WSB Sendang Agung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1780275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 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6949144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C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di Kabupaten Lampung Timur :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4087242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1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1800" u="none" strike="noStrike">
                          <a:effectLst/>
                        </a:rPr>
                        <a:t>Bank sampah Kartini terpadu Nibung </a:t>
                      </a:r>
                      <a:endParaRPr lang="pl-PL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582242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2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Berkah Sekampung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0235733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Berkarya, Bandar Sribhawono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9362371"/>
                  </a:ext>
                </a:extLst>
              </a:tr>
              <a:tr h="492056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Sampah Komunitas Penduli Sampah, Purbolinggo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0466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5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800" u="none" strike="noStrike">
                          <a:effectLst/>
                        </a:rPr>
                        <a:t>Bank Sampah Giat Raharja, Sekampung Udik</a:t>
                      </a:r>
                      <a:endParaRPr lang="fi-FI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4653"/>
                  </a:ext>
                </a:extLst>
              </a:tr>
              <a:tr h="246028">
                <a:tc>
                  <a:txBody>
                    <a:bodyPr/>
                    <a:lstStyle/>
                    <a:p>
                      <a:pPr algn="l" fontAlgn="t"/>
                      <a:r>
                        <a:rPr lang="en-ID" sz="1800" u="none" strike="noStrike">
                          <a:effectLst/>
                        </a:rPr>
                        <a:t>6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800" u="none" strike="noStrike">
                          <a:effectLst/>
                        </a:rPr>
                        <a:t>Bank </a:t>
                      </a:r>
                      <a:r>
                        <a:rPr lang="en-ID" sz="1800" u="none" strike="noStrike" err="1">
                          <a:effectLst/>
                        </a:rPr>
                        <a:t>Sampah</a:t>
                      </a:r>
                      <a:r>
                        <a:rPr lang="en-ID" sz="1800" u="none" strike="noStrike">
                          <a:effectLst/>
                        </a:rPr>
                        <a:t> </a:t>
                      </a:r>
                      <a:r>
                        <a:rPr lang="en-ID" sz="1800" u="none" strike="noStrike" err="1">
                          <a:effectLst/>
                        </a:rPr>
                        <a:t>Berkah</a:t>
                      </a:r>
                      <a:r>
                        <a:rPr lang="en-ID" sz="1800" u="none" strike="noStrike">
                          <a:effectLst/>
                        </a:rPr>
                        <a:t> Agung, Bandar </a:t>
                      </a:r>
                      <a:r>
                        <a:rPr lang="en-ID" sz="1800" u="none" strike="noStrike" err="1">
                          <a:effectLst/>
                        </a:rPr>
                        <a:t>Sribhawono</a:t>
                      </a:r>
                      <a:endParaRPr lang="en-ID" sz="1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50595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47ED498-6742-0296-B154-680A7BA62A0C}"/>
              </a:ext>
            </a:extLst>
          </p:cNvPr>
          <p:cNvSpPr/>
          <p:nvPr/>
        </p:nvSpPr>
        <p:spPr bwMode="auto">
          <a:xfrm>
            <a:off x="228600" y="274320"/>
            <a:ext cx="8686799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94 UNIT BANK SAMPAH AKTIF DI PROVINSI LAMPUNG</a:t>
            </a:r>
            <a:endParaRPr kumimoji="0" lang="en-ID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144643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EF5678-F1ED-3AA8-A113-9B2AC2059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53512"/>
              </p:ext>
            </p:extLst>
          </p:nvPr>
        </p:nvGraphicFramePr>
        <p:xfrm>
          <a:off x="990600" y="845820"/>
          <a:ext cx="6908800" cy="516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04">
                  <a:extLst>
                    <a:ext uri="{9D8B030D-6E8A-4147-A177-3AD203B41FA5}">
                      <a16:colId xmlns:a16="http://schemas.microsoft.com/office/drawing/2014/main" val="124554180"/>
                    </a:ext>
                  </a:extLst>
                </a:gridCol>
                <a:gridCol w="6613796">
                  <a:extLst>
                    <a:ext uri="{9D8B030D-6E8A-4147-A177-3AD203B41FA5}">
                      <a16:colId xmlns:a16="http://schemas.microsoft.com/office/drawing/2014/main" val="368523937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D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Lampung Selatan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6545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Sahabat Gajah Lampung Tanjung Bintang 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0909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Babul Hikmah Kalianda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83058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STBM Tugu Payung Jati Indah Kecamatan Tanjung Bintang 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038366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Wawai Waste Kalianda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460434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>
                          <a:effectLst/>
                        </a:rPr>
                        <a:t>Bank Sampah Pelataran Palas/ Bank Sampah Wawai Waste Cabang Palas 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77276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Amal Tanjung Bintang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8120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18168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E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Tanggamus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42756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Tanggamus ( Bank Sampah Induk BSI )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161987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Tri Ratu 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18932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Bangsaku  Laskar Pelangi 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734175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Unit Campang Tiga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999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Unit Tanjung Anom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720154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Kagungan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26992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Kampung Baru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794934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Penanggungan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18613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Kesugihan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758743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Unit Sinar Lebak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5701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2249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2DD848-60EE-B092-47EF-DAB654BA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67886"/>
              </p:ext>
            </p:extLst>
          </p:nvPr>
        </p:nvGraphicFramePr>
        <p:xfrm>
          <a:off x="1450079" y="304800"/>
          <a:ext cx="6243841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121">
                  <a:extLst>
                    <a:ext uri="{9D8B030D-6E8A-4147-A177-3AD203B41FA5}">
                      <a16:colId xmlns:a16="http://schemas.microsoft.com/office/drawing/2014/main" val="2638632697"/>
                    </a:ext>
                  </a:extLst>
                </a:gridCol>
                <a:gridCol w="5712720">
                  <a:extLst>
                    <a:ext uri="{9D8B030D-6E8A-4147-A177-3AD203B41FA5}">
                      <a16:colId xmlns:a16="http://schemas.microsoft.com/office/drawing/2014/main" val="207409626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Unit Amanah (TK Aisiah 2)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628555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Macan Ternak (TK Darmawanita)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328311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TK IT Kota Agung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540072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Yapibar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196203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Pedesaan Kalimiring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13146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Aisyiyah 1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31630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SD 1 Pasar Madang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284806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SD 2 Kuripan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711634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SMPN 1 Kota Agung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075419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SMAN 1 Kota Agung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099321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SDN 4 Kuripan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49017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SDN 3 Pasar Madang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922755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Mutiara Kelurahan Pasar Madang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230705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SD IT Kota Agung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598727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Benteng Jaya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14160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SDN Teratas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971771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Sam;ah SDN 2 Pasar Madang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92851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Tegal Binangun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122059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SMA Muhammadiyah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67386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Ketimus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758800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Bank.Sampah Bersih sejahtera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038136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Assadah 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390248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Madani 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79548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</a:t>
                      </a:r>
                      <a:r>
                        <a:rPr lang="en-ID" sz="1600" u="none" strike="noStrike" err="1">
                          <a:effectLst/>
                        </a:rPr>
                        <a:t>Sampah</a:t>
                      </a:r>
                      <a:r>
                        <a:rPr lang="en-ID" sz="1600" u="none" strike="noStrike">
                          <a:effectLst/>
                        </a:rPr>
                        <a:t> Recycling Village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683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6107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030DE1-2F63-C3CB-A5EE-03F2DD405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1896"/>
              </p:ext>
            </p:extLst>
          </p:nvPr>
        </p:nvGraphicFramePr>
        <p:xfrm>
          <a:off x="1066800" y="137160"/>
          <a:ext cx="6314068" cy="658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342915428"/>
                    </a:ext>
                  </a:extLst>
                </a:gridCol>
                <a:gridCol w="5856868">
                  <a:extLst>
                    <a:ext uri="{9D8B030D-6E8A-4147-A177-3AD203B41FA5}">
                      <a16:colId xmlns:a16="http://schemas.microsoft.com/office/drawing/2014/main" val="1040574287"/>
                    </a:ext>
                  </a:extLst>
                </a:gridCol>
              </a:tblGrid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F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Pesawaran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5274564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Kampung Sawah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4668339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Hati Nurani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3732500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Kita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33919644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Nazhifa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01993663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Mulya jaya.way khilau pesawaran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5193892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6400900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G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Tulang Bawang Barat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3133251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Unit Pulung Kencana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213060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Unit Daya Asri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20735346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Unit Kopling Panaragan jaya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6672992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Pagar dewa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7289603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Unit Mulya Kencana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6194929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Bank Sampah Unit Margo Mulyo</a:t>
                      </a:r>
                      <a:endParaRPr lang="en-US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8072072"/>
                  </a:ext>
                </a:extLst>
              </a:tr>
              <a:tr h="19044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8724856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H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t-IT" sz="1600" u="none" strike="noStrike">
                          <a:effectLst/>
                        </a:rPr>
                        <a:t> Bank Sampah di Kota Metro :</a:t>
                      </a:r>
                      <a:endParaRPr lang="it-IT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81876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l-PL" sz="1600" u="none" strike="noStrike">
                          <a:effectLst/>
                        </a:rPr>
                        <a:t>Bank Sampah Wijaya Kusuma. Kota Metro</a:t>
                      </a:r>
                      <a:endParaRPr lang="pl-PL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6096703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Sido Mukti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5695084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Induk PKK Kota Metro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7985017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900958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Pringsewu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7637325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3R Jejama Secancanan, Pringsewu Barat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6941176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Bima Sakti, Gadingrejo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9523432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899264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J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Lampung Barat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2610192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Induk Mutiara Kubu Perahu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76955431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</a:t>
                      </a:r>
                      <a:r>
                        <a:rPr lang="en-ID" sz="1600" u="none" strike="noStrike" err="1">
                          <a:effectLst/>
                        </a:rPr>
                        <a:t>Sampah</a:t>
                      </a:r>
                      <a:r>
                        <a:rPr lang="en-ID" sz="1600" u="none" strike="noStrike">
                          <a:effectLst/>
                        </a:rPr>
                        <a:t> Bintang </a:t>
                      </a:r>
                      <a:r>
                        <a:rPr lang="en-ID" sz="1600" u="none" strike="noStrike" err="1">
                          <a:effectLst/>
                        </a:rPr>
                        <a:t>Terang</a:t>
                      </a:r>
                      <a:r>
                        <a:rPr lang="en-ID" sz="1600" u="none" strike="noStrike">
                          <a:effectLst/>
                        </a:rPr>
                        <a:t>, Serdang, </a:t>
                      </a:r>
                      <a:r>
                        <a:rPr lang="en-ID" sz="1600" u="none" strike="noStrike" err="1">
                          <a:effectLst/>
                        </a:rPr>
                        <a:t>Balik</a:t>
                      </a:r>
                      <a:r>
                        <a:rPr lang="en-ID" sz="1600" u="none" strike="noStrike">
                          <a:effectLst/>
                        </a:rPr>
                        <a:t> Bukit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153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83302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D523C6-2C17-F6C3-B574-F9B183138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23821"/>
              </p:ext>
            </p:extLst>
          </p:nvPr>
        </p:nvGraphicFramePr>
        <p:xfrm>
          <a:off x="1117600" y="992505"/>
          <a:ext cx="6908800" cy="4872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1622441418"/>
                    </a:ext>
                  </a:extLst>
                </a:gridCol>
                <a:gridCol w="6273800">
                  <a:extLst>
                    <a:ext uri="{9D8B030D-6E8A-4147-A177-3AD203B41FA5}">
                      <a16:colId xmlns:a16="http://schemas.microsoft.com/office/drawing/2014/main" val="20182699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K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di Kabupaten Way Kanan :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13654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Induk Lestari Blambangan Umpu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707563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Induk Pemula Way Kanan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5416237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600" u="none" strike="noStrike">
                          <a:effectLst/>
                        </a:rPr>
                        <a:t>Bank Sampah Unit Sikam Maju Bersama Blambangan Umpu</a:t>
                      </a:r>
                      <a:endParaRPr lang="sv-SE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796432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Ramik Ragom, Setdakab Way Kanan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55691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Pramuka Peduli Tunas Jaya Way Kanan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087795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Umban Dija, DPMPTSP Way Kanan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4855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ID" sz="1600" u="none" strike="noStrike">
                          <a:effectLst/>
                        </a:rPr>
                        <a:t>Bank Sampah Unit Dinkes</a:t>
                      </a:r>
                      <a:endParaRPr lang="en-ID" sz="16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90845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BKPSDM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89342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Nakertrans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903499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10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Dinsos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111571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Salam Selalu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073765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Bank Sampah Unit Oke Bos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43583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BPBD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757713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Pajak Gham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341726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>
                          <a:effectLst/>
                        </a:rPr>
                        <a:t>Bank Sampah Unit Ketahanan Pangan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113655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>
                          <a:effectLst/>
                        </a:rPr>
                        <a:t>Bank Sampah Unit UKM Maju Bersama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84346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Unit Dinas P3AP2KB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06391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18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>
                          <a:effectLst/>
                        </a:rPr>
                        <a:t>Bank Sampah Unit UPT Puskesmas Blambangan Umpu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059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126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D00FB8-F082-0D13-A210-5FB881EF2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17658"/>
              </p:ext>
            </p:extLst>
          </p:nvPr>
        </p:nvGraphicFramePr>
        <p:xfrm>
          <a:off x="914400" y="1706880"/>
          <a:ext cx="690880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636178092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302533333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L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</a:t>
                      </a:r>
                      <a:r>
                        <a:rPr lang="en-ID" sz="1600" u="none" strike="noStrike" err="1">
                          <a:effectLst/>
                        </a:rPr>
                        <a:t>Sampah</a:t>
                      </a:r>
                      <a:r>
                        <a:rPr lang="en-ID" sz="1600" u="none" strike="noStrike">
                          <a:effectLst/>
                        </a:rPr>
                        <a:t> di </a:t>
                      </a:r>
                      <a:r>
                        <a:rPr lang="en-ID" sz="1600" u="none" strike="noStrike" err="1">
                          <a:effectLst/>
                        </a:rPr>
                        <a:t>Kabupten</a:t>
                      </a:r>
                      <a:r>
                        <a:rPr lang="en-ID" sz="1600" u="none" strike="noStrike">
                          <a:effectLst/>
                        </a:rPr>
                        <a:t> </a:t>
                      </a:r>
                      <a:r>
                        <a:rPr lang="en-ID" sz="1600" u="none" strike="noStrike" err="1">
                          <a:effectLst/>
                        </a:rPr>
                        <a:t>Tulang</a:t>
                      </a:r>
                      <a:r>
                        <a:rPr lang="en-ID" sz="1600" u="none" strike="noStrike">
                          <a:effectLst/>
                        </a:rPr>
                        <a:t> </a:t>
                      </a:r>
                      <a:r>
                        <a:rPr lang="en-ID" sz="1600" u="none" strike="noStrike" err="1">
                          <a:effectLst/>
                        </a:rPr>
                        <a:t>Bawang</a:t>
                      </a:r>
                      <a:r>
                        <a:rPr lang="en-ID" sz="1600" u="none" strike="noStrike">
                          <a:effectLst/>
                        </a:rPr>
                        <a:t> :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763819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"Tiga Saudara Semoga Jaya" Menggala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925008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>
                          <a:effectLst/>
                        </a:rPr>
                        <a:t>Bank Sampah "Rongsok Mas" Menggala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847172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945361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M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di Kabupaten Mesuji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112013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Lazisnu, Ds. Mulya Agung, Kec. Simpang Pematang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285089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Panca Buana Ds. Bujung Buring, Kec. Tj. Raya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543256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Panca Buana 2 Ds. Harapan Mukti, Kec. Tj. Raya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1945417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 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4589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di Kabupaten Lampung Utara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18855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Sampah Desa Trimodadi, Kecamatan Abung Selatan. Kotabumi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04111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 u="none" strike="noStrike">
                          <a:effectLst/>
                        </a:rPr>
                        <a:t>Bank </a:t>
                      </a:r>
                      <a:r>
                        <a:rPr lang="en-ID" sz="1600" u="none" strike="noStrike" err="1">
                          <a:effectLst/>
                        </a:rPr>
                        <a:t>Sampah</a:t>
                      </a:r>
                      <a:r>
                        <a:rPr lang="en-ID" sz="1600" u="none" strike="noStrike">
                          <a:effectLst/>
                        </a:rPr>
                        <a:t> </a:t>
                      </a:r>
                      <a:r>
                        <a:rPr lang="en-ID" sz="1600" u="none" strike="noStrike" err="1">
                          <a:effectLst/>
                        </a:rPr>
                        <a:t>Kelurahan</a:t>
                      </a:r>
                      <a:r>
                        <a:rPr lang="en-ID" sz="1600" u="none" strike="noStrike">
                          <a:effectLst/>
                        </a:rPr>
                        <a:t> Kota Alam, </a:t>
                      </a:r>
                      <a:r>
                        <a:rPr lang="en-ID" sz="1600" u="none" strike="noStrike" err="1">
                          <a:effectLst/>
                        </a:rPr>
                        <a:t>Kec</a:t>
                      </a:r>
                      <a:r>
                        <a:rPr lang="en-ID" sz="1600" u="none" strike="noStrike">
                          <a:effectLst/>
                        </a:rPr>
                        <a:t>. </a:t>
                      </a:r>
                      <a:r>
                        <a:rPr lang="en-ID" sz="1600" u="none" strike="noStrike" err="1">
                          <a:effectLst/>
                        </a:rPr>
                        <a:t>Kotabumi</a:t>
                      </a:r>
                      <a:r>
                        <a:rPr lang="en-ID" sz="1600" u="none" strike="noStrike">
                          <a:effectLst/>
                        </a:rPr>
                        <a:t> Selatan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096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37116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228600" y="1752600"/>
            <a:ext cx="8686800" cy="28956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Begitu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sirkuler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pusat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mendorong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sirkular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desain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950" lvl="0" algn="l"/>
            <a:endParaRPr kumimoji="0" lang="id-ID" altLang="x-none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1582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152368" y="228600"/>
            <a:ext cx="8915432" cy="6477000"/>
          </a:xfrm>
          <a:prstGeom prst="rect">
            <a:avLst/>
          </a:prstGeom>
          <a:solidFill>
            <a:srgbClr val="CCE7D4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organic, Kementerian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Kehutanan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(KLHK)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menggagas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“Gerakan Nasional Compost Day,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Satu Negeri”.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rangkaian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Hari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Peduli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(HPSN) 2023 yang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Tuntas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Kelola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Kesejahteraan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Masyarakat”.  Menteri LHK, Siti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Nurbaya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hadir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membuka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dipusatkan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Banteng, Jakarta. Gerakan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serentak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bersama-sama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pengomposan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10,92 Juta ton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dibawa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TPA, dan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menurunkan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(GRK)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6,834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juta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ton CO2eq.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membudayakan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serupa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Kampung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Organik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pemanfaatan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200" kern="1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composting.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34810"/>
      </p:ext>
    </p:extLst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F4E5-8380-1C14-060A-EE14E0374006}"/>
              </a:ext>
            </a:extLst>
          </p:cNvPr>
          <p:cNvSpPr txBox="1"/>
          <p:nvPr/>
        </p:nvSpPr>
        <p:spPr>
          <a:xfrm>
            <a:off x="206477" y="381000"/>
            <a:ext cx="8731045" cy="57912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rangka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mengadopsi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strategi, program dan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daerah-daerah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maju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sampahnya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Banyumas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Tengah.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mengingat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besarnya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GAP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 dan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Jakstrada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Lampung. 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Timbulan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4.515,23 Ton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perharinya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diperkirakan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1.648.559,81 Ton.  Dari total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ditangani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554.578,83 Ton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33,65%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timbulan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dikurangi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mencapai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111.279,11 Ton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GB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6,75%.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bandingkan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target yang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Jakstrada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yang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mengacu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Jakstranas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ditargetkan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73%,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pengurangan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26%.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Artinya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stakeholder di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agar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capaian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kinerja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ditingkatkan</a:t>
            </a:r>
            <a:r>
              <a:rPr lang="en-ID" sz="20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id-ID" altLang="x-none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7284"/>
      </p:ext>
    </p:extLst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F4E5-8380-1C14-060A-EE14E0374006}"/>
              </a:ext>
            </a:extLst>
          </p:cNvPr>
          <p:cNvSpPr txBox="1"/>
          <p:nvPr/>
        </p:nvSpPr>
        <p:spPr>
          <a:xfrm>
            <a:off x="267483" y="304800"/>
            <a:ext cx="8647918" cy="62484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factor yang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dibenahi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2050, </a:t>
            </a:r>
            <a:r>
              <a:rPr lang="en-ID" sz="22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diantaranya</a:t>
            </a:r>
            <a:r>
              <a:rPr lang="en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3716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armada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angkutan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memadai</a:t>
            </a:r>
            <a:r>
              <a:rPr lang="en-US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097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Minimnya jumlah dan belum optimalnya pengoperasian sarana Bank Sampah,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id-ID" sz="2200" kern="100" spc="-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3R,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Rumah</a:t>
            </a:r>
            <a:r>
              <a:rPr lang="id-ID" sz="2200" kern="100" spc="-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 dan</a:t>
            </a:r>
            <a:r>
              <a:rPr lang="id-ID" sz="2200" kern="100" spc="-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sejenisnya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id-ID" sz="2200" kern="100" spc="-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Lampung.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097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terkendalanya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pembangunan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TPA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PSEL</a:t>
            </a:r>
            <a:r>
              <a:rPr lang="id-ID" sz="2200" kern="100" spc="37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id-ID" sz="2200" kern="100" spc="-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Lampung.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0335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3 TPA yang sudah tidak layak operasi yaitu : TPA Bakung Kota Bandar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Lampung, TPA Karang Rejo Kota Metro dan TPA Bandar Jaya Kabupaten</a:t>
            </a:r>
            <a:r>
              <a:rPr lang="id-ID" sz="2200" kern="100" spc="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Lampung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3970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Minimnya dana operasional untuk layanan sampah di kabupaten/kota.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banyaknya</a:t>
            </a:r>
            <a:r>
              <a:rPr lang="id-ID" sz="2200" kern="100" spc="-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r>
              <a:rPr lang="id-ID" sz="2200" kern="100" spc="-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angkutan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id-ID" sz="2200" kern="100" spc="-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terkelolanya</a:t>
            </a:r>
            <a:r>
              <a:rPr lang="id-ID" sz="2200" kern="100" spc="-2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organik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Kabupaten/Kota.</a:t>
            </a:r>
            <a:endParaRPr lang="en-ID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+mj-lt"/>
              <a:buAutoNum type="arabicParenR"/>
              <a:tabLst>
                <a:tab pos="368300" algn="l"/>
              </a:tabLst>
            </a:pP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terkelolanya</a:t>
            </a:r>
            <a:r>
              <a:rPr lang="id-ID" sz="2200" kern="100" spc="-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sungai,</a:t>
            </a:r>
            <a:r>
              <a:rPr lang="id-ID" sz="2200" kern="100" spc="-15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pesisir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id-ID" sz="2200" kern="100" spc="-1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laut.</a:t>
            </a:r>
            <a:endParaRPr kumimoji="0" lang="id-ID" altLang="x-none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50919"/>
      </p:ext>
    </p:extLst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E940F5-29C7-0145-F016-479899C47B7B}"/>
              </a:ext>
            </a:extLst>
          </p:cNvPr>
          <p:cNvSpPr txBox="1"/>
          <p:nvPr/>
        </p:nvSpPr>
        <p:spPr>
          <a:xfrm>
            <a:off x="685800" y="228600"/>
            <a:ext cx="7696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Upaya yang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DLH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</a:p>
          <a:p>
            <a:pPr algn="ctr"/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8F158-DAC5-83A7-F437-72F5361C0943}"/>
              </a:ext>
            </a:extLst>
          </p:cNvPr>
          <p:cNvSpPr txBox="1"/>
          <p:nvPr/>
        </p:nvSpPr>
        <p:spPr>
          <a:xfrm>
            <a:off x="228600" y="1352566"/>
            <a:ext cx="84582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Peringatan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Hari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Peduli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Nasional 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melengkapi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aturan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pendukung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mewujudkan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Bebas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id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DLH Provinsi Lampung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pembinaan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Proklim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Smart Village.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pengelolalan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sarana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prasarana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kabupaten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pengisian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SIPSN,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inventarisasi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Lembaga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TPS3R, dan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sejenisnya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pengisian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Simba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Induk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(BSI) dan Bank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 (BSU).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893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EAD142-9846-ABC9-120F-35E1A6DBF193}"/>
              </a:ext>
            </a:extLst>
          </p:cNvPr>
          <p:cNvSpPr txBox="1"/>
          <p:nvPr/>
        </p:nvSpPr>
        <p:spPr>
          <a:xfrm>
            <a:off x="685800" y="573375"/>
            <a:ext cx="7696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Upaya yang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DLH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</a:p>
          <a:p>
            <a:pPr algn="ctr"/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F645A-847B-7E39-3A78-3F1F2EB52234}"/>
              </a:ext>
            </a:extLst>
          </p:cNvPr>
          <p:cNvSpPr txBox="1"/>
          <p:nvPr/>
        </p:nvSpPr>
        <p:spPr>
          <a:xfrm>
            <a:off x="304800" y="1788616"/>
            <a:ext cx="830580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agenda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Clean  Up Day</a:t>
            </a:r>
            <a:r>
              <a:rPr lang="id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(WCD) yang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berkolaborasi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Team WCD Lampung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melaksanakan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Sosialisasi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Pembentukan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ditargetkan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selambat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lambatnya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2030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terbentuk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kelurahan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DLH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rencana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Lampung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TPA Regional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Lampung.  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Koordinasi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Pendampingan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Adipura</a:t>
            </a:r>
            <a:r>
              <a:rPr lang="en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70510" algn="l"/>
              </a:tabLst>
            </a:pPr>
            <a:r>
              <a:rPr lang="id-ID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Pemberian Bantuan Sarpras tahun 2023</a:t>
            </a:r>
            <a:endParaRPr lang="en-ID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0386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29311FDC-C7C9-4236-B444-82B398533CA6}"/>
              </a:ext>
            </a:extLst>
          </p:cNvPr>
          <p:cNvSpPr/>
          <p:nvPr/>
        </p:nvSpPr>
        <p:spPr bwMode="auto">
          <a:xfrm>
            <a:off x="1386577" y="2484783"/>
            <a:ext cx="6730263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4000" b="1" i="0" u="none" strike="noStrike" normalizeH="0" baseline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Sekian &amp; Terima Kasih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81AA4-7EEF-4FF0-A003-DA2C0DDE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600"/>
            <a:ext cx="2160240" cy="1749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83923F-E733-47D8-AA2F-42C65EB1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88972"/>
            <a:ext cx="2448272" cy="18289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41548" y="647700"/>
            <a:ext cx="9026252" cy="50673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Berkenaan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plastic,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penghentian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bertahap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phase-out 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2029.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dihentikan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antaranya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styrofoam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sedotan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multilayer,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berukuran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 Hal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dikumpulkan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bernilai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ekonomis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didaur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potensi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cemara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berbahan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polivinil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klorida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dan 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polistirena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403115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304800" y="533400"/>
            <a:ext cx="8686832" cy="59436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lvl="0" algn="just"/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KLHK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melahirkan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peta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jalan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pengurangan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plastik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melalui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tiga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Langkah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yaitu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: 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Pertama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mendesain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ulang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(redesign)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wadah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Hal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dilakukan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agar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plastik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mudah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dikumpulkan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diguna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ulang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Cara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juga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bisa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membuat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mudah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dikumpulkan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bernilai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ekonomis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dan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dapat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didaur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ulang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menjadi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bahan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baku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Langkah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sebagai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upaya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menerapkan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ekonomi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sirkular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menjual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jasa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tanpa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wadah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serta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phase out (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memusnahkan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bermasalah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Langkah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kedua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menarik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mengumpulkan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kembali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paska-konsumsi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Selanjutnya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didaur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ulang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Langkah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ketiga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menarik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dan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mengumpulkan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kembali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Nantinya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kemasan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bisa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digunakan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ulang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dimanfaatkan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lagi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Intinya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adalah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para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pelaku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usaha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dituntut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untuk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bertanggung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jawab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atas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yang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dihasilkannya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dengan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istilah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make-use-recycle 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atau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membuat-memakai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kembali-mendaur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ID" sz="22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ulang</a:t>
            </a:r>
            <a:r>
              <a:rPr lang="en-ID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id-ID" altLang="x-none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13864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76184" y="1981200"/>
            <a:ext cx="8991632" cy="3429000"/>
          </a:xfrm>
          <a:prstGeom prst="rect">
            <a:avLst/>
          </a:prstGeom>
          <a:solidFill>
            <a:srgbClr val="E0E4D0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Pergeseran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life style dan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Indonesia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khususnya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sekali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pakai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berandil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penyelesaian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persoalan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4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ID" altLang="x-none" sz="2400" b="0" i="0" u="none" strike="noStrike" kern="100" cap="none" spc="0" normalizeH="0" baseline="0" noProof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Provinsi</a:t>
            </a:r>
            <a:r>
              <a:rPr kumimoji="0" lang="en-ID" altLang="x-none" sz="24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Lampung di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tahun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2023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ini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sedang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mengupayakan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terbitnya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pengelolaan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sampah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plastic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sehingga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implementasinya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dapat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dijalankan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tahun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2024 dan </a:t>
            </a:r>
            <a:r>
              <a:rPr lang="en-ID" altLang="x-none" sz="2400" kern="10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seterusnya</a:t>
            </a:r>
            <a:r>
              <a:rPr lang="en-ID" altLang="x-none" sz="2400" kern="1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id-ID" altLang="x-none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D" sz="2400" kern="1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3888" lvl="0" indent="-388938" algn="l">
              <a:buFontTx/>
              <a:buChar char="-"/>
            </a:pPr>
            <a:endParaRPr kumimoji="0" lang="id-ID" altLang="x-none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91036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8622-0547-F8BB-EECE-714465DC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09800"/>
            <a:ext cx="7239000" cy="1828800"/>
          </a:xfrm>
        </p:spPr>
        <p:txBody>
          <a:bodyPr/>
          <a:lstStyle/>
          <a:p>
            <a:pPr algn="ctr"/>
            <a:r>
              <a:rPr lang="en-US"/>
              <a:t>PERHITUNGAN BASELINE PENGELOLAAN  SAMPAH PROVINSI LAMPUNG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96676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78TGp_CleanCity_light_ani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578TGp_CleanCity_light_ani</Template>
  <Application>Microsoft Office PowerPoint</Application>
  <PresentationFormat>On-screen Show (4:3)</PresentationFormat>
  <Slides>54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578TGp_CleanCity_light_ani</vt:lpstr>
      <vt:lpstr>Base Line Persampahan di Provinsi Lampung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PERHITUNGAN BASELINE PENGELOLAAN  SAMPAH PROVINSI LAMPUNG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KONDISI SARANA PRASARANA PENGELOLAAN PERSAMPAHAN SAAT INI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杨光</dc:creator>
  <cp:revision>2</cp:revision>
  <cp:lastPrinted>2023-11-03T07:31:33Z</cp:lastPrinted>
  <dcterms:created xsi:type="dcterms:W3CDTF">2014-06-08T08:15:07Z</dcterms:created>
  <dcterms:modified xsi:type="dcterms:W3CDTF">2024-06-24T02:37:24Z</dcterms:modified>
</cp:coreProperties>
</file>