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9" r:id="rId2"/>
    <p:sldId id="28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516" y="4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06A4C010-84AE-44C3-96EE-4EBED7834266}" type="datetimeFigureOut">
              <a:rPr lang="id-ID" smtClean="0"/>
              <a:pPr/>
              <a:t>31/08/2018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2B64854-F5F7-4412-A2D6-4731C7E20EA5}"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06A4C010-84AE-44C3-96EE-4EBED7834266}" type="datetimeFigureOut">
              <a:rPr lang="id-ID" smtClean="0"/>
              <a:pPr/>
              <a:t>31/08/2018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2B64854-F5F7-4412-A2D6-4731C7E20EA5}"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06A4C010-84AE-44C3-96EE-4EBED7834266}" type="datetimeFigureOut">
              <a:rPr lang="id-ID" smtClean="0"/>
              <a:pPr/>
              <a:t>31/08/2018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2B64854-F5F7-4412-A2D6-4731C7E20EA5}"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06A4C010-84AE-44C3-96EE-4EBED7834266}" type="datetimeFigureOut">
              <a:rPr lang="id-ID" smtClean="0"/>
              <a:pPr/>
              <a:t>31/08/2018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2B64854-F5F7-4412-A2D6-4731C7E20EA5}"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A4C010-84AE-44C3-96EE-4EBED7834266}" type="datetimeFigureOut">
              <a:rPr lang="id-ID" smtClean="0"/>
              <a:pPr/>
              <a:t>31/08/2018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2B64854-F5F7-4412-A2D6-4731C7E20EA5}"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06A4C010-84AE-44C3-96EE-4EBED7834266}" type="datetimeFigureOut">
              <a:rPr lang="id-ID" smtClean="0"/>
              <a:pPr/>
              <a:t>31/08/2018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2B64854-F5F7-4412-A2D6-4731C7E20EA5}"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06A4C010-84AE-44C3-96EE-4EBED7834266}" type="datetimeFigureOut">
              <a:rPr lang="id-ID" smtClean="0"/>
              <a:pPr/>
              <a:t>31/08/2018</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82B64854-F5F7-4412-A2D6-4731C7E20EA5}"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06A4C010-84AE-44C3-96EE-4EBED7834266}" type="datetimeFigureOut">
              <a:rPr lang="id-ID" smtClean="0"/>
              <a:pPr/>
              <a:t>31/08/2018</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82B64854-F5F7-4412-A2D6-4731C7E20EA5}"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A4C010-84AE-44C3-96EE-4EBED7834266}" type="datetimeFigureOut">
              <a:rPr lang="id-ID" smtClean="0"/>
              <a:pPr/>
              <a:t>31/08/2018</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82B64854-F5F7-4412-A2D6-4731C7E20EA5}"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A4C010-84AE-44C3-96EE-4EBED7834266}" type="datetimeFigureOut">
              <a:rPr lang="id-ID" smtClean="0"/>
              <a:pPr/>
              <a:t>31/08/2018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2B64854-F5F7-4412-A2D6-4731C7E20EA5}"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A4C010-84AE-44C3-96EE-4EBED7834266}" type="datetimeFigureOut">
              <a:rPr lang="id-ID" smtClean="0"/>
              <a:pPr/>
              <a:t>31/08/2018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2B64854-F5F7-4412-A2D6-4731C7E20EA5}"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A4C010-84AE-44C3-96EE-4EBED7834266}" type="datetimeFigureOut">
              <a:rPr lang="id-ID" smtClean="0"/>
              <a:pPr/>
              <a:t>31/08/2018</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B64854-F5F7-4412-A2D6-4731C7E20EA5}"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pPr algn="ctr">
              <a:buNone/>
            </a:pPr>
            <a:r>
              <a:rPr lang="id-ID" sz="4400" dirty="0" smtClean="0"/>
              <a:t>KIMIA INDUSTRI</a:t>
            </a:r>
          </a:p>
          <a:p>
            <a:pPr algn="ctr">
              <a:buNone/>
            </a:pPr>
            <a:r>
              <a:rPr lang="id-ID" sz="4400" dirty="0" smtClean="0"/>
              <a:t>(BIOTEKNOLOGI FERMENTASI)</a:t>
            </a:r>
          </a:p>
          <a:p>
            <a:pPr algn="ctr">
              <a:buNone/>
            </a:pPr>
            <a:r>
              <a:rPr lang="id-ID" dirty="0" smtClean="0"/>
              <a:t>Oleh</a:t>
            </a:r>
          </a:p>
          <a:p>
            <a:pPr algn="ctr">
              <a:buNone/>
            </a:pPr>
            <a:r>
              <a:rPr lang="id-ID" dirty="0" smtClean="0"/>
              <a:t>Prof. </a:t>
            </a:r>
            <a:r>
              <a:rPr lang="en-US" dirty="0" smtClean="0"/>
              <a:t>Dr. </a:t>
            </a:r>
            <a:r>
              <a:rPr lang="id-ID" dirty="0" smtClean="0"/>
              <a:t>Ir. YANDRI.A.S., MS</a:t>
            </a:r>
            <a:r>
              <a:rPr lang="en-US" dirty="0" smtClean="0"/>
              <a:t>.</a:t>
            </a:r>
            <a:endParaRPr lang="id-ID"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marL="0" indent="-514350">
              <a:spcBef>
                <a:spcPts val="0"/>
              </a:spcBef>
              <a:buNone/>
            </a:pPr>
            <a:r>
              <a:rPr lang="id-ID" dirty="0" smtClean="0"/>
              <a:t>Polisakarida yg digunakan dlm proses fermentasi biasanya pati. Mis, padi2-an, jagung, kentang, ubi jalar, ubi kayu, dll.</a:t>
            </a:r>
          </a:p>
          <a:p>
            <a:pPr marL="0" indent="-514350">
              <a:spcBef>
                <a:spcPts val="0"/>
              </a:spcBef>
              <a:buNone/>
            </a:pPr>
            <a:endParaRPr lang="id-ID" dirty="0"/>
          </a:p>
          <a:p>
            <a:pPr marL="0" indent="-514350">
              <a:spcBef>
                <a:spcPts val="0"/>
              </a:spcBef>
              <a:buNone/>
            </a:pPr>
            <a:r>
              <a:rPr lang="id-ID" dirty="0" smtClean="0"/>
              <a:t>Pati 					Glukosa</a:t>
            </a:r>
          </a:p>
          <a:p>
            <a:pPr marL="0" indent="-514350">
              <a:spcBef>
                <a:spcPts val="0"/>
              </a:spcBef>
              <a:buNone/>
            </a:pPr>
            <a:r>
              <a:rPr lang="id-ID" dirty="0" smtClean="0"/>
              <a:t>Selulosa				Glukosa</a:t>
            </a:r>
            <a:endParaRPr lang="id-ID" dirty="0"/>
          </a:p>
        </p:txBody>
      </p:sp>
      <p:cxnSp>
        <p:nvCxnSpPr>
          <p:cNvPr id="5" name="Straight Arrow Connector 4"/>
          <p:cNvCxnSpPr/>
          <p:nvPr/>
        </p:nvCxnSpPr>
        <p:spPr>
          <a:xfrm>
            <a:off x="2357422" y="3857628"/>
            <a:ext cx="2357454"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2357422" y="4357694"/>
            <a:ext cx="2357454"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71414"/>
            <a:ext cx="7186634" cy="500066"/>
          </a:xfrm>
        </p:spPr>
        <p:txBody>
          <a:bodyPr>
            <a:noAutofit/>
          </a:bodyPr>
          <a:lstStyle/>
          <a:p>
            <a:r>
              <a:rPr lang="id-ID" sz="3200" b="1" dirty="0" smtClean="0">
                <a:solidFill>
                  <a:srgbClr val="0000CC"/>
                </a:solidFill>
              </a:rPr>
              <a:t>Induksi Enzim : Model Jacob - Monod</a:t>
            </a:r>
            <a:endParaRPr lang="id-ID" sz="3200" b="1" dirty="0">
              <a:solidFill>
                <a:srgbClr val="0000CC"/>
              </a:solidFill>
            </a:endParaRPr>
          </a:p>
        </p:txBody>
      </p:sp>
      <p:sp>
        <p:nvSpPr>
          <p:cNvPr id="3" name="Content Placeholder 2"/>
          <p:cNvSpPr>
            <a:spLocks noGrp="1"/>
          </p:cNvSpPr>
          <p:nvPr>
            <p:ph idx="1"/>
          </p:nvPr>
        </p:nvSpPr>
        <p:spPr>
          <a:xfrm>
            <a:off x="0" y="642918"/>
            <a:ext cx="9144000" cy="6215082"/>
          </a:xfrm>
        </p:spPr>
        <p:txBody>
          <a:bodyPr>
            <a:normAutofit/>
          </a:bodyPr>
          <a:lstStyle/>
          <a:p>
            <a:pPr marL="514350" indent="-514350">
              <a:buFont typeface="+mj-lt"/>
              <a:buAutoNum type="arabicPeriod"/>
            </a:pPr>
            <a:r>
              <a:rPr lang="id-ID" dirty="0" smtClean="0"/>
              <a:t>Tidak ada induksi</a:t>
            </a:r>
          </a:p>
          <a:p>
            <a:pPr marL="514350" indent="-514350">
              <a:buNone/>
            </a:pPr>
            <a:endParaRPr lang="id-ID" dirty="0" smtClean="0"/>
          </a:p>
          <a:p>
            <a:pPr marL="514350" indent="-514350">
              <a:buNone/>
            </a:pPr>
            <a:endParaRPr lang="id-ID" dirty="0" smtClean="0"/>
          </a:p>
          <a:p>
            <a:pPr marL="514350" indent="-514350">
              <a:buNone/>
            </a:pPr>
            <a:endParaRPr lang="id-ID" dirty="0" smtClean="0"/>
          </a:p>
          <a:p>
            <a:pPr marL="514350" indent="-514350">
              <a:buNone/>
            </a:pPr>
            <a:endParaRPr lang="id-ID" dirty="0" smtClean="0"/>
          </a:p>
          <a:p>
            <a:pPr marL="0" indent="-514350">
              <a:spcBef>
                <a:spcPts val="0"/>
              </a:spcBef>
              <a:buFont typeface="+mj-lt"/>
              <a:buAutoNum type="arabicPeriod" startAt="2"/>
            </a:pPr>
            <a:r>
              <a:rPr lang="id-ID" dirty="0" smtClean="0"/>
              <a:t>Ada induksi</a:t>
            </a:r>
            <a:endParaRPr lang="id-ID" dirty="0"/>
          </a:p>
        </p:txBody>
      </p:sp>
      <p:grpSp>
        <p:nvGrpSpPr>
          <p:cNvPr id="48" name="Group 47"/>
          <p:cNvGrpSpPr/>
          <p:nvPr/>
        </p:nvGrpSpPr>
        <p:grpSpPr>
          <a:xfrm>
            <a:off x="428596" y="1285859"/>
            <a:ext cx="7994969" cy="5429289"/>
            <a:chOff x="434683" y="1214422"/>
            <a:chExt cx="7994969" cy="5429289"/>
          </a:xfrm>
        </p:grpSpPr>
        <p:sp>
          <p:nvSpPr>
            <p:cNvPr id="45" name="TextBox 44"/>
            <p:cNvSpPr txBox="1"/>
            <p:nvPr/>
          </p:nvSpPr>
          <p:spPr>
            <a:xfrm>
              <a:off x="6364037" y="2071678"/>
              <a:ext cx="1928826" cy="1200329"/>
            </a:xfrm>
            <a:prstGeom prst="rect">
              <a:avLst/>
            </a:prstGeom>
            <a:noFill/>
          </p:spPr>
          <p:txBody>
            <a:bodyPr wrap="square" rtlCol="0">
              <a:spAutoFit/>
            </a:bodyPr>
            <a:lstStyle/>
            <a:p>
              <a:r>
                <a:rPr lang="id-ID" b="1" dirty="0" smtClean="0"/>
                <a:t>R = Gen Represor</a:t>
              </a:r>
            </a:p>
            <a:p>
              <a:r>
                <a:rPr lang="id-ID" b="1" dirty="0" smtClean="0"/>
                <a:t>P = Promotor</a:t>
              </a:r>
            </a:p>
            <a:p>
              <a:r>
                <a:rPr lang="id-ID" b="1" dirty="0" smtClean="0"/>
                <a:t>O = Operator</a:t>
              </a:r>
            </a:p>
            <a:p>
              <a:r>
                <a:rPr lang="id-ID" b="1" dirty="0" smtClean="0"/>
                <a:t>S = Gen Struktural</a:t>
              </a:r>
              <a:endParaRPr lang="id-ID" b="1" dirty="0"/>
            </a:p>
          </p:txBody>
        </p:sp>
        <p:sp>
          <p:nvSpPr>
            <p:cNvPr id="4" name="Rectangle 3"/>
            <p:cNvSpPr/>
            <p:nvPr/>
          </p:nvSpPr>
          <p:spPr>
            <a:xfrm>
              <a:off x="1357290" y="1214422"/>
              <a:ext cx="5786478" cy="62864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dirty="0" smtClean="0">
                  <a:solidFill>
                    <a:schemeClr val="tx1"/>
                  </a:solidFill>
                </a:rPr>
                <a:t>                       </a:t>
              </a:r>
              <a:r>
                <a:rPr lang="id-ID" sz="3200" b="1" dirty="0" smtClean="0">
                  <a:solidFill>
                    <a:schemeClr val="tx1"/>
                  </a:solidFill>
                </a:rPr>
                <a:t>R         P        O            S</a:t>
              </a:r>
              <a:endParaRPr lang="id-ID" sz="3200" b="1" dirty="0">
                <a:solidFill>
                  <a:schemeClr val="tx1"/>
                </a:solidFill>
              </a:endParaRPr>
            </a:p>
          </p:txBody>
        </p:sp>
        <p:cxnSp>
          <p:nvCxnSpPr>
            <p:cNvPr id="6" name="Straight Connector 5"/>
            <p:cNvCxnSpPr/>
            <p:nvPr/>
          </p:nvCxnSpPr>
          <p:spPr>
            <a:xfrm rot="5400000">
              <a:off x="1965307" y="1535099"/>
              <a:ext cx="64294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2965439" y="1535099"/>
              <a:ext cx="64294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965571" y="1535099"/>
              <a:ext cx="64294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4965703" y="1535099"/>
              <a:ext cx="64294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4149459" y="2214555"/>
              <a:ext cx="500066" cy="5000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6" name="Oval 15"/>
            <p:cNvSpPr/>
            <p:nvPr/>
          </p:nvSpPr>
          <p:spPr>
            <a:xfrm>
              <a:off x="3500430" y="4929198"/>
              <a:ext cx="500066" cy="5000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7" name="Rectangle 16"/>
            <p:cNvSpPr/>
            <p:nvPr/>
          </p:nvSpPr>
          <p:spPr>
            <a:xfrm>
              <a:off x="1357290" y="4071942"/>
              <a:ext cx="5786478" cy="62864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dirty="0" smtClean="0">
                  <a:solidFill>
                    <a:schemeClr val="tx1"/>
                  </a:solidFill>
                </a:rPr>
                <a:t>                       </a:t>
              </a:r>
              <a:r>
                <a:rPr lang="id-ID" sz="3200" b="1" dirty="0" smtClean="0">
                  <a:solidFill>
                    <a:schemeClr val="tx1"/>
                  </a:solidFill>
                </a:rPr>
                <a:t>R         P        O            S</a:t>
              </a:r>
              <a:endParaRPr lang="id-ID" sz="3200" b="1" dirty="0">
                <a:solidFill>
                  <a:schemeClr val="tx1"/>
                </a:solidFill>
              </a:endParaRPr>
            </a:p>
          </p:txBody>
        </p:sp>
        <p:cxnSp>
          <p:nvCxnSpPr>
            <p:cNvPr id="18" name="Straight Connector 17"/>
            <p:cNvCxnSpPr/>
            <p:nvPr/>
          </p:nvCxnSpPr>
          <p:spPr>
            <a:xfrm rot="5400000">
              <a:off x="1892281" y="4392619"/>
              <a:ext cx="64294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2963851" y="4392619"/>
              <a:ext cx="64294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3963983" y="4392619"/>
              <a:ext cx="64294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035553" y="4392619"/>
              <a:ext cx="64294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Pentagon 21"/>
            <p:cNvSpPr/>
            <p:nvPr/>
          </p:nvSpPr>
          <p:spPr>
            <a:xfrm rot="5400000">
              <a:off x="2518157" y="5875751"/>
              <a:ext cx="464347" cy="642942"/>
            </a:xfrm>
            <a:prstGeom prst="homePlate">
              <a:avLst>
                <a:gd name="adj" fmla="val 3950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3" name="TextBox 22"/>
            <p:cNvSpPr txBox="1"/>
            <p:nvPr/>
          </p:nvSpPr>
          <p:spPr>
            <a:xfrm>
              <a:off x="1315500" y="2357430"/>
              <a:ext cx="1041922" cy="369332"/>
            </a:xfrm>
            <a:prstGeom prst="rect">
              <a:avLst/>
            </a:prstGeom>
            <a:noFill/>
          </p:spPr>
          <p:txBody>
            <a:bodyPr wrap="square" rtlCol="0">
              <a:spAutoFit/>
            </a:bodyPr>
            <a:lstStyle/>
            <a:p>
              <a:r>
                <a:rPr lang="id-ID" b="1" dirty="0" smtClean="0"/>
                <a:t>Represor</a:t>
              </a:r>
              <a:endParaRPr lang="id-ID" b="1" dirty="0"/>
            </a:p>
          </p:txBody>
        </p:sp>
        <p:sp>
          <p:nvSpPr>
            <p:cNvPr id="24" name="TextBox 23"/>
            <p:cNvSpPr txBox="1"/>
            <p:nvPr/>
          </p:nvSpPr>
          <p:spPr>
            <a:xfrm>
              <a:off x="3143239" y="6060064"/>
              <a:ext cx="934781" cy="369332"/>
            </a:xfrm>
            <a:prstGeom prst="rect">
              <a:avLst/>
            </a:prstGeom>
            <a:noFill/>
          </p:spPr>
          <p:txBody>
            <a:bodyPr wrap="square" rtlCol="0">
              <a:spAutoFit/>
            </a:bodyPr>
            <a:lstStyle/>
            <a:p>
              <a:pPr algn="ctr"/>
              <a:r>
                <a:rPr lang="id-ID" b="1" dirty="0" smtClean="0"/>
                <a:t>Inaktif</a:t>
              </a:r>
              <a:endParaRPr lang="id-ID" b="1" dirty="0"/>
            </a:p>
          </p:txBody>
        </p:sp>
        <p:sp>
          <p:nvSpPr>
            <p:cNvPr id="25" name="TextBox 24"/>
            <p:cNvSpPr txBox="1"/>
            <p:nvPr/>
          </p:nvSpPr>
          <p:spPr>
            <a:xfrm>
              <a:off x="434683" y="5488560"/>
              <a:ext cx="928662" cy="369332"/>
            </a:xfrm>
            <a:prstGeom prst="rect">
              <a:avLst/>
            </a:prstGeom>
            <a:noFill/>
          </p:spPr>
          <p:txBody>
            <a:bodyPr wrap="square" rtlCol="0">
              <a:spAutoFit/>
            </a:bodyPr>
            <a:lstStyle/>
            <a:p>
              <a:r>
                <a:rPr lang="id-ID" b="1" dirty="0" smtClean="0"/>
                <a:t>Induser</a:t>
              </a:r>
              <a:endParaRPr lang="id-ID" b="1" dirty="0"/>
            </a:p>
          </p:txBody>
        </p:sp>
        <p:sp>
          <p:nvSpPr>
            <p:cNvPr id="26" name="TextBox 25"/>
            <p:cNvSpPr txBox="1"/>
            <p:nvPr/>
          </p:nvSpPr>
          <p:spPr>
            <a:xfrm>
              <a:off x="1357290" y="5000636"/>
              <a:ext cx="1071570" cy="369332"/>
            </a:xfrm>
            <a:prstGeom prst="rect">
              <a:avLst/>
            </a:prstGeom>
            <a:noFill/>
          </p:spPr>
          <p:txBody>
            <a:bodyPr wrap="square" rtlCol="0">
              <a:spAutoFit/>
            </a:bodyPr>
            <a:lstStyle/>
            <a:p>
              <a:pPr algn="r"/>
              <a:r>
                <a:rPr lang="id-ID" b="1" dirty="0" smtClean="0"/>
                <a:t>Represor</a:t>
              </a:r>
              <a:endParaRPr lang="id-ID" b="1" dirty="0"/>
            </a:p>
          </p:txBody>
        </p:sp>
        <p:sp>
          <p:nvSpPr>
            <p:cNvPr id="28" name="Chevron 27"/>
            <p:cNvSpPr/>
            <p:nvPr/>
          </p:nvSpPr>
          <p:spPr>
            <a:xfrm rot="5400000">
              <a:off x="2540779" y="6112687"/>
              <a:ext cx="419103" cy="642942"/>
            </a:xfrm>
            <a:prstGeom prst="chevron">
              <a:avLst>
                <a:gd name="adj" fmla="val 532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29" name="Chevron 28"/>
            <p:cNvSpPr/>
            <p:nvPr/>
          </p:nvSpPr>
          <p:spPr>
            <a:xfrm rot="5400000">
              <a:off x="1183458" y="5755497"/>
              <a:ext cx="419103" cy="642942"/>
            </a:xfrm>
            <a:prstGeom prst="chevron">
              <a:avLst>
                <a:gd name="adj" fmla="val 532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30" name="Pentagon 29"/>
            <p:cNvSpPr/>
            <p:nvPr/>
          </p:nvSpPr>
          <p:spPr>
            <a:xfrm rot="5400000">
              <a:off x="2518158" y="4982777"/>
              <a:ext cx="464347" cy="642942"/>
            </a:xfrm>
            <a:prstGeom prst="homePlate">
              <a:avLst>
                <a:gd name="adj" fmla="val 3950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2" name="Pentagon 31"/>
            <p:cNvSpPr/>
            <p:nvPr/>
          </p:nvSpPr>
          <p:spPr>
            <a:xfrm rot="5400000">
              <a:off x="2589595" y="2303851"/>
              <a:ext cx="464347" cy="642942"/>
            </a:xfrm>
            <a:prstGeom prst="homePlate">
              <a:avLst>
                <a:gd name="adj" fmla="val 3950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cxnSp>
          <p:nvCxnSpPr>
            <p:cNvPr id="34" name="Straight Arrow Connector 33"/>
            <p:cNvCxnSpPr/>
            <p:nvPr/>
          </p:nvCxnSpPr>
          <p:spPr>
            <a:xfrm rot="5400000">
              <a:off x="2608249" y="2107397"/>
              <a:ext cx="356396"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16200000" flipH="1">
              <a:off x="6000759" y="5857892"/>
              <a:ext cx="428628"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5400000">
              <a:off x="2608249" y="5749941"/>
              <a:ext cx="214314"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rot="5400000">
              <a:off x="2678099" y="4892685"/>
              <a:ext cx="214314"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6429420" y="5640960"/>
              <a:ext cx="1000100" cy="369332"/>
            </a:xfrm>
            <a:prstGeom prst="rect">
              <a:avLst/>
            </a:prstGeom>
            <a:noFill/>
          </p:spPr>
          <p:txBody>
            <a:bodyPr wrap="square" rtlCol="0">
              <a:spAutoFit/>
            </a:bodyPr>
            <a:lstStyle/>
            <a:p>
              <a:r>
                <a:rPr lang="id-ID" dirty="0" smtClean="0"/>
                <a:t>Translasi</a:t>
              </a:r>
              <a:endParaRPr lang="id-ID" dirty="0"/>
            </a:p>
          </p:txBody>
        </p:sp>
        <p:sp>
          <p:nvSpPr>
            <p:cNvPr id="40" name="TextBox 39"/>
            <p:cNvSpPr txBox="1"/>
            <p:nvPr/>
          </p:nvSpPr>
          <p:spPr>
            <a:xfrm>
              <a:off x="6357982" y="4786322"/>
              <a:ext cx="1214414" cy="369332"/>
            </a:xfrm>
            <a:prstGeom prst="rect">
              <a:avLst/>
            </a:prstGeom>
            <a:noFill/>
          </p:spPr>
          <p:txBody>
            <a:bodyPr wrap="square" rtlCol="0">
              <a:spAutoFit/>
            </a:bodyPr>
            <a:lstStyle/>
            <a:p>
              <a:r>
                <a:rPr lang="id-ID" dirty="0" smtClean="0"/>
                <a:t>Transkripsi</a:t>
              </a:r>
              <a:endParaRPr lang="id-ID" dirty="0"/>
            </a:p>
          </p:txBody>
        </p:sp>
        <p:sp>
          <p:nvSpPr>
            <p:cNvPr id="41" name="TextBox 40"/>
            <p:cNvSpPr txBox="1"/>
            <p:nvPr/>
          </p:nvSpPr>
          <p:spPr>
            <a:xfrm>
              <a:off x="7500990" y="6202940"/>
              <a:ext cx="928662" cy="369332"/>
            </a:xfrm>
            <a:prstGeom prst="rect">
              <a:avLst/>
            </a:prstGeom>
            <a:noFill/>
          </p:spPr>
          <p:txBody>
            <a:bodyPr wrap="square" rtlCol="0">
              <a:spAutoFit/>
            </a:bodyPr>
            <a:lstStyle/>
            <a:p>
              <a:r>
                <a:rPr lang="id-ID" b="1" dirty="0" smtClean="0"/>
                <a:t>Enzim</a:t>
              </a:r>
              <a:endParaRPr lang="id-ID" b="1" dirty="0"/>
            </a:p>
          </p:txBody>
        </p:sp>
        <p:sp>
          <p:nvSpPr>
            <p:cNvPr id="42" name="TextBox 41"/>
            <p:cNvSpPr txBox="1"/>
            <p:nvPr/>
          </p:nvSpPr>
          <p:spPr>
            <a:xfrm>
              <a:off x="7572428" y="1285860"/>
              <a:ext cx="642910" cy="369332"/>
            </a:xfrm>
            <a:prstGeom prst="rect">
              <a:avLst/>
            </a:prstGeom>
            <a:noFill/>
          </p:spPr>
          <p:txBody>
            <a:bodyPr wrap="square" rtlCol="0">
              <a:spAutoFit/>
            </a:bodyPr>
            <a:lstStyle/>
            <a:p>
              <a:r>
                <a:rPr lang="id-ID" b="1" dirty="0" smtClean="0"/>
                <a:t>DNA</a:t>
              </a:r>
              <a:endParaRPr lang="id-ID" b="1" dirty="0"/>
            </a:p>
          </p:txBody>
        </p:sp>
        <p:sp>
          <p:nvSpPr>
            <p:cNvPr id="43" name="TextBox 42"/>
            <p:cNvSpPr txBox="1"/>
            <p:nvPr/>
          </p:nvSpPr>
          <p:spPr>
            <a:xfrm>
              <a:off x="7500990" y="5274246"/>
              <a:ext cx="928662" cy="369332"/>
            </a:xfrm>
            <a:prstGeom prst="rect">
              <a:avLst/>
            </a:prstGeom>
            <a:noFill/>
          </p:spPr>
          <p:txBody>
            <a:bodyPr wrap="square" rtlCol="0">
              <a:spAutoFit/>
            </a:bodyPr>
            <a:lstStyle/>
            <a:p>
              <a:r>
                <a:rPr lang="id-ID" b="1" dirty="0"/>
                <a:t>m</a:t>
              </a:r>
              <a:r>
                <a:rPr lang="id-ID" b="1" dirty="0" smtClean="0"/>
                <a:t>-RNA</a:t>
              </a:r>
              <a:endParaRPr lang="id-ID" b="1" dirty="0"/>
            </a:p>
          </p:txBody>
        </p:sp>
        <p:sp>
          <p:nvSpPr>
            <p:cNvPr id="44" name="TextBox 43"/>
            <p:cNvSpPr txBox="1"/>
            <p:nvPr/>
          </p:nvSpPr>
          <p:spPr>
            <a:xfrm>
              <a:off x="7500990" y="4143380"/>
              <a:ext cx="928662" cy="369332"/>
            </a:xfrm>
            <a:prstGeom prst="rect">
              <a:avLst/>
            </a:prstGeom>
            <a:noFill/>
          </p:spPr>
          <p:txBody>
            <a:bodyPr wrap="square" rtlCol="0">
              <a:spAutoFit/>
            </a:bodyPr>
            <a:lstStyle/>
            <a:p>
              <a:r>
                <a:rPr lang="id-ID" b="1" dirty="0" smtClean="0"/>
                <a:t>DNA</a:t>
              </a:r>
              <a:endParaRPr lang="id-ID" b="1" dirty="0"/>
            </a:p>
          </p:txBody>
        </p:sp>
        <p:cxnSp>
          <p:nvCxnSpPr>
            <p:cNvPr id="47" name="Straight Arrow Connector 46"/>
            <p:cNvCxnSpPr/>
            <p:nvPr/>
          </p:nvCxnSpPr>
          <p:spPr>
            <a:xfrm rot="16200000" flipH="1">
              <a:off x="6000759" y="5000636"/>
              <a:ext cx="428628"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6" name="Freeform 55"/>
            <p:cNvSpPr/>
            <p:nvPr/>
          </p:nvSpPr>
          <p:spPr>
            <a:xfrm>
              <a:off x="5868554" y="6231395"/>
              <a:ext cx="775148" cy="412316"/>
            </a:xfrm>
            <a:custGeom>
              <a:avLst/>
              <a:gdLst>
                <a:gd name="connsiteX0" fmla="*/ 166558 w 775148"/>
                <a:gd name="connsiteY0" fmla="*/ 259347 h 664081"/>
                <a:gd name="connsiteX1" fmla="*/ 151568 w 775148"/>
                <a:gd name="connsiteY1" fmla="*/ 214376 h 664081"/>
                <a:gd name="connsiteX2" fmla="*/ 196539 w 775148"/>
                <a:gd name="connsiteY2" fmla="*/ 199386 h 664081"/>
                <a:gd name="connsiteX3" fmla="*/ 316460 w 775148"/>
                <a:gd name="connsiteY3" fmla="*/ 214376 h 664081"/>
                <a:gd name="connsiteX4" fmla="*/ 346440 w 775148"/>
                <a:gd name="connsiteY4" fmla="*/ 274337 h 664081"/>
                <a:gd name="connsiteX5" fmla="*/ 376421 w 775148"/>
                <a:gd name="connsiteY5" fmla="*/ 304317 h 664081"/>
                <a:gd name="connsiteX6" fmla="*/ 436381 w 775148"/>
                <a:gd name="connsiteY6" fmla="*/ 439229 h 664081"/>
                <a:gd name="connsiteX7" fmla="*/ 481352 w 775148"/>
                <a:gd name="connsiteY7" fmla="*/ 544160 h 664081"/>
                <a:gd name="connsiteX8" fmla="*/ 496342 w 775148"/>
                <a:gd name="connsiteY8" fmla="*/ 604121 h 664081"/>
                <a:gd name="connsiteX9" fmla="*/ 481352 w 775148"/>
                <a:gd name="connsiteY9" fmla="*/ 649091 h 664081"/>
                <a:gd name="connsiteX10" fmla="*/ 436381 w 775148"/>
                <a:gd name="connsiteY10" fmla="*/ 664081 h 664081"/>
                <a:gd name="connsiteX11" fmla="*/ 121588 w 775148"/>
                <a:gd name="connsiteY11" fmla="*/ 649091 h 664081"/>
                <a:gd name="connsiteX12" fmla="*/ 106598 w 775148"/>
                <a:gd name="connsiteY12" fmla="*/ 589131 h 664081"/>
                <a:gd name="connsiteX13" fmla="*/ 76617 w 775148"/>
                <a:gd name="connsiteY13" fmla="*/ 559150 h 664081"/>
                <a:gd name="connsiteX14" fmla="*/ 61627 w 775148"/>
                <a:gd name="connsiteY14" fmla="*/ 514180 h 664081"/>
                <a:gd name="connsiteX15" fmla="*/ 121588 w 775148"/>
                <a:gd name="connsiteY15" fmla="*/ 394258 h 664081"/>
                <a:gd name="connsiteX16" fmla="*/ 166558 w 775148"/>
                <a:gd name="connsiteY16" fmla="*/ 349288 h 664081"/>
                <a:gd name="connsiteX17" fmla="*/ 256499 w 775148"/>
                <a:gd name="connsiteY17" fmla="*/ 319308 h 664081"/>
                <a:gd name="connsiteX18" fmla="*/ 286480 w 775148"/>
                <a:gd name="connsiteY18" fmla="*/ 274337 h 664081"/>
                <a:gd name="connsiteX19" fmla="*/ 346440 w 775148"/>
                <a:gd name="connsiteY19" fmla="*/ 259347 h 664081"/>
                <a:gd name="connsiteX20" fmla="*/ 391411 w 775148"/>
                <a:gd name="connsiteY20" fmla="*/ 244357 h 664081"/>
                <a:gd name="connsiteX21" fmla="*/ 616263 w 775148"/>
                <a:gd name="connsiteY21" fmla="*/ 304317 h 664081"/>
                <a:gd name="connsiteX22" fmla="*/ 631253 w 775148"/>
                <a:gd name="connsiteY22" fmla="*/ 349288 h 664081"/>
                <a:gd name="connsiteX23" fmla="*/ 601273 w 775148"/>
                <a:gd name="connsiteY23" fmla="*/ 544160 h 664081"/>
                <a:gd name="connsiteX24" fmla="*/ 556302 w 775148"/>
                <a:gd name="connsiteY24" fmla="*/ 589131 h 664081"/>
                <a:gd name="connsiteX25" fmla="*/ 526322 w 775148"/>
                <a:gd name="connsiteY25" fmla="*/ 634101 h 664081"/>
                <a:gd name="connsiteX26" fmla="*/ 346440 w 775148"/>
                <a:gd name="connsiteY26" fmla="*/ 619111 h 664081"/>
                <a:gd name="connsiteX27" fmla="*/ 256499 w 775148"/>
                <a:gd name="connsiteY27" fmla="*/ 544160 h 664081"/>
                <a:gd name="connsiteX28" fmla="*/ 226519 w 775148"/>
                <a:gd name="connsiteY28" fmla="*/ 499190 h 664081"/>
                <a:gd name="connsiteX29" fmla="*/ 106598 w 775148"/>
                <a:gd name="connsiteY29" fmla="*/ 454219 h 664081"/>
                <a:gd name="connsiteX30" fmla="*/ 76617 w 775148"/>
                <a:gd name="connsiteY30" fmla="*/ 409249 h 664081"/>
                <a:gd name="connsiteX31" fmla="*/ 46637 w 775148"/>
                <a:gd name="connsiteY31" fmla="*/ 304317 h 664081"/>
                <a:gd name="connsiteX32" fmla="*/ 61627 w 775148"/>
                <a:gd name="connsiteY32" fmla="*/ 229367 h 664081"/>
                <a:gd name="connsiteX33" fmla="*/ 136578 w 775148"/>
                <a:gd name="connsiteY33" fmla="*/ 154416 h 664081"/>
                <a:gd name="connsiteX34" fmla="*/ 181548 w 775148"/>
                <a:gd name="connsiteY34" fmla="*/ 139426 h 664081"/>
                <a:gd name="connsiteX35" fmla="*/ 166558 w 775148"/>
                <a:gd name="connsiteY35" fmla="*/ 64475 h 664081"/>
                <a:gd name="connsiteX36" fmla="*/ 166558 w 775148"/>
                <a:gd name="connsiteY36" fmla="*/ 34495 h 664081"/>
                <a:gd name="connsiteX37" fmla="*/ 481352 w 775148"/>
                <a:gd name="connsiteY37" fmla="*/ 79465 h 664081"/>
                <a:gd name="connsiteX38" fmla="*/ 541312 w 775148"/>
                <a:gd name="connsiteY38" fmla="*/ 124436 h 664081"/>
                <a:gd name="connsiteX39" fmla="*/ 526322 w 775148"/>
                <a:gd name="connsiteY39" fmla="*/ 334298 h 664081"/>
                <a:gd name="connsiteX40" fmla="*/ 511332 w 775148"/>
                <a:gd name="connsiteY40" fmla="*/ 379268 h 664081"/>
                <a:gd name="connsiteX41" fmla="*/ 286480 w 775148"/>
                <a:gd name="connsiteY41" fmla="*/ 394258 h 664081"/>
                <a:gd name="connsiteX42" fmla="*/ 316460 w 775148"/>
                <a:gd name="connsiteY42" fmla="*/ 529170 h 664081"/>
                <a:gd name="connsiteX43" fmla="*/ 376421 w 775148"/>
                <a:gd name="connsiteY43" fmla="*/ 544160 h 664081"/>
                <a:gd name="connsiteX44" fmla="*/ 511332 w 775148"/>
                <a:gd name="connsiteY44" fmla="*/ 589131 h 664081"/>
                <a:gd name="connsiteX45" fmla="*/ 721194 w 775148"/>
                <a:gd name="connsiteY45" fmla="*/ 559150 h 664081"/>
                <a:gd name="connsiteX46" fmla="*/ 766165 w 775148"/>
                <a:gd name="connsiteY46" fmla="*/ 544160 h 664081"/>
                <a:gd name="connsiteX47" fmla="*/ 751175 w 775148"/>
                <a:gd name="connsiteY47" fmla="*/ 394258 h 664081"/>
                <a:gd name="connsiteX48" fmla="*/ 736184 w 775148"/>
                <a:gd name="connsiteY48" fmla="*/ 349288 h 664081"/>
                <a:gd name="connsiteX49" fmla="*/ 691214 w 775148"/>
                <a:gd name="connsiteY49" fmla="*/ 334298 h 664081"/>
                <a:gd name="connsiteX50" fmla="*/ 496342 w 775148"/>
                <a:gd name="connsiteY50" fmla="*/ 319308 h 664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775148" h="664081">
                  <a:moveTo>
                    <a:pt x="166558" y="259347"/>
                  </a:moveTo>
                  <a:cubicBezTo>
                    <a:pt x="161561" y="244357"/>
                    <a:pt x="144501" y="228509"/>
                    <a:pt x="151568" y="214376"/>
                  </a:cubicBezTo>
                  <a:cubicBezTo>
                    <a:pt x="158635" y="200243"/>
                    <a:pt x="180738" y="199386"/>
                    <a:pt x="196539" y="199386"/>
                  </a:cubicBezTo>
                  <a:cubicBezTo>
                    <a:pt x="236824" y="199386"/>
                    <a:pt x="276486" y="209379"/>
                    <a:pt x="316460" y="214376"/>
                  </a:cubicBezTo>
                  <a:cubicBezTo>
                    <a:pt x="326453" y="234363"/>
                    <a:pt x="334045" y="255744"/>
                    <a:pt x="346440" y="274337"/>
                  </a:cubicBezTo>
                  <a:cubicBezTo>
                    <a:pt x="354280" y="286096"/>
                    <a:pt x="370101" y="291676"/>
                    <a:pt x="376421" y="304317"/>
                  </a:cubicBezTo>
                  <a:cubicBezTo>
                    <a:pt x="483463" y="518399"/>
                    <a:pt x="348187" y="306935"/>
                    <a:pt x="436381" y="439229"/>
                  </a:cubicBezTo>
                  <a:cubicBezTo>
                    <a:pt x="479416" y="611374"/>
                    <a:pt x="419239" y="399231"/>
                    <a:pt x="481352" y="544160"/>
                  </a:cubicBezTo>
                  <a:cubicBezTo>
                    <a:pt x="489468" y="563096"/>
                    <a:pt x="491345" y="584134"/>
                    <a:pt x="496342" y="604121"/>
                  </a:cubicBezTo>
                  <a:cubicBezTo>
                    <a:pt x="491345" y="619111"/>
                    <a:pt x="492525" y="637918"/>
                    <a:pt x="481352" y="649091"/>
                  </a:cubicBezTo>
                  <a:cubicBezTo>
                    <a:pt x="470179" y="660264"/>
                    <a:pt x="452182" y="664081"/>
                    <a:pt x="436381" y="664081"/>
                  </a:cubicBezTo>
                  <a:cubicBezTo>
                    <a:pt x="331331" y="664081"/>
                    <a:pt x="226519" y="654088"/>
                    <a:pt x="121588" y="649091"/>
                  </a:cubicBezTo>
                  <a:cubicBezTo>
                    <a:pt x="116591" y="629104"/>
                    <a:pt x="115811" y="607558"/>
                    <a:pt x="106598" y="589131"/>
                  </a:cubicBezTo>
                  <a:cubicBezTo>
                    <a:pt x="100277" y="576490"/>
                    <a:pt x="83889" y="571269"/>
                    <a:pt x="76617" y="559150"/>
                  </a:cubicBezTo>
                  <a:cubicBezTo>
                    <a:pt x="68487" y="545601"/>
                    <a:pt x="66624" y="529170"/>
                    <a:pt x="61627" y="514180"/>
                  </a:cubicBezTo>
                  <a:cubicBezTo>
                    <a:pt x="82821" y="461194"/>
                    <a:pt x="87043" y="435712"/>
                    <a:pt x="121588" y="394258"/>
                  </a:cubicBezTo>
                  <a:cubicBezTo>
                    <a:pt x="135159" y="377972"/>
                    <a:pt x="148027" y="359583"/>
                    <a:pt x="166558" y="349288"/>
                  </a:cubicBezTo>
                  <a:cubicBezTo>
                    <a:pt x="194183" y="333941"/>
                    <a:pt x="256499" y="319308"/>
                    <a:pt x="256499" y="319308"/>
                  </a:cubicBezTo>
                  <a:cubicBezTo>
                    <a:pt x="266493" y="304318"/>
                    <a:pt x="271490" y="284331"/>
                    <a:pt x="286480" y="274337"/>
                  </a:cubicBezTo>
                  <a:cubicBezTo>
                    <a:pt x="303622" y="262909"/>
                    <a:pt x="326631" y="265007"/>
                    <a:pt x="346440" y="259347"/>
                  </a:cubicBezTo>
                  <a:cubicBezTo>
                    <a:pt x="361633" y="255006"/>
                    <a:pt x="376421" y="249354"/>
                    <a:pt x="391411" y="244357"/>
                  </a:cubicBezTo>
                  <a:cubicBezTo>
                    <a:pt x="542078" y="255947"/>
                    <a:pt x="567336" y="206462"/>
                    <a:pt x="616263" y="304317"/>
                  </a:cubicBezTo>
                  <a:cubicBezTo>
                    <a:pt x="623329" y="318450"/>
                    <a:pt x="626256" y="334298"/>
                    <a:pt x="631253" y="349288"/>
                  </a:cubicBezTo>
                  <a:cubicBezTo>
                    <a:pt x="621260" y="414245"/>
                    <a:pt x="620876" y="481430"/>
                    <a:pt x="601273" y="544160"/>
                  </a:cubicBezTo>
                  <a:cubicBezTo>
                    <a:pt x="594950" y="564395"/>
                    <a:pt x="569874" y="572845"/>
                    <a:pt x="556302" y="589131"/>
                  </a:cubicBezTo>
                  <a:cubicBezTo>
                    <a:pt x="544769" y="602971"/>
                    <a:pt x="536315" y="619111"/>
                    <a:pt x="526322" y="634101"/>
                  </a:cubicBezTo>
                  <a:cubicBezTo>
                    <a:pt x="466361" y="629104"/>
                    <a:pt x="404812" y="633704"/>
                    <a:pt x="346440" y="619111"/>
                  </a:cubicBezTo>
                  <a:cubicBezTo>
                    <a:pt x="331867" y="615468"/>
                    <a:pt x="272075" y="563630"/>
                    <a:pt x="256499" y="544160"/>
                  </a:cubicBezTo>
                  <a:cubicBezTo>
                    <a:pt x="245245" y="530092"/>
                    <a:pt x="239258" y="511929"/>
                    <a:pt x="226519" y="499190"/>
                  </a:cubicBezTo>
                  <a:cubicBezTo>
                    <a:pt x="187919" y="460590"/>
                    <a:pt x="160225" y="464944"/>
                    <a:pt x="106598" y="454219"/>
                  </a:cubicBezTo>
                  <a:cubicBezTo>
                    <a:pt x="96604" y="439229"/>
                    <a:pt x="84674" y="425363"/>
                    <a:pt x="76617" y="409249"/>
                  </a:cubicBezTo>
                  <a:cubicBezTo>
                    <a:pt x="65865" y="387745"/>
                    <a:pt x="51439" y="323526"/>
                    <a:pt x="46637" y="304317"/>
                  </a:cubicBezTo>
                  <a:cubicBezTo>
                    <a:pt x="51634" y="279334"/>
                    <a:pt x="52681" y="253223"/>
                    <a:pt x="61627" y="229367"/>
                  </a:cubicBezTo>
                  <a:cubicBezTo>
                    <a:pt x="75465" y="192466"/>
                    <a:pt x="102752" y="171329"/>
                    <a:pt x="136578" y="154416"/>
                  </a:cubicBezTo>
                  <a:cubicBezTo>
                    <a:pt x="150711" y="147350"/>
                    <a:pt x="166558" y="144423"/>
                    <a:pt x="181548" y="139426"/>
                  </a:cubicBezTo>
                  <a:cubicBezTo>
                    <a:pt x="176551" y="114442"/>
                    <a:pt x="184574" y="82491"/>
                    <a:pt x="166558" y="64475"/>
                  </a:cubicBezTo>
                  <a:cubicBezTo>
                    <a:pt x="133247" y="31164"/>
                    <a:pt x="0" y="67806"/>
                    <a:pt x="166558" y="34495"/>
                  </a:cubicBezTo>
                  <a:cubicBezTo>
                    <a:pt x="411008" y="48075"/>
                    <a:pt x="370102" y="0"/>
                    <a:pt x="481352" y="79465"/>
                  </a:cubicBezTo>
                  <a:cubicBezTo>
                    <a:pt x="501682" y="93986"/>
                    <a:pt x="521325" y="109446"/>
                    <a:pt x="541312" y="124436"/>
                  </a:cubicBezTo>
                  <a:cubicBezTo>
                    <a:pt x="536315" y="194390"/>
                    <a:pt x="534516" y="264646"/>
                    <a:pt x="526322" y="334298"/>
                  </a:cubicBezTo>
                  <a:cubicBezTo>
                    <a:pt x="524476" y="349991"/>
                    <a:pt x="526661" y="375436"/>
                    <a:pt x="511332" y="379268"/>
                  </a:cubicBezTo>
                  <a:cubicBezTo>
                    <a:pt x="438458" y="397486"/>
                    <a:pt x="361431" y="389261"/>
                    <a:pt x="286480" y="394258"/>
                  </a:cubicBezTo>
                  <a:cubicBezTo>
                    <a:pt x="296473" y="439229"/>
                    <a:pt x="292758" y="489667"/>
                    <a:pt x="316460" y="529170"/>
                  </a:cubicBezTo>
                  <a:cubicBezTo>
                    <a:pt x="327060" y="546836"/>
                    <a:pt x="356730" y="538101"/>
                    <a:pt x="376421" y="544160"/>
                  </a:cubicBezTo>
                  <a:cubicBezTo>
                    <a:pt x="421728" y="558101"/>
                    <a:pt x="511332" y="589131"/>
                    <a:pt x="511332" y="589131"/>
                  </a:cubicBezTo>
                  <a:cubicBezTo>
                    <a:pt x="581286" y="579137"/>
                    <a:pt x="651605" y="571431"/>
                    <a:pt x="721194" y="559150"/>
                  </a:cubicBezTo>
                  <a:cubicBezTo>
                    <a:pt x="736755" y="556404"/>
                    <a:pt x="763338" y="559706"/>
                    <a:pt x="766165" y="544160"/>
                  </a:cubicBezTo>
                  <a:cubicBezTo>
                    <a:pt x="775148" y="494753"/>
                    <a:pt x="758811" y="443891"/>
                    <a:pt x="751175" y="394258"/>
                  </a:cubicBezTo>
                  <a:cubicBezTo>
                    <a:pt x="748772" y="378641"/>
                    <a:pt x="747357" y="360461"/>
                    <a:pt x="736184" y="349288"/>
                  </a:cubicBezTo>
                  <a:cubicBezTo>
                    <a:pt x="725011" y="338115"/>
                    <a:pt x="706639" y="337726"/>
                    <a:pt x="691214" y="334298"/>
                  </a:cubicBezTo>
                  <a:cubicBezTo>
                    <a:pt x="597883" y="313558"/>
                    <a:pt x="595865" y="319308"/>
                    <a:pt x="496342" y="319308"/>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sp>
          <p:nvSpPr>
            <p:cNvPr id="69" name="Freeform 68"/>
            <p:cNvSpPr/>
            <p:nvPr/>
          </p:nvSpPr>
          <p:spPr>
            <a:xfrm>
              <a:off x="5214943" y="5286388"/>
              <a:ext cx="2143139" cy="285752"/>
            </a:xfrm>
            <a:custGeom>
              <a:avLst/>
              <a:gdLst>
                <a:gd name="connsiteX0" fmla="*/ 0 w 2338465"/>
                <a:gd name="connsiteY0" fmla="*/ 357266 h 577122"/>
                <a:gd name="connsiteX1" fmla="*/ 689547 w 2338465"/>
                <a:gd name="connsiteY1" fmla="*/ 27482 h 577122"/>
                <a:gd name="connsiteX2" fmla="*/ 1543987 w 2338465"/>
                <a:gd name="connsiteY2" fmla="*/ 522158 h 577122"/>
                <a:gd name="connsiteX3" fmla="*/ 2308485 w 2338465"/>
                <a:gd name="connsiteY3" fmla="*/ 357266 h 577122"/>
                <a:gd name="connsiteX4" fmla="*/ 2308485 w 2338465"/>
                <a:gd name="connsiteY4" fmla="*/ 357266 h 577122"/>
                <a:gd name="connsiteX5" fmla="*/ 2308485 w 2338465"/>
                <a:gd name="connsiteY5" fmla="*/ 357266 h 577122"/>
                <a:gd name="connsiteX6" fmla="*/ 2338465 w 2338465"/>
                <a:gd name="connsiteY6" fmla="*/ 372256 h 577122"/>
                <a:gd name="connsiteX7" fmla="*/ 2338465 w 2338465"/>
                <a:gd name="connsiteY7" fmla="*/ 372256 h 577122"/>
                <a:gd name="connsiteX8" fmla="*/ 2338465 w 2338465"/>
                <a:gd name="connsiteY8" fmla="*/ 372256 h 577122"/>
                <a:gd name="connsiteX9" fmla="*/ 2323475 w 2338465"/>
                <a:gd name="connsiteY9" fmla="*/ 327286 h 577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338465" h="577122">
                  <a:moveTo>
                    <a:pt x="0" y="357266"/>
                  </a:moveTo>
                  <a:cubicBezTo>
                    <a:pt x="216108" y="178633"/>
                    <a:pt x="432216" y="0"/>
                    <a:pt x="689547" y="27482"/>
                  </a:cubicBezTo>
                  <a:cubicBezTo>
                    <a:pt x="946878" y="54964"/>
                    <a:pt x="1274164" y="467194"/>
                    <a:pt x="1543987" y="522158"/>
                  </a:cubicBezTo>
                  <a:cubicBezTo>
                    <a:pt x="1813810" y="577122"/>
                    <a:pt x="2308485" y="357266"/>
                    <a:pt x="2308485" y="357266"/>
                  </a:cubicBezTo>
                  <a:lnTo>
                    <a:pt x="2308485" y="357266"/>
                  </a:lnTo>
                  <a:lnTo>
                    <a:pt x="2308485" y="357266"/>
                  </a:lnTo>
                  <a:lnTo>
                    <a:pt x="2338465" y="372256"/>
                  </a:lnTo>
                  <a:lnTo>
                    <a:pt x="2338465" y="372256"/>
                  </a:lnTo>
                  <a:lnTo>
                    <a:pt x="2338465" y="372256"/>
                  </a:lnTo>
                  <a:lnTo>
                    <a:pt x="2323475" y="327286"/>
                  </a:ln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b="1" dirty="0"/>
            </a:p>
          </p:txBody>
        </p:sp>
      </p:grpSp>
      <p:sp>
        <p:nvSpPr>
          <p:cNvPr id="46" name="TextBox 45"/>
          <p:cNvSpPr txBox="1"/>
          <p:nvPr/>
        </p:nvSpPr>
        <p:spPr>
          <a:xfrm>
            <a:off x="3643306" y="2857496"/>
            <a:ext cx="1785950" cy="369332"/>
          </a:xfrm>
          <a:prstGeom prst="rect">
            <a:avLst/>
          </a:prstGeom>
          <a:noFill/>
        </p:spPr>
        <p:txBody>
          <a:bodyPr wrap="square" rtlCol="0">
            <a:spAutoFit/>
          </a:bodyPr>
          <a:lstStyle/>
          <a:p>
            <a:r>
              <a:rPr lang="en-US" b="1" dirty="0" smtClean="0"/>
              <a:t>RNA-</a:t>
            </a:r>
            <a:r>
              <a:rPr lang="en-US" b="1" dirty="0" err="1" smtClean="0"/>
              <a:t>polimerase</a:t>
            </a:r>
            <a:endParaRPr lang="id-ID"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Makanan Fermentasi Tradisional</a:t>
            </a:r>
            <a:endParaRPr lang="id-ID" dirty="0"/>
          </a:p>
        </p:txBody>
      </p:sp>
      <p:sp>
        <p:nvSpPr>
          <p:cNvPr id="3" name="Content Placeholder 2"/>
          <p:cNvSpPr>
            <a:spLocks noGrp="1"/>
          </p:cNvSpPr>
          <p:nvPr>
            <p:ph idx="1"/>
          </p:nvPr>
        </p:nvSpPr>
        <p:spPr>
          <a:xfrm>
            <a:off x="142876" y="1600200"/>
            <a:ext cx="8929718" cy="4543444"/>
          </a:xfrm>
        </p:spPr>
        <p:txBody>
          <a:bodyPr/>
          <a:lstStyle/>
          <a:p>
            <a:pPr>
              <a:buNone/>
            </a:pPr>
            <a:r>
              <a:rPr lang="id-ID" dirty="0" smtClean="0"/>
              <a:t>Beberapa keuntungan makanan hasil fermentasi :</a:t>
            </a:r>
          </a:p>
          <a:p>
            <a:pPr marL="514350" indent="-514350">
              <a:buFont typeface="+mj-lt"/>
              <a:buAutoNum type="arabicPeriod"/>
            </a:pPr>
            <a:r>
              <a:rPr lang="id-ID" dirty="0" smtClean="0"/>
              <a:t>Rasa lebih enak dari bahan bakunya</a:t>
            </a:r>
          </a:p>
          <a:p>
            <a:pPr marL="514350" indent="-514350">
              <a:buFont typeface="+mj-lt"/>
              <a:buAutoNum type="arabicPeriod"/>
            </a:pPr>
            <a:r>
              <a:rPr lang="id-ID" dirty="0" smtClean="0"/>
              <a:t>Sebagai sumber protein yg bergizi tinggi</a:t>
            </a:r>
          </a:p>
          <a:p>
            <a:pPr marL="514350" indent="-514350">
              <a:buFont typeface="+mj-lt"/>
              <a:buAutoNum type="arabicPeriod"/>
            </a:pPr>
            <a:r>
              <a:rPr lang="id-ID" dirty="0" smtClean="0"/>
              <a:t>Sumber vitamin</a:t>
            </a:r>
          </a:p>
          <a:p>
            <a:pPr marL="514350" indent="-514350">
              <a:buFont typeface="+mj-lt"/>
              <a:buAutoNum type="arabicPeriod"/>
            </a:pPr>
            <a:r>
              <a:rPr lang="id-ID" dirty="0" smtClean="0"/>
              <a:t>Menambah daya cerna</a:t>
            </a:r>
          </a:p>
          <a:p>
            <a:pPr marL="514350" indent="-514350">
              <a:buFont typeface="+mj-lt"/>
              <a:buAutoNum type="arabicPeriod"/>
            </a:pPr>
            <a:r>
              <a:rPr lang="id-ID" dirty="0" smtClean="0"/>
              <a:t>Memerlukan waktu pemasakan yg lebih singkat dari bahan bakunya.</a:t>
            </a:r>
            <a:endParaRPr lang="id-ID"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6" y="214314"/>
            <a:ext cx="8858280" cy="2500306"/>
          </a:xfrm>
        </p:spPr>
        <p:txBody>
          <a:bodyPr>
            <a:noAutofit/>
          </a:bodyPr>
          <a:lstStyle/>
          <a:p>
            <a:pPr algn="l">
              <a:buFont typeface="+mj-lt"/>
              <a:buAutoNum type="arabicPeriod"/>
              <a:tabLst>
                <a:tab pos="449263" algn="l"/>
              </a:tabLst>
            </a:pPr>
            <a:r>
              <a:rPr lang="id-ID" sz="3200" b="1" dirty="0" smtClean="0">
                <a:solidFill>
                  <a:srgbClr val="0000CC"/>
                </a:solidFill>
              </a:rPr>
              <a:t>	Kecap</a:t>
            </a:r>
            <a:r>
              <a:rPr lang="id-ID" sz="3200" dirty="0" smtClean="0"/>
              <a:t> </a:t>
            </a:r>
            <a:br>
              <a:rPr lang="id-ID" sz="3200" dirty="0" smtClean="0"/>
            </a:br>
            <a:r>
              <a:rPr lang="id-ID" sz="3200" dirty="0" smtClean="0"/>
              <a:t>Merupakan campuran dari asam2 amin</a:t>
            </a:r>
            <a:r>
              <a:rPr lang="en-US" sz="3200" dirty="0" smtClean="0"/>
              <a:t>o</a:t>
            </a:r>
            <a:r>
              <a:rPr lang="id-ID" sz="3200" dirty="0" smtClean="0"/>
              <a:t> polipeptida, pepton, zat2 putih telur, karbohidrat, sejumlah kecil zat anorganik dan zat2 lainnya yg tdpt dlm larutan garam.</a:t>
            </a:r>
            <a:endParaRPr lang="id-ID" sz="3200" dirty="0"/>
          </a:p>
        </p:txBody>
      </p:sp>
      <p:sp>
        <p:nvSpPr>
          <p:cNvPr id="3" name="Content Placeholder 2"/>
          <p:cNvSpPr>
            <a:spLocks noGrp="1"/>
          </p:cNvSpPr>
          <p:nvPr>
            <p:ph idx="1"/>
          </p:nvPr>
        </p:nvSpPr>
        <p:spPr>
          <a:xfrm>
            <a:off x="142844" y="3071810"/>
            <a:ext cx="8858280" cy="3500462"/>
          </a:xfrm>
        </p:spPr>
        <p:txBody>
          <a:bodyPr>
            <a:normAutofit fontScale="92500" lnSpcReduction="10000"/>
          </a:bodyPr>
          <a:lstStyle/>
          <a:p>
            <a:pPr>
              <a:buNone/>
            </a:pPr>
            <a:r>
              <a:rPr lang="id-ID" dirty="0" smtClean="0"/>
              <a:t>Cara pembuatan kecap :</a:t>
            </a:r>
          </a:p>
          <a:p>
            <a:pPr marL="514350" indent="-514350">
              <a:buFont typeface="+mj-lt"/>
              <a:buAutoNum type="arabicPeriod"/>
            </a:pPr>
            <a:r>
              <a:rPr lang="id-ID" dirty="0" smtClean="0"/>
              <a:t>Secara kimia : dgn jalan hidrolisis asam dr bahan2 ttt yg mengandung protein.</a:t>
            </a:r>
          </a:p>
          <a:p>
            <a:pPr marL="514350" indent="-514350">
              <a:buFont typeface="+mj-lt"/>
              <a:buAutoNum type="arabicPeriod"/>
            </a:pPr>
            <a:r>
              <a:rPr lang="id-ID" dirty="0" smtClean="0"/>
              <a:t>Secara mikrobilogis : dgn jalan fermentasi oleh mikroba dr golongan lapuk.</a:t>
            </a:r>
          </a:p>
          <a:p>
            <a:pPr marL="514350" indent="-514350">
              <a:buNone/>
            </a:pPr>
            <a:r>
              <a:rPr lang="id-ID" dirty="0" smtClean="0"/>
              <a:t>Pembuatan kecap secara fermentasi : </a:t>
            </a:r>
          </a:p>
          <a:p>
            <a:pPr marL="514350" indent="-514350">
              <a:buNone/>
            </a:pPr>
            <a:r>
              <a:rPr lang="id-ID" dirty="0" smtClean="0"/>
              <a:t>Bahan baku : kacang kedele hitam / putih.</a:t>
            </a:r>
            <a:endParaRPr lang="id-ID"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1762"/>
            <a:ext cx="8229600" cy="439718"/>
          </a:xfrm>
        </p:spPr>
        <p:txBody>
          <a:bodyPr>
            <a:normAutofit fontScale="90000"/>
          </a:bodyPr>
          <a:lstStyle/>
          <a:p>
            <a:r>
              <a:rPr lang="id-ID" b="1" dirty="0" smtClean="0"/>
              <a:t>Tahap-tahap Pembuatan Kecap :</a:t>
            </a:r>
            <a:endParaRPr lang="id-ID" b="1" dirty="0"/>
          </a:p>
        </p:txBody>
      </p:sp>
      <p:sp>
        <p:nvSpPr>
          <p:cNvPr id="3" name="Content Placeholder 2"/>
          <p:cNvSpPr>
            <a:spLocks noGrp="1"/>
          </p:cNvSpPr>
          <p:nvPr>
            <p:ph idx="1"/>
          </p:nvPr>
        </p:nvSpPr>
        <p:spPr>
          <a:xfrm>
            <a:off x="214282" y="928670"/>
            <a:ext cx="8929718" cy="5857916"/>
          </a:xfrm>
        </p:spPr>
        <p:txBody>
          <a:bodyPr>
            <a:normAutofit fontScale="92500" lnSpcReduction="20000"/>
          </a:bodyPr>
          <a:lstStyle/>
          <a:p>
            <a:pPr marL="0" indent="-539750">
              <a:spcBef>
                <a:spcPts val="0"/>
              </a:spcBef>
              <a:buFont typeface="+mj-lt"/>
              <a:buAutoNum type="arabicPeriod"/>
            </a:pPr>
            <a:r>
              <a:rPr lang="id-ID" b="1" dirty="0" smtClean="0">
                <a:solidFill>
                  <a:srgbClr val="0000CC"/>
                </a:solidFill>
              </a:rPr>
              <a:t>Tahap Pengolahan Pendahuluan</a:t>
            </a:r>
          </a:p>
          <a:p>
            <a:pPr marL="900113" lvl="1" indent="-360363">
              <a:spcBef>
                <a:spcPts val="0"/>
              </a:spcBef>
            </a:pPr>
            <a:r>
              <a:rPr lang="id-ID" dirty="0" smtClean="0"/>
              <a:t>Pencucian </a:t>
            </a:r>
            <a:r>
              <a:rPr lang="id-ID" dirty="0" smtClean="0">
                <a:sym typeface="Symbol"/>
              </a:rPr>
              <a:t> perendaman (1 malam)  perebusan / pengukusan hinga matang.</a:t>
            </a:r>
            <a:endParaRPr lang="id-ID" dirty="0" smtClean="0"/>
          </a:p>
          <a:p>
            <a:pPr marL="0" indent="-514350">
              <a:spcBef>
                <a:spcPts val="0"/>
              </a:spcBef>
              <a:buFont typeface="+mj-lt"/>
              <a:buAutoNum type="arabicPeriod"/>
            </a:pPr>
            <a:r>
              <a:rPr lang="id-ID" b="1" dirty="0" smtClean="0">
                <a:solidFill>
                  <a:srgbClr val="0000CC"/>
                </a:solidFill>
              </a:rPr>
              <a:t>Tahap Pembibitan</a:t>
            </a:r>
          </a:p>
          <a:p>
            <a:pPr marL="900113" lvl="1" indent="-360363">
              <a:spcBef>
                <a:spcPts val="0"/>
              </a:spcBef>
            </a:pPr>
            <a:r>
              <a:rPr lang="id-ID" dirty="0" smtClean="0"/>
              <a:t>Pembibitan sendiri </a:t>
            </a:r>
            <a:r>
              <a:rPr lang="id-ID" dirty="0" smtClean="0">
                <a:sym typeface="Symbol"/>
              </a:rPr>
              <a:t> kacang kedele diserakkan di atas daun waru.</a:t>
            </a:r>
          </a:p>
          <a:p>
            <a:pPr marL="900113" lvl="1" indent="-360363">
              <a:spcBef>
                <a:spcPts val="0"/>
              </a:spcBef>
            </a:pPr>
            <a:r>
              <a:rPr lang="id-ID" dirty="0" smtClean="0">
                <a:sym typeface="Symbol"/>
              </a:rPr>
              <a:t>Pembibitan dgn bibit murni  kacang kedele dicampur dgn spora2 lapuk, kmd lapuknya dihilangkan  </a:t>
            </a:r>
            <a:endParaRPr lang="id-ID" dirty="0" smtClean="0"/>
          </a:p>
          <a:p>
            <a:pPr marL="0" indent="-514350">
              <a:spcBef>
                <a:spcPts val="0"/>
              </a:spcBef>
              <a:buFont typeface="+mj-lt"/>
              <a:buAutoNum type="arabicPeriod"/>
            </a:pPr>
            <a:r>
              <a:rPr lang="id-ID" b="1" dirty="0" smtClean="0">
                <a:solidFill>
                  <a:srgbClr val="0000CC"/>
                </a:solidFill>
              </a:rPr>
              <a:t>Tahap Pengambilan Sar</a:t>
            </a:r>
            <a:r>
              <a:rPr lang="id-ID" dirty="0" smtClean="0"/>
              <a:t>i</a:t>
            </a:r>
          </a:p>
          <a:p>
            <a:pPr marL="900113" lvl="1" indent="-360363">
              <a:spcBef>
                <a:spcPts val="0"/>
              </a:spcBef>
            </a:pPr>
            <a:r>
              <a:rPr lang="id-ID" dirty="0" smtClean="0"/>
              <a:t>Kacang kedele yg sdh bersih direndam dlm air garam (</a:t>
            </a:r>
            <a:r>
              <a:rPr lang="id-ID" dirty="0" smtClean="0">
                <a:sym typeface="Symbol"/>
              </a:rPr>
              <a:t> 30-40 </a:t>
            </a:r>
            <a:r>
              <a:rPr lang="en-US" smtClean="0">
                <a:sym typeface="Symbol"/>
              </a:rPr>
              <a:t>%</a:t>
            </a:r>
            <a:r>
              <a:rPr lang="id-ID" smtClean="0">
                <a:sym typeface="Symbol"/>
              </a:rPr>
              <a:t>) </a:t>
            </a:r>
            <a:r>
              <a:rPr lang="id-ID" dirty="0" smtClean="0">
                <a:sym typeface="Symbol"/>
              </a:rPr>
              <a:t> 1 mgg – 4 bln. Garam menghambat perkembangan mikroba dan kapang. Enzim2 akan menghidrolisis </a:t>
            </a:r>
            <a:r>
              <a:rPr lang="en-US" dirty="0" smtClean="0">
                <a:sym typeface="Symbol"/>
              </a:rPr>
              <a:t>KH</a:t>
            </a:r>
            <a:r>
              <a:rPr lang="id-ID" dirty="0" smtClean="0">
                <a:sym typeface="Symbol"/>
              </a:rPr>
              <a:t>, protein dan lemak.</a:t>
            </a:r>
            <a:endParaRPr lang="id-ID" dirty="0" smtClean="0"/>
          </a:p>
          <a:p>
            <a:pPr marL="0" indent="-514350">
              <a:spcBef>
                <a:spcPts val="0"/>
              </a:spcBef>
              <a:buFont typeface="+mj-lt"/>
              <a:buAutoNum type="arabicPeriod"/>
            </a:pPr>
            <a:r>
              <a:rPr lang="id-ID" b="1" dirty="0" smtClean="0">
                <a:solidFill>
                  <a:srgbClr val="0000CC"/>
                </a:solidFill>
              </a:rPr>
              <a:t>Tahap Ekstraksi</a:t>
            </a:r>
            <a:r>
              <a:rPr lang="id-ID" dirty="0" smtClean="0"/>
              <a:t> </a:t>
            </a:r>
          </a:p>
          <a:p>
            <a:pPr marL="900113" lvl="1" indent="-360363">
              <a:spcBef>
                <a:spcPts val="0"/>
              </a:spcBef>
            </a:pPr>
            <a:r>
              <a:rPr lang="id-ID" dirty="0" smtClean="0"/>
              <a:t>Setelah penyaringan dilakukan pengepresan supaya sari2 kacang kedele keluar dan dilakukan penyaringankembali. Filtrat ditambah bumbu2 dan dimasak</a:t>
            </a:r>
            <a:endParaRPr lang="id-ID"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54758"/>
          </a:xfrm>
        </p:spPr>
        <p:txBody>
          <a:bodyPr>
            <a:normAutofit/>
          </a:bodyPr>
          <a:lstStyle/>
          <a:p>
            <a:pPr algn="just"/>
            <a:r>
              <a:rPr lang="id-ID" sz="3200" dirty="0" smtClean="0"/>
              <a:t>Kapang yg digunakan : Aspergillus oryzae, Aspergillus soyae, Lactobacillus, Pediococcus soya, Zygosaccharomyces sp, Saccharomyces rouxii </a:t>
            </a:r>
            <a:r>
              <a:rPr lang="id-ID" sz="3200" dirty="0" smtClean="0">
                <a:sym typeface="Symbol"/>
              </a:rPr>
              <a:t></a:t>
            </a:r>
            <a:r>
              <a:rPr lang="id-ID" sz="2800" dirty="0" smtClean="0">
                <a:sym typeface="Symbol"/>
              </a:rPr>
              <a:t> </a:t>
            </a:r>
            <a:r>
              <a:rPr lang="id-ID" sz="3200" dirty="0" smtClean="0">
                <a:sym typeface="Symbol"/>
              </a:rPr>
              <a:t>yg berperan dlm pembtkan cita rasa produk akhir krn terbtknya asam2 organik, alkohol dan ester2. </a:t>
            </a:r>
            <a:endParaRPr lang="id-ID" sz="3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64" y="0"/>
            <a:ext cx="8715436" cy="6643710"/>
          </a:xfrm>
        </p:spPr>
        <p:txBody>
          <a:bodyPr>
            <a:normAutofit/>
          </a:bodyPr>
          <a:lstStyle/>
          <a:p>
            <a:pPr algn="ctr">
              <a:buNone/>
            </a:pPr>
            <a:endParaRPr lang="id-ID" sz="2400" dirty="0" smtClean="0"/>
          </a:p>
          <a:p>
            <a:pPr algn="ctr">
              <a:buNone/>
            </a:pPr>
            <a:endParaRPr lang="id-ID" sz="2400" dirty="0" smtClean="0"/>
          </a:p>
          <a:p>
            <a:pPr algn="ctr">
              <a:buNone/>
            </a:pPr>
            <a:endParaRPr lang="id-ID" sz="2400" dirty="0" smtClean="0"/>
          </a:p>
          <a:p>
            <a:pPr algn="ctr">
              <a:buNone/>
            </a:pPr>
            <a:endParaRPr lang="id-ID" sz="2400" dirty="0" smtClean="0"/>
          </a:p>
          <a:p>
            <a:pPr algn="ctr">
              <a:buNone/>
            </a:pPr>
            <a:endParaRPr lang="id-ID" sz="2400" dirty="0" smtClean="0"/>
          </a:p>
          <a:p>
            <a:pPr algn="ctr">
              <a:buNone/>
            </a:pPr>
            <a:endParaRPr lang="id-ID" sz="2400" dirty="0" smtClean="0"/>
          </a:p>
          <a:p>
            <a:pPr algn="ctr">
              <a:buNone/>
            </a:pPr>
            <a:endParaRPr lang="id-ID" sz="2400" dirty="0" smtClean="0"/>
          </a:p>
          <a:p>
            <a:pPr algn="ctr">
              <a:buNone/>
            </a:pPr>
            <a:endParaRPr lang="id-ID" sz="2400" dirty="0" smtClean="0"/>
          </a:p>
          <a:p>
            <a:pPr algn="ctr">
              <a:buNone/>
            </a:pPr>
            <a:endParaRPr lang="id-ID" sz="2400" dirty="0"/>
          </a:p>
        </p:txBody>
      </p:sp>
      <p:grpSp>
        <p:nvGrpSpPr>
          <p:cNvPr id="76" name="Group 75"/>
          <p:cNvGrpSpPr/>
          <p:nvPr/>
        </p:nvGrpSpPr>
        <p:grpSpPr>
          <a:xfrm>
            <a:off x="285720" y="282918"/>
            <a:ext cx="8572560" cy="6289354"/>
            <a:chOff x="214282" y="71414"/>
            <a:chExt cx="8572560" cy="6289354"/>
          </a:xfrm>
        </p:grpSpPr>
        <p:cxnSp>
          <p:nvCxnSpPr>
            <p:cNvPr id="5" name="Straight Arrow Connector 4"/>
            <p:cNvCxnSpPr/>
            <p:nvPr/>
          </p:nvCxnSpPr>
          <p:spPr>
            <a:xfrm rot="5400000">
              <a:off x="4321967" y="535761"/>
              <a:ext cx="215108"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a:off x="1750199" y="5250669"/>
              <a:ext cx="215108"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a:off x="4321173" y="2821777"/>
              <a:ext cx="215108"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4321967" y="1678769"/>
              <a:ext cx="215108"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a:off x="4321967" y="2250273"/>
              <a:ext cx="215108"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4321173" y="1107265"/>
              <a:ext cx="215108"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5400000">
              <a:off x="4321967" y="3392487"/>
              <a:ext cx="215108"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4321967" y="3964785"/>
              <a:ext cx="215108"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5400000">
              <a:off x="1750199" y="4679165"/>
              <a:ext cx="215108"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428728" y="4212008"/>
              <a:ext cx="857256" cy="360000"/>
            </a:xfrm>
            <a:prstGeom prst="rect">
              <a:avLst/>
            </a:prstGeom>
            <a:noFill/>
            <a:ln>
              <a:solidFill>
                <a:schemeClr val="tx1"/>
              </a:solidFill>
            </a:ln>
          </p:spPr>
          <p:txBody>
            <a:bodyPr wrap="square" rtlCol="0">
              <a:spAutoFit/>
            </a:bodyPr>
            <a:lstStyle/>
            <a:p>
              <a:r>
                <a:rPr lang="id-ID" sz="2000" dirty="0" smtClean="0"/>
                <a:t>Filtrat</a:t>
              </a:r>
              <a:endParaRPr lang="id-ID" sz="2000" dirty="0"/>
            </a:p>
          </p:txBody>
        </p:sp>
        <p:sp>
          <p:nvSpPr>
            <p:cNvPr id="21" name="TextBox 20"/>
            <p:cNvSpPr txBox="1"/>
            <p:nvPr/>
          </p:nvSpPr>
          <p:spPr>
            <a:xfrm>
              <a:off x="5654842" y="4814840"/>
              <a:ext cx="3132000" cy="360000"/>
            </a:xfrm>
            <a:prstGeom prst="rect">
              <a:avLst/>
            </a:prstGeom>
            <a:noFill/>
            <a:ln>
              <a:solidFill>
                <a:schemeClr val="tx1"/>
              </a:solidFill>
            </a:ln>
          </p:spPr>
          <p:txBody>
            <a:bodyPr wrap="square" rtlCol="0">
              <a:spAutoFit/>
            </a:bodyPr>
            <a:lstStyle/>
            <a:p>
              <a:pPr algn="ctr"/>
              <a:r>
                <a:rPr lang="id-ID" sz="2000" dirty="0" smtClean="0"/>
                <a:t>Ampas I (Digodog air garam)</a:t>
              </a:r>
              <a:endParaRPr lang="id-ID" sz="2000" dirty="0"/>
            </a:p>
          </p:txBody>
        </p:sp>
        <p:sp>
          <p:nvSpPr>
            <p:cNvPr id="22" name="TextBox 21"/>
            <p:cNvSpPr txBox="1"/>
            <p:nvPr/>
          </p:nvSpPr>
          <p:spPr>
            <a:xfrm>
              <a:off x="428596" y="4786322"/>
              <a:ext cx="2857520" cy="360000"/>
            </a:xfrm>
            <a:prstGeom prst="rect">
              <a:avLst/>
            </a:prstGeom>
            <a:noFill/>
            <a:ln>
              <a:solidFill>
                <a:schemeClr val="tx1"/>
              </a:solidFill>
            </a:ln>
          </p:spPr>
          <p:txBody>
            <a:bodyPr wrap="square" rtlCol="0">
              <a:spAutoFit/>
            </a:bodyPr>
            <a:lstStyle/>
            <a:p>
              <a:pPr algn="ctr"/>
              <a:r>
                <a:rPr lang="id-ID" sz="2000" dirty="0" smtClean="0"/>
                <a:t>Penggodokan dgn bumbu</a:t>
              </a:r>
              <a:endParaRPr lang="id-ID" sz="2000" dirty="0"/>
            </a:p>
          </p:txBody>
        </p:sp>
        <p:sp>
          <p:nvSpPr>
            <p:cNvPr id="23" name="TextBox 22"/>
            <p:cNvSpPr txBox="1"/>
            <p:nvPr/>
          </p:nvSpPr>
          <p:spPr>
            <a:xfrm>
              <a:off x="6357950" y="5429264"/>
              <a:ext cx="1500198" cy="360000"/>
            </a:xfrm>
            <a:prstGeom prst="rect">
              <a:avLst/>
            </a:prstGeom>
            <a:noFill/>
            <a:ln>
              <a:solidFill>
                <a:schemeClr val="tx1"/>
              </a:solidFill>
            </a:ln>
          </p:spPr>
          <p:txBody>
            <a:bodyPr wrap="square" rtlCol="0">
              <a:spAutoFit/>
            </a:bodyPr>
            <a:lstStyle/>
            <a:p>
              <a:pPr algn="ctr"/>
              <a:r>
                <a:rPr lang="id-ID" sz="2000" dirty="0" smtClean="0"/>
                <a:t>Penyaringan</a:t>
              </a:r>
              <a:endParaRPr lang="id-ID" sz="2000" dirty="0"/>
            </a:p>
          </p:txBody>
        </p:sp>
        <p:sp>
          <p:nvSpPr>
            <p:cNvPr id="24" name="TextBox 23"/>
            <p:cNvSpPr txBox="1"/>
            <p:nvPr/>
          </p:nvSpPr>
          <p:spPr>
            <a:xfrm>
              <a:off x="1142976" y="5357826"/>
              <a:ext cx="1500198" cy="360000"/>
            </a:xfrm>
            <a:prstGeom prst="rect">
              <a:avLst/>
            </a:prstGeom>
            <a:noFill/>
            <a:ln>
              <a:solidFill>
                <a:schemeClr val="tx1"/>
              </a:solidFill>
            </a:ln>
          </p:spPr>
          <p:txBody>
            <a:bodyPr wrap="square" rtlCol="0">
              <a:spAutoFit/>
            </a:bodyPr>
            <a:lstStyle/>
            <a:p>
              <a:pPr algn="ctr"/>
              <a:r>
                <a:rPr lang="id-ID" sz="2000" dirty="0" smtClean="0"/>
                <a:t>Penyaringan</a:t>
              </a:r>
              <a:endParaRPr lang="id-ID" sz="2000" dirty="0"/>
            </a:p>
          </p:txBody>
        </p:sp>
        <p:sp>
          <p:nvSpPr>
            <p:cNvPr id="25" name="TextBox 24"/>
            <p:cNvSpPr txBox="1"/>
            <p:nvPr/>
          </p:nvSpPr>
          <p:spPr>
            <a:xfrm>
              <a:off x="214282" y="5957848"/>
              <a:ext cx="1656000" cy="400110"/>
            </a:xfrm>
            <a:prstGeom prst="rect">
              <a:avLst/>
            </a:prstGeom>
            <a:noFill/>
            <a:ln>
              <a:solidFill>
                <a:schemeClr val="tx1"/>
              </a:solidFill>
            </a:ln>
          </p:spPr>
          <p:txBody>
            <a:bodyPr wrap="square" rtlCol="0">
              <a:spAutoFit/>
            </a:bodyPr>
            <a:lstStyle/>
            <a:p>
              <a:pPr algn="ctr"/>
              <a:r>
                <a:rPr lang="id-ID" sz="2000" dirty="0" smtClean="0"/>
                <a:t>Filtrat / Kecap</a:t>
              </a:r>
              <a:endParaRPr lang="id-ID" sz="2000" dirty="0"/>
            </a:p>
          </p:txBody>
        </p:sp>
        <p:sp>
          <p:nvSpPr>
            <p:cNvPr id="26" name="TextBox 25"/>
            <p:cNvSpPr txBox="1"/>
            <p:nvPr/>
          </p:nvSpPr>
          <p:spPr>
            <a:xfrm>
              <a:off x="7643834" y="6000768"/>
              <a:ext cx="1080000" cy="360000"/>
            </a:xfrm>
            <a:prstGeom prst="rect">
              <a:avLst/>
            </a:prstGeom>
            <a:noFill/>
            <a:ln>
              <a:solidFill>
                <a:schemeClr val="tx1"/>
              </a:solidFill>
            </a:ln>
          </p:spPr>
          <p:txBody>
            <a:bodyPr wrap="square" rtlCol="0">
              <a:spAutoFit/>
            </a:bodyPr>
            <a:lstStyle/>
            <a:p>
              <a:pPr algn="ctr"/>
              <a:r>
                <a:rPr lang="id-ID" sz="2000" dirty="0" smtClean="0"/>
                <a:t>Ampas II</a:t>
              </a:r>
              <a:endParaRPr lang="id-ID" sz="2000" dirty="0"/>
            </a:p>
          </p:txBody>
        </p:sp>
        <p:sp>
          <p:nvSpPr>
            <p:cNvPr id="27" name="TextBox 26"/>
            <p:cNvSpPr txBox="1"/>
            <p:nvPr/>
          </p:nvSpPr>
          <p:spPr>
            <a:xfrm>
              <a:off x="2428860" y="5997958"/>
              <a:ext cx="1143008" cy="360000"/>
            </a:xfrm>
            <a:prstGeom prst="rect">
              <a:avLst/>
            </a:prstGeom>
            <a:noFill/>
            <a:ln>
              <a:solidFill>
                <a:schemeClr val="tx1"/>
              </a:solidFill>
            </a:ln>
          </p:spPr>
          <p:txBody>
            <a:bodyPr wrap="square" rtlCol="0">
              <a:spAutoFit/>
            </a:bodyPr>
            <a:lstStyle/>
            <a:p>
              <a:r>
                <a:rPr lang="id-ID" sz="2000" dirty="0" smtClean="0"/>
                <a:t>Ampas II</a:t>
              </a:r>
              <a:endParaRPr lang="id-ID" sz="2000" dirty="0"/>
            </a:p>
          </p:txBody>
        </p:sp>
        <p:sp>
          <p:nvSpPr>
            <p:cNvPr id="28" name="TextBox 27"/>
            <p:cNvSpPr txBox="1"/>
            <p:nvPr/>
          </p:nvSpPr>
          <p:spPr>
            <a:xfrm>
              <a:off x="5500694" y="6000768"/>
              <a:ext cx="1080000" cy="360000"/>
            </a:xfrm>
            <a:prstGeom prst="rect">
              <a:avLst/>
            </a:prstGeom>
            <a:noFill/>
            <a:ln>
              <a:solidFill>
                <a:schemeClr val="tx1"/>
              </a:solidFill>
            </a:ln>
          </p:spPr>
          <p:txBody>
            <a:bodyPr wrap="square" rtlCol="0">
              <a:spAutoFit/>
            </a:bodyPr>
            <a:lstStyle/>
            <a:p>
              <a:pPr algn="ctr"/>
              <a:r>
                <a:rPr lang="id-ID" sz="2000" dirty="0" smtClean="0"/>
                <a:t>Filtrat</a:t>
              </a:r>
              <a:endParaRPr lang="id-ID" sz="2000" dirty="0"/>
            </a:p>
          </p:txBody>
        </p:sp>
        <p:sp>
          <p:nvSpPr>
            <p:cNvPr id="30" name="TextBox 29"/>
            <p:cNvSpPr txBox="1"/>
            <p:nvPr/>
          </p:nvSpPr>
          <p:spPr>
            <a:xfrm>
              <a:off x="3286116" y="71414"/>
              <a:ext cx="2232000" cy="360000"/>
            </a:xfrm>
            <a:prstGeom prst="rect">
              <a:avLst/>
            </a:prstGeom>
            <a:noFill/>
            <a:ln>
              <a:solidFill>
                <a:schemeClr val="tx1"/>
              </a:solidFill>
            </a:ln>
          </p:spPr>
          <p:txBody>
            <a:bodyPr wrap="square" rtlCol="0">
              <a:spAutoFit/>
            </a:bodyPr>
            <a:lstStyle/>
            <a:p>
              <a:pPr algn="ctr"/>
              <a:r>
                <a:rPr lang="id-ID" sz="2000" dirty="0" smtClean="0"/>
                <a:t>PEMILIHAN KEDELE</a:t>
              </a:r>
              <a:endParaRPr lang="id-ID" sz="2000" dirty="0"/>
            </a:p>
          </p:txBody>
        </p:sp>
        <p:sp>
          <p:nvSpPr>
            <p:cNvPr id="31" name="TextBox 30"/>
            <p:cNvSpPr txBox="1"/>
            <p:nvPr/>
          </p:nvSpPr>
          <p:spPr>
            <a:xfrm>
              <a:off x="3714744" y="642918"/>
              <a:ext cx="1440000" cy="360000"/>
            </a:xfrm>
            <a:prstGeom prst="rect">
              <a:avLst/>
            </a:prstGeom>
            <a:noFill/>
            <a:ln>
              <a:solidFill>
                <a:schemeClr val="tx1"/>
              </a:solidFill>
            </a:ln>
          </p:spPr>
          <p:txBody>
            <a:bodyPr wrap="square" rtlCol="0">
              <a:spAutoFit/>
            </a:bodyPr>
            <a:lstStyle/>
            <a:p>
              <a:pPr algn="ctr"/>
              <a:r>
                <a:rPr lang="id-ID" sz="2000" dirty="0" smtClean="0"/>
                <a:t>PENCUCIAN</a:t>
              </a:r>
              <a:endParaRPr lang="id-ID" sz="2000" dirty="0"/>
            </a:p>
          </p:txBody>
        </p:sp>
        <p:sp>
          <p:nvSpPr>
            <p:cNvPr id="32" name="TextBox 31"/>
            <p:cNvSpPr txBox="1"/>
            <p:nvPr/>
          </p:nvSpPr>
          <p:spPr>
            <a:xfrm>
              <a:off x="3643306" y="1214422"/>
              <a:ext cx="1643074" cy="360000"/>
            </a:xfrm>
            <a:prstGeom prst="rect">
              <a:avLst/>
            </a:prstGeom>
            <a:noFill/>
            <a:ln>
              <a:solidFill>
                <a:schemeClr val="tx1"/>
              </a:solidFill>
            </a:ln>
          </p:spPr>
          <p:txBody>
            <a:bodyPr wrap="square" rtlCol="0">
              <a:spAutoFit/>
            </a:bodyPr>
            <a:lstStyle/>
            <a:p>
              <a:pPr algn="ctr"/>
              <a:r>
                <a:rPr lang="id-ID" sz="2000" dirty="0" smtClean="0"/>
                <a:t>Perendaman</a:t>
              </a:r>
              <a:endParaRPr lang="id-ID" sz="2000" dirty="0"/>
            </a:p>
          </p:txBody>
        </p:sp>
        <p:sp>
          <p:nvSpPr>
            <p:cNvPr id="33" name="TextBox 32"/>
            <p:cNvSpPr txBox="1"/>
            <p:nvPr/>
          </p:nvSpPr>
          <p:spPr>
            <a:xfrm>
              <a:off x="3143240" y="1743006"/>
              <a:ext cx="2571768" cy="400110"/>
            </a:xfrm>
            <a:prstGeom prst="rect">
              <a:avLst/>
            </a:prstGeom>
            <a:noFill/>
            <a:ln>
              <a:solidFill>
                <a:schemeClr val="tx1"/>
              </a:solidFill>
            </a:ln>
          </p:spPr>
          <p:txBody>
            <a:bodyPr wrap="square" rtlCol="0">
              <a:spAutoFit/>
            </a:bodyPr>
            <a:lstStyle/>
            <a:p>
              <a:pPr algn="ctr"/>
              <a:r>
                <a:rPr lang="id-ID" sz="2000" dirty="0" smtClean="0"/>
                <a:t>Perebusan s/d Matang</a:t>
              </a:r>
              <a:endParaRPr lang="id-ID" sz="2000" dirty="0"/>
            </a:p>
          </p:txBody>
        </p:sp>
        <p:sp>
          <p:nvSpPr>
            <p:cNvPr id="34" name="TextBox 33"/>
            <p:cNvSpPr txBox="1"/>
            <p:nvPr/>
          </p:nvSpPr>
          <p:spPr>
            <a:xfrm>
              <a:off x="2571736" y="2357430"/>
              <a:ext cx="3780000" cy="360000"/>
            </a:xfrm>
            <a:prstGeom prst="rect">
              <a:avLst/>
            </a:prstGeom>
            <a:noFill/>
            <a:ln>
              <a:solidFill>
                <a:schemeClr val="tx1"/>
              </a:solidFill>
            </a:ln>
          </p:spPr>
          <p:txBody>
            <a:bodyPr wrap="square" rtlCol="0">
              <a:spAutoFit/>
            </a:bodyPr>
            <a:lstStyle/>
            <a:p>
              <a:pPr algn="ctr"/>
              <a:r>
                <a:rPr lang="id-ID" sz="2000" dirty="0" smtClean="0"/>
                <a:t>Penyimpanan (Pembibitan Sendiri)</a:t>
              </a:r>
              <a:endParaRPr lang="id-ID" sz="2000" dirty="0"/>
            </a:p>
          </p:txBody>
        </p:sp>
        <p:sp>
          <p:nvSpPr>
            <p:cNvPr id="35" name="TextBox 34"/>
            <p:cNvSpPr txBox="1"/>
            <p:nvPr/>
          </p:nvSpPr>
          <p:spPr>
            <a:xfrm>
              <a:off x="2500298" y="2928934"/>
              <a:ext cx="3929090" cy="360000"/>
            </a:xfrm>
            <a:prstGeom prst="rect">
              <a:avLst/>
            </a:prstGeom>
            <a:noFill/>
            <a:ln>
              <a:solidFill>
                <a:schemeClr val="tx1"/>
              </a:solidFill>
            </a:ln>
          </p:spPr>
          <p:txBody>
            <a:bodyPr wrap="square" rtlCol="0">
              <a:spAutoFit/>
            </a:bodyPr>
            <a:lstStyle/>
            <a:p>
              <a:pPr algn="ctr"/>
              <a:r>
                <a:rPr lang="id-ID" sz="2000" dirty="0" smtClean="0"/>
                <a:t>Penjemuran (Lapuknya Dihilangkan)</a:t>
              </a:r>
              <a:endParaRPr lang="id-ID" sz="2000" dirty="0"/>
            </a:p>
          </p:txBody>
        </p:sp>
        <p:sp>
          <p:nvSpPr>
            <p:cNvPr id="36" name="TextBox 35"/>
            <p:cNvSpPr txBox="1"/>
            <p:nvPr/>
          </p:nvSpPr>
          <p:spPr>
            <a:xfrm>
              <a:off x="3643306" y="4069132"/>
              <a:ext cx="1500198" cy="360000"/>
            </a:xfrm>
            <a:prstGeom prst="rect">
              <a:avLst/>
            </a:prstGeom>
            <a:noFill/>
            <a:ln>
              <a:solidFill>
                <a:schemeClr val="tx1"/>
              </a:solidFill>
            </a:ln>
          </p:spPr>
          <p:txBody>
            <a:bodyPr wrap="square" rtlCol="0">
              <a:spAutoFit/>
            </a:bodyPr>
            <a:lstStyle/>
            <a:p>
              <a:pPr algn="ctr"/>
              <a:r>
                <a:rPr lang="id-ID" sz="2000" dirty="0" smtClean="0"/>
                <a:t>Penyaringan</a:t>
              </a:r>
              <a:endParaRPr lang="id-ID" sz="2000" dirty="0"/>
            </a:p>
          </p:txBody>
        </p:sp>
        <p:sp>
          <p:nvSpPr>
            <p:cNvPr id="37" name="TextBox 36"/>
            <p:cNvSpPr txBox="1"/>
            <p:nvPr/>
          </p:nvSpPr>
          <p:spPr>
            <a:xfrm>
              <a:off x="2428860" y="3500438"/>
              <a:ext cx="4071966" cy="400110"/>
            </a:xfrm>
            <a:prstGeom prst="rect">
              <a:avLst/>
            </a:prstGeom>
            <a:noFill/>
            <a:ln>
              <a:solidFill>
                <a:schemeClr val="tx1"/>
              </a:solidFill>
            </a:ln>
          </p:spPr>
          <p:txBody>
            <a:bodyPr wrap="square" rtlCol="0">
              <a:spAutoFit/>
            </a:bodyPr>
            <a:lstStyle/>
            <a:p>
              <a:pPr algn="ctr"/>
              <a:r>
                <a:rPr lang="id-ID" sz="2000" dirty="0" smtClean="0"/>
                <a:t>Perendaman dlm Air Garam (30-40</a:t>
              </a:r>
              <a:r>
                <a:rPr lang="en-US" sz="2000" dirty="0" smtClean="0"/>
                <a:t>%</a:t>
              </a:r>
              <a:r>
                <a:rPr lang="id-ID" sz="2000" dirty="0" smtClean="0"/>
                <a:t>)</a:t>
              </a:r>
              <a:endParaRPr lang="id-ID" sz="2000" dirty="0"/>
            </a:p>
          </p:txBody>
        </p:sp>
        <p:cxnSp>
          <p:nvCxnSpPr>
            <p:cNvPr id="41" name="Straight Arrow Connector 40"/>
            <p:cNvCxnSpPr/>
            <p:nvPr/>
          </p:nvCxnSpPr>
          <p:spPr>
            <a:xfrm rot="5400000">
              <a:off x="7107255" y="5321313"/>
              <a:ext cx="215108"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36" idx="1"/>
              <a:endCxn id="20" idx="3"/>
            </p:cNvCxnSpPr>
            <p:nvPr/>
          </p:nvCxnSpPr>
          <p:spPr>
            <a:xfrm rot="10800000" flipV="1">
              <a:off x="2285984" y="4249132"/>
              <a:ext cx="1357322" cy="14287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7" name="Shape 66"/>
            <p:cNvCxnSpPr/>
            <p:nvPr/>
          </p:nvCxnSpPr>
          <p:spPr>
            <a:xfrm rot="10800000" flipV="1">
              <a:off x="785786" y="5572140"/>
              <a:ext cx="357190" cy="391504"/>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9" name="Shape 68"/>
            <p:cNvCxnSpPr>
              <a:stCxn id="24" idx="3"/>
              <a:endCxn id="27" idx="0"/>
            </p:cNvCxnSpPr>
            <p:nvPr/>
          </p:nvCxnSpPr>
          <p:spPr>
            <a:xfrm>
              <a:off x="2643174" y="5537826"/>
              <a:ext cx="357190" cy="460132"/>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1" name="Shape 70"/>
            <p:cNvCxnSpPr>
              <a:stCxn id="23" idx="1"/>
              <a:endCxn id="28" idx="0"/>
            </p:cNvCxnSpPr>
            <p:nvPr/>
          </p:nvCxnSpPr>
          <p:spPr>
            <a:xfrm rot="10800000" flipV="1">
              <a:off x="6040694" y="5609264"/>
              <a:ext cx="317256" cy="391504"/>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3" name="Shape 72"/>
            <p:cNvCxnSpPr>
              <a:stCxn id="23" idx="3"/>
              <a:endCxn id="26" idx="0"/>
            </p:cNvCxnSpPr>
            <p:nvPr/>
          </p:nvCxnSpPr>
          <p:spPr>
            <a:xfrm>
              <a:off x="7858148" y="5609264"/>
              <a:ext cx="325686" cy="391504"/>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5" name="Shape 74"/>
            <p:cNvCxnSpPr>
              <a:stCxn id="36" idx="3"/>
              <a:endCxn id="21" idx="0"/>
            </p:cNvCxnSpPr>
            <p:nvPr/>
          </p:nvCxnSpPr>
          <p:spPr>
            <a:xfrm>
              <a:off x="5143504" y="4249132"/>
              <a:ext cx="2077338" cy="565708"/>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1438"/>
            <a:ext cx="9144000" cy="285728"/>
          </a:xfrm>
        </p:spPr>
        <p:txBody>
          <a:bodyPr>
            <a:noAutofit/>
          </a:bodyPr>
          <a:lstStyle/>
          <a:p>
            <a:pPr marL="355600" indent="-355600">
              <a:tabLst>
                <a:tab pos="355600" algn="l"/>
              </a:tabLst>
            </a:pPr>
            <a:r>
              <a:rPr lang="id-ID" sz="2400" b="1" dirty="0" smtClean="0"/>
              <a:t>2.	Prinsip Dasar Fermentasi Alkohol = proses glikolisis  </a:t>
            </a:r>
            <a:r>
              <a:rPr lang="id-ID" sz="2400" b="1" dirty="0" smtClean="0">
                <a:sym typeface="Symbol"/>
              </a:rPr>
              <a:t> </a:t>
            </a:r>
            <a:r>
              <a:rPr lang="id-ID" sz="2400" b="1" dirty="0" smtClean="0"/>
              <a:t>asam piruvat</a:t>
            </a:r>
            <a:endParaRPr lang="id-ID" sz="2400" b="1" dirty="0"/>
          </a:p>
        </p:txBody>
      </p:sp>
      <p:grpSp>
        <p:nvGrpSpPr>
          <p:cNvPr id="120" name="Group 119"/>
          <p:cNvGrpSpPr/>
          <p:nvPr/>
        </p:nvGrpSpPr>
        <p:grpSpPr>
          <a:xfrm>
            <a:off x="214282" y="642918"/>
            <a:ext cx="8715436" cy="6109376"/>
            <a:chOff x="497269" y="419851"/>
            <a:chExt cx="7932383" cy="6253126"/>
          </a:xfrm>
        </p:grpSpPr>
        <p:cxnSp>
          <p:nvCxnSpPr>
            <p:cNvPr id="5" name="Straight Arrow Connector 4"/>
            <p:cNvCxnSpPr/>
            <p:nvPr/>
          </p:nvCxnSpPr>
          <p:spPr>
            <a:xfrm rot="5400000">
              <a:off x="4774009" y="893342"/>
              <a:ext cx="169176" cy="88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3162907" y="4531774"/>
              <a:ext cx="169176" cy="88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a:off x="3163790" y="2724823"/>
              <a:ext cx="169176" cy="88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a:off x="4774009" y="1825881"/>
              <a:ext cx="169176" cy="88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a:off x="4773128" y="1376410"/>
              <a:ext cx="169176" cy="88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3162907" y="3173670"/>
              <a:ext cx="169176" cy="88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a:off x="3163790" y="3623765"/>
              <a:ext cx="169176" cy="88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3162907" y="4063416"/>
              <a:ext cx="169176" cy="88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876226" y="4154604"/>
              <a:ext cx="749271" cy="338554"/>
            </a:xfrm>
            <a:prstGeom prst="rect">
              <a:avLst/>
            </a:prstGeom>
            <a:noFill/>
            <a:ln>
              <a:solidFill>
                <a:schemeClr val="tx1"/>
              </a:solidFill>
            </a:ln>
          </p:spPr>
          <p:txBody>
            <a:bodyPr wrap="square" rtlCol="0">
              <a:spAutoFit/>
            </a:bodyPr>
            <a:lstStyle/>
            <a:p>
              <a:pPr algn="ctr"/>
              <a:r>
                <a:rPr lang="id-ID" sz="1600" b="1" dirty="0" smtClean="0"/>
                <a:t>PEP</a:t>
              </a:r>
              <a:endParaRPr lang="id-ID" sz="1600" b="1" dirty="0"/>
            </a:p>
          </p:txBody>
        </p:sp>
        <p:sp>
          <p:nvSpPr>
            <p:cNvPr id="15" name="TextBox 14"/>
            <p:cNvSpPr txBox="1"/>
            <p:nvPr/>
          </p:nvSpPr>
          <p:spPr>
            <a:xfrm>
              <a:off x="7141003" y="4143380"/>
              <a:ext cx="1260000" cy="338554"/>
            </a:xfrm>
            <a:prstGeom prst="rect">
              <a:avLst/>
            </a:prstGeom>
            <a:noFill/>
            <a:ln>
              <a:solidFill>
                <a:schemeClr val="tx1"/>
              </a:solidFill>
            </a:ln>
          </p:spPr>
          <p:txBody>
            <a:bodyPr wrap="square" rtlCol="0">
              <a:spAutoFit/>
            </a:bodyPr>
            <a:lstStyle/>
            <a:p>
              <a:pPr algn="ctr"/>
              <a:r>
                <a:rPr lang="id-ID" sz="1600" b="1" dirty="0" smtClean="0"/>
                <a:t>Asetyl Co-A</a:t>
              </a:r>
              <a:endParaRPr lang="id-ID" sz="1600" b="1" dirty="0"/>
            </a:p>
          </p:txBody>
        </p:sp>
        <p:sp>
          <p:nvSpPr>
            <p:cNvPr id="16" name="TextBox 15"/>
            <p:cNvSpPr txBox="1"/>
            <p:nvPr/>
          </p:nvSpPr>
          <p:spPr>
            <a:xfrm>
              <a:off x="2430172" y="4622962"/>
              <a:ext cx="1685864" cy="338554"/>
            </a:xfrm>
            <a:prstGeom prst="rect">
              <a:avLst/>
            </a:prstGeom>
            <a:noFill/>
            <a:ln>
              <a:solidFill>
                <a:schemeClr val="tx1"/>
              </a:solidFill>
            </a:ln>
          </p:spPr>
          <p:txBody>
            <a:bodyPr wrap="square" rtlCol="0">
              <a:spAutoFit/>
            </a:bodyPr>
            <a:lstStyle/>
            <a:p>
              <a:pPr algn="ctr"/>
              <a:r>
                <a:rPr lang="id-ID" sz="1600" b="1" dirty="0" smtClean="0"/>
                <a:t>Piruvat</a:t>
              </a:r>
              <a:endParaRPr lang="id-ID" sz="1600" b="1" dirty="0"/>
            </a:p>
          </p:txBody>
        </p:sp>
        <p:sp>
          <p:nvSpPr>
            <p:cNvPr id="17" name="TextBox 16"/>
            <p:cNvSpPr txBox="1"/>
            <p:nvPr/>
          </p:nvSpPr>
          <p:spPr>
            <a:xfrm>
              <a:off x="7169652" y="4786322"/>
              <a:ext cx="1260000" cy="338554"/>
            </a:xfrm>
            <a:prstGeom prst="rect">
              <a:avLst/>
            </a:prstGeom>
            <a:noFill/>
            <a:ln>
              <a:solidFill>
                <a:schemeClr val="tx1"/>
              </a:solidFill>
            </a:ln>
          </p:spPr>
          <p:txBody>
            <a:bodyPr wrap="square" rtlCol="0">
              <a:spAutoFit/>
            </a:bodyPr>
            <a:lstStyle/>
            <a:p>
              <a:pPr algn="ctr"/>
              <a:r>
                <a:rPr lang="id-ID" sz="1600" b="1" dirty="0" smtClean="0"/>
                <a:t>Daur Krebs</a:t>
              </a:r>
              <a:endParaRPr lang="id-ID" sz="1600" b="1" dirty="0"/>
            </a:p>
          </p:txBody>
        </p:sp>
        <p:sp>
          <p:nvSpPr>
            <p:cNvPr id="18" name="TextBox 17"/>
            <p:cNvSpPr txBox="1"/>
            <p:nvPr/>
          </p:nvSpPr>
          <p:spPr>
            <a:xfrm>
              <a:off x="5542664" y="2373471"/>
              <a:ext cx="2463186" cy="338554"/>
            </a:xfrm>
            <a:prstGeom prst="rect">
              <a:avLst/>
            </a:prstGeom>
            <a:noFill/>
            <a:ln>
              <a:solidFill>
                <a:schemeClr val="tx1"/>
              </a:solidFill>
            </a:ln>
          </p:spPr>
          <p:txBody>
            <a:bodyPr wrap="square" rtlCol="0">
              <a:spAutoFit/>
            </a:bodyPr>
            <a:lstStyle/>
            <a:p>
              <a:pPr algn="ctr"/>
              <a:r>
                <a:rPr lang="id-ID" sz="1600" b="1" dirty="0" smtClean="0"/>
                <a:t>Dihidroksiaseton</a:t>
              </a:r>
              <a:endParaRPr lang="id-ID" sz="1600" b="1" dirty="0"/>
            </a:p>
          </p:txBody>
        </p:sp>
        <p:sp>
          <p:nvSpPr>
            <p:cNvPr id="19" name="TextBox 18"/>
            <p:cNvSpPr txBox="1"/>
            <p:nvPr/>
          </p:nvSpPr>
          <p:spPr>
            <a:xfrm>
              <a:off x="497269" y="5143512"/>
              <a:ext cx="1008000" cy="338554"/>
            </a:xfrm>
            <a:prstGeom prst="rect">
              <a:avLst/>
            </a:prstGeom>
            <a:noFill/>
            <a:ln>
              <a:solidFill>
                <a:schemeClr val="tx1"/>
              </a:solidFill>
            </a:ln>
          </p:spPr>
          <p:txBody>
            <a:bodyPr wrap="square" rtlCol="0">
              <a:spAutoFit/>
            </a:bodyPr>
            <a:lstStyle/>
            <a:p>
              <a:r>
                <a:rPr lang="id-ID" sz="1600" b="1" dirty="0" smtClean="0"/>
                <a:t>1. Piruvat</a:t>
              </a:r>
              <a:endParaRPr lang="id-ID" sz="1600" b="1" dirty="0"/>
            </a:p>
          </p:txBody>
        </p:sp>
        <p:sp>
          <p:nvSpPr>
            <p:cNvPr id="21" name="TextBox 20"/>
            <p:cNvSpPr txBox="1"/>
            <p:nvPr/>
          </p:nvSpPr>
          <p:spPr>
            <a:xfrm>
              <a:off x="3870196" y="5143512"/>
              <a:ext cx="1236299" cy="338554"/>
            </a:xfrm>
            <a:prstGeom prst="rect">
              <a:avLst/>
            </a:prstGeom>
            <a:noFill/>
            <a:ln>
              <a:solidFill>
                <a:schemeClr val="tx1"/>
              </a:solidFill>
            </a:ln>
          </p:spPr>
          <p:txBody>
            <a:bodyPr wrap="square" rtlCol="0">
              <a:spAutoFit/>
            </a:bodyPr>
            <a:lstStyle/>
            <a:p>
              <a:r>
                <a:rPr lang="id-ID" sz="1600" b="1" dirty="0" smtClean="0"/>
                <a:t>Asam laktat</a:t>
              </a:r>
              <a:endParaRPr lang="id-ID" sz="1600" b="1" dirty="0"/>
            </a:p>
          </p:txBody>
        </p:sp>
        <p:sp>
          <p:nvSpPr>
            <p:cNvPr id="23" name="TextBox 22"/>
            <p:cNvSpPr txBox="1"/>
            <p:nvPr/>
          </p:nvSpPr>
          <p:spPr>
            <a:xfrm>
              <a:off x="3896661" y="419851"/>
              <a:ext cx="1873180" cy="338554"/>
            </a:xfrm>
            <a:prstGeom prst="rect">
              <a:avLst/>
            </a:prstGeom>
            <a:noFill/>
            <a:ln>
              <a:solidFill>
                <a:schemeClr val="tx1"/>
              </a:solidFill>
            </a:ln>
          </p:spPr>
          <p:txBody>
            <a:bodyPr wrap="square" rtlCol="0">
              <a:spAutoFit/>
            </a:bodyPr>
            <a:lstStyle/>
            <a:p>
              <a:pPr algn="ctr"/>
              <a:r>
                <a:rPr lang="id-ID" sz="1600" b="1" dirty="0" smtClean="0"/>
                <a:t>Glukosa</a:t>
              </a:r>
              <a:endParaRPr lang="id-ID" sz="1600" b="1" dirty="0"/>
            </a:p>
          </p:txBody>
        </p:sp>
        <p:sp>
          <p:nvSpPr>
            <p:cNvPr id="24" name="TextBox 23"/>
            <p:cNvSpPr txBox="1"/>
            <p:nvPr/>
          </p:nvSpPr>
          <p:spPr>
            <a:xfrm>
              <a:off x="4045347" y="992252"/>
              <a:ext cx="1610747" cy="338554"/>
            </a:xfrm>
            <a:prstGeom prst="rect">
              <a:avLst/>
            </a:prstGeom>
            <a:noFill/>
            <a:ln>
              <a:solidFill>
                <a:schemeClr val="tx1"/>
              </a:solidFill>
            </a:ln>
          </p:spPr>
          <p:txBody>
            <a:bodyPr wrap="square" rtlCol="0">
              <a:spAutoFit/>
            </a:bodyPr>
            <a:lstStyle/>
            <a:p>
              <a:pPr algn="ctr"/>
              <a:r>
                <a:rPr lang="id-ID" sz="1600" b="1" dirty="0" smtClean="0"/>
                <a:t>Glukosa 6-P</a:t>
              </a:r>
              <a:endParaRPr lang="id-ID" sz="1600" b="1" dirty="0"/>
            </a:p>
          </p:txBody>
        </p:sp>
        <p:sp>
          <p:nvSpPr>
            <p:cNvPr id="25" name="TextBox 24"/>
            <p:cNvSpPr txBox="1"/>
            <p:nvPr/>
          </p:nvSpPr>
          <p:spPr>
            <a:xfrm>
              <a:off x="3985880" y="1460814"/>
              <a:ext cx="1823852" cy="338554"/>
            </a:xfrm>
            <a:prstGeom prst="rect">
              <a:avLst/>
            </a:prstGeom>
            <a:noFill/>
            <a:ln>
              <a:solidFill>
                <a:schemeClr val="tx1"/>
              </a:solidFill>
            </a:ln>
          </p:spPr>
          <p:txBody>
            <a:bodyPr wrap="square" rtlCol="0">
              <a:spAutoFit/>
            </a:bodyPr>
            <a:lstStyle/>
            <a:p>
              <a:pPr algn="ctr"/>
              <a:r>
                <a:rPr lang="id-ID" sz="1600" b="1" dirty="0" smtClean="0"/>
                <a:t>Fruktosa 6-P</a:t>
              </a:r>
              <a:endParaRPr lang="id-ID" sz="1600" b="1" dirty="0"/>
            </a:p>
          </p:txBody>
        </p:sp>
        <p:sp>
          <p:nvSpPr>
            <p:cNvPr id="26" name="TextBox 25"/>
            <p:cNvSpPr txBox="1"/>
            <p:nvPr/>
          </p:nvSpPr>
          <p:spPr>
            <a:xfrm>
              <a:off x="3842678" y="1905115"/>
              <a:ext cx="2060497" cy="338554"/>
            </a:xfrm>
            <a:prstGeom prst="rect">
              <a:avLst/>
            </a:prstGeom>
            <a:noFill/>
            <a:ln>
              <a:solidFill>
                <a:schemeClr val="tx1"/>
              </a:solidFill>
            </a:ln>
          </p:spPr>
          <p:txBody>
            <a:bodyPr wrap="square" rtlCol="0">
              <a:spAutoFit/>
            </a:bodyPr>
            <a:lstStyle/>
            <a:p>
              <a:pPr algn="ctr"/>
              <a:r>
                <a:rPr lang="id-ID" sz="1600" b="1" dirty="0" smtClean="0"/>
                <a:t>Fruktosa 1-6 di-P</a:t>
              </a:r>
              <a:endParaRPr lang="id-ID" sz="1600" b="1" dirty="0"/>
            </a:p>
          </p:txBody>
        </p:sp>
        <p:sp>
          <p:nvSpPr>
            <p:cNvPr id="27" name="TextBox 26"/>
            <p:cNvSpPr txBox="1"/>
            <p:nvPr/>
          </p:nvSpPr>
          <p:spPr>
            <a:xfrm>
              <a:off x="2207146" y="2359757"/>
              <a:ext cx="2060497" cy="338554"/>
            </a:xfrm>
            <a:prstGeom prst="rect">
              <a:avLst/>
            </a:prstGeom>
            <a:noFill/>
            <a:ln>
              <a:solidFill>
                <a:schemeClr val="tx1"/>
              </a:solidFill>
            </a:ln>
          </p:spPr>
          <p:txBody>
            <a:bodyPr wrap="square" rtlCol="0">
              <a:spAutoFit/>
            </a:bodyPr>
            <a:lstStyle/>
            <a:p>
              <a:pPr algn="ctr"/>
              <a:r>
                <a:rPr lang="id-ID" sz="1600" b="1" dirty="0" smtClean="0"/>
                <a:t>Gliseraldehid 3-P</a:t>
              </a:r>
              <a:endParaRPr lang="id-ID" sz="1600" b="1" dirty="0"/>
            </a:p>
          </p:txBody>
        </p:sp>
        <p:sp>
          <p:nvSpPr>
            <p:cNvPr id="28" name="TextBox 27"/>
            <p:cNvSpPr txBox="1"/>
            <p:nvPr/>
          </p:nvSpPr>
          <p:spPr>
            <a:xfrm>
              <a:off x="2228232" y="2809227"/>
              <a:ext cx="2060497" cy="338554"/>
            </a:xfrm>
            <a:prstGeom prst="rect">
              <a:avLst/>
            </a:prstGeom>
            <a:noFill/>
            <a:ln>
              <a:solidFill>
                <a:schemeClr val="tx1"/>
              </a:solidFill>
            </a:ln>
          </p:spPr>
          <p:txBody>
            <a:bodyPr wrap="square" rtlCol="0">
              <a:spAutoFit/>
            </a:bodyPr>
            <a:lstStyle/>
            <a:p>
              <a:pPr algn="ctr"/>
              <a:r>
                <a:rPr lang="id-ID" sz="1600" b="1" dirty="0" smtClean="0"/>
                <a:t>1-3 di-P-gliserat</a:t>
              </a:r>
              <a:endParaRPr lang="id-ID" sz="1600" b="1" dirty="0"/>
            </a:p>
          </p:txBody>
        </p:sp>
        <p:sp>
          <p:nvSpPr>
            <p:cNvPr id="29" name="TextBox 28"/>
            <p:cNvSpPr txBox="1"/>
            <p:nvPr/>
          </p:nvSpPr>
          <p:spPr>
            <a:xfrm>
              <a:off x="2341209" y="3705959"/>
              <a:ext cx="1873180" cy="338554"/>
            </a:xfrm>
            <a:prstGeom prst="rect">
              <a:avLst/>
            </a:prstGeom>
            <a:noFill/>
            <a:ln>
              <a:solidFill>
                <a:schemeClr val="tx1"/>
              </a:solidFill>
            </a:ln>
          </p:spPr>
          <p:txBody>
            <a:bodyPr wrap="square" rtlCol="0">
              <a:spAutoFit/>
            </a:bodyPr>
            <a:lstStyle/>
            <a:p>
              <a:pPr algn="ctr"/>
              <a:r>
                <a:rPr lang="id-ID" sz="1600" b="1" dirty="0" smtClean="0"/>
                <a:t>2-P-gliserat</a:t>
              </a:r>
              <a:endParaRPr lang="id-ID" sz="1600" b="1" dirty="0"/>
            </a:p>
          </p:txBody>
        </p:sp>
        <p:sp>
          <p:nvSpPr>
            <p:cNvPr id="30" name="TextBox 29"/>
            <p:cNvSpPr txBox="1"/>
            <p:nvPr/>
          </p:nvSpPr>
          <p:spPr>
            <a:xfrm>
              <a:off x="2207146" y="3282407"/>
              <a:ext cx="2060497" cy="338554"/>
            </a:xfrm>
            <a:prstGeom prst="rect">
              <a:avLst/>
            </a:prstGeom>
            <a:noFill/>
            <a:ln>
              <a:solidFill>
                <a:schemeClr val="tx1"/>
              </a:solidFill>
            </a:ln>
          </p:spPr>
          <p:txBody>
            <a:bodyPr wrap="square" rtlCol="0">
              <a:spAutoFit/>
            </a:bodyPr>
            <a:lstStyle/>
            <a:p>
              <a:pPr algn="ctr"/>
              <a:r>
                <a:rPr lang="id-ID" sz="1600" b="1" dirty="0" smtClean="0"/>
                <a:t>3-P-Gliserat</a:t>
              </a:r>
              <a:endParaRPr lang="id-ID" sz="1600" b="1" dirty="0"/>
            </a:p>
          </p:txBody>
        </p:sp>
        <p:cxnSp>
          <p:nvCxnSpPr>
            <p:cNvPr id="31" name="Straight Arrow Connector 30"/>
            <p:cNvCxnSpPr/>
            <p:nvPr/>
          </p:nvCxnSpPr>
          <p:spPr>
            <a:xfrm rot="5400000">
              <a:off x="7641510" y="4643006"/>
              <a:ext cx="285753" cy="88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hape 34"/>
            <p:cNvCxnSpPr>
              <a:endCxn id="19" idx="0"/>
            </p:cNvCxnSpPr>
            <p:nvPr/>
          </p:nvCxnSpPr>
          <p:spPr>
            <a:xfrm rot="10800000" flipV="1">
              <a:off x="1001269" y="4795750"/>
              <a:ext cx="1424826" cy="347762"/>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497269" y="6072206"/>
              <a:ext cx="1571636" cy="535531"/>
            </a:xfrm>
            <a:prstGeom prst="rect">
              <a:avLst/>
            </a:prstGeom>
            <a:noFill/>
            <a:ln>
              <a:solidFill>
                <a:schemeClr val="tx1"/>
              </a:solidFill>
            </a:ln>
          </p:spPr>
          <p:txBody>
            <a:bodyPr wrap="square" rtlCol="0">
              <a:spAutoFit/>
            </a:bodyPr>
            <a:lstStyle/>
            <a:p>
              <a:r>
                <a:rPr lang="id-ID" sz="1600" b="1" dirty="0" smtClean="0"/>
                <a:t>2. CH</a:t>
              </a:r>
              <a:r>
                <a:rPr lang="id-ID" sz="1600" b="1" baseline="-25000" dirty="0" smtClean="0"/>
                <a:t>3</a:t>
              </a:r>
              <a:r>
                <a:rPr lang="id-ID" sz="1600" b="1" dirty="0" smtClean="0"/>
                <a:t> COCOOH</a:t>
              </a:r>
            </a:p>
            <a:p>
              <a:pPr algn="ctr"/>
              <a:r>
                <a:rPr lang="id-ID" b="1" baseline="-25000" dirty="0" smtClean="0"/>
                <a:t>PIRUVAT</a:t>
              </a:r>
              <a:endParaRPr lang="id-ID" b="1" baseline="-25000" dirty="0"/>
            </a:p>
          </p:txBody>
        </p:sp>
        <p:sp>
          <p:nvSpPr>
            <p:cNvPr id="41" name="TextBox 40"/>
            <p:cNvSpPr txBox="1"/>
            <p:nvPr/>
          </p:nvSpPr>
          <p:spPr>
            <a:xfrm>
              <a:off x="2057738" y="6357958"/>
              <a:ext cx="1861563" cy="315019"/>
            </a:xfrm>
            <a:prstGeom prst="rect">
              <a:avLst/>
            </a:prstGeom>
            <a:noFill/>
            <a:ln>
              <a:noFill/>
            </a:ln>
          </p:spPr>
          <p:txBody>
            <a:bodyPr wrap="square" rtlCol="0">
              <a:spAutoFit/>
            </a:bodyPr>
            <a:lstStyle/>
            <a:p>
              <a:pPr algn="ctr"/>
              <a:r>
                <a:rPr lang="id-ID" sz="1400" b="1" dirty="0" smtClean="0"/>
                <a:t>Piruvat dekarboksilase</a:t>
              </a:r>
              <a:endParaRPr lang="id-ID" sz="1400" b="1" dirty="0"/>
            </a:p>
          </p:txBody>
        </p:sp>
        <p:sp>
          <p:nvSpPr>
            <p:cNvPr id="42" name="TextBox 41"/>
            <p:cNvSpPr txBox="1"/>
            <p:nvPr/>
          </p:nvSpPr>
          <p:spPr>
            <a:xfrm>
              <a:off x="3926293" y="6143644"/>
              <a:ext cx="928694" cy="338554"/>
            </a:xfrm>
            <a:prstGeom prst="rect">
              <a:avLst/>
            </a:prstGeom>
            <a:noFill/>
            <a:ln>
              <a:solidFill>
                <a:schemeClr val="tx1"/>
              </a:solidFill>
            </a:ln>
          </p:spPr>
          <p:txBody>
            <a:bodyPr wrap="square" rtlCol="0">
              <a:spAutoFit/>
            </a:bodyPr>
            <a:lstStyle/>
            <a:p>
              <a:r>
                <a:rPr lang="id-ID" sz="1600" b="1" dirty="0" smtClean="0"/>
                <a:t>CH</a:t>
              </a:r>
              <a:r>
                <a:rPr lang="id-ID" sz="1600" b="1" baseline="-25000" dirty="0" smtClean="0"/>
                <a:t>3</a:t>
              </a:r>
              <a:r>
                <a:rPr lang="id-ID" sz="1600" b="1" dirty="0" smtClean="0"/>
                <a:t> COH</a:t>
              </a:r>
              <a:endParaRPr lang="id-ID" sz="1600" b="1" baseline="-25000" dirty="0"/>
            </a:p>
          </p:txBody>
        </p:sp>
        <p:sp>
          <p:nvSpPr>
            <p:cNvPr id="43" name="TextBox 42"/>
            <p:cNvSpPr txBox="1"/>
            <p:nvPr/>
          </p:nvSpPr>
          <p:spPr>
            <a:xfrm>
              <a:off x="4983617" y="6357958"/>
              <a:ext cx="1871635" cy="315019"/>
            </a:xfrm>
            <a:prstGeom prst="rect">
              <a:avLst/>
            </a:prstGeom>
            <a:noFill/>
            <a:ln>
              <a:noFill/>
            </a:ln>
          </p:spPr>
          <p:txBody>
            <a:bodyPr wrap="square" rtlCol="0">
              <a:spAutoFit/>
            </a:bodyPr>
            <a:lstStyle/>
            <a:p>
              <a:r>
                <a:rPr lang="id-ID" sz="1400" b="1" dirty="0" smtClean="0"/>
                <a:t>Alkohol dehidrogenase</a:t>
              </a:r>
              <a:endParaRPr lang="id-ID" sz="1400" b="1" dirty="0"/>
            </a:p>
          </p:txBody>
        </p:sp>
        <p:sp>
          <p:nvSpPr>
            <p:cNvPr id="44" name="TextBox 43"/>
            <p:cNvSpPr txBox="1"/>
            <p:nvPr/>
          </p:nvSpPr>
          <p:spPr>
            <a:xfrm>
              <a:off x="7069565" y="6069570"/>
              <a:ext cx="1143008" cy="535531"/>
            </a:xfrm>
            <a:prstGeom prst="rect">
              <a:avLst/>
            </a:prstGeom>
            <a:noFill/>
            <a:ln>
              <a:solidFill>
                <a:schemeClr val="tx1"/>
              </a:solidFill>
            </a:ln>
          </p:spPr>
          <p:txBody>
            <a:bodyPr wrap="square" rtlCol="0">
              <a:spAutoFit/>
            </a:bodyPr>
            <a:lstStyle/>
            <a:p>
              <a:pPr algn="ctr"/>
              <a:r>
                <a:rPr lang="id-ID" sz="1600" b="1" dirty="0" smtClean="0"/>
                <a:t>CH</a:t>
              </a:r>
              <a:r>
                <a:rPr lang="id-ID" sz="1600" b="1" baseline="-25000" dirty="0" smtClean="0"/>
                <a:t>3</a:t>
              </a:r>
              <a:r>
                <a:rPr lang="id-ID" sz="1600" b="1" dirty="0" smtClean="0"/>
                <a:t>CH</a:t>
              </a:r>
              <a:r>
                <a:rPr lang="id-ID" sz="1600" b="1" baseline="-25000" dirty="0" smtClean="0"/>
                <a:t>2</a:t>
              </a:r>
              <a:r>
                <a:rPr lang="id-ID" sz="1600" b="1" dirty="0" smtClean="0"/>
                <a:t>OH </a:t>
              </a:r>
            </a:p>
            <a:p>
              <a:pPr algn="ctr"/>
              <a:r>
                <a:rPr lang="id-ID" b="1" baseline="-25000" dirty="0" smtClean="0"/>
                <a:t>ETANOL</a:t>
              </a:r>
              <a:endParaRPr lang="id-ID" b="1" baseline="-25000" dirty="0"/>
            </a:p>
          </p:txBody>
        </p:sp>
        <p:sp>
          <p:nvSpPr>
            <p:cNvPr id="45" name="TextBox 44"/>
            <p:cNvSpPr txBox="1"/>
            <p:nvPr/>
          </p:nvSpPr>
          <p:spPr>
            <a:xfrm>
              <a:off x="6140871" y="5715016"/>
              <a:ext cx="612000" cy="307777"/>
            </a:xfrm>
            <a:prstGeom prst="rect">
              <a:avLst/>
            </a:prstGeom>
            <a:noFill/>
            <a:ln>
              <a:noFill/>
            </a:ln>
          </p:spPr>
          <p:txBody>
            <a:bodyPr wrap="square" rtlCol="0">
              <a:spAutoFit/>
            </a:bodyPr>
            <a:lstStyle/>
            <a:p>
              <a:r>
                <a:rPr lang="id-ID" sz="1400" b="1" dirty="0" smtClean="0"/>
                <a:t>NAD</a:t>
              </a:r>
              <a:r>
                <a:rPr lang="id-ID" sz="1400" b="1" baseline="30000" dirty="0" smtClean="0"/>
                <a:t>+</a:t>
              </a:r>
              <a:endParaRPr lang="id-ID" sz="1400" b="1" baseline="30000" dirty="0"/>
            </a:p>
          </p:txBody>
        </p:sp>
        <p:sp>
          <p:nvSpPr>
            <p:cNvPr id="46" name="TextBox 45"/>
            <p:cNvSpPr txBox="1"/>
            <p:nvPr/>
          </p:nvSpPr>
          <p:spPr>
            <a:xfrm>
              <a:off x="1711715" y="5643578"/>
              <a:ext cx="648000" cy="307777"/>
            </a:xfrm>
            <a:prstGeom prst="rect">
              <a:avLst/>
            </a:prstGeom>
            <a:noFill/>
            <a:ln>
              <a:noFill/>
            </a:ln>
          </p:spPr>
          <p:txBody>
            <a:bodyPr wrap="square" rtlCol="0">
              <a:spAutoFit/>
            </a:bodyPr>
            <a:lstStyle/>
            <a:p>
              <a:r>
                <a:rPr lang="id-ID" sz="1400" b="1" dirty="0" smtClean="0"/>
                <a:t>NADH</a:t>
              </a:r>
              <a:endParaRPr lang="id-ID" sz="1400" b="1" baseline="-25000" dirty="0"/>
            </a:p>
          </p:txBody>
        </p:sp>
        <p:sp>
          <p:nvSpPr>
            <p:cNvPr id="47" name="TextBox 46"/>
            <p:cNvSpPr txBox="1"/>
            <p:nvPr/>
          </p:nvSpPr>
          <p:spPr>
            <a:xfrm>
              <a:off x="2640409" y="5677330"/>
              <a:ext cx="576000" cy="451406"/>
            </a:xfrm>
            <a:prstGeom prst="rect">
              <a:avLst/>
            </a:prstGeom>
            <a:noFill/>
            <a:ln>
              <a:noFill/>
            </a:ln>
          </p:spPr>
          <p:txBody>
            <a:bodyPr wrap="square" rtlCol="0">
              <a:spAutoFit/>
            </a:bodyPr>
            <a:lstStyle/>
            <a:p>
              <a:r>
                <a:rPr lang="id-ID" sz="1400" b="1" dirty="0" smtClean="0"/>
                <a:t>NAD</a:t>
              </a:r>
              <a:r>
                <a:rPr lang="id-ID" sz="1400" b="1" baseline="30000" dirty="0" smtClean="0"/>
                <a:t>+</a:t>
              </a:r>
              <a:endParaRPr lang="id-ID" sz="1400" b="1" baseline="30000" dirty="0"/>
            </a:p>
          </p:txBody>
        </p:sp>
        <p:sp>
          <p:nvSpPr>
            <p:cNvPr id="49" name="TextBox 48"/>
            <p:cNvSpPr txBox="1"/>
            <p:nvPr/>
          </p:nvSpPr>
          <p:spPr>
            <a:xfrm>
              <a:off x="4926425" y="5715016"/>
              <a:ext cx="648000" cy="307777"/>
            </a:xfrm>
            <a:prstGeom prst="rect">
              <a:avLst/>
            </a:prstGeom>
            <a:noFill/>
            <a:ln>
              <a:noFill/>
            </a:ln>
          </p:spPr>
          <p:txBody>
            <a:bodyPr wrap="square" rtlCol="0">
              <a:spAutoFit/>
            </a:bodyPr>
            <a:lstStyle/>
            <a:p>
              <a:r>
                <a:rPr lang="id-ID" sz="1400" b="1" dirty="0" smtClean="0"/>
                <a:t>NADH</a:t>
              </a:r>
              <a:endParaRPr lang="id-ID" sz="1400" b="1" baseline="-25000" dirty="0"/>
            </a:p>
          </p:txBody>
        </p:sp>
        <p:sp>
          <p:nvSpPr>
            <p:cNvPr id="50" name="TextBox 49"/>
            <p:cNvSpPr txBox="1"/>
            <p:nvPr/>
          </p:nvSpPr>
          <p:spPr>
            <a:xfrm>
              <a:off x="3214678" y="5677330"/>
              <a:ext cx="357190" cy="307777"/>
            </a:xfrm>
            <a:prstGeom prst="rect">
              <a:avLst/>
            </a:prstGeom>
            <a:noFill/>
            <a:ln>
              <a:noFill/>
            </a:ln>
          </p:spPr>
          <p:txBody>
            <a:bodyPr wrap="square" rtlCol="0">
              <a:spAutoFit/>
            </a:bodyPr>
            <a:lstStyle/>
            <a:p>
              <a:r>
                <a:rPr lang="id-ID" sz="1400" b="1" dirty="0" smtClean="0"/>
                <a:t>H</a:t>
              </a:r>
              <a:r>
                <a:rPr lang="id-ID" sz="1400" b="1" baseline="30000" dirty="0" smtClean="0"/>
                <a:t>+</a:t>
              </a:r>
              <a:endParaRPr lang="id-ID" sz="1400" b="1" baseline="30000" dirty="0"/>
            </a:p>
          </p:txBody>
        </p:sp>
        <p:sp>
          <p:nvSpPr>
            <p:cNvPr id="51" name="TextBox 50"/>
            <p:cNvSpPr txBox="1"/>
            <p:nvPr/>
          </p:nvSpPr>
          <p:spPr>
            <a:xfrm>
              <a:off x="6715140" y="5643578"/>
              <a:ext cx="360000" cy="307777"/>
            </a:xfrm>
            <a:prstGeom prst="rect">
              <a:avLst/>
            </a:prstGeom>
            <a:noFill/>
            <a:ln>
              <a:noFill/>
            </a:ln>
          </p:spPr>
          <p:txBody>
            <a:bodyPr wrap="square" rtlCol="0">
              <a:spAutoFit/>
            </a:bodyPr>
            <a:lstStyle/>
            <a:p>
              <a:r>
                <a:rPr lang="id-ID" sz="1400" b="1" dirty="0" smtClean="0"/>
                <a:t>H</a:t>
              </a:r>
              <a:r>
                <a:rPr lang="id-ID" sz="1400" b="1" baseline="30000" dirty="0" smtClean="0"/>
                <a:t>+</a:t>
              </a:r>
              <a:endParaRPr lang="id-ID" sz="1400" b="1" baseline="30000" dirty="0"/>
            </a:p>
          </p:txBody>
        </p:sp>
        <p:cxnSp>
          <p:nvCxnSpPr>
            <p:cNvPr id="52" name="Shape 51"/>
            <p:cNvCxnSpPr>
              <a:endCxn id="27" idx="0"/>
            </p:cNvCxnSpPr>
            <p:nvPr/>
          </p:nvCxnSpPr>
          <p:spPr>
            <a:xfrm rot="10800000" flipV="1">
              <a:off x="3237395" y="2071677"/>
              <a:ext cx="617460" cy="288080"/>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Shape 52"/>
            <p:cNvCxnSpPr/>
            <p:nvPr/>
          </p:nvCxnSpPr>
          <p:spPr>
            <a:xfrm>
              <a:off x="5936113" y="2071678"/>
              <a:ext cx="847700" cy="301793"/>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a:off x="4354921" y="2500306"/>
              <a:ext cx="114300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rot="10800000">
              <a:off x="4354921" y="2571744"/>
              <a:ext cx="107157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1" name="Shape 70"/>
            <p:cNvCxnSpPr>
              <a:stCxn id="46" idx="0"/>
              <a:endCxn id="47" idx="0"/>
            </p:cNvCxnSpPr>
            <p:nvPr/>
          </p:nvCxnSpPr>
          <p:spPr>
            <a:xfrm rot="16200000" flipH="1">
              <a:off x="2465186" y="5214107"/>
              <a:ext cx="33752" cy="892694"/>
            </a:xfrm>
            <a:prstGeom prst="curvedConnector3">
              <a:avLst>
                <a:gd name="adj1" fmla="val -908187"/>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9" name="Straight Arrow Connector 78"/>
            <p:cNvCxnSpPr>
              <a:stCxn id="40" idx="3"/>
              <a:endCxn id="42" idx="1"/>
            </p:cNvCxnSpPr>
            <p:nvPr/>
          </p:nvCxnSpPr>
          <p:spPr>
            <a:xfrm flipV="1">
              <a:off x="2068905" y="6312922"/>
              <a:ext cx="1857387" cy="270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p:nvPr/>
          </p:nvCxnSpPr>
          <p:spPr>
            <a:xfrm flipV="1">
              <a:off x="4854987" y="6286520"/>
              <a:ext cx="2214578" cy="8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5" name="Curved Connector 84"/>
            <p:cNvCxnSpPr>
              <a:stCxn id="49" idx="2"/>
              <a:endCxn id="45" idx="2"/>
            </p:cNvCxnSpPr>
            <p:nvPr/>
          </p:nvCxnSpPr>
          <p:spPr>
            <a:xfrm rot="16200000" flipH="1">
              <a:off x="5848648" y="5424570"/>
              <a:ext cx="1588" cy="1196446"/>
            </a:xfrm>
            <a:prstGeom prst="curvedConnector3">
              <a:avLst>
                <a:gd name="adj1" fmla="val 14395466"/>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a:stCxn id="19" idx="3"/>
              <a:endCxn id="21" idx="1"/>
            </p:cNvCxnSpPr>
            <p:nvPr/>
          </p:nvCxnSpPr>
          <p:spPr>
            <a:xfrm>
              <a:off x="1505269" y="5312789"/>
              <a:ext cx="2364927"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1" name="Elbow Connector 110"/>
            <p:cNvCxnSpPr>
              <a:stCxn id="16" idx="3"/>
              <a:endCxn id="15" idx="1"/>
            </p:cNvCxnSpPr>
            <p:nvPr/>
          </p:nvCxnSpPr>
          <p:spPr>
            <a:xfrm flipV="1">
              <a:off x="4116036" y="4312657"/>
              <a:ext cx="3024967" cy="479582"/>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7" name="TextBox 116"/>
            <p:cNvSpPr txBox="1"/>
            <p:nvPr/>
          </p:nvSpPr>
          <p:spPr>
            <a:xfrm>
              <a:off x="4857753" y="4429132"/>
              <a:ext cx="714379" cy="338554"/>
            </a:xfrm>
            <a:prstGeom prst="rect">
              <a:avLst/>
            </a:prstGeom>
            <a:noFill/>
            <a:ln>
              <a:noFill/>
            </a:ln>
          </p:spPr>
          <p:txBody>
            <a:bodyPr wrap="square" rtlCol="0">
              <a:spAutoFit/>
            </a:bodyPr>
            <a:lstStyle/>
            <a:p>
              <a:r>
                <a:rPr lang="id-ID" sz="1600" b="1" dirty="0" smtClean="0"/>
                <a:t>Aerob</a:t>
              </a:r>
              <a:endParaRPr lang="id-ID" sz="1600" b="1" dirty="0"/>
            </a:p>
          </p:txBody>
        </p:sp>
        <p:sp>
          <p:nvSpPr>
            <p:cNvPr id="118" name="TextBox 117"/>
            <p:cNvSpPr txBox="1"/>
            <p:nvPr/>
          </p:nvSpPr>
          <p:spPr>
            <a:xfrm>
              <a:off x="1357290" y="4429132"/>
              <a:ext cx="928694" cy="338554"/>
            </a:xfrm>
            <a:prstGeom prst="rect">
              <a:avLst/>
            </a:prstGeom>
            <a:noFill/>
            <a:ln>
              <a:noFill/>
            </a:ln>
          </p:spPr>
          <p:txBody>
            <a:bodyPr wrap="square" rtlCol="0">
              <a:spAutoFit/>
            </a:bodyPr>
            <a:lstStyle/>
            <a:p>
              <a:r>
                <a:rPr lang="id-ID" sz="1600" b="1" dirty="0" smtClean="0"/>
                <a:t>Anaerob</a:t>
              </a:r>
              <a:endParaRPr lang="id-ID" sz="1600" b="1" dirty="0"/>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511156"/>
          </a:xfrm>
        </p:spPr>
        <p:txBody>
          <a:bodyPr>
            <a:normAutofit fontScale="90000"/>
          </a:bodyPr>
          <a:lstStyle/>
          <a:p>
            <a:r>
              <a:rPr lang="id-ID" b="1" dirty="0" smtClean="0"/>
              <a:t>Alkohol</a:t>
            </a:r>
            <a:endParaRPr lang="id-ID" b="1" dirty="0"/>
          </a:p>
        </p:txBody>
      </p:sp>
      <p:sp>
        <p:nvSpPr>
          <p:cNvPr id="3" name="Content Placeholder 2"/>
          <p:cNvSpPr>
            <a:spLocks noGrp="1"/>
          </p:cNvSpPr>
          <p:nvPr>
            <p:ph idx="1"/>
          </p:nvPr>
        </p:nvSpPr>
        <p:spPr>
          <a:xfrm>
            <a:off x="71438" y="642918"/>
            <a:ext cx="8929718" cy="6072206"/>
          </a:xfrm>
        </p:spPr>
        <p:txBody>
          <a:bodyPr>
            <a:normAutofit fontScale="85000" lnSpcReduction="20000"/>
          </a:bodyPr>
          <a:lstStyle/>
          <a:p>
            <a:pPr marL="0">
              <a:spcBef>
                <a:spcPts val="0"/>
              </a:spcBef>
              <a:buNone/>
            </a:pPr>
            <a:r>
              <a:rPr lang="id-ID" dirty="0" smtClean="0"/>
              <a:t>Penggunaan :</a:t>
            </a:r>
          </a:p>
          <a:p>
            <a:pPr marL="0" indent="-514350">
              <a:spcBef>
                <a:spcPts val="0"/>
              </a:spcBef>
              <a:buFont typeface="+mj-lt"/>
              <a:buAutoNum type="arabicPeriod"/>
            </a:pPr>
            <a:r>
              <a:rPr lang="id-ID" dirty="0" smtClean="0"/>
              <a:t>Minuman beralkohol : tuak, bir, dll.</a:t>
            </a:r>
          </a:p>
          <a:p>
            <a:pPr marL="0" indent="-514350">
              <a:spcBef>
                <a:spcPts val="0"/>
              </a:spcBef>
              <a:buFont typeface="+mj-lt"/>
              <a:buAutoNum type="arabicPeriod"/>
            </a:pPr>
            <a:r>
              <a:rPr lang="id-ID" dirty="0" smtClean="0"/>
              <a:t>Sbg bahan kimia bagi produksi material kimia :</a:t>
            </a:r>
          </a:p>
          <a:p>
            <a:pPr marL="800100" lvl="2" indent="-263525">
              <a:spcBef>
                <a:spcPts val="0"/>
              </a:spcBef>
            </a:pPr>
            <a:r>
              <a:rPr lang="id-ID" sz="2800" dirty="0" smtClean="0"/>
              <a:t>Sbg pelarut</a:t>
            </a:r>
          </a:p>
          <a:p>
            <a:pPr marL="800100" lvl="2" indent="-263525">
              <a:spcBef>
                <a:spcPts val="0"/>
              </a:spcBef>
            </a:pPr>
            <a:r>
              <a:rPr lang="id-ID" sz="2800" dirty="0" smtClean="0"/>
              <a:t>Pembuatan etil asetat, asam asetat, glikol dl</a:t>
            </a:r>
            <a:r>
              <a:rPr lang="id-ID" sz="2600" dirty="0" smtClean="0"/>
              <a:t>l</a:t>
            </a:r>
          </a:p>
          <a:p>
            <a:pPr marL="555625" lvl="1" indent="-514350">
              <a:spcBef>
                <a:spcPts val="0"/>
              </a:spcBef>
              <a:buFont typeface="+mj-lt"/>
              <a:buAutoNum type="arabicPeriod" startAt="3"/>
            </a:pPr>
            <a:r>
              <a:rPr lang="id-ID" sz="3200" dirty="0" smtClean="0"/>
              <a:t>Sbg bhn bakar motor utk menghemat energi</a:t>
            </a:r>
          </a:p>
          <a:p>
            <a:pPr marL="555625" lvl="1" indent="-514350">
              <a:spcBef>
                <a:spcPts val="0"/>
              </a:spcBef>
              <a:buFont typeface="+mj-lt"/>
              <a:buAutoNum type="arabicPeriod" startAt="3"/>
            </a:pPr>
            <a:r>
              <a:rPr lang="id-ID" sz="3200" dirty="0" smtClean="0"/>
              <a:t>Dlm dunia farmasi :</a:t>
            </a:r>
          </a:p>
          <a:p>
            <a:pPr marL="555625" lvl="1" indent="-514350">
              <a:spcBef>
                <a:spcPts val="0"/>
              </a:spcBef>
              <a:buNone/>
            </a:pPr>
            <a:endParaRPr lang="id-ID" sz="3200" dirty="0" smtClean="0"/>
          </a:p>
          <a:p>
            <a:pPr marL="555625" lvl="1" indent="-514350">
              <a:spcBef>
                <a:spcPts val="0"/>
              </a:spcBef>
              <a:buNone/>
            </a:pPr>
            <a:r>
              <a:rPr lang="id-ID" sz="3200" dirty="0" smtClean="0"/>
              <a:t>Sifat2 Umum :</a:t>
            </a:r>
          </a:p>
          <a:p>
            <a:pPr marL="555625" lvl="1" indent="-514350">
              <a:spcBef>
                <a:spcPts val="0"/>
              </a:spcBef>
              <a:buFont typeface="+mj-lt"/>
              <a:buAutoNum type="arabicPeriod"/>
            </a:pPr>
            <a:r>
              <a:rPr lang="id-ID" sz="3200" dirty="0" smtClean="0"/>
              <a:t>Mrpk zat cair yg tdk berwarna.</a:t>
            </a:r>
          </a:p>
          <a:p>
            <a:pPr marL="555625" lvl="1" indent="-514350">
              <a:spcBef>
                <a:spcPts val="0"/>
              </a:spcBef>
              <a:buFont typeface="+mj-lt"/>
              <a:buAutoNum type="arabicPeriod"/>
            </a:pPr>
            <a:r>
              <a:rPr lang="id-ID" sz="3200" dirty="0" smtClean="0"/>
              <a:t>Mudah menguap dan terbakar.</a:t>
            </a:r>
          </a:p>
          <a:p>
            <a:pPr marL="555625" lvl="1" indent="-514350">
              <a:spcBef>
                <a:spcPts val="0"/>
              </a:spcBef>
              <a:buFont typeface="+mj-lt"/>
              <a:buAutoNum type="arabicPeriod"/>
            </a:pPr>
            <a:r>
              <a:rPr lang="id-ID" sz="3200" dirty="0" smtClean="0"/>
              <a:t>Mudah larut dlm air dgn menimbulkan panas</a:t>
            </a:r>
          </a:p>
          <a:p>
            <a:pPr marL="555625" lvl="1" indent="-514350">
              <a:spcBef>
                <a:spcPts val="0"/>
              </a:spcBef>
              <a:buFont typeface="+mj-lt"/>
              <a:buAutoNum type="arabicPeriod"/>
            </a:pPr>
            <a:r>
              <a:rPr lang="id-ID" sz="3200" dirty="0" smtClean="0"/>
              <a:t>BJ &lt; BJ air</a:t>
            </a:r>
          </a:p>
          <a:p>
            <a:pPr marL="555625" lvl="1" indent="-514350">
              <a:spcBef>
                <a:spcPts val="0"/>
              </a:spcBef>
              <a:buFont typeface="+mj-lt"/>
              <a:buAutoNum type="arabicPeriod"/>
            </a:pPr>
            <a:r>
              <a:rPr lang="id-ID" sz="3200" dirty="0" smtClean="0"/>
              <a:t>Mpy bau yg spesifik</a:t>
            </a:r>
          </a:p>
          <a:p>
            <a:pPr marL="555625" lvl="1" indent="-514350">
              <a:spcBef>
                <a:spcPts val="0"/>
              </a:spcBef>
              <a:buNone/>
            </a:pPr>
            <a:endParaRPr lang="id-ID" sz="3200" dirty="0" smtClean="0"/>
          </a:p>
          <a:p>
            <a:pPr marL="555625" lvl="1" indent="-514350">
              <a:spcBef>
                <a:spcPts val="0"/>
              </a:spcBef>
              <a:buNone/>
            </a:pPr>
            <a:r>
              <a:rPr lang="id-ID" sz="3200" dirty="0" smtClean="0"/>
              <a:t>Pembuatan alkohol :</a:t>
            </a:r>
          </a:p>
          <a:p>
            <a:pPr marL="555625" lvl="1" indent="-514350">
              <a:spcBef>
                <a:spcPts val="0"/>
              </a:spcBef>
              <a:buFont typeface="+mj-lt"/>
              <a:buAutoNum type="arabicPeriod"/>
            </a:pPr>
            <a:r>
              <a:rPr lang="id-ID" sz="3200" dirty="0" smtClean="0"/>
              <a:t>Secara sintesis</a:t>
            </a:r>
          </a:p>
          <a:p>
            <a:pPr marL="555625" lvl="1" indent="-514350">
              <a:spcBef>
                <a:spcPts val="0"/>
              </a:spcBef>
              <a:buFont typeface="+mj-lt"/>
              <a:buAutoNum type="arabicPeriod"/>
            </a:pPr>
            <a:r>
              <a:rPr lang="id-ID" sz="3200" dirty="0" smtClean="0"/>
              <a:t>Secara fermentasi</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smtClean="0"/>
              <a:t>Pembuatan Alkohol dengan Cara Fermentasi</a:t>
            </a:r>
            <a:endParaRPr lang="id-ID" b="1" dirty="0"/>
          </a:p>
        </p:txBody>
      </p:sp>
      <p:sp>
        <p:nvSpPr>
          <p:cNvPr id="3" name="Content Placeholder 2"/>
          <p:cNvSpPr>
            <a:spLocks noGrp="1"/>
          </p:cNvSpPr>
          <p:nvPr>
            <p:ph idx="1"/>
          </p:nvPr>
        </p:nvSpPr>
        <p:spPr/>
        <p:txBody>
          <a:bodyPr>
            <a:normAutofit lnSpcReduction="10000"/>
          </a:bodyPr>
          <a:lstStyle/>
          <a:p>
            <a:pPr>
              <a:buNone/>
            </a:pPr>
            <a:r>
              <a:rPr lang="id-ID" dirty="0" smtClean="0"/>
              <a:t>Bahan Baku :</a:t>
            </a:r>
          </a:p>
          <a:p>
            <a:pPr marL="514350" indent="-514350">
              <a:buFont typeface="+mj-lt"/>
              <a:buAutoNum type="arabicPeriod"/>
            </a:pPr>
            <a:r>
              <a:rPr lang="id-ID" dirty="0" smtClean="0"/>
              <a:t>Substansi sakarin </a:t>
            </a:r>
            <a:r>
              <a:rPr lang="id-ID" dirty="0" smtClean="0">
                <a:sym typeface="Symbol"/>
              </a:rPr>
              <a:t> mpy rasa manis, mis. Gula tebu, gula bit, molase (tetes), macam sari buah2-an, dll.</a:t>
            </a:r>
          </a:p>
          <a:p>
            <a:pPr marL="514350" indent="-514350">
              <a:buFont typeface="+mj-lt"/>
              <a:buAutoNum type="arabicPeriod"/>
            </a:pPr>
            <a:r>
              <a:rPr lang="id-ID" dirty="0" smtClean="0">
                <a:sym typeface="Symbol"/>
              </a:rPr>
              <a:t>Bahan yg mengandung pati. Mis, padi2-an, jagung, gandum, kentang, sorgum, malt, ubi kayu, dll.</a:t>
            </a:r>
          </a:p>
          <a:p>
            <a:pPr marL="514350" indent="-514350">
              <a:buFont typeface="+mj-lt"/>
              <a:buAutoNum type="arabicPeriod"/>
            </a:pPr>
            <a:r>
              <a:rPr lang="id-ID" dirty="0" smtClean="0">
                <a:sym typeface="Symbol"/>
              </a:rPr>
              <a:t>Bahan yg mengandung selulosa. Mis, kayu, cairan buangan pabrik kertas.</a:t>
            </a:r>
            <a:endParaRPr lang="id-ID"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1414"/>
            <a:ext cx="9072000" cy="3214710"/>
          </a:xfrm>
        </p:spPr>
        <p:txBody>
          <a:bodyPr>
            <a:noAutofit/>
          </a:bodyPr>
          <a:lstStyle/>
          <a:p>
            <a:pPr algn="l"/>
            <a:r>
              <a:rPr lang="id-ID" sz="2800" b="1" dirty="0" smtClean="0">
                <a:solidFill>
                  <a:srgbClr val="0000CC"/>
                </a:solidFill>
                <a:latin typeface="+mn-lt"/>
              </a:rPr>
              <a:t>Bioteknologi :</a:t>
            </a:r>
            <a:r>
              <a:rPr lang="id-ID" sz="2800" dirty="0" smtClean="0">
                <a:latin typeface="+mn-lt"/>
              </a:rPr>
              <a:t> </a:t>
            </a:r>
            <a:br>
              <a:rPr lang="id-ID" sz="2800" dirty="0" smtClean="0">
                <a:latin typeface="+mn-lt"/>
              </a:rPr>
            </a:br>
            <a:r>
              <a:rPr lang="en-US" sz="2800" dirty="0" smtClean="0">
                <a:latin typeface="+mn-lt"/>
              </a:rPr>
              <a:t>A</a:t>
            </a:r>
            <a:r>
              <a:rPr lang="id-ID" sz="2800" dirty="0" smtClean="0">
                <a:latin typeface="+mn-lt"/>
              </a:rPr>
              <a:t>dalah penggunaan biokimia, mikrobiologi dan keteknikan kimia secara terpadu utk menerapkan teknologi pemanfaatan mikroba dan teknologi kultur jaringan.</a:t>
            </a:r>
            <a:br>
              <a:rPr lang="id-ID" sz="2800" dirty="0" smtClean="0">
                <a:latin typeface="+mn-lt"/>
              </a:rPr>
            </a:br>
            <a:r>
              <a:rPr lang="id-ID" sz="2800" dirty="0" smtClean="0">
                <a:latin typeface="+mn-lt"/>
              </a:rPr>
              <a:t>Spektrum bioteknologi sangat luas, mencakup produksi pangan terfermentasi, antibiotik, enzim, alkohol, pelarut organik, vitamin, dll.</a:t>
            </a:r>
            <a:endParaRPr lang="id-ID" sz="2800" dirty="0">
              <a:latin typeface="+mn-lt"/>
            </a:endParaRPr>
          </a:p>
        </p:txBody>
      </p:sp>
      <p:sp>
        <p:nvSpPr>
          <p:cNvPr id="3" name="Subtitle 2"/>
          <p:cNvSpPr>
            <a:spLocks noGrp="1"/>
          </p:cNvSpPr>
          <p:nvPr>
            <p:ph type="subTitle" idx="1"/>
          </p:nvPr>
        </p:nvSpPr>
        <p:spPr>
          <a:xfrm>
            <a:off x="0" y="3643314"/>
            <a:ext cx="9144000" cy="1752600"/>
          </a:xfrm>
        </p:spPr>
        <p:txBody>
          <a:bodyPr>
            <a:noAutofit/>
          </a:bodyPr>
          <a:lstStyle/>
          <a:p>
            <a:pPr algn="just"/>
            <a:r>
              <a:rPr lang="id-ID" sz="2800" b="1" dirty="0" smtClean="0">
                <a:solidFill>
                  <a:srgbClr val="0000CC"/>
                </a:solidFill>
              </a:rPr>
              <a:t>Bioindustri :</a:t>
            </a:r>
          </a:p>
          <a:p>
            <a:pPr algn="just"/>
            <a:r>
              <a:rPr lang="id-ID" sz="2800" dirty="0" smtClean="0">
                <a:solidFill>
                  <a:schemeClr val="tx1"/>
                </a:solidFill>
              </a:rPr>
              <a:t>Bagian dari bioteknologi yaitu penerapan mikroorganisme dan enzim dalam skala besar (skala industri) serta memperhitungkan kajian ekonomi dan untung rugi suatu proses fermentasi. </a:t>
            </a:r>
          </a:p>
          <a:p>
            <a:pPr algn="just"/>
            <a:r>
              <a:rPr lang="id-ID" sz="2800" dirty="0" smtClean="0">
                <a:solidFill>
                  <a:schemeClr val="tx1"/>
                </a:solidFill>
              </a:rPr>
              <a:t>Kajian bioindustri yang paling penting adalah </a:t>
            </a:r>
            <a:r>
              <a:rPr lang="id-ID" sz="2800" dirty="0" smtClean="0">
                <a:solidFill>
                  <a:srgbClr val="0000CC"/>
                </a:solidFill>
              </a:rPr>
              <a:t>teknologi fermentasi.</a:t>
            </a:r>
            <a:endParaRPr lang="id-ID" sz="2800" dirty="0">
              <a:solidFill>
                <a:srgbClr val="0000CC"/>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1414"/>
            <a:ext cx="9144000" cy="6786586"/>
          </a:xfrm>
        </p:spPr>
        <p:txBody>
          <a:bodyPr>
            <a:normAutofit fontScale="85000" lnSpcReduction="20000"/>
          </a:bodyPr>
          <a:lstStyle/>
          <a:p>
            <a:pPr marL="441325" indent="-441325">
              <a:buFont typeface="+mj-lt"/>
              <a:buAutoNum type="arabicPeriod"/>
            </a:pPr>
            <a:r>
              <a:rPr lang="en-US" b="1" dirty="0" err="1" smtClean="0"/>
              <a:t>Substansi</a:t>
            </a:r>
            <a:r>
              <a:rPr lang="en-US" b="1" dirty="0" smtClean="0"/>
              <a:t> s</a:t>
            </a:r>
            <a:r>
              <a:rPr lang="id-ID" b="1" dirty="0" smtClean="0"/>
              <a:t>akarin sbg bahan baku </a:t>
            </a:r>
            <a:r>
              <a:rPr lang="id-ID" dirty="0" smtClean="0"/>
              <a:t>:</a:t>
            </a:r>
          </a:p>
          <a:p>
            <a:pPr marL="725488" lvl="1" indent="-325438"/>
            <a:r>
              <a:rPr lang="id-ID" dirty="0" smtClean="0"/>
              <a:t>Utk skala produksi </a:t>
            </a:r>
            <a:r>
              <a:rPr lang="id-ID" dirty="0" smtClean="0">
                <a:sym typeface="Symbol"/>
              </a:rPr>
              <a:t> dipakai molase (tetes)</a:t>
            </a:r>
          </a:p>
          <a:p>
            <a:pPr marL="725488" lvl="1" indent="-325438"/>
            <a:r>
              <a:rPr lang="id-ID" dirty="0" smtClean="0"/>
              <a:t>Molase </a:t>
            </a:r>
            <a:r>
              <a:rPr lang="id-ID" dirty="0" smtClean="0">
                <a:sym typeface="Symbol"/>
              </a:rPr>
              <a:t> hasil samping dari industri gula, merupakan sisa dari proses penguapan / pengkristalan gula yg tdk ekonomis lagi. Disebut jg dgn “</a:t>
            </a:r>
            <a:r>
              <a:rPr lang="id-ID" i="1" dirty="0" smtClean="0">
                <a:sym typeface="Symbol"/>
              </a:rPr>
              <a:t>black strap molase</a:t>
            </a:r>
            <a:r>
              <a:rPr lang="id-ID" dirty="0" smtClean="0">
                <a:sym typeface="Symbol"/>
              </a:rPr>
              <a:t>”.</a:t>
            </a:r>
          </a:p>
          <a:p>
            <a:pPr marL="725488" lvl="1" indent="-325438"/>
            <a:r>
              <a:rPr lang="id-ID" dirty="0" smtClean="0">
                <a:sym typeface="Symbol"/>
              </a:rPr>
              <a:t>Molase </a:t>
            </a:r>
            <a:r>
              <a:rPr lang="id-ID" b="1" dirty="0" smtClean="0">
                <a:sym typeface="Symbol"/>
              </a:rPr>
              <a:t></a:t>
            </a:r>
            <a:r>
              <a:rPr lang="id-ID" dirty="0" smtClean="0">
                <a:sym typeface="Symbol"/>
              </a:rPr>
              <a:t> sukrosa, gula invert, garam2 dan bahan2 non gula. Disamping zat2 yg dpt difermentasi, molase jg mengandung zat2 yg tdk dpt difermentasi. Mis, karamel, melanoidin, dll.</a:t>
            </a:r>
            <a:endParaRPr lang="id-ID" dirty="0" smtClean="0"/>
          </a:p>
          <a:p>
            <a:pPr marL="514350" indent="-514350">
              <a:buFont typeface="+mj-lt"/>
              <a:buAutoNum type="arabicPeriod"/>
            </a:pPr>
            <a:r>
              <a:rPr lang="id-ID" b="1" dirty="0" smtClean="0"/>
              <a:t>Pati sbg bahan baku </a:t>
            </a:r>
            <a:r>
              <a:rPr lang="id-ID" dirty="0" smtClean="0"/>
              <a:t>:</a:t>
            </a:r>
          </a:p>
          <a:p>
            <a:pPr marL="914400" lvl="1" indent="-514350"/>
            <a:r>
              <a:rPr lang="id-ID" dirty="0" smtClean="0"/>
              <a:t>Pati  </a:t>
            </a:r>
            <a:r>
              <a:rPr lang="id-ID" dirty="0" smtClean="0">
                <a:sym typeface="Symbol"/>
              </a:rPr>
              <a:t>  </a:t>
            </a:r>
            <a:r>
              <a:rPr lang="id-ID" dirty="0" smtClean="0"/>
              <a:t>monosakarida (glukosa)</a:t>
            </a:r>
          </a:p>
          <a:p>
            <a:pPr marL="914400" lvl="1" indent="-514350"/>
            <a:r>
              <a:rPr lang="id-ID" dirty="0" smtClean="0"/>
              <a:t>Pati                Amilosa (20%) </a:t>
            </a:r>
            <a:r>
              <a:rPr lang="id-ID" dirty="0" smtClean="0">
                <a:sym typeface="Symbol"/>
              </a:rPr>
              <a:t>  l</a:t>
            </a:r>
            <a:r>
              <a:rPr lang="id-ID" dirty="0" smtClean="0"/>
              <a:t>arut dlm air</a:t>
            </a:r>
          </a:p>
          <a:p>
            <a:pPr marL="914400" lvl="1" indent="-514350"/>
            <a:r>
              <a:rPr lang="id-ID" dirty="0" smtClean="0"/>
              <a:t>                       Amilopektin (80%) </a:t>
            </a:r>
            <a:r>
              <a:rPr lang="id-ID" dirty="0" smtClean="0">
                <a:sym typeface="Symbol"/>
              </a:rPr>
              <a:t>  t</a:t>
            </a:r>
            <a:r>
              <a:rPr lang="id-ID" dirty="0" smtClean="0"/>
              <a:t>dk larut dlm air</a:t>
            </a:r>
          </a:p>
          <a:p>
            <a:pPr marL="914400" lvl="1" indent="-514350"/>
            <a:r>
              <a:rPr lang="id-ID" dirty="0" smtClean="0"/>
              <a:t>Proses perubahan pati </a:t>
            </a:r>
            <a:r>
              <a:rPr lang="id-ID" dirty="0" smtClean="0">
                <a:sym typeface="Symbol"/>
              </a:rPr>
              <a:t>  </a:t>
            </a:r>
            <a:r>
              <a:rPr lang="id-ID" dirty="0" smtClean="0"/>
              <a:t>glukosa</a:t>
            </a:r>
          </a:p>
          <a:p>
            <a:pPr marL="914400" lvl="1" indent="-514350"/>
            <a:r>
              <a:rPr lang="id-ID" dirty="0" smtClean="0"/>
              <a:t>Pemecahan / penggilingan </a:t>
            </a:r>
            <a:r>
              <a:rPr lang="id-ID" b="1" dirty="0" smtClean="0">
                <a:sym typeface="Symbol"/>
              </a:rPr>
              <a:t></a:t>
            </a:r>
            <a:r>
              <a:rPr lang="id-ID" dirty="0" smtClean="0">
                <a:sym typeface="Symbol"/>
              </a:rPr>
              <a:t> </a:t>
            </a:r>
            <a:r>
              <a:rPr lang="id-ID" dirty="0" smtClean="0"/>
              <a:t> 20 mesh</a:t>
            </a:r>
          </a:p>
          <a:p>
            <a:pPr marL="914400" lvl="1" indent="-514350"/>
            <a:r>
              <a:rPr lang="id-ID" dirty="0" smtClean="0"/>
              <a:t>Pemanasan (60 oC)</a:t>
            </a:r>
            <a:r>
              <a:rPr lang="id-ID" dirty="0" smtClean="0">
                <a:sym typeface="Symbol"/>
              </a:rPr>
              <a:t>   </a:t>
            </a:r>
            <a:r>
              <a:rPr lang="id-ID" dirty="0" smtClean="0"/>
              <a:t>dinding sel mjd pecah (gelatinisasi) </a:t>
            </a:r>
          </a:p>
          <a:p>
            <a:pPr marL="914400" lvl="1" indent="-514350">
              <a:spcBef>
                <a:spcPts val="0"/>
              </a:spcBef>
            </a:pPr>
            <a:endParaRPr lang="id-ID" dirty="0" smtClean="0"/>
          </a:p>
          <a:p>
            <a:pPr marL="914400" lvl="1" indent="-514350"/>
            <a:r>
              <a:rPr lang="id-ID" dirty="0" smtClean="0"/>
              <a:t>Pati                            Dextrin</a:t>
            </a:r>
          </a:p>
          <a:p>
            <a:pPr marL="0" lvl="1" indent="0">
              <a:spcBef>
                <a:spcPts val="0"/>
              </a:spcBef>
              <a:buNone/>
            </a:pPr>
            <a:endParaRPr lang="id-ID" dirty="0" smtClean="0"/>
          </a:p>
          <a:p>
            <a:pPr marL="914400" lvl="1" indent="-514350"/>
            <a:r>
              <a:rPr lang="id-ID" dirty="0" smtClean="0"/>
              <a:t>Dextrin                                          Glukosa</a:t>
            </a:r>
            <a:r>
              <a:rPr lang="id-ID" dirty="0" smtClean="0">
                <a:sym typeface="Symbol"/>
              </a:rPr>
              <a:t>   S</a:t>
            </a:r>
            <a:r>
              <a:rPr lang="id-ID" dirty="0" smtClean="0"/>
              <a:t>akarifikasi</a:t>
            </a:r>
          </a:p>
          <a:p>
            <a:pPr marL="914400" lvl="1" indent="-514350">
              <a:buNone/>
            </a:pPr>
            <a:endParaRPr lang="id-ID" dirty="0" smtClean="0"/>
          </a:p>
        </p:txBody>
      </p:sp>
      <p:cxnSp>
        <p:nvCxnSpPr>
          <p:cNvPr id="6" name="Straight Arrow Connector 5"/>
          <p:cNvCxnSpPr/>
          <p:nvPr/>
        </p:nvCxnSpPr>
        <p:spPr>
          <a:xfrm>
            <a:off x="1643042" y="3643314"/>
            <a:ext cx="71438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1643042" y="5786454"/>
            <a:ext cx="1571636"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1643042" y="3643314"/>
            <a:ext cx="704856" cy="27622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785918" y="5429264"/>
            <a:ext cx="1214446" cy="369332"/>
          </a:xfrm>
          <a:prstGeom prst="rect">
            <a:avLst/>
          </a:prstGeom>
          <a:noFill/>
          <a:ln>
            <a:noFill/>
          </a:ln>
        </p:spPr>
        <p:txBody>
          <a:bodyPr wrap="square" rtlCol="0">
            <a:spAutoFit/>
          </a:bodyPr>
          <a:lstStyle/>
          <a:p>
            <a:r>
              <a:rPr lang="id-ID" dirty="0" smtClean="0"/>
              <a:t>gelatinisasi</a:t>
            </a:r>
            <a:endParaRPr lang="id-ID" dirty="0"/>
          </a:p>
        </p:txBody>
      </p:sp>
      <p:sp>
        <p:nvSpPr>
          <p:cNvPr id="25" name="TextBox 24"/>
          <p:cNvSpPr txBox="1"/>
          <p:nvPr/>
        </p:nvSpPr>
        <p:spPr>
          <a:xfrm>
            <a:off x="2071670" y="6131502"/>
            <a:ext cx="2500330" cy="369332"/>
          </a:xfrm>
          <a:prstGeom prst="rect">
            <a:avLst/>
          </a:prstGeom>
          <a:noFill/>
          <a:ln>
            <a:noFill/>
          </a:ln>
        </p:spPr>
        <p:txBody>
          <a:bodyPr wrap="square" rtlCol="0">
            <a:spAutoFit/>
          </a:bodyPr>
          <a:lstStyle/>
          <a:p>
            <a:r>
              <a:rPr lang="id-ID" dirty="0" smtClean="0"/>
              <a:t>enzim amiloglukosidase</a:t>
            </a:r>
            <a:endParaRPr lang="id-ID" dirty="0"/>
          </a:p>
        </p:txBody>
      </p:sp>
      <p:cxnSp>
        <p:nvCxnSpPr>
          <p:cNvPr id="26" name="Straight Arrow Connector 25"/>
          <p:cNvCxnSpPr/>
          <p:nvPr/>
        </p:nvCxnSpPr>
        <p:spPr>
          <a:xfrm>
            <a:off x="2071670" y="6500834"/>
            <a:ext cx="257176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214290"/>
            <a:ext cx="8929718" cy="6429420"/>
          </a:xfrm>
        </p:spPr>
        <p:txBody>
          <a:bodyPr>
            <a:normAutofit fontScale="85000" lnSpcReduction="20000"/>
          </a:bodyPr>
          <a:lstStyle/>
          <a:p>
            <a:pPr marL="514350" indent="-514350">
              <a:buFont typeface="+mj-lt"/>
              <a:buAutoNum type="arabicPeriod" startAt="3"/>
            </a:pPr>
            <a:r>
              <a:rPr lang="id-ID" b="1" dirty="0" smtClean="0"/>
              <a:t>Selulosa sbg Bahan Baku :</a:t>
            </a:r>
          </a:p>
          <a:p>
            <a:pPr marL="914400" lvl="1" indent="-514350"/>
            <a:r>
              <a:rPr lang="id-ID" dirty="0" smtClean="0"/>
              <a:t>Selulosa   </a:t>
            </a:r>
            <a:r>
              <a:rPr lang="id-ID" dirty="0" smtClean="0">
                <a:sym typeface="Symbol"/>
              </a:rPr>
              <a:t>   </a:t>
            </a:r>
            <a:r>
              <a:rPr lang="id-ID" dirty="0" smtClean="0"/>
              <a:t>glukosa</a:t>
            </a:r>
          </a:p>
          <a:p>
            <a:pPr marL="914400" lvl="1" indent="-514350"/>
            <a:r>
              <a:rPr lang="id-ID" dirty="0" smtClean="0"/>
              <a:t>Gula yg dihasilkan &amp; dibanding dgn hidrolisis pati                        </a:t>
            </a:r>
            <a:r>
              <a:rPr lang="id-ID" dirty="0" smtClean="0">
                <a:sym typeface="Symbol"/>
              </a:rPr>
              <a:t>  </a:t>
            </a:r>
            <a:r>
              <a:rPr lang="id-ID" dirty="0" smtClean="0"/>
              <a:t>jumlah ikatan hidrogen pd selulosa &gt;&gt; pati </a:t>
            </a:r>
          </a:p>
          <a:p>
            <a:pPr marL="914400" lvl="1" indent="-514350"/>
            <a:r>
              <a:rPr lang="id-ID" dirty="0" smtClean="0"/>
              <a:t>Dari segi ekonomis pembuatan alkohol dari selulosa kurang menguntungkan</a:t>
            </a:r>
          </a:p>
          <a:p>
            <a:pPr marL="914400" lvl="1" indent="-514350">
              <a:lnSpc>
                <a:spcPct val="70000"/>
              </a:lnSpc>
              <a:spcBef>
                <a:spcPts val="0"/>
              </a:spcBef>
              <a:buNone/>
            </a:pPr>
            <a:endParaRPr lang="id-ID" dirty="0" smtClean="0"/>
          </a:p>
          <a:p>
            <a:pPr marL="514350" indent="-514350">
              <a:buNone/>
            </a:pPr>
            <a:r>
              <a:rPr lang="id-ID" b="1" u="sng" dirty="0" smtClean="0"/>
              <a:t>Mikroba Fermentasi </a:t>
            </a:r>
            <a:endParaRPr lang="id-ID" b="1" dirty="0" smtClean="0"/>
          </a:p>
          <a:p>
            <a:pPr marL="514350" indent="-514350">
              <a:buNone/>
            </a:pPr>
            <a:r>
              <a:rPr lang="id-ID" dirty="0" smtClean="0"/>
              <a:t>Digunakan ragi : 	- </a:t>
            </a:r>
            <a:r>
              <a:rPr lang="id-ID" i="1" dirty="0" smtClean="0"/>
              <a:t>Saccharomyces anaemensis</a:t>
            </a:r>
          </a:p>
          <a:p>
            <a:pPr marL="514350" indent="-514350">
              <a:buNone/>
            </a:pPr>
            <a:r>
              <a:rPr lang="id-ID" i="1" dirty="0" smtClean="0"/>
              <a:t>				- Saccharomyces  cereviceae</a:t>
            </a:r>
          </a:p>
          <a:p>
            <a:pPr marL="514350" indent="-514350">
              <a:buNone/>
            </a:pPr>
            <a:r>
              <a:rPr lang="id-ID" i="1" dirty="0" smtClean="0"/>
              <a:t>				- Schizo Saccharomyces ponte</a:t>
            </a:r>
          </a:p>
          <a:p>
            <a:pPr marL="514350" indent="-514350">
              <a:buNone/>
            </a:pPr>
            <a:r>
              <a:rPr lang="id-ID" dirty="0" smtClean="0"/>
              <a:t>Syarat2 pemilihan ragi utk fermentasi :</a:t>
            </a:r>
          </a:p>
          <a:p>
            <a:pPr marL="514350" indent="-514350">
              <a:buFont typeface="Wingdings" pitchFamily="2" charset="2"/>
              <a:buChar char="§"/>
            </a:pPr>
            <a:r>
              <a:rPr lang="id-ID" dirty="0" smtClean="0"/>
              <a:t>Cepat berkembang biak</a:t>
            </a:r>
          </a:p>
          <a:p>
            <a:pPr marL="514350" indent="-514350">
              <a:buFont typeface="Wingdings" pitchFamily="2" charset="2"/>
              <a:buChar char="§"/>
            </a:pPr>
            <a:r>
              <a:rPr lang="id-ID" dirty="0" smtClean="0"/>
              <a:t>Tahan thdp alkohol tinggi</a:t>
            </a:r>
          </a:p>
          <a:p>
            <a:pPr marL="514350" indent="-514350">
              <a:buFont typeface="Wingdings" pitchFamily="2" charset="2"/>
              <a:buChar char="§"/>
            </a:pPr>
            <a:r>
              <a:rPr lang="id-ID" dirty="0" smtClean="0"/>
              <a:t>Tahan thdp suhu tinggi</a:t>
            </a:r>
          </a:p>
          <a:p>
            <a:pPr marL="514350" indent="-514350">
              <a:buFont typeface="Wingdings" pitchFamily="2" charset="2"/>
              <a:buChar char="§"/>
            </a:pPr>
            <a:r>
              <a:rPr lang="id-ID" dirty="0" smtClean="0"/>
              <a:t>Stabil</a:t>
            </a:r>
          </a:p>
          <a:p>
            <a:pPr marL="514350" indent="-514350">
              <a:buFont typeface="Wingdings" pitchFamily="2" charset="2"/>
              <a:buChar char="§"/>
            </a:pPr>
            <a:r>
              <a:rPr lang="id-ID" dirty="0" smtClean="0"/>
              <a:t>Cepat mengadakan adaptasi dgn media yg difermentasi</a:t>
            </a:r>
            <a:endParaRPr lang="id-ID" dirty="0"/>
          </a:p>
        </p:txBody>
      </p:sp>
      <p:sp>
        <p:nvSpPr>
          <p:cNvPr id="6" name="TextBox 5"/>
          <p:cNvSpPr txBox="1"/>
          <p:nvPr/>
        </p:nvSpPr>
        <p:spPr>
          <a:xfrm>
            <a:off x="2285984" y="500042"/>
            <a:ext cx="571504" cy="369332"/>
          </a:xfrm>
          <a:prstGeom prst="rect">
            <a:avLst/>
          </a:prstGeom>
          <a:noFill/>
          <a:ln>
            <a:noFill/>
          </a:ln>
        </p:spPr>
        <p:txBody>
          <a:bodyPr wrap="square" rtlCol="0">
            <a:spAutoFit/>
          </a:bodyPr>
          <a:lstStyle/>
          <a:p>
            <a:r>
              <a:rPr lang="id-ID" dirty="0" smtClean="0"/>
              <a:t>HCl</a:t>
            </a:r>
            <a:endParaRPr lang="id-ID"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6" y="142852"/>
            <a:ext cx="8929718" cy="714380"/>
          </a:xfrm>
        </p:spPr>
        <p:txBody>
          <a:bodyPr>
            <a:noAutofit/>
          </a:bodyPr>
          <a:lstStyle/>
          <a:p>
            <a:pPr algn="l"/>
            <a:r>
              <a:rPr lang="id-ID" sz="3200" dirty="0" smtClean="0"/>
              <a:t>Ragi berdasarkan kegiatan selama fermentasi dibagi 2 golongan :</a:t>
            </a:r>
            <a:endParaRPr lang="id-ID" sz="3200" dirty="0"/>
          </a:p>
        </p:txBody>
      </p:sp>
      <p:sp>
        <p:nvSpPr>
          <p:cNvPr id="3" name="Content Placeholder 2"/>
          <p:cNvSpPr>
            <a:spLocks noGrp="1"/>
          </p:cNvSpPr>
          <p:nvPr>
            <p:ph idx="1"/>
          </p:nvPr>
        </p:nvSpPr>
        <p:spPr>
          <a:xfrm>
            <a:off x="142876" y="1214422"/>
            <a:ext cx="8858280" cy="5357850"/>
          </a:xfrm>
        </p:spPr>
        <p:txBody>
          <a:bodyPr/>
          <a:lstStyle/>
          <a:p>
            <a:pPr marL="514350" indent="-514350">
              <a:buFont typeface="+mj-lt"/>
              <a:buAutoNum type="arabicPeriod"/>
            </a:pPr>
            <a:r>
              <a:rPr lang="id-ID" i="1" dirty="0" smtClean="0"/>
              <a:t>Top yeast </a:t>
            </a:r>
            <a:r>
              <a:rPr lang="id-ID" dirty="0" smtClean="0"/>
              <a:t>(ragi atas)</a:t>
            </a:r>
          </a:p>
          <a:p>
            <a:pPr marL="514350" indent="-514350" algn="just">
              <a:buNone/>
            </a:pPr>
            <a:r>
              <a:rPr lang="id-ID" dirty="0" smtClean="0"/>
              <a:t>	Ragi yg aktif pd permukaan atas media yg menghasilkan etanol dan CO</a:t>
            </a:r>
            <a:r>
              <a:rPr lang="id-ID" baseline="-25000" dirty="0" smtClean="0"/>
              <a:t>2</a:t>
            </a:r>
            <a:r>
              <a:rPr lang="id-ID" dirty="0" smtClean="0"/>
              <a:t> dgn segera </a:t>
            </a:r>
            <a:r>
              <a:rPr lang="id-ID" dirty="0" smtClean="0">
                <a:sym typeface="Symbol"/>
              </a:rPr>
              <a:t> pd industri alkohol.</a:t>
            </a:r>
            <a:endParaRPr lang="id-ID" dirty="0" smtClean="0"/>
          </a:p>
          <a:p>
            <a:pPr marL="514350" indent="-514350">
              <a:buFont typeface="+mj-lt"/>
              <a:buAutoNum type="arabicPeriod" startAt="2"/>
            </a:pPr>
            <a:r>
              <a:rPr lang="id-ID" i="1" dirty="0" smtClean="0"/>
              <a:t>Bottom yeast </a:t>
            </a:r>
            <a:r>
              <a:rPr lang="id-ID" dirty="0" smtClean="0"/>
              <a:t>(ragi bawah)</a:t>
            </a:r>
          </a:p>
          <a:p>
            <a:pPr marL="514350" indent="-514350" algn="just">
              <a:buNone/>
            </a:pPr>
            <a:r>
              <a:rPr lang="id-ID" dirty="0" smtClean="0"/>
              <a:t>	Ragi yg aktif pd bagioan bawah </a:t>
            </a:r>
            <a:r>
              <a:rPr lang="id-ID" dirty="0" smtClean="0">
                <a:sym typeface="Symbol"/>
              </a:rPr>
              <a:t> pd industri bit  menghasilkan alkohol sedikit dan membutuhkan wkt yg lama utk kesempurnaan fermentasi.</a:t>
            </a:r>
            <a:endParaRPr lang="id-ID"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80" y="71414"/>
            <a:ext cx="8686800" cy="2214578"/>
          </a:xfrm>
        </p:spPr>
        <p:txBody>
          <a:bodyPr>
            <a:noAutofit/>
          </a:bodyPr>
          <a:lstStyle/>
          <a:p>
            <a:pPr algn="l">
              <a:tabLst>
                <a:tab pos="1339850" algn="l"/>
              </a:tabLst>
            </a:pPr>
            <a:r>
              <a:rPr lang="id-ID" sz="2400" dirty="0" smtClean="0"/>
              <a:t>Faktor2 yg mempengaruhi kehidupan ragi :</a:t>
            </a:r>
            <a:br>
              <a:rPr lang="id-ID" sz="2400" dirty="0" smtClean="0"/>
            </a:br>
            <a:r>
              <a:rPr lang="id-ID" sz="2400" dirty="0" smtClean="0"/>
              <a:t>1. Nutrisi : adanya unsur C, N, P dan mineral serta vitamin.</a:t>
            </a:r>
            <a:br>
              <a:rPr lang="id-ID" sz="2400" dirty="0" smtClean="0"/>
            </a:br>
            <a:r>
              <a:rPr lang="id-ID" sz="2400" dirty="0" smtClean="0"/>
              <a:t>2. pH : antara 4,8 – 5.</a:t>
            </a:r>
            <a:br>
              <a:rPr lang="id-ID" sz="2400" dirty="0" smtClean="0"/>
            </a:br>
            <a:r>
              <a:rPr lang="id-ID" sz="2400" dirty="0" smtClean="0"/>
              <a:t>3. Suhu</a:t>
            </a:r>
            <a:br>
              <a:rPr lang="id-ID" sz="2400" dirty="0" smtClean="0"/>
            </a:br>
            <a:r>
              <a:rPr lang="id-ID" sz="2400" dirty="0" smtClean="0"/>
              <a:t>4. Udara : 	Aerob 	</a:t>
            </a:r>
            <a:r>
              <a:rPr lang="id-ID" sz="2400" dirty="0" smtClean="0">
                <a:sym typeface="Symbol"/>
              </a:rPr>
              <a:t> pd proses pembibitan</a:t>
            </a:r>
            <a:br>
              <a:rPr lang="id-ID" sz="2400" dirty="0" smtClean="0">
                <a:sym typeface="Symbol"/>
              </a:rPr>
            </a:br>
            <a:r>
              <a:rPr lang="id-ID" sz="2400" dirty="0" smtClean="0">
                <a:sym typeface="Symbol"/>
              </a:rPr>
              <a:t>	Anaerob	 pd proses fermentasi</a:t>
            </a:r>
            <a:endParaRPr lang="id-ID" sz="2400" dirty="0"/>
          </a:p>
        </p:txBody>
      </p:sp>
      <p:sp>
        <p:nvSpPr>
          <p:cNvPr id="3" name="Content Placeholder 2"/>
          <p:cNvSpPr>
            <a:spLocks noGrp="1"/>
          </p:cNvSpPr>
          <p:nvPr>
            <p:ph idx="1"/>
          </p:nvPr>
        </p:nvSpPr>
        <p:spPr>
          <a:xfrm>
            <a:off x="71438" y="2357430"/>
            <a:ext cx="8929718" cy="4500570"/>
          </a:xfrm>
        </p:spPr>
        <p:txBody>
          <a:bodyPr>
            <a:normAutofit fontScale="92500" lnSpcReduction="20000"/>
          </a:bodyPr>
          <a:lstStyle/>
          <a:p>
            <a:pPr algn="ctr">
              <a:buNone/>
            </a:pPr>
            <a:r>
              <a:rPr lang="id-ID" u="sng" dirty="0" smtClean="0"/>
              <a:t>Proses Pembuatan Alkohol dari Tetes </a:t>
            </a:r>
          </a:p>
          <a:p>
            <a:pPr>
              <a:buNone/>
            </a:pPr>
            <a:endParaRPr lang="id-ID" dirty="0" smtClean="0"/>
          </a:p>
          <a:p>
            <a:pPr>
              <a:buNone/>
            </a:pPr>
            <a:endParaRPr lang="id-ID" dirty="0" smtClean="0"/>
          </a:p>
          <a:p>
            <a:pPr>
              <a:buNone/>
            </a:pPr>
            <a:endParaRPr lang="id-ID" dirty="0" smtClean="0"/>
          </a:p>
          <a:p>
            <a:pPr>
              <a:buNone/>
            </a:pPr>
            <a:endParaRPr lang="id-ID" dirty="0" smtClean="0"/>
          </a:p>
          <a:p>
            <a:pPr>
              <a:buNone/>
            </a:pPr>
            <a:endParaRPr lang="id-ID" dirty="0" smtClean="0"/>
          </a:p>
          <a:p>
            <a:pPr>
              <a:buNone/>
            </a:pPr>
            <a:r>
              <a:rPr lang="id-ID" dirty="0" smtClean="0"/>
              <a:t>Cara Destilasi :</a:t>
            </a:r>
          </a:p>
          <a:p>
            <a:pPr marL="361950" lvl="1" indent="-361950"/>
            <a:r>
              <a:rPr lang="id-ID" dirty="0" smtClean="0"/>
              <a:t>Kolom “beer”</a:t>
            </a:r>
          </a:p>
          <a:p>
            <a:pPr marL="361950" lvl="1" indent="-361950"/>
            <a:r>
              <a:rPr lang="id-ID" dirty="0" smtClean="0"/>
              <a:t>Kolom “rektifikasi”</a:t>
            </a:r>
          </a:p>
          <a:p>
            <a:pPr marL="361950" lvl="1" indent="-361950"/>
            <a:r>
              <a:rPr lang="id-ID" dirty="0" smtClean="0"/>
              <a:t>Kolom “pemurnian”</a:t>
            </a:r>
          </a:p>
        </p:txBody>
      </p:sp>
      <p:grpSp>
        <p:nvGrpSpPr>
          <p:cNvPr id="18" name="Group 17"/>
          <p:cNvGrpSpPr/>
          <p:nvPr/>
        </p:nvGrpSpPr>
        <p:grpSpPr>
          <a:xfrm>
            <a:off x="3840760" y="2928934"/>
            <a:ext cx="3588760" cy="3286148"/>
            <a:chOff x="3340694" y="2786058"/>
            <a:chExt cx="3588760" cy="3286148"/>
          </a:xfrm>
        </p:grpSpPr>
        <p:sp>
          <p:nvSpPr>
            <p:cNvPr id="7" name="TextBox 6"/>
            <p:cNvSpPr txBox="1"/>
            <p:nvPr/>
          </p:nvSpPr>
          <p:spPr>
            <a:xfrm>
              <a:off x="3340694" y="2786058"/>
              <a:ext cx="2160000" cy="369332"/>
            </a:xfrm>
            <a:prstGeom prst="rect">
              <a:avLst/>
            </a:prstGeom>
            <a:noFill/>
            <a:ln>
              <a:solidFill>
                <a:schemeClr val="tx1"/>
              </a:solidFill>
            </a:ln>
          </p:spPr>
          <p:txBody>
            <a:bodyPr wrap="square" rtlCol="0">
              <a:spAutoFit/>
            </a:bodyPr>
            <a:lstStyle/>
            <a:p>
              <a:pPr algn="ctr"/>
              <a:r>
                <a:rPr lang="id-ID" dirty="0" smtClean="0"/>
                <a:t>PENGOLAHAN TETES</a:t>
              </a:r>
              <a:endParaRPr lang="id-ID" dirty="0"/>
            </a:p>
          </p:txBody>
        </p:sp>
        <p:sp>
          <p:nvSpPr>
            <p:cNvPr id="8" name="TextBox 7"/>
            <p:cNvSpPr txBox="1"/>
            <p:nvPr/>
          </p:nvSpPr>
          <p:spPr>
            <a:xfrm>
              <a:off x="3643306" y="5131370"/>
              <a:ext cx="1620000" cy="369332"/>
            </a:xfrm>
            <a:prstGeom prst="rect">
              <a:avLst/>
            </a:prstGeom>
            <a:noFill/>
            <a:ln>
              <a:solidFill>
                <a:schemeClr val="tx1"/>
              </a:solidFill>
            </a:ln>
          </p:spPr>
          <p:txBody>
            <a:bodyPr wrap="square" rtlCol="0">
              <a:spAutoFit/>
            </a:bodyPr>
            <a:lstStyle/>
            <a:p>
              <a:pPr algn="ctr"/>
              <a:r>
                <a:rPr lang="id-ID" dirty="0" smtClean="0"/>
                <a:t>FERMENTASI</a:t>
              </a:r>
              <a:endParaRPr lang="id-ID" dirty="0"/>
            </a:p>
          </p:txBody>
        </p:sp>
        <p:sp>
          <p:nvSpPr>
            <p:cNvPr id="9" name="TextBox 8"/>
            <p:cNvSpPr txBox="1"/>
            <p:nvPr/>
          </p:nvSpPr>
          <p:spPr>
            <a:xfrm>
              <a:off x="3357554" y="3988362"/>
              <a:ext cx="2160000" cy="369332"/>
            </a:xfrm>
            <a:prstGeom prst="rect">
              <a:avLst/>
            </a:prstGeom>
            <a:noFill/>
            <a:ln>
              <a:solidFill>
                <a:schemeClr val="tx1"/>
              </a:solidFill>
            </a:ln>
          </p:spPr>
          <p:txBody>
            <a:bodyPr wrap="square" rtlCol="0">
              <a:spAutoFit/>
            </a:bodyPr>
            <a:lstStyle/>
            <a:p>
              <a:pPr algn="ctr"/>
              <a:r>
                <a:rPr lang="id-ID" dirty="0" smtClean="0"/>
                <a:t>PASTEURISASI TETES</a:t>
              </a:r>
              <a:endParaRPr lang="id-ID" dirty="0"/>
            </a:p>
          </p:txBody>
        </p:sp>
        <p:sp>
          <p:nvSpPr>
            <p:cNvPr id="10" name="TextBox 9"/>
            <p:cNvSpPr txBox="1"/>
            <p:nvPr/>
          </p:nvSpPr>
          <p:spPr>
            <a:xfrm>
              <a:off x="3643306" y="4569198"/>
              <a:ext cx="1620000" cy="360000"/>
            </a:xfrm>
            <a:prstGeom prst="rect">
              <a:avLst/>
            </a:prstGeom>
            <a:noFill/>
            <a:ln>
              <a:solidFill>
                <a:schemeClr val="tx1"/>
              </a:solidFill>
            </a:ln>
          </p:spPr>
          <p:txBody>
            <a:bodyPr wrap="square" rtlCol="0">
              <a:spAutoFit/>
            </a:bodyPr>
            <a:lstStyle/>
            <a:p>
              <a:pPr algn="ctr"/>
              <a:r>
                <a:rPr lang="id-ID" dirty="0" smtClean="0"/>
                <a:t>PEMBIBITAN</a:t>
              </a:r>
              <a:endParaRPr lang="id-ID" dirty="0"/>
            </a:p>
          </p:txBody>
        </p:sp>
        <p:sp>
          <p:nvSpPr>
            <p:cNvPr id="11" name="TextBox 10"/>
            <p:cNvSpPr txBox="1"/>
            <p:nvPr/>
          </p:nvSpPr>
          <p:spPr>
            <a:xfrm>
              <a:off x="3812066" y="5712206"/>
              <a:ext cx="1260000" cy="360000"/>
            </a:xfrm>
            <a:prstGeom prst="rect">
              <a:avLst/>
            </a:prstGeom>
            <a:noFill/>
            <a:ln>
              <a:solidFill>
                <a:schemeClr val="tx1"/>
              </a:solidFill>
            </a:ln>
          </p:spPr>
          <p:txBody>
            <a:bodyPr wrap="square" rtlCol="0">
              <a:spAutoFit/>
            </a:bodyPr>
            <a:lstStyle/>
            <a:p>
              <a:pPr algn="ctr"/>
              <a:r>
                <a:rPr lang="id-ID" dirty="0" smtClean="0"/>
                <a:t>DESTILASI</a:t>
              </a:r>
              <a:endParaRPr lang="id-ID" dirty="0"/>
            </a:p>
          </p:txBody>
        </p:sp>
        <p:cxnSp>
          <p:nvCxnSpPr>
            <p:cNvPr id="12" name="Straight Arrow Connector 11"/>
            <p:cNvCxnSpPr>
              <a:endCxn id="9" idx="0"/>
            </p:cNvCxnSpPr>
            <p:nvPr/>
          </p:nvCxnSpPr>
          <p:spPr>
            <a:xfrm rot="16200000" flipH="1">
              <a:off x="4011179" y="3561987"/>
              <a:ext cx="845114" cy="763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4321967" y="4464057"/>
              <a:ext cx="215108"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a:off x="4321967" y="5035561"/>
              <a:ext cx="215108"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4321967" y="5607065"/>
              <a:ext cx="215108"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643570" y="2857496"/>
              <a:ext cx="1285884" cy="923330"/>
            </a:xfrm>
            <a:prstGeom prst="rect">
              <a:avLst/>
            </a:prstGeom>
            <a:noFill/>
          </p:spPr>
          <p:txBody>
            <a:bodyPr wrap="square" rtlCol="0">
              <a:spAutoFit/>
            </a:bodyPr>
            <a:lstStyle/>
            <a:p>
              <a:r>
                <a:rPr lang="id-ID" dirty="0" smtClean="0"/>
                <a:t>85</a:t>
              </a:r>
              <a:r>
                <a:rPr lang="id-ID" baseline="30000" dirty="0" smtClean="0"/>
                <a:t>o</a:t>
              </a:r>
              <a:r>
                <a:rPr lang="id-ID" dirty="0" smtClean="0"/>
                <a:t> brix</a:t>
              </a:r>
            </a:p>
            <a:p>
              <a:pPr>
                <a:buFont typeface="Symbol"/>
                <a:buChar char="®"/>
              </a:pPr>
              <a:r>
                <a:rPr lang="id-ID" dirty="0" smtClean="0">
                  <a:sym typeface="Symbol"/>
                </a:rPr>
                <a:t> 12 </a:t>
              </a:r>
              <a:r>
                <a:rPr lang="id-ID" baseline="30000" dirty="0" smtClean="0">
                  <a:sym typeface="Symbol"/>
                </a:rPr>
                <a:t>o</a:t>
              </a:r>
              <a:r>
                <a:rPr lang="id-ID" dirty="0" smtClean="0">
                  <a:sym typeface="Symbol"/>
                </a:rPr>
                <a:t> brix</a:t>
              </a:r>
            </a:p>
            <a:p>
              <a:r>
                <a:rPr lang="id-ID" dirty="0" smtClean="0">
                  <a:sym typeface="Symbol"/>
                </a:rPr>
                <a:t> pH 4-5</a:t>
              </a:r>
              <a:endParaRPr lang="id-ID" dirty="0"/>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8" y="357166"/>
            <a:ext cx="8929718" cy="6215106"/>
          </a:xfrm>
        </p:spPr>
        <p:txBody>
          <a:bodyPr>
            <a:normAutofit fontScale="85000" lnSpcReduction="10000"/>
          </a:bodyPr>
          <a:lstStyle/>
          <a:p>
            <a:pPr marL="514350" indent="-514350">
              <a:buFont typeface="+mj-lt"/>
              <a:buAutoNum type="arabicPeriod"/>
            </a:pPr>
            <a:r>
              <a:rPr lang="id-ID" dirty="0" smtClean="0"/>
              <a:t>Kolom Beer</a:t>
            </a:r>
          </a:p>
          <a:p>
            <a:pPr marL="914400" lvl="1" indent="-514350" algn="just"/>
            <a:r>
              <a:rPr lang="id-ID" dirty="0" smtClean="0"/>
              <a:t>Beer dgn kadar alkohl 8-10% dipompakan ke dlm kolom “Beer” mll alat penukar panas (heat exchanger).  Di dlm alat ini “Beer” akan mengalami pemanasan. Di dlm kolom “beer”, alkohol &amp; zat menguap lainnya akan terpisah dr cairan yg mpy titik didih lebih tinggi.</a:t>
            </a:r>
          </a:p>
          <a:p>
            <a:pPr marL="514350" indent="-514350">
              <a:buFont typeface="+mj-lt"/>
              <a:buAutoNum type="arabicPeriod"/>
            </a:pPr>
            <a:r>
              <a:rPr lang="id-ID" dirty="0" smtClean="0"/>
              <a:t>Kolom Rektifikasi</a:t>
            </a:r>
          </a:p>
          <a:p>
            <a:pPr marL="914400" lvl="1" indent="-514350"/>
            <a:r>
              <a:rPr lang="id-ID" dirty="0" smtClean="0"/>
              <a:t>Hasil kondensasi uap dr kolom “beer” dg kadar alkohol </a:t>
            </a:r>
            <a:r>
              <a:rPr lang="id-ID" dirty="0" smtClean="0">
                <a:sym typeface="Symbol"/>
              </a:rPr>
              <a:t> 40-50% mengalami pemisahan lg di kolom “rektifikasi”. Dlm kolom ini alkohol akan dipisahkan dr campuran minyak fusel (yg mengandung amill alkohol)</a:t>
            </a:r>
            <a:endParaRPr lang="id-ID" dirty="0" smtClean="0"/>
          </a:p>
          <a:p>
            <a:pPr marL="514350" indent="-514350">
              <a:buFont typeface="+mj-lt"/>
              <a:buAutoNum type="arabicPeriod"/>
            </a:pPr>
            <a:r>
              <a:rPr lang="id-ID" dirty="0" smtClean="0"/>
              <a:t>Kolom Pemurnian</a:t>
            </a:r>
          </a:p>
          <a:p>
            <a:pPr marL="914400" lvl="1" indent="-514350"/>
            <a:r>
              <a:rPr lang="id-ID" dirty="0" smtClean="0"/>
              <a:t>Kolom pemurnian berfungsi utk mempertinggi kualitas alkohol yg dihasilkan. Di dlm kolom ini alkohol dipisahkan dr aldehida &amp; zat yg mdh menguap lainnya hingga diperoleh alkohol yg mrpk campuran azeotrop (</a:t>
            </a:r>
            <a:r>
              <a:rPr lang="id-ID" dirty="0" smtClean="0">
                <a:sym typeface="Symbol"/>
              </a:rPr>
              <a:t> 96%)  tdk bisa dipisahkan scr destilasi  proses dehidrasi (“dehidrating still”)</a:t>
            </a:r>
            <a:endParaRPr lang="id-ID"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6" y="214298"/>
            <a:ext cx="8929718" cy="1285876"/>
          </a:xfrm>
        </p:spPr>
        <p:txBody>
          <a:bodyPr>
            <a:noAutofit/>
          </a:bodyPr>
          <a:lstStyle/>
          <a:p>
            <a:pPr algn="just"/>
            <a:r>
              <a:rPr lang="id-ID" sz="3200" b="1" i="1" dirty="0" smtClean="0">
                <a:solidFill>
                  <a:srgbClr val="0000CC"/>
                </a:solidFill>
              </a:rPr>
              <a:t>Fermentasi</a:t>
            </a:r>
            <a:r>
              <a:rPr lang="id-ID" sz="3200" dirty="0" smtClean="0"/>
              <a:t> dlm bahasa Latin, artinya </a:t>
            </a:r>
            <a:r>
              <a:rPr lang="id-ID" sz="3200" i="1" dirty="0" smtClean="0"/>
              <a:t>transformasi sari anggur menjadi minuman anggur (wine).</a:t>
            </a:r>
            <a:r>
              <a:rPr lang="id-ID" sz="3200" dirty="0" smtClean="0"/>
              <a:t> </a:t>
            </a:r>
            <a:endParaRPr lang="id-ID" sz="3200" dirty="0"/>
          </a:p>
        </p:txBody>
      </p:sp>
      <p:sp>
        <p:nvSpPr>
          <p:cNvPr id="3" name="Content Placeholder 2"/>
          <p:cNvSpPr>
            <a:spLocks noGrp="1"/>
          </p:cNvSpPr>
          <p:nvPr>
            <p:ph idx="1"/>
          </p:nvPr>
        </p:nvSpPr>
        <p:spPr>
          <a:xfrm>
            <a:off x="0" y="1743100"/>
            <a:ext cx="9144000" cy="5114900"/>
          </a:xfrm>
        </p:spPr>
        <p:txBody>
          <a:bodyPr>
            <a:normAutofit lnSpcReduction="10000"/>
          </a:bodyPr>
          <a:lstStyle/>
          <a:p>
            <a:pPr marL="0" indent="0" algn="just">
              <a:buNone/>
            </a:pPr>
            <a:r>
              <a:rPr lang="id-ID" dirty="0" smtClean="0"/>
              <a:t>Kata Latin </a:t>
            </a:r>
            <a:r>
              <a:rPr lang="id-ID" i="1" dirty="0" smtClean="0"/>
              <a:t>“Fervere“,</a:t>
            </a:r>
            <a:r>
              <a:rPr lang="id-ID" dirty="0" smtClean="0"/>
              <a:t> berarti “mendidih” dan digunakan untuk menggambarkan penampakan menarik dari sari anggur yang terfermentasi.</a:t>
            </a:r>
          </a:p>
          <a:p>
            <a:pPr marL="0" indent="0" algn="just">
              <a:buNone/>
            </a:pPr>
            <a:r>
              <a:rPr lang="id-ID" dirty="0" smtClean="0"/>
              <a:t>Penjelasan ilmiah </a:t>
            </a:r>
            <a:r>
              <a:rPr lang="id-ID" b="1" dirty="0" smtClean="0"/>
              <a:t>fermentasi</a:t>
            </a:r>
            <a:r>
              <a:rPr lang="id-ID" dirty="0" smtClean="0"/>
              <a:t> menurut Ahli </a:t>
            </a:r>
            <a:r>
              <a:rPr lang="id-ID" dirty="0"/>
              <a:t>K</a:t>
            </a:r>
            <a:r>
              <a:rPr lang="id-ID" dirty="0" smtClean="0"/>
              <a:t>imia Prancis, Louis Pasteur, yaitu </a:t>
            </a:r>
            <a:r>
              <a:rPr lang="id-ID" i="1" dirty="0" smtClean="0"/>
              <a:t>proses penguraian gula mjd alkohol dan CO</a:t>
            </a:r>
            <a:r>
              <a:rPr lang="id-ID" i="1" baseline="-25000" dirty="0" smtClean="0"/>
              <a:t>2</a:t>
            </a:r>
            <a:r>
              <a:rPr lang="id-ID" i="1" dirty="0" smtClean="0"/>
              <a:t> yg disesabkan aktivitas sel2 khamir.</a:t>
            </a:r>
            <a:r>
              <a:rPr lang="id-ID" dirty="0" smtClean="0"/>
              <a:t> </a:t>
            </a:r>
          </a:p>
          <a:p>
            <a:pPr marL="0" indent="0" algn="just">
              <a:buNone/>
            </a:pPr>
            <a:r>
              <a:rPr lang="id-ID" dirty="0" smtClean="0"/>
              <a:t>Pasteur mendapatkan bahwa penguraian gula dilakukan oleh sel2 khamir yg tumbuh dan berkembang biak dlm cairan fermentasi tanpa O</a:t>
            </a:r>
            <a:r>
              <a:rPr lang="id-ID" baseline="-25000" dirty="0" smtClean="0"/>
              <a:t>2</a:t>
            </a:r>
            <a:r>
              <a:rPr lang="id-ID" dirty="0" smtClean="0"/>
              <a:t>. Oleh sebab itu diistilahkan sbg kehidupan tanpa O</a:t>
            </a:r>
            <a:r>
              <a:rPr lang="id-ID" baseline="-25000" dirty="0" smtClean="0"/>
              <a:t>2</a:t>
            </a:r>
            <a:r>
              <a:rPr lang="id-ID" dirty="0" smtClean="0"/>
              <a:t>.</a:t>
            </a:r>
            <a:endParaRPr lang="id-ID" baseline="-25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46076"/>
            <a:ext cx="9144000" cy="3011486"/>
          </a:xfrm>
        </p:spPr>
        <p:txBody>
          <a:bodyPr>
            <a:noAutofit/>
          </a:bodyPr>
          <a:lstStyle/>
          <a:p>
            <a:pPr algn="just"/>
            <a:r>
              <a:rPr lang="id-ID" sz="3200" dirty="0" smtClean="0"/>
              <a:t>Buchner, menunjukkan bahwa fermentasi dapat berlangsung dlm larutan gula dgn menggunakan cairan yg diekstrak dr sel khamir yg sdh mati.  Kemudian diketahui bhw cairan tsb mengandung suatu substansi aktif yg mampu memecah molekul gula dan diberi nama Ferment-Enzym atau  Zymase.</a:t>
            </a:r>
            <a:endParaRPr lang="id-ID" sz="3200" dirty="0"/>
          </a:p>
        </p:txBody>
      </p:sp>
      <p:sp>
        <p:nvSpPr>
          <p:cNvPr id="7" name="Content Placeholder 6"/>
          <p:cNvSpPr>
            <a:spLocks noGrp="1"/>
          </p:cNvSpPr>
          <p:nvPr>
            <p:ph idx="1"/>
          </p:nvPr>
        </p:nvSpPr>
        <p:spPr>
          <a:xfrm>
            <a:off x="0" y="3957654"/>
            <a:ext cx="8929718" cy="2471742"/>
          </a:xfrm>
        </p:spPr>
        <p:txBody>
          <a:bodyPr>
            <a:normAutofit/>
          </a:bodyPr>
          <a:lstStyle/>
          <a:p>
            <a:pPr>
              <a:buNone/>
            </a:pPr>
            <a:r>
              <a:rPr lang="id-ID" dirty="0" smtClean="0"/>
              <a:t>Pengertian fermentasi saat ini :</a:t>
            </a:r>
          </a:p>
          <a:p>
            <a:pPr marL="0" indent="0" algn="just">
              <a:buNone/>
            </a:pPr>
            <a:r>
              <a:rPr lang="id-ID" dirty="0" smtClean="0"/>
              <a:t>Adalah proses metabolik atau suatu perubahan kimia yg berlangsung dlm substrat organis oleh aktivitas enzim yg dikeluarkan oleh mikroorganisme.</a:t>
            </a:r>
            <a:endParaRPr lang="id-ID"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346076"/>
            <a:ext cx="8929718" cy="2011354"/>
          </a:xfrm>
        </p:spPr>
        <p:txBody>
          <a:bodyPr>
            <a:noAutofit/>
          </a:bodyPr>
          <a:lstStyle/>
          <a:p>
            <a:pPr algn="l">
              <a:tabLst>
                <a:tab pos="0" algn="l"/>
                <a:tab pos="360363" algn="l"/>
              </a:tabLst>
            </a:pPr>
            <a:r>
              <a:rPr lang="id-ID" sz="3200" dirty="0" smtClean="0"/>
              <a:t>Berdasarkan kebutuhan O2, fermentasi dpt dibagi dlm 2 tipe, yaitu : </a:t>
            </a:r>
            <a:r>
              <a:rPr lang="id-ID" sz="3200" dirty="0"/>
              <a:t/>
            </a:r>
            <a:br>
              <a:rPr lang="id-ID" sz="3200" dirty="0"/>
            </a:br>
            <a:r>
              <a:rPr lang="id-ID" sz="3200" dirty="0" smtClean="0"/>
              <a:t>1.	Fermentasi aerobik : memerlukan O2</a:t>
            </a:r>
            <a:br>
              <a:rPr lang="id-ID" sz="3200" dirty="0" smtClean="0"/>
            </a:br>
            <a:r>
              <a:rPr lang="id-ID" sz="3200" dirty="0" smtClean="0"/>
              <a:t>2.	Fermentasi anaerobik : tidak memerlukan O2.</a:t>
            </a:r>
            <a:br>
              <a:rPr lang="id-ID" sz="3200" dirty="0" smtClean="0"/>
            </a:br>
            <a:endParaRPr lang="id-ID" sz="3200" dirty="0"/>
          </a:p>
        </p:txBody>
      </p:sp>
      <p:sp>
        <p:nvSpPr>
          <p:cNvPr id="3" name="Content Placeholder 2"/>
          <p:cNvSpPr>
            <a:spLocks noGrp="1"/>
          </p:cNvSpPr>
          <p:nvPr>
            <p:ph idx="1"/>
          </p:nvPr>
        </p:nvSpPr>
        <p:spPr>
          <a:xfrm>
            <a:off x="0" y="2357430"/>
            <a:ext cx="8929718" cy="3786214"/>
          </a:xfrm>
        </p:spPr>
        <p:txBody>
          <a:bodyPr>
            <a:normAutofit/>
          </a:bodyPr>
          <a:lstStyle/>
          <a:p>
            <a:pPr marL="0" indent="0">
              <a:buNone/>
            </a:pPr>
            <a:r>
              <a:rPr lang="id-ID" dirty="0" smtClean="0"/>
              <a:t>Berhasilnya suatu proses fermentasi dipengaruhi oleh beberapa faktor, yaitu :</a:t>
            </a:r>
          </a:p>
          <a:p>
            <a:pPr marL="514350" indent="-514350">
              <a:buFont typeface="+mj-lt"/>
              <a:buAutoNum type="arabicPeriod"/>
            </a:pPr>
            <a:r>
              <a:rPr lang="id-ID" dirty="0" smtClean="0"/>
              <a:t>Kemampuan mikroorganisme tertentu utk memproduksi produk dlm jml banyak, dlm wkt singkat &amp; material yg mudah dipakai.</a:t>
            </a:r>
          </a:p>
          <a:p>
            <a:pPr marL="514350" indent="-514350">
              <a:buFont typeface="+mj-lt"/>
              <a:buAutoNum type="arabicPeriod"/>
            </a:pPr>
            <a:r>
              <a:rPr lang="id-ID" dirty="0" smtClean="0"/>
              <a:t>Produk mudah diperoleh dlm btk murni.</a:t>
            </a:r>
            <a:endParaRPr lang="id-ID"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154230"/>
          </a:xfrm>
        </p:spPr>
        <p:txBody>
          <a:bodyPr>
            <a:normAutofit/>
          </a:bodyPr>
          <a:lstStyle/>
          <a:p>
            <a:pPr algn="l"/>
            <a:r>
              <a:rPr lang="id-ID" sz="3200" dirty="0" smtClean="0"/>
              <a:t>Mikroba adalah organisme hidup yg sangat kecil, termasuk dlm mikroba adalah bakteri, jamur dan virus.</a:t>
            </a:r>
            <a:endParaRPr lang="id-ID" sz="3200" dirty="0"/>
          </a:p>
        </p:txBody>
      </p:sp>
      <p:sp>
        <p:nvSpPr>
          <p:cNvPr id="3" name="Content Placeholder 2"/>
          <p:cNvSpPr>
            <a:spLocks noGrp="1"/>
          </p:cNvSpPr>
          <p:nvPr>
            <p:ph idx="1"/>
          </p:nvPr>
        </p:nvSpPr>
        <p:spPr>
          <a:xfrm>
            <a:off x="214282" y="2214554"/>
            <a:ext cx="8686800" cy="4071966"/>
          </a:xfrm>
        </p:spPr>
        <p:txBody>
          <a:bodyPr>
            <a:normAutofit fontScale="92500"/>
          </a:bodyPr>
          <a:lstStyle/>
          <a:p>
            <a:pPr>
              <a:buNone/>
            </a:pPr>
            <a:r>
              <a:rPr lang="id-ID" dirty="0" smtClean="0"/>
              <a:t>Kehadiran mikroorganisme dlm kehidupan manusia dpt bersifat :</a:t>
            </a:r>
          </a:p>
          <a:p>
            <a:pPr marL="514350" indent="-514350">
              <a:buFont typeface="+mj-lt"/>
              <a:buAutoNum type="arabicPeriod"/>
            </a:pPr>
            <a:r>
              <a:rPr lang="id-ID" dirty="0" smtClean="0"/>
              <a:t>Mendatangkan keuntungan. Mis, dlm proses2 industri menghasilkan antibiotik, alkohol, </a:t>
            </a:r>
            <a:r>
              <a:rPr lang="en-US" dirty="0" err="1" smtClean="0"/>
              <a:t>asam</a:t>
            </a:r>
            <a:r>
              <a:rPr lang="en-US" dirty="0" smtClean="0"/>
              <a:t> </a:t>
            </a:r>
            <a:r>
              <a:rPr lang="id-ID" dirty="0" smtClean="0"/>
              <a:t>glutamat</a:t>
            </a:r>
            <a:r>
              <a:rPr lang="id-ID" dirty="0" smtClean="0"/>
              <a:t>, sitrat dll.</a:t>
            </a:r>
          </a:p>
          <a:p>
            <a:pPr marL="514350" indent="-514350">
              <a:buFont typeface="+mj-lt"/>
              <a:buAutoNum type="arabicPeriod"/>
            </a:pPr>
            <a:r>
              <a:rPr lang="id-ID" dirty="0" smtClean="0"/>
              <a:t>Mendatangkan kerugian, yg menyebabkan kerusakan  atau pembusukan makanan oleh bakteri yg membuat racun, Mis, Clostridium botulinum.</a:t>
            </a:r>
            <a:endParaRPr lang="id-ID"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1285860"/>
            <a:ext cx="8929718" cy="4286280"/>
          </a:xfrm>
        </p:spPr>
        <p:txBody>
          <a:bodyPr>
            <a:noAutofit/>
          </a:bodyPr>
          <a:lstStyle/>
          <a:p>
            <a:pPr algn="l">
              <a:tabLst>
                <a:tab pos="360363" algn="l"/>
              </a:tabLst>
            </a:pPr>
            <a:r>
              <a:rPr lang="id-ID" dirty="0" smtClean="0"/>
              <a:t>Faktor2 yg mempengaruhi pertumbuhan mikroorganisme yaitu :</a:t>
            </a:r>
            <a:br>
              <a:rPr lang="id-ID" dirty="0" smtClean="0"/>
            </a:br>
            <a:r>
              <a:rPr lang="id-ID" dirty="0" smtClean="0"/>
              <a:t>~	Air</a:t>
            </a:r>
            <a:br>
              <a:rPr lang="id-ID" dirty="0" smtClean="0"/>
            </a:br>
            <a:r>
              <a:rPr lang="id-ID" dirty="0" smtClean="0"/>
              <a:t>~	Makanan</a:t>
            </a:r>
            <a:br>
              <a:rPr lang="id-ID" dirty="0" smtClean="0"/>
            </a:br>
            <a:r>
              <a:rPr lang="id-ID" dirty="0" smtClean="0"/>
              <a:t>~	pH</a:t>
            </a:r>
            <a:br>
              <a:rPr lang="id-ID" dirty="0" smtClean="0"/>
            </a:br>
            <a:r>
              <a:rPr lang="id-ID" dirty="0" smtClean="0"/>
              <a:t>~	Suhu</a:t>
            </a:r>
            <a:br>
              <a:rPr lang="id-ID" dirty="0" smtClean="0"/>
            </a:br>
            <a:r>
              <a:rPr lang="id-ID" dirty="0" smtClean="0"/>
              <a:t>~	Kebutuhan O2</a:t>
            </a:r>
            <a:br>
              <a:rPr lang="id-ID" dirty="0" smtClean="0"/>
            </a:br>
            <a:r>
              <a:rPr lang="id-ID" dirty="0" smtClean="0"/>
              <a:t>~	Adanya substansi penghambat</a:t>
            </a:r>
            <a:br>
              <a:rPr lang="id-ID" dirty="0" smtClean="0"/>
            </a:br>
            <a:endParaRPr lang="id-ID" dirty="0"/>
          </a:p>
        </p:txBody>
      </p:sp>
      <p:sp>
        <p:nvSpPr>
          <p:cNvPr id="3" name="Content Placeholder 2"/>
          <p:cNvSpPr>
            <a:spLocks noGrp="1"/>
          </p:cNvSpPr>
          <p:nvPr>
            <p:ph idx="1"/>
          </p:nvPr>
        </p:nvSpPr>
        <p:spPr>
          <a:xfrm>
            <a:off x="457200" y="6161125"/>
            <a:ext cx="8229600" cy="339709"/>
          </a:xfrm>
        </p:spPr>
        <p:txBody>
          <a:bodyPr>
            <a:normAutofit fontScale="62500" lnSpcReduction="20000"/>
          </a:bodyPr>
          <a:lstStyle/>
          <a:p>
            <a:endParaRPr lang="id-ID"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06" y="71414"/>
            <a:ext cx="8929718" cy="6786610"/>
          </a:xfrm>
        </p:spPr>
        <p:txBody>
          <a:bodyPr>
            <a:noAutofit/>
          </a:bodyPr>
          <a:lstStyle/>
          <a:p>
            <a:pPr marL="514350" indent="-514350">
              <a:spcBef>
                <a:spcPts val="0"/>
              </a:spcBef>
              <a:buFont typeface="+mj-lt"/>
              <a:buAutoNum type="arabicPeriod"/>
            </a:pPr>
            <a:r>
              <a:rPr lang="id-ID" sz="2000" b="1" dirty="0" smtClean="0"/>
              <a:t>Air :</a:t>
            </a:r>
          </a:p>
          <a:p>
            <a:pPr marL="914400" lvl="1" indent="-374650">
              <a:spcBef>
                <a:spcPts val="0"/>
              </a:spcBef>
            </a:pPr>
            <a:r>
              <a:rPr lang="id-ID" sz="2000" dirty="0" smtClean="0"/>
              <a:t>Air bebas : dpt dimanfaatkan  oleh mikroba</a:t>
            </a:r>
          </a:p>
          <a:p>
            <a:pPr marL="914400" lvl="1" indent="-374650">
              <a:spcBef>
                <a:spcPts val="0"/>
              </a:spcBef>
            </a:pPr>
            <a:r>
              <a:rPr lang="id-ID" sz="2000" dirty="0" smtClean="0"/>
              <a:t>Air terikat : tidak dapat dimanfaatkan</a:t>
            </a:r>
          </a:p>
          <a:p>
            <a:pPr marL="514350" indent="-514350">
              <a:spcBef>
                <a:spcPts val="0"/>
              </a:spcBef>
              <a:buFont typeface="+mj-lt"/>
              <a:buAutoNum type="arabicPeriod"/>
            </a:pPr>
            <a:r>
              <a:rPr lang="id-ID" sz="2000" b="1" dirty="0" smtClean="0"/>
              <a:t>Makanan :</a:t>
            </a:r>
          </a:p>
          <a:p>
            <a:pPr marL="914400" lvl="1" indent="-374650">
              <a:spcBef>
                <a:spcPts val="0"/>
              </a:spcBef>
            </a:pPr>
            <a:r>
              <a:rPr lang="id-ID" sz="2000" dirty="0" smtClean="0"/>
              <a:t>Sumber energi : KH, lemak</a:t>
            </a:r>
          </a:p>
          <a:p>
            <a:pPr marL="914400" lvl="1" indent="-374650">
              <a:spcBef>
                <a:spcPts val="0"/>
              </a:spcBef>
            </a:pPr>
            <a:r>
              <a:rPr lang="id-ID" sz="2000" dirty="0" smtClean="0"/>
              <a:t>Utk pertumbuhan : protein</a:t>
            </a:r>
          </a:p>
          <a:p>
            <a:pPr marL="914400" lvl="1" indent="-374650">
              <a:spcBef>
                <a:spcPts val="0"/>
              </a:spcBef>
            </a:pPr>
            <a:r>
              <a:rPr lang="id-ID" sz="2000" dirty="0" smtClean="0"/>
              <a:t>Makan tambahan : vitamin, mineral</a:t>
            </a:r>
          </a:p>
          <a:p>
            <a:pPr marL="514350" indent="-514350">
              <a:spcBef>
                <a:spcPts val="0"/>
              </a:spcBef>
              <a:buFont typeface="+mj-lt"/>
              <a:buAutoNum type="arabicPeriod"/>
            </a:pPr>
            <a:r>
              <a:rPr lang="id-ID" sz="2000" b="1" dirty="0" smtClean="0"/>
              <a:t>pH :</a:t>
            </a:r>
          </a:p>
          <a:p>
            <a:pPr marL="914400" lvl="1" indent="-374650">
              <a:spcBef>
                <a:spcPts val="0"/>
              </a:spcBef>
            </a:pPr>
            <a:r>
              <a:rPr lang="id-ID" sz="2000" dirty="0" smtClean="0"/>
              <a:t>Jamur pd pH 2 – 8,5</a:t>
            </a:r>
          </a:p>
          <a:p>
            <a:pPr marL="914400" lvl="1" indent="-374650">
              <a:spcBef>
                <a:spcPts val="0"/>
              </a:spcBef>
            </a:pPr>
            <a:r>
              <a:rPr lang="id-ID" sz="2000" dirty="0" smtClean="0"/>
              <a:t>Ragi pd pH 4 – 4,5</a:t>
            </a:r>
          </a:p>
          <a:p>
            <a:pPr marL="914400" lvl="1" indent="-374650">
              <a:spcBef>
                <a:spcPts val="0"/>
              </a:spcBef>
            </a:pPr>
            <a:r>
              <a:rPr lang="id-ID" sz="2000" dirty="0" smtClean="0"/>
              <a:t>Bakteri pd pH netral</a:t>
            </a:r>
          </a:p>
          <a:p>
            <a:pPr marL="514350" indent="-514350">
              <a:spcBef>
                <a:spcPts val="0"/>
              </a:spcBef>
              <a:buFont typeface="+mj-lt"/>
              <a:buAutoNum type="arabicPeriod"/>
            </a:pPr>
            <a:r>
              <a:rPr lang="id-ID" sz="2000" b="1" dirty="0" smtClean="0"/>
              <a:t>Suhu :</a:t>
            </a:r>
          </a:p>
          <a:p>
            <a:pPr marL="914400" lvl="1" indent="-374650">
              <a:spcBef>
                <a:spcPts val="0"/>
              </a:spcBef>
            </a:pPr>
            <a:r>
              <a:rPr lang="id-ID" sz="2000" dirty="0" smtClean="0"/>
              <a:t>Thermofilik : 55 – 60 </a:t>
            </a:r>
            <a:r>
              <a:rPr lang="id-ID" sz="2000" baseline="30000" dirty="0" smtClean="0"/>
              <a:t>o</a:t>
            </a:r>
            <a:r>
              <a:rPr lang="id-ID" sz="2000" dirty="0" smtClean="0"/>
              <a:t>C, maks 75 </a:t>
            </a:r>
            <a:r>
              <a:rPr lang="id-ID" sz="2000" baseline="30000" dirty="0" smtClean="0"/>
              <a:t>o</a:t>
            </a:r>
            <a:r>
              <a:rPr lang="id-ID" sz="2000" dirty="0" smtClean="0"/>
              <a:t>C</a:t>
            </a:r>
          </a:p>
          <a:p>
            <a:pPr marL="914400" lvl="1" indent="-374650">
              <a:spcBef>
                <a:spcPts val="0"/>
              </a:spcBef>
            </a:pPr>
            <a:r>
              <a:rPr lang="id-ID" sz="2000" dirty="0" smtClean="0"/>
              <a:t>Mesofilik 25 – 37 </a:t>
            </a:r>
            <a:r>
              <a:rPr lang="id-ID" sz="2000" baseline="30000" dirty="0" smtClean="0"/>
              <a:t>o</a:t>
            </a:r>
            <a:r>
              <a:rPr lang="id-ID" sz="2000" dirty="0" smtClean="0"/>
              <a:t>C, min 15 </a:t>
            </a:r>
            <a:r>
              <a:rPr lang="id-ID" sz="2000" baseline="30000" dirty="0" smtClean="0"/>
              <a:t>o</a:t>
            </a:r>
            <a:r>
              <a:rPr lang="id-ID" sz="2000" dirty="0" smtClean="0"/>
              <a:t>C, maks 55 </a:t>
            </a:r>
            <a:r>
              <a:rPr lang="id-ID" sz="2000" baseline="30000" dirty="0" smtClean="0"/>
              <a:t>o</a:t>
            </a:r>
            <a:r>
              <a:rPr lang="id-ID" sz="2000" dirty="0" smtClean="0"/>
              <a:t>C</a:t>
            </a:r>
          </a:p>
          <a:p>
            <a:pPr marL="914400" lvl="1" indent="-374650">
              <a:spcBef>
                <a:spcPts val="0"/>
              </a:spcBef>
            </a:pPr>
            <a:r>
              <a:rPr lang="id-ID" sz="2000" dirty="0" smtClean="0"/>
              <a:t>Psikrofilik 0 – 30 </a:t>
            </a:r>
            <a:r>
              <a:rPr lang="id-ID" sz="2000" baseline="30000" dirty="0" smtClean="0"/>
              <a:t>o</a:t>
            </a:r>
            <a:r>
              <a:rPr lang="id-ID" sz="2000" dirty="0" smtClean="0"/>
              <a:t>C, optimum 5 </a:t>
            </a:r>
            <a:r>
              <a:rPr lang="id-ID" sz="2000" baseline="30000" dirty="0" smtClean="0"/>
              <a:t>o</a:t>
            </a:r>
            <a:r>
              <a:rPr lang="id-ID" sz="2000" dirty="0" smtClean="0"/>
              <a:t>C</a:t>
            </a:r>
          </a:p>
          <a:p>
            <a:pPr marL="514350" indent="-514350">
              <a:spcBef>
                <a:spcPts val="0"/>
              </a:spcBef>
              <a:buFont typeface="+mj-lt"/>
              <a:buAutoNum type="arabicPeriod"/>
            </a:pPr>
            <a:r>
              <a:rPr lang="id-ID" sz="2000" b="1" dirty="0" smtClean="0"/>
              <a:t>Kebutuhan Oksigen :</a:t>
            </a:r>
          </a:p>
          <a:p>
            <a:pPr marL="914400" lvl="1" indent="-374650">
              <a:spcBef>
                <a:spcPts val="0"/>
              </a:spcBef>
            </a:pPr>
            <a:r>
              <a:rPr lang="id-ID" sz="2000" dirty="0" smtClean="0"/>
              <a:t>Aerobik</a:t>
            </a:r>
          </a:p>
          <a:p>
            <a:pPr marL="914400" lvl="1" indent="-374650">
              <a:spcBef>
                <a:spcPts val="0"/>
              </a:spcBef>
            </a:pPr>
            <a:r>
              <a:rPr lang="id-ID" sz="2000" dirty="0" smtClean="0"/>
              <a:t>Anaerobik</a:t>
            </a:r>
          </a:p>
          <a:p>
            <a:pPr marL="914400" lvl="1" indent="-374650">
              <a:spcBef>
                <a:spcPts val="0"/>
              </a:spcBef>
            </a:pPr>
            <a:r>
              <a:rPr lang="id-ID" sz="2000" dirty="0" smtClean="0"/>
              <a:t>Fakultatif anaerobik : aerob dan anaerob</a:t>
            </a:r>
          </a:p>
          <a:p>
            <a:pPr marL="514350" indent="-514350">
              <a:spcBef>
                <a:spcPts val="0"/>
              </a:spcBef>
              <a:buFont typeface="+mj-lt"/>
              <a:buAutoNum type="arabicPeriod"/>
            </a:pPr>
            <a:r>
              <a:rPr lang="id-ID" sz="2000" b="1" dirty="0" smtClean="0"/>
              <a:t>Enzim :</a:t>
            </a:r>
            <a:endParaRPr lang="id-ID" sz="2000" b="1" dirty="0"/>
          </a:p>
          <a:p>
            <a:pPr marL="914400" lvl="1" indent="-374650">
              <a:spcBef>
                <a:spcPts val="0"/>
              </a:spcBef>
            </a:pPr>
            <a:r>
              <a:rPr lang="id-ID" sz="2000" dirty="0" smtClean="0"/>
              <a:t>Ekso</a:t>
            </a:r>
            <a:r>
              <a:rPr lang="en-US" sz="2000" dirty="0" smtClean="0"/>
              <a:t> </a:t>
            </a:r>
            <a:r>
              <a:rPr lang="id-ID" sz="2000" dirty="0" smtClean="0"/>
              <a:t>enzim	</a:t>
            </a:r>
            <a:r>
              <a:rPr lang="en-US" sz="2000" dirty="0" smtClean="0"/>
              <a:t>-</a:t>
            </a:r>
            <a:r>
              <a:rPr lang="id-ID" sz="2000" dirty="0" smtClean="0"/>
              <a:t> Enzim intraseluler</a:t>
            </a:r>
            <a:r>
              <a:rPr lang="en-US" sz="2000" dirty="0" smtClean="0"/>
              <a:t>     - </a:t>
            </a:r>
            <a:r>
              <a:rPr lang="en-US" sz="2000" dirty="0" err="1" smtClean="0"/>
              <a:t>Enzim</a:t>
            </a:r>
            <a:r>
              <a:rPr lang="en-US" sz="2000" dirty="0" smtClean="0"/>
              <a:t> </a:t>
            </a:r>
            <a:r>
              <a:rPr lang="en-US" sz="2000" dirty="0" err="1" smtClean="0"/>
              <a:t>induktif</a:t>
            </a:r>
            <a:endParaRPr lang="en-US" sz="2000" dirty="0" smtClean="0"/>
          </a:p>
          <a:p>
            <a:pPr marL="914400" lvl="1" indent="-374650">
              <a:spcBef>
                <a:spcPts val="0"/>
              </a:spcBef>
            </a:pPr>
            <a:r>
              <a:rPr lang="id-ID" sz="2000" dirty="0" smtClean="0"/>
              <a:t>Endo</a:t>
            </a:r>
            <a:r>
              <a:rPr lang="en-US" sz="2000" dirty="0" smtClean="0"/>
              <a:t> </a:t>
            </a:r>
            <a:r>
              <a:rPr lang="id-ID" sz="2000" dirty="0" smtClean="0"/>
              <a:t>enzim	</a:t>
            </a:r>
            <a:r>
              <a:rPr lang="en-US" sz="2000" dirty="0" smtClean="0"/>
              <a:t>-</a:t>
            </a:r>
            <a:r>
              <a:rPr lang="id-ID" sz="2000" dirty="0" smtClean="0"/>
              <a:t> Enzim ekstraseluler</a:t>
            </a:r>
            <a:r>
              <a:rPr lang="en-US" sz="2000" dirty="0" smtClean="0"/>
              <a:t>   - </a:t>
            </a:r>
            <a:r>
              <a:rPr lang="en-US" sz="2000" dirty="0" err="1" smtClean="0"/>
              <a:t>Enzim</a:t>
            </a:r>
            <a:r>
              <a:rPr lang="en-US" sz="2000" dirty="0" smtClean="0"/>
              <a:t> </a:t>
            </a:r>
            <a:r>
              <a:rPr lang="en-US" sz="2000" dirty="0" err="1" smtClean="0"/>
              <a:t>konstitutif</a:t>
            </a:r>
            <a:endParaRPr lang="id-ID" sz="20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439718"/>
          </a:xfrm>
        </p:spPr>
        <p:txBody>
          <a:bodyPr>
            <a:normAutofit fontScale="90000"/>
          </a:bodyPr>
          <a:lstStyle/>
          <a:p>
            <a:r>
              <a:rPr lang="id-ID" sz="3600" b="1" dirty="0" smtClean="0"/>
              <a:t>Bahan Mentah untuk Industri Fermentasi</a:t>
            </a:r>
            <a:endParaRPr lang="id-ID" sz="3600" b="1" dirty="0"/>
          </a:p>
        </p:txBody>
      </p:sp>
      <p:sp>
        <p:nvSpPr>
          <p:cNvPr id="3" name="Content Placeholder 2"/>
          <p:cNvSpPr>
            <a:spLocks noGrp="1"/>
          </p:cNvSpPr>
          <p:nvPr>
            <p:ph idx="1"/>
          </p:nvPr>
        </p:nvSpPr>
        <p:spPr>
          <a:xfrm>
            <a:off x="142876" y="785818"/>
            <a:ext cx="8858280" cy="6000768"/>
          </a:xfrm>
        </p:spPr>
        <p:txBody>
          <a:bodyPr>
            <a:noAutofit/>
          </a:bodyPr>
          <a:lstStyle/>
          <a:p>
            <a:pPr marL="0" indent="0">
              <a:buNone/>
            </a:pPr>
            <a:r>
              <a:rPr lang="id-ID" sz="3000" dirty="0" smtClean="0"/>
              <a:t>Pada prinsipnya ada 2 macam KH sbg bahan mentah / baku utk fermentasi yaitu :</a:t>
            </a:r>
          </a:p>
          <a:p>
            <a:pPr marL="514350" indent="-514350">
              <a:buFont typeface="+mj-lt"/>
              <a:buAutoNum type="arabicPeriod"/>
            </a:pPr>
            <a:r>
              <a:rPr lang="id-ID" sz="3000" dirty="0" smtClean="0"/>
              <a:t>Substansi sakarin yg rasanya manis</a:t>
            </a:r>
          </a:p>
          <a:p>
            <a:pPr marL="0" indent="-514350">
              <a:spcBef>
                <a:spcPts val="0"/>
              </a:spcBef>
              <a:buFont typeface="+mj-lt"/>
              <a:buAutoNum type="arabicPeriod"/>
            </a:pPr>
            <a:r>
              <a:rPr lang="id-ID" sz="3000" dirty="0" smtClean="0"/>
              <a:t>Polisakarida</a:t>
            </a:r>
          </a:p>
          <a:p>
            <a:pPr marL="0" indent="-514350">
              <a:spcBef>
                <a:spcPts val="0"/>
              </a:spcBef>
              <a:buNone/>
            </a:pPr>
            <a:r>
              <a:rPr lang="id-ID" sz="3000" dirty="0" smtClean="0"/>
              <a:t>Substansi sakarin yg digunakan adalah gula, seperti sukrosa, glukosa atau laktosa. Utk proses2 fermentasi substansi sakarin yg digunakan mrpk hasil samping (limbah</a:t>
            </a:r>
            <a:r>
              <a:rPr lang="id-ID" sz="3000" dirty="0" smtClean="0">
                <a:solidFill>
                  <a:srgbClr val="FF0000"/>
                </a:solidFill>
              </a:rPr>
              <a:t>) yg murah</a:t>
            </a:r>
            <a:r>
              <a:rPr lang="id-ID" sz="3000" dirty="0" smtClean="0"/>
              <a:t>, selain mengandung gula2 yg dpt difermentasi, yaitu sukrosa, glukosa dan fruktosa, juga mengandung bahan2 lain. Salah satu bahan sakarin yg digunakan adalah m</a:t>
            </a:r>
            <a:r>
              <a:rPr lang="en-US" sz="3000" dirty="0" smtClean="0"/>
              <a:t>o</a:t>
            </a:r>
            <a:r>
              <a:rPr lang="id-ID" sz="3000" dirty="0" smtClean="0"/>
              <a:t>lase, yaitu hasil samping produksi gula tebu.</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2686</TotalTime>
  <Words>1465</Words>
  <Application>Microsoft Office PowerPoint</Application>
  <PresentationFormat>On-screen Show (4:3)</PresentationFormat>
  <Paragraphs>245</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Slide 1</vt:lpstr>
      <vt:lpstr>Bioteknologi :  Adalah penggunaan biokimia, mikrobiologi dan keteknikan kimia secara terpadu utk menerapkan teknologi pemanfaatan mikroba dan teknologi kultur jaringan. Spektrum bioteknologi sangat luas, mencakup produksi pangan terfermentasi, antibiotik, enzim, alkohol, pelarut organik, vitamin, dll.</vt:lpstr>
      <vt:lpstr>Fermentasi dlm bahasa Latin, artinya transformasi sari anggur menjadi minuman anggur (wine). </vt:lpstr>
      <vt:lpstr>Buchner, menunjukkan bahwa fermentasi dapat berlangsung dlm larutan gula dgn menggunakan cairan yg diekstrak dr sel khamir yg sdh mati.  Kemudian diketahui bhw cairan tsb mengandung suatu substansi aktif yg mampu memecah molekul gula dan diberi nama Ferment-Enzym atau  Zymase.</vt:lpstr>
      <vt:lpstr>Berdasarkan kebutuhan O2, fermentasi dpt dibagi dlm 2 tipe, yaitu :  1. Fermentasi aerobik : memerlukan O2 2. Fermentasi anaerobik : tidak memerlukan O2. </vt:lpstr>
      <vt:lpstr>Mikroba adalah organisme hidup yg sangat kecil, termasuk dlm mikroba adalah bakteri, jamur dan virus.</vt:lpstr>
      <vt:lpstr>Faktor2 yg mempengaruhi pertumbuhan mikroorganisme yaitu : ~ Air ~ Makanan ~ pH ~ Suhu ~ Kebutuhan O2 ~ Adanya substansi penghambat </vt:lpstr>
      <vt:lpstr>Slide 8</vt:lpstr>
      <vt:lpstr>Bahan Mentah untuk Industri Fermentasi</vt:lpstr>
      <vt:lpstr>Slide 10</vt:lpstr>
      <vt:lpstr>Induksi Enzim : Model Jacob - Monod</vt:lpstr>
      <vt:lpstr>Makanan Fermentasi Tradisional</vt:lpstr>
      <vt:lpstr> Kecap  Merupakan campuran dari asam2 amino polipeptida, pepton, zat2 putih telur, karbohidrat, sejumlah kecil zat anorganik dan zat2 lainnya yg tdpt dlm larutan garam.</vt:lpstr>
      <vt:lpstr>Tahap-tahap Pembuatan Kecap :</vt:lpstr>
      <vt:lpstr>Kapang yg digunakan : Aspergillus oryzae, Aspergillus soyae, Lactobacillus, Pediococcus soya, Zygosaccharomyces sp, Saccharomyces rouxii  yg berperan dlm pembtkan cita rasa produk akhir krn terbtknya asam2 organik, alkohol dan ester2. </vt:lpstr>
      <vt:lpstr>Slide 16</vt:lpstr>
      <vt:lpstr>2. Prinsip Dasar Fermentasi Alkohol = proses glikolisis   asam piruvat</vt:lpstr>
      <vt:lpstr>Alkohol</vt:lpstr>
      <vt:lpstr>Pembuatan Alkohol dengan Cara Fermentasi</vt:lpstr>
      <vt:lpstr>Slide 20</vt:lpstr>
      <vt:lpstr>Slide 21</vt:lpstr>
      <vt:lpstr>Ragi berdasarkan kegiatan selama fermentasi dibagi 2 golongan :</vt:lpstr>
      <vt:lpstr>Faktor2 yg mempengaruhi kehidupan ragi : 1. Nutrisi : adanya unsur C, N, P dan mineral serta vitamin. 2. pH : antara 4,8 – 5. 3. Suhu 4. Udara :  Aerob   pd proses pembibitan  Anaerob  pd proses fermentasi</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Bioteknologi adalah penggunaan biokimia, mikrobiologi dan keteknikan kimia secara terpadu utk menerapkan teknologi pemanfaatan mikroba dan teknologi kultur jaringan.  Spektrum bioteknologi sangat luas, mencakup produksi pangan terfermentasi, antibiotik, enzim, alkohol, pelarut organik, vitamin, dll.</dc:title>
  <dc:creator>acer</dc:creator>
  <cp:lastModifiedBy>Hp</cp:lastModifiedBy>
  <cp:revision>128</cp:revision>
  <dcterms:created xsi:type="dcterms:W3CDTF">2015-12-13T00:08:13Z</dcterms:created>
  <dcterms:modified xsi:type="dcterms:W3CDTF">2018-08-31T07:51:37Z</dcterms:modified>
</cp:coreProperties>
</file>