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302" r:id="rId4"/>
    <p:sldId id="295" r:id="rId5"/>
    <p:sldId id="270" r:id="rId6"/>
    <p:sldId id="292" r:id="rId7"/>
    <p:sldId id="27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5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5" name="Footer Placeholder 4"/>
          <p:cNvSpPr>
            <a:spLocks noGrp="1"/>
          </p:cNvSpPr>
          <p:nvPr>
            <p:ph type="ftr" sz="quarter" idx="11"/>
          </p:nvPr>
        </p:nvSpPr>
        <p:spPr/>
        <p:txBody>
          <a:bodyPr/>
          <a:lstStyle/>
          <a:p>
            <a:endParaRPr lang="id-ID">
              <a:solidFill>
                <a:prstClr val="black">
                  <a:tint val="75000"/>
                </a:prstClr>
              </a:solidFill>
            </a:endParaRPr>
          </a:p>
        </p:txBody>
      </p:sp>
      <p:sp>
        <p:nvSpPr>
          <p:cNvPr id="6" name="Slide Number Placeholder 5"/>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2709126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5" name="Footer Placeholder 4"/>
          <p:cNvSpPr>
            <a:spLocks noGrp="1"/>
          </p:cNvSpPr>
          <p:nvPr>
            <p:ph type="ftr" sz="quarter" idx="11"/>
          </p:nvPr>
        </p:nvSpPr>
        <p:spPr/>
        <p:txBody>
          <a:bodyPr/>
          <a:lstStyle/>
          <a:p>
            <a:endParaRPr lang="id-ID">
              <a:solidFill>
                <a:prstClr val="black">
                  <a:tint val="75000"/>
                </a:prstClr>
              </a:solidFill>
            </a:endParaRPr>
          </a:p>
        </p:txBody>
      </p:sp>
      <p:sp>
        <p:nvSpPr>
          <p:cNvPr id="6" name="Slide Number Placeholder 5"/>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1084370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5" name="Footer Placeholder 4"/>
          <p:cNvSpPr>
            <a:spLocks noGrp="1"/>
          </p:cNvSpPr>
          <p:nvPr>
            <p:ph type="ftr" sz="quarter" idx="11"/>
          </p:nvPr>
        </p:nvSpPr>
        <p:spPr/>
        <p:txBody>
          <a:bodyPr/>
          <a:lstStyle/>
          <a:p>
            <a:endParaRPr lang="id-ID">
              <a:solidFill>
                <a:prstClr val="black">
                  <a:tint val="75000"/>
                </a:prstClr>
              </a:solidFill>
            </a:endParaRPr>
          </a:p>
        </p:txBody>
      </p:sp>
      <p:sp>
        <p:nvSpPr>
          <p:cNvPr id="6" name="Slide Number Placeholder 5"/>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2155821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5" name="Footer Placeholder 4"/>
          <p:cNvSpPr>
            <a:spLocks noGrp="1"/>
          </p:cNvSpPr>
          <p:nvPr>
            <p:ph type="ftr" sz="quarter" idx="11"/>
          </p:nvPr>
        </p:nvSpPr>
        <p:spPr/>
        <p:txBody>
          <a:bodyPr/>
          <a:lstStyle/>
          <a:p>
            <a:endParaRPr lang="id-ID">
              <a:solidFill>
                <a:prstClr val="black">
                  <a:tint val="75000"/>
                </a:prstClr>
              </a:solidFill>
            </a:endParaRPr>
          </a:p>
        </p:txBody>
      </p:sp>
      <p:sp>
        <p:nvSpPr>
          <p:cNvPr id="6" name="Slide Number Placeholder 5"/>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2272588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5" name="Footer Placeholder 4"/>
          <p:cNvSpPr>
            <a:spLocks noGrp="1"/>
          </p:cNvSpPr>
          <p:nvPr>
            <p:ph type="ftr" sz="quarter" idx="11"/>
          </p:nvPr>
        </p:nvSpPr>
        <p:spPr/>
        <p:txBody>
          <a:bodyPr/>
          <a:lstStyle/>
          <a:p>
            <a:endParaRPr lang="id-ID">
              <a:solidFill>
                <a:prstClr val="black">
                  <a:tint val="75000"/>
                </a:prstClr>
              </a:solidFill>
            </a:endParaRPr>
          </a:p>
        </p:txBody>
      </p:sp>
      <p:sp>
        <p:nvSpPr>
          <p:cNvPr id="6" name="Slide Number Placeholder 5"/>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126667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6" name="Footer Placeholder 5"/>
          <p:cNvSpPr>
            <a:spLocks noGrp="1"/>
          </p:cNvSpPr>
          <p:nvPr>
            <p:ph type="ftr" sz="quarter" idx="11"/>
          </p:nvPr>
        </p:nvSpPr>
        <p:spPr/>
        <p:txBody>
          <a:bodyPr/>
          <a:lstStyle/>
          <a:p>
            <a:endParaRPr lang="id-ID">
              <a:solidFill>
                <a:prstClr val="black">
                  <a:tint val="75000"/>
                </a:prstClr>
              </a:solidFill>
            </a:endParaRPr>
          </a:p>
        </p:txBody>
      </p:sp>
      <p:sp>
        <p:nvSpPr>
          <p:cNvPr id="7" name="Slide Number Placeholder 6"/>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175599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8" name="Footer Placeholder 7"/>
          <p:cNvSpPr>
            <a:spLocks noGrp="1"/>
          </p:cNvSpPr>
          <p:nvPr>
            <p:ph type="ftr" sz="quarter" idx="11"/>
          </p:nvPr>
        </p:nvSpPr>
        <p:spPr/>
        <p:txBody>
          <a:bodyPr/>
          <a:lstStyle/>
          <a:p>
            <a:endParaRPr lang="id-ID">
              <a:solidFill>
                <a:prstClr val="black">
                  <a:tint val="75000"/>
                </a:prstClr>
              </a:solidFill>
            </a:endParaRPr>
          </a:p>
        </p:txBody>
      </p:sp>
      <p:sp>
        <p:nvSpPr>
          <p:cNvPr id="9" name="Slide Number Placeholder 8"/>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2235996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4" name="Footer Placeholder 3"/>
          <p:cNvSpPr>
            <a:spLocks noGrp="1"/>
          </p:cNvSpPr>
          <p:nvPr>
            <p:ph type="ftr" sz="quarter" idx="11"/>
          </p:nvPr>
        </p:nvSpPr>
        <p:spPr/>
        <p:txBody>
          <a:bodyPr/>
          <a:lstStyle/>
          <a:p>
            <a:endParaRPr lang="id-ID">
              <a:solidFill>
                <a:prstClr val="black">
                  <a:tint val="75000"/>
                </a:prstClr>
              </a:solidFill>
            </a:endParaRPr>
          </a:p>
        </p:txBody>
      </p:sp>
      <p:sp>
        <p:nvSpPr>
          <p:cNvPr id="5" name="Slide Number Placeholder 4"/>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1710216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3" name="Footer Placeholder 2"/>
          <p:cNvSpPr>
            <a:spLocks noGrp="1"/>
          </p:cNvSpPr>
          <p:nvPr>
            <p:ph type="ftr" sz="quarter" idx="11"/>
          </p:nvPr>
        </p:nvSpPr>
        <p:spPr/>
        <p:txBody>
          <a:bodyPr/>
          <a:lstStyle/>
          <a:p>
            <a:endParaRPr lang="id-ID">
              <a:solidFill>
                <a:prstClr val="black">
                  <a:tint val="75000"/>
                </a:prstClr>
              </a:solidFill>
            </a:endParaRPr>
          </a:p>
        </p:txBody>
      </p:sp>
      <p:sp>
        <p:nvSpPr>
          <p:cNvPr id="4" name="Slide Number Placeholder 3"/>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221480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6" name="Footer Placeholder 5"/>
          <p:cNvSpPr>
            <a:spLocks noGrp="1"/>
          </p:cNvSpPr>
          <p:nvPr>
            <p:ph type="ftr" sz="quarter" idx="11"/>
          </p:nvPr>
        </p:nvSpPr>
        <p:spPr/>
        <p:txBody>
          <a:bodyPr/>
          <a:lstStyle/>
          <a:p>
            <a:endParaRPr lang="id-ID">
              <a:solidFill>
                <a:prstClr val="black">
                  <a:tint val="75000"/>
                </a:prstClr>
              </a:solidFill>
            </a:endParaRPr>
          </a:p>
        </p:txBody>
      </p:sp>
      <p:sp>
        <p:nvSpPr>
          <p:cNvPr id="7" name="Slide Number Placeholder 6"/>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52451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6" name="Footer Placeholder 5"/>
          <p:cNvSpPr>
            <a:spLocks noGrp="1"/>
          </p:cNvSpPr>
          <p:nvPr>
            <p:ph type="ftr" sz="quarter" idx="11"/>
          </p:nvPr>
        </p:nvSpPr>
        <p:spPr/>
        <p:txBody>
          <a:bodyPr/>
          <a:lstStyle/>
          <a:p>
            <a:endParaRPr lang="id-ID">
              <a:solidFill>
                <a:prstClr val="black">
                  <a:tint val="75000"/>
                </a:prstClr>
              </a:solidFill>
            </a:endParaRPr>
          </a:p>
        </p:txBody>
      </p:sp>
      <p:sp>
        <p:nvSpPr>
          <p:cNvPr id="7" name="Slide Number Placeholder 6"/>
          <p:cNvSpPr>
            <a:spLocks noGrp="1"/>
          </p:cNvSpPr>
          <p:nvPr>
            <p:ph type="sldNum" sz="quarter" idx="12"/>
          </p:nvPr>
        </p:nvSpPr>
        <p:spPr/>
        <p:txBody>
          <a:body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750028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4000">
              <a:srgbClr val="E7757A"/>
            </a:gs>
            <a:gs pos="79000">
              <a:srgbClr val="D2232A"/>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47BFA-F66B-4E75-AC82-DF8253CCB763}" type="datetimeFigureOut">
              <a:rPr lang="id-ID" smtClean="0">
                <a:solidFill>
                  <a:prstClr val="black">
                    <a:tint val="75000"/>
                  </a:prstClr>
                </a:solidFill>
              </a:rPr>
              <a:pPr/>
              <a:t>14/08/2020</a:t>
            </a:fld>
            <a:endParaRPr lang="id-ID">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9718B-E077-483C-82F5-1B029F9A7F13}" type="slidenum">
              <a:rPr lang="id-ID" smtClean="0">
                <a:solidFill>
                  <a:prstClr val="black">
                    <a:tint val="75000"/>
                  </a:prstClr>
                </a:solidFill>
              </a:rPr>
              <a:pPr/>
              <a:t>‹#›</a:t>
            </a:fld>
            <a:endParaRPr lang="id-ID">
              <a:solidFill>
                <a:prstClr val="black">
                  <a:tint val="75000"/>
                </a:prstClr>
              </a:solidFill>
            </a:endParaRPr>
          </a:p>
        </p:txBody>
      </p:sp>
    </p:spTree>
    <p:extLst>
      <p:ext uri="{BB962C8B-B14F-4D97-AF65-F5344CB8AC3E}">
        <p14:creationId xmlns:p14="http://schemas.microsoft.com/office/powerpoint/2010/main" val="999966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578224" y="1576138"/>
            <a:ext cx="7290429" cy="2514079"/>
            <a:chOff x="349624" y="3204702"/>
            <a:chExt cx="7253223" cy="2143908"/>
          </a:xfrm>
        </p:grpSpPr>
        <p:grpSp>
          <p:nvGrpSpPr>
            <p:cNvPr id="18" name="Group 17"/>
            <p:cNvGrpSpPr/>
            <p:nvPr/>
          </p:nvGrpSpPr>
          <p:grpSpPr>
            <a:xfrm>
              <a:off x="349624" y="3204702"/>
              <a:ext cx="7253223" cy="2143908"/>
              <a:chOff x="335109" y="3422417"/>
              <a:chExt cx="7253223" cy="2143908"/>
            </a:xfrm>
          </p:grpSpPr>
          <p:sp>
            <p:nvSpPr>
              <p:cNvPr id="6" name="Rectangle 5"/>
              <p:cNvSpPr/>
              <p:nvPr/>
            </p:nvSpPr>
            <p:spPr>
              <a:xfrm>
                <a:off x="695348" y="3422417"/>
                <a:ext cx="6761748" cy="563583"/>
              </a:xfrm>
              <a:prstGeom prst="rect">
                <a:avLst/>
              </a:prstGeom>
            </p:spPr>
            <p:txBody>
              <a:bodyPr wrap="square">
                <a:spAutoFit/>
              </a:bodyPr>
              <a:lstStyle/>
              <a:p>
                <a:pPr algn="r"/>
                <a:endParaRPr lang="id-ID" sz="3600" dirty="0">
                  <a:solidFill>
                    <a:srgbClr val="FFFF66"/>
                  </a:solidFill>
                  <a:latin typeface="Arial Black" panose="020B0A04020102020204" pitchFamily="34" charset="0"/>
                  <a:ea typeface="Open Sans Extrabold" panose="020B0906030804020204" pitchFamily="34" charset="0"/>
                  <a:cs typeface="Open Sans Extrabold" panose="020B0906030804020204" pitchFamily="34" charset="0"/>
                </a:endParaRPr>
              </a:p>
            </p:txBody>
          </p:sp>
          <p:sp>
            <p:nvSpPr>
              <p:cNvPr id="13" name="Rectangle 12"/>
              <p:cNvSpPr/>
              <p:nvPr/>
            </p:nvSpPr>
            <p:spPr>
              <a:xfrm>
                <a:off x="335109" y="4617096"/>
                <a:ext cx="7253223" cy="949229"/>
              </a:xfrm>
              <a:prstGeom prst="rect">
                <a:avLst/>
              </a:prstGeom>
            </p:spPr>
            <p:txBody>
              <a:bodyPr wrap="square">
                <a:spAutoFit/>
              </a:bodyPr>
              <a:lstStyle/>
              <a:p>
                <a:pPr algn="r" defTabSz="457200">
                  <a:spcBef>
                    <a:spcPts val="1000"/>
                  </a:spcBef>
                  <a:buClr>
                    <a:srgbClr val="90C226"/>
                  </a:buClr>
                  <a:buSzPct val="80000"/>
                  <a:defRPr/>
                </a:pPr>
                <a:r>
                  <a:rPr lang="id-ID" sz="3200" b="1" dirty="0" smtClean="0">
                    <a:solidFill>
                      <a:prstClr val="white"/>
                    </a:solidFill>
                    <a:latin typeface="Arial" panose="020B0604020202020204" pitchFamily="34" charset="0"/>
                    <a:ea typeface="Open Sans" panose="020B0606030504020204" pitchFamily="34" charset="0"/>
                    <a:cs typeface="Arial" panose="020B0604020202020204" pitchFamily="34" charset="0"/>
                  </a:rPr>
                  <a:t>HAKIKAT PENDIDIKAN PANCASILA</a:t>
                </a:r>
              </a:p>
              <a:p>
                <a:pPr algn="r" defTabSz="457200">
                  <a:spcBef>
                    <a:spcPts val="1000"/>
                  </a:spcBef>
                  <a:buClr>
                    <a:srgbClr val="90C226"/>
                  </a:buClr>
                  <a:buSzPct val="80000"/>
                  <a:defRPr/>
                </a:pPr>
                <a:r>
                  <a:rPr lang="id-ID" sz="2600" b="1" dirty="0" smtClean="0">
                    <a:solidFill>
                      <a:prstClr val="white"/>
                    </a:solidFill>
                    <a:latin typeface="Arial" panose="020B0604020202020204" pitchFamily="34" charset="0"/>
                    <a:ea typeface="Open Sans" panose="020B0606030504020204" pitchFamily="34" charset="0"/>
                    <a:cs typeface="Arial" panose="020B0604020202020204" pitchFamily="34" charset="0"/>
                  </a:rPr>
                  <a:t>Bab 1</a:t>
                </a:r>
              </a:p>
            </p:txBody>
          </p:sp>
        </p:grpSp>
        <p:cxnSp>
          <p:nvCxnSpPr>
            <p:cNvPr id="3" name="Straight Connector 2"/>
            <p:cNvCxnSpPr/>
            <p:nvPr/>
          </p:nvCxnSpPr>
          <p:spPr>
            <a:xfrm>
              <a:off x="711200" y="4350812"/>
              <a:ext cx="678460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72920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89117"/>
            <a:ext cx="2171700" cy="5479767"/>
          </a:xfrm>
          <a:prstGeom prst="rect">
            <a:avLst/>
          </a:prstGeom>
          <a:solidFill>
            <a:srgbClr val="F0C4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7"/>
          <p:cNvPicPr>
            <a:picLocks noChangeAspect="1"/>
          </p:cNvPicPr>
          <p:nvPr/>
        </p:nvPicPr>
        <p:blipFill>
          <a:blip r:embed="rId2"/>
          <a:srcRect l="23564" r="24103"/>
          <a:stretch>
            <a:fillRect/>
          </a:stretch>
        </p:blipFill>
        <p:spPr>
          <a:xfrm>
            <a:off x="407988" y="992982"/>
            <a:ext cx="4872038" cy="4872037"/>
          </a:xfrm>
          <a:custGeom>
            <a:avLst/>
            <a:gdLst>
              <a:gd name="connsiteX0" fmla="*/ 0 w 4872038"/>
              <a:gd name="connsiteY0" fmla="*/ 0 h 4872037"/>
              <a:gd name="connsiteX1" fmla="*/ 4872038 w 4872038"/>
              <a:gd name="connsiteY1" fmla="*/ 0 h 4872037"/>
              <a:gd name="connsiteX2" fmla="*/ 4872038 w 4872038"/>
              <a:gd name="connsiteY2" fmla="*/ 4872037 h 4872037"/>
              <a:gd name="connsiteX3" fmla="*/ 0 w 4872038"/>
              <a:gd name="connsiteY3" fmla="*/ 4872037 h 4872037"/>
            </a:gdLst>
            <a:ahLst/>
            <a:cxnLst>
              <a:cxn ang="0">
                <a:pos x="connsiteX0" y="connsiteY0"/>
              </a:cxn>
              <a:cxn ang="0">
                <a:pos x="connsiteX1" y="connsiteY1"/>
              </a:cxn>
              <a:cxn ang="0">
                <a:pos x="connsiteX2" y="connsiteY2"/>
              </a:cxn>
              <a:cxn ang="0">
                <a:pos x="connsiteX3" y="connsiteY3"/>
              </a:cxn>
            </a:cxnLst>
            <a:rect l="l" t="t" r="r" b="b"/>
            <a:pathLst>
              <a:path w="4872038" h="4872037">
                <a:moveTo>
                  <a:pt x="0" y="0"/>
                </a:moveTo>
                <a:lnTo>
                  <a:pt x="4872038" y="0"/>
                </a:lnTo>
                <a:lnTo>
                  <a:pt x="4872038" y="4872037"/>
                </a:lnTo>
                <a:lnTo>
                  <a:pt x="0" y="4872037"/>
                </a:lnTo>
                <a:close/>
              </a:path>
            </a:pathLst>
          </a:custGeom>
          <a:effectLst>
            <a:outerShdw blurRad="50800" dist="38100" algn="l" rotWithShape="0">
              <a:prstClr val="black">
                <a:alpha val="40000"/>
              </a:prstClr>
            </a:outerShdw>
          </a:effectLst>
        </p:spPr>
      </p:pic>
      <p:sp>
        <p:nvSpPr>
          <p:cNvPr id="3" name="Rectangle 2"/>
          <p:cNvSpPr/>
          <p:nvPr/>
        </p:nvSpPr>
        <p:spPr>
          <a:xfrm>
            <a:off x="4327302" y="165897"/>
            <a:ext cx="7984901" cy="523220"/>
          </a:xfrm>
          <a:prstGeom prst="rect">
            <a:avLst/>
          </a:prstGeom>
        </p:spPr>
        <p:txBody>
          <a:bodyPr wrap="square">
            <a:spAutoFit/>
          </a:bodyPr>
          <a:lstStyle/>
          <a:p>
            <a:r>
              <a:rPr lang="id-ID" sz="2800" b="1" dirty="0" smtClean="0">
                <a:ln>
                  <a:solidFill>
                    <a:prstClr val="black">
                      <a:lumMod val="75000"/>
                      <a:lumOff val="25000"/>
                    </a:prstClr>
                  </a:solidFill>
                </a:ln>
                <a:solidFill>
                  <a:srgbClr val="FFFF66"/>
                </a:solidFill>
                <a:latin typeface="Bookman Old Style" panose="02050604050505020204" pitchFamily="18" charset="0"/>
                <a:ea typeface="Open Sans Extrabold" panose="020B0906030804020204" pitchFamily="34" charset="0"/>
                <a:cs typeface="Open Sans Extrabold" panose="020B0906030804020204" pitchFamily="34" charset="0"/>
              </a:rPr>
              <a:t>Konsep &amp; Urgensi Pendidikan </a:t>
            </a:r>
            <a:r>
              <a:rPr lang="id-ID" sz="2800" b="1" dirty="0">
                <a:ln>
                  <a:solidFill>
                    <a:prstClr val="black">
                      <a:lumMod val="75000"/>
                      <a:lumOff val="25000"/>
                    </a:prstClr>
                  </a:solidFill>
                </a:ln>
                <a:solidFill>
                  <a:srgbClr val="FFFF66"/>
                </a:solidFill>
                <a:latin typeface="Bookman Old Style" panose="02050604050505020204" pitchFamily="18" charset="0"/>
                <a:ea typeface="Open Sans Extrabold" panose="020B0906030804020204" pitchFamily="34" charset="0"/>
                <a:cs typeface="Open Sans Extrabold" panose="020B0906030804020204" pitchFamily="34" charset="0"/>
              </a:rPr>
              <a:t>Pancasila</a:t>
            </a:r>
            <a:endParaRPr lang="en-US" sz="2800" b="1" dirty="0">
              <a:ln>
                <a:solidFill>
                  <a:prstClr val="black">
                    <a:lumMod val="75000"/>
                    <a:lumOff val="25000"/>
                  </a:prstClr>
                </a:solidFill>
              </a:ln>
              <a:solidFill>
                <a:srgbClr val="FFFF66"/>
              </a:solidFill>
              <a:latin typeface="Bookman Old Style" panose="02050604050505020204" pitchFamily="18" charset="0"/>
              <a:ea typeface="Open Sans Extrabold" panose="020B0906030804020204" pitchFamily="34" charset="0"/>
              <a:cs typeface="Open Sans Extrabold" panose="020B0906030804020204" pitchFamily="34" charset="0"/>
            </a:endParaRPr>
          </a:p>
        </p:txBody>
      </p:sp>
      <p:sp>
        <p:nvSpPr>
          <p:cNvPr id="6" name="Rectangle 5"/>
          <p:cNvSpPr/>
          <p:nvPr/>
        </p:nvSpPr>
        <p:spPr>
          <a:xfrm>
            <a:off x="5433897" y="992982"/>
            <a:ext cx="6582091" cy="5324535"/>
          </a:xfrm>
          <a:prstGeom prst="rect">
            <a:avLst/>
          </a:prstGeom>
        </p:spPr>
        <p:txBody>
          <a:bodyPr wrap="square">
            <a:spAutoFit/>
          </a:bodyPr>
          <a:lstStyle/>
          <a:p>
            <a:pPr algn="just"/>
            <a:r>
              <a:rPr lang="id-ID" sz="1700" dirty="0">
                <a:solidFill>
                  <a:schemeClr val="bg1"/>
                </a:solidFill>
                <a:latin typeface="Adobe Gurmukhi" panose="01010101010101010101" pitchFamily="50" charset="0"/>
                <a:cs typeface="Adobe Gurmukhi" panose="01010101010101010101" pitchFamily="50" charset="0"/>
              </a:rPr>
              <a:t>Menurut Direktorat Jendral Pembelajaran dan Kemahasiswaan </a:t>
            </a:r>
            <a:r>
              <a:rPr lang="id-ID" sz="1700" dirty="0" smtClean="0">
                <a:solidFill>
                  <a:schemeClr val="bg1"/>
                </a:solidFill>
                <a:latin typeface="Adobe Gurmukhi" panose="01010101010101010101" pitchFamily="50" charset="0"/>
                <a:cs typeface="Adobe Gurmukhi" panose="01010101010101010101" pitchFamily="50" charset="0"/>
              </a:rPr>
              <a:t>Kementrian Riset </a:t>
            </a:r>
            <a:r>
              <a:rPr lang="id-ID" sz="1700" dirty="0">
                <a:solidFill>
                  <a:schemeClr val="bg1"/>
                </a:solidFill>
                <a:latin typeface="Adobe Gurmukhi" panose="01010101010101010101" pitchFamily="50" charset="0"/>
                <a:cs typeface="Adobe Gurmukhi" panose="01010101010101010101" pitchFamily="50" charset="0"/>
              </a:rPr>
              <a:t>Teknologi dan Pendidikan Tinggi (2016) Mata kuliah </a:t>
            </a:r>
            <a:r>
              <a:rPr lang="id-ID" sz="1700" b="1" dirty="0" smtClean="0">
                <a:solidFill>
                  <a:schemeClr val="bg1"/>
                </a:solidFill>
                <a:latin typeface="Adobe Gurmukhi" panose="01010101010101010101" pitchFamily="50" charset="0"/>
                <a:cs typeface="Adobe Gurmukhi" panose="01010101010101010101" pitchFamily="50" charset="0"/>
              </a:rPr>
              <a:t>pendidikan Pancasila</a:t>
            </a:r>
            <a:r>
              <a:rPr lang="id-ID" sz="1700" dirty="0" smtClean="0">
                <a:solidFill>
                  <a:schemeClr val="bg1"/>
                </a:solidFill>
                <a:latin typeface="Adobe Gurmukhi" panose="01010101010101010101" pitchFamily="50" charset="0"/>
                <a:cs typeface="Adobe Gurmukhi" panose="01010101010101010101" pitchFamily="50" charset="0"/>
              </a:rPr>
              <a:t> </a:t>
            </a:r>
            <a:r>
              <a:rPr lang="id-ID" sz="1700" dirty="0">
                <a:solidFill>
                  <a:schemeClr val="bg1"/>
                </a:solidFill>
                <a:latin typeface="Adobe Gurmukhi" panose="01010101010101010101" pitchFamily="50" charset="0"/>
                <a:cs typeface="Adobe Gurmukhi" panose="01010101010101010101" pitchFamily="50" charset="0"/>
              </a:rPr>
              <a:t>adalah usaha sadar dan terencana untuk mewujudkan </a:t>
            </a:r>
            <a:r>
              <a:rPr lang="id-ID" sz="1700" dirty="0" smtClean="0">
                <a:solidFill>
                  <a:schemeClr val="bg1"/>
                </a:solidFill>
                <a:latin typeface="Adobe Gurmukhi" panose="01010101010101010101" pitchFamily="50" charset="0"/>
                <a:cs typeface="Adobe Gurmukhi" panose="01010101010101010101" pitchFamily="50" charset="0"/>
              </a:rPr>
              <a:t>suasana belajar </a:t>
            </a:r>
            <a:r>
              <a:rPr lang="id-ID" sz="1700" dirty="0">
                <a:solidFill>
                  <a:schemeClr val="bg1"/>
                </a:solidFill>
                <a:latin typeface="Adobe Gurmukhi" panose="01010101010101010101" pitchFamily="50" charset="0"/>
                <a:cs typeface="Adobe Gurmukhi" panose="01010101010101010101" pitchFamily="50" charset="0"/>
              </a:rPr>
              <a:t>dan proses pembelajaran agar mahasiswa secara </a:t>
            </a:r>
            <a:r>
              <a:rPr lang="id-ID" sz="1700" dirty="0" smtClean="0">
                <a:solidFill>
                  <a:schemeClr val="bg1"/>
                </a:solidFill>
                <a:latin typeface="Adobe Gurmukhi" panose="01010101010101010101" pitchFamily="50" charset="0"/>
                <a:cs typeface="Adobe Gurmukhi" panose="01010101010101010101" pitchFamily="50" charset="0"/>
              </a:rPr>
              <a:t>aktif mengembangkan </a:t>
            </a:r>
            <a:r>
              <a:rPr lang="id-ID" sz="1700" dirty="0">
                <a:solidFill>
                  <a:schemeClr val="bg1"/>
                </a:solidFill>
                <a:latin typeface="Adobe Gurmukhi" panose="01010101010101010101" pitchFamily="50" charset="0"/>
                <a:cs typeface="Adobe Gurmukhi" panose="01010101010101010101" pitchFamily="50" charset="0"/>
              </a:rPr>
              <a:t>potensi dirinya untuk memiliki pengetahuan, </a:t>
            </a:r>
            <a:r>
              <a:rPr lang="id-ID" sz="1700" dirty="0" smtClean="0">
                <a:solidFill>
                  <a:schemeClr val="bg1"/>
                </a:solidFill>
                <a:latin typeface="Adobe Gurmukhi" panose="01010101010101010101" pitchFamily="50" charset="0"/>
                <a:cs typeface="Adobe Gurmukhi" panose="01010101010101010101" pitchFamily="50" charset="0"/>
              </a:rPr>
              <a:t>kepribadian, dan </a:t>
            </a:r>
            <a:r>
              <a:rPr lang="id-ID" sz="1700" dirty="0">
                <a:solidFill>
                  <a:schemeClr val="bg1"/>
                </a:solidFill>
                <a:latin typeface="Adobe Gurmukhi" panose="01010101010101010101" pitchFamily="50" charset="0"/>
                <a:cs typeface="Adobe Gurmukhi" panose="01010101010101010101" pitchFamily="50" charset="0"/>
              </a:rPr>
              <a:t>keahlian, sesuai dengan program studinya </a:t>
            </a:r>
            <a:r>
              <a:rPr lang="id-ID" sz="1700" dirty="0" smtClean="0">
                <a:solidFill>
                  <a:schemeClr val="bg1"/>
                </a:solidFill>
                <a:latin typeface="Adobe Gurmukhi" panose="01010101010101010101" pitchFamily="50" charset="0"/>
                <a:cs typeface="Adobe Gurmukhi" panose="01010101010101010101" pitchFamily="50" charset="0"/>
              </a:rPr>
              <a:t>masing-masing. Hal </a:t>
            </a:r>
            <a:r>
              <a:rPr lang="id-ID" sz="1700" dirty="0">
                <a:solidFill>
                  <a:schemeClr val="bg1"/>
                </a:solidFill>
                <a:latin typeface="Adobe Gurmukhi" panose="01010101010101010101" pitchFamily="50" charset="0"/>
                <a:cs typeface="Adobe Gurmukhi" panose="01010101010101010101" pitchFamily="50" charset="0"/>
              </a:rPr>
              <a:t>ini </a:t>
            </a:r>
            <a:r>
              <a:rPr lang="id-ID" sz="1700" dirty="0" smtClean="0">
                <a:solidFill>
                  <a:schemeClr val="bg1"/>
                </a:solidFill>
                <a:latin typeface="Adobe Gurmukhi" panose="01010101010101010101" pitchFamily="50" charset="0"/>
                <a:cs typeface="Adobe Gurmukhi" panose="01010101010101010101" pitchFamily="50" charset="0"/>
              </a:rPr>
              <a:t>berarti mata </a:t>
            </a:r>
            <a:r>
              <a:rPr lang="id-ID" sz="1700" dirty="0">
                <a:solidFill>
                  <a:schemeClr val="bg1"/>
                </a:solidFill>
                <a:latin typeface="Adobe Gurmukhi" panose="01010101010101010101" pitchFamily="50" charset="0"/>
                <a:cs typeface="Adobe Gurmukhi" panose="01010101010101010101" pitchFamily="50" charset="0"/>
              </a:rPr>
              <a:t>kuliah Pancasila </a:t>
            </a:r>
            <a:r>
              <a:rPr lang="id-ID" sz="1700" dirty="0" smtClean="0">
                <a:solidFill>
                  <a:schemeClr val="bg1"/>
                </a:solidFill>
                <a:latin typeface="Adobe Gurmukhi" panose="01010101010101010101" pitchFamily="50" charset="0"/>
                <a:cs typeface="Adobe Gurmukhi" panose="01010101010101010101" pitchFamily="50" charset="0"/>
              </a:rPr>
              <a:t>merupakan </a:t>
            </a:r>
            <a:r>
              <a:rPr lang="id-ID" sz="1700" dirty="0">
                <a:solidFill>
                  <a:schemeClr val="bg1"/>
                </a:solidFill>
                <a:latin typeface="Adobe Gurmukhi" panose="01010101010101010101" pitchFamily="50" charset="0"/>
                <a:cs typeface="Adobe Gurmukhi" panose="01010101010101010101" pitchFamily="50" charset="0"/>
              </a:rPr>
              <a:t>proses pembelajaran dengan </a:t>
            </a:r>
            <a:r>
              <a:rPr lang="id-ID" sz="1700" dirty="0" smtClean="0">
                <a:solidFill>
                  <a:schemeClr val="bg1"/>
                </a:solidFill>
                <a:latin typeface="Adobe Gurmukhi" panose="01010101010101010101" pitchFamily="50" charset="0"/>
                <a:cs typeface="Adobe Gurmukhi" panose="01010101010101010101" pitchFamily="50" charset="0"/>
              </a:rPr>
              <a:t>menggunakan pendekatan </a:t>
            </a:r>
            <a:r>
              <a:rPr lang="id-ID" sz="1700" i="1" dirty="0">
                <a:solidFill>
                  <a:schemeClr val="bg1"/>
                </a:solidFill>
                <a:latin typeface="Adobe Gurmukhi" panose="01010101010101010101" pitchFamily="50" charset="0"/>
                <a:cs typeface="Adobe Gurmukhi" panose="01010101010101010101" pitchFamily="50" charset="0"/>
              </a:rPr>
              <a:t>student centered learning</a:t>
            </a:r>
            <a:r>
              <a:rPr lang="id-ID" sz="1700" dirty="0">
                <a:solidFill>
                  <a:schemeClr val="bg1"/>
                </a:solidFill>
                <a:latin typeface="Adobe Gurmukhi" panose="01010101010101010101" pitchFamily="50" charset="0"/>
                <a:cs typeface="Adobe Gurmukhi" panose="01010101010101010101" pitchFamily="50" charset="0"/>
              </a:rPr>
              <a:t>, untuk mengembangkan </a:t>
            </a:r>
            <a:r>
              <a:rPr lang="id-ID" sz="1700" i="1" dirty="0" smtClean="0">
                <a:solidFill>
                  <a:schemeClr val="bg1"/>
                </a:solidFill>
                <a:latin typeface="Adobe Gurmukhi" panose="01010101010101010101" pitchFamily="50" charset="0"/>
                <a:cs typeface="Adobe Gurmukhi" panose="01010101010101010101" pitchFamily="50" charset="0"/>
              </a:rPr>
              <a:t>knowledge, attitude</a:t>
            </a:r>
            <a:r>
              <a:rPr lang="id-ID" sz="1700" dirty="0">
                <a:solidFill>
                  <a:schemeClr val="bg1"/>
                </a:solidFill>
                <a:latin typeface="Adobe Gurmukhi" panose="01010101010101010101" pitchFamily="50" charset="0"/>
                <a:cs typeface="Adobe Gurmukhi" panose="01010101010101010101" pitchFamily="50" charset="0"/>
              </a:rPr>
              <a:t>, dan </a:t>
            </a:r>
            <a:r>
              <a:rPr lang="id-ID" sz="1700" i="1" dirty="0">
                <a:solidFill>
                  <a:schemeClr val="bg1"/>
                </a:solidFill>
                <a:latin typeface="Adobe Gurmukhi" panose="01010101010101010101" pitchFamily="50" charset="0"/>
                <a:cs typeface="Adobe Gurmukhi" panose="01010101010101010101" pitchFamily="50" charset="0"/>
              </a:rPr>
              <a:t>skill</a:t>
            </a:r>
            <a:r>
              <a:rPr lang="id-ID" sz="1700" dirty="0">
                <a:solidFill>
                  <a:schemeClr val="bg1"/>
                </a:solidFill>
                <a:latin typeface="Adobe Gurmukhi" panose="01010101010101010101" pitchFamily="50" charset="0"/>
                <a:cs typeface="Adobe Gurmukhi" panose="01010101010101010101" pitchFamily="50" charset="0"/>
              </a:rPr>
              <a:t> mahasiswa sebagai calon pemimpin bangsa </a:t>
            </a:r>
            <a:r>
              <a:rPr lang="id-ID" sz="1700" dirty="0" smtClean="0">
                <a:solidFill>
                  <a:schemeClr val="bg1"/>
                </a:solidFill>
                <a:latin typeface="Adobe Gurmukhi" panose="01010101010101010101" pitchFamily="50" charset="0"/>
                <a:cs typeface="Adobe Gurmukhi" panose="01010101010101010101" pitchFamily="50" charset="0"/>
              </a:rPr>
              <a:t>dalam membangun </a:t>
            </a:r>
            <a:r>
              <a:rPr lang="id-ID" sz="1700" dirty="0">
                <a:solidFill>
                  <a:schemeClr val="bg1"/>
                </a:solidFill>
                <a:latin typeface="Adobe Gurmukhi" panose="01010101010101010101" pitchFamily="50" charset="0"/>
                <a:cs typeface="Adobe Gurmukhi" panose="01010101010101010101" pitchFamily="50" charset="0"/>
              </a:rPr>
              <a:t>jiwa profesionalitasnya sesuai dengan program studinya </a:t>
            </a:r>
            <a:r>
              <a:rPr lang="id-ID" sz="1700" dirty="0" smtClean="0">
                <a:solidFill>
                  <a:schemeClr val="bg1"/>
                </a:solidFill>
                <a:latin typeface="Adobe Gurmukhi" panose="01010101010101010101" pitchFamily="50" charset="0"/>
                <a:cs typeface="Adobe Gurmukhi" panose="01010101010101010101" pitchFamily="50" charset="0"/>
              </a:rPr>
              <a:t>masing masing</a:t>
            </a:r>
            <a:r>
              <a:rPr lang="id-ID" sz="1700" dirty="0">
                <a:solidFill>
                  <a:schemeClr val="bg1"/>
                </a:solidFill>
                <a:latin typeface="Adobe Gurmukhi" panose="01010101010101010101" pitchFamily="50" charset="0"/>
                <a:cs typeface="Adobe Gurmukhi" panose="01010101010101010101" pitchFamily="50" charset="0"/>
              </a:rPr>
              <a:t>, serta dengan menjadikan nilai-nilai Pancasila sebagai </a:t>
            </a:r>
            <a:r>
              <a:rPr lang="id-ID" sz="1700" dirty="0" smtClean="0">
                <a:solidFill>
                  <a:schemeClr val="bg1"/>
                </a:solidFill>
                <a:latin typeface="Adobe Gurmukhi" panose="01010101010101010101" pitchFamily="50" charset="0"/>
                <a:cs typeface="Adobe Gurmukhi" panose="01010101010101010101" pitchFamily="50" charset="0"/>
              </a:rPr>
              <a:t>kaidah penuntun </a:t>
            </a:r>
            <a:r>
              <a:rPr lang="id-ID" sz="1700" dirty="0">
                <a:solidFill>
                  <a:schemeClr val="bg1"/>
                </a:solidFill>
                <a:latin typeface="Adobe Gurmukhi" panose="01010101010101010101" pitchFamily="50" charset="0"/>
                <a:cs typeface="Adobe Gurmukhi" panose="01010101010101010101" pitchFamily="50" charset="0"/>
              </a:rPr>
              <a:t>(</a:t>
            </a:r>
            <a:r>
              <a:rPr lang="id-ID" sz="1700" i="1" dirty="0">
                <a:solidFill>
                  <a:schemeClr val="bg1"/>
                </a:solidFill>
                <a:latin typeface="Adobe Gurmukhi" panose="01010101010101010101" pitchFamily="50" charset="0"/>
                <a:cs typeface="Adobe Gurmukhi" panose="01010101010101010101" pitchFamily="50" charset="0"/>
              </a:rPr>
              <a:t>guiding principle</a:t>
            </a:r>
            <a:r>
              <a:rPr lang="id-ID" sz="1700" dirty="0">
                <a:solidFill>
                  <a:schemeClr val="bg1"/>
                </a:solidFill>
                <a:latin typeface="Adobe Gurmukhi" panose="01010101010101010101" pitchFamily="50" charset="0"/>
                <a:cs typeface="Adobe Gurmukhi" panose="01010101010101010101" pitchFamily="50" charset="0"/>
              </a:rPr>
              <a:t>) sehingga menjadi warga negara yang baik (</a:t>
            </a:r>
            <a:r>
              <a:rPr lang="id-ID" sz="1700" i="1" dirty="0" smtClean="0">
                <a:solidFill>
                  <a:schemeClr val="bg1"/>
                </a:solidFill>
                <a:latin typeface="Adobe Gurmukhi" panose="01010101010101010101" pitchFamily="50" charset="0"/>
                <a:cs typeface="Adobe Gurmukhi" panose="01010101010101010101" pitchFamily="50" charset="0"/>
              </a:rPr>
              <a:t>good citizenship</a:t>
            </a:r>
            <a:r>
              <a:rPr lang="id-ID" sz="1700" dirty="0">
                <a:solidFill>
                  <a:schemeClr val="bg1"/>
                </a:solidFill>
                <a:latin typeface="Adobe Gurmukhi" panose="01010101010101010101" pitchFamily="50" charset="0"/>
                <a:cs typeface="Adobe Gurmukhi" panose="01010101010101010101" pitchFamily="50" charset="0"/>
              </a:rPr>
              <a:t>). </a:t>
            </a:r>
          </a:p>
          <a:p>
            <a:pPr algn="just"/>
            <a:r>
              <a:rPr lang="id-ID" sz="1700" dirty="0">
                <a:solidFill>
                  <a:schemeClr val="bg1"/>
                </a:solidFill>
                <a:latin typeface="Adobe Gurmukhi" panose="01010101010101010101" pitchFamily="50" charset="0"/>
                <a:cs typeface="Adobe Gurmukhi" panose="01010101010101010101" pitchFamily="50" charset="0"/>
              </a:rPr>
              <a:t>Urgensi pendidikan Pancasila di perguruan tinggi, yaitu: </a:t>
            </a:r>
            <a:endParaRPr lang="id-ID" sz="1700" dirty="0" smtClean="0">
              <a:solidFill>
                <a:schemeClr val="bg1"/>
              </a:solidFill>
              <a:latin typeface="Adobe Gurmukhi" panose="01010101010101010101" pitchFamily="50" charset="0"/>
              <a:cs typeface="Adobe Gurmukhi" panose="01010101010101010101" pitchFamily="50" charset="0"/>
            </a:endParaRPr>
          </a:p>
          <a:p>
            <a:pPr marL="342900" indent="-342900" algn="just">
              <a:buAutoNum type="arabicPeriod"/>
            </a:pPr>
            <a:r>
              <a:rPr lang="id-ID" sz="1700" dirty="0" smtClean="0">
                <a:solidFill>
                  <a:schemeClr val="bg1"/>
                </a:solidFill>
                <a:latin typeface="Adobe Gurmukhi" panose="01010101010101010101" pitchFamily="50" charset="0"/>
                <a:cs typeface="Adobe Gurmukhi" panose="01010101010101010101" pitchFamily="50" charset="0"/>
              </a:rPr>
              <a:t>Agar </a:t>
            </a:r>
            <a:r>
              <a:rPr lang="id-ID" sz="1700" dirty="0">
                <a:solidFill>
                  <a:schemeClr val="bg1"/>
                </a:solidFill>
                <a:latin typeface="Adobe Gurmukhi" panose="01010101010101010101" pitchFamily="50" charset="0"/>
                <a:cs typeface="Adobe Gurmukhi" panose="01010101010101010101" pitchFamily="50" charset="0"/>
              </a:rPr>
              <a:t>mahasiswa tidak tercerabut dari akar budayanya sendiri dan agar mahasiswa memiliki pedoman atau kaidah penuntun dalam berpikir dan bertindak dalam kehidupan sehari-hari dengan berlandaskan nilai-nilai Pancasila. </a:t>
            </a:r>
            <a:endParaRPr lang="id-ID" sz="1700" dirty="0" smtClean="0">
              <a:solidFill>
                <a:schemeClr val="bg1"/>
              </a:solidFill>
              <a:latin typeface="Adobe Gurmukhi" panose="01010101010101010101" pitchFamily="50" charset="0"/>
              <a:cs typeface="Adobe Gurmukhi" panose="01010101010101010101" pitchFamily="50" charset="0"/>
            </a:endParaRPr>
          </a:p>
          <a:p>
            <a:pPr marL="342900" indent="-342900" algn="just">
              <a:buAutoNum type="arabicPeriod"/>
            </a:pPr>
            <a:r>
              <a:rPr lang="id-ID" sz="1700" dirty="0" smtClean="0">
                <a:solidFill>
                  <a:schemeClr val="bg1"/>
                </a:solidFill>
                <a:latin typeface="Adobe Gurmukhi" panose="01010101010101010101" pitchFamily="50" charset="0"/>
                <a:cs typeface="Adobe Gurmukhi" panose="01010101010101010101" pitchFamily="50" charset="0"/>
              </a:rPr>
              <a:t>Memperkokoh </a:t>
            </a:r>
            <a:r>
              <a:rPr lang="id-ID" sz="1700" dirty="0">
                <a:solidFill>
                  <a:schemeClr val="bg1"/>
                </a:solidFill>
                <a:latin typeface="Adobe Gurmukhi" panose="01010101010101010101" pitchFamily="50" charset="0"/>
                <a:cs typeface="Adobe Gurmukhi" panose="01010101010101010101" pitchFamily="50" charset="0"/>
              </a:rPr>
              <a:t>jiwa kebangsaan mahasiswa sehingga menjadi dorongan pokok (</a:t>
            </a:r>
            <a:r>
              <a:rPr lang="id-ID" sz="1700" i="1" dirty="0">
                <a:solidFill>
                  <a:schemeClr val="bg1"/>
                </a:solidFill>
                <a:latin typeface="Adobe Gurmukhi" panose="01010101010101010101" pitchFamily="50" charset="0"/>
                <a:cs typeface="Adobe Gurmukhi" panose="01010101010101010101" pitchFamily="50" charset="0"/>
              </a:rPr>
              <a:t>leitmotive</a:t>
            </a:r>
            <a:r>
              <a:rPr lang="id-ID" sz="1700" dirty="0">
                <a:solidFill>
                  <a:schemeClr val="bg1"/>
                </a:solidFill>
                <a:latin typeface="Adobe Gurmukhi" panose="01010101010101010101" pitchFamily="50" charset="0"/>
                <a:cs typeface="Adobe Gurmukhi" panose="01010101010101010101" pitchFamily="50" charset="0"/>
              </a:rPr>
              <a:t>) dan bintang penunjuk jalan (</a:t>
            </a:r>
            <a:r>
              <a:rPr lang="id-ID" sz="1700" i="1" dirty="0">
                <a:solidFill>
                  <a:schemeClr val="bg1"/>
                </a:solidFill>
                <a:latin typeface="Adobe Gurmukhi" panose="01010101010101010101" pitchFamily="50" charset="0"/>
                <a:cs typeface="Adobe Gurmukhi" panose="01010101010101010101" pitchFamily="50" charset="0"/>
              </a:rPr>
              <a:t>leitstar</a:t>
            </a:r>
            <a:r>
              <a:rPr lang="id-ID" sz="1700" dirty="0" smtClean="0">
                <a:solidFill>
                  <a:schemeClr val="bg1"/>
                </a:solidFill>
                <a:latin typeface="Adobe Gurmukhi" panose="01010101010101010101" pitchFamily="50" charset="0"/>
                <a:cs typeface="Adobe Gurmukhi" panose="01010101010101010101" pitchFamily="50" charset="0"/>
              </a:rPr>
              <a:t>).</a:t>
            </a:r>
          </a:p>
          <a:p>
            <a:pPr marL="342900" indent="-342900" algn="just">
              <a:buAutoNum type="arabicPeriod"/>
            </a:pPr>
            <a:r>
              <a:rPr lang="id-ID" sz="1700" dirty="0" smtClean="0">
                <a:solidFill>
                  <a:schemeClr val="bg1"/>
                </a:solidFill>
                <a:latin typeface="Adobe Gurmukhi" panose="01010101010101010101" pitchFamily="50" charset="0"/>
                <a:cs typeface="Adobe Gurmukhi" panose="01010101010101010101" pitchFamily="50" charset="0"/>
              </a:rPr>
              <a:t>Agar </a:t>
            </a:r>
            <a:r>
              <a:rPr lang="id-ID" sz="1700" dirty="0">
                <a:solidFill>
                  <a:schemeClr val="bg1"/>
                </a:solidFill>
                <a:latin typeface="Adobe Gurmukhi" panose="01010101010101010101" pitchFamily="50" charset="0"/>
                <a:cs typeface="Adobe Gurmukhi" panose="01010101010101010101" pitchFamily="50" charset="0"/>
              </a:rPr>
              <a:t>mahasiswa tidak terpengaruh oleh paham-paham asing yang negatif. </a:t>
            </a:r>
          </a:p>
        </p:txBody>
      </p:sp>
    </p:spTree>
    <p:extLst>
      <p:ext uri="{BB962C8B-B14F-4D97-AF65-F5344CB8AC3E}">
        <p14:creationId xmlns:p14="http://schemas.microsoft.com/office/powerpoint/2010/main" val="2122072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89117"/>
            <a:ext cx="2171700" cy="5479767"/>
          </a:xfrm>
          <a:prstGeom prst="rect">
            <a:avLst/>
          </a:prstGeom>
          <a:solidFill>
            <a:srgbClr val="F0C4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7"/>
          <p:cNvPicPr>
            <a:picLocks noChangeAspect="1"/>
          </p:cNvPicPr>
          <p:nvPr/>
        </p:nvPicPr>
        <p:blipFill>
          <a:blip r:embed="rId2"/>
          <a:srcRect l="23564" r="24103"/>
          <a:stretch>
            <a:fillRect/>
          </a:stretch>
        </p:blipFill>
        <p:spPr>
          <a:xfrm>
            <a:off x="407988" y="992982"/>
            <a:ext cx="4872038" cy="4872037"/>
          </a:xfrm>
          <a:custGeom>
            <a:avLst/>
            <a:gdLst>
              <a:gd name="connsiteX0" fmla="*/ 0 w 4872038"/>
              <a:gd name="connsiteY0" fmla="*/ 0 h 4872037"/>
              <a:gd name="connsiteX1" fmla="*/ 4872038 w 4872038"/>
              <a:gd name="connsiteY1" fmla="*/ 0 h 4872037"/>
              <a:gd name="connsiteX2" fmla="*/ 4872038 w 4872038"/>
              <a:gd name="connsiteY2" fmla="*/ 4872037 h 4872037"/>
              <a:gd name="connsiteX3" fmla="*/ 0 w 4872038"/>
              <a:gd name="connsiteY3" fmla="*/ 4872037 h 4872037"/>
            </a:gdLst>
            <a:ahLst/>
            <a:cxnLst>
              <a:cxn ang="0">
                <a:pos x="connsiteX0" y="connsiteY0"/>
              </a:cxn>
              <a:cxn ang="0">
                <a:pos x="connsiteX1" y="connsiteY1"/>
              </a:cxn>
              <a:cxn ang="0">
                <a:pos x="connsiteX2" y="connsiteY2"/>
              </a:cxn>
              <a:cxn ang="0">
                <a:pos x="connsiteX3" y="connsiteY3"/>
              </a:cxn>
            </a:cxnLst>
            <a:rect l="l" t="t" r="r" b="b"/>
            <a:pathLst>
              <a:path w="4872038" h="4872037">
                <a:moveTo>
                  <a:pt x="0" y="0"/>
                </a:moveTo>
                <a:lnTo>
                  <a:pt x="4872038" y="0"/>
                </a:lnTo>
                <a:lnTo>
                  <a:pt x="4872038" y="4872037"/>
                </a:lnTo>
                <a:lnTo>
                  <a:pt x="0" y="4872037"/>
                </a:lnTo>
                <a:close/>
              </a:path>
            </a:pathLst>
          </a:custGeom>
          <a:effectLst>
            <a:outerShdw blurRad="50800" dist="38100" algn="l" rotWithShape="0">
              <a:prstClr val="black">
                <a:alpha val="40000"/>
              </a:prstClr>
            </a:outerShdw>
          </a:effectLst>
        </p:spPr>
      </p:pic>
      <p:sp>
        <p:nvSpPr>
          <p:cNvPr id="3" name="Rectangle 2"/>
          <p:cNvSpPr/>
          <p:nvPr/>
        </p:nvSpPr>
        <p:spPr>
          <a:xfrm>
            <a:off x="6330461" y="994291"/>
            <a:ext cx="5718219" cy="584775"/>
          </a:xfrm>
          <a:prstGeom prst="rect">
            <a:avLst/>
          </a:prstGeom>
        </p:spPr>
        <p:txBody>
          <a:bodyPr wrap="square">
            <a:spAutoFit/>
          </a:bodyPr>
          <a:lstStyle/>
          <a:p>
            <a:r>
              <a:rPr lang="id-ID" sz="3200" b="1" dirty="0" smtClean="0">
                <a:ln>
                  <a:solidFill>
                    <a:prstClr val="black">
                      <a:lumMod val="75000"/>
                      <a:lumOff val="25000"/>
                    </a:prstClr>
                  </a:solidFill>
                </a:ln>
                <a:solidFill>
                  <a:srgbClr val="FFFF66"/>
                </a:solidFill>
                <a:latin typeface="Bookman Old Style" panose="02050604050505020204" pitchFamily="18" charset="0"/>
                <a:ea typeface="Open Sans Extrabold" panose="020B0906030804020204" pitchFamily="34" charset="0"/>
                <a:cs typeface="Open Sans Extrabold" panose="020B0906030804020204" pitchFamily="34" charset="0"/>
              </a:rPr>
              <a:t>Visi Pendidikan </a:t>
            </a:r>
            <a:r>
              <a:rPr lang="id-ID" sz="3200" b="1" dirty="0">
                <a:ln>
                  <a:solidFill>
                    <a:prstClr val="black">
                      <a:lumMod val="75000"/>
                      <a:lumOff val="25000"/>
                    </a:prstClr>
                  </a:solidFill>
                </a:ln>
                <a:solidFill>
                  <a:srgbClr val="FFFF66"/>
                </a:solidFill>
                <a:latin typeface="Bookman Old Style" panose="02050604050505020204" pitchFamily="18" charset="0"/>
                <a:ea typeface="Open Sans Extrabold" panose="020B0906030804020204" pitchFamily="34" charset="0"/>
                <a:cs typeface="Open Sans Extrabold" panose="020B0906030804020204" pitchFamily="34" charset="0"/>
              </a:rPr>
              <a:t>Pancasila</a:t>
            </a:r>
            <a:endParaRPr lang="en-US" sz="3200" b="1" dirty="0">
              <a:ln>
                <a:solidFill>
                  <a:prstClr val="black">
                    <a:lumMod val="75000"/>
                    <a:lumOff val="25000"/>
                  </a:prstClr>
                </a:solidFill>
              </a:ln>
              <a:solidFill>
                <a:srgbClr val="FFFF66"/>
              </a:solidFill>
              <a:latin typeface="Bookman Old Style" panose="02050604050505020204" pitchFamily="18" charset="0"/>
              <a:ea typeface="Open Sans Extrabold" panose="020B0906030804020204" pitchFamily="34" charset="0"/>
              <a:cs typeface="Open Sans Extrabold" panose="020B0906030804020204" pitchFamily="34" charset="0"/>
            </a:endParaRPr>
          </a:p>
        </p:txBody>
      </p:sp>
      <p:sp>
        <p:nvSpPr>
          <p:cNvPr id="6" name="Rectangle 5"/>
          <p:cNvSpPr/>
          <p:nvPr/>
        </p:nvSpPr>
        <p:spPr>
          <a:xfrm>
            <a:off x="6593985" y="1905506"/>
            <a:ext cx="5191173" cy="3046988"/>
          </a:xfrm>
          <a:prstGeom prst="rect">
            <a:avLst/>
          </a:prstGeom>
        </p:spPr>
        <p:txBody>
          <a:bodyPr wrap="square">
            <a:spAutoFit/>
          </a:bodyPr>
          <a:lstStyle/>
          <a:p>
            <a:r>
              <a:rPr lang="id-ID" sz="4800" b="1" dirty="0" smtClean="0">
                <a:solidFill>
                  <a:schemeClr val="bg1"/>
                </a:solidFill>
                <a:latin typeface="Juice ITC" panose="04040403040A02020202" pitchFamily="82" charset="0"/>
              </a:rPr>
              <a:t>Terwujudnya Kepribadian Sivitas Akademika Yang Bersumber Pada Nilai-nilai Pancasila. </a:t>
            </a:r>
            <a:endParaRPr lang="id-ID" sz="4800" b="1" dirty="0">
              <a:solidFill>
                <a:schemeClr val="bg1"/>
              </a:solidFill>
              <a:latin typeface="Juice ITC" panose="04040403040A02020202" pitchFamily="82" charset="0"/>
            </a:endParaRPr>
          </a:p>
        </p:txBody>
      </p:sp>
    </p:spTree>
    <p:extLst>
      <p:ext uri="{BB962C8B-B14F-4D97-AF65-F5344CB8AC3E}">
        <p14:creationId xmlns:p14="http://schemas.microsoft.com/office/powerpoint/2010/main" val="2647755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87000">
              <a:schemeClr val="bg1"/>
            </a:gs>
            <a:gs pos="100000">
              <a:srgbClr val="D2232A"/>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4" name="Oval 23"/>
          <p:cNvSpPr/>
          <p:nvPr/>
        </p:nvSpPr>
        <p:spPr>
          <a:xfrm>
            <a:off x="8171542" y="936963"/>
            <a:ext cx="3889829" cy="48397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latin typeface="Candara" panose="020E0502030303020204" pitchFamily="34" charset="0"/>
            </a:endParaRPr>
          </a:p>
        </p:txBody>
      </p:sp>
      <p:pic>
        <p:nvPicPr>
          <p:cNvPr id="11" name="Picture 10"/>
          <p:cNvPicPr>
            <a:picLocks noChangeAspect="1"/>
          </p:cNvPicPr>
          <p:nvPr/>
        </p:nvPicPr>
        <p:blipFill rotWithShape="1">
          <a:blip r:embed="rId2">
            <a:extLst>
              <a:ext uri="{28A0092B-C50C-407E-A947-70E740481C1C}">
                <a14:useLocalDpi xmlns:a14="http://schemas.microsoft.com/office/drawing/2010/main" val="0"/>
              </a:ext>
            </a:extLst>
          </a:blip>
          <a:srcRect l="3559" t="237" r="12026" b="13879"/>
          <a:stretch/>
        </p:blipFill>
        <p:spPr>
          <a:xfrm rot="19336070">
            <a:off x="-681701" y="582745"/>
            <a:ext cx="4408551" cy="5510813"/>
          </a:xfrm>
          <a:prstGeom prst="rect">
            <a:avLst/>
          </a:prstGeom>
        </p:spPr>
      </p:pic>
      <p:sp>
        <p:nvSpPr>
          <p:cNvPr id="12" name="Pentagon 11"/>
          <p:cNvSpPr/>
          <p:nvPr/>
        </p:nvSpPr>
        <p:spPr>
          <a:xfrm>
            <a:off x="449940" y="724650"/>
            <a:ext cx="6952343" cy="1043849"/>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000" dirty="0"/>
              <a:t>Mengembangkan potensi akademik peserta didik (misi psikopedagogis). </a:t>
            </a:r>
          </a:p>
        </p:txBody>
      </p:sp>
      <p:sp>
        <p:nvSpPr>
          <p:cNvPr id="13" name="Pentagon 12"/>
          <p:cNvSpPr/>
          <p:nvPr/>
        </p:nvSpPr>
        <p:spPr>
          <a:xfrm>
            <a:off x="449940" y="1856761"/>
            <a:ext cx="6952343" cy="910394"/>
          </a:xfrm>
          <a:prstGeom prst="homePlat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a:t>Menyiapkan peserta didik untuk hidup dan berkehidupan </a:t>
            </a:r>
            <a:endParaRPr lang="id-ID" dirty="0" smtClean="0"/>
          </a:p>
          <a:p>
            <a:r>
              <a:rPr lang="sv-SE" dirty="0" smtClean="0"/>
              <a:t>dalam </a:t>
            </a:r>
            <a:r>
              <a:rPr lang="sv-SE" dirty="0"/>
              <a:t>masyarakat, bangsa dan negara (misi psikososial). </a:t>
            </a:r>
          </a:p>
        </p:txBody>
      </p:sp>
      <p:sp>
        <p:nvSpPr>
          <p:cNvPr id="14" name="Pentagon 13"/>
          <p:cNvSpPr/>
          <p:nvPr/>
        </p:nvSpPr>
        <p:spPr>
          <a:xfrm>
            <a:off x="449940" y="2901796"/>
            <a:ext cx="6952343" cy="924895"/>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dirty="0"/>
              <a:t>Membangun budaya ber-Pancasila sebagai salah satu determinan kehidupan (misi sosiokultural). </a:t>
            </a:r>
          </a:p>
        </p:txBody>
      </p:sp>
      <p:sp>
        <p:nvSpPr>
          <p:cNvPr id="15" name="Pentagon 14"/>
          <p:cNvSpPr/>
          <p:nvPr/>
        </p:nvSpPr>
        <p:spPr>
          <a:xfrm>
            <a:off x="449940" y="3932308"/>
            <a:ext cx="6952343" cy="1024700"/>
          </a:xfrm>
          <a:prstGeom prst="homePlat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a:t>Mengkaji dan mengembangkan pendidikan Pancasila sebagai </a:t>
            </a:r>
            <a:endParaRPr lang="id-ID" dirty="0" smtClean="0"/>
          </a:p>
          <a:p>
            <a:r>
              <a:rPr lang="id-ID" dirty="0" smtClean="0"/>
              <a:t>sistem </a:t>
            </a:r>
            <a:r>
              <a:rPr lang="id-ID" dirty="0"/>
              <a:t>pengetahuan terintegrasi atau disiplin ilmu sintetik </a:t>
            </a:r>
            <a:endParaRPr lang="id-ID" dirty="0" smtClean="0"/>
          </a:p>
          <a:p>
            <a:r>
              <a:rPr lang="id-ID" dirty="0" smtClean="0"/>
              <a:t>(</a:t>
            </a:r>
            <a:r>
              <a:rPr lang="id-ID" i="1" dirty="0"/>
              <a:t>synthetic discipline</a:t>
            </a:r>
            <a:r>
              <a:rPr lang="id-ID" dirty="0"/>
              <a:t>), sebagai misi </a:t>
            </a:r>
            <a:r>
              <a:rPr lang="id-ID" dirty="0" smtClean="0"/>
              <a:t>akademik.</a:t>
            </a:r>
            <a:endParaRPr lang="id-ID" dirty="0"/>
          </a:p>
        </p:txBody>
      </p:sp>
      <p:sp>
        <p:nvSpPr>
          <p:cNvPr id="18" name="Oval 17"/>
          <p:cNvSpPr/>
          <p:nvPr/>
        </p:nvSpPr>
        <p:spPr>
          <a:xfrm>
            <a:off x="6400802" y="914400"/>
            <a:ext cx="725714" cy="65314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1</a:t>
            </a:r>
            <a:endParaRPr lang="en-US"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19" name="Oval 18"/>
          <p:cNvSpPr/>
          <p:nvPr/>
        </p:nvSpPr>
        <p:spPr>
          <a:xfrm>
            <a:off x="6400802" y="1975715"/>
            <a:ext cx="725714" cy="65314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2</a:t>
            </a:r>
            <a:endParaRPr lang="en-US"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0" name="Oval 19"/>
          <p:cNvSpPr/>
          <p:nvPr/>
        </p:nvSpPr>
        <p:spPr>
          <a:xfrm>
            <a:off x="6379026" y="3037671"/>
            <a:ext cx="725714" cy="65314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dirty="0" smtClean="0">
                <a:solidFill>
                  <a:srgbClr val="00B050"/>
                </a:solidFill>
                <a:latin typeface="Tahoma" panose="020B0604030504040204" pitchFamily="34" charset="0"/>
                <a:ea typeface="Tahoma" panose="020B0604030504040204" pitchFamily="34" charset="0"/>
                <a:cs typeface="Tahoma" panose="020B0604030504040204" pitchFamily="34" charset="0"/>
              </a:rPr>
              <a:t>3</a:t>
            </a:r>
            <a:endParaRPr lang="en-US" b="1"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21" name="Oval 20"/>
          <p:cNvSpPr/>
          <p:nvPr/>
        </p:nvSpPr>
        <p:spPr>
          <a:xfrm>
            <a:off x="6400794" y="4101655"/>
            <a:ext cx="725714" cy="65314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dirty="0" smtClean="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4</a:t>
            </a:r>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5" name="Rectangle 24"/>
          <p:cNvSpPr/>
          <p:nvPr/>
        </p:nvSpPr>
        <p:spPr>
          <a:xfrm>
            <a:off x="8294914" y="2676431"/>
            <a:ext cx="3643084" cy="1323439"/>
          </a:xfrm>
          <a:prstGeom prst="rect">
            <a:avLst/>
          </a:prstGeom>
        </p:spPr>
        <p:txBody>
          <a:bodyPr wrap="square">
            <a:spAutoFit/>
          </a:bodyPr>
          <a:lstStyle/>
          <a:p>
            <a:pPr algn="ctr"/>
            <a:r>
              <a:rPr lang="id-ID" sz="4000" b="1" dirty="0" smtClean="0">
                <a:latin typeface="Candara" panose="020E0502030303020204" pitchFamily="34" charset="0"/>
              </a:rPr>
              <a:t>Misi Pendidikan Pancasila</a:t>
            </a:r>
            <a:endParaRPr lang="en-US" sz="4000" b="1" dirty="0">
              <a:latin typeface="Candara" panose="020E0502030303020204" pitchFamily="34" charset="0"/>
            </a:endParaRPr>
          </a:p>
        </p:txBody>
      </p:sp>
    </p:spTree>
    <p:extLst>
      <p:ext uri="{BB962C8B-B14F-4D97-AF65-F5344CB8AC3E}">
        <p14:creationId xmlns:p14="http://schemas.microsoft.com/office/powerpoint/2010/main" val="603694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665163" y="1071358"/>
            <a:ext cx="10861675" cy="1234294"/>
            <a:chOff x="455613" y="661813"/>
            <a:chExt cx="10861675" cy="1234294"/>
          </a:xfrm>
        </p:grpSpPr>
        <p:sp>
          <p:nvSpPr>
            <p:cNvPr id="6" name="Teardrop 5"/>
            <p:cNvSpPr/>
            <p:nvPr/>
          </p:nvSpPr>
          <p:spPr>
            <a:xfrm>
              <a:off x="560388" y="780095"/>
              <a:ext cx="1116012" cy="1116012"/>
            </a:xfrm>
            <a:prstGeom prst="teardrop">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Teardrop 13"/>
            <p:cNvSpPr/>
            <p:nvPr/>
          </p:nvSpPr>
          <p:spPr>
            <a:xfrm>
              <a:off x="455613" y="683704"/>
              <a:ext cx="1116012" cy="1116012"/>
            </a:xfrm>
            <a:prstGeom prst="teardrop">
              <a:avLst/>
            </a:prstGeom>
            <a:solidFill>
              <a:srgbClr val="0B4366"/>
            </a:solidFill>
            <a:ln w="3810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p:nvPr/>
          </p:nvSpPr>
          <p:spPr>
            <a:xfrm>
              <a:off x="1774825" y="661813"/>
              <a:ext cx="9542463" cy="1200329"/>
            </a:xfrm>
            <a:prstGeom prst="rect">
              <a:avLst/>
            </a:prstGeom>
          </p:spPr>
          <p:txBody>
            <a:bodyPr wrap="square">
              <a:spAutoFit/>
            </a:bodyPr>
            <a:lstStyle/>
            <a:p>
              <a:pPr algn="just"/>
              <a:r>
                <a:rPr lang="id-ID" sz="2400" dirty="0">
                  <a:solidFill>
                    <a:schemeClr val="bg1"/>
                  </a:solidFill>
                </a:rPr>
                <a:t>Memperkuat Pancasila sebagai dasar falsafah negara dan ideologi bangsa melalui revitalisasi nilai-nilai dasar Pancasila sebagai norma dasar kehidupan bermasyarakat,berbangsa, dan bernegara. </a:t>
              </a:r>
            </a:p>
          </p:txBody>
        </p:sp>
        <p:sp>
          <p:nvSpPr>
            <p:cNvPr id="19" name="Rectangle 18"/>
            <p:cNvSpPr/>
            <p:nvPr/>
          </p:nvSpPr>
          <p:spPr>
            <a:xfrm>
              <a:off x="639900" y="783935"/>
              <a:ext cx="795130" cy="1015663"/>
            </a:xfrm>
            <a:prstGeom prst="rect">
              <a:avLst/>
            </a:prstGeom>
          </p:spPr>
          <p:txBody>
            <a:bodyPr wrap="square">
              <a:spAutoFit/>
            </a:bodyPr>
            <a:lstStyle/>
            <a:p>
              <a:pPr algn="ctr"/>
              <a:r>
                <a:rPr lang="en-US" sz="6000" dirty="0">
                  <a:solidFill>
                    <a:srgbClr val="FFFF99"/>
                  </a:solidFill>
                  <a:latin typeface="Arial Black" panose="020B0A04020102020204" pitchFamily="34" charset="0"/>
                  <a:ea typeface="Open Sans Extrabold" panose="020B0906030804020204" pitchFamily="34" charset="0"/>
                  <a:cs typeface="Open Sans Extrabold" panose="020B0906030804020204" pitchFamily="34" charset="0"/>
                </a:rPr>
                <a:t>1</a:t>
              </a:r>
              <a:endParaRPr lang="id-ID" sz="2400" dirty="0">
                <a:solidFill>
                  <a:srgbClr val="FFFF99"/>
                </a:solidFill>
                <a:latin typeface="Arial Black" panose="020B0A04020102020204" pitchFamily="34" charset="0"/>
                <a:ea typeface="Open Sans Extrabold" panose="020B0906030804020204" pitchFamily="34" charset="0"/>
                <a:cs typeface="Open Sans Extrabold" panose="020B0906030804020204" pitchFamily="34" charset="0"/>
              </a:endParaRPr>
            </a:p>
          </p:txBody>
        </p:sp>
      </p:grpSp>
      <p:grpSp>
        <p:nvGrpSpPr>
          <p:cNvPr id="4" name="Group 3"/>
          <p:cNvGrpSpPr/>
          <p:nvPr/>
        </p:nvGrpSpPr>
        <p:grpSpPr>
          <a:xfrm>
            <a:off x="665163" y="2412813"/>
            <a:ext cx="10861675" cy="1569660"/>
            <a:chOff x="455613" y="1944675"/>
            <a:chExt cx="10861675" cy="1569660"/>
          </a:xfrm>
        </p:grpSpPr>
        <p:sp>
          <p:nvSpPr>
            <p:cNvPr id="7" name="Teardrop 6"/>
            <p:cNvSpPr/>
            <p:nvPr/>
          </p:nvSpPr>
          <p:spPr>
            <a:xfrm>
              <a:off x="560388" y="2177873"/>
              <a:ext cx="1116012" cy="1116012"/>
            </a:xfrm>
            <a:prstGeom prst="teardrop">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Teardrop 14"/>
            <p:cNvSpPr/>
            <p:nvPr/>
          </p:nvSpPr>
          <p:spPr>
            <a:xfrm>
              <a:off x="455613" y="2081482"/>
              <a:ext cx="1116012" cy="1116012"/>
            </a:xfrm>
            <a:prstGeom prst="teardrop">
              <a:avLst/>
            </a:prstGeom>
            <a:solidFill>
              <a:srgbClr val="0798D3"/>
            </a:solidFill>
            <a:ln w="3810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p:nvPr/>
          </p:nvSpPr>
          <p:spPr>
            <a:xfrm>
              <a:off x="1774825" y="1944675"/>
              <a:ext cx="9542463" cy="1569660"/>
            </a:xfrm>
            <a:prstGeom prst="rect">
              <a:avLst/>
            </a:prstGeom>
          </p:spPr>
          <p:txBody>
            <a:bodyPr wrap="square">
              <a:spAutoFit/>
            </a:bodyPr>
            <a:lstStyle/>
            <a:p>
              <a:pPr algn="just"/>
              <a:r>
                <a:rPr lang="id-ID" sz="2400" dirty="0">
                  <a:solidFill>
                    <a:schemeClr val="bg1"/>
                  </a:solidFill>
                </a:rPr>
                <a:t>Memberikan pemahaman dan penghayatan atas jiwa dan nilai-nilai dasar Pancasila kepada mahasiswa sebagai warga negara Republik Indonesia, dan membimbing untuk dapat menerapkannya dalam kehidupan bermasyarakat, berbangsa, dan bernegara. </a:t>
              </a:r>
            </a:p>
          </p:txBody>
        </p:sp>
        <p:sp>
          <p:nvSpPr>
            <p:cNvPr id="25" name="Rectangle 24"/>
            <p:cNvSpPr/>
            <p:nvPr/>
          </p:nvSpPr>
          <p:spPr>
            <a:xfrm>
              <a:off x="639900" y="2169013"/>
              <a:ext cx="795130" cy="1015663"/>
            </a:xfrm>
            <a:prstGeom prst="rect">
              <a:avLst/>
            </a:prstGeom>
          </p:spPr>
          <p:txBody>
            <a:bodyPr wrap="square">
              <a:spAutoFit/>
            </a:bodyPr>
            <a:lstStyle/>
            <a:p>
              <a:pPr algn="ctr"/>
              <a:r>
                <a:rPr lang="en-US" sz="6000" dirty="0">
                  <a:solidFill>
                    <a:srgbClr val="FFFF99"/>
                  </a:solidFill>
                  <a:latin typeface="Open Sans Extrabold" panose="020B0906030804020204" pitchFamily="34" charset="0"/>
                  <a:ea typeface="Open Sans Extrabold" panose="020B0906030804020204" pitchFamily="34" charset="0"/>
                  <a:cs typeface="Open Sans Extrabold" panose="020B0906030804020204" pitchFamily="34" charset="0"/>
                </a:rPr>
                <a:t>2</a:t>
              </a:r>
              <a:endParaRPr lang="id-ID" sz="2400" dirty="0">
                <a:solidFill>
                  <a:srgbClr val="FFFF99"/>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grpSp>
      <p:sp>
        <p:nvSpPr>
          <p:cNvPr id="24" name="Freeform 23"/>
          <p:cNvSpPr/>
          <p:nvPr/>
        </p:nvSpPr>
        <p:spPr>
          <a:xfrm>
            <a:off x="-2" y="0"/>
            <a:ext cx="5981701" cy="718563"/>
          </a:xfrm>
          <a:custGeom>
            <a:avLst/>
            <a:gdLst>
              <a:gd name="connsiteX0" fmla="*/ 0 w 5680166"/>
              <a:gd name="connsiteY0" fmla="*/ 0 h 899886"/>
              <a:gd name="connsiteX1" fmla="*/ 5041864 w 5680166"/>
              <a:gd name="connsiteY1" fmla="*/ 0 h 899886"/>
              <a:gd name="connsiteX2" fmla="*/ 5373857 w 5680166"/>
              <a:gd name="connsiteY2" fmla="*/ 0 h 899886"/>
              <a:gd name="connsiteX3" fmla="*/ 5680166 w 5680166"/>
              <a:gd name="connsiteY3" fmla="*/ 0 h 899886"/>
              <a:gd name="connsiteX4" fmla="*/ 5467399 w 5680166"/>
              <a:gd name="connsiteY4" fmla="*/ 899886 h 899886"/>
              <a:gd name="connsiteX5" fmla="*/ 5373857 w 5680166"/>
              <a:gd name="connsiteY5" fmla="*/ 899886 h 899886"/>
              <a:gd name="connsiteX6" fmla="*/ 4829096 w 5680166"/>
              <a:gd name="connsiteY6" fmla="*/ 899886 h 899886"/>
              <a:gd name="connsiteX7" fmla="*/ 0 w 5680166"/>
              <a:gd name="connsiteY7" fmla="*/ 899886 h 899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80166" h="899886">
                <a:moveTo>
                  <a:pt x="0" y="0"/>
                </a:moveTo>
                <a:lnTo>
                  <a:pt x="5041864" y="0"/>
                </a:lnTo>
                <a:lnTo>
                  <a:pt x="5373857" y="0"/>
                </a:lnTo>
                <a:lnTo>
                  <a:pt x="5680166" y="0"/>
                </a:lnTo>
                <a:lnTo>
                  <a:pt x="5467399" y="899886"/>
                </a:lnTo>
                <a:lnTo>
                  <a:pt x="5373857" y="899886"/>
                </a:lnTo>
                <a:lnTo>
                  <a:pt x="4829096" y="899886"/>
                </a:lnTo>
                <a:lnTo>
                  <a:pt x="0" y="899886"/>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8" name="Group 27"/>
          <p:cNvGrpSpPr/>
          <p:nvPr/>
        </p:nvGrpSpPr>
        <p:grpSpPr>
          <a:xfrm>
            <a:off x="671234" y="66553"/>
            <a:ext cx="4865638" cy="584775"/>
            <a:chOff x="753766" y="300586"/>
            <a:chExt cx="4865638" cy="584775"/>
          </a:xfrm>
        </p:grpSpPr>
        <p:pic>
          <p:nvPicPr>
            <p:cNvPr id="29" name="Picture 28"/>
            <p:cNvPicPr>
              <a:picLocks noChangeAspect="1"/>
            </p:cNvPicPr>
            <p:nvPr/>
          </p:nvPicPr>
          <p:blipFill>
            <a:blip r:embed="rId2" cstate="print"/>
            <a:stretch>
              <a:fillRect/>
            </a:stretch>
          </p:blipFill>
          <p:spPr>
            <a:xfrm>
              <a:off x="753766" y="300586"/>
              <a:ext cx="657418" cy="584775"/>
            </a:xfrm>
            <a:prstGeom prst="rect">
              <a:avLst/>
            </a:prstGeom>
          </p:spPr>
        </p:pic>
        <p:sp>
          <p:nvSpPr>
            <p:cNvPr id="30" name="Rectangle 29"/>
            <p:cNvSpPr/>
            <p:nvPr/>
          </p:nvSpPr>
          <p:spPr>
            <a:xfrm>
              <a:off x="1621301" y="354555"/>
              <a:ext cx="3998103" cy="461665"/>
            </a:xfrm>
            <a:prstGeom prst="rect">
              <a:avLst/>
            </a:prstGeom>
          </p:spPr>
          <p:txBody>
            <a:bodyPr wrap="square">
              <a:spAutoFit/>
            </a:bodyPr>
            <a:lstStyle/>
            <a:p>
              <a:r>
                <a:rPr lang="id-ID" sz="2400" b="1" dirty="0" smtClean="0">
                  <a:solidFill>
                    <a:srgbClr val="D2232A"/>
                  </a:solidFill>
                  <a:latin typeface="Arial Narrow" panose="020B0606020202030204" pitchFamily="34" charset="0"/>
                  <a:ea typeface="Open Sans Extrabold" panose="020B0906030804020204" pitchFamily="34" charset="0"/>
                  <a:cs typeface="Open Sans Extrabold" panose="020B0906030804020204" pitchFamily="34" charset="0"/>
                </a:rPr>
                <a:t>Tujuan Pendidikan</a:t>
              </a:r>
              <a:r>
                <a:rPr lang="en-US" sz="2400" b="1" dirty="0" smtClean="0">
                  <a:solidFill>
                    <a:srgbClr val="D2232A"/>
                  </a:solidFill>
                  <a:latin typeface="Arial Narrow" panose="020B0606020202030204" pitchFamily="34" charset="0"/>
                  <a:ea typeface="Open Sans Extrabold" panose="020B0906030804020204" pitchFamily="34" charset="0"/>
                  <a:cs typeface="Open Sans Extrabold" panose="020B0906030804020204" pitchFamily="34" charset="0"/>
                </a:rPr>
                <a:t> </a:t>
              </a:r>
              <a:r>
                <a:rPr lang="id-ID" sz="2400" b="1" dirty="0">
                  <a:solidFill>
                    <a:srgbClr val="D2232A"/>
                  </a:solidFill>
                  <a:latin typeface="Arial Narrow" panose="020B0606020202030204" pitchFamily="34" charset="0"/>
                  <a:ea typeface="Open Sans Extrabold" panose="020B0906030804020204" pitchFamily="34" charset="0"/>
                  <a:cs typeface="Open Sans Extrabold" panose="020B0906030804020204" pitchFamily="34" charset="0"/>
                </a:rPr>
                <a:t>Pancasila</a:t>
              </a:r>
              <a:endParaRPr lang="en-US" sz="2400" b="1" dirty="0">
                <a:solidFill>
                  <a:srgbClr val="D2232A"/>
                </a:solidFill>
                <a:latin typeface="Arial Narrow" panose="020B0606020202030204" pitchFamily="34" charset="0"/>
                <a:ea typeface="Open Sans Extrabold" panose="020B0906030804020204" pitchFamily="34" charset="0"/>
                <a:cs typeface="Open Sans Extrabold" panose="020B0906030804020204" pitchFamily="34" charset="0"/>
              </a:endParaRPr>
            </a:p>
          </p:txBody>
        </p:sp>
      </p:grpSp>
      <p:grpSp>
        <p:nvGrpSpPr>
          <p:cNvPr id="16" name="Group 15"/>
          <p:cNvGrpSpPr/>
          <p:nvPr/>
        </p:nvGrpSpPr>
        <p:grpSpPr>
          <a:xfrm>
            <a:off x="669926" y="3971253"/>
            <a:ext cx="10861674" cy="1569660"/>
            <a:chOff x="455613" y="3466645"/>
            <a:chExt cx="10861674" cy="1569660"/>
          </a:xfrm>
        </p:grpSpPr>
        <p:sp>
          <p:nvSpPr>
            <p:cNvPr id="17" name="Teardrop 16"/>
            <p:cNvSpPr/>
            <p:nvPr/>
          </p:nvSpPr>
          <p:spPr>
            <a:xfrm>
              <a:off x="560388" y="3622053"/>
              <a:ext cx="1116012" cy="1116012"/>
            </a:xfrm>
            <a:prstGeom prst="teardrop">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Teardrop 17"/>
            <p:cNvSpPr/>
            <p:nvPr/>
          </p:nvSpPr>
          <p:spPr>
            <a:xfrm>
              <a:off x="455613" y="3541101"/>
              <a:ext cx="1116012" cy="1116012"/>
            </a:xfrm>
            <a:prstGeom prst="teardrop">
              <a:avLst/>
            </a:prstGeom>
            <a:solidFill>
              <a:srgbClr val="0B4366"/>
            </a:solidFill>
            <a:ln w="3810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Rectangle 19"/>
            <p:cNvSpPr/>
            <p:nvPr/>
          </p:nvSpPr>
          <p:spPr>
            <a:xfrm>
              <a:off x="1774824" y="3466645"/>
              <a:ext cx="9542463" cy="1569660"/>
            </a:xfrm>
            <a:prstGeom prst="rect">
              <a:avLst/>
            </a:prstGeom>
          </p:spPr>
          <p:txBody>
            <a:bodyPr wrap="square">
              <a:spAutoFit/>
            </a:bodyPr>
            <a:lstStyle/>
            <a:p>
              <a:pPr algn="just"/>
              <a:r>
                <a:rPr lang="id-ID" sz="2400" dirty="0">
                  <a:solidFill>
                    <a:schemeClr val="bg1"/>
                  </a:solidFill>
                </a:rPr>
                <a:t>Mempersiapkan mahasiswa agar mampu menganalisis dan mencari solusi terhadap berbagai persoalan kehidupan bermasyarakat, berbangsa, dan bernegara melalui sistem pemikiran yang berdasarkan nilai-nilai Pancasila dan UUD Negara RI Tahun 1945. </a:t>
              </a:r>
            </a:p>
          </p:txBody>
        </p:sp>
        <p:sp>
          <p:nvSpPr>
            <p:cNvPr id="21" name="Rectangle 20"/>
            <p:cNvSpPr/>
            <p:nvPr/>
          </p:nvSpPr>
          <p:spPr>
            <a:xfrm>
              <a:off x="639900" y="3565132"/>
              <a:ext cx="795130" cy="1015663"/>
            </a:xfrm>
            <a:prstGeom prst="rect">
              <a:avLst/>
            </a:prstGeom>
          </p:spPr>
          <p:txBody>
            <a:bodyPr wrap="square">
              <a:spAutoFit/>
            </a:bodyPr>
            <a:lstStyle/>
            <a:p>
              <a:pPr algn="ctr"/>
              <a:r>
                <a:rPr lang="en-US" sz="6000" dirty="0">
                  <a:solidFill>
                    <a:srgbClr val="FFFF99"/>
                  </a:solidFill>
                  <a:latin typeface="Open Sans Extrabold" panose="020B0906030804020204" pitchFamily="34" charset="0"/>
                  <a:ea typeface="Open Sans Extrabold" panose="020B0906030804020204" pitchFamily="34" charset="0"/>
                  <a:cs typeface="Open Sans Extrabold" panose="020B0906030804020204" pitchFamily="34" charset="0"/>
                </a:rPr>
                <a:t>3</a:t>
              </a:r>
              <a:endParaRPr lang="id-ID" sz="2400" dirty="0">
                <a:solidFill>
                  <a:srgbClr val="FFFF99"/>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grpSp>
      <p:grpSp>
        <p:nvGrpSpPr>
          <p:cNvPr id="22" name="Group 21"/>
          <p:cNvGrpSpPr/>
          <p:nvPr/>
        </p:nvGrpSpPr>
        <p:grpSpPr>
          <a:xfrm>
            <a:off x="660401" y="5501100"/>
            <a:ext cx="10871199" cy="1281281"/>
            <a:chOff x="446088" y="4977333"/>
            <a:chExt cx="10871199" cy="1281281"/>
          </a:xfrm>
        </p:grpSpPr>
        <p:sp>
          <p:nvSpPr>
            <p:cNvPr id="23" name="Teardrop 22"/>
            <p:cNvSpPr/>
            <p:nvPr/>
          </p:nvSpPr>
          <p:spPr>
            <a:xfrm>
              <a:off x="550863" y="5058285"/>
              <a:ext cx="1116012" cy="1116012"/>
            </a:xfrm>
            <a:prstGeom prst="teardrop">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 name="Teardrop 25"/>
            <p:cNvSpPr/>
            <p:nvPr/>
          </p:nvSpPr>
          <p:spPr>
            <a:xfrm>
              <a:off x="446088" y="4977333"/>
              <a:ext cx="1116012" cy="1116012"/>
            </a:xfrm>
            <a:prstGeom prst="teardrop">
              <a:avLst/>
            </a:prstGeom>
            <a:solidFill>
              <a:srgbClr val="0798D3"/>
            </a:solidFill>
            <a:ln w="38100">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Rectangle 26"/>
            <p:cNvSpPr/>
            <p:nvPr/>
          </p:nvSpPr>
          <p:spPr>
            <a:xfrm>
              <a:off x="1800055" y="5058285"/>
              <a:ext cx="9517232" cy="1200329"/>
            </a:xfrm>
            <a:prstGeom prst="rect">
              <a:avLst/>
            </a:prstGeom>
          </p:spPr>
          <p:txBody>
            <a:bodyPr wrap="square">
              <a:spAutoFit/>
            </a:bodyPr>
            <a:lstStyle/>
            <a:p>
              <a:pPr algn="just"/>
              <a:r>
                <a:rPr lang="id-ID" dirty="0">
                  <a:solidFill>
                    <a:schemeClr val="bg1"/>
                  </a:solidFill>
                </a:rPr>
                <a:t>Membentuk sikap mental mahasiswa yang mampu mengapresiasi nilai-nilai ketuhanan, kemanusiaan, kecintaan pada tanah air, dan kesatuan bangsa, serta penguatan masyarakat madani yang demokratis, berkeadilan, dan bermartabat berlandaskan Pancasila, untuk mampu berinteraksi dengan dinamika internal dan eksternal masyarakat bangsa </a:t>
              </a:r>
              <a:r>
                <a:rPr lang="id-ID" dirty="0" smtClean="0">
                  <a:solidFill>
                    <a:schemeClr val="bg1"/>
                  </a:solidFill>
                </a:rPr>
                <a:t>Indonesia. </a:t>
              </a:r>
              <a:endParaRPr lang="id-ID" dirty="0">
                <a:solidFill>
                  <a:schemeClr val="bg1"/>
                </a:solidFill>
              </a:endParaRPr>
            </a:p>
          </p:txBody>
        </p:sp>
        <p:sp>
          <p:nvSpPr>
            <p:cNvPr id="31" name="Rectangle 30"/>
            <p:cNvSpPr/>
            <p:nvPr/>
          </p:nvSpPr>
          <p:spPr>
            <a:xfrm>
              <a:off x="639900" y="5022806"/>
              <a:ext cx="795130" cy="1015663"/>
            </a:xfrm>
            <a:prstGeom prst="rect">
              <a:avLst/>
            </a:prstGeom>
          </p:spPr>
          <p:txBody>
            <a:bodyPr wrap="square">
              <a:spAutoFit/>
            </a:bodyPr>
            <a:lstStyle/>
            <a:p>
              <a:pPr algn="ctr"/>
              <a:r>
                <a:rPr lang="en-US" sz="6000" dirty="0">
                  <a:solidFill>
                    <a:srgbClr val="FFFF99"/>
                  </a:solidFill>
                  <a:latin typeface="Open Sans Extrabold" panose="020B0906030804020204" pitchFamily="34" charset="0"/>
                  <a:ea typeface="Open Sans Extrabold" panose="020B0906030804020204" pitchFamily="34" charset="0"/>
                  <a:cs typeface="Open Sans Extrabold" panose="020B0906030804020204" pitchFamily="34" charset="0"/>
                </a:rPr>
                <a:t>4</a:t>
              </a:r>
              <a:endParaRPr lang="id-ID" sz="2400" dirty="0">
                <a:solidFill>
                  <a:srgbClr val="FFFF99"/>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grpSp>
    </p:spTree>
    <p:extLst>
      <p:ext uri="{BB962C8B-B14F-4D97-AF65-F5344CB8AC3E}">
        <p14:creationId xmlns:p14="http://schemas.microsoft.com/office/powerpoint/2010/main" val="2699548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bg1"/>
            </a:gs>
            <a:gs pos="99000">
              <a:srgbClr val="D2232A"/>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reeform 1"/>
          <p:cNvSpPr/>
          <p:nvPr/>
        </p:nvSpPr>
        <p:spPr>
          <a:xfrm>
            <a:off x="-10432" y="58056"/>
            <a:ext cx="5158696" cy="1420812"/>
          </a:xfrm>
          <a:custGeom>
            <a:avLst/>
            <a:gdLst>
              <a:gd name="connsiteX0" fmla="*/ 268941 w 3711388"/>
              <a:gd name="connsiteY0" fmla="*/ 0 h 1600200"/>
              <a:gd name="connsiteX1" fmla="*/ 3361764 w 3711388"/>
              <a:gd name="connsiteY1" fmla="*/ 228600 h 1600200"/>
              <a:gd name="connsiteX2" fmla="*/ 3711388 w 3711388"/>
              <a:gd name="connsiteY2" fmla="*/ 1600200 h 1600200"/>
              <a:gd name="connsiteX3" fmla="*/ 0 w 3711388"/>
              <a:gd name="connsiteY3" fmla="*/ 1317812 h 1600200"/>
              <a:gd name="connsiteX4" fmla="*/ 268941 w 3711388"/>
              <a:gd name="connsiteY4" fmla="*/ 0 h 160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1388" h="1600200">
                <a:moveTo>
                  <a:pt x="268941" y="0"/>
                </a:moveTo>
                <a:lnTo>
                  <a:pt x="3361764" y="228600"/>
                </a:lnTo>
                <a:lnTo>
                  <a:pt x="3711388" y="1600200"/>
                </a:lnTo>
                <a:lnTo>
                  <a:pt x="0" y="1317812"/>
                </a:lnTo>
                <a:lnTo>
                  <a:pt x="268941" y="0"/>
                </a:lnTo>
                <a:close/>
              </a:path>
            </a:pathLst>
          </a:custGeom>
          <a:solidFill>
            <a:srgbClr val="EB57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cs typeface="Arial" panose="020B0604020202020204" pitchFamily="34" charset="0"/>
            </a:endParaRPr>
          </a:p>
        </p:txBody>
      </p:sp>
      <p:sp>
        <p:nvSpPr>
          <p:cNvPr id="22531" name="Rectangle 103"/>
          <p:cNvSpPr>
            <a:spLocks noChangeArrowheads="1"/>
          </p:cNvSpPr>
          <p:nvPr/>
        </p:nvSpPr>
        <p:spPr bwMode="gray">
          <a:xfrm>
            <a:off x="10204" y="185057"/>
            <a:ext cx="500933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ctr"/>
            <a:r>
              <a:rPr lang="id-ID" b="1" u="sng" dirty="0" smtClean="0">
                <a:solidFill>
                  <a:schemeClr val="bg1"/>
                </a:solidFill>
              </a:rPr>
              <a:t>Menggali Sumber Sosiologis, Historis, </a:t>
            </a:r>
          </a:p>
          <a:p>
            <a:pPr algn="ctr"/>
            <a:r>
              <a:rPr lang="id-ID" b="1" u="sng" dirty="0" smtClean="0">
                <a:solidFill>
                  <a:schemeClr val="bg1"/>
                </a:solidFill>
              </a:rPr>
              <a:t>Yuridis Dan Politik</a:t>
            </a:r>
            <a:endParaRPr lang="de-DE" b="1" u="sng" dirty="0">
              <a:solidFill>
                <a:schemeClr val="bg1"/>
              </a:solidFill>
            </a:endParaRPr>
          </a:p>
        </p:txBody>
      </p:sp>
      <p:sp>
        <p:nvSpPr>
          <p:cNvPr id="22532" name="Freeform 65"/>
          <p:cNvSpPr>
            <a:spLocks/>
          </p:cNvSpPr>
          <p:nvPr/>
        </p:nvSpPr>
        <p:spPr bwMode="auto">
          <a:xfrm>
            <a:off x="5418364" y="194576"/>
            <a:ext cx="1366838" cy="1798859"/>
          </a:xfrm>
          <a:custGeom>
            <a:avLst/>
            <a:gdLst>
              <a:gd name="T0" fmla="*/ 431633 w 361"/>
              <a:gd name="T1" fmla="*/ 1349375 h 359"/>
              <a:gd name="T2" fmla="*/ 488427 w 361"/>
              <a:gd name="T3" fmla="*/ 954711 h 359"/>
              <a:gd name="T4" fmla="*/ 446778 w 361"/>
              <a:gd name="T5" fmla="*/ 845709 h 359"/>
              <a:gd name="T6" fmla="*/ 106015 w 361"/>
              <a:gd name="T7" fmla="*/ 488632 h 359"/>
              <a:gd name="T8" fmla="*/ 162809 w 361"/>
              <a:gd name="T9" fmla="*/ 206729 h 359"/>
              <a:gd name="T10" fmla="*/ 1204029 w 361"/>
              <a:gd name="T11" fmla="*/ 199211 h 359"/>
              <a:gd name="T12" fmla="*/ 1230533 w 361"/>
              <a:gd name="T13" fmla="*/ 218005 h 359"/>
              <a:gd name="T14" fmla="*/ 1275968 w 361"/>
              <a:gd name="T15" fmla="*/ 469838 h 359"/>
              <a:gd name="T16" fmla="*/ 923846 w 361"/>
              <a:gd name="T17" fmla="*/ 849467 h 359"/>
              <a:gd name="T18" fmla="*/ 878411 w 361"/>
              <a:gd name="T19" fmla="*/ 935917 h 359"/>
              <a:gd name="T20" fmla="*/ 855694 w 361"/>
              <a:gd name="T21" fmla="*/ 977263 h 359"/>
              <a:gd name="T22" fmla="*/ 454351 w 361"/>
              <a:gd name="T23" fmla="*/ 1341858 h 359"/>
              <a:gd name="T24" fmla="*/ 431633 w 361"/>
              <a:gd name="T25" fmla="*/ 1349375 h 35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61"/>
              <a:gd name="T40" fmla="*/ 0 h 359"/>
              <a:gd name="T41" fmla="*/ 361 w 361"/>
              <a:gd name="T42" fmla="*/ 359 h 35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61" h="359">
                <a:moveTo>
                  <a:pt x="114" y="359"/>
                </a:moveTo>
                <a:cubicBezTo>
                  <a:pt x="119" y="324"/>
                  <a:pt x="124" y="289"/>
                  <a:pt x="129" y="254"/>
                </a:cubicBezTo>
                <a:cubicBezTo>
                  <a:pt x="131" y="242"/>
                  <a:pt x="128" y="234"/>
                  <a:pt x="118" y="225"/>
                </a:cubicBezTo>
                <a:cubicBezTo>
                  <a:pt x="87" y="195"/>
                  <a:pt x="55" y="164"/>
                  <a:pt x="28" y="130"/>
                </a:cubicBezTo>
                <a:cubicBezTo>
                  <a:pt x="0" y="96"/>
                  <a:pt x="5" y="78"/>
                  <a:pt x="43" y="55"/>
                </a:cubicBezTo>
                <a:cubicBezTo>
                  <a:pt x="134" y="0"/>
                  <a:pt x="226" y="0"/>
                  <a:pt x="318" y="53"/>
                </a:cubicBezTo>
                <a:cubicBezTo>
                  <a:pt x="320" y="55"/>
                  <a:pt x="323" y="56"/>
                  <a:pt x="325" y="58"/>
                </a:cubicBezTo>
                <a:cubicBezTo>
                  <a:pt x="356" y="81"/>
                  <a:pt x="361" y="96"/>
                  <a:pt x="337" y="125"/>
                </a:cubicBezTo>
                <a:cubicBezTo>
                  <a:pt x="308" y="161"/>
                  <a:pt x="275" y="192"/>
                  <a:pt x="244" y="226"/>
                </a:cubicBezTo>
                <a:cubicBezTo>
                  <a:pt x="238" y="232"/>
                  <a:pt x="236" y="241"/>
                  <a:pt x="232" y="249"/>
                </a:cubicBezTo>
                <a:cubicBezTo>
                  <a:pt x="230" y="253"/>
                  <a:pt x="229" y="258"/>
                  <a:pt x="226" y="260"/>
                </a:cubicBezTo>
                <a:cubicBezTo>
                  <a:pt x="191" y="293"/>
                  <a:pt x="156" y="325"/>
                  <a:pt x="120" y="357"/>
                </a:cubicBezTo>
                <a:cubicBezTo>
                  <a:pt x="119" y="358"/>
                  <a:pt x="117" y="359"/>
                  <a:pt x="114" y="359"/>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22533" name="Freeform 66"/>
          <p:cNvSpPr>
            <a:spLocks/>
          </p:cNvSpPr>
          <p:nvPr/>
        </p:nvSpPr>
        <p:spPr bwMode="auto">
          <a:xfrm>
            <a:off x="5716588" y="4997709"/>
            <a:ext cx="1020763" cy="1685640"/>
          </a:xfrm>
          <a:custGeom>
            <a:avLst/>
            <a:gdLst>
              <a:gd name="T0" fmla="*/ 389402 w 270"/>
              <a:gd name="T1" fmla="*/ 1458913 h 388"/>
              <a:gd name="T2" fmla="*/ 0 w 270"/>
              <a:gd name="T3" fmla="*/ 1003943 h 388"/>
              <a:gd name="T4" fmla="*/ 918687 w 270"/>
              <a:gd name="T5" fmla="*/ 0 h 388"/>
              <a:gd name="T6" fmla="*/ 982957 w 270"/>
              <a:gd name="T7" fmla="*/ 409849 h 388"/>
              <a:gd name="T8" fmla="*/ 1016982 w 270"/>
              <a:gd name="T9" fmla="*/ 669295 h 388"/>
              <a:gd name="T10" fmla="*/ 998079 w 270"/>
              <a:gd name="T11" fmla="*/ 752017 h 388"/>
              <a:gd name="T12" fmla="*/ 408305 w 270"/>
              <a:gd name="T13" fmla="*/ 1443873 h 388"/>
              <a:gd name="T14" fmla="*/ 389402 w 270"/>
              <a:gd name="T15" fmla="*/ 1458913 h 388"/>
              <a:gd name="T16" fmla="*/ 0 60000 65536"/>
              <a:gd name="T17" fmla="*/ 0 60000 65536"/>
              <a:gd name="T18" fmla="*/ 0 60000 65536"/>
              <a:gd name="T19" fmla="*/ 0 60000 65536"/>
              <a:gd name="T20" fmla="*/ 0 60000 65536"/>
              <a:gd name="T21" fmla="*/ 0 60000 65536"/>
              <a:gd name="T22" fmla="*/ 0 60000 65536"/>
              <a:gd name="T23" fmla="*/ 0 60000 65536"/>
              <a:gd name="T24" fmla="*/ 0 w 270"/>
              <a:gd name="T25" fmla="*/ 0 h 388"/>
              <a:gd name="T26" fmla="*/ 270 w 270"/>
              <a:gd name="T27" fmla="*/ 388 h 3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0" h="388">
                <a:moveTo>
                  <a:pt x="103" y="388"/>
                </a:moveTo>
                <a:cubicBezTo>
                  <a:pt x="69" y="347"/>
                  <a:pt x="35" y="308"/>
                  <a:pt x="0" y="267"/>
                </a:cubicBezTo>
                <a:cubicBezTo>
                  <a:pt x="81" y="179"/>
                  <a:pt x="160" y="91"/>
                  <a:pt x="243" y="0"/>
                </a:cubicBezTo>
                <a:cubicBezTo>
                  <a:pt x="249" y="39"/>
                  <a:pt x="255" y="74"/>
                  <a:pt x="260" y="109"/>
                </a:cubicBezTo>
                <a:cubicBezTo>
                  <a:pt x="263" y="132"/>
                  <a:pt x="267" y="155"/>
                  <a:pt x="269" y="178"/>
                </a:cubicBezTo>
                <a:cubicBezTo>
                  <a:pt x="270" y="185"/>
                  <a:pt x="268" y="195"/>
                  <a:pt x="264" y="200"/>
                </a:cubicBezTo>
                <a:cubicBezTo>
                  <a:pt x="212" y="262"/>
                  <a:pt x="160" y="323"/>
                  <a:pt x="108" y="384"/>
                </a:cubicBezTo>
                <a:cubicBezTo>
                  <a:pt x="107" y="385"/>
                  <a:pt x="106" y="386"/>
                  <a:pt x="103" y="388"/>
                </a:cubicBez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22534" name="Freeform 68"/>
          <p:cNvSpPr>
            <a:spLocks/>
          </p:cNvSpPr>
          <p:nvPr/>
        </p:nvSpPr>
        <p:spPr bwMode="auto">
          <a:xfrm>
            <a:off x="5503636" y="3908901"/>
            <a:ext cx="1162050" cy="1876885"/>
          </a:xfrm>
          <a:custGeom>
            <a:avLst/>
            <a:gdLst>
              <a:gd name="T0" fmla="*/ 15141 w 307"/>
              <a:gd name="T1" fmla="*/ 1435100 h 382"/>
              <a:gd name="T2" fmla="*/ 3785 w 307"/>
              <a:gd name="T3" fmla="*/ 1314882 h 382"/>
              <a:gd name="T4" fmla="*/ 22711 w 307"/>
              <a:gd name="T5" fmla="*/ 1164610 h 382"/>
              <a:gd name="T6" fmla="*/ 56778 w 307"/>
              <a:gd name="T7" fmla="*/ 1078204 h 382"/>
              <a:gd name="T8" fmla="*/ 1014428 w 307"/>
              <a:gd name="T9" fmla="*/ 37568 h 382"/>
              <a:gd name="T10" fmla="*/ 1052280 w 307"/>
              <a:gd name="T11" fmla="*/ 0 h 382"/>
              <a:gd name="T12" fmla="*/ 1093917 w 307"/>
              <a:gd name="T13" fmla="*/ 247949 h 382"/>
              <a:gd name="T14" fmla="*/ 1093917 w 307"/>
              <a:gd name="T15" fmla="*/ 270490 h 382"/>
              <a:gd name="T16" fmla="*/ 965221 w 307"/>
              <a:gd name="T17" fmla="*/ 608603 h 382"/>
              <a:gd name="T18" fmla="*/ 90844 w 307"/>
              <a:gd name="T19" fmla="*/ 1393775 h 382"/>
              <a:gd name="T20" fmla="*/ 45422 w 307"/>
              <a:gd name="T21" fmla="*/ 1435100 h 382"/>
              <a:gd name="T22" fmla="*/ 15141 w 307"/>
              <a:gd name="T23" fmla="*/ 1435100 h 3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7"/>
              <a:gd name="T37" fmla="*/ 0 h 382"/>
              <a:gd name="T38" fmla="*/ 307 w 307"/>
              <a:gd name="T39" fmla="*/ 382 h 3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7" h="382">
                <a:moveTo>
                  <a:pt x="4" y="382"/>
                </a:moveTo>
                <a:cubicBezTo>
                  <a:pt x="3" y="371"/>
                  <a:pt x="0" y="360"/>
                  <a:pt x="1" y="350"/>
                </a:cubicBezTo>
                <a:cubicBezTo>
                  <a:pt x="1" y="337"/>
                  <a:pt x="3" y="323"/>
                  <a:pt x="6" y="310"/>
                </a:cubicBezTo>
                <a:cubicBezTo>
                  <a:pt x="7" y="302"/>
                  <a:pt x="10" y="293"/>
                  <a:pt x="15" y="287"/>
                </a:cubicBezTo>
                <a:cubicBezTo>
                  <a:pt x="99" y="195"/>
                  <a:pt x="184" y="102"/>
                  <a:pt x="268" y="10"/>
                </a:cubicBezTo>
                <a:cubicBezTo>
                  <a:pt x="270" y="7"/>
                  <a:pt x="273" y="5"/>
                  <a:pt x="278" y="0"/>
                </a:cubicBezTo>
                <a:cubicBezTo>
                  <a:pt x="282" y="24"/>
                  <a:pt x="285" y="45"/>
                  <a:pt x="289" y="66"/>
                </a:cubicBezTo>
                <a:cubicBezTo>
                  <a:pt x="289" y="68"/>
                  <a:pt x="288" y="71"/>
                  <a:pt x="289" y="72"/>
                </a:cubicBezTo>
                <a:cubicBezTo>
                  <a:pt x="307" y="114"/>
                  <a:pt x="283" y="137"/>
                  <a:pt x="255" y="162"/>
                </a:cubicBezTo>
                <a:cubicBezTo>
                  <a:pt x="177" y="231"/>
                  <a:pt x="101" y="301"/>
                  <a:pt x="24" y="371"/>
                </a:cubicBezTo>
                <a:cubicBezTo>
                  <a:pt x="20" y="375"/>
                  <a:pt x="16" y="378"/>
                  <a:pt x="12" y="382"/>
                </a:cubicBezTo>
                <a:cubicBezTo>
                  <a:pt x="9" y="382"/>
                  <a:pt x="7" y="382"/>
                  <a:pt x="4" y="382"/>
                </a:cubicBezTo>
                <a:close/>
              </a:path>
            </a:pathLst>
          </a:custGeom>
          <a:solidFill>
            <a:srgbClr val="37BC9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22535" name="Freeform 69"/>
          <p:cNvSpPr>
            <a:spLocks/>
          </p:cNvSpPr>
          <p:nvPr/>
        </p:nvSpPr>
        <p:spPr bwMode="auto">
          <a:xfrm>
            <a:off x="5580064" y="2819468"/>
            <a:ext cx="911225" cy="1705648"/>
          </a:xfrm>
          <a:custGeom>
            <a:avLst/>
            <a:gdLst>
              <a:gd name="T0" fmla="*/ 850729 w 241"/>
              <a:gd name="T1" fmla="*/ 0 h 335"/>
              <a:gd name="T2" fmla="*/ 907444 w 241"/>
              <a:gd name="T3" fmla="*/ 402599 h 335"/>
              <a:gd name="T4" fmla="*/ 880977 w 241"/>
              <a:gd name="T5" fmla="*/ 474089 h 335"/>
              <a:gd name="T6" fmla="*/ 26467 w 241"/>
              <a:gd name="T7" fmla="*/ 1249187 h 335"/>
              <a:gd name="T8" fmla="*/ 0 w 241"/>
              <a:gd name="T9" fmla="*/ 1260475 h 335"/>
              <a:gd name="T10" fmla="*/ 60496 w 241"/>
              <a:gd name="T11" fmla="*/ 872926 h 335"/>
              <a:gd name="T12" fmla="*/ 86963 w 241"/>
              <a:gd name="T13" fmla="*/ 827775 h 335"/>
              <a:gd name="T14" fmla="*/ 820481 w 241"/>
              <a:gd name="T15" fmla="*/ 22576 h 335"/>
              <a:gd name="T16" fmla="*/ 850729 w 241"/>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
              <a:gd name="T28" fmla="*/ 0 h 335"/>
              <a:gd name="T29" fmla="*/ 241 w 241"/>
              <a:gd name="T30" fmla="*/ 335 h 3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 h="335">
                <a:moveTo>
                  <a:pt x="225" y="0"/>
                </a:moveTo>
                <a:cubicBezTo>
                  <a:pt x="230" y="37"/>
                  <a:pt x="236" y="72"/>
                  <a:pt x="240" y="107"/>
                </a:cubicBezTo>
                <a:cubicBezTo>
                  <a:pt x="241" y="113"/>
                  <a:pt x="238" y="122"/>
                  <a:pt x="233" y="126"/>
                </a:cubicBezTo>
                <a:cubicBezTo>
                  <a:pt x="158" y="195"/>
                  <a:pt x="83" y="263"/>
                  <a:pt x="7" y="332"/>
                </a:cubicBezTo>
                <a:cubicBezTo>
                  <a:pt x="6" y="333"/>
                  <a:pt x="4" y="333"/>
                  <a:pt x="0" y="335"/>
                </a:cubicBezTo>
                <a:cubicBezTo>
                  <a:pt x="5" y="299"/>
                  <a:pt x="10" y="266"/>
                  <a:pt x="16" y="232"/>
                </a:cubicBezTo>
                <a:cubicBezTo>
                  <a:pt x="16" y="227"/>
                  <a:pt x="20" y="223"/>
                  <a:pt x="23" y="220"/>
                </a:cubicBezTo>
                <a:cubicBezTo>
                  <a:pt x="87" y="148"/>
                  <a:pt x="152" y="77"/>
                  <a:pt x="217" y="6"/>
                </a:cubicBezTo>
                <a:cubicBezTo>
                  <a:pt x="219" y="4"/>
                  <a:pt x="220" y="3"/>
                  <a:pt x="225" y="0"/>
                </a:cubicBezTo>
                <a:close/>
              </a:path>
            </a:pathLst>
          </a:custGeom>
          <a:solidFill>
            <a:srgbClr val="FCE13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22536" name="Freeform 70"/>
          <p:cNvSpPr>
            <a:spLocks/>
          </p:cNvSpPr>
          <p:nvPr/>
        </p:nvSpPr>
        <p:spPr bwMode="auto">
          <a:xfrm>
            <a:off x="5716588" y="1828800"/>
            <a:ext cx="673100" cy="1448942"/>
          </a:xfrm>
          <a:custGeom>
            <a:avLst/>
            <a:gdLst>
              <a:gd name="T0" fmla="*/ 0 w 178"/>
              <a:gd name="T1" fmla="*/ 1014833 h 272"/>
              <a:gd name="T2" fmla="*/ 60503 w 178"/>
              <a:gd name="T3" fmla="*/ 608900 h 272"/>
              <a:gd name="T4" fmla="*/ 90755 w 178"/>
              <a:gd name="T5" fmla="*/ 560037 h 272"/>
              <a:gd name="T6" fmla="*/ 589908 w 178"/>
              <a:gd name="T7" fmla="*/ 15035 h 272"/>
              <a:gd name="T8" fmla="*/ 616378 w 178"/>
              <a:gd name="T9" fmla="*/ 0 h 272"/>
              <a:gd name="T10" fmla="*/ 673100 w 178"/>
              <a:gd name="T11" fmla="*/ 402174 h 272"/>
              <a:gd name="T12" fmla="*/ 654193 w 178"/>
              <a:gd name="T13" fmla="*/ 443519 h 272"/>
              <a:gd name="T14" fmla="*/ 18907 w 178"/>
              <a:gd name="T15" fmla="*/ 1022350 h 272"/>
              <a:gd name="T16" fmla="*/ 0 w 178"/>
              <a:gd name="T17" fmla="*/ 1014833 h 2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8"/>
              <a:gd name="T28" fmla="*/ 0 h 272"/>
              <a:gd name="T29" fmla="*/ 178 w 178"/>
              <a:gd name="T30" fmla="*/ 272 h 2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8" h="272">
                <a:moveTo>
                  <a:pt x="0" y="270"/>
                </a:moveTo>
                <a:cubicBezTo>
                  <a:pt x="5" y="234"/>
                  <a:pt x="10" y="198"/>
                  <a:pt x="16" y="162"/>
                </a:cubicBezTo>
                <a:cubicBezTo>
                  <a:pt x="16" y="158"/>
                  <a:pt x="20" y="153"/>
                  <a:pt x="24" y="149"/>
                </a:cubicBezTo>
                <a:cubicBezTo>
                  <a:pt x="68" y="101"/>
                  <a:pt x="112" y="53"/>
                  <a:pt x="156" y="4"/>
                </a:cubicBezTo>
                <a:cubicBezTo>
                  <a:pt x="157" y="3"/>
                  <a:pt x="159" y="2"/>
                  <a:pt x="163" y="0"/>
                </a:cubicBezTo>
                <a:cubicBezTo>
                  <a:pt x="168" y="36"/>
                  <a:pt x="173" y="71"/>
                  <a:pt x="178" y="107"/>
                </a:cubicBezTo>
                <a:cubicBezTo>
                  <a:pt x="178" y="110"/>
                  <a:pt x="176" y="116"/>
                  <a:pt x="173" y="118"/>
                </a:cubicBezTo>
                <a:cubicBezTo>
                  <a:pt x="117" y="170"/>
                  <a:pt x="61" y="221"/>
                  <a:pt x="5" y="272"/>
                </a:cubicBezTo>
                <a:cubicBezTo>
                  <a:pt x="3" y="271"/>
                  <a:pt x="1" y="271"/>
                  <a:pt x="0" y="270"/>
                </a:cubicBezTo>
                <a:close/>
              </a:path>
            </a:pathLst>
          </a:custGeom>
          <a:solidFill>
            <a:srgbClr val="EB57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cxnSp>
        <p:nvCxnSpPr>
          <p:cNvPr id="74" name="Straight Connector 73"/>
          <p:cNvCxnSpPr/>
          <p:nvPr/>
        </p:nvCxnSpPr>
        <p:spPr>
          <a:xfrm>
            <a:off x="6389689" y="2882221"/>
            <a:ext cx="2338387" cy="0"/>
          </a:xfrm>
          <a:prstGeom prst="line">
            <a:avLst/>
          </a:prstGeom>
          <a:ln w="28575">
            <a:solidFill>
              <a:srgbClr val="FCE13E"/>
            </a:solidFill>
            <a:prstDash val="sysDot"/>
          </a:ln>
        </p:spPr>
        <p:style>
          <a:lnRef idx="1">
            <a:schemeClr val="accent1"/>
          </a:lnRef>
          <a:fillRef idx="0">
            <a:schemeClr val="accent1"/>
          </a:fillRef>
          <a:effectRef idx="0">
            <a:schemeClr val="accent1"/>
          </a:effectRef>
          <a:fontRef idx="minor">
            <a:schemeClr val="tx1"/>
          </a:fontRef>
        </p:style>
      </p:cxnSp>
      <p:sp>
        <p:nvSpPr>
          <p:cNvPr id="75" name="Oval 74"/>
          <p:cNvSpPr/>
          <p:nvPr/>
        </p:nvSpPr>
        <p:spPr>
          <a:xfrm>
            <a:off x="8651875" y="2806021"/>
            <a:ext cx="152400" cy="152400"/>
          </a:xfrm>
          <a:prstGeom prst="ellipse">
            <a:avLst/>
          </a:prstGeom>
          <a:solidFill>
            <a:srgbClr val="F9F9F9"/>
          </a:solidFill>
          <a:ln>
            <a:solidFill>
              <a:srgbClr val="FCE13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IN">
              <a:cs typeface="Arial" panose="020B0604020202020204" pitchFamily="34" charset="0"/>
            </a:endParaRPr>
          </a:p>
        </p:txBody>
      </p:sp>
      <p:cxnSp>
        <p:nvCxnSpPr>
          <p:cNvPr id="76" name="Straight Connector 75"/>
          <p:cNvCxnSpPr/>
          <p:nvPr/>
        </p:nvCxnSpPr>
        <p:spPr>
          <a:xfrm>
            <a:off x="6338889" y="296639"/>
            <a:ext cx="2338387" cy="0"/>
          </a:xfrm>
          <a:prstGeom prst="line">
            <a:avLst/>
          </a:prstGeom>
          <a:ln w="28575">
            <a:solidFill>
              <a:srgbClr val="00B0F0"/>
            </a:solidFill>
            <a:prstDash val="sysDot"/>
          </a:ln>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8601075" y="207512"/>
            <a:ext cx="152400" cy="152400"/>
          </a:xfrm>
          <a:prstGeom prst="ellipse">
            <a:avLst/>
          </a:prstGeom>
          <a:solidFill>
            <a:srgbClr val="F9F9F9"/>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IN">
              <a:cs typeface="Arial" panose="020B0604020202020204" pitchFamily="34" charset="0"/>
            </a:endParaRPr>
          </a:p>
        </p:txBody>
      </p:sp>
      <p:cxnSp>
        <p:nvCxnSpPr>
          <p:cNvPr id="78" name="Straight Connector 77"/>
          <p:cNvCxnSpPr/>
          <p:nvPr/>
        </p:nvCxnSpPr>
        <p:spPr>
          <a:xfrm flipH="1">
            <a:off x="3722916" y="2281240"/>
            <a:ext cx="2338388" cy="0"/>
          </a:xfrm>
          <a:prstGeom prst="line">
            <a:avLst/>
          </a:prstGeom>
          <a:ln w="28575">
            <a:solidFill>
              <a:srgbClr val="EF7471"/>
            </a:solidFill>
            <a:prstDash val="sysDot"/>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flipH="1">
            <a:off x="3545112" y="2205040"/>
            <a:ext cx="152400" cy="152400"/>
          </a:xfrm>
          <a:prstGeom prst="ellipse">
            <a:avLst/>
          </a:prstGeom>
          <a:solidFill>
            <a:srgbClr val="F9F9F9"/>
          </a:solidFill>
          <a:ln>
            <a:solidFill>
              <a:srgbClr val="EF747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IN">
              <a:cs typeface="Arial" panose="020B0604020202020204" pitchFamily="34" charset="0"/>
            </a:endParaRPr>
          </a:p>
        </p:txBody>
      </p:sp>
      <p:cxnSp>
        <p:nvCxnSpPr>
          <p:cNvPr id="80" name="Straight Connector 79"/>
          <p:cNvCxnSpPr/>
          <p:nvPr/>
        </p:nvCxnSpPr>
        <p:spPr>
          <a:xfrm flipH="1">
            <a:off x="3552368" y="4875209"/>
            <a:ext cx="2338388" cy="0"/>
          </a:xfrm>
          <a:prstGeom prst="line">
            <a:avLst/>
          </a:prstGeom>
          <a:ln w="28575">
            <a:solidFill>
              <a:srgbClr val="37BC9B"/>
            </a:solidFill>
            <a:prstDash val="sysDot"/>
          </a:ln>
        </p:spPr>
        <p:style>
          <a:lnRef idx="1">
            <a:schemeClr val="accent1"/>
          </a:lnRef>
          <a:fillRef idx="0">
            <a:schemeClr val="accent1"/>
          </a:fillRef>
          <a:effectRef idx="0">
            <a:schemeClr val="accent1"/>
          </a:effectRef>
          <a:fontRef idx="minor">
            <a:schemeClr val="tx1"/>
          </a:fontRef>
        </p:style>
      </p:cxnSp>
      <p:sp>
        <p:nvSpPr>
          <p:cNvPr id="81" name="Oval 80"/>
          <p:cNvSpPr/>
          <p:nvPr/>
        </p:nvSpPr>
        <p:spPr>
          <a:xfrm flipH="1">
            <a:off x="3389084" y="4799009"/>
            <a:ext cx="152400" cy="152400"/>
          </a:xfrm>
          <a:prstGeom prst="ellipse">
            <a:avLst/>
          </a:prstGeom>
          <a:solidFill>
            <a:srgbClr val="F9F9F9"/>
          </a:solidFill>
          <a:ln>
            <a:solidFill>
              <a:srgbClr val="37BC9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IN">
              <a:cs typeface="Arial" panose="020B0604020202020204" pitchFamily="34" charset="0"/>
            </a:endParaRPr>
          </a:p>
        </p:txBody>
      </p:sp>
      <p:sp>
        <p:nvSpPr>
          <p:cNvPr id="22547" name="Rectangle 91"/>
          <p:cNvSpPr>
            <a:spLocks noChangeArrowheads="1"/>
          </p:cNvSpPr>
          <p:nvPr/>
        </p:nvSpPr>
        <p:spPr bwMode="auto">
          <a:xfrm>
            <a:off x="7026502" y="3277742"/>
            <a:ext cx="4512354"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just"/>
            <a:r>
              <a:rPr lang="id-ID" sz="1400" dirty="0"/>
              <a:t>Pendekatan yuridis (hukum) merupakan salah satu pendekatan utama dalam pengembangan atau pengayaan materi mata kuliah pendidikan Pancasila. Urgensi pendekatan yuridis ini adalah dalam rangka menegakkan Undang-Undang (</a:t>
            </a:r>
            <a:r>
              <a:rPr lang="id-ID" sz="1400" i="1" dirty="0"/>
              <a:t>law enforcement</a:t>
            </a:r>
            <a:r>
              <a:rPr lang="id-ID" sz="1400" dirty="0"/>
              <a:t>) yang merupakan salah satu kewajiban negara yang penting. Penegakan hukum ini hanya akan efektif, apabila didukung oleh kesadaran hukum warga negara terutama dari kalangan intelektualnya. </a:t>
            </a:r>
          </a:p>
        </p:txBody>
      </p:sp>
      <p:sp>
        <p:nvSpPr>
          <p:cNvPr id="22548" name="TextBox 94"/>
          <p:cNvSpPr txBox="1">
            <a:spLocks noChangeArrowheads="1"/>
          </p:cNvSpPr>
          <p:nvPr/>
        </p:nvSpPr>
        <p:spPr bwMode="auto">
          <a:xfrm>
            <a:off x="6837821" y="3001964"/>
            <a:ext cx="41113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r>
              <a:rPr lang="en-US" sz="1500" b="1" dirty="0"/>
              <a:t>3. </a:t>
            </a:r>
            <a:r>
              <a:rPr lang="id-ID" sz="1600" b="1" dirty="0"/>
              <a:t>Sumber Yuridis Pendidikan Pancasila </a:t>
            </a:r>
          </a:p>
        </p:txBody>
      </p:sp>
      <p:sp>
        <p:nvSpPr>
          <p:cNvPr id="22549" name="Rectangle 95"/>
          <p:cNvSpPr>
            <a:spLocks noChangeArrowheads="1"/>
          </p:cNvSpPr>
          <p:nvPr/>
        </p:nvSpPr>
        <p:spPr bwMode="auto">
          <a:xfrm>
            <a:off x="843058" y="2670481"/>
            <a:ext cx="4586062"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just"/>
            <a:r>
              <a:rPr lang="id-ID" sz="1300" dirty="0"/>
              <a:t>Melalui pendekatan sosiologis, Mahasiswa diharapkan dapat mengkaji struktur sosial, proses sosial, termasuk perubahan-perubahan sosial, dan masalah-masalah sosial yang patut disikapi secara arif dengan menggunakan standar nilai-nilai yang mengacu kepada nilai-nilai Pancasila. Bung Karno menegaskan bahwa nilai-nilai Pancasila digali dari bumi pertiwi Indonesia. Dengan kata lain, nilai-nilai Pancasila berasal dari kehidupan sosiologis masyarakat </a:t>
            </a:r>
            <a:r>
              <a:rPr lang="id-ID" sz="1300" dirty="0" smtClean="0"/>
              <a:t>Indonesia</a:t>
            </a:r>
            <a:r>
              <a:rPr lang="id-ID" sz="1300" dirty="0" smtClean="0"/>
              <a:t>. </a:t>
            </a:r>
            <a:endParaRPr lang="id-ID" sz="1300" dirty="0"/>
          </a:p>
        </p:txBody>
      </p:sp>
      <p:sp>
        <p:nvSpPr>
          <p:cNvPr id="22550" name="TextBox 96"/>
          <p:cNvSpPr txBox="1">
            <a:spLocks noChangeArrowheads="1"/>
          </p:cNvSpPr>
          <p:nvPr/>
        </p:nvSpPr>
        <p:spPr bwMode="auto">
          <a:xfrm>
            <a:off x="1248634" y="2363394"/>
            <a:ext cx="4467954"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r"/>
            <a:r>
              <a:rPr lang="en-US" sz="1500" b="1" dirty="0"/>
              <a:t>2. </a:t>
            </a:r>
            <a:r>
              <a:rPr lang="id-ID" sz="1600" b="1" dirty="0"/>
              <a:t>Sumber Sosiologis Pendidikan Pancasila </a:t>
            </a:r>
          </a:p>
          <a:p>
            <a:pPr algn="r"/>
            <a:endParaRPr lang="en-US" sz="1500" b="1" dirty="0"/>
          </a:p>
        </p:txBody>
      </p:sp>
      <p:sp>
        <p:nvSpPr>
          <p:cNvPr id="22552" name="TextBox 98"/>
          <p:cNvSpPr txBox="1">
            <a:spLocks noChangeArrowheads="1"/>
          </p:cNvSpPr>
          <p:nvPr/>
        </p:nvSpPr>
        <p:spPr bwMode="auto">
          <a:xfrm>
            <a:off x="6792010" y="403458"/>
            <a:ext cx="419537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r>
              <a:rPr lang="en-US" sz="1500" b="1" dirty="0" smtClean="0"/>
              <a:t>1. </a:t>
            </a:r>
            <a:r>
              <a:rPr lang="id-ID" sz="1600" b="1" dirty="0"/>
              <a:t>Sumber Historis Pendidikan Pancasila </a:t>
            </a:r>
          </a:p>
        </p:txBody>
      </p:sp>
      <p:sp>
        <p:nvSpPr>
          <p:cNvPr id="22555" name="Rectangle 104"/>
          <p:cNvSpPr>
            <a:spLocks noChangeArrowheads="1"/>
          </p:cNvSpPr>
          <p:nvPr/>
        </p:nvSpPr>
        <p:spPr bwMode="auto">
          <a:xfrm>
            <a:off x="555712" y="5318790"/>
            <a:ext cx="4640264"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just"/>
            <a:r>
              <a:rPr lang="id-ID" sz="1400" dirty="0"/>
              <a:t>Melalui pendekatan politik, Mahasiswa diharapkan mampu menafsirkan fenomena politik dalam rangka menemukan pedoman yang bersifat moral yang sesuai dengan nilai-nilai Pancasila untuk mewujudkan kehidupan politik yang sehat serta mampu memberikan kontribusi konstruktif dalam menciptakan struktur politik yang stabil dan dinamis. </a:t>
            </a:r>
          </a:p>
        </p:txBody>
      </p:sp>
      <p:sp>
        <p:nvSpPr>
          <p:cNvPr id="22556" name="TextBox 137"/>
          <p:cNvSpPr txBox="1">
            <a:spLocks noChangeArrowheads="1"/>
          </p:cNvSpPr>
          <p:nvPr/>
        </p:nvSpPr>
        <p:spPr bwMode="auto">
          <a:xfrm>
            <a:off x="1517532" y="4997709"/>
            <a:ext cx="40479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r>
              <a:rPr lang="en-US" sz="1500" b="1" dirty="0" smtClean="0"/>
              <a:t>4. </a:t>
            </a:r>
            <a:r>
              <a:rPr lang="id-ID" sz="1600" b="1" dirty="0" smtClean="0"/>
              <a:t>Sumber Politik Pendidikan Pancasila </a:t>
            </a:r>
            <a:endParaRPr lang="id-ID" sz="1600" b="1" dirty="0"/>
          </a:p>
        </p:txBody>
      </p:sp>
      <p:sp>
        <p:nvSpPr>
          <p:cNvPr id="22557" name="TextBox 2"/>
          <p:cNvSpPr txBox="1">
            <a:spLocks noChangeArrowheads="1"/>
          </p:cNvSpPr>
          <p:nvPr/>
        </p:nvSpPr>
        <p:spPr bwMode="auto">
          <a:xfrm>
            <a:off x="453570" y="857928"/>
            <a:ext cx="4044234" cy="353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ctr"/>
            <a:r>
              <a:rPr lang="en-US" sz="1700" b="1" dirty="0" smtClean="0">
                <a:solidFill>
                  <a:schemeClr val="bg1"/>
                </a:solidFill>
              </a:rPr>
              <a:t>PE</a:t>
            </a:r>
            <a:r>
              <a:rPr lang="id-ID" sz="1700" b="1" dirty="0" smtClean="0">
                <a:solidFill>
                  <a:schemeClr val="bg1"/>
                </a:solidFill>
              </a:rPr>
              <a:t>NDIDIKAN</a:t>
            </a:r>
            <a:r>
              <a:rPr lang="en-US" sz="1700" b="1" dirty="0" smtClean="0">
                <a:solidFill>
                  <a:schemeClr val="bg1"/>
                </a:solidFill>
              </a:rPr>
              <a:t> </a:t>
            </a:r>
            <a:r>
              <a:rPr lang="en-US" sz="1700" b="1" dirty="0">
                <a:solidFill>
                  <a:schemeClr val="bg1"/>
                </a:solidFill>
              </a:rPr>
              <a:t>PANCASILA</a:t>
            </a:r>
            <a:endParaRPr lang="en-GB" sz="1700" b="1" dirty="0">
              <a:solidFill>
                <a:schemeClr val="bg1"/>
              </a:solidFill>
            </a:endParaRPr>
          </a:p>
        </p:txBody>
      </p:sp>
      <p:sp>
        <p:nvSpPr>
          <p:cNvPr id="34" name="Rectangle 91"/>
          <p:cNvSpPr>
            <a:spLocks noChangeArrowheads="1"/>
          </p:cNvSpPr>
          <p:nvPr/>
        </p:nvSpPr>
        <p:spPr bwMode="auto">
          <a:xfrm>
            <a:off x="6997476" y="749808"/>
            <a:ext cx="4512354"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gn="just"/>
            <a:r>
              <a:rPr lang="id-ID" sz="1300" dirty="0"/>
              <a:t>Melalui pendekatan Historis, Mahasiswa diharapkan dapat mengambil pelajaran atau hikmah dari berbagai peristiwa sejarah, baik sejarah nasional maupun sejarah bangsa-bangsa lain, memperoleh inspirasi untuk berpartisipasi dalam pembangunan bangsa sesuai dengan program studi masing-masing, berperan serta secara aktif dan arif dalam berbagai kehidupan berbangsa dan bernegara dan berusaha menghindari perilaku yang bernuansa mengulangi kembali kesalahan sejarah. </a:t>
            </a:r>
          </a:p>
        </p:txBody>
      </p:sp>
    </p:spTree>
    <p:extLst>
      <p:ext uri="{BB962C8B-B14F-4D97-AF65-F5344CB8AC3E}">
        <p14:creationId xmlns:p14="http://schemas.microsoft.com/office/powerpoint/2010/main" val="782702720"/>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357086" y="1562955"/>
            <a:ext cx="9847534" cy="2741894"/>
            <a:chOff x="1444170" y="1287488"/>
            <a:chExt cx="8897257" cy="2741894"/>
          </a:xfrm>
        </p:grpSpPr>
        <p:sp>
          <p:nvSpPr>
            <p:cNvPr id="5" name="Title 1"/>
            <p:cNvSpPr txBox="1">
              <a:spLocks/>
            </p:cNvSpPr>
            <p:nvPr/>
          </p:nvSpPr>
          <p:spPr>
            <a:xfrm>
              <a:off x="1444170" y="1287488"/>
              <a:ext cx="8897257" cy="923330"/>
            </a:xfrm>
            <a:prstGeom prst="rect">
              <a:avLst/>
            </a:prstGeom>
          </p:spPr>
          <p:txBody>
            <a:bodyPr wrap="square">
              <a:spAutoFit/>
            </a:bodyPr>
            <a:lstStyle>
              <a:defPPr>
                <a:defRPr lang="en-US"/>
              </a:defPPr>
              <a:lvl1pPr algn="ctr">
                <a:defRPr sz="4000" b="1">
                  <a:ln>
                    <a:solidFill>
                      <a:schemeClr val="tx1">
                        <a:lumMod val="75000"/>
                        <a:lumOff val="25000"/>
                      </a:schemeClr>
                    </a:solidFill>
                  </a:ln>
                  <a:solidFill>
                    <a:srgbClr val="FFFF66"/>
                  </a:solidFill>
                  <a:latin typeface="Open Sans Extrabold" panose="020B0906030804020204" pitchFamily="34" charset="0"/>
                  <a:ea typeface="Open Sans Extrabold" panose="020B0906030804020204" pitchFamily="34" charset="0"/>
                  <a:cs typeface="Open Sans Extrabold" panose="020B0906030804020204" pitchFamily="34" charset="0"/>
                </a:defRPr>
              </a:lvl1pPr>
            </a:lstStyle>
            <a:p>
              <a:r>
                <a:rPr lang="id-ID" sz="5400" dirty="0" smtClean="0">
                  <a:ln>
                    <a:solidFill>
                      <a:prstClr val="black">
                        <a:lumMod val="75000"/>
                        <a:lumOff val="25000"/>
                      </a:prstClr>
                    </a:solidFill>
                  </a:ln>
                  <a:latin typeface="Bebas" pitchFamily="2" charset="0"/>
                </a:rPr>
                <a:t>TERIMA </a:t>
              </a:r>
              <a:r>
                <a:rPr lang="id-ID" sz="5400" dirty="0" smtClean="0">
                  <a:ln>
                    <a:solidFill>
                      <a:prstClr val="black">
                        <a:lumMod val="75000"/>
                        <a:lumOff val="25000"/>
                      </a:prstClr>
                    </a:solidFill>
                  </a:ln>
                  <a:solidFill>
                    <a:srgbClr val="FFFFFF"/>
                  </a:solidFill>
                  <a:latin typeface="Bebas" pitchFamily="2" charset="0"/>
                </a:rPr>
                <a:t>KASIH</a:t>
              </a:r>
              <a:endParaRPr lang="id-ID" sz="5400" dirty="0">
                <a:ln>
                  <a:solidFill>
                    <a:prstClr val="black">
                      <a:lumMod val="75000"/>
                      <a:lumOff val="25000"/>
                    </a:prstClr>
                  </a:solidFill>
                </a:ln>
                <a:solidFill>
                  <a:srgbClr val="FFFFFF"/>
                </a:solidFill>
                <a:latin typeface="Bebas" pitchFamily="2" charset="0"/>
              </a:endParaRPr>
            </a:p>
          </p:txBody>
        </p:sp>
        <p:sp>
          <p:nvSpPr>
            <p:cNvPr id="7" name="Rectangle 6"/>
            <p:cNvSpPr/>
            <p:nvPr/>
          </p:nvSpPr>
          <p:spPr>
            <a:xfrm>
              <a:off x="2896327" y="3198385"/>
              <a:ext cx="166905" cy="830997"/>
            </a:xfrm>
            <a:prstGeom prst="rect">
              <a:avLst/>
            </a:prstGeom>
          </p:spPr>
          <p:txBody>
            <a:bodyPr wrap="none">
              <a:spAutoFit/>
            </a:bodyPr>
            <a:lstStyle/>
            <a:p>
              <a:pPr defTabSz="457200">
                <a:spcBef>
                  <a:spcPts val="1000"/>
                </a:spcBef>
                <a:buClr>
                  <a:srgbClr val="90C226"/>
                </a:buClr>
                <a:buSzPct val="80000"/>
                <a:defRPr/>
              </a:pPr>
              <a:endParaRPr lang="id-ID" sz="4800" b="1" dirty="0">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075143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TotalTime>
  <Words>672</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7</vt:i4>
      </vt:variant>
    </vt:vector>
  </HeadingPairs>
  <TitlesOfParts>
    <vt:vector size="21" baseType="lpstr">
      <vt:lpstr>Adobe Gurmukhi</vt:lpstr>
      <vt:lpstr>Arial</vt:lpstr>
      <vt:lpstr>Arial Black</vt:lpstr>
      <vt:lpstr>Arial Narrow</vt:lpstr>
      <vt:lpstr>Bebas</vt:lpstr>
      <vt:lpstr>Bookman Old Style</vt:lpstr>
      <vt:lpstr>Calibri</vt:lpstr>
      <vt:lpstr>Calibri Light</vt:lpstr>
      <vt:lpstr>Candara</vt:lpstr>
      <vt:lpstr>Juice ITC</vt:lpstr>
      <vt:lpstr>Open Sans</vt:lpstr>
      <vt:lpstr>Open Sans Extrabold</vt:lpstr>
      <vt:lpstr>Tahoma</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Personal</cp:lastModifiedBy>
  <cp:revision>79</cp:revision>
  <dcterms:created xsi:type="dcterms:W3CDTF">2017-11-04T08:03:19Z</dcterms:created>
  <dcterms:modified xsi:type="dcterms:W3CDTF">2020-08-14T02:19:09Z</dcterms:modified>
</cp:coreProperties>
</file>