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88" r:id="rId10"/>
    <p:sldId id="289" r:id="rId11"/>
    <p:sldId id="290" r:id="rId12"/>
    <p:sldId id="291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40838" y="2945968"/>
            <a:ext cx="4862322" cy="331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2491039"/>
            <a:ext cx="8074659" cy="3489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jp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://trisniatma.com/wp-content/uploads/2011/08/basil.png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2.png"/><Relationship Id="rId11" Type="http://schemas.openxmlformats.org/officeDocument/2006/relationships/image" Target="../media/image87.jp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76.png"/><Relationship Id="rId9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4.png"/><Relationship Id="rId7" Type="http://schemas.openxmlformats.org/officeDocument/2006/relationships/image" Target="../media/image25.png"/><Relationship Id="rId12" Type="http://schemas.openxmlformats.org/officeDocument/2006/relationships/image" Target="../media/image41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1752600"/>
            <a:ext cx="5943600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ARCHAEBACTERIA</a:t>
            </a:r>
            <a:r>
              <a:rPr sz="4400" spc="-35" dirty="0"/>
              <a:t> </a:t>
            </a:r>
            <a:r>
              <a:rPr sz="4400" dirty="0"/>
              <a:t>DAN</a:t>
            </a:r>
            <a:r>
              <a:rPr sz="4400" spc="-25" dirty="0"/>
              <a:t> </a:t>
            </a:r>
            <a:r>
              <a:rPr sz="4400" spc="-5" dirty="0"/>
              <a:t>EUBACTERIA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5269" y="810409"/>
            <a:ext cx="3692899" cy="120638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3883" spc="-35" dirty="0"/>
              <a:t>Taksonomi</a:t>
            </a:r>
            <a:r>
              <a:rPr sz="3883" spc="-84" dirty="0"/>
              <a:t> </a:t>
            </a:r>
            <a:r>
              <a:rPr sz="3883" spc="-9" dirty="0"/>
              <a:t>Bakteri</a:t>
            </a:r>
            <a:endParaRPr sz="3883"/>
          </a:p>
        </p:txBody>
      </p:sp>
      <p:sp>
        <p:nvSpPr>
          <p:cNvPr id="3" name="object 3"/>
          <p:cNvSpPr txBox="1"/>
          <p:nvPr/>
        </p:nvSpPr>
        <p:spPr>
          <a:xfrm>
            <a:off x="1010770" y="1736217"/>
            <a:ext cx="6864162" cy="3855743"/>
          </a:xfrm>
          <a:prstGeom prst="rect">
            <a:avLst/>
          </a:prstGeom>
        </p:spPr>
        <p:txBody>
          <a:bodyPr vert="horz" wrap="square" lIns="0" tIns="98051" rIns="0" bIns="0" rtlCol="0">
            <a:spAutoFit/>
          </a:bodyPr>
          <a:lstStyle/>
          <a:p>
            <a:pPr marL="313781" indent="-302575">
              <a:spcBef>
                <a:spcPts val="772"/>
              </a:spcBef>
              <a:buFont typeface="Arial MT"/>
              <a:buChar char="•"/>
              <a:tabLst>
                <a:tab pos="313221" algn="l"/>
                <a:tab pos="313781" algn="l"/>
              </a:tabLst>
            </a:pPr>
            <a:r>
              <a:rPr sz="2647" spc="-44" dirty="0">
                <a:latin typeface="Calibri"/>
                <a:cs typeface="Calibri"/>
              </a:rPr>
              <a:t>Terdiri</a:t>
            </a:r>
            <a:r>
              <a:rPr sz="2647" spc="-13" dirty="0">
                <a:latin typeface="Calibri"/>
                <a:cs typeface="Calibri"/>
              </a:rPr>
              <a:t> </a:t>
            </a:r>
            <a:r>
              <a:rPr sz="2647" spc="-4" dirty="0">
                <a:latin typeface="Calibri"/>
                <a:cs typeface="Calibri"/>
              </a:rPr>
              <a:t>dari</a:t>
            </a:r>
            <a:r>
              <a:rPr sz="2647" spc="-13" dirty="0">
                <a:latin typeface="Calibri"/>
                <a:cs typeface="Calibri"/>
              </a:rPr>
              <a:t> </a:t>
            </a:r>
            <a:r>
              <a:rPr sz="2647" dirty="0">
                <a:solidFill>
                  <a:srgbClr val="FF0000"/>
                </a:solidFill>
                <a:latin typeface="Calibri"/>
                <a:cs typeface="Calibri"/>
              </a:rPr>
              <a:t>18</a:t>
            </a:r>
            <a:r>
              <a:rPr sz="2647" spc="-4" dirty="0">
                <a:solidFill>
                  <a:srgbClr val="FF0000"/>
                </a:solidFill>
                <a:latin typeface="Calibri"/>
                <a:cs typeface="Calibri"/>
              </a:rPr>
              <a:t> filum </a:t>
            </a:r>
            <a:r>
              <a:rPr sz="2647" dirty="0">
                <a:latin typeface="Calibri"/>
                <a:cs typeface="Calibri"/>
              </a:rPr>
              <a:t>:</a:t>
            </a:r>
            <a:endParaRPr sz="2647">
              <a:latin typeface="Calibri"/>
              <a:cs typeface="Calibri"/>
            </a:endParaRPr>
          </a:p>
          <a:p>
            <a:pPr marL="667346" lvl="1" indent="-253827">
              <a:spcBef>
                <a:spcPts val="596"/>
              </a:spcBef>
              <a:buFont typeface="Arial MT"/>
              <a:buChar char="–"/>
              <a:tabLst>
                <a:tab pos="667906" algn="l"/>
              </a:tabLst>
            </a:pPr>
            <a:r>
              <a:rPr sz="2294" spc="-9" dirty="0">
                <a:solidFill>
                  <a:srgbClr val="FF0000"/>
                </a:solidFill>
                <a:latin typeface="Calibri"/>
                <a:cs typeface="Calibri"/>
              </a:rPr>
              <a:t>Proteobacteria</a:t>
            </a:r>
            <a:r>
              <a:rPr sz="2294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94" dirty="0">
                <a:latin typeface="Wingdings"/>
                <a:cs typeface="Wingdings"/>
              </a:rPr>
              <a:t></a:t>
            </a:r>
            <a:r>
              <a:rPr sz="2294" spc="-57" dirty="0">
                <a:latin typeface="Times New Roman"/>
                <a:cs typeface="Times New Roman"/>
              </a:rPr>
              <a:t> </a:t>
            </a:r>
            <a:r>
              <a:rPr sz="2294" i="1" dirty="0">
                <a:latin typeface="Calibri"/>
                <a:cs typeface="Calibri"/>
              </a:rPr>
              <a:t>Escherichia,</a:t>
            </a:r>
            <a:r>
              <a:rPr sz="2294" i="1" spc="-13" dirty="0">
                <a:latin typeface="Calibri"/>
                <a:cs typeface="Calibri"/>
              </a:rPr>
              <a:t> </a:t>
            </a:r>
            <a:r>
              <a:rPr sz="2294" i="1" spc="-18" dirty="0">
                <a:latin typeface="Calibri"/>
                <a:cs typeface="Calibri"/>
              </a:rPr>
              <a:t>Yersinia,</a:t>
            </a:r>
            <a:r>
              <a:rPr sz="2294" i="1" spc="-26" dirty="0">
                <a:latin typeface="Calibri"/>
                <a:cs typeface="Calibri"/>
              </a:rPr>
              <a:t> </a:t>
            </a:r>
            <a:r>
              <a:rPr sz="2294" i="1" dirty="0">
                <a:latin typeface="Calibri"/>
                <a:cs typeface="Calibri"/>
              </a:rPr>
              <a:t>Salmonella</a:t>
            </a:r>
            <a:endParaRPr sz="2294">
              <a:latin typeface="Calibri"/>
              <a:cs typeface="Calibri"/>
            </a:endParaRPr>
          </a:p>
          <a:p>
            <a:pPr marL="667346" lvl="1" indent="-253827">
              <a:spcBef>
                <a:spcPts val="552"/>
              </a:spcBef>
              <a:buFont typeface="Arial MT"/>
              <a:buChar char="–"/>
              <a:tabLst>
                <a:tab pos="667906" algn="l"/>
              </a:tabLst>
            </a:pPr>
            <a:r>
              <a:rPr sz="2294" spc="-4" dirty="0">
                <a:solidFill>
                  <a:srgbClr val="FF0000"/>
                </a:solidFill>
                <a:latin typeface="Calibri"/>
                <a:cs typeface="Calibri"/>
              </a:rPr>
              <a:t>Fimicutes</a:t>
            </a:r>
            <a:r>
              <a:rPr sz="2294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94" dirty="0">
                <a:latin typeface="Wingdings"/>
                <a:cs typeface="Wingdings"/>
              </a:rPr>
              <a:t></a:t>
            </a:r>
            <a:r>
              <a:rPr sz="2294" spc="-53" dirty="0">
                <a:latin typeface="Times New Roman"/>
                <a:cs typeface="Times New Roman"/>
              </a:rPr>
              <a:t> </a:t>
            </a:r>
            <a:r>
              <a:rPr sz="2294" i="1" dirty="0">
                <a:latin typeface="Calibri"/>
                <a:cs typeface="Calibri"/>
              </a:rPr>
              <a:t>Bacillus, </a:t>
            </a:r>
            <a:r>
              <a:rPr sz="2294" i="1" spc="-4" dirty="0">
                <a:latin typeface="Calibri"/>
                <a:cs typeface="Calibri"/>
              </a:rPr>
              <a:t>Clostridium,</a:t>
            </a:r>
            <a:r>
              <a:rPr sz="2294" i="1" spc="-9" dirty="0">
                <a:latin typeface="Calibri"/>
                <a:cs typeface="Calibri"/>
              </a:rPr>
              <a:t> Streptococcus</a:t>
            </a:r>
            <a:endParaRPr sz="2294">
              <a:latin typeface="Calibri"/>
              <a:cs typeface="Calibri"/>
            </a:endParaRPr>
          </a:p>
          <a:p>
            <a:pPr marL="667346" lvl="1" indent="-253827">
              <a:spcBef>
                <a:spcPts val="547"/>
              </a:spcBef>
              <a:buFont typeface="Arial MT"/>
              <a:buChar char="–"/>
              <a:tabLst>
                <a:tab pos="667906" algn="l"/>
              </a:tabLst>
            </a:pPr>
            <a:r>
              <a:rPr sz="2294" spc="-4" dirty="0">
                <a:solidFill>
                  <a:srgbClr val="FF0000"/>
                </a:solidFill>
                <a:latin typeface="Calibri"/>
                <a:cs typeface="Calibri"/>
              </a:rPr>
              <a:t>Actinobacteria</a:t>
            </a:r>
            <a:r>
              <a:rPr sz="2294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94" dirty="0">
                <a:latin typeface="Wingdings"/>
                <a:cs typeface="Wingdings"/>
              </a:rPr>
              <a:t></a:t>
            </a:r>
            <a:r>
              <a:rPr sz="2294" spc="-53" dirty="0">
                <a:latin typeface="Times New Roman"/>
                <a:cs typeface="Times New Roman"/>
              </a:rPr>
              <a:t> </a:t>
            </a:r>
            <a:r>
              <a:rPr sz="2294" i="1" spc="-9" dirty="0">
                <a:latin typeface="Calibri"/>
                <a:cs typeface="Calibri"/>
              </a:rPr>
              <a:t>Streptomyces,</a:t>
            </a:r>
            <a:r>
              <a:rPr sz="2294" i="1" spc="-22" dirty="0">
                <a:latin typeface="Calibri"/>
                <a:cs typeface="Calibri"/>
              </a:rPr>
              <a:t> </a:t>
            </a:r>
            <a:r>
              <a:rPr sz="2294" i="1" spc="-4" dirty="0">
                <a:latin typeface="Calibri"/>
                <a:cs typeface="Calibri"/>
              </a:rPr>
              <a:t>Mycobacterium</a:t>
            </a:r>
            <a:endParaRPr sz="2294">
              <a:latin typeface="Calibri"/>
              <a:cs typeface="Calibri"/>
            </a:endParaRPr>
          </a:p>
          <a:p>
            <a:pPr marL="667346" lvl="1" indent="-253827">
              <a:spcBef>
                <a:spcPts val="552"/>
              </a:spcBef>
              <a:buFont typeface="Arial MT"/>
              <a:buChar char="–"/>
              <a:tabLst>
                <a:tab pos="667906" algn="l"/>
              </a:tabLst>
            </a:pPr>
            <a:r>
              <a:rPr sz="2294" spc="-4" dirty="0">
                <a:solidFill>
                  <a:srgbClr val="FF0000"/>
                </a:solidFill>
                <a:latin typeface="Calibri"/>
                <a:cs typeface="Calibri"/>
              </a:rPr>
              <a:t>Cyanobacteria</a:t>
            </a:r>
            <a:r>
              <a:rPr sz="2294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94" dirty="0">
                <a:latin typeface="Wingdings"/>
                <a:cs typeface="Wingdings"/>
              </a:rPr>
              <a:t></a:t>
            </a:r>
            <a:r>
              <a:rPr sz="2294" spc="-71" dirty="0">
                <a:latin typeface="Times New Roman"/>
                <a:cs typeface="Times New Roman"/>
              </a:rPr>
              <a:t> </a:t>
            </a:r>
            <a:r>
              <a:rPr sz="2294" spc="-4" dirty="0">
                <a:latin typeface="Calibri"/>
                <a:cs typeface="Calibri"/>
              </a:rPr>
              <a:t>Blue</a:t>
            </a:r>
            <a:r>
              <a:rPr sz="2294" spc="-26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Green</a:t>
            </a:r>
            <a:r>
              <a:rPr sz="2294" spc="-35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Alga</a:t>
            </a:r>
            <a:endParaRPr sz="2294">
              <a:latin typeface="Calibri"/>
              <a:cs typeface="Calibri"/>
            </a:endParaRPr>
          </a:p>
          <a:p>
            <a:pPr marL="667346" lvl="1" indent="-253827">
              <a:spcBef>
                <a:spcPts val="552"/>
              </a:spcBef>
              <a:buFont typeface="Arial MT"/>
              <a:buChar char="–"/>
              <a:tabLst>
                <a:tab pos="667906" algn="l"/>
              </a:tabLst>
            </a:pPr>
            <a:r>
              <a:rPr sz="2294" spc="-9" dirty="0">
                <a:solidFill>
                  <a:srgbClr val="FF0000"/>
                </a:solidFill>
                <a:latin typeface="Calibri"/>
                <a:cs typeface="Calibri"/>
              </a:rPr>
              <a:t>Chlamydiae</a:t>
            </a:r>
            <a:r>
              <a:rPr sz="2294" spc="-3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94" dirty="0">
                <a:latin typeface="Wingdings"/>
                <a:cs typeface="Wingdings"/>
              </a:rPr>
              <a:t></a:t>
            </a:r>
            <a:r>
              <a:rPr sz="2294" spc="-75" dirty="0">
                <a:latin typeface="Times New Roman"/>
                <a:cs typeface="Times New Roman"/>
              </a:rPr>
              <a:t> </a:t>
            </a:r>
            <a:r>
              <a:rPr sz="2294" i="1" spc="-4" dirty="0">
                <a:latin typeface="Calibri"/>
                <a:cs typeface="Calibri"/>
              </a:rPr>
              <a:t>Chlamydia</a:t>
            </a:r>
            <a:endParaRPr sz="2294">
              <a:latin typeface="Calibri"/>
              <a:cs typeface="Calibri"/>
            </a:endParaRPr>
          </a:p>
          <a:p>
            <a:pPr marL="667346" lvl="1" indent="-253827">
              <a:spcBef>
                <a:spcPts val="552"/>
              </a:spcBef>
              <a:buFont typeface="Arial MT"/>
              <a:buChar char="–"/>
              <a:tabLst>
                <a:tab pos="667906" algn="l"/>
              </a:tabLst>
            </a:pPr>
            <a:r>
              <a:rPr sz="2294" spc="-9" dirty="0">
                <a:solidFill>
                  <a:srgbClr val="FF0000"/>
                </a:solidFill>
                <a:latin typeface="Calibri"/>
                <a:cs typeface="Calibri"/>
              </a:rPr>
              <a:t>Spirochaetes</a:t>
            </a:r>
            <a:r>
              <a:rPr sz="2294" spc="-4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94" dirty="0">
                <a:latin typeface="Wingdings"/>
                <a:cs typeface="Wingdings"/>
              </a:rPr>
              <a:t></a:t>
            </a:r>
            <a:r>
              <a:rPr sz="2294" spc="-49" dirty="0">
                <a:latin typeface="Times New Roman"/>
                <a:cs typeface="Times New Roman"/>
              </a:rPr>
              <a:t> </a:t>
            </a:r>
            <a:r>
              <a:rPr sz="2294" i="1" spc="-13" dirty="0">
                <a:latin typeface="Calibri"/>
                <a:cs typeface="Calibri"/>
              </a:rPr>
              <a:t>Treponema</a:t>
            </a:r>
            <a:r>
              <a:rPr sz="2294" i="1" spc="-31" dirty="0">
                <a:latin typeface="Calibri"/>
                <a:cs typeface="Calibri"/>
              </a:rPr>
              <a:t> </a:t>
            </a:r>
            <a:r>
              <a:rPr sz="2294" i="1" dirty="0">
                <a:latin typeface="Calibri"/>
                <a:cs typeface="Calibri"/>
              </a:rPr>
              <a:t>pallidum</a:t>
            </a:r>
            <a:endParaRPr sz="2294">
              <a:latin typeface="Calibri"/>
              <a:cs typeface="Calibri"/>
            </a:endParaRPr>
          </a:p>
          <a:p>
            <a:pPr marL="667346" marR="4483" lvl="1" indent="-253266">
              <a:lnSpc>
                <a:spcPts val="2735"/>
              </a:lnSpc>
              <a:spcBef>
                <a:spcPts val="653"/>
              </a:spcBef>
              <a:buFont typeface="Arial MT"/>
              <a:buChar char="–"/>
              <a:tabLst>
                <a:tab pos="667906" algn="l"/>
              </a:tabLst>
            </a:pPr>
            <a:r>
              <a:rPr sz="2294" spc="-9" dirty="0">
                <a:latin typeface="Calibri"/>
                <a:cs typeface="Calibri"/>
              </a:rPr>
              <a:t>Beberapa</a:t>
            </a:r>
            <a:r>
              <a:rPr sz="2294" spc="-35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filum</a:t>
            </a:r>
            <a:r>
              <a:rPr sz="2294" spc="-13" dirty="0">
                <a:latin typeface="Calibri"/>
                <a:cs typeface="Calibri"/>
              </a:rPr>
              <a:t> </a:t>
            </a:r>
            <a:r>
              <a:rPr sz="2294" dirty="0">
                <a:latin typeface="Calibri"/>
                <a:cs typeface="Calibri"/>
              </a:rPr>
              <a:t>lain</a:t>
            </a:r>
            <a:r>
              <a:rPr sz="2294" spc="-4" dirty="0">
                <a:latin typeface="Calibri"/>
                <a:cs typeface="Calibri"/>
              </a:rPr>
              <a:t> </a:t>
            </a:r>
            <a:r>
              <a:rPr sz="2294" dirty="0">
                <a:latin typeface="Wingdings"/>
                <a:cs typeface="Wingdings"/>
              </a:rPr>
              <a:t></a:t>
            </a:r>
            <a:r>
              <a:rPr sz="2294" spc="-62" dirty="0">
                <a:latin typeface="Times New Roman"/>
                <a:cs typeface="Times New Roman"/>
              </a:rPr>
              <a:t> </a:t>
            </a:r>
            <a:r>
              <a:rPr sz="2294" dirty="0">
                <a:latin typeface="Calibri"/>
                <a:cs typeface="Calibri"/>
              </a:rPr>
              <a:t>sebagian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dirty="0">
                <a:latin typeface="Calibri"/>
                <a:cs typeface="Calibri"/>
              </a:rPr>
              <a:t>besar</a:t>
            </a:r>
            <a:r>
              <a:rPr sz="2294" spc="-22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bersifat</a:t>
            </a:r>
            <a:r>
              <a:rPr sz="2294" spc="-18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dapat </a:t>
            </a:r>
            <a:r>
              <a:rPr sz="2294" spc="-507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hidup</a:t>
            </a:r>
            <a:r>
              <a:rPr sz="2294" spc="-26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pada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lingkungan</a:t>
            </a:r>
            <a:r>
              <a:rPr sz="2294" spc="-26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dg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suhu</a:t>
            </a:r>
            <a:r>
              <a:rPr sz="2294" spc="-22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sangat </a:t>
            </a:r>
            <a:r>
              <a:rPr sz="2294" dirty="0">
                <a:latin typeface="Calibri"/>
                <a:cs typeface="Calibri"/>
              </a:rPr>
              <a:t>tinggi</a:t>
            </a:r>
            <a:endParaRPr sz="2294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5004" y="811754"/>
            <a:ext cx="3911413" cy="120638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3883" spc="-35" dirty="0"/>
              <a:t>Taksonomi</a:t>
            </a:r>
            <a:r>
              <a:rPr sz="3883" spc="-79" dirty="0"/>
              <a:t> </a:t>
            </a:r>
            <a:r>
              <a:rPr sz="3883" spc="-9" dirty="0"/>
              <a:t>Archaea</a:t>
            </a:r>
            <a:endParaRPr sz="3883"/>
          </a:p>
        </p:txBody>
      </p:sp>
      <p:sp>
        <p:nvSpPr>
          <p:cNvPr id="3" name="object 3"/>
          <p:cNvSpPr txBox="1"/>
          <p:nvPr/>
        </p:nvSpPr>
        <p:spPr>
          <a:xfrm>
            <a:off x="1010770" y="1822971"/>
            <a:ext cx="6801971" cy="259304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13221" marR="4483" indent="-302575">
              <a:spcBef>
                <a:spcPts val="88"/>
              </a:spcBef>
              <a:buFont typeface="Arial MT"/>
              <a:buChar char="•"/>
              <a:tabLst>
                <a:tab pos="313221" algn="l"/>
                <a:tab pos="313781" algn="l"/>
              </a:tabLst>
            </a:pPr>
            <a:r>
              <a:rPr sz="2824" dirty="0">
                <a:latin typeface="Calibri"/>
                <a:cs typeface="Calibri"/>
              </a:rPr>
              <a:t>Sebagian</a:t>
            </a:r>
            <a:r>
              <a:rPr sz="2824" spc="13" dirty="0">
                <a:latin typeface="Calibri"/>
                <a:cs typeface="Calibri"/>
              </a:rPr>
              <a:t> </a:t>
            </a:r>
            <a:r>
              <a:rPr sz="2824" spc="-22" dirty="0">
                <a:latin typeface="Calibri"/>
                <a:cs typeface="Calibri"/>
              </a:rPr>
              <a:t>bersifat</a:t>
            </a:r>
            <a:r>
              <a:rPr sz="2824" dirty="0">
                <a:latin typeface="Calibri"/>
                <a:cs typeface="Calibri"/>
              </a:rPr>
              <a:t> </a:t>
            </a:r>
            <a:r>
              <a:rPr sz="2824" spc="-13" dirty="0">
                <a:latin typeface="Calibri"/>
                <a:cs typeface="Calibri"/>
              </a:rPr>
              <a:t>ekstremofil</a:t>
            </a:r>
            <a:r>
              <a:rPr sz="2824" spc="-9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(dapat</a:t>
            </a:r>
            <a:r>
              <a:rPr sz="2824" spc="9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hidup </a:t>
            </a:r>
            <a:r>
              <a:rPr sz="2824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pada</a:t>
            </a:r>
            <a:r>
              <a:rPr sz="2824" spc="13" dirty="0">
                <a:latin typeface="Calibri"/>
                <a:cs typeface="Calibri"/>
              </a:rPr>
              <a:t> </a:t>
            </a:r>
            <a:r>
              <a:rPr sz="2824" spc="-18" dirty="0">
                <a:latin typeface="Calibri"/>
                <a:cs typeface="Calibri"/>
              </a:rPr>
              <a:t>kondisi</a:t>
            </a:r>
            <a:r>
              <a:rPr sz="2824" spc="9" dirty="0">
                <a:latin typeface="Calibri"/>
                <a:cs typeface="Calibri"/>
              </a:rPr>
              <a:t> </a:t>
            </a:r>
            <a:r>
              <a:rPr sz="2824" spc="-13" dirty="0">
                <a:latin typeface="Calibri"/>
                <a:cs typeface="Calibri"/>
              </a:rPr>
              <a:t>lingkungan</a:t>
            </a:r>
            <a:r>
              <a:rPr sz="2824" spc="31" dirty="0">
                <a:latin typeface="Calibri"/>
                <a:cs typeface="Calibri"/>
              </a:rPr>
              <a:t> </a:t>
            </a:r>
            <a:r>
              <a:rPr sz="2824" spc="-9" dirty="0">
                <a:latin typeface="Calibri"/>
                <a:cs typeface="Calibri"/>
              </a:rPr>
              <a:t>dengan</a:t>
            </a:r>
            <a:r>
              <a:rPr sz="2824" spc="-4" dirty="0">
                <a:latin typeface="Calibri"/>
                <a:cs typeface="Calibri"/>
              </a:rPr>
              <a:t> suhu</a:t>
            </a:r>
            <a:r>
              <a:rPr sz="2824" spc="22" dirty="0">
                <a:latin typeface="Calibri"/>
                <a:cs typeface="Calibri"/>
              </a:rPr>
              <a:t> </a:t>
            </a:r>
            <a:r>
              <a:rPr sz="2824" spc="-13" dirty="0">
                <a:latin typeface="Calibri"/>
                <a:cs typeface="Calibri"/>
              </a:rPr>
              <a:t>sangat </a:t>
            </a:r>
            <a:r>
              <a:rPr sz="2824" spc="-627" dirty="0">
                <a:latin typeface="Calibri"/>
                <a:cs typeface="Calibri"/>
              </a:rPr>
              <a:t> </a:t>
            </a:r>
            <a:r>
              <a:rPr sz="2824" dirty="0">
                <a:latin typeface="Calibri"/>
                <a:cs typeface="Calibri"/>
              </a:rPr>
              <a:t>tinggi,</a:t>
            </a:r>
            <a:r>
              <a:rPr sz="2824" spc="26" dirty="0">
                <a:latin typeface="Calibri"/>
                <a:cs typeface="Calibri"/>
              </a:rPr>
              <a:t> </a:t>
            </a:r>
            <a:r>
              <a:rPr sz="2824" spc="-22" dirty="0">
                <a:latin typeface="Calibri"/>
                <a:cs typeface="Calibri"/>
              </a:rPr>
              <a:t>garam</a:t>
            </a:r>
            <a:r>
              <a:rPr sz="2824" spc="-9" dirty="0">
                <a:latin typeface="Calibri"/>
                <a:cs typeface="Calibri"/>
              </a:rPr>
              <a:t> </a:t>
            </a:r>
            <a:r>
              <a:rPr sz="2824" dirty="0">
                <a:latin typeface="Calibri"/>
                <a:cs typeface="Calibri"/>
              </a:rPr>
              <a:t>tinggi</a:t>
            </a:r>
            <a:r>
              <a:rPr sz="2824" spc="22" dirty="0">
                <a:latin typeface="Calibri"/>
                <a:cs typeface="Calibri"/>
              </a:rPr>
              <a:t> </a:t>
            </a:r>
            <a:r>
              <a:rPr sz="2824" dirty="0">
                <a:latin typeface="Calibri"/>
                <a:cs typeface="Calibri"/>
              </a:rPr>
              <a:t>dan</a:t>
            </a:r>
            <a:r>
              <a:rPr sz="2824" spc="13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pH</a:t>
            </a:r>
            <a:r>
              <a:rPr sz="2824" spc="4" dirty="0">
                <a:latin typeface="Calibri"/>
                <a:cs typeface="Calibri"/>
              </a:rPr>
              <a:t> </a:t>
            </a:r>
            <a:r>
              <a:rPr sz="2824" spc="-13" dirty="0">
                <a:latin typeface="Calibri"/>
                <a:cs typeface="Calibri"/>
              </a:rPr>
              <a:t>ekstrem)</a:t>
            </a:r>
            <a:r>
              <a:rPr sz="2824" spc="-18" dirty="0">
                <a:latin typeface="Calibri"/>
                <a:cs typeface="Calibri"/>
              </a:rPr>
              <a:t> </a:t>
            </a:r>
            <a:r>
              <a:rPr sz="2824" dirty="0">
                <a:latin typeface="Calibri"/>
                <a:cs typeface="Calibri"/>
              </a:rPr>
              <a:t>:</a:t>
            </a:r>
            <a:endParaRPr sz="2824">
              <a:latin typeface="Calibri"/>
              <a:cs typeface="Calibri"/>
            </a:endParaRPr>
          </a:p>
          <a:p>
            <a:pPr marL="667346" marR="237017" lvl="1" indent="-253266">
              <a:lnSpc>
                <a:spcPts val="2947"/>
              </a:lnSpc>
              <a:spcBef>
                <a:spcPts val="741"/>
              </a:spcBef>
              <a:buFont typeface="Arial MT"/>
              <a:buChar char="–"/>
              <a:tabLst>
                <a:tab pos="667906" algn="l"/>
              </a:tabLst>
            </a:pPr>
            <a:r>
              <a:rPr sz="2471" spc="-13" dirty="0">
                <a:latin typeface="Calibri"/>
                <a:cs typeface="Calibri"/>
              </a:rPr>
              <a:t>Euryarchaeota</a:t>
            </a:r>
            <a:r>
              <a:rPr sz="2471" spc="13" dirty="0">
                <a:latin typeface="Calibri"/>
                <a:cs typeface="Calibri"/>
              </a:rPr>
              <a:t> </a:t>
            </a:r>
            <a:r>
              <a:rPr sz="2471" spc="-4" dirty="0">
                <a:latin typeface="Wingdings"/>
                <a:cs typeface="Wingdings"/>
              </a:rPr>
              <a:t></a:t>
            </a:r>
            <a:r>
              <a:rPr sz="2471" spc="-62" dirty="0">
                <a:latin typeface="Times New Roman"/>
                <a:cs typeface="Times New Roman"/>
              </a:rPr>
              <a:t> </a:t>
            </a:r>
            <a:r>
              <a:rPr sz="2471" spc="-13" dirty="0">
                <a:latin typeface="Calibri"/>
                <a:cs typeface="Calibri"/>
              </a:rPr>
              <a:t>metanogen,</a:t>
            </a:r>
            <a:r>
              <a:rPr sz="2471" spc="13" dirty="0">
                <a:latin typeface="Calibri"/>
                <a:cs typeface="Calibri"/>
              </a:rPr>
              <a:t> </a:t>
            </a:r>
            <a:r>
              <a:rPr sz="2471" spc="-13" dirty="0">
                <a:latin typeface="Calibri"/>
                <a:cs typeface="Calibri"/>
              </a:rPr>
              <a:t>extreme</a:t>
            </a:r>
            <a:r>
              <a:rPr sz="2471" dirty="0">
                <a:latin typeface="Calibri"/>
                <a:cs typeface="Calibri"/>
              </a:rPr>
              <a:t> </a:t>
            </a:r>
            <a:r>
              <a:rPr sz="2471" spc="-9" dirty="0">
                <a:latin typeface="Calibri"/>
                <a:cs typeface="Calibri"/>
              </a:rPr>
              <a:t>halofil, </a:t>
            </a:r>
            <a:r>
              <a:rPr sz="2471" spc="-543" dirty="0">
                <a:latin typeface="Calibri"/>
                <a:cs typeface="Calibri"/>
              </a:rPr>
              <a:t> </a:t>
            </a:r>
            <a:r>
              <a:rPr sz="2471" spc="-9" dirty="0">
                <a:latin typeface="Calibri"/>
                <a:cs typeface="Calibri"/>
              </a:rPr>
              <a:t>hipertermofil</a:t>
            </a:r>
            <a:endParaRPr sz="2471">
              <a:latin typeface="Calibri"/>
              <a:cs typeface="Calibri"/>
            </a:endParaRPr>
          </a:p>
          <a:p>
            <a:pPr marL="667346" lvl="1" indent="-253827">
              <a:spcBef>
                <a:spcPts val="516"/>
              </a:spcBef>
              <a:buFont typeface="Arial MT"/>
              <a:buChar char="–"/>
              <a:tabLst>
                <a:tab pos="667906" algn="l"/>
              </a:tabLst>
            </a:pPr>
            <a:r>
              <a:rPr sz="2471" spc="-13" dirty="0">
                <a:latin typeface="Calibri"/>
                <a:cs typeface="Calibri"/>
              </a:rPr>
              <a:t>Crenarchaeota</a:t>
            </a:r>
            <a:r>
              <a:rPr sz="2471" spc="-4" dirty="0">
                <a:latin typeface="Calibri"/>
                <a:cs typeface="Calibri"/>
              </a:rPr>
              <a:t> </a:t>
            </a:r>
            <a:r>
              <a:rPr sz="2471" spc="-4" dirty="0">
                <a:latin typeface="Wingdings"/>
                <a:cs typeface="Wingdings"/>
              </a:rPr>
              <a:t></a:t>
            </a:r>
            <a:r>
              <a:rPr sz="2471" spc="-66" dirty="0">
                <a:latin typeface="Times New Roman"/>
                <a:cs typeface="Times New Roman"/>
              </a:rPr>
              <a:t> </a:t>
            </a:r>
            <a:r>
              <a:rPr sz="2471" spc="-9" dirty="0">
                <a:latin typeface="Calibri"/>
                <a:cs typeface="Calibri"/>
              </a:rPr>
              <a:t>hipertermofil</a:t>
            </a:r>
            <a:endParaRPr sz="2471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883" y="4356847"/>
            <a:ext cx="8022514" cy="20977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883" y="1219200"/>
            <a:ext cx="7767917" cy="443125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274700"/>
            <a:ext cx="8229600" cy="1216025"/>
            <a:chOff x="457200" y="274700"/>
            <a:chExt cx="8229600" cy="1216025"/>
          </a:xfrm>
        </p:grpSpPr>
        <p:sp>
          <p:nvSpPr>
            <p:cNvPr id="3" name="object 3"/>
            <p:cNvSpPr/>
            <p:nvPr/>
          </p:nvSpPr>
          <p:spPr>
            <a:xfrm>
              <a:off x="457200" y="274700"/>
              <a:ext cx="8229600" cy="1143000"/>
            </a:xfrm>
            <a:custGeom>
              <a:avLst/>
              <a:gdLst/>
              <a:ahLst/>
              <a:cxnLst/>
              <a:rect l="l" t="t" r="r" b="b"/>
              <a:pathLst>
                <a:path w="8229600" h="1143000">
                  <a:moveTo>
                    <a:pt x="82296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8229600" y="114300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D995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7716" y="353567"/>
              <a:ext cx="3223260" cy="11369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09871" y="353567"/>
              <a:ext cx="3294887" cy="11369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3917" y="624459"/>
              <a:ext cx="2536825" cy="5473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64455" y="616076"/>
              <a:ext cx="2600579" cy="44056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35940" y="1537538"/>
            <a:ext cx="4198620" cy="438848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355600" marR="5080" indent="-343535">
              <a:lnSpc>
                <a:spcPts val="2590"/>
              </a:lnSpc>
              <a:spcBef>
                <a:spcPts val="73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700" spc="-5" dirty="0">
                <a:latin typeface="Comic Sans MS"/>
                <a:cs typeface="Comic Sans MS"/>
              </a:rPr>
              <a:t>Eubakteria berasal dari </a:t>
            </a:r>
            <a:r>
              <a:rPr sz="2700" spc="-795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Bahasa</a:t>
            </a:r>
            <a:r>
              <a:rPr sz="2700" spc="5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Yunani,</a:t>
            </a:r>
            <a:r>
              <a:rPr sz="2700" spc="-15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yaitu:</a:t>
            </a:r>
            <a:r>
              <a:rPr sz="2700" spc="5" dirty="0">
                <a:latin typeface="Comic Sans MS"/>
                <a:cs typeface="Comic Sans MS"/>
              </a:rPr>
              <a:t> Eu</a:t>
            </a:r>
            <a:endParaRPr sz="2700">
              <a:latin typeface="Comic Sans MS"/>
              <a:cs typeface="Comic Sans MS"/>
            </a:endParaRPr>
          </a:p>
          <a:p>
            <a:pPr marL="355600" marR="720725">
              <a:lnSpc>
                <a:spcPts val="2590"/>
              </a:lnSpc>
              <a:spcBef>
                <a:spcPts val="5"/>
              </a:spcBef>
            </a:pPr>
            <a:r>
              <a:rPr sz="2700" dirty="0">
                <a:latin typeface="Comic Sans MS"/>
                <a:cs typeface="Comic Sans MS"/>
              </a:rPr>
              <a:t>= </a:t>
            </a:r>
            <a:r>
              <a:rPr sz="2700" spc="-5" dirty="0">
                <a:latin typeface="Comic Sans MS"/>
                <a:cs typeface="Comic Sans MS"/>
              </a:rPr>
              <a:t>Sejati; Bacteria </a:t>
            </a:r>
            <a:r>
              <a:rPr sz="2700" dirty="0">
                <a:latin typeface="Comic Sans MS"/>
                <a:cs typeface="Comic Sans MS"/>
              </a:rPr>
              <a:t>= </a:t>
            </a:r>
            <a:r>
              <a:rPr sz="2700" spc="-795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Bakteri.</a:t>
            </a:r>
            <a:r>
              <a:rPr sz="2700" spc="10" dirty="0">
                <a:latin typeface="Comic Sans MS"/>
                <a:cs typeface="Comic Sans MS"/>
              </a:rPr>
              <a:t> </a:t>
            </a:r>
            <a:r>
              <a:rPr sz="2700" dirty="0">
                <a:latin typeface="Comic Sans MS"/>
                <a:cs typeface="Comic Sans MS"/>
              </a:rPr>
              <a:t>Maka, </a:t>
            </a:r>
            <a:r>
              <a:rPr sz="2700" spc="5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eubacteria</a:t>
            </a:r>
            <a:r>
              <a:rPr sz="2700" spc="10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dapat</a:t>
            </a:r>
            <a:endParaRPr sz="2700">
              <a:latin typeface="Comic Sans MS"/>
              <a:cs typeface="Comic Sans MS"/>
            </a:endParaRPr>
          </a:p>
          <a:p>
            <a:pPr marL="355600" marR="270510">
              <a:lnSpc>
                <a:spcPts val="2590"/>
              </a:lnSpc>
              <a:spcBef>
                <a:spcPts val="5"/>
              </a:spcBef>
            </a:pPr>
            <a:r>
              <a:rPr sz="2700" spc="-5" dirty="0">
                <a:latin typeface="Comic Sans MS"/>
                <a:cs typeface="Comic Sans MS"/>
              </a:rPr>
              <a:t>diartikan</a:t>
            </a:r>
            <a:r>
              <a:rPr sz="2700" spc="30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sebagai </a:t>
            </a:r>
            <a:r>
              <a:rPr sz="2700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bakteri </a:t>
            </a:r>
            <a:r>
              <a:rPr sz="2700" dirty="0">
                <a:latin typeface="Comic Sans MS"/>
                <a:cs typeface="Comic Sans MS"/>
              </a:rPr>
              <a:t>sejati. </a:t>
            </a:r>
            <a:r>
              <a:rPr sz="2700" spc="-5" dirty="0">
                <a:latin typeface="Comic Sans MS"/>
                <a:cs typeface="Comic Sans MS"/>
              </a:rPr>
              <a:t>Adapun </a:t>
            </a:r>
            <a:r>
              <a:rPr sz="2700" spc="-795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kata</a:t>
            </a:r>
            <a:r>
              <a:rPr sz="2700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Bacteria</a:t>
            </a:r>
            <a:r>
              <a:rPr sz="2700" spc="15" dirty="0">
                <a:latin typeface="Comic Sans MS"/>
                <a:cs typeface="Comic Sans MS"/>
              </a:rPr>
              <a:t> </a:t>
            </a:r>
            <a:r>
              <a:rPr sz="2700" spc="-10" dirty="0">
                <a:latin typeface="Comic Sans MS"/>
                <a:cs typeface="Comic Sans MS"/>
              </a:rPr>
              <a:t>berasal</a:t>
            </a:r>
            <a:endParaRPr sz="2700">
              <a:latin typeface="Comic Sans MS"/>
              <a:cs typeface="Comic Sans MS"/>
            </a:endParaRPr>
          </a:p>
          <a:p>
            <a:pPr marL="355600">
              <a:lnSpc>
                <a:spcPts val="2295"/>
              </a:lnSpc>
            </a:pPr>
            <a:r>
              <a:rPr sz="2700" spc="-5" dirty="0">
                <a:latin typeface="Comic Sans MS"/>
                <a:cs typeface="Comic Sans MS"/>
              </a:rPr>
              <a:t>dari</a:t>
            </a:r>
            <a:r>
              <a:rPr sz="2700" spc="-10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kata</a:t>
            </a:r>
            <a:r>
              <a:rPr sz="2700" spc="10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Bacterion</a:t>
            </a:r>
            <a:r>
              <a:rPr sz="2700" spc="15" dirty="0">
                <a:latin typeface="Comic Sans MS"/>
                <a:cs typeface="Comic Sans MS"/>
              </a:rPr>
              <a:t> </a:t>
            </a:r>
            <a:r>
              <a:rPr sz="2700" dirty="0">
                <a:latin typeface="Comic Sans MS"/>
                <a:cs typeface="Comic Sans MS"/>
              </a:rPr>
              <a:t>=</a:t>
            </a:r>
            <a:endParaRPr sz="2700">
              <a:latin typeface="Comic Sans MS"/>
              <a:cs typeface="Comic Sans MS"/>
            </a:endParaRPr>
          </a:p>
          <a:p>
            <a:pPr marL="355600">
              <a:lnSpc>
                <a:spcPts val="2590"/>
              </a:lnSpc>
            </a:pPr>
            <a:r>
              <a:rPr sz="2700" spc="-5" dirty="0">
                <a:latin typeface="Comic Sans MS"/>
                <a:cs typeface="Comic Sans MS"/>
              </a:rPr>
              <a:t>Batang Kecil.</a:t>
            </a:r>
            <a:r>
              <a:rPr sz="2700" spc="-10" dirty="0">
                <a:latin typeface="Comic Sans MS"/>
                <a:cs typeface="Comic Sans MS"/>
              </a:rPr>
              <a:t> </a:t>
            </a:r>
            <a:r>
              <a:rPr sz="2700" dirty="0">
                <a:latin typeface="Comic Sans MS"/>
                <a:cs typeface="Comic Sans MS"/>
              </a:rPr>
              <a:t>Maka,</a:t>
            </a:r>
            <a:endParaRPr sz="2700">
              <a:latin typeface="Comic Sans MS"/>
              <a:cs typeface="Comic Sans MS"/>
            </a:endParaRPr>
          </a:p>
          <a:p>
            <a:pPr marL="355600" marR="118110">
              <a:lnSpc>
                <a:spcPts val="2590"/>
              </a:lnSpc>
              <a:spcBef>
                <a:spcPts val="305"/>
              </a:spcBef>
            </a:pPr>
            <a:r>
              <a:rPr sz="2700" spc="-5" dirty="0">
                <a:latin typeface="Comic Sans MS"/>
                <a:cs typeface="Comic Sans MS"/>
              </a:rPr>
              <a:t>bakteri</a:t>
            </a:r>
            <a:r>
              <a:rPr sz="2700" spc="-10" dirty="0">
                <a:latin typeface="Comic Sans MS"/>
                <a:cs typeface="Comic Sans MS"/>
              </a:rPr>
              <a:t> dapat</a:t>
            </a:r>
            <a:r>
              <a:rPr sz="2700" spc="-5" dirty="0">
                <a:latin typeface="Comic Sans MS"/>
                <a:cs typeface="Comic Sans MS"/>
              </a:rPr>
              <a:t> diartikan </a:t>
            </a:r>
            <a:r>
              <a:rPr sz="2700" spc="-790" dirty="0">
                <a:latin typeface="Comic Sans MS"/>
                <a:cs typeface="Comic Sans MS"/>
              </a:rPr>
              <a:t> </a:t>
            </a:r>
            <a:r>
              <a:rPr sz="2700" dirty="0">
                <a:latin typeface="Comic Sans MS"/>
                <a:cs typeface="Comic Sans MS"/>
              </a:rPr>
              <a:t>pula</a:t>
            </a:r>
            <a:r>
              <a:rPr sz="2700" spc="-20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sebagai</a:t>
            </a:r>
            <a:r>
              <a:rPr sz="2700" spc="25" dirty="0">
                <a:latin typeface="Comic Sans MS"/>
                <a:cs typeface="Comic Sans MS"/>
              </a:rPr>
              <a:t> </a:t>
            </a:r>
            <a:r>
              <a:rPr sz="2700" spc="-10" dirty="0">
                <a:latin typeface="Comic Sans MS"/>
                <a:cs typeface="Comic Sans MS"/>
              </a:rPr>
              <a:t>batang </a:t>
            </a:r>
            <a:r>
              <a:rPr sz="2700" spc="-5" dirty="0">
                <a:latin typeface="Comic Sans MS"/>
                <a:cs typeface="Comic Sans MS"/>
              </a:rPr>
              <a:t> kecil.</a:t>
            </a:r>
            <a:endParaRPr sz="2700">
              <a:latin typeface="Comic Sans MS"/>
              <a:cs typeface="Comic Sans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05400" y="1828800"/>
            <a:ext cx="3429000" cy="38365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274700"/>
            <a:ext cx="8229600" cy="1278255"/>
            <a:chOff x="457200" y="274700"/>
            <a:chExt cx="8229600" cy="1278255"/>
          </a:xfrm>
        </p:grpSpPr>
        <p:sp>
          <p:nvSpPr>
            <p:cNvPr id="3" name="object 3"/>
            <p:cNvSpPr/>
            <p:nvPr/>
          </p:nvSpPr>
          <p:spPr>
            <a:xfrm>
              <a:off x="457200" y="274700"/>
              <a:ext cx="8229600" cy="1143000"/>
            </a:xfrm>
            <a:custGeom>
              <a:avLst/>
              <a:gdLst/>
              <a:ahLst/>
              <a:cxnLst/>
              <a:rect l="l" t="t" r="r" b="b"/>
              <a:pathLst>
                <a:path w="8229600" h="1143000">
                  <a:moveTo>
                    <a:pt x="82296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8229600" y="114300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D995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1727" y="306323"/>
              <a:ext cx="4273296" cy="12466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3628" y="306323"/>
              <a:ext cx="3627120" cy="12466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3701" y="603376"/>
              <a:ext cx="3495148" cy="4678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4538" y="594232"/>
              <a:ext cx="3192653" cy="48615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497704" y="603376"/>
              <a:ext cx="271145" cy="449580"/>
            </a:xfrm>
            <a:custGeom>
              <a:avLst/>
              <a:gdLst/>
              <a:ahLst/>
              <a:cxnLst/>
              <a:rect l="l" t="t" r="r" b="b"/>
              <a:pathLst>
                <a:path w="271145" h="449580">
                  <a:moveTo>
                    <a:pt x="43942" y="0"/>
                  </a:moveTo>
                  <a:lnTo>
                    <a:pt x="78994" y="21923"/>
                  </a:lnTo>
                  <a:lnTo>
                    <a:pt x="81754" y="42660"/>
                  </a:lnTo>
                  <a:lnTo>
                    <a:pt x="82026" y="49498"/>
                  </a:lnTo>
                  <a:lnTo>
                    <a:pt x="82464" y="56860"/>
                  </a:lnTo>
                  <a:lnTo>
                    <a:pt x="83058" y="64770"/>
                  </a:lnTo>
                  <a:lnTo>
                    <a:pt x="83651" y="72697"/>
                  </a:lnTo>
                  <a:lnTo>
                    <a:pt x="84089" y="80089"/>
                  </a:lnTo>
                  <a:lnTo>
                    <a:pt x="84361" y="86933"/>
                  </a:lnTo>
                  <a:lnTo>
                    <a:pt x="84455" y="93218"/>
                  </a:lnTo>
                  <a:lnTo>
                    <a:pt x="84339" y="110172"/>
                  </a:lnTo>
                  <a:lnTo>
                    <a:pt x="84010" y="128650"/>
                  </a:lnTo>
                  <a:lnTo>
                    <a:pt x="83490" y="148653"/>
                  </a:lnTo>
                  <a:lnTo>
                    <a:pt x="82804" y="170180"/>
                  </a:lnTo>
                  <a:lnTo>
                    <a:pt x="82085" y="190922"/>
                  </a:lnTo>
                  <a:lnTo>
                    <a:pt x="81629" y="210486"/>
                  </a:lnTo>
                  <a:lnTo>
                    <a:pt x="81410" y="228883"/>
                  </a:lnTo>
                  <a:lnTo>
                    <a:pt x="81407" y="246125"/>
                  </a:lnTo>
                  <a:lnTo>
                    <a:pt x="102407" y="228832"/>
                  </a:lnTo>
                  <a:lnTo>
                    <a:pt x="128254" y="205692"/>
                  </a:lnTo>
                  <a:lnTo>
                    <a:pt x="158934" y="176670"/>
                  </a:lnTo>
                  <a:lnTo>
                    <a:pt x="194437" y="141732"/>
                  </a:lnTo>
                  <a:lnTo>
                    <a:pt x="200650" y="136491"/>
                  </a:lnTo>
                  <a:lnTo>
                    <a:pt x="207279" y="132762"/>
                  </a:lnTo>
                  <a:lnTo>
                    <a:pt x="214314" y="130534"/>
                  </a:lnTo>
                  <a:lnTo>
                    <a:pt x="221742" y="129794"/>
                  </a:lnTo>
                  <a:lnTo>
                    <a:pt x="229201" y="130486"/>
                  </a:lnTo>
                  <a:lnTo>
                    <a:pt x="259865" y="159758"/>
                  </a:lnTo>
                  <a:lnTo>
                    <a:pt x="260604" y="166877"/>
                  </a:lnTo>
                  <a:lnTo>
                    <a:pt x="259937" y="173116"/>
                  </a:lnTo>
                  <a:lnTo>
                    <a:pt x="233054" y="209476"/>
                  </a:lnTo>
                  <a:lnTo>
                    <a:pt x="194625" y="247143"/>
                  </a:lnTo>
                  <a:lnTo>
                    <a:pt x="173100" y="266573"/>
                  </a:lnTo>
                  <a:lnTo>
                    <a:pt x="229997" y="339851"/>
                  </a:lnTo>
                  <a:lnTo>
                    <a:pt x="247999" y="364998"/>
                  </a:lnTo>
                  <a:lnTo>
                    <a:pt x="260858" y="385572"/>
                  </a:lnTo>
                  <a:lnTo>
                    <a:pt x="268573" y="401574"/>
                  </a:lnTo>
                  <a:lnTo>
                    <a:pt x="271145" y="413003"/>
                  </a:lnTo>
                  <a:lnTo>
                    <a:pt x="270404" y="420242"/>
                  </a:lnTo>
                  <a:lnTo>
                    <a:pt x="239329" y="448407"/>
                  </a:lnTo>
                  <a:lnTo>
                    <a:pt x="231902" y="449072"/>
                  </a:lnTo>
                  <a:lnTo>
                    <a:pt x="221781" y="447764"/>
                  </a:lnTo>
                  <a:lnTo>
                    <a:pt x="212947" y="443849"/>
                  </a:lnTo>
                  <a:lnTo>
                    <a:pt x="205398" y="437338"/>
                  </a:lnTo>
                  <a:lnTo>
                    <a:pt x="199136" y="428244"/>
                  </a:lnTo>
                  <a:lnTo>
                    <a:pt x="191615" y="415290"/>
                  </a:lnTo>
                  <a:lnTo>
                    <a:pt x="182403" y="401193"/>
                  </a:lnTo>
                  <a:lnTo>
                    <a:pt x="171525" y="385953"/>
                  </a:lnTo>
                  <a:lnTo>
                    <a:pt x="159004" y="369570"/>
                  </a:lnTo>
                  <a:lnTo>
                    <a:pt x="140670" y="346281"/>
                  </a:lnTo>
                  <a:lnTo>
                    <a:pt x="127206" y="329184"/>
                  </a:lnTo>
                  <a:lnTo>
                    <a:pt x="118623" y="318277"/>
                  </a:lnTo>
                  <a:lnTo>
                    <a:pt x="114935" y="313563"/>
                  </a:lnTo>
                  <a:lnTo>
                    <a:pt x="104532" y="321163"/>
                  </a:lnTo>
                  <a:lnTo>
                    <a:pt x="95059" y="327787"/>
                  </a:lnTo>
                  <a:lnTo>
                    <a:pt x="86538" y="333458"/>
                  </a:lnTo>
                  <a:lnTo>
                    <a:pt x="78994" y="338200"/>
                  </a:lnTo>
                  <a:lnTo>
                    <a:pt x="77753" y="356963"/>
                  </a:lnTo>
                  <a:lnTo>
                    <a:pt x="76882" y="375332"/>
                  </a:lnTo>
                  <a:lnTo>
                    <a:pt x="76368" y="393297"/>
                  </a:lnTo>
                  <a:lnTo>
                    <a:pt x="76200" y="410845"/>
                  </a:lnTo>
                  <a:lnTo>
                    <a:pt x="75533" y="418415"/>
                  </a:lnTo>
                  <a:lnTo>
                    <a:pt x="46315" y="446776"/>
                  </a:lnTo>
                  <a:lnTo>
                    <a:pt x="38481" y="447421"/>
                  </a:lnTo>
                  <a:lnTo>
                    <a:pt x="21645" y="444541"/>
                  </a:lnTo>
                  <a:lnTo>
                    <a:pt x="9620" y="435911"/>
                  </a:lnTo>
                  <a:lnTo>
                    <a:pt x="2405" y="421542"/>
                  </a:lnTo>
                  <a:lnTo>
                    <a:pt x="0" y="401447"/>
                  </a:lnTo>
                  <a:lnTo>
                    <a:pt x="192" y="389348"/>
                  </a:lnTo>
                  <a:lnTo>
                    <a:pt x="777" y="374570"/>
                  </a:lnTo>
                  <a:lnTo>
                    <a:pt x="1768" y="357102"/>
                  </a:lnTo>
                  <a:lnTo>
                    <a:pt x="3175" y="336931"/>
                  </a:lnTo>
                  <a:lnTo>
                    <a:pt x="4528" y="316757"/>
                  </a:lnTo>
                  <a:lnTo>
                    <a:pt x="5524" y="299275"/>
                  </a:lnTo>
                  <a:lnTo>
                    <a:pt x="6139" y="284460"/>
                  </a:lnTo>
                  <a:lnTo>
                    <a:pt x="6350" y="272288"/>
                  </a:lnTo>
                  <a:lnTo>
                    <a:pt x="6421" y="251783"/>
                  </a:lnTo>
                  <a:lnTo>
                    <a:pt x="6635" y="229885"/>
                  </a:lnTo>
                  <a:lnTo>
                    <a:pt x="6992" y="206583"/>
                  </a:lnTo>
                  <a:lnTo>
                    <a:pt x="7493" y="181863"/>
                  </a:lnTo>
                  <a:lnTo>
                    <a:pt x="8066" y="157097"/>
                  </a:lnTo>
                  <a:lnTo>
                    <a:pt x="8461" y="133842"/>
                  </a:lnTo>
                  <a:lnTo>
                    <a:pt x="8689" y="112087"/>
                  </a:lnTo>
                  <a:lnTo>
                    <a:pt x="8762" y="91821"/>
                  </a:lnTo>
                  <a:lnTo>
                    <a:pt x="8689" y="85673"/>
                  </a:lnTo>
                  <a:lnTo>
                    <a:pt x="8461" y="79025"/>
                  </a:lnTo>
                  <a:lnTo>
                    <a:pt x="8066" y="71854"/>
                  </a:lnTo>
                  <a:lnTo>
                    <a:pt x="7493" y="64135"/>
                  </a:lnTo>
                  <a:lnTo>
                    <a:pt x="6992" y="56395"/>
                  </a:lnTo>
                  <a:lnTo>
                    <a:pt x="6635" y="49180"/>
                  </a:lnTo>
                  <a:lnTo>
                    <a:pt x="6421" y="42489"/>
                  </a:lnTo>
                  <a:lnTo>
                    <a:pt x="6350" y="36322"/>
                  </a:lnTo>
                  <a:lnTo>
                    <a:pt x="7014" y="28771"/>
                  </a:lnTo>
                  <a:lnTo>
                    <a:pt x="36107" y="642"/>
                  </a:lnTo>
                  <a:lnTo>
                    <a:pt x="43942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32628" y="593725"/>
              <a:ext cx="2865247" cy="48361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35940" y="1515276"/>
            <a:ext cx="7767320" cy="314769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3200" b="1" i="1" dirty="0">
                <a:latin typeface="Comic Sans MS"/>
                <a:cs typeface="Comic Sans MS"/>
              </a:rPr>
              <a:t>1.</a:t>
            </a:r>
            <a:r>
              <a:rPr sz="3200" b="1" i="1" spc="-35" dirty="0">
                <a:latin typeface="Comic Sans MS"/>
                <a:cs typeface="Comic Sans MS"/>
              </a:rPr>
              <a:t> </a:t>
            </a:r>
            <a:r>
              <a:rPr sz="3200" b="1" i="1" dirty="0">
                <a:latin typeface="Comic Sans MS"/>
                <a:cs typeface="Comic Sans MS"/>
              </a:rPr>
              <a:t>Ukuran</a:t>
            </a:r>
            <a:r>
              <a:rPr sz="3200" b="1" i="1" spc="-50" dirty="0">
                <a:latin typeface="Comic Sans MS"/>
                <a:cs typeface="Comic Sans MS"/>
              </a:rPr>
              <a:t> </a:t>
            </a:r>
            <a:r>
              <a:rPr sz="3200" b="1" i="1" spc="-5" dirty="0">
                <a:latin typeface="Comic Sans MS"/>
                <a:cs typeface="Comic Sans MS"/>
              </a:rPr>
              <a:t>Sel</a:t>
            </a:r>
            <a:endParaRPr sz="3200">
              <a:latin typeface="Comic Sans MS"/>
              <a:cs typeface="Comic Sans MS"/>
            </a:endParaRPr>
          </a:p>
          <a:p>
            <a:pPr marL="355600" marR="5080">
              <a:lnSpc>
                <a:spcPct val="100000"/>
              </a:lnSpc>
              <a:spcBef>
                <a:spcPts val="765"/>
              </a:spcBef>
            </a:pPr>
            <a:r>
              <a:rPr sz="3200" spc="-5" dirty="0">
                <a:latin typeface="Comic Sans MS"/>
                <a:cs typeface="Comic Sans MS"/>
              </a:rPr>
              <a:t>Bakteri memiliki ukuran </a:t>
            </a:r>
            <a:r>
              <a:rPr sz="3200" dirty="0">
                <a:latin typeface="Comic Sans MS"/>
                <a:cs typeface="Comic Sans MS"/>
              </a:rPr>
              <a:t>yang sangat </a:t>
            </a:r>
            <a:r>
              <a:rPr sz="3200" spc="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kecil. Oleh karena </a:t>
            </a:r>
            <a:r>
              <a:rPr sz="3200" dirty="0">
                <a:latin typeface="Comic Sans MS"/>
                <a:cs typeface="Comic Sans MS"/>
              </a:rPr>
              <a:t>itu, </a:t>
            </a:r>
            <a:r>
              <a:rPr sz="3200" spc="-5" dirty="0">
                <a:latin typeface="Comic Sans MS"/>
                <a:cs typeface="Comic Sans MS"/>
              </a:rPr>
              <a:t>dalam </a:t>
            </a:r>
            <a:r>
              <a:rPr sz="3200" dirty="0">
                <a:latin typeface="Comic Sans MS"/>
                <a:cs typeface="Comic Sans MS"/>
              </a:rPr>
              <a:t>melihat </a:t>
            </a:r>
            <a:r>
              <a:rPr sz="3200" spc="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bakteri </a:t>
            </a:r>
            <a:r>
              <a:rPr sz="3200" dirty="0">
                <a:latin typeface="Comic Sans MS"/>
                <a:cs typeface="Comic Sans MS"/>
              </a:rPr>
              <a:t>harus menggunakan alat </a:t>
            </a:r>
            <a:r>
              <a:rPr sz="3200" spc="-5" dirty="0">
                <a:latin typeface="Comic Sans MS"/>
                <a:cs typeface="Comic Sans MS"/>
              </a:rPr>
              <a:t>berupa </a:t>
            </a:r>
            <a:r>
              <a:rPr sz="3200" spc="-944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mikroskop. Rata-rata </a:t>
            </a:r>
            <a:r>
              <a:rPr sz="3200" spc="-5" dirty="0">
                <a:latin typeface="Comic Sans MS"/>
                <a:cs typeface="Comic Sans MS"/>
              </a:rPr>
              <a:t>ukuran bakteri </a:t>
            </a:r>
            <a:r>
              <a:rPr sz="3200" dirty="0">
                <a:latin typeface="Comic Sans MS"/>
                <a:cs typeface="Comic Sans MS"/>
              </a:rPr>
              <a:t> yaitu</a:t>
            </a:r>
            <a:r>
              <a:rPr sz="3200" spc="-1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antara</a:t>
            </a:r>
            <a:r>
              <a:rPr sz="3200" spc="-1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1</a:t>
            </a:r>
            <a:r>
              <a:rPr sz="3200" spc="-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sampai</a:t>
            </a:r>
            <a:r>
              <a:rPr sz="3200" spc="-1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5</a:t>
            </a:r>
            <a:r>
              <a:rPr sz="3200" spc="-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µ (mikron).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335991"/>
            <a:ext cx="4512945" cy="5927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omic Sans MS"/>
                <a:cs typeface="Comic Sans MS"/>
              </a:rPr>
              <a:t>2.</a:t>
            </a:r>
            <a:r>
              <a:rPr sz="2200" spc="-20" dirty="0">
                <a:latin typeface="Comic Sans MS"/>
                <a:cs typeface="Comic Sans MS"/>
              </a:rPr>
              <a:t> </a:t>
            </a:r>
            <a:r>
              <a:rPr sz="2200" b="1" i="1" spc="-10" dirty="0">
                <a:latin typeface="Comic Sans MS"/>
                <a:cs typeface="Comic Sans MS"/>
              </a:rPr>
              <a:t>Bentuk Sel</a:t>
            </a:r>
            <a:endParaRPr sz="2200">
              <a:latin typeface="Comic Sans MS"/>
              <a:cs typeface="Comic Sans MS"/>
            </a:endParaRPr>
          </a:p>
          <a:p>
            <a:pPr marL="412115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Comic Sans MS"/>
                <a:cs typeface="Comic Sans MS"/>
              </a:rPr>
              <a:t>1).</a:t>
            </a:r>
            <a:r>
              <a:rPr sz="2200" spc="-3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Kokus</a:t>
            </a:r>
            <a:r>
              <a:rPr sz="2200" spc="1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(Bulat)</a:t>
            </a:r>
            <a:endParaRPr sz="2200">
              <a:latin typeface="Comic Sans MS"/>
              <a:cs typeface="Comic Sans MS"/>
            </a:endParaRPr>
          </a:p>
          <a:p>
            <a:pPr marL="355600" marR="875665" indent="-343535">
              <a:lnSpc>
                <a:spcPct val="80000"/>
              </a:lnSpc>
              <a:spcBef>
                <a:spcPts val="525"/>
              </a:spcBef>
              <a:buFont typeface="Comic Sans MS"/>
              <a:buAutoNum type="alphaLcPeriod"/>
              <a:tabLst>
                <a:tab pos="409575" algn="l"/>
              </a:tabLst>
            </a:pPr>
            <a:r>
              <a:rPr dirty="0"/>
              <a:t>	</a:t>
            </a:r>
            <a:r>
              <a:rPr sz="2200" b="1" spc="-5" dirty="0">
                <a:latin typeface="Comic Sans MS"/>
                <a:cs typeface="Comic Sans MS"/>
              </a:rPr>
              <a:t>Monokokus</a:t>
            </a:r>
            <a:r>
              <a:rPr sz="2200" spc="-5" dirty="0">
                <a:latin typeface="Comic Sans MS"/>
                <a:cs typeface="Comic Sans MS"/>
              </a:rPr>
              <a:t>,</a:t>
            </a:r>
            <a:r>
              <a:rPr sz="2200" spc="35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bentuk</a:t>
            </a:r>
            <a:r>
              <a:rPr sz="2200" spc="-5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bulat </a:t>
            </a:r>
            <a:r>
              <a:rPr sz="2200" spc="-640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tunggal</a:t>
            </a:r>
            <a:endParaRPr sz="22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sz="2200" spc="-10" dirty="0">
                <a:latin typeface="Comic Sans MS"/>
                <a:cs typeface="Comic Sans MS"/>
              </a:rPr>
              <a:t>Contoh:</a:t>
            </a:r>
            <a:r>
              <a:rPr sz="2200" spc="25" dirty="0">
                <a:latin typeface="Comic Sans MS"/>
                <a:cs typeface="Comic Sans MS"/>
              </a:rPr>
              <a:t> </a:t>
            </a:r>
            <a:r>
              <a:rPr sz="2200" i="1" spc="-5" dirty="0">
                <a:latin typeface="Comic Sans MS"/>
                <a:cs typeface="Comic Sans MS"/>
              </a:rPr>
              <a:t>Neiserria</a:t>
            </a:r>
            <a:r>
              <a:rPr sz="2200" i="1" spc="20" dirty="0">
                <a:latin typeface="Comic Sans MS"/>
                <a:cs typeface="Comic Sans MS"/>
              </a:rPr>
              <a:t> </a:t>
            </a:r>
            <a:r>
              <a:rPr sz="2200" i="1" spc="-5" dirty="0">
                <a:latin typeface="Comic Sans MS"/>
                <a:cs typeface="Comic Sans MS"/>
              </a:rPr>
              <a:t>gonorrhoea</a:t>
            </a:r>
            <a:endParaRPr sz="2200">
              <a:latin typeface="Comic Sans MS"/>
              <a:cs typeface="Comic Sans MS"/>
            </a:endParaRPr>
          </a:p>
          <a:p>
            <a:pPr marL="355600" marR="901700" indent="-343535">
              <a:lnSpc>
                <a:spcPct val="80000"/>
              </a:lnSpc>
              <a:spcBef>
                <a:spcPts val="535"/>
              </a:spcBef>
              <a:buFont typeface="Comic Sans MS"/>
              <a:buAutoNum type="alphaLcPeriod" startAt="2"/>
              <a:tabLst>
                <a:tab pos="420370" algn="l"/>
              </a:tabLst>
            </a:pPr>
            <a:r>
              <a:rPr dirty="0"/>
              <a:t>	</a:t>
            </a:r>
            <a:r>
              <a:rPr sz="2200" b="1" spc="-10" dirty="0">
                <a:latin typeface="Comic Sans MS"/>
                <a:cs typeface="Comic Sans MS"/>
              </a:rPr>
              <a:t>Diplokokus</a:t>
            </a:r>
            <a:r>
              <a:rPr sz="2200" spc="-10" dirty="0">
                <a:latin typeface="Comic Sans MS"/>
                <a:cs typeface="Comic Sans MS"/>
              </a:rPr>
              <a:t>,</a:t>
            </a:r>
            <a:r>
              <a:rPr sz="2200" spc="40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bentuk</a:t>
            </a:r>
            <a:r>
              <a:rPr sz="2200" spc="10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bulat </a:t>
            </a:r>
            <a:r>
              <a:rPr sz="2200" spc="-645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bergandengan</a:t>
            </a:r>
            <a:r>
              <a:rPr sz="2200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dua-dua</a:t>
            </a:r>
            <a:endParaRPr sz="22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sz="2200" spc="-10" dirty="0">
                <a:latin typeface="Comic Sans MS"/>
                <a:cs typeface="Comic Sans MS"/>
              </a:rPr>
              <a:t>Contoh:</a:t>
            </a:r>
            <a:r>
              <a:rPr sz="2200" spc="25" dirty="0">
                <a:latin typeface="Comic Sans MS"/>
                <a:cs typeface="Comic Sans MS"/>
              </a:rPr>
              <a:t> </a:t>
            </a:r>
            <a:r>
              <a:rPr sz="2200" i="1" spc="-5" dirty="0">
                <a:latin typeface="Comic Sans MS"/>
                <a:cs typeface="Comic Sans MS"/>
              </a:rPr>
              <a:t>Diplococcus</a:t>
            </a:r>
            <a:r>
              <a:rPr sz="2200" i="1" spc="25" dirty="0">
                <a:latin typeface="Comic Sans MS"/>
                <a:cs typeface="Comic Sans MS"/>
              </a:rPr>
              <a:t> </a:t>
            </a:r>
            <a:r>
              <a:rPr sz="2200" i="1" spc="-5" dirty="0">
                <a:latin typeface="Comic Sans MS"/>
                <a:cs typeface="Comic Sans MS"/>
              </a:rPr>
              <a:t>pneumoniae</a:t>
            </a:r>
            <a:endParaRPr sz="2200">
              <a:latin typeface="Comic Sans MS"/>
              <a:cs typeface="Comic Sans MS"/>
            </a:endParaRPr>
          </a:p>
          <a:p>
            <a:pPr marL="355600" marR="531495" indent="-343535">
              <a:lnSpc>
                <a:spcPts val="2110"/>
              </a:lnSpc>
              <a:spcBef>
                <a:spcPts val="509"/>
              </a:spcBef>
              <a:buFont typeface="Comic Sans MS"/>
              <a:buAutoNum type="alphaLcPeriod" startAt="3"/>
              <a:tabLst>
                <a:tab pos="397510" algn="l"/>
              </a:tabLst>
            </a:pPr>
            <a:r>
              <a:rPr dirty="0"/>
              <a:t>	</a:t>
            </a:r>
            <a:r>
              <a:rPr sz="2200" b="1" spc="-10" dirty="0">
                <a:latin typeface="Comic Sans MS"/>
                <a:cs typeface="Comic Sans MS"/>
              </a:rPr>
              <a:t>Streptokokus</a:t>
            </a:r>
            <a:r>
              <a:rPr sz="2200" spc="-10" dirty="0">
                <a:latin typeface="Comic Sans MS"/>
                <a:cs typeface="Comic Sans MS"/>
              </a:rPr>
              <a:t>,</a:t>
            </a:r>
            <a:r>
              <a:rPr sz="2200" spc="55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bentuk</a:t>
            </a:r>
            <a:r>
              <a:rPr sz="2200" spc="10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bulat </a:t>
            </a:r>
            <a:r>
              <a:rPr sz="2200" spc="-645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tersusun</a:t>
            </a:r>
            <a:r>
              <a:rPr sz="2200" spc="4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seperti</a:t>
            </a:r>
            <a:r>
              <a:rPr sz="2200" spc="20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rantai</a:t>
            </a:r>
            <a:endParaRPr sz="2200">
              <a:latin typeface="Comic Sans MS"/>
              <a:cs typeface="Comic Sans MS"/>
            </a:endParaRPr>
          </a:p>
          <a:p>
            <a:pPr marL="355600" marR="1183005">
              <a:lnSpc>
                <a:spcPct val="80000"/>
              </a:lnSpc>
              <a:spcBef>
                <a:spcPts val="550"/>
              </a:spcBef>
            </a:pPr>
            <a:r>
              <a:rPr sz="2200" spc="-10" dirty="0">
                <a:latin typeface="Comic Sans MS"/>
                <a:cs typeface="Comic Sans MS"/>
              </a:rPr>
              <a:t>Contoh:</a:t>
            </a:r>
            <a:r>
              <a:rPr sz="2200" spc="25" dirty="0">
                <a:latin typeface="Comic Sans MS"/>
                <a:cs typeface="Comic Sans MS"/>
              </a:rPr>
              <a:t> </a:t>
            </a:r>
            <a:r>
              <a:rPr sz="2200" i="1" spc="-10" dirty="0">
                <a:latin typeface="Comic Sans MS"/>
                <a:cs typeface="Comic Sans MS"/>
              </a:rPr>
              <a:t>Streptococcus </a:t>
            </a:r>
            <a:r>
              <a:rPr sz="2200" i="1" spc="-640" dirty="0">
                <a:latin typeface="Comic Sans MS"/>
                <a:cs typeface="Comic Sans MS"/>
              </a:rPr>
              <a:t> </a:t>
            </a:r>
            <a:r>
              <a:rPr sz="2200" i="1" spc="-10" dirty="0">
                <a:latin typeface="Comic Sans MS"/>
                <a:cs typeface="Comic Sans MS"/>
              </a:rPr>
              <a:t>thermophilus</a:t>
            </a:r>
            <a:endParaRPr sz="2200">
              <a:latin typeface="Comic Sans MS"/>
              <a:cs typeface="Comic Sans MS"/>
            </a:endParaRPr>
          </a:p>
          <a:p>
            <a:pPr marL="355600" marR="275590" indent="-343535">
              <a:lnSpc>
                <a:spcPct val="80100"/>
              </a:lnSpc>
              <a:spcBef>
                <a:spcPts val="525"/>
              </a:spcBef>
              <a:buFont typeface="Comic Sans MS"/>
              <a:buAutoNum type="alphaLcPeriod" startAt="4"/>
              <a:tabLst>
                <a:tab pos="418465" algn="l"/>
              </a:tabLst>
            </a:pPr>
            <a:r>
              <a:rPr dirty="0"/>
              <a:t>	</a:t>
            </a:r>
            <a:r>
              <a:rPr sz="2200" b="1" spc="-10" dirty="0">
                <a:latin typeface="Comic Sans MS"/>
                <a:cs typeface="Comic Sans MS"/>
              </a:rPr>
              <a:t>Stafilokokus</a:t>
            </a:r>
            <a:r>
              <a:rPr sz="2200" spc="-10" dirty="0">
                <a:latin typeface="Comic Sans MS"/>
                <a:cs typeface="Comic Sans MS"/>
              </a:rPr>
              <a:t>,</a:t>
            </a:r>
            <a:r>
              <a:rPr sz="2200" spc="35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bentuk</a:t>
            </a:r>
            <a:r>
              <a:rPr sz="2200" spc="15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bulat </a:t>
            </a:r>
            <a:r>
              <a:rPr sz="2200" spc="-5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tersusun</a:t>
            </a:r>
            <a:r>
              <a:rPr sz="2200" spc="45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bergerombol</a:t>
            </a:r>
            <a:r>
              <a:rPr sz="2200" spc="30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seperti </a:t>
            </a:r>
            <a:r>
              <a:rPr sz="2200" spc="-645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buah</a:t>
            </a:r>
            <a:r>
              <a:rPr sz="2200" spc="5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anggur</a:t>
            </a:r>
            <a:endParaRPr sz="22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sz="2200" spc="-10" dirty="0">
                <a:latin typeface="Comic Sans MS"/>
                <a:cs typeface="Comic Sans MS"/>
              </a:rPr>
              <a:t>Contoh:</a:t>
            </a:r>
            <a:r>
              <a:rPr sz="2200" spc="20" dirty="0">
                <a:latin typeface="Comic Sans MS"/>
                <a:cs typeface="Comic Sans MS"/>
              </a:rPr>
              <a:t> </a:t>
            </a:r>
            <a:r>
              <a:rPr sz="2200" i="1" spc="-5" dirty="0">
                <a:latin typeface="Comic Sans MS"/>
                <a:cs typeface="Comic Sans MS"/>
              </a:rPr>
              <a:t>Staphylococcus</a:t>
            </a:r>
            <a:r>
              <a:rPr sz="2200" i="1" spc="40" dirty="0">
                <a:latin typeface="Comic Sans MS"/>
                <a:cs typeface="Comic Sans MS"/>
              </a:rPr>
              <a:t> </a:t>
            </a:r>
            <a:r>
              <a:rPr sz="2200" i="1" spc="-5" dirty="0">
                <a:latin typeface="Comic Sans MS"/>
                <a:cs typeface="Comic Sans MS"/>
              </a:rPr>
              <a:t>aureus</a:t>
            </a:r>
            <a:endParaRPr sz="2200">
              <a:latin typeface="Comic Sans MS"/>
              <a:cs typeface="Comic Sans MS"/>
            </a:endParaRPr>
          </a:p>
          <a:p>
            <a:pPr marL="355600" marR="55880" indent="-343535" algn="just">
              <a:lnSpc>
                <a:spcPct val="90000"/>
              </a:lnSpc>
              <a:spcBef>
                <a:spcPts val="265"/>
              </a:spcBef>
              <a:buFont typeface="Comic Sans MS"/>
              <a:buAutoNum type="alphaLcPeriod" startAt="5"/>
              <a:tabLst>
                <a:tab pos="409575" algn="l"/>
              </a:tabLst>
            </a:pPr>
            <a:r>
              <a:rPr dirty="0"/>
              <a:t>	</a:t>
            </a:r>
            <a:r>
              <a:rPr sz="2200" b="1" spc="-5" dirty="0">
                <a:latin typeface="Comic Sans MS"/>
                <a:cs typeface="Comic Sans MS"/>
              </a:rPr>
              <a:t>Sarkina</a:t>
            </a:r>
            <a:r>
              <a:rPr sz="2200" spc="-5" dirty="0">
                <a:latin typeface="Comic Sans MS"/>
                <a:cs typeface="Comic Sans MS"/>
              </a:rPr>
              <a:t>, </a:t>
            </a:r>
            <a:r>
              <a:rPr sz="2200" spc="-10" dirty="0">
                <a:latin typeface="Comic Sans MS"/>
                <a:cs typeface="Comic Sans MS"/>
              </a:rPr>
              <a:t>bentuk bulat terdiri </a:t>
            </a:r>
            <a:r>
              <a:rPr sz="2200" spc="-5" dirty="0">
                <a:latin typeface="Comic Sans MS"/>
                <a:cs typeface="Comic Sans MS"/>
              </a:rPr>
              <a:t>8 </a:t>
            </a:r>
            <a:r>
              <a:rPr sz="2200" spc="-645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sel yang </a:t>
            </a:r>
            <a:r>
              <a:rPr sz="2200" spc="-10" dirty="0">
                <a:latin typeface="Comic Sans MS"/>
                <a:cs typeface="Comic Sans MS"/>
              </a:rPr>
              <a:t>tersusun </a:t>
            </a:r>
            <a:r>
              <a:rPr sz="2200" spc="-5" dirty="0">
                <a:latin typeface="Comic Sans MS"/>
                <a:cs typeface="Comic Sans MS"/>
              </a:rPr>
              <a:t>seperti </a:t>
            </a:r>
            <a:r>
              <a:rPr sz="2200" spc="-10" dirty="0">
                <a:latin typeface="Comic Sans MS"/>
                <a:cs typeface="Comic Sans MS"/>
              </a:rPr>
              <a:t>kubus </a:t>
            </a:r>
            <a:r>
              <a:rPr sz="2200" spc="-645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Contoh:</a:t>
            </a:r>
            <a:r>
              <a:rPr sz="2200" spc="35" dirty="0">
                <a:latin typeface="Comic Sans MS"/>
                <a:cs typeface="Comic Sans MS"/>
              </a:rPr>
              <a:t> </a:t>
            </a:r>
            <a:r>
              <a:rPr sz="2200" i="1" spc="-5" dirty="0">
                <a:latin typeface="Comic Sans MS"/>
                <a:cs typeface="Comic Sans MS"/>
              </a:rPr>
              <a:t>Sarcina</a:t>
            </a:r>
            <a:r>
              <a:rPr sz="2200" i="1" spc="5" dirty="0">
                <a:latin typeface="Comic Sans MS"/>
                <a:cs typeface="Comic Sans MS"/>
              </a:rPr>
              <a:t> </a:t>
            </a:r>
            <a:r>
              <a:rPr sz="2200" i="1" spc="-5" dirty="0">
                <a:latin typeface="Comic Sans MS"/>
                <a:cs typeface="Comic Sans MS"/>
              </a:rPr>
              <a:t>sp.</a:t>
            </a:r>
            <a:endParaRPr sz="220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9762" y="806225"/>
            <a:ext cx="3451929" cy="557246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0357"/>
            <a:ext cx="4197350" cy="5541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0" dirty="0">
                <a:latin typeface="Comic Sans MS"/>
                <a:cs typeface="Comic Sans MS"/>
              </a:rPr>
              <a:t>2).</a:t>
            </a:r>
            <a:r>
              <a:rPr sz="2700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Basil</a:t>
            </a:r>
            <a:r>
              <a:rPr sz="2700" spc="-25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(Batang)</a:t>
            </a:r>
            <a:endParaRPr sz="2700">
              <a:latin typeface="Comic Sans MS"/>
              <a:cs typeface="Comic Sans MS"/>
            </a:endParaRPr>
          </a:p>
          <a:p>
            <a:pPr marL="355600" marR="1607820" indent="-343535">
              <a:lnSpc>
                <a:spcPts val="2590"/>
              </a:lnSpc>
              <a:spcBef>
                <a:spcPts val="630"/>
              </a:spcBef>
              <a:buAutoNum type="alphaLcPeriod"/>
              <a:tabLst>
                <a:tab pos="501650" algn="l"/>
              </a:tabLst>
            </a:pPr>
            <a:r>
              <a:rPr sz="2700" b="1" dirty="0">
                <a:latin typeface="Comic Sans MS"/>
                <a:cs typeface="Comic Sans MS"/>
              </a:rPr>
              <a:t>Basil</a:t>
            </a:r>
            <a:r>
              <a:rPr sz="2700" b="1" spc="-95" dirty="0">
                <a:latin typeface="Comic Sans MS"/>
                <a:cs typeface="Comic Sans MS"/>
              </a:rPr>
              <a:t> </a:t>
            </a:r>
            <a:r>
              <a:rPr sz="2700" b="1" spc="-5" dirty="0">
                <a:latin typeface="Comic Sans MS"/>
                <a:cs typeface="Comic Sans MS"/>
              </a:rPr>
              <a:t>tunggal </a:t>
            </a:r>
            <a:r>
              <a:rPr sz="2700" b="1" spc="-1155" dirty="0">
                <a:latin typeface="Comic Sans MS"/>
                <a:cs typeface="Comic Sans MS"/>
              </a:rPr>
              <a:t> </a:t>
            </a:r>
            <a:r>
              <a:rPr sz="2700" b="1" spc="-5" dirty="0">
                <a:latin typeface="Comic Sans MS"/>
                <a:cs typeface="Comic Sans MS"/>
              </a:rPr>
              <a:t>(monobasil)</a:t>
            </a:r>
            <a:endParaRPr sz="2700">
              <a:latin typeface="Comic Sans MS"/>
              <a:cs typeface="Comic Sans MS"/>
            </a:endParaRPr>
          </a:p>
          <a:p>
            <a:pPr marL="355600" marR="488950">
              <a:lnSpc>
                <a:spcPts val="2590"/>
              </a:lnSpc>
              <a:spcBef>
                <a:spcPts val="655"/>
              </a:spcBef>
            </a:pPr>
            <a:r>
              <a:rPr sz="2700" spc="-5" dirty="0">
                <a:latin typeface="Comic Sans MS"/>
                <a:cs typeface="Comic Sans MS"/>
              </a:rPr>
              <a:t>Contoh: </a:t>
            </a:r>
            <a:r>
              <a:rPr sz="2700" i="1" dirty="0">
                <a:latin typeface="Comic Sans MS"/>
                <a:cs typeface="Comic Sans MS"/>
              </a:rPr>
              <a:t>Escherichia </a:t>
            </a:r>
            <a:r>
              <a:rPr sz="2700" i="1" spc="5" dirty="0">
                <a:latin typeface="Comic Sans MS"/>
                <a:cs typeface="Comic Sans MS"/>
              </a:rPr>
              <a:t> </a:t>
            </a:r>
            <a:r>
              <a:rPr sz="2700" i="1" spc="-5" dirty="0">
                <a:latin typeface="Comic Sans MS"/>
                <a:cs typeface="Comic Sans MS"/>
              </a:rPr>
              <a:t>coli</a:t>
            </a:r>
            <a:r>
              <a:rPr sz="2700" spc="-5" dirty="0">
                <a:latin typeface="Comic Sans MS"/>
                <a:cs typeface="Comic Sans MS"/>
              </a:rPr>
              <a:t>,</a:t>
            </a:r>
            <a:r>
              <a:rPr sz="2700" i="1" spc="-5" dirty="0">
                <a:latin typeface="Comic Sans MS"/>
                <a:cs typeface="Comic Sans MS"/>
              </a:rPr>
              <a:t>Salmonella</a:t>
            </a:r>
            <a:r>
              <a:rPr sz="2700" i="1" spc="-25" dirty="0">
                <a:latin typeface="Comic Sans MS"/>
                <a:cs typeface="Comic Sans MS"/>
              </a:rPr>
              <a:t> </a:t>
            </a:r>
            <a:r>
              <a:rPr sz="2700" i="1" spc="-5" dirty="0">
                <a:latin typeface="Comic Sans MS"/>
                <a:cs typeface="Comic Sans MS"/>
              </a:rPr>
              <a:t>typhi,</a:t>
            </a:r>
            <a:endParaRPr sz="2700">
              <a:latin typeface="Comic Sans MS"/>
              <a:cs typeface="Comic Sans MS"/>
            </a:endParaRPr>
          </a:p>
          <a:p>
            <a:pPr marL="355600">
              <a:lnSpc>
                <a:spcPts val="2615"/>
              </a:lnSpc>
            </a:pPr>
            <a:r>
              <a:rPr sz="2700" i="1" spc="-5" dirty="0">
                <a:latin typeface="Comic Sans MS"/>
                <a:cs typeface="Comic Sans MS"/>
              </a:rPr>
              <a:t>Lactobacillus</a:t>
            </a:r>
            <a:endParaRPr sz="2700">
              <a:latin typeface="Comic Sans MS"/>
              <a:cs typeface="Comic Sans MS"/>
            </a:endParaRPr>
          </a:p>
          <a:p>
            <a:pPr marL="355600" marR="5080" indent="-343535">
              <a:lnSpc>
                <a:spcPts val="2590"/>
              </a:lnSpc>
              <a:spcBef>
                <a:spcPts val="625"/>
              </a:spcBef>
              <a:buAutoNum type="alphaLcPeriod" startAt="2"/>
              <a:tabLst>
                <a:tab pos="514984" algn="l"/>
              </a:tabLst>
            </a:pPr>
            <a:r>
              <a:rPr sz="2700" b="1" spc="-5" dirty="0">
                <a:latin typeface="Comic Sans MS"/>
                <a:cs typeface="Comic Sans MS"/>
              </a:rPr>
              <a:t>Diplobasil</a:t>
            </a:r>
            <a:r>
              <a:rPr sz="2700" spc="-5" dirty="0">
                <a:latin typeface="Comic Sans MS"/>
                <a:cs typeface="Comic Sans MS"/>
              </a:rPr>
              <a:t>,</a:t>
            </a:r>
            <a:r>
              <a:rPr sz="2700" spc="10" dirty="0">
                <a:latin typeface="Comic Sans MS"/>
                <a:cs typeface="Comic Sans MS"/>
              </a:rPr>
              <a:t> </a:t>
            </a:r>
            <a:r>
              <a:rPr sz="2700" spc="-10" dirty="0">
                <a:latin typeface="Comic Sans MS"/>
                <a:cs typeface="Comic Sans MS"/>
              </a:rPr>
              <a:t>bentuk </a:t>
            </a:r>
            <a:r>
              <a:rPr sz="2700" spc="-5" dirty="0">
                <a:latin typeface="Comic Sans MS"/>
                <a:cs typeface="Comic Sans MS"/>
              </a:rPr>
              <a:t> batang bergandeng dua</a:t>
            </a:r>
            <a:r>
              <a:rPr sz="2700" spc="-5" dirty="0">
                <a:latin typeface="Comic Sans MS"/>
                <a:cs typeface="Comic Sans MS"/>
                <a:hlinkClick r:id="rId2"/>
              </a:rPr>
              <a:t>- </a:t>
            </a:r>
            <a:r>
              <a:rPr sz="2700" spc="-795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dua</a:t>
            </a:r>
            <a:endParaRPr sz="27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  <a:spcBef>
                <a:spcPts val="30"/>
              </a:spcBef>
            </a:pPr>
            <a:r>
              <a:rPr sz="2700" spc="-5" dirty="0">
                <a:latin typeface="Comic Sans MS"/>
                <a:cs typeface="Comic Sans MS"/>
              </a:rPr>
              <a:t>Contoh: </a:t>
            </a:r>
            <a:r>
              <a:rPr sz="2700" i="1" spc="-5" dirty="0">
                <a:latin typeface="Comic Sans MS"/>
                <a:cs typeface="Comic Sans MS"/>
              </a:rPr>
              <a:t>Renibacterium</a:t>
            </a:r>
            <a:endParaRPr sz="2700">
              <a:latin typeface="Comic Sans MS"/>
              <a:cs typeface="Comic Sans MS"/>
            </a:endParaRPr>
          </a:p>
          <a:p>
            <a:pPr marL="486409" indent="-474345">
              <a:lnSpc>
                <a:spcPts val="2915"/>
              </a:lnSpc>
              <a:spcBef>
                <a:spcPts val="5"/>
              </a:spcBef>
              <a:buAutoNum type="alphaLcPeriod" startAt="3"/>
              <a:tabLst>
                <a:tab pos="487045" algn="l"/>
              </a:tabLst>
            </a:pPr>
            <a:r>
              <a:rPr sz="2700" b="1" spc="-5" dirty="0">
                <a:latin typeface="Comic Sans MS"/>
                <a:cs typeface="Comic Sans MS"/>
              </a:rPr>
              <a:t>Streptobasil</a:t>
            </a:r>
            <a:r>
              <a:rPr sz="2700" spc="-5" dirty="0">
                <a:latin typeface="Comic Sans MS"/>
                <a:cs typeface="Comic Sans MS"/>
              </a:rPr>
              <a:t>,</a:t>
            </a:r>
            <a:r>
              <a:rPr sz="2700" dirty="0">
                <a:latin typeface="Comic Sans MS"/>
                <a:cs typeface="Comic Sans MS"/>
              </a:rPr>
              <a:t> </a:t>
            </a:r>
            <a:r>
              <a:rPr sz="2700" spc="-10" dirty="0">
                <a:latin typeface="Comic Sans MS"/>
                <a:cs typeface="Comic Sans MS"/>
              </a:rPr>
              <a:t>bentuk</a:t>
            </a:r>
            <a:endParaRPr sz="2700">
              <a:latin typeface="Comic Sans MS"/>
              <a:cs typeface="Comic Sans MS"/>
            </a:endParaRPr>
          </a:p>
          <a:p>
            <a:pPr marL="355600" marR="455930">
              <a:lnSpc>
                <a:spcPct val="80000"/>
              </a:lnSpc>
              <a:spcBef>
                <a:spcPts val="320"/>
              </a:spcBef>
            </a:pPr>
            <a:r>
              <a:rPr sz="2700" spc="-10" dirty="0">
                <a:latin typeface="Comic Sans MS"/>
                <a:cs typeface="Comic Sans MS"/>
              </a:rPr>
              <a:t>batang</a:t>
            </a:r>
            <a:r>
              <a:rPr sz="2700" spc="10" dirty="0">
                <a:latin typeface="Comic Sans MS"/>
                <a:cs typeface="Comic Sans MS"/>
              </a:rPr>
              <a:t> </a:t>
            </a:r>
            <a:r>
              <a:rPr sz="2700" spc="-10" dirty="0">
                <a:latin typeface="Comic Sans MS"/>
                <a:cs typeface="Comic Sans MS"/>
              </a:rPr>
              <a:t>bergandengan </a:t>
            </a:r>
            <a:r>
              <a:rPr sz="2700" spc="-790" dirty="0">
                <a:latin typeface="Comic Sans MS"/>
                <a:cs typeface="Comic Sans MS"/>
              </a:rPr>
              <a:t> </a:t>
            </a:r>
            <a:r>
              <a:rPr sz="2700" dirty="0">
                <a:latin typeface="Comic Sans MS"/>
                <a:cs typeface="Comic Sans MS"/>
              </a:rPr>
              <a:t>seperti</a:t>
            </a:r>
            <a:r>
              <a:rPr sz="2700" spc="-15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rantai</a:t>
            </a:r>
            <a:endParaRPr sz="2700">
              <a:latin typeface="Comic Sans MS"/>
              <a:cs typeface="Comic Sans MS"/>
            </a:endParaRPr>
          </a:p>
          <a:p>
            <a:pPr marL="116205">
              <a:lnSpc>
                <a:spcPts val="2915"/>
              </a:lnSpc>
            </a:pPr>
            <a:r>
              <a:rPr sz="2700" spc="-5" dirty="0">
                <a:latin typeface="Comic Sans MS"/>
                <a:cs typeface="Comic Sans MS"/>
              </a:rPr>
              <a:t>Contoh: </a:t>
            </a:r>
            <a:r>
              <a:rPr sz="2700" i="1" spc="-5" dirty="0">
                <a:latin typeface="Comic Sans MS"/>
                <a:cs typeface="Comic Sans MS"/>
              </a:rPr>
              <a:t>Azotobacter</a:t>
            </a:r>
            <a:r>
              <a:rPr sz="2700" i="1" spc="20" dirty="0">
                <a:latin typeface="Comic Sans MS"/>
                <a:cs typeface="Comic Sans MS"/>
              </a:rPr>
              <a:t> </a:t>
            </a:r>
            <a:r>
              <a:rPr sz="2700" i="1" dirty="0">
                <a:latin typeface="Comic Sans MS"/>
                <a:cs typeface="Comic Sans MS"/>
              </a:rPr>
              <a:t>sp</a:t>
            </a:r>
            <a:r>
              <a:rPr sz="2700" dirty="0">
                <a:latin typeface="Comic Sans MS"/>
                <a:cs typeface="Comic Sans MS"/>
              </a:rPr>
              <a:t>.</a:t>
            </a:r>
            <a:endParaRPr sz="2700">
              <a:latin typeface="Comic Sans MS"/>
              <a:cs typeface="Comic Sans MS"/>
            </a:endParaRPr>
          </a:p>
          <a:p>
            <a:pPr marL="355600">
              <a:lnSpc>
                <a:spcPts val="2915"/>
              </a:lnSpc>
            </a:pPr>
            <a:r>
              <a:rPr sz="2700" dirty="0">
                <a:latin typeface="Comic Sans MS"/>
                <a:cs typeface="Comic Sans MS"/>
              </a:rPr>
              <a:t>,</a:t>
            </a:r>
            <a:r>
              <a:rPr sz="2700" spc="-25" dirty="0">
                <a:latin typeface="Comic Sans MS"/>
                <a:cs typeface="Comic Sans MS"/>
              </a:rPr>
              <a:t> </a:t>
            </a:r>
            <a:r>
              <a:rPr sz="2700" i="1" spc="-5" dirty="0">
                <a:latin typeface="Comic Sans MS"/>
                <a:cs typeface="Comic Sans MS"/>
              </a:rPr>
              <a:t>Bacillus</a:t>
            </a:r>
            <a:r>
              <a:rPr sz="2700" i="1" spc="-25" dirty="0">
                <a:latin typeface="Comic Sans MS"/>
                <a:cs typeface="Comic Sans MS"/>
              </a:rPr>
              <a:t> </a:t>
            </a:r>
            <a:r>
              <a:rPr sz="2700" i="1" dirty="0">
                <a:latin typeface="Comic Sans MS"/>
                <a:cs typeface="Comic Sans MS"/>
              </a:rPr>
              <a:t>anthracis</a:t>
            </a:r>
            <a:endParaRPr sz="2700">
              <a:latin typeface="Comic Sans MS"/>
              <a:cs typeface="Comic Sans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608576" y="569976"/>
            <a:ext cx="4346575" cy="5794375"/>
            <a:chOff x="4608576" y="569976"/>
            <a:chExt cx="4346575" cy="57943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08576" y="569976"/>
              <a:ext cx="4346448" cy="57942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3000" y="914400"/>
              <a:ext cx="3657600" cy="5105400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4908550" y="869950"/>
            <a:ext cx="3746500" cy="5194300"/>
          </a:xfrm>
          <a:custGeom>
            <a:avLst/>
            <a:gdLst/>
            <a:ahLst/>
            <a:cxnLst/>
            <a:rect l="l" t="t" r="r" b="b"/>
            <a:pathLst>
              <a:path w="3746500" h="5194300">
                <a:moveTo>
                  <a:pt x="652907" y="0"/>
                </a:moveTo>
                <a:lnTo>
                  <a:pt x="3746500" y="0"/>
                </a:lnTo>
                <a:lnTo>
                  <a:pt x="3746500" y="4541393"/>
                </a:lnTo>
                <a:lnTo>
                  <a:pt x="3743198" y="4607052"/>
                </a:lnTo>
                <a:lnTo>
                  <a:pt x="3733419" y="4672203"/>
                </a:lnTo>
                <a:lnTo>
                  <a:pt x="3717163" y="4734902"/>
                </a:lnTo>
                <a:lnTo>
                  <a:pt x="3695065" y="4794885"/>
                </a:lnTo>
                <a:lnTo>
                  <a:pt x="3667759" y="4851920"/>
                </a:lnTo>
                <a:lnTo>
                  <a:pt x="3634867" y="4906137"/>
                </a:lnTo>
                <a:lnTo>
                  <a:pt x="3597021" y="4956378"/>
                </a:lnTo>
                <a:lnTo>
                  <a:pt x="3554983" y="5002720"/>
                </a:lnTo>
                <a:lnTo>
                  <a:pt x="3508629" y="5044808"/>
                </a:lnTo>
                <a:lnTo>
                  <a:pt x="3458336" y="5082705"/>
                </a:lnTo>
                <a:lnTo>
                  <a:pt x="3404107" y="5115585"/>
                </a:lnTo>
                <a:lnTo>
                  <a:pt x="3347084" y="5142826"/>
                </a:lnTo>
                <a:lnTo>
                  <a:pt x="3287141" y="5164937"/>
                </a:lnTo>
                <a:lnTo>
                  <a:pt x="3224403" y="5181155"/>
                </a:lnTo>
                <a:lnTo>
                  <a:pt x="3159252" y="5190959"/>
                </a:lnTo>
                <a:lnTo>
                  <a:pt x="3093593" y="5194300"/>
                </a:lnTo>
                <a:lnTo>
                  <a:pt x="0" y="5194300"/>
                </a:lnTo>
                <a:lnTo>
                  <a:pt x="0" y="652907"/>
                </a:lnTo>
                <a:lnTo>
                  <a:pt x="3301" y="587248"/>
                </a:lnTo>
                <a:lnTo>
                  <a:pt x="13080" y="522477"/>
                </a:lnTo>
                <a:lnTo>
                  <a:pt x="29337" y="459486"/>
                </a:lnTo>
                <a:lnTo>
                  <a:pt x="51435" y="399414"/>
                </a:lnTo>
                <a:lnTo>
                  <a:pt x="78739" y="342391"/>
                </a:lnTo>
                <a:lnTo>
                  <a:pt x="111633" y="288163"/>
                </a:lnTo>
                <a:lnTo>
                  <a:pt x="149478" y="237871"/>
                </a:lnTo>
                <a:lnTo>
                  <a:pt x="191515" y="191515"/>
                </a:lnTo>
                <a:lnTo>
                  <a:pt x="237871" y="149478"/>
                </a:lnTo>
                <a:lnTo>
                  <a:pt x="288163" y="111633"/>
                </a:lnTo>
                <a:lnTo>
                  <a:pt x="342391" y="78739"/>
                </a:lnTo>
                <a:lnTo>
                  <a:pt x="399414" y="51435"/>
                </a:lnTo>
                <a:lnTo>
                  <a:pt x="459486" y="29337"/>
                </a:lnTo>
                <a:lnTo>
                  <a:pt x="522477" y="13080"/>
                </a:lnTo>
                <a:lnTo>
                  <a:pt x="587248" y="3301"/>
                </a:lnTo>
                <a:lnTo>
                  <a:pt x="652907" y="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25323"/>
            <a:ext cx="4371975" cy="551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Comic Sans MS"/>
                <a:cs typeface="Comic Sans MS"/>
              </a:rPr>
              <a:t>3).</a:t>
            </a:r>
            <a:r>
              <a:rPr sz="2500" spc="-40" dirty="0">
                <a:latin typeface="Comic Sans MS"/>
                <a:cs typeface="Comic Sans MS"/>
              </a:rPr>
              <a:t> </a:t>
            </a:r>
            <a:r>
              <a:rPr sz="2500" spc="-10" dirty="0">
                <a:latin typeface="Comic Sans MS"/>
                <a:cs typeface="Comic Sans MS"/>
              </a:rPr>
              <a:t>Spiral</a:t>
            </a:r>
            <a:endParaRPr sz="2500">
              <a:latin typeface="Comic Sans MS"/>
              <a:cs typeface="Comic Sans MS"/>
            </a:endParaRPr>
          </a:p>
          <a:p>
            <a:pPr marL="355600" marR="5080">
              <a:lnSpc>
                <a:spcPts val="2400"/>
              </a:lnSpc>
              <a:spcBef>
                <a:spcPts val="585"/>
              </a:spcBef>
            </a:pPr>
            <a:r>
              <a:rPr sz="2500" spc="-10" dirty="0">
                <a:latin typeface="Comic Sans MS"/>
                <a:cs typeface="Comic Sans MS"/>
              </a:rPr>
              <a:t>Sesuai</a:t>
            </a:r>
            <a:r>
              <a:rPr sz="2500" spc="20" dirty="0">
                <a:latin typeface="Comic Sans MS"/>
                <a:cs typeface="Comic Sans MS"/>
              </a:rPr>
              <a:t> </a:t>
            </a:r>
            <a:r>
              <a:rPr sz="2500" spc="-10" dirty="0">
                <a:latin typeface="Comic Sans MS"/>
                <a:cs typeface="Comic Sans MS"/>
              </a:rPr>
              <a:t>dengan</a:t>
            </a:r>
            <a:r>
              <a:rPr sz="2500" spc="25" dirty="0">
                <a:latin typeface="Comic Sans MS"/>
                <a:cs typeface="Comic Sans MS"/>
              </a:rPr>
              <a:t> </a:t>
            </a:r>
            <a:r>
              <a:rPr sz="2500" spc="-10" dirty="0">
                <a:latin typeface="Comic Sans MS"/>
                <a:cs typeface="Comic Sans MS"/>
              </a:rPr>
              <a:t>namanya, </a:t>
            </a:r>
            <a:r>
              <a:rPr sz="2500" spc="-5" dirty="0">
                <a:latin typeface="Comic Sans MS"/>
                <a:cs typeface="Comic Sans MS"/>
              </a:rPr>
              <a:t> </a:t>
            </a:r>
            <a:r>
              <a:rPr sz="2500" spc="-10" dirty="0">
                <a:latin typeface="Comic Sans MS"/>
                <a:cs typeface="Comic Sans MS"/>
              </a:rPr>
              <a:t>bakteri</a:t>
            </a:r>
            <a:r>
              <a:rPr sz="2500" spc="5" dirty="0">
                <a:latin typeface="Comic Sans MS"/>
                <a:cs typeface="Comic Sans MS"/>
              </a:rPr>
              <a:t> </a:t>
            </a:r>
            <a:r>
              <a:rPr sz="2500" spc="-5" dirty="0">
                <a:latin typeface="Comic Sans MS"/>
                <a:cs typeface="Comic Sans MS"/>
              </a:rPr>
              <a:t>spiral</a:t>
            </a:r>
            <a:r>
              <a:rPr sz="2500" spc="5" dirty="0">
                <a:latin typeface="Comic Sans MS"/>
                <a:cs typeface="Comic Sans MS"/>
              </a:rPr>
              <a:t> </a:t>
            </a:r>
            <a:r>
              <a:rPr sz="2500" spc="-10" dirty="0">
                <a:latin typeface="Comic Sans MS"/>
                <a:cs typeface="Comic Sans MS"/>
              </a:rPr>
              <a:t>yaitu</a:t>
            </a:r>
            <a:r>
              <a:rPr sz="2500" dirty="0">
                <a:latin typeface="Comic Sans MS"/>
                <a:cs typeface="Comic Sans MS"/>
              </a:rPr>
              <a:t> </a:t>
            </a:r>
            <a:r>
              <a:rPr sz="2500" spc="-10" dirty="0">
                <a:latin typeface="Comic Sans MS"/>
                <a:cs typeface="Comic Sans MS"/>
              </a:rPr>
              <a:t>bakteri </a:t>
            </a:r>
            <a:r>
              <a:rPr sz="2500" spc="-735" dirty="0">
                <a:latin typeface="Comic Sans MS"/>
                <a:cs typeface="Comic Sans MS"/>
              </a:rPr>
              <a:t> </a:t>
            </a:r>
            <a:r>
              <a:rPr sz="2500" spc="-10" dirty="0">
                <a:latin typeface="Comic Sans MS"/>
                <a:cs typeface="Comic Sans MS"/>
              </a:rPr>
              <a:t>yang</a:t>
            </a:r>
            <a:r>
              <a:rPr sz="2500" spc="10" dirty="0">
                <a:latin typeface="Comic Sans MS"/>
                <a:cs typeface="Comic Sans MS"/>
              </a:rPr>
              <a:t> </a:t>
            </a:r>
            <a:r>
              <a:rPr sz="2500" spc="-10" dirty="0">
                <a:latin typeface="Comic Sans MS"/>
                <a:cs typeface="Comic Sans MS"/>
              </a:rPr>
              <a:t>berbentuk</a:t>
            </a:r>
            <a:r>
              <a:rPr sz="2500" spc="45" dirty="0">
                <a:latin typeface="Comic Sans MS"/>
                <a:cs typeface="Comic Sans MS"/>
              </a:rPr>
              <a:t> </a:t>
            </a:r>
            <a:r>
              <a:rPr sz="2500" spc="-10" dirty="0">
                <a:latin typeface="Comic Sans MS"/>
                <a:cs typeface="Comic Sans MS"/>
              </a:rPr>
              <a:t>spiral</a:t>
            </a:r>
            <a:endParaRPr sz="2500">
              <a:latin typeface="Comic Sans MS"/>
              <a:cs typeface="Comic Sans MS"/>
            </a:endParaRPr>
          </a:p>
          <a:p>
            <a:pPr marL="355600" marR="577215" indent="-343535">
              <a:lnSpc>
                <a:spcPts val="2400"/>
              </a:lnSpc>
              <a:spcBef>
                <a:spcPts val="600"/>
              </a:spcBef>
              <a:buAutoNum type="alphaLcPeriod"/>
              <a:tabLst>
                <a:tab pos="349885" algn="l"/>
              </a:tabLst>
            </a:pPr>
            <a:r>
              <a:rPr sz="2500" spc="-10" dirty="0">
                <a:latin typeface="Comic Sans MS"/>
                <a:cs typeface="Comic Sans MS"/>
              </a:rPr>
              <a:t>Spiral,</a:t>
            </a:r>
            <a:r>
              <a:rPr sz="2500" spc="10" dirty="0">
                <a:latin typeface="Comic Sans MS"/>
                <a:cs typeface="Comic Sans MS"/>
              </a:rPr>
              <a:t> </a:t>
            </a:r>
            <a:r>
              <a:rPr sz="2500" spc="-10" dirty="0">
                <a:latin typeface="Comic Sans MS"/>
                <a:cs typeface="Comic Sans MS"/>
              </a:rPr>
              <a:t>berupa</a:t>
            </a:r>
            <a:r>
              <a:rPr sz="2500" spc="10" dirty="0">
                <a:latin typeface="Comic Sans MS"/>
                <a:cs typeface="Comic Sans MS"/>
              </a:rPr>
              <a:t> </a:t>
            </a:r>
            <a:r>
              <a:rPr sz="2500" spc="-5" dirty="0">
                <a:latin typeface="Comic Sans MS"/>
                <a:cs typeface="Comic Sans MS"/>
              </a:rPr>
              <a:t>lengkung </a:t>
            </a:r>
            <a:r>
              <a:rPr sz="2500" spc="-730" dirty="0">
                <a:latin typeface="Comic Sans MS"/>
                <a:cs typeface="Comic Sans MS"/>
              </a:rPr>
              <a:t> </a:t>
            </a:r>
            <a:r>
              <a:rPr sz="2500" spc="-5" dirty="0">
                <a:latin typeface="Comic Sans MS"/>
                <a:cs typeface="Comic Sans MS"/>
              </a:rPr>
              <a:t>lebih</a:t>
            </a:r>
            <a:r>
              <a:rPr sz="2500" spc="10" dirty="0">
                <a:latin typeface="Comic Sans MS"/>
                <a:cs typeface="Comic Sans MS"/>
              </a:rPr>
              <a:t> </a:t>
            </a:r>
            <a:r>
              <a:rPr sz="2500" spc="-10" dirty="0">
                <a:latin typeface="Comic Sans MS"/>
                <a:cs typeface="Comic Sans MS"/>
              </a:rPr>
              <a:t>dari</a:t>
            </a:r>
            <a:r>
              <a:rPr sz="2500" spc="-5" dirty="0">
                <a:latin typeface="Comic Sans MS"/>
                <a:cs typeface="Comic Sans MS"/>
              </a:rPr>
              <a:t> setengah </a:t>
            </a:r>
            <a:r>
              <a:rPr sz="2500" dirty="0">
                <a:latin typeface="Comic Sans MS"/>
                <a:cs typeface="Comic Sans MS"/>
              </a:rPr>
              <a:t> </a:t>
            </a:r>
            <a:r>
              <a:rPr sz="2500" spc="-5" dirty="0">
                <a:latin typeface="Comic Sans MS"/>
                <a:cs typeface="Comic Sans MS"/>
              </a:rPr>
              <a:t>lingkaran</a:t>
            </a:r>
            <a:endParaRPr sz="2500">
              <a:latin typeface="Comic Sans MS"/>
              <a:cs typeface="Comic Sans MS"/>
            </a:endParaRPr>
          </a:p>
          <a:p>
            <a:pPr marR="568960" algn="r">
              <a:lnSpc>
                <a:spcPct val="100000"/>
              </a:lnSpc>
              <a:spcBef>
                <a:spcPts val="20"/>
              </a:spcBef>
            </a:pPr>
            <a:r>
              <a:rPr sz="2500" spc="-10" dirty="0">
                <a:latin typeface="Comic Sans MS"/>
                <a:cs typeface="Comic Sans MS"/>
              </a:rPr>
              <a:t>Contoh:</a:t>
            </a:r>
            <a:r>
              <a:rPr sz="2500" spc="25" dirty="0">
                <a:latin typeface="Comic Sans MS"/>
                <a:cs typeface="Comic Sans MS"/>
              </a:rPr>
              <a:t> </a:t>
            </a:r>
            <a:r>
              <a:rPr sz="2500" i="1" spc="-10" dirty="0">
                <a:latin typeface="Comic Sans MS"/>
                <a:cs typeface="Comic Sans MS"/>
              </a:rPr>
              <a:t>Spirillum</a:t>
            </a:r>
            <a:r>
              <a:rPr sz="2500" i="1" spc="30" dirty="0">
                <a:latin typeface="Comic Sans MS"/>
                <a:cs typeface="Comic Sans MS"/>
              </a:rPr>
              <a:t> </a:t>
            </a:r>
            <a:r>
              <a:rPr sz="2500" i="1" spc="-5" dirty="0">
                <a:latin typeface="Comic Sans MS"/>
                <a:cs typeface="Comic Sans MS"/>
              </a:rPr>
              <a:t>minor</a:t>
            </a:r>
            <a:endParaRPr sz="2500">
              <a:latin typeface="Comic Sans MS"/>
              <a:cs typeface="Comic Sans MS"/>
            </a:endParaRPr>
          </a:p>
          <a:p>
            <a:pPr marL="465455" marR="639445" indent="-465455" algn="r">
              <a:lnSpc>
                <a:spcPts val="2700"/>
              </a:lnSpc>
              <a:spcBef>
                <a:spcPts val="5"/>
              </a:spcBef>
              <a:buAutoNum type="alphaLcPeriod" startAt="2"/>
              <a:tabLst>
                <a:tab pos="465455" algn="l"/>
              </a:tabLst>
            </a:pPr>
            <a:r>
              <a:rPr sz="2500" b="1" spc="-5" dirty="0">
                <a:latin typeface="Comic Sans MS"/>
                <a:cs typeface="Comic Sans MS"/>
              </a:rPr>
              <a:t>Koma </a:t>
            </a:r>
            <a:r>
              <a:rPr sz="2500" b="1" spc="-10" dirty="0">
                <a:latin typeface="Comic Sans MS"/>
                <a:cs typeface="Comic Sans MS"/>
              </a:rPr>
              <a:t>(Vibrio)</a:t>
            </a:r>
            <a:r>
              <a:rPr sz="2500" spc="-10" dirty="0">
                <a:latin typeface="Comic Sans MS"/>
                <a:cs typeface="Comic Sans MS"/>
              </a:rPr>
              <a:t>,</a:t>
            </a:r>
            <a:r>
              <a:rPr sz="2500" spc="35" dirty="0">
                <a:latin typeface="Comic Sans MS"/>
                <a:cs typeface="Comic Sans MS"/>
              </a:rPr>
              <a:t> </a:t>
            </a:r>
            <a:r>
              <a:rPr sz="2500" spc="-10" dirty="0">
                <a:latin typeface="Comic Sans MS"/>
                <a:cs typeface="Comic Sans MS"/>
              </a:rPr>
              <a:t>berupa</a:t>
            </a:r>
            <a:endParaRPr sz="2500">
              <a:latin typeface="Comic Sans MS"/>
              <a:cs typeface="Comic Sans MS"/>
            </a:endParaRPr>
          </a:p>
          <a:p>
            <a:pPr marL="355600" marR="819150">
              <a:lnSpc>
                <a:spcPct val="90000"/>
              </a:lnSpc>
            </a:pPr>
            <a:r>
              <a:rPr sz="2500" spc="-5" dirty="0">
                <a:latin typeface="Comic Sans MS"/>
                <a:cs typeface="Comic Sans MS"/>
              </a:rPr>
              <a:t>lengkung</a:t>
            </a:r>
            <a:r>
              <a:rPr sz="2500" spc="20" dirty="0">
                <a:latin typeface="Comic Sans MS"/>
                <a:cs typeface="Comic Sans MS"/>
              </a:rPr>
              <a:t> </a:t>
            </a:r>
            <a:r>
              <a:rPr sz="2500" spc="-10" dirty="0">
                <a:latin typeface="Comic Sans MS"/>
                <a:cs typeface="Comic Sans MS"/>
              </a:rPr>
              <a:t>kurang</a:t>
            </a:r>
            <a:r>
              <a:rPr sz="2500" dirty="0">
                <a:latin typeface="Comic Sans MS"/>
                <a:cs typeface="Comic Sans MS"/>
              </a:rPr>
              <a:t> </a:t>
            </a:r>
            <a:r>
              <a:rPr sz="2500" spc="-10" dirty="0">
                <a:latin typeface="Comic Sans MS"/>
                <a:cs typeface="Comic Sans MS"/>
              </a:rPr>
              <a:t>dari </a:t>
            </a:r>
            <a:r>
              <a:rPr sz="2500" spc="-5" dirty="0">
                <a:latin typeface="Comic Sans MS"/>
                <a:cs typeface="Comic Sans MS"/>
              </a:rPr>
              <a:t> setengah</a:t>
            </a:r>
            <a:r>
              <a:rPr sz="2500" spc="5" dirty="0">
                <a:latin typeface="Comic Sans MS"/>
                <a:cs typeface="Comic Sans MS"/>
              </a:rPr>
              <a:t> </a:t>
            </a:r>
            <a:r>
              <a:rPr sz="2500" spc="-5" dirty="0">
                <a:latin typeface="Comic Sans MS"/>
                <a:cs typeface="Comic Sans MS"/>
              </a:rPr>
              <a:t>lingkaran </a:t>
            </a:r>
            <a:r>
              <a:rPr sz="2500" dirty="0">
                <a:latin typeface="Comic Sans MS"/>
                <a:cs typeface="Comic Sans MS"/>
              </a:rPr>
              <a:t> </a:t>
            </a:r>
            <a:r>
              <a:rPr sz="2500" spc="-10" dirty="0">
                <a:latin typeface="Comic Sans MS"/>
                <a:cs typeface="Comic Sans MS"/>
              </a:rPr>
              <a:t>Contoh:</a:t>
            </a:r>
            <a:r>
              <a:rPr sz="2500" spc="20" dirty="0">
                <a:latin typeface="Comic Sans MS"/>
                <a:cs typeface="Comic Sans MS"/>
              </a:rPr>
              <a:t> </a:t>
            </a:r>
            <a:r>
              <a:rPr sz="2500" i="1" spc="-10" dirty="0">
                <a:latin typeface="Comic Sans MS"/>
                <a:cs typeface="Comic Sans MS"/>
              </a:rPr>
              <a:t>Vibrio</a:t>
            </a:r>
            <a:r>
              <a:rPr sz="2500" i="1" spc="10" dirty="0">
                <a:latin typeface="Comic Sans MS"/>
                <a:cs typeface="Comic Sans MS"/>
              </a:rPr>
              <a:t> </a:t>
            </a:r>
            <a:r>
              <a:rPr sz="2500" i="1" spc="-5" dirty="0">
                <a:latin typeface="Comic Sans MS"/>
                <a:cs typeface="Comic Sans MS"/>
              </a:rPr>
              <a:t>comma</a:t>
            </a:r>
            <a:endParaRPr sz="2500">
              <a:latin typeface="Comic Sans MS"/>
              <a:cs typeface="Comic Sans MS"/>
            </a:endParaRPr>
          </a:p>
          <a:p>
            <a:pPr marL="355600" marR="351790" indent="-343535">
              <a:lnSpc>
                <a:spcPts val="2400"/>
              </a:lnSpc>
              <a:spcBef>
                <a:spcPts val="580"/>
              </a:spcBef>
              <a:buFont typeface="Comic Sans MS"/>
              <a:buAutoNum type="alphaLcPeriod" startAt="3"/>
              <a:tabLst>
                <a:tab pos="454025" algn="l"/>
              </a:tabLst>
            </a:pPr>
            <a:r>
              <a:rPr dirty="0"/>
              <a:t>	</a:t>
            </a:r>
            <a:r>
              <a:rPr sz="2500" b="1" spc="-10" dirty="0">
                <a:latin typeface="Comic Sans MS"/>
                <a:cs typeface="Comic Sans MS"/>
              </a:rPr>
              <a:t>Spiroseta</a:t>
            </a:r>
            <a:r>
              <a:rPr sz="2500" spc="-10" dirty="0">
                <a:latin typeface="Comic Sans MS"/>
                <a:cs typeface="Comic Sans MS"/>
              </a:rPr>
              <a:t>,</a:t>
            </a:r>
            <a:r>
              <a:rPr sz="2500" spc="15" dirty="0">
                <a:latin typeface="Comic Sans MS"/>
                <a:cs typeface="Comic Sans MS"/>
              </a:rPr>
              <a:t> </a:t>
            </a:r>
            <a:r>
              <a:rPr sz="2500" spc="-10" dirty="0">
                <a:latin typeface="Comic Sans MS"/>
                <a:cs typeface="Comic Sans MS"/>
              </a:rPr>
              <a:t>berupa</a:t>
            </a:r>
            <a:r>
              <a:rPr sz="2500" spc="10" dirty="0">
                <a:latin typeface="Comic Sans MS"/>
                <a:cs typeface="Comic Sans MS"/>
              </a:rPr>
              <a:t> </a:t>
            </a:r>
            <a:r>
              <a:rPr sz="2500" spc="-10" dirty="0">
                <a:latin typeface="Comic Sans MS"/>
                <a:cs typeface="Comic Sans MS"/>
              </a:rPr>
              <a:t>spiral </a:t>
            </a:r>
            <a:r>
              <a:rPr sz="2500" spc="-730" dirty="0">
                <a:latin typeface="Comic Sans MS"/>
                <a:cs typeface="Comic Sans MS"/>
              </a:rPr>
              <a:t> </a:t>
            </a:r>
            <a:r>
              <a:rPr sz="2500" spc="-10" dirty="0">
                <a:latin typeface="Comic Sans MS"/>
                <a:cs typeface="Comic Sans MS"/>
              </a:rPr>
              <a:t>yang</a:t>
            </a:r>
            <a:r>
              <a:rPr sz="2500" spc="5" dirty="0">
                <a:latin typeface="Comic Sans MS"/>
                <a:cs typeface="Comic Sans MS"/>
              </a:rPr>
              <a:t> </a:t>
            </a:r>
            <a:r>
              <a:rPr sz="2500" spc="-5" dirty="0">
                <a:latin typeface="Comic Sans MS"/>
                <a:cs typeface="Comic Sans MS"/>
              </a:rPr>
              <a:t>halus</a:t>
            </a:r>
            <a:r>
              <a:rPr sz="2500" spc="10" dirty="0">
                <a:latin typeface="Comic Sans MS"/>
                <a:cs typeface="Comic Sans MS"/>
              </a:rPr>
              <a:t> </a:t>
            </a:r>
            <a:r>
              <a:rPr sz="2500" spc="-10" dirty="0">
                <a:latin typeface="Comic Sans MS"/>
                <a:cs typeface="Comic Sans MS"/>
              </a:rPr>
              <a:t>dan</a:t>
            </a:r>
            <a:r>
              <a:rPr sz="2500" dirty="0">
                <a:latin typeface="Comic Sans MS"/>
                <a:cs typeface="Comic Sans MS"/>
              </a:rPr>
              <a:t> </a:t>
            </a:r>
            <a:r>
              <a:rPr sz="2500" spc="-5" dirty="0">
                <a:latin typeface="Comic Sans MS"/>
                <a:cs typeface="Comic Sans MS"/>
              </a:rPr>
              <a:t>lentur</a:t>
            </a:r>
            <a:endParaRPr sz="2500">
              <a:latin typeface="Comic Sans MS"/>
              <a:cs typeface="Comic Sans MS"/>
            </a:endParaRPr>
          </a:p>
          <a:p>
            <a:pPr marL="355600" marR="1167765">
              <a:lnSpc>
                <a:spcPct val="80000"/>
              </a:lnSpc>
              <a:spcBef>
                <a:spcPts val="620"/>
              </a:spcBef>
            </a:pPr>
            <a:r>
              <a:rPr sz="2500" spc="-10" dirty="0">
                <a:latin typeface="Comic Sans MS"/>
                <a:cs typeface="Comic Sans MS"/>
              </a:rPr>
              <a:t>Contoh:</a:t>
            </a:r>
            <a:r>
              <a:rPr sz="2500" dirty="0">
                <a:latin typeface="Comic Sans MS"/>
                <a:cs typeface="Comic Sans MS"/>
              </a:rPr>
              <a:t> </a:t>
            </a:r>
            <a:r>
              <a:rPr sz="2500" i="1" spc="-10" dirty="0">
                <a:latin typeface="Comic Sans MS"/>
                <a:cs typeface="Comic Sans MS"/>
              </a:rPr>
              <a:t>Treponema </a:t>
            </a:r>
            <a:r>
              <a:rPr sz="2500" i="1" spc="-730" dirty="0">
                <a:latin typeface="Comic Sans MS"/>
                <a:cs typeface="Comic Sans MS"/>
              </a:rPr>
              <a:t> </a:t>
            </a:r>
            <a:r>
              <a:rPr sz="2500" i="1" spc="-5" dirty="0">
                <a:latin typeface="Comic Sans MS"/>
                <a:cs typeface="Comic Sans MS"/>
              </a:rPr>
              <a:t>pallidum</a:t>
            </a:r>
            <a:endParaRPr sz="250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5191" y="1088136"/>
            <a:ext cx="3890771" cy="49149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320751"/>
            <a:ext cx="4430395" cy="5971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4970" indent="-382905">
              <a:lnSpc>
                <a:spcPct val="100000"/>
              </a:lnSpc>
              <a:spcBef>
                <a:spcPts val="105"/>
              </a:spcBef>
              <a:buFont typeface="Comic Sans MS"/>
              <a:buAutoNum type="arabicPeriod" startAt="3"/>
              <a:tabLst>
                <a:tab pos="395605" algn="l"/>
              </a:tabLst>
            </a:pPr>
            <a:r>
              <a:rPr sz="2600" b="1" i="1" spc="-5" dirty="0">
                <a:latin typeface="Comic Sans MS"/>
                <a:cs typeface="Comic Sans MS"/>
              </a:rPr>
              <a:t>Struktur</a:t>
            </a:r>
            <a:r>
              <a:rPr sz="2600" b="1" i="1" spc="-65" dirty="0">
                <a:latin typeface="Comic Sans MS"/>
                <a:cs typeface="Comic Sans MS"/>
              </a:rPr>
              <a:t> </a:t>
            </a:r>
            <a:r>
              <a:rPr sz="2600" b="1" i="1" spc="-5" dirty="0">
                <a:latin typeface="Comic Sans MS"/>
                <a:cs typeface="Comic Sans MS"/>
              </a:rPr>
              <a:t>Sel</a:t>
            </a:r>
            <a:endParaRPr sz="2600">
              <a:latin typeface="Comic Sans MS"/>
              <a:cs typeface="Comic Sans MS"/>
            </a:endParaRPr>
          </a:p>
          <a:p>
            <a:pPr marL="355600" marR="902335" indent="-343535">
              <a:lnSpc>
                <a:spcPct val="80000"/>
              </a:lnSpc>
              <a:spcBef>
                <a:spcPts val="625"/>
              </a:spcBef>
            </a:pPr>
            <a:r>
              <a:rPr sz="2600" spc="-5" dirty="0">
                <a:latin typeface="Comic Sans MS"/>
                <a:cs typeface="Comic Sans MS"/>
              </a:rPr>
              <a:t>Bagian-bagian</a:t>
            </a:r>
            <a:r>
              <a:rPr sz="2600" spc="-85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struktur </a:t>
            </a:r>
            <a:r>
              <a:rPr sz="2600" spc="-76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bakteri:</a:t>
            </a:r>
            <a:endParaRPr sz="2600">
              <a:latin typeface="Comic Sans MS"/>
              <a:cs typeface="Comic Sans MS"/>
            </a:endParaRPr>
          </a:p>
          <a:p>
            <a:pPr marL="355600" marR="156210" lvl="1" indent="-343535">
              <a:lnSpc>
                <a:spcPct val="80000"/>
              </a:lnSpc>
              <a:spcBef>
                <a:spcPts val="625"/>
              </a:spcBef>
              <a:buAutoNum type="alphaLcPeriod"/>
              <a:tabLst>
                <a:tab pos="362585" algn="l"/>
              </a:tabLst>
            </a:pPr>
            <a:r>
              <a:rPr sz="2600" spc="-5" dirty="0">
                <a:latin typeface="Comic Sans MS"/>
                <a:cs typeface="Comic Sans MS"/>
              </a:rPr>
              <a:t>Ribosom: berfungsi </a:t>
            </a:r>
            <a:r>
              <a:rPr sz="2600" dirty="0">
                <a:latin typeface="Comic Sans MS"/>
                <a:cs typeface="Comic Sans MS"/>
              </a:rPr>
              <a:t>pada </a:t>
            </a:r>
            <a:r>
              <a:rPr sz="2600" spc="5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sintesis </a:t>
            </a:r>
            <a:r>
              <a:rPr sz="2600" spc="-5" dirty="0">
                <a:latin typeface="Comic Sans MS"/>
                <a:cs typeface="Comic Sans MS"/>
              </a:rPr>
              <a:t>protein, tersusun </a:t>
            </a:r>
            <a:r>
              <a:rPr sz="2600" spc="-77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dari</a:t>
            </a:r>
            <a:r>
              <a:rPr sz="2600" spc="-25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protein</a:t>
            </a:r>
            <a:r>
              <a:rPr sz="2600" spc="-4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dan</a:t>
            </a:r>
            <a:r>
              <a:rPr sz="2600" spc="-1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RNA</a:t>
            </a:r>
            <a:endParaRPr sz="2600">
              <a:latin typeface="Comic Sans MS"/>
              <a:cs typeface="Comic Sans MS"/>
            </a:endParaRPr>
          </a:p>
          <a:p>
            <a:pPr marL="355600" marR="81280" lvl="1" indent="-343535">
              <a:lnSpc>
                <a:spcPct val="80000"/>
              </a:lnSpc>
              <a:spcBef>
                <a:spcPts val="625"/>
              </a:spcBef>
              <a:buFont typeface="Comic Sans MS"/>
              <a:buAutoNum type="alphaLcPeriod"/>
              <a:tabLst>
                <a:tab pos="389890" algn="l"/>
              </a:tabLst>
            </a:pPr>
            <a:r>
              <a:rPr dirty="0"/>
              <a:t>	</a:t>
            </a:r>
            <a:r>
              <a:rPr sz="2600" dirty="0">
                <a:latin typeface="Comic Sans MS"/>
                <a:cs typeface="Comic Sans MS"/>
              </a:rPr>
              <a:t>Kromosom:</a:t>
            </a:r>
            <a:r>
              <a:rPr sz="2600" spc="-6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terdapat</a:t>
            </a:r>
            <a:r>
              <a:rPr sz="2600" spc="-45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DNA </a:t>
            </a:r>
            <a:r>
              <a:rPr sz="2600" spc="-76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di</a:t>
            </a:r>
            <a:r>
              <a:rPr sz="2600" spc="-15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dalamnya</a:t>
            </a:r>
            <a:endParaRPr sz="2600">
              <a:latin typeface="Comic Sans MS"/>
              <a:cs typeface="Comic Sans MS"/>
            </a:endParaRPr>
          </a:p>
          <a:p>
            <a:pPr marL="355600" marR="503555" lvl="1" indent="-343535">
              <a:lnSpc>
                <a:spcPts val="2500"/>
              </a:lnSpc>
              <a:spcBef>
                <a:spcPts val="600"/>
              </a:spcBef>
              <a:buAutoNum type="alphaLcPeriod"/>
              <a:tabLst>
                <a:tab pos="364490" algn="l"/>
              </a:tabLst>
            </a:pPr>
            <a:r>
              <a:rPr sz="2600" dirty="0">
                <a:latin typeface="Comic Sans MS"/>
                <a:cs typeface="Comic Sans MS"/>
              </a:rPr>
              <a:t>DNA:</a:t>
            </a:r>
            <a:r>
              <a:rPr sz="2600" spc="-4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sebagai</a:t>
            </a:r>
            <a:r>
              <a:rPr sz="2600" spc="-55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pembawa </a:t>
            </a:r>
            <a:r>
              <a:rPr sz="2600" spc="-765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sifat</a:t>
            </a:r>
            <a:endParaRPr sz="2600">
              <a:latin typeface="Comic Sans MS"/>
              <a:cs typeface="Comic Sans MS"/>
            </a:endParaRPr>
          </a:p>
          <a:p>
            <a:pPr marL="355600" marR="503555" lvl="1" indent="-343535">
              <a:lnSpc>
                <a:spcPct val="80000"/>
              </a:lnSpc>
              <a:spcBef>
                <a:spcPts val="640"/>
              </a:spcBef>
              <a:buFont typeface="Comic Sans MS"/>
              <a:buAutoNum type="alphaLcPeriod"/>
              <a:tabLst>
                <a:tab pos="387985" algn="l"/>
              </a:tabLst>
            </a:pPr>
            <a:r>
              <a:rPr dirty="0"/>
              <a:t>	</a:t>
            </a:r>
            <a:r>
              <a:rPr sz="2600" dirty="0">
                <a:latin typeface="Comic Sans MS"/>
                <a:cs typeface="Comic Sans MS"/>
              </a:rPr>
              <a:t>Plasmid:</a:t>
            </a:r>
            <a:r>
              <a:rPr sz="2600" spc="-6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terdapat</a:t>
            </a:r>
            <a:r>
              <a:rPr sz="2600" spc="-50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DNA </a:t>
            </a:r>
            <a:r>
              <a:rPr sz="2600" spc="-760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yang </a:t>
            </a:r>
            <a:r>
              <a:rPr sz="2600" spc="-5" dirty="0">
                <a:latin typeface="Comic Sans MS"/>
                <a:cs typeface="Comic Sans MS"/>
              </a:rPr>
              <a:t>berada di </a:t>
            </a:r>
            <a:r>
              <a:rPr sz="2600" dirty="0">
                <a:latin typeface="Comic Sans MS"/>
                <a:cs typeface="Comic Sans MS"/>
              </a:rPr>
              <a:t>luar </a:t>
            </a:r>
            <a:r>
              <a:rPr sz="2600" spc="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kromosom</a:t>
            </a:r>
            <a:endParaRPr sz="2600">
              <a:latin typeface="Comic Sans MS"/>
              <a:cs typeface="Comic Sans MS"/>
            </a:endParaRPr>
          </a:p>
          <a:p>
            <a:pPr marL="355600" marR="5080" lvl="1" indent="-343535">
              <a:lnSpc>
                <a:spcPct val="80000"/>
              </a:lnSpc>
              <a:spcBef>
                <a:spcPts val="625"/>
              </a:spcBef>
              <a:buAutoNum type="alphaLcPeriod"/>
              <a:tabLst>
                <a:tab pos="374650" algn="l"/>
              </a:tabLst>
            </a:pPr>
            <a:r>
              <a:rPr sz="2600" spc="-5" dirty="0">
                <a:latin typeface="Comic Sans MS"/>
                <a:cs typeface="Comic Sans MS"/>
              </a:rPr>
              <a:t>Philus:</a:t>
            </a:r>
            <a:r>
              <a:rPr sz="2600" spc="-40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untuk</a:t>
            </a:r>
            <a:r>
              <a:rPr sz="2600" spc="-35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menempelkan </a:t>
            </a:r>
            <a:r>
              <a:rPr sz="2600" spc="-76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tubuh bakteri dengan </a:t>
            </a:r>
            <a:r>
              <a:rPr sz="2600" dirty="0">
                <a:latin typeface="Comic Sans MS"/>
                <a:cs typeface="Comic Sans MS"/>
              </a:rPr>
              <a:t> sumber makanan, sebagai </a:t>
            </a:r>
            <a:r>
              <a:rPr sz="2600" spc="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alat</a:t>
            </a:r>
            <a:r>
              <a:rPr sz="2600" spc="-20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menyerap</a:t>
            </a:r>
            <a:r>
              <a:rPr sz="2600" spc="-45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makanan.</a:t>
            </a:r>
            <a:endParaRPr sz="2600">
              <a:latin typeface="Comic Sans MS"/>
              <a:cs typeface="Comic Sans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974332" y="707138"/>
            <a:ext cx="3670300" cy="5118100"/>
            <a:chOff x="4974332" y="707138"/>
            <a:chExt cx="3670300" cy="51181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74332" y="707138"/>
              <a:ext cx="3669799" cy="511758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9199" y="762000"/>
              <a:ext cx="3505200" cy="4953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10149" y="742950"/>
              <a:ext cx="3543300" cy="4991100"/>
            </a:xfrm>
            <a:custGeom>
              <a:avLst/>
              <a:gdLst/>
              <a:ahLst/>
              <a:cxnLst/>
              <a:rect l="l" t="t" r="r" b="b"/>
              <a:pathLst>
                <a:path w="3543300" h="4991100">
                  <a:moveTo>
                    <a:pt x="0" y="4991100"/>
                  </a:moveTo>
                  <a:lnTo>
                    <a:pt x="3543300" y="4991100"/>
                  </a:lnTo>
                  <a:lnTo>
                    <a:pt x="3543300" y="0"/>
                  </a:lnTo>
                  <a:lnTo>
                    <a:pt x="0" y="0"/>
                  </a:lnTo>
                  <a:lnTo>
                    <a:pt x="0" y="49911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35991"/>
            <a:ext cx="4253865" cy="532384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355600" marR="104775" indent="-343535">
              <a:lnSpc>
                <a:spcPts val="2110"/>
              </a:lnSpc>
              <a:spcBef>
                <a:spcPts val="610"/>
              </a:spcBef>
            </a:pPr>
            <a:r>
              <a:rPr sz="2200" spc="-5" dirty="0">
                <a:latin typeface="Comic Sans MS"/>
                <a:cs typeface="Comic Sans MS"/>
              </a:rPr>
              <a:t>f.</a:t>
            </a:r>
            <a:r>
              <a:rPr sz="2200" spc="-10" dirty="0">
                <a:latin typeface="Comic Sans MS"/>
                <a:cs typeface="Comic Sans MS"/>
              </a:rPr>
              <a:t> Dinding </a:t>
            </a:r>
            <a:r>
              <a:rPr sz="2200" spc="-5" dirty="0">
                <a:latin typeface="Comic Sans MS"/>
                <a:cs typeface="Comic Sans MS"/>
              </a:rPr>
              <a:t>sel:</a:t>
            </a:r>
            <a:r>
              <a:rPr sz="2200" spc="5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sebagai</a:t>
            </a:r>
            <a:r>
              <a:rPr sz="2200" spc="-1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pelindung </a:t>
            </a:r>
            <a:r>
              <a:rPr sz="2200" spc="-64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&amp;</a:t>
            </a:r>
            <a:r>
              <a:rPr sz="2200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memberi</a:t>
            </a:r>
            <a:r>
              <a:rPr sz="2200" spc="25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bentuk</a:t>
            </a:r>
            <a:r>
              <a:rPr sz="2200" spc="5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bakteri </a:t>
            </a:r>
            <a:r>
              <a:rPr sz="2200" spc="-5" dirty="0">
                <a:latin typeface="Comic Sans MS"/>
                <a:cs typeface="Comic Sans MS"/>
              </a:rPr>
              <a:t> yang</a:t>
            </a:r>
            <a:r>
              <a:rPr sz="2200" spc="-10" dirty="0">
                <a:latin typeface="Comic Sans MS"/>
                <a:cs typeface="Comic Sans MS"/>
              </a:rPr>
              <a:t> tersusun</a:t>
            </a:r>
            <a:r>
              <a:rPr sz="2200" spc="50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dari</a:t>
            </a:r>
            <a:endParaRPr sz="2200">
              <a:latin typeface="Comic Sans MS"/>
              <a:cs typeface="Comic Sans MS"/>
            </a:endParaRPr>
          </a:p>
          <a:p>
            <a:pPr marL="355600" marR="207645">
              <a:lnSpc>
                <a:spcPct val="80000"/>
              </a:lnSpc>
              <a:spcBef>
                <a:spcPts val="25"/>
              </a:spcBef>
            </a:pPr>
            <a:r>
              <a:rPr sz="2200" spc="-5" dirty="0">
                <a:latin typeface="Comic Sans MS"/>
                <a:cs typeface="Comic Sans MS"/>
              </a:rPr>
              <a:t>peptidoglikan .bakteri dibagi </a:t>
            </a:r>
            <a:r>
              <a:rPr sz="2200" spc="-645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menjadi:</a:t>
            </a:r>
            <a:endParaRPr sz="2200">
              <a:latin typeface="Comic Sans MS"/>
              <a:cs typeface="Comic Sans MS"/>
            </a:endParaRPr>
          </a:p>
          <a:p>
            <a:pPr marL="927100" indent="-515620">
              <a:lnSpc>
                <a:spcPts val="2375"/>
              </a:lnSpc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sz="2200" spc="-10" dirty="0">
                <a:latin typeface="Comic Sans MS"/>
                <a:cs typeface="Comic Sans MS"/>
              </a:rPr>
              <a:t>Bakteri</a:t>
            </a:r>
            <a:r>
              <a:rPr sz="2200" spc="20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Gram</a:t>
            </a:r>
            <a:r>
              <a:rPr sz="2200" spc="20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Positif:</a:t>
            </a:r>
            <a:endParaRPr sz="2200">
              <a:latin typeface="Comic Sans MS"/>
              <a:cs typeface="Comic Sans MS"/>
            </a:endParaRPr>
          </a:p>
          <a:p>
            <a:pPr marL="755015">
              <a:lnSpc>
                <a:spcPts val="2110"/>
              </a:lnSpc>
            </a:pPr>
            <a:r>
              <a:rPr sz="2200" spc="-10" dirty="0">
                <a:latin typeface="Comic Sans MS"/>
                <a:cs typeface="Comic Sans MS"/>
              </a:rPr>
              <a:t>memiliki</a:t>
            </a:r>
            <a:r>
              <a:rPr sz="2200" spc="20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peptidoglikan</a:t>
            </a:r>
            <a:endParaRPr sz="2200">
              <a:latin typeface="Comic Sans MS"/>
              <a:cs typeface="Comic Sans MS"/>
            </a:endParaRPr>
          </a:p>
          <a:p>
            <a:pPr marL="755015" marR="59690">
              <a:lnSpc>
                <a:spcPct val="80000"/>
              </a:lnSpc>
              <a:spcBef>
                <a:spcPts val="265"/>
              </a:spcBef>
            </a:pPr>
            <a:r>
              <a:rPr sz="2200" spc="-5" dirty="0">
                <a:latin typeface="Comic Sans MS"/>
                <a:cs typeface="Comic Sans MS"/>
              </a:rPr>
              <a:t>yang</a:t>
            </a:r>
            <a:r>
              <a:rPr sz="2200" spc="-15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tebal, </a:t>
            </a:r>
            <a:r>
              <a:rPr sz="2200" spc="-10" dirty="0">
                <a:latin typeface="Comic Sans MS"/>
                <a:cs typeface="Comic Sans MS"/>
              </a:rPr>
              <a:t>berwarna</a:t>
            </a:r>
            <a:r>
              <a:rPr sz="220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hijau </a:t>
            </a:r>
            <a:r>
              <a:rPr sz="2200" spc="-645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ungu</a:t>
            </a:r>
            <a:r>
              <a:rPr sz="2200" spc="15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jika</a:t>
            </a:r>
            <a:r>
              <a:rPr sz="2200" spc="-5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diberi</a:t>
            </a:r>
            <a:r>
              <a:rPr sz="2200" spc="1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pewarna </a:t>
            </a:r>
            <a:r>
              <a:rPr sz="220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Gram.</a:t>
            </a:r>
            <a:r>
              <a:rPr sz="2200" spc="10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Contoh:</a:t>
            </a:r>
            <a:r>
              <a:rPr sz="2200" spc="35" dirty="0">
                <a:latin typeface="Comic Sans MS"/>
                <a:cs typeface="Comic Sans MS"/>
              </a:rPr>
              <a:t> </a:t>
            </a:r>
            <a:r>
              <a:rPr sz="2200" i="1" spc="-5" dirty="0">
                <a:latin typeface="Comic Sans MS"/>
                <a:cs typeface="Comic Sans MS"/>
              </a:rPr>
              <a:t>Neisseria </a:t>
            </a:r>
            <a:r>
              <a:rPr sz="2200" i="1" dirty="0">
                <a:latin typeface="Comic Sans MS"/>
                <a:cs typeface="Comic Sans MS"/>
              </a:rPr>
              <a:t> </a:t>
            </a:r>
            <a:r>
              <a:rPr sz="2200" i="1" spc="-5" dirty="0">
                <a:latin typeface="Comic Sans MS"/>
                <a:cs typeface="Comic Sans MS"/>
              </a:rPr>
              <a:t>gonorrhoeae.</a:t>
            </a:r>
            <a:endParaRPr sz="2200">
              <a:latin typeface="Comic Sans MS"/>
              <a:cs typeface="Comic Sans MS"/>
            </a:endParaRPr>
          </a:p>
          <a:p>
            <a:pPr marL="755015" indent="-343535">
              <a:lnSpc>
                <a:spcPts val="2375"/>
              </a:lnSpc>
              <a:buFont typeface="Arial MT"/>
              <a:buChar char="•"/>
              <a:tabLst>
                <a:tab pos="755015" algn="l"/>
                <a:tab pos="755650" algn="l"/>
              </a:tabLst>
            </a:pPr>
            <a:r>
              <a:rPr sz="2200" spc="-10" dirty="0">
                <a:latin typeface="Comic Sans MS"/>
                <a:cs typeface="Comic Sans MS"/>
              </a:rPr>
              <a:t>Bakteri</a:t>
            </a:r>
            <a:r>
              <a:rPr sz="2200" spc="5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Gram</a:t>
            </a:r>
            <a:r>
              <a:rPr sz="2200" spc="5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Negatif:</a:t>
            </a:r>
            <a:endParaRPr sz="2200">
              <a:latin typeface="Comic Sans MS"/>
              <a:cs typeface="Comic Sans MS"/>
            </a:endParaRPr>
          </a:p>
          <a:p>
            <a:pPr marL="755015" marR="5080">
              <a:lnSpc>
                <a:spcPts val="2110"/>
              </a:lnSpc>
              <a:spcBef>
                <a:spcPts val="250"/>
              </a:spcBef>
            </a:pPr>
            <a:r>
              <a:rPr sz="2200" spc="-10" dirty="0">
                <a:latin typeface="Comic Sans MS"/>
                <a:cs typeface="Comic Sans MS"/>
              </a:rPr>
              <a:t>memiliki</a:t>
            </a:r>
            <a:r>
              <a:rPr sz="2200" spc="145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peptidoglikan </a:t>
            </a:r>
            <a:r>
              <a:rPr sz="2200" spc="-5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tipis,</a:t>
            </a:r>
            <a:r>
              <a:rPr sz="2200" spc="5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berwarna</a:t>
            </a:r>
            <a:r>
              <a:rPr sz="2200" spc="1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merah</a:t>
            </a:r>
            <a:r>
              <a:rPr sz="2200" spc="25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atau</a:t>
            </a:r>
            <a:endParaRPr sz="2200">
              <a:latin typeface="Comic Sans MS"/>
              <a:cs typeface="Comic Sans MS"/>
            </a:endParaRPr>
          </a:p>
          <a:p>
            <a:pPr marL="755015">
              <a:lnSpc>
                <a:spcPts val="1870"/>
              </a:lnSpc>
            </a:pPr>
            <a:r>
              <a:rPr sz="2200" spc="-5" dirty="0">
                <a:latin typeface="Comic Sans MS"/>
                <a:cs typeface="Comic Sans MS"/>
              </a:rPr>
              <a:t>merah</a:t>
            </a:r>
            <a:r>
              <a:rPr sz="220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muda</a:t>
            </a:r>
            <a:r>
              <a:rPr sz="2200" spc="5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jika</a:t>
            </a:r>
            <a:r>
              <a:rPr sz="2200" spc="-15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diberi</a:t>
            </a:r>
            <a:endParaRPr sz="2200">
              <a:latin typeface="Comic Sans MS"/>
              <a:cs typeface="Comic Sans MS"/>
            </a:endParaRPr>
          </a:p>
          <a:p>
            <a:pPr marL="755015" marR="268605">
              <a:lnSpc>
                <a:spcPct val="80000"/>
              </a:lnSpc>
              <a:spcBef>
                <a:spcPts val="260"/>
              </a:spcBef>
            </a:pPr>
            <a:r>
              <a:rPr sz="2200" spc="-5" dirty="0">
                <a:latin typeface="Comic Sans MS"/>
                <a:cs typeface="Comic Sans MS"/>
              </a:rPr>
              <a:t>pewarna Gram.</a:t>
            </a:r>
            <a:r>
              <a:rPr sz="2200" spc="20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Contoh: </a:t>
            </a:r>
            <a:r>
              <a:rPr sz="2200" spc="-5" dirty="0">
                <a:latin typeface="Comic Sans MS"/>
                <a:cs typeface="Comic Sans MS"/>
              </a:rPr>
              <a:t> </a:t>
            </a:r>
            <a:r>
              <a:rPr sz="2200" i="1" spc="-5" dirty="0">
                <a:latin typeface="Comic Sans MS"/>
                <a:cs typeface="Comic Sans MS"/>
              </a:rPr>
              <a:t>Propionibacterium</a:t>
            </a:r>
            <a:r>
              <a:rPr sz="2200" i="1" dirty="0">
                <a:latin typeface="Comic Sans MS"/>
                <a:cs typeface="Comic Sans MS"/>
              </a:rPr>
              <a:t> </a:t>
            </a:r>
            <a:r>
              <a:rPr sz="2200" i="1" spc="-5" dirty="0">
                <a:latin typeface="Comic Sans MS"/>
                <a:cs typeface="Comic Sans MS"/>
              </a:rPr>
              <a:t>acnes, </a:t>
            </a:r>
            <a:r>
              <a:rPr sz="2200" i="1" spc="-640" dirty="0">
                <a:latin typeface="Comic Sans MS"/>
                <a:cs typeface="Comic Sans MS"/>
              </a:rPr>
              <a:t> </a:t>
            </a:r>
            <a:r>
              <a:rPr sz="2200" i="1" spc="-10" dirty="0">
                <a:latin typeface="Comic Sans MS"/>
                <a:cs typeface="Comic Sans MS"/>
              </a:rPr>
              <a:t>Streptococcus</a:t>
            </a:r>
            <a:r>
              <a:rPr sz="2200" i="1" spc="40" dirty="0">
                <a:latin typeface="Comic Sans MS"/>
                <a:cs typeface="Comic Sans MS"/>
              </a:rPr>
              <a:t> </a:t>
            </a:r>
            <a:r>
              <a:rPr sz="2200" i="1" spc="-5" dirty="0">
                <a:latin typeface="Comic Sans MS"/>
                <a:cs typeface="Comic Sans MS"/>
              </a:rPr>
              <a:t>mutans, </a:t>
            </a:r>
            <a:r>
              <a:rPr sz="2200" i="1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dan</a:t>
            </a:r>
            <a:r>
              <a:rPr sz="2200" spc="-5" dirty="0">
                <a:latin typeface="Comic Sans MS"/>
                <a:cs typeface="Comic Sans MS"/>
              </a:rPr>
              <a:t> </a:t>
            </a:r>
            <a:r>
              <a:rPr sz="2200" i="1" spc="-5" dirty="0">
                <a:latin typeface="Comic Sans MS"/>
                <a:cs typeface="Comic Sans MS"/>
              </a:rPr>
              <a:t>Escherichia</a:t>
            </a:r>
            <a:r>
              <a:rPr sz="2200" i="1" spc="20" dirty="0">
                <a:latin typeface="Comic Sans MS"/>
                <a:cs typeface="Comic Sans MS"/>
              </a:rPr>
              <a:t> </a:t>
            </a:r>
            <a:r>
              <a:rPr sz="2200" i="1" spc="-5" dirty="0">
                <a:latin typeface="Comic Sans MS"/>
                <a:cs typeface="Comic Sans MS"/>
              </a:rPr>
              <a:t>coli.</a:t>
            </a:r>
            <a:endParaRPr sz="220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0" y="533400"/>
            <a:ext cx="3841186" cy="54581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63446"/>
            <a:ext cx="8074659" cy="314833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5600" marR="5080" indent="-343535" algn="just">
              <a:lnSpc>
                <a:spcPct val="90000"/>
              </a:lnSpc>
              <a:spcBef>
                <a:spcPts val="490"/>
              </a:spcBef>
              <a:buFont typeface="Arial MT"/>
              <a:buChar char="•"/>
              <a:tabLst>
                <a:tab pos="356235" algn="l"/>
              </a:tabLst>
            </a:pPr>
            <a:r>
              <a:rPr sz="3200" dirty="0">
                <a:latin typeface="Comic Sans MS"/>
                <a:cs typeface="Comic Sans MS"/>
              </a:rPr>
              <a:t>Para</a:t>
            </a:r>
            <a:r>
              <a:rPr sz="3200" spc="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ilmuan</a:t>
            </a:r>
            <a:r>
              <a:rPr sz="3200" dirty="0">
                <a:latin typeface="Comic Sans MS"/>
                <a:cs typeface="Comic Sans MS"/>
              </a:rPr>
              <a:t> telah</a:t>
            </a:r>
            <a:r>
              <a:rPr sz="3200" spc="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menemukan</a:t>
            </a:r>
            <a:r>
              <a:rPr sz="3200" dirty="0">
                <a:latin typeface="Comic Sans MS"/>
                <a:cs typeface="Comic Sans MS"/>
              </a:rPr>
              <a:t> </a:t>
            </a:r>
            <a:r>
              <a:rPr sz="3200" spc="-10" dirty="0">
                <a:latin typeface="Comic Sans MS"/>
                <a:cs typeface="Comic Sans MS"/>
              </a:rPr>
              <a:t>bahwa </a:t>
            </a:r>
            <a:r>
              <a:rPr sz="3200" spc="-5" dirty="0">
                <a:latin typeface="Comic Sans MS"/>
                <a:cs typeface="Comic Sans MS"/>
              </a:rPr>
              <a:t> terdapat</a:t>
            </a:r>
            <a:r>
              <a:rPr sz="320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dua</a:t>
            </a:r>
            <a:r>
              <a:rPr sz="320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kelompok</a:t>
            </a:r>
            <a:r>
              <a:rPr sz="3200" dirty="0">
                <a:latin typeface="Comic Sans MS"/>
                <a:cs typeface="Comic Sans MS"/>
              </a:rPr>
              <a:t> yang</a:t>
            </a:r>
            <a:r>
              <a:rPr sz="3200" spc="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berbeda </a:t>
            </a:r>
            <a:r>
              <a:rPr sz="3200" dirty="0">
                <a:latin typeface="Comic Sans MS"/>
                <a:cs typeface="Comic Sans MS"/>
              </a:rPr>
              <a:t> pada organism prokariot. Dua </a:t>
            </a:r>
            <a:r>
              <a:rPr sz="3200" spc="-5" dirty="0">
                <a:latin typeface="Comic Sans MS"/>
                <a:cs typeface="Comic Sans MS"/>
              </a:rPr>
              <a:t>kelompok </a:t>
            </a:r>
            <a:r>
              <a:rPr sz="320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tersebut </a:t>
            </a:r>
            <a:r>
              <a:rPr sz="3200" dirty="0">
                <a:latin typeface="Comic Sans MS"/>
                <a:cs typeface="Comic Sans MS"/>
              </a:rPr>
              <a:t>adalah </a:t>
            </a:r>
            <a:r>
              <a:rPr sz="3200" spc="-5" dirty="0">
                <a:latin typeface="Comic Sans MS"/>
                <a:cs typeface="Comic Sans MS"/>
              </a:rPr>
              <a:t>bakteri (dikenal </a:t>
            </a:r>
            <a:r>
              <a:rPr sz="3200" dirty="0">
                <a:latin typeface="Comic Sans MS"/>
                <a:cs typeface="Comic Sans MS"/>
              </a:rPr>
              <a:t>sebagai </a:t>
            </a:r>
            <a:r>
              <a:rPr sz="3200" spc="-944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eubacteria) </a:t>
            </a:r>
            <a:r>
              <a:rPr sz="3200" spc="-5" dirty="0">
                <a:latin typeface="Comic Sans MS"/>
                <a:cs typeface="Comic Sans MS"/>
              </a:rPr>
              <a:t>dan </a:t>
            </a:r>
            <a:r>
              <a:rPr sz="3200" dirty="0">
                <a:latin typeface="Comic Sans MS"/>
                <a:cs typeface="Comic Sans MS"/>
              </a:rPr>
              <a:t>archae </a:t>
            </a:r>
            <a:r>
              <a:rPr sz="3200" spc="-5" dirty="0">
                <a:latin typeface="Comic Sans MS"/>
                <a:cs typeface="Comic Sans MS"/>
              </a:rPr>
              <a:t>(dikenal </a:t>
            </a:r>
            <a:r>
              <a:rPr sz="3200" dirty="0">
                <a:latin typeface="Comic Sans MS"/>
                <a:cs typeface="Comic Sans MS"/>
              </a:rPr>
              <a:t>sebagai </a:t>
            </a:r>
            <a:r>
              <a:rPr sz="3200" spc="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archaebacteria).</a:t>
            </a:r>
            <a:r>
              <a:rPr sz="3200" spc="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Sebagian</a:t>
            </a:r>
            <a:r>
              <a:rPr sz="320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besar </a:t>
            </a:r>
            <a:r>
              <a:rPr sz="3200" dirty="0">
                <a:latin typeface="Comic Sans MS"/>
                <a:cs typeface="Comic Sans MS"/>
              </a:rPr>
              <a:t> organism</a:t>
            </a:r>
            <a:r>
              <a:rPr sz="3200" spc="77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prokariot</a:t>
            </a:r>
            <a:r>
              <a:rPr sz="3200" spc="76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dikelompokan</a:t>
            </a:r>
            <a:r>
              <a:rPr sz="3200" spc="79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dalam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9144" y="4636770"/>
            <a:ext cx="52050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35630" algn="l"/>
              </a:tabLst>
            </a:pPr>
            <a:r>
              <a:rPr sz="3200" dirty="0">
                <a:latin typeface="Comic Sans MS"/>
                <a:cs typeface="Comic Sans MS"/>
              </a:rPr>
              <a:t>eubacteri</a:t>
            </a:r>
            <a:r>
              <a:rPr sz="3200" spc="-5" dirty="0">
                <a:latin typeface="Comic Sans MS"/>
                <a:cs typeface="Comic Sans MS"/>
              </a:rPr>
              <a:t>a</a:t>
            </a:r>
            <a:r>
              <a:rPr sz="3200" dirty="0">
                <a:latin typeface="Comic Sans MS"/>
                <a:cs typeface="Comic Sans MS"/>
              </a:rPr>
              <a:t>.	Eu</a:t>
            </a:r>
            <a:r>
              <a:rPr sz="3200" spc="-15" dirty="0">
                <a:latin typeface="Comic Sans MS"/>
                <a:cs typeface="Comic Sans MS"/>
              </a:rPr>
              <a:t>b</a:t>
            </a:r>
            <a:r>
              <a:rPr sz="3200" dirty="0">
                <a:latin typeface="Comic Sans MS"/>
                <a:cs typeface="Comic Sans MS"/>
              </a:rPr>
              <a:t>acteria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9144" y="5075682"/>
            <a:ext cx="6022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65985" algn="l"/>
                <a:tab pos="3194685" algn="l"/>
                <a:tab pos="4439920" algn="l"/>
              </a:tabLst>
            </a:pPr>
            <a:r>
              <a:rPr sz="3200" spc="-5" dirty="0">
                <a:latin typeface="Comic Sans MS"/>
                <a:cs typeface="Comic Sans MS"/>
              </a:rPr>
              <a:t>be</a:t>
            </a:r>
            <a:r>
              <a:rPr sz="3200" spc="-15" dirty="0">
                <a:latin typeface="Comic Sans MS"/>
                <a:cs typeface="Comic Sans MS"/>
              </a:rPr>
              <a:t>b</a:t>
            </a:r>
            <a:r>
              <a:rPr sz="3200" dirty="0">
                <a:latin typeface="Comic Sans MS"/>
                <a:cs typeface="Comic Sans MS"/>
              </a:rPr>
              <a:t>erapa	ciri	yang	</a:t>
            </a:r>
            <a:r>
              <a:rPr sz="3200" spc="-5" dirty="0">
                <a:latin typeface="Comic Sans MS"/>
                <a:cs typeface="Comic Sans MS"/>
              </a:rPr>
              <a:t>be</a:t>
            </a:r>
            <a:r>
              <a:rPr sz="3200" spc="-15" dirty="0">
                <a:latin typeface="Comic Sans MS"/>
                <a:cs typeface="Comic Sans MS"/>
              </a:rPr>
              <a:t>r</a:t>
            </a:r>
            <a:r>
              <a:rPr sz="3200" spc="-5" dirty="0">
                <a:latin typeface="Comic Sans MS"/>
                <a:cs typeface="Comic Sans MS"/>
              </a:rPr>
              <a:t>beda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55357" y="4636770"/>
            <a:ext cx="155321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30504" marR="5080" indent="-218440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latin typeface="Comic Sans MS"/>
                <a:cs typeface="Comic Sans MS"/>
              </a:rPr>
              <a:t>me</a:t>
            </a:r>
            <a:r>
              <a:rPr sz="3200" spc="-10" dirty="0">
                <a:latin typeface="Comic Sans MS"/>
                <a:cs typeface="Comic Sans MS"/>
              </a:rPr>
              <a:t>m</a:t>
            </a:r>
            <a:r>
              <a:rPr sz="3200" spc="-5" dirty="0">
                <a:latin typeface="Comic Sans MS"/>
                <a:cs typeface="Comic Sans MS"/>
              </a:rPr>
              <a:t>iliki  deng</a:t>
            </a:r>
            <a:r>
              <a:rPr sz="3200" spc="-15" dirty="0">
                <a:latin typeface="Comic Sans MS"/>
                <a:cs typeface="Comic Sans MS"/>
              </a:rPr>
              <a:t>a</a:t>
            </a:r>
            <a:r>
              <a:rPr sz="3200" dirty="0">
                <a:latin typeface="Comic Sans MS"/>
                <a:cs typeface="Comic Sans MS"/>
              </a:rPr>
              <a:t>n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9144" y="5514543"/>
            <a:ext cx="29972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omic Sans MS"/>
                <a:cs typeface="Comic Sans MS"/>
              </a:rPr>
              <a:t>arc</a:t>
            </a:r>
            <a:r>
              <a:rPr sz="3200" spc="-10" dirty="0">
                <a:latin typeface="Comic Sans MS"/>
                <a:cs typeface="Comic Sans MS"/>
              </a:rPr>
              <a:t>h</a:t>
            </a:r>
            <a:r>
              <a:rPr sz="3200" dirty="0">
                <a:latin typeface="Comic Sans MS"/>
                <a:cs typeface="Comic Sans MS"/>
              </a:rPr>
              <a:t>aeba</a:t>
            </a:r>
            <a:r>
              <a:rPr sz="3200" spc="-10" dirty="0">
                <a:latin typeface="Comic Sans MS"/>
                <a:cs typeface="Comic Sans MS"/>
              </a:rPr>
              <a:t>c</a:t>
            </a:r>
            <a:r>
              <a:rPr sz="3200" spc="-5" dirty="0">
                <a:latin typeface="Comic Sans MS"/>
                <a:cs typeface="Comic Sans MS"/>
              </a:rPr>
              <a:t>teria</a:t>
            </a:r>
            <a:r>
              <a:rPr sz="3200" dirty="0">
                <a:latin typeface="Comic Sans MS"/>
                <a:cs typeface="Comic Sans MS"/>
              </a:rPr>
              <a:t>.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97205"/>
            <a:ext cx="8225790" cy="359346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355600" marR="873125" indent="-343535">
              <a:lnSpc>
                <a:spcPct val="80000"/>
              </a:lnSpc>
              <a:spcBef>
                <a:spcPts val="730"/>
              </a:spcBef>
            </a:pPr>
            <a:r>
              <a:rPr sz="2600" dirty="0">
                <a:latin typeface="Comic Sans MS"/>
                <a:cs typeface="Comic Sans MS"/>
              </a:rPr>
              <a:t>g. Flagelum : sebagai alat gerak pada </a:t>
            </a:r>
            <a:r>
              <a:rPr sz="2600" spc="-5" dirty="0">
                <a:latin typeface="Comic Sans MS"/>
                <a:cs typeface="Comic Sans MS"/>
              </a:rPr>
              <a:t>bakteri. </a:t>
            </a:r>
            <a:r>
              <a:rPr sz="260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Berdasarkan</a:t>
            </a:r>
            <a:r>
              <a:rPr sz="2600" spc="-4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jenis</a:t>
            </a:r>
            <a:r>
              <a:rPr sz="2600" spc="-2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flagel,</a:t>
            </a:r>
            <a:r>
              <a:rPr sz="2600" spc="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bakteri</a:t>
            </a:r>
            <a:r>
              <a:rPr sz="2600" spc="-3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terdiri dari:</a:t>
            </a:r>
            <a:endParaRPr sz="2600">
              <a:latin typeface="Comic Sans MS"/>
              <a:cs typeface="Comic Sans MS"/>
            </a:endParaRPr>
          </a:p>
          <a:p>
            <a:pPr marL="590550" marR="252729" indent="-343535">
              <a:lnSpc>
                <a:spcPct val="80000"/>
              </a:lnSpc>
              <a:spcBef>
                <a:spcPts val="625"/>
              </a:spcBef>
              <a:buFont typeface="Arial MT"/>
              <a:buChar char="•"/>
              <a:tabLst>
                <a:tab pos="589915" algn="l"/>
                <a:tab pos="591185" algn="l"/>
              </a:tabLst>
            </a:pPr>
            <a:r>
              <a:rPr sz="2600" i="1" dirty="0">
                <a:latin typeface="Comic Sans MS"/>
                <a:cs typeface="Comic Sans MS"/>
              </a:rPr>
              <a:t>Monotrik</a:t>
            </a:r>
            <a:r>
              <a:rPr sz="2600" dirty="0">
                <a:latin typeface="Comic Sans MS"/>
                <a:cs typeface="Comic Sans MS"/>
              </a:rPr>
              <a:t>,</a:t>
            </a:r>
            <a:r>
              <a:rPr sz="2600" spc="-3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bakteri</a:t>
            </a:r>
            <a:r>
              <a:rPr sz="2600" spc="-35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yang</a:t>
            </a:r>
            <a:r>
              <a:rPr sz="2600" spc="-45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memiliki</a:t>
            </a:r>
            <a:r>
              <a:rPr sz="2600" spc="-15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satu</a:t>
            </a:r>
            <a:r>
              <a:rPr sz="2600" spc="-4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flagel </a:t>
            </a:r>
            <a:r>
              <a:rPr sz="2600" dirty="0">
                <a:latin typeface="Comic Sans MS"/>
                <a:cs typeface="Comic Sans MS"/>
              </a:rPr>
              <a:t>pada </a:t>
            </a:r>
            <a:r>
              <a:rPr sz="2600" spc="-760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salah</a:t>
            </a:r>
            <a:r>
              <a:rPr sz="2600" spc="-35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satu</a:t>
            </a:r>
            <a:r>
              <a:rPr sz="2600" spc="-20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ujung</a:t>
            </a:r>
            <a:r>
              <a:rPr sz="2600" spc="-35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selnya</a:t>
            </a:r>
            <a:endParaRPr sz="2600">
              <a:latin typeface="Comic Sans MS"/>
              <a:cs typeface="Comic Sans MS"/>
            </a:endParaRPr>
          </a:p>
          <a:p>
            <a:pPr marL="590550" marR="5080" indent="-343535">
              <a:lnSpc>
                <a:spcPct val="80000"/>
              </a:lnSpc>
              <a:spcBef>
                <a:spcPts val="625"/>
              </a:spcBef>
              <a:buFont typeface="Arial MT"/>
              <a:buChar char="•"/>
              <a:tabLst>
                <a:tab pos="733425" algn="l"/>
                <a:tab pos="734060" algn="l"/>
              </a:tabLst>
            </a:pPr>
            <a:r>
              <a:rPr dirty="0"/>
              <a:t>	</a:t>
            </a:r>
            <a:r>
              <a:rPr sz="2600" i="1" dirty="0">
                <a:latin typeface="Comic Sans MS"/>
                <a:cs typeface="Comic Sans MS"/>
              </a:rPr>
              <a:t>Lofotrik</a:t>
            </a:r>
            <a:r>
              <a:rPr sz="2600" dirty="0">
                <a:latin typeface="Comic Sans MS"/>
                <a:cs typeface="Comic Sans MS"/>
              </a:rPr>
              <a:t>,</a:t>
            </a:r>
            <a:r>
              <a:rPr sz="2600" spc="-2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bakteri</a:t>
            </a:r>
            <a:r>
              <a:rPr sz="2600" spc="-15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yang</a:t>
            </a:r>
            <a:r>
              <a:rPr sz="2600" spc="-45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memiliki</a:t>
            </a:r>
            <a:r>
              <a:rPr sz="2600" spc="-3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beberapa</a:t>
            </a:r>
            <a:r>
              <a:rPr sz="2600" spc="-4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flagella </a:t>
            </a:r>
            <a:r>
              <a:rPr sz="2600" spc="-76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di</a:t>
            </a:r>
            <a:r>
              <a:rPr sz="2600" spc="-15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salah</a:t>
            </a:r>
            <a:r>
              <a:rPr sz="2600" spc="-30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satu</a:t>
            </a:r>
            <a:r>
              <a:rPr sz="2600" spc="-20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ujung</a:t>
            </a:r>
            <a:r>
              <a:rPr sz="2600" spc="-40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selnya</a:t>
            </a:r>
            <a:endParaRPr sz="2600">
              <a:latin typeface="Comic Sans MS"/>
              <a:cs typeface="Comic Sans MS"/>
            </a:endParaRPr>
          </a:p>
          <a:p>
            <a:pPr marL="590550" marR="44450" indent="-343535">
              <a:lnSpc>
                <a:spcPct val="80000"/>
              </a:lnSpc>
              <a:spcBef>
                <a:spcPts val="625"/>
              </a:spcBef>
              <a:buFont typeface="Arial MT"/>
              <a:buChar char="•"/>
              <a:tabLst>
                <a:tab pos="733425" algn="l"/>
                <a:tab pos="734060" algn="l"/>
              </a:tabLst>
            </a:pPr>
            <a:r>
              <a:rPr dirty="0"/>
              <a:t>	</a:t>
            </a:r>
            <a:r>
              <a:rPr sz="2600" i="1" spc="-5" dirty="0">
                <a:latin typeface="Comic Sans MS"/>
                <a:cs typeface="Comic Sans MS"/>
              </a:rPr>
              <a:t>Amfitrik</a:t>
            </a:r>
            <a:r>
              <a:rPr sz="2600" spc="-5" dirty="0">
                <a:latin typeface="Comic Sans MS"/>
                <a:cs typeface="Comic Sans MS"/>
              </a:rPr>
              <a:t>, bakteri </a:t>
            </a:r>
            <a:r>
              <a:rPr sz="2600" dirty="0">
                <a:latin typeface="Comic Sans MS"/>
                <a:cs typeface="Comic Sans MS"/>
              </a:rPr>
              <a:t>yang memiliki </a:t>
            </a:r>
            <a:r>
              <a:rPr sz="2600" spc="-5" dirty="0">
                <a:latin typeface="Comic Sans MS"/>
                <a:cs typeface="Comic Sans MS"/>
              </a:rPr>
              <a:t>dua flagella </a:t>
            </a:r>
            <a:r>
              <a:rPr sz="2600" dirty="0">
                <a:latin typeface="Comic Sans MS"/>
                <a:cs typeface="Comic Sans MS"/>
              </a:rPr>
              <a:t>yang </a:t>
            </a:r>
            <a:r>
              <a:rPr sz="2600" spc="-76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terletak</a:t>
            </a:r>
            <a:r>
              <a:rPr sz="2600" spc="-2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di kedua</a:t>
            </a:r>
            <a:r>
              <a:rPr sz="2600" spc="-25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ujung</a:t>
            </a:r>
            <a:r>
              <a:rPr sz="2600" spc="-35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selnya</a:t>
            </a:r>
            <a:endParaRPr sz="2600">
              <a:latin typeface="Comic Sans MS"/>
              <a:cs typeface="Comic Sans MS"/>
            </a:endParaRPr>
          </a:p>
          <a:p>
            <a:pPr marL="590550" marR="227965" indent="-343535">
              <a:lnSpc>
                <a:spcPts val="2500"/>
              </a:lnSpc>
              <a:spcBef>
                <a:spcPts val="600"/>
              </a:spcBef>
              <a:buFont typeface="Arial MT"/>
              <a:buChar char="•"/>
              <a:tabLst>
                <a:tab pos="589915" algn="l"/>
                <a:tab pos="591185" algn="l"/>
              </a:tabLst>
            </a:pPr>
            <a:r>
              <a:rPr sz="2600" i="1" dirty="0">
                <a:latin typeface="Comic Sans MS"/>
                <a:cs typeface="Comic Sans MS"/>
              </a:rPr>
              <a:t>Peritrik</a:t>
            </a:r>
            <a:r>
              <a:rPr sz="2600" dirty="0">
                <a:latin typeface="Comic Sans MS"/>
                <a:cs typeface="Comic Sans MS"/>
              </a:rPr>
              <a:t>,</a:t>
            </a:r>
            <a:r>
              <a:rPr sz="2600" spc="-3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bakteri</a:t>
            </a:r>
            <a:r>
              <a:rPr sz="2600" spc="-40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yang</a:t>
            </a:r>
            <a:r>
              <a:rPr sz="2600" spc="-30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memiliki</a:t>
            </a:r>
            <a:r>
              <a:rPr sz="2600" spc="-35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banyak</a:t>
            </a:r>
            <a:r>
              <a:rPr sz="2600" spc="-5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flagella</a:t>
            </a:r>
            <a:r>
              <a:rPr sz="2600" spc="-15" dirty="0">
                <a:latin typeface="Comic Sans MS"/>
                <a:cs typeface="Comic Sans MS"/>
              </a:rPr>
              <a:t> </a:t>
            </a:r>
            <a:r>
              <a:rPr sz="2600" spc="-10" dirty="0">
                <a:latin typeface="Comic Sans MS"/>
                <a:cs typeface="Comic Sans MS"/>
              </a:rPr>
              <a:t>di </a:t>
            </a:r>
            <a:r>
              <a:rPr sz="2600" spc="-760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seluruh</a:t>
            </a:r>
            <a:r>
              <a:rPr sz="2600" spc="-35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permukaan</a:t>
            </a:r>
            <a:r>
              <a:rPr sz="2600" spc="-3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tubuhnya</a:t>
            </a:r>
            <a:endParaRPr sz="260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4191000"/>
            <a:ext cx="77724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216408"/>
            <a:ext cx="8229600" cy="1137285"/>
            <a:chOff x="457200" y="216408"/>
            <a:chExt cx="8229600" cy="1137285"/>
          </a:xfrm>
        </p:grpSpPr>
        <p:sp>
          <p:nvSpPr>
            <p:cNvPr id="3" name="object 3"/>
            <p:cNvSpPr/>
            <p:nvPr/>
          </p:nvSpPr>
          <p:spPr>
            <a:xfrm>
              <a:off x="457200" y="274637"/>
              <a:ext cx="8229600" cy="868680"/>
            </a:xfrm>
            <a:custGeom>
              <a:avLst/>
              <a:gdLst/>
              <a:ahLst/>
              <a:cxnLst/>
              <a:rect l="l" t="t" r="r" b="b"/>
              <a:pathLst>
                <a:path w="8229600" h="868680">
                  <a:moveTo>
                    <a:pt x="8229600" y="0"/>
                  </a:moveTo>
                  <a:lnTo>
                    <a:pt x="0" y="0"/>
                  </a:lnTo>
                  <a:lnTo>
                    <a:pt x="0" y="868362"/>
                  </a:lnTo>
                  <a:lnTo>
                    <a:pt x="8229600" y="86836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D995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2727" y="216408"/>
              <a:ext cx="3791712" cy="11369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93335" y="216408"/>
              <a:ext cx="3294888" cy="11369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98930" y="478790"/>
              <a:ext cx="3105277" cy="5557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47920" y="478790"/>
              <a:ext cx="2600579" cy="44043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35940" y="1231138"/>
            <a:ext cx="7461250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1225550" indent="-515620" algn="just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28320" algn="l"/>
              </a:tabLst>
            </a:pPr>
            <a:r>
              <a:rPr sz="3200" spc="-5" dirty="0">
                <a:latin typeface="Comic Sans MS"/>
                <a:cs typeface="Comic Sans MS"/>
              </a:rPr>
              <a:t>Berdasarkan </a:t>
            </a:r>
            <a:r>
              <a:rPr sz="3200" dirty="0">
                <a:latin typeface="Comic Sans MS"/>
                <a:cs typeface="Comic Sans MS"/>
              </a:rPr>
              <a:t>cara memperoleh </a:t>
            </a:r>
            <a:r>
              <a:rPr sz="3200" spc="-95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makanan, </a:t>
            </a:r>
            <a:r>
              <a:rPr sz="3200" spc="-5" dirty="0">
                <a:latin typeface="Comic Sans MS"/>
                <a:cs typeface="Comic Sans MS"/>
              </a:rPr>
              <a:t>bakteri dapat dibagi </a:t>
            </a:r>
            <a:r>
              <a:rPr sz="3200" spc="-944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menjadi</a:t>
            </a:r>
            <a:r>
              <a:rPr sz="3200" spc="-2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dua,</a:t>
            </a:r>
            <a:r>
              <a:rPr sz="3200" spc="-2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yaitu:</a:t>
            </a:r>
            <a:endParaRPr sz="3200">
              <a:latin typeface="Comic Sans MS"/>
              <a:cs typeface="Comic Sans MS"/>
            </a:endParaRPr>
          </a:p>
          <a:p>
            <a:pPr marL="527685" marR="5080" lvl="1" indent="-515620">
              <a:lnSpc>
                <a:spcPct val="100000"/>
              </a:lnSpc>
              <a:spcBef>
                <a:spcPts val="770"/>
              </a:spcBef>
              <a:buAutoNum type="alphaLcPeriod"/>
              <a:tabLst>
                <a:tab pos="527685" algn="l"/>
                <a:tab pos="528320" algn="l"/>
              </a:tabLst>
            </a:pPr>
            <a:r>
              <a:rPr sz="3200" spc="-5" dirty="0">
                <a:latin typeface="Comic Sans MS"/>
                <a:cs typeface="Comic Sans MS"/>
              </a:rPr>
              <a:t>Heterotrof, </a:t>
            </a:r>
            <a:r>
              <a:rPr sz="3200" dirty="0">
                <a:latin typeface="Comic Sans MS"/>
                <a:cs typeface="Comic Sans MS"/>
              </a:rPr>
              <a:t>yaitu </a:t>
            </a:r>
            <a:r>
              <a:rPr sz="3200" spc="-5" dirty="0">
                <a:latin typeface="Comic Sans MS"/>
                <a:cs typeface="Comic Sans MS"/>
              </a:rPr>
              <a:t>bakteri </a:t>
            </a:r>
            <a:r>
              <a:rPr sz="3200" dirty="0">
                <a:latin typeface="Comic Sans MS"/>
                <a:cs typeface="Comic Sans MS"/>
              </a:rPr>
              <a:t>yang tidak </a:t>
            </a:r>
            <a:r>
              <a:rPr sz="3200" spc="-944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bisa</a:t>
            </a:r>
            <a:r>
              <a:rPr sz="320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membuat</a:t>
            </a:r>
            <a:r>
              <a:rPr sz="3200" spc="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makanannya</a:t>
            </a:r>
            <a:r>
              <a:rPr sz="3200" spc="1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sendiri.</a:t>
            </a:r>
            <a:endParaRPr sz="3200">
              <a:latin typeface="Comic Sans MS"/>
              <a:cs typeface="Comic Sans MS"/>
            </a:endParaRPr>
          </a:p>
          <a:p>
            <a:pPr marL="527685" marR="417830" lvl="1" indent="-515620">
              <a:lnSpc>
                <a:spcPct val="100000"/>
              </a:lnSpc>
              <a:spcBef>
                <a:spcPts val="770"/>
              </a:spcBef>
              <a:buAutoNum type="alphaLcPeriod"/>
              <a:tabLst>
                <a:tab pos="528320" algn="l"/>
              </a:tabLst>
            </a:pPr>
            <a:r>
              <a:rPr sz="3200" spc="-5" dirty="0">
                <a:latin typeface="Comic Sans MS"/>
                <a:cs typeface="Comic Sans MS"/>
              </a:rPr>
              <a:t>Autotrof, ialah bakteri </a:t>
            </a:r>
            <a:r>
              <a:rPr sz="3200" dirty="0">
                <a:latin typeface="Comic Sans MS"/>
                <a:cs typeface="Comic Sans MS"/>
              </a:rPr>
              <a:t>yang dapat </a:t>
            </a:r>
            <a:r>
              <a:rPr sz="3200" spc="-944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menghasilkan</a:t>
            </a:r>
            <a:r>
              <a:rPr sz="3200" spc="-1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makanannya</a:t>
            </a:r>
            <a:r>
              <a:rPr sz="3200" spc="-5" dirty="0">
                <a:latin typeface="Comic Sans MS"/>
                <a:cs typeface="Comic Sans MS"/>
              </a:rPr>
              <a:t> sendiri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64261"/>
            <a:ext cx="7405370" cy="55918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5600" marR="563245" indent="-343535">
              <a:lnSpc>
                <a:spcPct val="100499"/>
              </a:lnSpc>
              <a:spcBef>
                <a:spcPts val="85"/>
              </a:spcBef>
              <a:buFont typeface="Calibri"/>
              <a:buAutoNum type="arabicPeriod" startAt="2"/>
              <a:tabLst>
                <a:tab pos="415925" algn="l"/>
              </a:tabLst>
            </a:pPr>
            <a:r>
              <a:rPr dirty="0"/>
              <a:t>	</a:t>
            </a:r>
            <a:r>
              <a:rPr sz="3200" spc="-5" dirty="0">
                <a:latin typeface="Comic Sans MS"/>
                <a:cs typeface="Comic Sans MS"/>
              </a:rPr>
              <a:t>Berdasarkan kebutuhan </a:t>
            </a:r>
            <a:r>
              <a:rPr sz="3200" dirty="0">
                <a:latin typeface="Comic Sans MS"/>
                <a:cs typeface="Comic Sans MS"/>
              </a:rPr>
              <a:t>oksigen, </a:t>
            </a:r>
            <a:r>
              <a:rPr sz="3200" spc="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bakteri </a:t>
            </a:r>
            <a:r>
              <a:rPr sz="3200" dirty="0">
                <a:latin typeface="Comic Sans MS"/>
                <a:cs typeface="Comic Sans MS"/>
              </a:rPr>
              <a:t>dapat </a:t>
            </a:r>
            <a:r>
              <a:rPr sz="3200" spc="-5" dirty="0">
                <a:latin typeface="Comic Sans MS"/>
                <a:cs typeface="Comic Sans MS"/>
              </a:rPr>
              <a:t>digolongkan </a:t>
            </a:r>
            <a:r>
              <a:rPr sz="3200" dirty="0">
                <a:latin typeface="Comic Sans MS"/>
                <a:cs typeface="Comic Sans MS"/>
              </a:rPr>
              <a:t>menjadi </a:t>
            </a:r>
            <a:r>
              <a:rPr sz="3200" spc="-944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dua,</a:t>
            </a:r>
            <a:r>
              <a:rPr sz="3200" spc="-2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yaitu</a:t>
            </a:r>
            <a:r>
              <a:rPr sz="3200" spc="-1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:</a:t>
            </a:r>
            <a:endParaRPr sz="3200">
              <a:latin typeface="Comic Sans MS"/>
              <a:cs typeface="Comic Sans MS"/>
            </a:endParaRPr>
          </a:p>
          <a:p>
            <a:pPr marL="925194" marR="1195705" lvl="1" indent="-513715">
              <a:lnSpc>
                <a:spcPct val="100000"/>
              </a:lnSpc>
              <a:spcBef>
                <a:spcPts val="770"/>
              </a:spcBef>
              <a:buAutoNum type="alphaLcPeriod"/>
              <a:tabLst>
                <a:tab pos="925194" algn="l"/>
                <a:tab pos="925830" algn="l"/>
              </a:tabLst>
            </a:pPr>
            <a:r>
              <a:rPr sz="3200" spc="-5" dirty="0">
                <a:latin typeface="Comic Sans MS"/>
                <a:cs typeface="Comic Sans MS"/>
              </a:rPr>
              <a:t>Aerob, </a:t>
            </a:r>
            <a:r>
              <a:rPr sz="3200" dirty="0">
                <a:latin typeface="Comic Sans MS"/>
                <a:cs typeface="Comic Sans MS"/>
              </a:rPr>
              <a:t>yaitu </a:t>
            </a:r>
            <a:r>
              <a:rPr sz="3200" spc="-5" dirty="0">
                <a:latin typeface="Comic Sans MS"/>
                <a:cs typeface="Comic Sans MS"/>
              </a:rPr>
              <a:t>bakteri </a:t>
            </a:r>
            <a:r>
              <a:rPr sz="3200" dirty="0">
                <a:latin typeface="Comic Sans MS"/>
                <a:cs typeface="Comic Sans MS"/>
              </a:rPr>
              <a:t>yang </a:t>
            </a:r>
            <a:r>
              <a:rPr sz="3200" spc="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membutuhkan </a:t>
            </a:r>
            <a:r>
              <a:rPr sz="3200" dirty="0">
                <a:latin typeface="Comic Sans MS"/>
                <a:cs typeface="Comic Sans MS"/>
              </a:rPr>
              <a:t>oksigen untuk </a:t>
            </a:r>
            <a:r>
              <a:rPr sz="3200" spc="-944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memperoleh </a:t>
            </a:r>
            <a:r>
              <a:rPr sz="3200" dirty="0">
                <a:latin typeface="Comic Sans MS"/>
                <a:cs typeface="Comic Sans MS"/>
              </a:rPr>
              <a:t>energi. Contoh: </a:t>
            </a:r>
            <a:r>
              <a:rPr sz="3200" spc="-944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Bakteri</a:t>
            </a:r>
            <a:r>
              <a:rPr sz="3200" spc="-10" dirty="0">
                <a:latin typeface="Comic Sans MS"/>
                <a:cs typeface="Comic Sans MS"/>
              </a:rPr>
              <a:t> </a:t>
            </a:r>
            <a:r>
              <a:rPr sz="3200" i="1" spc="-5" dirty="0">
                <a:latin typeface="Comic Sans MS"/>
                <a:cs typeface="Comic Sans MS"/>
              </a:rPr>
              <a:t>Nitrobacter</a:t>
            </a:r>
            <a:r>
              <a:rPr sz="3200" spc="-5" dirty="0">
                <a:latin typeface="Comic Sans MS"/>
                <a:cs typeface="Comic Sans MS"/>
              </a:rPr>
              <a:t>.</a:t>
            </a:r>
            <a:endParaRPr sz="3200">
              <a:latin typeface="Comic Sans MS"/>
              <a:cs typeface="Comic Sans MS"/>
            </a:endParaRPr>
          </a:p>
          <a:p>
            <a:pPr marL="925194" marR="5080" lvl="1" indent="-513715">
              <a:lnSpc>
                <a:spcPct val="100000"/>
              </a:lnSpc>
              <a:spcBef>
                <a:spcPts val="775"/>
              </a:spcBef>
              <a:buFont typeface="Comic Sans MS"/>
              <a:buAutoNum type="alphaLcPeriod"/>
              <a:tabLst>
                <a:tab pos="1047115" algn="l"/>
                <a:tab pos="1047750" algn="l"/>
              </a:tabLst>
            </a:pPr>
            <a:r>
              <a:rPr dirty="0"/>
              <a:t>	</a:t>
            </a:r>
            <a:r>
              <a:rPr sz="3200" spc="-5" dirty="0">
                <a:latin typeface="Comic Sans MS"/>
                <a:cs typeface="Comic Sans MS"/>
              </a:rPr>
              <a:t>Anaerob, </a:t>
            </a:r>
            <a:r>
              <a:rPr sz="3200" dirty="0">
                <a:latin typeface="Comic Sans MS"/>
                <a:cs typeface="Comic Sans MS"/>
              </a:rPr>
              <a:t>yaitu </a:t>
            </a:r>
            <a:r>
              <a:rPr sz="3200" spc="-5" dirty="0">
                <a:latin typeface="Comic Sans MS"/>
                <a:cs typeface="Comic Sans MS"/>
              </a:rPr>
              <a:t>bakteri </a:t>
            </a:r>
            <a:r>
              <a:rPr sz="3200" dirty="0">
                <a:latin typeface="Comic Sans MS"/>
                <a:cs typeface="Comic Sans MS"/>
              </a:rPr>
              <a:t>yang tidak </a:t>
            </a:r>
            <a:r>
              <a:rPr sz="3200" spc="-944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membutuhkan </a:t>
            </a:r>
            <a:r>
              <a:rPr sz="3200" dirty="0">
                <a:latin typeface="Comic Sans MS"/>
                <a:cs typeface="Comic Sans MS"/>
              </a:rPr>
              <a:t>oksigen untuk </a:t>
            </a:r>
            <a:r>
              <a:rPr sz="3200" spc="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memperoleh energi. </a:t>
            </a:r>
            <a:r>
              <a:rPr sz="3200" spc="-5" dirty="0">
                <a:latin typeface="Comic Sans MS"/>
                <a:cs typeface="Comic Sans MS"/>
              </a:rPr>
              <a:t>Contoh: </a:t>
            </a:r>
            <a:r>
              <a:rPr sz="3200" dirty="0">
                <a:latin typeface="Comic Sans MS"/>
                <a:cs typeface="Comic Sans MS"/>
              </a:rPr>
              <a:t> </a:t>
            </a:r>
            <a:r>
              <a:rPr sz="3200" i="1" dirty="0">
                <a:latin typeface="Comic Sans MS"/>
                <a:cs typeface="Comic Sans MS"/>
              </a:rPr>
              <a:t>Lactobacillus</a:t>
            </a:r>
            <a:r>
              <a:rPr sz="3200" i="1" spc="-5" dirty="0">
                <a:latin typeface="Comic Sans MS"/>
                <a:cs typeface="Comic Sans MS"/>
              </a:rPr>
              <a:t> bulgaricus.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140207"/>
            <a:ext cx="8229600" cy="1137285"/>
            <a:chOff x="457200" y="140207"/>
            <a:chExt cx="8229600" cy="1137285"/>
          </a:xfrm>
        </p:grpSpPr>
        <p:sp>
          <p:nvSpPr>
            <p:cNvPr id="3" name="object 3"/>
            <p:cNvSpPr/>
            <p:nvPr/>
          </p:nvSpPr>
          <p:spPr>
            <a:xfrm>
              <a:off x="457200" y="274637"/>
              <a:ext cx="8229600" cy="716280"/>
            </a:xfrm>
            <a:custGeom>
              <a:avLst/>
              <a:gdLst/>
              <a:ahLst/>
              <a:cxnLst/>
              <a:rect l="l" t="t" r="r" b="b"/>
              <a:pathLst>
                <a:path w="8229600" h="716280">
                  <a:moveTo>
                    <a:pt x="8229600" y="0"/>
                  </a:moveTo>
                  <a:lnTo>
                    <a:pt x="0" y="0"/>
                  </a:lnTo>
                  <a:lnTo>
                    <a:pt x="0" y="715962"/>
                  </a:lnTo>
                  <a:lnTo>
                    <a:pt x="8229600" y="71596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D995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0579" y="140207"/>
              <a:ext cx="2023872" cy="11369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74748" y="140207"/>
              <a:ext cx="3294888" cy="11369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15484" y="140207"/>
              <a:ext cx="3294888" cy="11369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3462" y="432053"/>
              <a:ext cx="1099616" cy="39395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84197" y="600837"/>
              <a:ext cx="120903" cy="1723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58416" y="600837"/>
              <a:ext cx="120903" cy="17233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83462" y="432053"/>
              <a:ext cx="1099820" cy="394335"/>
            </a:xfrm>
            <a:custGeom>
              <a:avLst/>
              <a:gdLst/>
              <a:ahLst/>
              <a:cxnLst/>
              <a:rect l="l" t="t" r="r" b="b"/>
              <a:pathLst>
                <a:path w="1099820" h="394334">
                  <a:moveTo>
                    <a:pt x="990904" y="118618"/>
                  </a:moveTo>
                  <a:lnTo>
                    <a:pt x="1030338" y="126118"/>
                  </a:lnTo>
                  <a:lnTo>
                    <a:pt x="1073454" y="149145"/>
                  </a:lnTo>
                  <a:lnTo>
                    <a:pt x="1082852" y="168910"/>
                  </a:lnTo>
                  <a:lnTo>
                    <a:pt x="1082852" y="174879"/>
                  </a:lnTo>
                  <a:lnTo>
                    <a:pt x="1080947" y="179959"/>
                  </a:lnTo>
                  <a:lnTo>
                    <a:pt x="1077137" y="184404"/>
                  </a:lnTo>
                  <a:lnTo>
                    <a:pt x="1075486" y="190881"/>
                  </a:lnTo>
                  <a:lnTo>
                    <a:pt x="1072006" y="234116"/>
                  </a:lnTo>
                  <a:lnTo>
                    <a:pt x="1071930" y="243712"/>
                  </a:lnTo>
                  <a:lnTo>
                    <a:pt x="1072337" y="265521"/>
                  </a:lnTo>
                  <a:lnTo>
                    <a:pt x="1078534" y="311276"/>
                  </a:lnTo>
                  <a:lnTo>
                    <a:pt x="1089964" y="336804"/>
                  </a:lnTo>
                  <a:lnTo>
                    <a:pt x="1094205" y="346180"/>
                  </a:lnTo>
                  <a:lnTo>
                    <a:pt x="1097219" y="353329"/>
                  </a:lnTo>
                  <a:lnTo>
                    <a:pt x="1099019" y="358217"/>
                  </a:lnTo>
                  <a:lnTo>
                    <a:pt x="1099616" y="360807"/>
                  </a:lnTo>
                  <a:lnTo>
                    <a:pt x="1099616" y="369443"/>
                  </a:lnTo>
                  <a:lnTo>
                    <a:pt x="1096314" y="376682"/>
                  </a:lnTo>
                  <a:lnTo>
                    <a:pt x="1089583" y="382397"/>
                  </a:lnTo>
                  <a:lnTo>
                    <a:pt x="1082979" y="388112"/>
                  </a:lnTo>
                  <a:lnTo>
                    <a:pt x="1075232" y="391033"/>
                  </a:lnTo>
                  <a:lnTo>
                    <a:pt x="1066469" y="391033"/>
                  </a:lnTo>
                  <a:lnTo>
                    <a:pt x="1059921" y="389651"/>
                  </a:lnTo>
                  <a:lnTo>
                    <a:pt x="1051706" y="385508"/>
                  </a:lnTo>
                  <a:lnTo>
                    <a:pt x="1041823" y="378602"/>
                  </a:lnTo>
                  <a:lnTo>
                    <a:pt x="1030274" y="368935"/>
                  </a:lnTo>
                  <a:lnTo>
                    <a:pt x="1019200" y="374032"/>
                  </a:lnTo>
                  <a:lnTo>
                    <a:pt x="981788" y="387871"/>
                  </a:lnTo>
                  <a:lnTo>
                    <a:pt x="960678" y="391033"/>
                  </a:lnTo>
                  <a:lnTo>
                    <a:pt x="932649" y="389032"/>
                  </a:lnTo>
                  <a:lnTo>
                    <a:pt x="887830" y="373030"/>
                  </a:lnTo>
                  <a:lnTo>
                    <a:pt x="857995" y="341050"/>
                  </a:lnTo>
                  <a:lnTo>
                    <a:pt x="843049" y="293235"/>
                  </a:lnTo>
                  <a:lnTo>
                    <a:pt x="841171" y="263398"/>
                  </a:lnTo>
                  <a:lnTo>
                    <a:pt x="843934" y="234582"/>
                  </a:lnTo>
                  <a:lnTo>
                    <a:pt x="866032" y="183477"/>
                  </a:lnTo>
                  <a:lnTo>
                    <a:pt x="908465" y="142567"/>
                  </a:lnTo>
                  <a:lnTo>
                    <a:pt x="961234" y="121283"/>
                  </a:lnTo>
                  <a:lnTo>
                    <a:pt x="990904" y="118618"/>
                  </a:lnTo>
                  <a:close/>
                </a:path>
                <a:path w="1099820" h="394334">
                  <a:moveTo>
                    <a:pt x="465124" y="118618"/>
                  </a:moveTo>
                  <a:lnTo>
                    <a:pt x="504558" y="126118"/>
                  </a:lnTo>
                  <a:lnTo>
                    <a:pt x="547674" y="149145"/>
                  </a:lnTo>
                  <a:lnTo>
                    <a:pt x="557072" y="168910"/>
                  </a:lnTo>
                  <a:lnTo>
                    <a:pt x="557072" y="174879"/>
                  </a:lnTo>
                  <a:lnTo>
                    <a:pt x="555167" y="179959"/>
                  </a:lnTo>
                  <a:lnTo>
                    <a:pt x="551357" y="184404"/>
                  </a:lnTo>
                  <a:lnTo>
                    <a:pt x="549706" y="190881"/>
                  </a:lnTo>
                  <a:lnTo>
                    <a:pt x="546226" y="234116"/>
                  </a:lnTo>
                  <a:lnTo>
                    <a:pt x="546150" y="243712"/>
                  </a:lnTo>
                  <a:lnTo>
                    <a:pt x="546557" y="265521"/>
                  </a:lnTo>
                  <a:lnTo>
                    <a:pt x="552754" y="311276"/>
                  </a:lnTo>
                  <a:lnTo>
                    <a:pt x="564184" y="336804"/>
                  </a:lnTo>
                  <a:lnTo>
                    <a:pt x="568425" y="346180"/>
                  </a:lnTo>
                  <a:lnTo>
                    <a:pt x="571439" y="353329"/>
                  </a:lnTo>
                  <a:lnTo>
                    <a:pt x="573239" y="358217"/>
                  </a:lnTo>
                  <a:lnTo>
                    <a:pt x="573836" y="360807"/>
                  </a:lnTo>
                  <a:lnTo>
                    <a:pt x="573836" y="369443"/>
                  </a:lnTo>
                  <a:lnTo>
                    <a:pt x="570534" y="376682"/>
                  </a:lnTo>
                  <a:lnTo>
                    <a:pt x="563803" y="382397"/>
                  </a:lnTo>
                  <a:lnTo>
                    <a:pt x="557199" y="388112"/>
                  </a:lnTo>
                  <a:lnTo>
                    <a:pt x="549452" y="391033"/>
                  </a:lnTo>
                  <a:lnTo>
                    <a:pt x="540689" y="391033"/>
                  </a:lnTo>
                  <a:lnTo>
                    <a:pt x="534141" y="389651"/>
                  </a:lnTo>
                  <a:lnTo>
                    <a:pt x="525926" y="385508"/>
                  </a:lnTo>
                  <a:lnTo>
                    <a:pt x="516043" y="378602"/>
                  </a:lnTo>
                  <a:lnTo>
                    <a:pt x="504494" y="368935"/>
                  </a:lnTo>
                  <a:lnTo>
                    <a:pt x="493420" y="374032"/>
                  </a:lnTo>
                  <a:lnTo>
                    <a:pt x="456008" y="387871"/>
                  </a:lnTo>
                  <a:lnTo>
                    <a:pt x="434898" y="391033"/>
                  </a:lnTo>
                  <a:lnTo>
                    <a:pt x="406869" y="389032"/>
                  </a:lnTo>
                  <a:lnTo>
                    <a:pt x="362050" y="373030"/>
                  </a:lnTo>
                  <a:lnTo>
                    <a:pt x="332215" y="341050"/>
                  </a:lnTo>
                  <a:lnTo>
                    <a:pt x="317269" y="293235"/>
                  </a:lnTo>
                  <a:lnTo>
                    <a:pt x="315391" y="263398"/>
                  </a:lnTo>
                  <a:lnTo>
                    <a:pt x="318154" y="234582"/>
                  </a:lnTo>
                  <a:lnTo>
                    <a:pt x="340252" y="183477"/>
                  </a:lnTo>
                  <a:lnTo>
                    <a:pt x="382685" y="142567"/>
                  </a:lnTo>
                  <a:lnTo>
                    <a:pt x="435454" y="121283"/>
                  </a:lnTo>
                  <a:lnTo>
                    <a:pt x="465124" y="118618"/>
                  </a:lnTo>
                  <a:close/>
                </a:path>
                <a:path w="1099820" h="394334">
                  <a:moveTo>
                    <a:pt x="767130" y="116205"/>
                  </a:moveTo>
                  <a:lnTo>
                    <a:pt x="788800" y="120324"/>
                  </a:lnTo>
                  <a:lnTo>
                    <a:pt x="804278" y="132683"/>
                  </a:lnTo>
                  <a:lnTo>
                    <a:pt x="813565" y="153281"/>
                  </a:lnTo>
                  <a:lnTo>
                    <a:pt x="816660" y="182118"/>
                  </a:lnTo>
                  <a:lnTo>
                    <a:pt x="816660" y="190500"/>
                  </a:lnTo>
                  <a:lnTo>
                    <a:pt x="796207" y="234221"/>
                  </a:lnTo>
                  <a:lnTo>
                    <a:pt x="781989" y="236600"/>
                  </a:lnTo>
                  <a:lnTo>
                    <a:pt x="768321" y="234578"/>
                  </a:lnTo>
                  <a:lnTo>
                    <a:pt x="758558" y="228520"/>
                  </a:lnTo>
                  <a:lnTo>
                    <a:pt x="752700" y="218438"/>
                  </a:lnTo>
                  <a:lnTo>
                    <a:pt x="750747" y="204343"/>
                  </a:lnTo>
                  <a:lnTo>
                    <a:pt x="749477" y="179324"/>
                  </a:lnTo>
                  <a:lnTo>
                    <a:pt x="723621" y="186255"/>
                  </a:lnTo>
                  <a:lnTo>
                    <a:pt x="701694" y="198104"/>
                  </a:lnTo>
                  <a:lnTo>
                    <a:pt x="683719" y="214882"/>
                  </a:lnTo>
                  <a:lnTo>
                    <a:pt x="669721" y="236600"/>
                  </a:lnTo>
                  <a:lnTo>
                    <a:pt x="669975" y="361188"/>
                  </a:lnTo>
                  <a:lnTo>
                    <a:pt x="669378" y="368002"/>
                  </a:lnTo>
                  <a:lnTo>
                    <a:pt x="635812" y="393954"/>
                  </a:lnTo>
                  <a:lnTo>
                    <a:pt x="628546" y="393334"/>
                  </a:lnTo>
                  <a:lnTo>
                    <a:pt x="604062" y="370459"/>
                  </a:lnTo>
                  <a:lnTo>
                    <a:pt x="604062" y="361188"/>
                  </a:lnTo>
                  <a:lnTo>
                    <a:pt x="604062" y="198882"/>
                  </a:lnTo>
                  <a:lnTo>
                    <a:pt x="604062" y="193801"/>
                  </a:lnTo>
                  <a:lnTo>
                    <a:pt x="604189" y="186182"/>
                  </a:lnTo>
                  <a:lnTo>
                    <a:pt x="604570" y="176022"/>
                  </a:lnTo>
                  <a:lnTo>
                    <a:pt x="604824" y="165862"/>
                  </a:lnTo>
                  <a:lnTo>
                    <a:pt x="605078" y="158242"/>
                  </a:lnTo>
                  <a:lnTo>
                    <a:pt x="605078" y="153035"/>
                  </a:lnTo>
                  <a:lnTo>
                    <a:pt x="605078" y="143891"/>
                  </a:lnTo>
                  <a:lnTo>
                    <a:pt x="607872" y="136144"/>
                  </a:lnTo>
                  <a:lnTo>
                    <a:pt x="613333" y="129921"/>
                  </a:lnTo>
                  <a:lnTo>
                    <a:pt x="618921" y="123698"/>
                  </a:lnTo>
                  <a:lnTo>
                    <a:pt x="626795" y="120650"/>
                  </a:lnTo>
                  <a:lnTo>
                    <a:pt x="636955" y="120650"/>
                  </a:lnTo>
                  <a:lnTo>
                    <a:pt x="649362" y="122412"/>
                  </a:lnTo>
                  <a:lnTo>
                    <a:pt x="658958" y="127698"/>
                  </a:lnTo>
                  <a:lnTo>
                    <a:pt x="665745" y="136509"/>
                  </a:lnTo>
                  <a:lnTo>
                    <a:pt x="669721" y="148844"/>
                  </a:lnTo>
                  <a:lnTo>
                    <a:pt x="692246" y="134582"/>
                  </a:lnTo>
                  <a:lnTo>
                    <a:pt x="715997" y="124380"/>
                  </a:lnTo>
                  <a:lnTo>
                    <a:pt x="740962" y="118250"/>
                  </a:lnTo>
                  <a:lnTo>
                    <a:pt x="767130" y="116205"/>
                  </a:lnTo>
                  <a:close/>
                </a:path>
                <a:path w="1099820" h="394334">
                  <a:moveTo>
                    <a:pt x="260146" y="0"/>
                  </a:moveTo>
                  <a:lnTo>
                    <a:pt x="291388" y="28956"/>
                  </a:lnTo>
                  <a:lnTo>
                    <a:pt x="295579" y="77470"/>
                  </a:lnTo>
                  <a:lnTo>
                    <a:pt x="295579" y="85725"/>
                  </a:lnTo>
                  <a:lnTo>
                    <a:pt x="261162" y="113411"/>
                  </a:lnTo>
                  <a:lnTo>
                    <a:pt x="250754" y="111936"/>
                  </a:lnTo>
                  <a:lnTo>
                    <a:pt x="241811" y="107521"/>
                  </a:lnTo>
                  <a:lnTo>
                    <a:pt x="234320" y="100177"/>
                  </a:lnTo>
                  <a:lnTo>
                    <a:pt x="228269" y="89916"/>
                  </a:lnTo>
                  <a:lnTo>
                    <a:pt x="224967" y="82423"/>
                  </a:lnTo>
                  <a:lnTo>
                    <a:pt x="221665" y="77978"/>
                  </a:lnTo>
                  <a:lnTo>
                    <a:pt x="218363" y="76581"/>
                  </a:lnTo>
                  <a:lnTo>
                    <a:pt x="215823" y="75311"/>
                  </a:lnTo>
                  <a:lnTo>
                    <a:pt x="209346" y="74803"/>
                  </a:lnTo>
                  <a:lnTo>
                    <a:pt x="198678" y="74803"/>
                  </a:lnTo>
                  <a:lnTo>
                    <a:pt x="182462" y="77829"/>
                  </a:lnTo>
                  <a:lnTo>
                    <a:pt x="146457" y="102074"/>
                  </a:lnTo>
                  <a:lnTo>
                    <a:pt x="101591" y="156753"/>
                  </a:lnTo>
                  <a:lnTo>
                    <a:pt x="72955" y="220293"/>
                  </a:lnTo>
                  <a:lnTo>
                    <a:pt x="69380" y="250444"/>
                  </a:lnTo>
                  <a:lnTo>
                    <a:pt x="70510" y="263491"/>
                  </a:lnTo>
                  <a:lnTo>
                    <a:pt x="96927" y="305280"/>
                  </a:lnTo>
                  <a:lnTo>
                    <a:pt x="130860" y="316103"/>
                  </a:lnTo>
                  <a:lnTo>
                    <a:pt x="143175" y="315295"/>
                  </a:lnTo>
                  <a:lnTo>
                    <a:pt x="180644" y="303275"/>
                  </a:lnTo>
                  <a:lnTo>
                    <a:pt x="218363" y="279019"/>
                  </a:lnTo>
                  <a:lnTo>
                    <a:pt x="227410" y="273351"/>
                  </a:lnTo>
                  <a:lnTo>
                    <a:pt x="267344" y="272226"/>
                  </a:lnTo>
                  <a:lnTo>
                    <a:pt x="282498" y="291465"/>
                  </a:lnTo>
                  <a:lnTo>
                    <a:pt x="282498" y="300228"/>
                  </a:lnTo>
                  <a:lnTo>
                    <a:pt x="235356" y="350924"/>
                  </a:lnTo>
                  <a:lnTo>
                    <a:pt x="200821" y="368903"/>
                  </a:lnTo>
                  <a:lnTo>
                    <a:pt x="130860" y="383286"/>
                  </a:lnTo>
                  <a:lnTo>
                    <a:pt x="104044" y="380740"/>
                  </a:lnTo>
                  <a:lnTo>
                    <a:pt x="56951" y="360408"/>
                  </a:lnTo>
                  <a:lnTo>
                    <a:pt x="20622" y="322238"/>
                  </a:lnTo>
                  <a:lnTo>
                    <a:pt x="2290" y="276137"/>
                  </a:lnTo>
                  <a:lnTo>
                    <a:pt x="0" y="250444"/>
                  </a:lnTo>
                  <a:lnTo>
                    <a:pt x="4536" y="208720"/>
                  </a:lnTo>
                  <a:lnTo>
                    <a:pt x="18146" y="166592"/>
                  </a:lnTo>
                  <a:lnTo>
                    <a:pt x="40831" y="124035"/>
                  </a:lnTo>
                  <a:lnTo>
                    <a:pt x="72593" y="81025"/>
                  </a:lnTo>
                  <a:lnTo>
                    <a:pt x="103606" y="48928"/>
                  </a:lnTo>
                  <a:lnTo>
                    <a:pt x="134959" y="25987"/>
                  </a:lnTo>
                  <a:lnTo>
                    <a:pt x="198678" y="7620"/>
                  </a:lnTo>
                  <a:lnTo>
                    <a:pt x="206044" y="7620"/>
                  </a:lnTo>
                  <a:lnTo>
                    <a:pt x="233857" y="10668"/>
                  </a:lnTo>
                  <a:lnTo>
                    <a:pt x="239644" y="6000"/>
                  </a:lnTo>
                  <a:lnTo>
                    <a:pt x="245954" y="2667"/>
                  </a:lnTo>
                  <a:lnTo>
                    <a:pt x="252788" y="666"/>
                  </a:lnTo>
                  <a:lnTo>
                    <a:pt x="260146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28951" y="403098"/>
              <a:ext cx="2589530" cy="55943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70067" y="402589"/>
              <a:ext cx="2600579" cy="44043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35940" y="993394"/>
            <a:ext cx="3785870" cy="4873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40"/>
              </a:lnSpc>
              <a:spcBef>
                <a:spcPts val="100"/>
              </a:spcBef>
              <a:tabLst>
                <a:tab pos="574675" algn="l"/>
              </a:tabLst>
            </a:pPr>
            <a:r>
              <a:rPr sz="3000" b="1" i="1" spc="-5" dirty="0">
                <a:latin typeface="Comic Sans MS"/>
                <a:cs typeface="Comic Sans MS"/>
              </a:rPr>
              <a:t>1</a:t>
            </a:r>
            <a:r>
              <a:rPr sz="3000" b="1" i="1" dirty="0">
                <a:latin typeface="Comic Sans MS"/>
                <a:cs typeface="Comic Sans MS"/>
              </a:rPr>
              <a:t>.	</a:t>
            </a:r>
            <a:r>
              <a:rPr sz="3000" b="1" i="1" spc="-5" dirty="0">
                <a:latin typeface="Comic Sans MS"/>
                <a:cs typeface="Comic Sans MS"/>
              </a:rPr>
              <a:t>As</a:t>
            </a:r>
            <a:r>
              <a:rPr sz="3000" b="1" i="1" dirty="0">
                <a:latin typeface="Comic Sans MS"/>
                <a:cs typeface="Comic Sans MS"/>
              </a:rPr>
              <a:t>e</a:t>
            </a:r>
            <a:r>
              <a:rPr sz="3000" b="1" i="1" spc="-5" dirty="0">
                <a:latin typeface="Comic Sans MS"/>
                <a:cs typeface="Comic Sans MS"/>
              </a:rPr>
              <a:t>ksua</a:t>
            </a:r>
            <a:r>
              <a:rPr sz="3000" b="1" i="1" spc="5" dirty="0">
                <a:latin typeface="Comic Sans MS"/>
                <a:cs typeface="Comic Sans MS"/>
              </a:rPr>
              <a:t>l</a:t>
            </a:r>
            <a:r>
              <a:rPr sz="3000" b="1" i="1" dirty="0">
                <a:latin typeface="Comic Sans MS"/>
                <a:cs typeface="Comic Sans MS"/>
              </a:rPr>
              <a:t>,</a:t>
            </a:r>
            <a:r>
              <a:rPr sz="3000" b="1" i="1" spc="-395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yaitu</a:t>
            </a:r>
            <a:endParaRPr sz="3000">
              <a:latin typeface="Comic Sans MS"/>
              <a:cs typeface="Comic Sans MS"/>
            </a:endParaRPr>
          </a:p>
          <a:p>
            <a:pPr marL="355600" marR="73025">
              <a:lnSpc>
                <a:spcPts val="2880"/>
              </a:lnSpc>
              <a:spcBef>
                <a:spcPts val="335"/>
              </a:spcBef>
            </a:pPr>
            <a:r>
              <a:rPr sz="3000" dirty="0">
                <a:latin typeface="Comic Sans MS"/>
                <a:cs typeface="Comic Sans MS"/>
              </a:rPr>
              <a:t>cara </a:t>
            </a:r>
            <a:r>
              <a:rPr sz="3000" spc="-5" dirty="0">
                <a:latin typeface="Comic Sans MS"/>
                <a:cs typeface="Comic Sans MS"/>
              </a:rPr>
              <a:t>bakteri untuk </a:t>
            </a:r>
            <a:r>
              <a:rPr sz="3000" spc="-88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memperbanyak</a:t>
            </a:r>
            <a:r>
              <a:rPr sz="3000" spc="-6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diri</a:t>
            </a:r>
            <a:endParaRPr sz="3000">
              <a:latin typeface="Comic Sans MS"/>
              <a:cs typeface="Comic Sans MS"/>
            </a:endParaRPr>
          </a:p>
          <a:p>
            <a:pPr marL="355600" marR="386715">
              <a:lnSpc>
                <a:spcPts val="2880"/>
              </a:lnSpc>
            </a:pPr>
            <a:r>
              <a:rPr sz="3000" dirty="0">
                <a:latin typeface="Comic Sans MS"/>
                <a:cs typeface="Comic Sans MS"/>
              </a:rPr>
              <a:t>secara</a:t>
            </a:r>
            <a:r>
              <a:rPr sz="3000" spc="-6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tak</a:t>
            </a:r>
            <a:r>
              <a:rPr sz="3000" spc="-2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kawin. </a:t>
            </a:r>
            <a:r>
              <a:rPr sz="3000" spc="-88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Dalam</a:t>
            </a:r>
            <a:r>
              <a:rPr sz="3000" dirty="0">
                <a:latin typeface="Comic Sans MS"/>
                <a:cs typeface="Comic Sans MS"/>
              </a:rPr>
              <a:t> hal</a:t>
            </a:r>
            <a:r>
              <a:rPr sz="3000" spc="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ini, </a:t>
            </a:r>
            <a:r>
              <a:rPr sz="300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umumnya</a:t>
            </a:r>
            <a:r>
              <a:rPr sz="3000" spc="-5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bakteri</a:t>
            </a:r>
            <a:endParaRPr sz="3000">
              <a:latin typeface="Comic Sans MS"/>
              <a:cs typeface="Comic Sans MS"/>
            </a:endParaRPr>
          </a:p>
          <a:p>
            <a:pPr marL="355600">
              <a:lnSpc>
                <a:spcPts val="2545"/>
              </a:lnSpc>
            </a:pPr>
            <a:r>
              <a:rPr sz="3000" spc="-5" dirty="0">
                <a:latin typeface="Comic Sans MS"/>
                <a:cs typeface="Comic Sans MS"/>
              </a:rPr>
              <a:t>melakukan</a:t>
            </a:r>
            <a:endParaRPr sz="3000">
              <a:latin typeface="Comic Sans MS"/>
              <a:cs typeface="Comic Sans MS"/>
            </a:endParaRPr>
          </a:p>
          <a:p>
            <a:pPr marL="355600" marR="5080">
              <a:lnSpc>
                <a:spcPts val="2880"/>
              </a:lnSpc>
              <a:spcBef>
                <a:spcPts val="340"/>
              </a:spcBef>
            </a:pPr>
            <a:r>
              <a:rPr sz="3000" spc="-5" dirty="0">
                <a:latin typeface="Comic Sans MS"/>
                <a:cs typeface="Comic Sans MS"/>
              </a:rPr>
              <a:t>pembelahan binner. </a:t>
            </a:r>
            <a:r>
              <a:rPr sz="3000" spc="-88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Pembelahan</a:t>
            </a:r>
            <a:r>
              <a:rPr sz="3000" spc="-4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terjadi</a:t>
            </a:r>
            <a:endParaRPr sz="3000">
              <a:latin typeface="Comic Sans MS"/>
              <a:cs typeface="Comic Sans MS"/>
            </a:endParaRPr>
          </a:p>
          <a:p>
            <a:pPr marL="355600" marR="324485">
              <a:lnSpc>
                <a:spcPts val="2880"/>
              </a:lnSpc>
            </a:pPr>
            <a:r>
              <a:rPr sz="3000" dirty="0">
                <a:latin typeface="Comic Sans MS"/>
                <a:cs typeface="Comic Sans MS"/>
              </a:rPr>
              <a:t>setiap 20 </a:t>
            </a:r>
            <a:r>
              <a:rPr sz="3000" spc="-5" dirty="0">
                <a:latin typeface="Comic Sans MS"/>
                <a:cs typeface="Comic Sans MS"/>
              </a:rPr>
              <a:t>menit. </a:t>
            </a:r>
            <a:r>
              <a:rPr sz="300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Berikut</a:t>
            </a:r>
            <a:r>
              <a:rPr sz="3000" spc="-4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ini</a:t>
            </a:r>
            <a:r>
              <a:rPr sz="3000" spc="-40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adalah</a:t>
            </a:r>
            <a:endParaRPr sz="3000">
              <a:latin typeface="Comic Sans MS"/>
              <a:cs typeface="Comic Sans MS"/>
            </a:endParaRPr>
          </a:p>
          <a:p>
            <a:pPr marL="355600" marR="32384">
              <a:lnSpc>
                <a:spcPts val="2880"/>
              </a:lnSpc>
            </a:pPr>
            <a:r>
              <a:rPr sz="3000" dirty="0">
                <a:latin typeface="Comic Sans MS"/>
                <a:cs typeface="Comic Sans MS"/>
              </a:rPr>
              <a:t>gambar proses </a:t>
            </a:r>
            <a:r>
              <a:rPr sz="3000" spc="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pembelahan</a:t>
            </a:r>
            <a:r>
              <a:rPr sz="3000" spc="-5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binner.</a:t>
            </a:r>
            <a:endParaRPr sz="3000">
              <a:latin typeface="Comic Sans MS"/>
              <a:cs typeface="Comic Sans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660391" y="1155191"/>
            <a:ext cx="4145279" cy="5059680"/>
            <a:chOff x="4660391" y="1155191"/>
            <a:chExt cx="4145279" cy="5059680"/>
          </a:xfrm>
        </p:grpSpPr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60391" y="1155191"/>
              <a:ext cx="4145279" cy="505968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24399" y="1219199"/>
              <a:ext cx="3962400" cy="48768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705349" y="1200149"/>
              <a:ext cx="4000500" cy="4914900"/>
            </a:xfrm>
            <a:custGeom>
              <a:avLst/>
              <a:gdLst/>
              <a:ahLst/>
              <a:cxnLst/>
              <a:rect l="l" t="t" r="r" b="b"/>
              <a:pathLst>
                <a:path w="4000500" h="4914900">
                  <a:moveTo>
                    <a:pt x="0" y="4914900"/>
                  </a:moveTo>
                  <a:lnTo>
                    <a:pt x="4000500" y="4914900"/>
                  </a:lnTo>
                  <a:lnTo>
                    <a:pt x="4000500" y="0"/>
                  </a:lnTo>
                  <a:lnTo>
                    <a:pt x="0" y="0"/>
                  </a:lnTo>
                  <a:lnTo>
                    <a:pt x="0" y="49149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83489"/>
            <a:ext cx="8072755" cy="267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3240"/>
              </a:lnSpc>
              <a:spcBef>
                <a:spcPts val="100"/>
              </a:spcBef>
            </a:pPr>
            <a:r>
              <a:rPr sz="3000" b="1" i="1" dirty="0">
                <a:latin typeface="Comic Sans MS"/>
                <a:cs typeface="Comic Sans MS"/>
              </a:rPr>
              <a:t>2.</a:t>
            </a:r>
            <a:r>
              <a:rPr sz="3000" b="1" i="1" spc="910" dirty="0">
                <a:latin typeface="Comic Sans MS"/>
                <a:cs typeface="Comic Sans MS"/>
              </a:rPr>
              <a:t> </a:t>
            </a:r>
            <a:r>
              <a:rPr sz="3000" b="1" i="1" spc="-5" dirty="0">
                <a:latin typeface="Comic Sans MS"/>
                <a:cs typeface="Comic Sans MS"/>
              </a:rPr>
              <a:t>Seksual,</a:t>
            </a:r>
            <a:r>
              <a:rPr sz="3000" b="1" i="1" spc="915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yaitu</a:t>
            </a:r>
            <a:r>
              <a:rPr sz="3000" spc="133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dengan</a:t>
            </a:r>
            <a:r>
              <a:rPr sz="3000" spc="133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cara</a:t>
            </a:r>
            <a:r>
              <a:rPr sz="3000" spc="133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melakukan</a:t>
            </a:r>
            <a:endParaRPr sz="3000">
              <a:latin typeface="Comic Sans MS"/>
              <a:cs typeface="Comic Sans MS"/>
            </a:endParaRPr>
          </a:p>
          <a:p>
            <a:pPr marL="355600" marR="5080" algn="just">
              <a:lnSpc>
                <a:spcPts val="2880"/>
              </a:lnSpc>
              <a:spcBef>
                <a:spcPts val="335"/>
              </a:spcBef>
            </a:pPr>
            <a:r>
              <a:rPr sz="3000" spc="-5" dirty="0">
                <a:latin typeface="Comic Sans MS"/>
                <a:cs typeface="Comic Sans MS"/>
              </a:rPr>
              <a:t>konjugasi. Proses konjugasi ini melibatkan </a:t>
            </a:r>
            <a:r>
              <a:rPr sz="300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perpindahan</a:t>
            </a:r>
            <a:r>
              <a:rPr sz="3000" dirty="0">
                <a:latin typeface="Comic Sans MS"/>
                <a:cs typeface="Comic Sans MS"/>
              </a:rPr>
              <a:t> materi</a:t>
            </a:r>
            <a:r>
              <a:rPr sz="3000" spc="5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genetik</a:t>
            </a:r>
            <a:r>
              <a:rPr sz="3000" spc="900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secara </a:t>
            </a:r>
            <a:r>
              <a:rPr sz="3000" spc="5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langsung   </a:t>
            </a:r>
            <a:r>
              <a:rPr sz="3000" spc="50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melalui</a:t>
            </a:r>
            <a:r>
              <a:rPr sz="3000" spc="1145" dirty="0">
                <a:latin typeface="Comic Sans MS"/>
                <a:cs typeface="Comic Sans MS"/>
              </a:rPr>
              <a:t> </a:t>
            </a:r>
            <a:r>
              <a:rPr sz="3000" spc="115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kontak</a:t>
            </a:r>
            <a:r>
              <a:rPr sz="3000" spc="1150" dirty="0">
                <a:latin typeface="Comic Sans MS"/>
                <a:cs typeface="Comic Sans MS"/>
              </a:rPr>
              <a:t>  </a:t>
            </a:r>
            <a:r>
              <a:rPr sz="3000" dirty="0">
                <a:latin typeface="Comic Sans MS"/>
                <a:cs typeface="Comic Sans MS"/>
              </a:rPr>
              <a:t>sel   </a:t>
            </a:r>
            <a:r>
              <a:rPr sz="3000" spc="50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dengan</a:t>
            </a:r>
            <a:endParaRPr sz="3000">
              <a:latin typeface="Comic Sans MS"/>
              <a:cs typeface="Comic Sans MS"/>
            </a:endParaRPr>
          </a:p>
          <a:p>
            <a:pPr marL="355600" algn="just">
              <a:lnSpc>
                <a:spcPts val="2545"/>
              </a:lnSpc>
            </a:pPr>
            <a:r>
              <a:rPr sz="3000" spc="-5" dirty="0">
                <a:latin typeface="Comic Sans MS"/>
                <a:cs typeface="Comic Sans MS"/>
              </a:rPr>
              <a:t>membentuk</a:t>
            </a:r>
            <a:r>
              <a:rPr sz="3000" spc="2100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struktur  </a:t>
            </a:r>
            <a:r>
              <a:rPr sz="3000" spc="310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seperti  </a:t>
            </a:r>
            <a:r>
              <a:rPr sz="3000" spc="29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jembatan.</a:t>
            </a:r>
            <a:endParaRPr sz="3000">
              <a:latin typeface="Comic Sans MS"/>
              <a:cs typeface="Comic Sans MS"/>
            </a:endParaRPr>
          </a:p>
          <a:p>
            <a:pPr marL="355600" algn="just">
              <a:lnSpc>
                <a:spcPts val="2880"/>
              </a:lnSpc>
            </a:pPr>
            <a:r>
              <a:rPr sz="3000" dirty="0">
                <a:latin typeface="Comic Sans MS"/>
                <a:cs typeface="Comic Sans MS"/>
              </a:rPr>
              <a:t>Contohnya    </a:t>
            </a:r>
            <a:r>
              <a:rPr sz="3000" spc="27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bakteri</a:t>
            </a:r>
            <a:r>
              <a:rPr sz="3000" spc="1475" dirty="0">
                <a:latin typeface="Comic Sans MS"/>
                <a:cs typeface="Comic Sans MS"/>
              </a:rPr>
              <a:t>  </a:t>
            </a:r>
            <a:r>
              <a:rPr sz="3000" i="1" spc="-5" dirty="0">
                <a:latin typeface="Comic Sans MS"/>
                <a:cs typeface="Comic Sans MS"/>
              </a:rPr>
              <a:t>Escherichia</a:t>
            </a:r>
            <a:r>
              <a:rPr sz="3000" i="1" spc="1480" dirty="0">
                <a:latin typeface="Comic Sans MS"/>
                <a:cs typeface="Comic Sans MS"/>
              </a:rPr>
              <a:t> </a:t>
            </a:r>
            <a:r>
              <a:rPr sz="3000" i="1" spc="1485" dirty="0">
                <a:latin typeface="Comic Sans MS"/>
                <a:cs typeface="Comic Sans MS"/>
              </a:rPr>
              <a:t> </a:t>
            </a:r>
            <a:r>
              <a:rPr sz="3000" i="1" spc="-5" dirty="0">
                <a:latin typeface="Comic Sans MS"/>
                <a:cs typeface="Comic Sans MS"/>
              </a:rPr>
              <a:t>coli.</a:t>
            </a:r>
            <a:endParaRPr sz="3000">
              <a:latin typeface="Comic Sans MS"/>
              <a:cs typeface="Comic Sans MS"/>
            </a:endParaRPr>
          </a:p>
          <a:p>
            <a:pPr marL="355600" algn="just">
              <a:lnSpc>
                <a:spcPts val="3240"/>
              </a:lnSpc>
            </a:pPr>
            <a:r>
              <a:rPr sz="3000" spc="-5" dirty="0">
                <a:latin typeface="Comic Sans MS"/>
                <a:cs typeface="Comic Sans MS"/>
              </a:rPr>
              <a:t>Berikut</a:t>
            </a:r>
            <a:r>
              <a:rPr sz="3000" spc="-1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ini </a:t>
            </a:r>
            <a:r>
              <a:rPr sz="3000" dirty="0">
                <a:latin typeface="Comic Sans MS"/>
                <a:cs typeface="Comic Sans MS"/>
              </a:rPr>
              <a:t>gambar</a:t>
            </a:r>
            <a:r>
              <a:rPr sz="3000" spc="-2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pembelahan</a:t>
            </a:r>
            <a:r>
              <a:rPr sz="3000" spc="-2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binner:</a:t>
            </a:r>
            <a:endParaRPr sz="3000">
              <a:latin typeface="Comic Sans MS"/>
              <a:cs typeface="Comic Sans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40537" y="3145540"/>
            <a:ext cx="7175500" cy="3289300"/>
            <a:chOff x="1240537" y="3145540"/>
            <a:chExt cx="7175500" cy="32893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0537" y="3145540"/>
              <a:ext cx="7174988" cy="32887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5400" y="3200399"/>
              <a:ext cx="7010400" cy="31242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76350" y="3181349"/>
              <a:ext cx="7048500" cy="3162300"/>
            </a:xfrm>
            <a:custGeom>
              <a:avLst/>
              <a:gdLst/>
              <a:ahLst/>
              <a:cxnLst/>
              <a:rect l="l" t="t" r="r" b="b"/>
              <a:pathLst>
                <a:path w="7048500" h="3162300">
                  <a:moveTo>
                    <a:pt x="0" y="3162300"/>
                  </a:moveTo>
                  <a:lnTo>
                    <a:pt x="7048500" y="3162300"/>
                  </a:lnTo>
                  <a:lnTo>
                    <a:pt x="7048500" y="0"/>
                  </a:lnTo>
                  <a:lnTo>
                    <a:pt x="0" y="0"/>
                  </a:lnTo>
                  <a:lnTo>
                    <a:pt x="0" y="31623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274700"/>
            <a:ext cx="8229600" cy="1278255"/>
            <a:chOff x="457200" y="274700"/>
            <a:chExt cx="8229600" cy="1278255"/>
          </a:xfrm>
        </p:grpSpPr>
        <p:sp>
          <p:nvSpPr>
            <p:cNvPr id="3" name="object 3"/>
            <p:cNvSpPr/>
            <p:nvPr/>
          </p:nvSpPr>
          <p:spPr>
            <a:xfrm>
              <a:off x="457200" y="274700"/>
              <a:ext cx="8229600" cy="1143000"/>
            </a:xfrm>
            <a:custGeom>
              <a:avLst/>
              <a:gdLst/>
              <a:ahLst/>
              <a:cxnLst/>
              <a:rect l="l" t="t" r="r" b="b"/>
              <a:pathLst>
                <a:path w="8229600" h="1143000">
                  <a:moveTo>
                    <a:pt x="82296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8229600" y="114300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D995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2580" y="306323"/>
              <a:ext cx="2830068" cy="12466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1252" y="306323"/>
              <a:ext cx="3627120" cy="12466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72310" y="602995"/>
              <a:ext cx="2076704" cy="4667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10253" y="593725"/>
              <a:ext cx="2865374" cy="48361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35940" y="1544777"/>
            <a:ext cx="7981950" cy="4293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500" b="1" spc="-5" dirty="0">
                <a:latin typeface="Comic Sans MS"/>
                <a:cs typeface="Comic Sans MS"/>
              </a:rPr>
              <a:t>Menguntungkan</a:t>
            </a:r>
            <a:r>
              <a:rPr sz="2500" b="1" spc="5" dirty="0">
                <a:latin typeface="Comic Sans MS"/>
                <a:cs typeface="Comic Sans MS"/>
              </a:rPr>
              <a:t> </a:t>
            </a:r>
            <a:r>
              <a:rPr sz="2500" b="1" spc="-5" dirty="0">
                <a:latin typeface="Comic Sans MS"/>
                <a:cs typeface="Comic Sans MS"/>
              </a:rPr>
              <a:t>:</a:t>
            </a:r>
            <a:endParaRPr sz="2500">
              <a:latin typeface="Comic Sans MS"/>
              <a:cs typeface="Comic Sans MS"/>
            </a:endParaRPr>
          </a:p>
          <a:p>
            <a:pPr marL="527685" indent="-515620">
              <a:lnSpc>
                <a:spcPts val="2700"/>
              </a:lnSpc>
              <a:spcBef>
                <a:spcPts val="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500" spc="-5" dirty="0">
                <a:latin typeface="Comic Sans MS"/>
                <a:cs typeface="Comic Sans MS"/>
              </a:rPr>
              <a:t>pengurai</a:t>
            </a:r>
            <a:r>
              <a:rPr sz="2500" spc="15" dirty="0">
                <a:latin typeface="Comic Sans MS"/>
                <a:cs typeface="Comic Sans MS"/>
              </a:rPr>
              <a:t> </a:t>
            </a:r>
            <a:r>
              <a:rPr sz="2500" spc="-10" dirty="0">
                <a:latin typeface="Comic Sans MS"/>
                <a:cs typeface="Comic Sans MS"/>
              </a:rPr>
              <a:t>sisa-sisa</a:t>
            </a:r>
            <a:r>
              <a:rPr sz="2500" spc="10" dirty="0">
                <a:latin typeface="Comic Sans MS"/>
                <a:cs typeface="Comic Sans MS"/>
              </a:rPr>
              <a:t> </a:t>
            </a:r>
            <a:r>
              <a:rPr sz="2500" spc="-5" dirty="0">
                <a:latin typeface="Comic Sans MS"/>
                <a:cs typeface="Comic Sans MS"/>
              </a:rPr>
              <a:t>makhluk</a:t>
            </a:r>
            <a:r>
              <a:rPr sz="2500" spc="15" dirty="0">
                <a:latin typeface="Comic Sans MS"/>
                <a:cs typeface="Comic Sans MS"/>
              </a:rPr>
              <a:t> </a:t>
            </a:r>
            <a:r>
              <a:rPr sz="2500" spc="-10" dirty="0">
                <a:latin typeface="Comic Sans MS"/>
                <a:cs typeface="Comic Sans MS"/>
              </a:rPr>
              <a:t>hidup,</a:t>
            </a:r>
            <a:r>
              <a:rPr sz="2500" spc="20" dirty="0">
                <a:latin typeface="Comic Sans MS"/>
                <a:cs typeface="Comic Sans MS"/>
              </a:rPr>
              <a:t> </a:t>
            </a:r>
            <a:r>
              <a:rPr sz="2500" spc="-5" dirty="0">
                <a:latin typeface="Comic Sans MS"/>
                <a:cs typeface="Comic Sans MS"/>
              </a:rPr>
              <a:t>contohnya</a:t>
            </a:r>
            <a:endParaRPr sz="2500">
              <a:latin typeface="Comic Sans MS"/>
              <a:cs typeface="Comic Sans MS"/>
            </a:endParaRPr>
          </a:p>
          <a:p>
            <a:pPr marL="527685">
              <a:lnSpc>
                <a:spcPts val="2700"/>
              </a:lnSpc>
            </a:pPr>
            <a:r>
              <a:rPr sz="2500" i="1" spc="-5" dirty="0">
                <a:latin typeface="Comic Sans MS"/>
                <a:cs typeface="Comic Sans MS"/>
              </a:rPr>
              <a:t>Escherichia</a:t>
            </a:r>
            <a:r>
              <a:rPr sz="2500" i="1" spc="5" dirty="0">
                <a:latin typeface="Comic Sans MS"/>
                <a:cs typeface="Comic Sans MS"/>
              </a:rPr>
              <a:t> </a:t>
            </a:r>
            <a:r>
              <a:rPr sz="2500" i="1" spc="-5" dirty="0">
                <a:latin typeface="Comic Sans MS"/>
                <a:cs typeface="Comic Sans MS"/>
              </a:rPr>
              <a:t>coli</a:t>
            </a:r>
            <a:endParaRPr sz="2500">
              <a:latin typeface="Comic Sans MS"/>
              <a:cs typeface="Comic Sans MS"/>
            </a:endParaRPr>
          </a:p>
          <a:p>
            <a:pPr marL="527685" marR="5080" indent="-515620">
              <a:lnSpc>
                <a:spcPts val="2400"/>
              </a:lnSpc>
              <a:spcBef>
                <a:spcPts val="580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2500" spc="-5" dirty="0">
                <a:latin typeface="Comic Sans MS"/>
                <a:cs typeface="Comic Sans MS"/>
              </a:rPr>
              <a:t>Pembuatan</a:t>
            </a:r>
            <a:r>
              <a:rPr sz="2500" spc="20" dirty="0">
                <a:latin typeface="Comic Sans MS"/>
                <a:cs typeface="Comic Sans MS"/>
              </a:rPr>
              <a:t> </a:t>
            </a:r>
            <a:r>
              <a:rPr sz="2500" spc="-10" dirty="0">
                <a:latin typeface="Comic Sans MS"/>
                <a:cs typeface="Comic Sans MS"/>
              </a:rPr>
              <a:t>makanan</a:t>
            </a:r>
            <a:r>
              <a:rPr sz="2500" spc="15" dirty="0">
                <a:latin typeface="Comic Sans MS"/>
                <a:cs typeface="Comic Sans MS"/>
              </a:rPr>
              <a:t> </a:t>
            </a:r>
            <a:r>
              <a:rPr sz="2500" spc="-10" dirty="0">
                <a:latin typeface="Comic Sans MS"/>
                <a:cs typeface="Comic Sans MS"/>
              </a:rPr>
              <a:t>dan</a:t>
            </a:r>
            <a:r>
              <a:rPr sz="2500" spc="5" dirty="0">
                <a:latin typeface="Comic Sans MS"/>
                <a:cs typeface="Comic Sans MS"/>
              </a:rPr>
              <a:t> </a:t>
            </a:r>
            <a:r>
              <a:rPr sz="2500" spc="-5" dirty="0">
                <a:latin typeface="Comic Sans MS"/>
                <a:cs typeface="Comic Sans MS"/>
              </a:rPr>
              <a:t>minuman</a:t>
            </a:r>
            <a:r>
              <a:rPr sz="2500" spc="5" dirty="0">
                <a:latin typeface="Comic Sans MS"/>
                <a:cs typeface="Comic Sans MS"/>
              </a:rPr>
              <a:t> </a:t>
            </a:r>
            <a:r>
              <a:rPr sz="2500" spc="-5" dirty="0">
                <a:latin typeface="Comic Sans MS"/>
                <a:cs typeface="Comic Sans MS"/>
              </a:rPr>
              <a:t>hasil</a:t>
            </a:r>
            <a:r>
              <a:rPr sz="2500" spc="10" dirty="0">
                <a:latin typeface="Comic Sans MS"/>
                <a:cs typeface="Comic Sans MS"/>
              </a:rPr>
              <a:t> </a:t>
            </a:r>
            <a:r>
              <a:rPr sz="2500" spc="-5" dirty="0">
                <a:latin typeface="Comic Sans MS"/>
                <a:cs typeface="Comic Sans MS"/>
              </a:rPr>
              <a:t>fermentasi, </a:t>
            </a:r>
            <a:r>
              <a:rPr sz="2500" spc="-730" dirty="0">
                <a:latin typeface="Comic Sans MS"/>
                <a:cs typeface="Comic Sans MS"/>
              </a:rPr>
              <a:t> </a:t>
            </a:r>
            <a:r>
              <a:rPr sz="2500" spc="-5" dirty="0">
                <a:latin typeface="Comic Sans MS"/>
                <a:cs typeface="Comic Sans MS"/>
              </a:rPr>
              <a:t>contohnya</a:t>
            </a:r>
            <a:r>
              <a:rPr sz="2500" spc="25" dirty="0">
                <a:latin typeface="Comic Sans MS"/>
                <a:cs typeface="Comic Sans MS"/>
              </a:rPr>
              <a:t> </a:t>
            </a:r>
            <a:r>
              <a:rPr sz="2500" i="1" spc="-10" dirty="0">
                <a:latin typeface="Comic Sans MS"/>
                <a:cs typeface="Comic Sans MS"/>
              </a:rPr>
              <a:t>Acetobacter</a:t>
            </a:r>
            <a:endParaRPr sz="2500">
              <a:latin typeface="Comic Sans MS"/>
              <a:cs typeface="Comic Sans MS"/>
            </a:endParaRPr>
          </a:p>
          <a:p>
            <a:pPr marL="527685" indent="-515620">
              <a:lnSpc>
                <a:spcPts val="2700"/>
              </a:lnSpc>
              <a:spcBef>
                <a:spcPts val="20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2500" spc="-10" dirty="0">
                <a:latin typeface="Comic Sans MS"/>
                <a:cs typeface="Comic Sans MS"/>
              </a:rPr>
              <a:t>Berperan</a:t>
            </a:r>
            <a:r>
              <a:rPr sz="2500" spc="30" dirty="0">
                <a:latin typeface="Comic Sans MS"/>
                <a:cs typeface="Comic Sans MS"/>
              </a:rPr>
              <a:t> </a:t>
            </a:r>
            <a:r>
              <a:rPr sz="2500" spc="-10" dirty="0">
                <a:latin typeface="Comic Sans MS"/>
                <a:cs typeface="Comic Sans MS"/>
              </a:rPr>
              <a:t>dalam</a:t>
            </a:r>
            <a:r>
              <a:rPr sz="2500" spc="10" dirty="0">
                <a:latin typeface="Comic Sans MS"/>
                <a:cs typeface="Comic Sans MS"/>
              </a:rPr>
              <a:t> </a:t>
            </a:r>
            <a:r>
              <a:rPr sz="2500" spc="-5" dirty="0">
                <a:latin typeface="Comic Sans MS"/>
                <a:cs typeface="Comic Sans MS"/>
              </a:rPr>
              <a:t>siklus</a:t>
            </a:r>
            <a:r>
              <a:rPr sz="2500" spc="15" dirty="0">
                <a:latin typeface="Comic Sans MS"/>
                <a:cs typeface="Comic Sans MS"/>
              </a:rPr>
              <a:t> </a:t>
            </a:r>
            <a:r>
              <a:rPr sz="2500" spc="-10" dirty="0">
                <a:latin typeface="Comic Sans MS"/>
                <a:cs typeface="Comic Sans MS"/>
              </a:rPr>
              <a:t>nitrogen,</a:t>
            </a:r>
            <a:r>
              <a:rPr sz="2500" spc="25" dirty="0">
                <a:latin typeface="Comic Sans MS"/>
                <a:cs typeface="Comic Sans MS"/>
              </a:rPr>
              <a:t> </a:t>
            </a:r>
            <a:r>
              <a:rPr sz="2500" spc="-5" dirty="0">
                <a:latin typeface="Comic Sans MS"/>
                <a:cs typeface="Comic Sans MS"/>
              </a:rPr>
              <a:t>contohnya</a:t>
            </a:r>
            <a:endParaRPr sz="2500">
              <a:latin typeface="Comic Sans MS"/>
              <a:cs typeface="Comic Sans MS"/>
            </a:endParaRPr>
          </a:p>
          <a:p>
            <a:pPr marL="527685">
              <a:lnSpc>
                <a:spcPts val="2700"/>
              </a:lnSpc>
            </a:pPr>
            <a:r>
              <a:rPr sz="2500" i="1" spc="-10" dirty="0">
                <a:latin typeface="Comic Sans MS"/>
                <a:cs typeface="Comic Sans MS"/>
              </a:rPr>
              <a:t>Rhizobium</a:t>
            </a:r>
            <a:r>
              <a:rPr sz="2500" i="1" spc="10" dirty="0">
                <a:latin typeface="Comic Sans MS"/>
                <a:cs typeface="Comic Sans MS"/>
              </a:rPr>
              <a:t> </a:t>
            </a:r>
            <a:r>
              <a:rPr sz="2500" i="1" spc="-5" dirty="0">
                <a:latin typeface="Comic Sans MS"/>
                <a:cs typeface="Comic Sans MS"/>
              </a:rPr>
              <a:t>leguminosarum</a:t>
            </a:r>
            <a:endParaRPr sz="2500">
              <a:latin typeface="Comic Sans MS"/>
              <a:cs typeface="Comic Sans MS"/>
            </a:endParaRPr>
          </a:p>
          <a:p>
            <a:pPr marL="527685" indent="-515620">
              <a:lnSpc>
                <a:spcPct val="100000"/>
              </a:lnSpc>
              <a:buAutoNum type="arabicPeriod" startAt="4"/>
              <a:tabLst>
                <a:tab pos="527685" algn="l"/>
                <a:tab pos="528320" algn="l"/>
              </a:tabLst>
            </a:pPr>
            <a:r>
              <a:rPr sz="2500" spc="-5" dirty="0">
                <a:latin typeface="Comic Sans MS"/>
                <a:cs typeface="Comic Sans MS"/>
              </a:rPr>
              <a:t>Penyubur</a:t>
            </a:r>
            <a:r>
              <a:rPr sz="2500" spc="20" dirty="0">
                <a:latin typeface="Comic Sans MS"/>
                <a:cs typeface="Comic Sans MS"/>
              </a:rPr>
              <a:t> </a:t>
            </a:r>
            <a:r>
              <a:rPr sz="2500" spc="-10" dirty="0">
                <a:latin typeface="Comic Sans MS"/>
                <a:cs typeface="Comic Sans MS"/>
              </a:rPr>
              <a:t>tanah,</a:t>
            </a:r>
            <a:r>
              <a:rPr sz="2500" dirty="0">
                <a:latin typeface="Comic Sans MS"/>
                <a:cs typeface="Comic Sans MS"/>
              </a:rPr>
              <a:t> </a:t>
            </a:r>
            <a:r>
              <a:rPr sz="2500" spc="-5" dirty="0">
                <a:latin typeface="Comic Sans MS"/>
                <a:cs typeface="Comic Sans MS"/>
              </a:rPr>
              <a:t>contohnya</a:t>
            </a:r>
            <a:r>
              <a:rPr sz="2500" spc="25" dirty="0">
                <a:latin typeface="Comic Sans MS"/>
                <a:cs typeface="Comic Sans MS"/>
              </a:rPr>
              <a:t> </a:t>
            </a:r>
            <a:r>
              <a:rPr sz="2500" i="1" spc="-5" dirty="0">
                <a:latin typeface="Comic Sans MS"/>
                <a:cs typeface="Comic Sans MS"/>
              </a:rPr>
              <a:t>Nitrosococcus</a:t>
            </a:r>
            <a:endParaRPr sz="2500">
              <a:latin typeface="Comic Sans MS"/>
              <a:cs typeface="Comic Sans MS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527685" algn="l"/>
                <a:tab pos="528320" algn="l"/>
              </a:tabLst>
            </a:pPr>
            <a:r>
              <a:rPr sz="2500" spc="-10" dirty="0">
                <a:latin typeface="Comic Sans MS"/>
                <a:cs typeface="Comic Sans MS"/>
              </a:rPr>
              <a:t>Penghasil</a:t>
            </a:r>
            <a:r>
              <a:rPr sz="2500" spc="40" dirty="0">
                <a:latin typeface="Comic Sans MS"/>
                <a:cs typeface="Comic Sans MS"/>
              </a:rPr>
              <a:t> </a:t>
            </a:r>
            <a:r>
              <a:rPr sz="2500" spc="-10" dirty="0">
                <a:latin typeface="Comic Sans MS"/>
                <a:cs typeface="Comic Sans MS"/>
              </a:rPr>
              <a:t>antibiotik,</a:t>
            </a:r>
            <a:r>
              <a:rPr sz="2500" spc="40" dirty="0">
                <a:latin typeface="Comic Sans MS"/>
                <a:cs typeface="Comic Sans MS"/>
              </a:rPr>
              <a:t> </a:t>
            </a:r>
            <a:r>
              <a:rPr sz="2500" spc="-5" dirty="0">
                <a:latin typeface="Comic Sans MS"/>
                <a:cs typeface="Comic Sans MS"/>
              </a:rPr>
              <a:t>contohnya</a:t>
            </a:r>
            <a:r>
              <a:rPr sz="2500" spc="30" dirty="0">
                <a:latin typeface="Comic Sans MS"/>
                <a:cs typeface="Comic Sans MS"/>
              </a:rPr>
              <a:t> </a:t>
            </a:r>
            <a:r>
              <a:rPr sz="2500" i="1" spc="-5" dirty="0">
                <a:latin typeface="Comic Sans MS"/>
                <a:cs typeface="Comic Sans MS"/>
              </a:rPr>
              <a:t>Bacillus</a:t>
            </a:r>
            <a:r>
              <a:rPr sz="2500" i="1" spc="20" dirty="0">
                <a:latin typeface="Comic Sans MS"/>
                <a:cs typeface="Comic Sans MS"/>
              </a:rPr>
              <a:t> </a:t>
            </a:r>
            <a:r>
              <a:rPr sz="2500" spc="-10" dirty="0">
                <a:latin typeface="Comic Sans MS"/>
                <a:cs typeface="Comic Sans MS"/>
              </a:rPr>
              <a:t>sp</a:t>
            </a:r>
            <a:endParaRPr sz="2500">
              <a:latin typeface="Comic Sans MS"/>
              <a:cs typeface="Comic Sans MS"/>
            </a:endParaRPr>
          </a:p>
          <a:p>
            <a:pPr marL="527685" indent="-515620">
              <a:lnSpc>
                <a:spcPct val="100000"/>
              </a:lnSpc>
              <a:buAutoNum type="arabicPeriod" startAt="4"/>
              <a:tabLst>
                <a:tab pos="527685" algn="l"/>
                <a:tab pos="528320" algn="l"/>
              </a:tabLst>
            </a:pPr>
            <a:r>
              <a:rPr sz="2500" spc="-5" dirty="0">
                <a:latin typeface="Comic Sans MS"/>
                <a:cs typeface="Comic Sans MS"/>
              </a:rPr>
              <a:t>Penelitian</a:t>
            </a:r>
            <a:r>
              <a:rPr sz="2500" spc="20" dirty="0">
                <a:latin typeface="Comic Sans MS"/>
                <a:cs typeface="Comic Sans MS"/>
              </a:rPr>
              <a:t> </a:t>
            </a:r>
            <a:r>
              <a:rPr sz="2500" spc="-10" dirty="0">
                <a:latin typeface="Comic Sans MS"/>
                <a:cs typeface="Comic Sans MS"/>
              </a:rPr>
              <a:t>rekayasa</a:t>
            </a:r>
            <a:r>
              <a:rPr sz="2500" spc="10" dirty="0">
                <a:latin typeface="Comic Sans MS"/>
                <a:cs typeface="Comic Sans MS"/>
              </a:rPr>
              <a:t> </a:t>
            </a:r>
            <a:r>
              <a:rPr sz="2500" spc="-5" dirty="0">
                <a:latin typeface="Comic Sans MS"/>
                <a:cs typeface="Comic Sans MS"/>
              </a:rPr>
              <a:t>genetika</a:t>
            </a:r>
            <a:endParaRPr sz="2500">
              <a:latin typeface="Comic Sans MS"/>
              <a:cs typeface="Comic Sans MS"/>
            </a:endParaRPr>
          </a:p>
          <a:p>
            <a:pPr marL="527685" marR="992505" indent="-515620">
              <a:lnSpc>
                <a:spcPct val="80000"/>
              </a:lnSpc>
              <a:spcBef>
                <a:spcPts val="600"/>
              </a:spcBef>
              <a:buAutoNum type="arabicPeriod" startAt="4"/>
              <a:tabLst>
                <a:tab pos="527685" algn="l"/>
                <a:tab pos="528320" algn="l"/>
              </a:tabLst>
            </a:pPr>
            <a:r>
              <a:rPr sz="2500" spc="-5" dirty="0">
                <a:latin typeface="Comic Sans MS"/>
                <a:cs typeface="Comic Sans MS"/>
              </a:rPr>
              <a:t>Pembuatan</a:t>
            </a:r>
            <a:r>
              <a:rPr sz="2500" spc="10" dirty="0">
                <a:latin typeface="Comic Sans MS"/>
                <a:cs typeface="Comic Sans MS"/>
              </a:rPr>
              <a:t> </a:t>
            </a:r>
            <a:r>
              <a:rPr sz="2500" spc="-10" dirty="0">
                <a:latin typeface="Comic Sans MS"/>
                <a:cs typeface="Comic Sans MS"/>
              </a:rPr>
              <a:t>zat kimia,</a:t>
            </a:r>
            <a:r>
              <a:rPr sz="2500" dirty="0">
                <a:latin typeface="Comic Sans MS"/>
                <a:cs typeface="Comic Sans MS"/>
              </a:rPr>
              <a:t> </a:t>
            </a:r>
            <a:r>
              <a:rPr sz="2500" spc="-5" dirty="0">
                <a:latin typeface="Comic Sans MS"/>
                <a:cs typeface="Comic Sans MS"/>
              </a:rPr>
              <a:t>contohnya</a:t>
            </a:r>
            <a:r>
              <a:rPr sz="2500" spc="10" dirty="0">
                <a:latin typeface="Comic Sans MS"/>
                <a:cs typeface="Comic Sans MS"/>
              </a:rPr>
              <a:t> </a:t>
            </a:r>
            <a:r>
              <a:rPr sz="2500" i="1" spc="-5" dirty="0">
                <a:latin typeface="Comic Sans MS"/>
                <a:cs typeface="Comic Sans MS"/>
              </a:rPr>
              <a:t>Clostridium </a:t>
            </a:r>
            <a:r>
              <a:rPr sz="2500" i="1" spc="-735" dirty="0">
                <a:latin typeface="Comic Sans MS"/>
                <a:cs typeface="Comic Sans MS"/>
              </a:rPr>
              <a:t> </a:t>
            </a:r>
            <a:r>
              <a:rPr sz="2500" i="1" spc="-5" dirty="0">
                <a:latin typeface="Comic Sans MS"/>
                <a:cs typeface="Comic Sans MS"/>
              </a:rPr>
              <a:t>acetobutylicum</a:t>
            </a:r>
            <a:endParaRPr sz="25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274700"/>
            <a:ext cx="8229600" cy="1278255"/>
            <a:chOff x="457200" y="274700"/>
            <a:chExt cx="8229600" cy="1278255"/>
          </a:xfrm>
        </p:grpSpPr>
        <p:sp>
          <p:nvSpPr>
            <p:cNvPr id="3" name="object 3"/>
            <p:cNvSpPr/>
            <p:nvPr/>
          </p:nvSpPr>
          <p:spPr>
            <a:xfrm>
              <a:off x="457200" y="274700"/>
              <a:ext cx="8229600" cy="1143000"/>
            </a:xfrm>
            <a:custGeom>
              <a:avLst/>
              <a:gdLst/>
              <a:ahLst/>
              <a:cxnLst/>
              <a:rect l="l" t="t" r="r" b="b"/>
              <a:pathLst>
                <a:path w="8229600" h="1143000">
                  <a:moveTo>
                    <a:pt x="82296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8229600" y="114300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D995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7407" y="306323"/>
              <a:ext cx="3549396" cy="12466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5407" y="306323"/>
              <a:ext cx="4898136" cy="12466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7137" y="602995"/>
              <a:ext cx="2796032" cy="60134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42790" y="603757"/>
              <a:ext cx="4118737" cy="45580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93155" y="812799"/>
              <a:ext cx="138430" cy="859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87466" y="812164"/>
              <a:ext cx="131318" cy="18821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89603" y="760095"/>
              <a:ext cx="94996" cy="11798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320919" y="755777"/>
              <a:ext cx="588010" cy="300990"/>
            </a:xfrm>
            <a:custGeom>
              <a:avLst/>
              <a:gdLst/>
              <a:ahLst/>
              <a:cxnLst/>
              <a:rect l="l" t="t" r="r" b="b"/>
              <a:pathLst>
                <a:path w="588010" h="300990">
                  <a:moveTo>
                    <a:pt x="164972" y="253"/>
                  </a:moveTo>
                  <a:lnTo>
                    <a:pt x="208496" y="8505"/>
                  </a:lnTo>
                  <a:lnTo>
                    <a:pt x="256016" y="33924"/>
                  </a:lnTo>
                  <a:lnTo>
                    <a:pt x="266318" y="55752"/>
                  </a:lnTo>
                  <a:lnTo>
                    <a:pt x="266318" y="62230"/>
                  </a:lnTo>
                  <a:lnTo>
                    <a:pt x="264286" y="67945"/>
                  </a:lnTo>
                  <a:lnTo>
                    <a:pt x="260095" y="72771"/>
                  </a:lnTo>
                  <a:lnTo>
                    <a:pt x="258760" y="78535"/>
                  </a:lnTo>
                  <a:lnTo>
                    <a:pt x="254634" y="117681"/>
                  </a:lnTo>
                  <a:lnTo>
                    <a:pt x="254253" y="138175"/>
                  </a:lnTo>
                  <a:lnTo>
                    <a:pt x="254726" y="162198"/>
                  </a:lnTo>
                  <a:lnTo>
                    <a:pt x="261619" y="212598"/>
                  </a:lnTo>
                  <a:lnTo>
                    <a:pt x="274192" y="240664"/>
                  </a:lnTo>
                  <a:lnTo>
                    <a:pt x="278860" y="251045"/>
                  </a:lnTo>
                  <a:lnTo>
                    <a:pt x="282193" y="258937"/>
                  </a:lnTo>
                  <a:lnTo>
                    <a:pt x="284194" y="264328"/>
                  </a:lnTo>
                  <a:lnTo>
                    <a:pt x="284860" y="267208"/>
                  </a:lnTo>
                  <a:lnTo>
                    <a:pt x="284170" y="274062"/>
                  </a:lnTo>
                  <a:lnTo>
                    <a:pt x="255309" y="299886"/>
                  </a:lnTo>
                  <a:lnTo>
                    <a:pt x="248284" y="300482"/>
                  </a:lnTo>
                  <a:lnTo>
                    <a:pt x="241089" y="298958"/>
                  </a:lnTo>
                  <a:lnTo>
                    <a:pt x="232060" y="294386"/>
                  </a:lnTo>
                  <a:lnTo>
                    <a:pt x="221174" y="286765"/>
                  </a:lnTo>
                  <a:lnTo>
                    <a:pt x="208406" y="276098"/>
                  </a:lnTo>
                  <a:lnTo>
                    <a:pt x="196214" y="281739"/>
                  </a:lnTo>
                  <a:lnTo>
                    <a:pt x="154969" y="296999"/>
                  </a:lnTo>
                  <a:lnTo>
                    <a:pt x="131698" y="300482"/>
                  </a:lnTo>
                  <a:lnTo>
                    <a:pt x="100814" y="298269"/>
                  </a:lnTo>
                  <a:lnTo>
                    <a:pt x="51474" y="280604"/>
                  </a:lnTo>
                  <a:lnTo>
                    <a:pt x="18591" y="245383"/>
                  </a:lnTo>
                  <a:lnTo>
                    <a:pt x="2069" y="192702"/>
                  </a:lnTo>
                  <a:lnTo>
                    <a:pt x="0" y="159765"/>
                  </a:lnTo>
                  <a:lnTo>
                    <a:pt x="3046" y="128073"/>
                  </a:lnTo>
                  <a:lnTo>
                    <a:pt x="27378" y="71737"/>
                  </a:lnTo>
                  <a:lnTo>
                    <a:pt x="74140" y="26614"/>
                  </a:lnTo>
                  <a:lnTo>
                    <a:pt x="132330" y="3182"/>
                  </a:lnTo>
                  <a:lnTo>
                    <a:pt x="164972" y="253"/>
                  </a:lnTo>
                  <a:close/>
                </a:path>
                <a:path w="588010" h="300990">
                  <a:moveTo>
                    <a:pt x="453770" y="0"/>
                  </a:moveTo>
                  <a:lnTo>
                    <a:pt x="497316" y="3825"/>
                  </a:lnTo>
                  <a:lnTo>
                    <a:pt x="550767" y="26866"/>
                  </a:lnTo>
                  <a:lnTo>
                    <a:pt x="573913" y="78105"/>
                  </a:lnTo>
                  <a:lnTo>
                    <a:pt x="571817" y="92725"/>
                  </a:lnTo>
                  <a:lnTo>
                    <a:pt x="540384" y="131445"/>
                  </a:lnTo>
                  <a:lnTo>
                    <a:pt x="500040" y="152911"/>
                  </a:lnTo>
                  <a:lnTo>
                    <a:pt x="386841" y="203200"/>
                  </a:lnTo>
                  <a:lnTo>
                    <a:pt x="393749" y="209891"/>
                  </a:lnTo>
                  <a:lnTo>
                    <a:pt x="428186" y="227629"/>
                  </a:lnTo>
                  <a:lnTo>
                    <a:pt x="461136" y="231648"/>
                  </a:lnTo>
                  <a:lnTo>
                    <a:pt x="478732" y="230699"/>
                  </a:lnTo>
                  <a:lnTo>
                    <a:pt x="494934" y="227869"/>
                  </a:lnTo>
                  <a:lnTo>
                    <a:pt x="509732" y="223182"/>
                  </a:lnTo>
                  <a:lnTo>
                    <a:pt x="523113" y="216662"/>
                  </a:lnTo>
                  <a:lnTo>
                    <a:pt x="533896" y="210754"/>
                  </a:lnTo>
                  <a:lnTo>
                    <a:pt x="543560" y="206549"/>
                  </a:lnTo>
                  <a:lnTo>
                    <a:pt x="586099" y="218737"/>
                  </a:lnTo>
                  <a:lnTo>
                    <a:pt x="587882" y="230759"/>
                  </a:lnTo>
                  <a:lnTo>
                    <a:pt x="585027" y="245643"/>
                  </a:lnTo>
                  <a:lnTo>
                    <a:pt x="542289" y="281559"/>
                  </a:lnTo>
                  <a:lnTo>
                    <a:pt x="502856" y="293846"/>
                  </a:lnTo>
                  <a:lnTo>
                    <a:pt x="461136" y="297942"/>
                  </a:lnTo>
                  <a:lnTo>
                    <a:pt x="430018" y="296009"/>
                  </a:lnTo>
                  <a:lnTo>
                    <a:pt x="376590" y="280475"/>
                  </a:lnTo>
                  <a:lnTo>
                    <a:pt x="334254" y="247900"/>
                  </a:lnTo>
                  <a:lnTo>
                    <a:pt x="311342" y="199425"/>
                  </a:lnTo>
                  <a:lnTo>
                    <a:pt x="308482" y="169925"/>
                  </a:lnTo>
                  <a:lnTo>
                    <a:pt x="310747" y="136685"/>
                  </a:lnTo>
                  <a:lnTo>
                    <a:pt x="328896" y="78253"/>
                  </a:lnTo>
                  <a:lnTo>
                    <a:pt x="366760" y="29843"/>
                  </a:lnTo>
                  <a:lnTo>
                    <a:pt x="421243" y="3311"/>
                  </a:lnTo>
                  <a:lnTo>
                    <a:pt x="453770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44489" y="601979"/>
              <a:ext cx="2226183" cy="46672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042790" y="603757"/>
              <a:ext cx="1245235" cy="455930"/>
            </a:xfrm>
            <a:custGeom>
              <a:avLst/>
              <a:gdLst/>
              <a:ahLst/>
              <a:cxnLst/>
              <a:rect l="l" t="t" r="r" b="b"/>
              <a:pathLst>
                <a:path w="1245235" h="455930">
                  <a:moveTo>
                    <a:pt x="585851" y="149605"/>
                  </a:moveTo>
                  <a:lnTo>
                    <a:pt x="609780" y="154152"/>
                  </a:lnTo>
                  <a:lnTo>
                    <a:pt x="626887" y="167782"/>
                  </a:lnTo>
                  <a:lnTo>
                    <a:pt x="637160" y="190486"/>
                  </a:lnTo>
                  <a:lnTo>
                    <a:pt x="640588" y="222250"/>
                  </a:lnTo>
                  <a:lnTo>
                    <a:pt x="640588" y="231520"/>
                  </a:lnTo>
                  <a:lnTo>
                    <a:pt x="629507" y="271859"/>
                  </a:lnTo>
                  <a:lnTo>
                    <a:pt x="602234" y="282320"/>
                  </a:lnTo>
                  <a:lnTo>
                    <a:pt x="587232" y="280106"/>
                  </a:lnTo>
                  <a:lnTo>
                    <a:pt x="576516" y="273462"/>
                  </a:lnTo>
                  <a:lnTo>
                    <a:pt x="570087" y="262389"/>
                  </a:lnTo>
                  <a:lnTo>
                    <a:pt x="567944" y="246887"/>
                  </a:lnTo>
                  <a:lnTo>
                    <a:pt x="566547" y="219201"/>
                  </a:lnTo>
                  <a:lnTo>
                    <a:pt x="537972" y="226867"/>
                  </a:lnTo>
                  <a:lnTo>
                    <a:pt x="513778" y="239950"/>
                  </a:lnTo>
                  <a:lnTo>
                    <a:pt x="493966" y="258439"/>
                  </a:lnTo>
                  <a:lnTo>
                    <a:pt x="478536" y="282320"/>
                  </a:lnTo>
                  <a:lnTo>
                    <a:pt x="478789" y="419734"/>
                  </a:lnTo>
                  <a:lnTo>
                    <a:pt x="478143" y="427138"/>
                  </a:lnTo>
                  <a:lnTo>
                    <a:pt x="449032" y="455160"/>
                  </a:lnTo>
                  <a:lnTo>
                    <a:pt x="441198" y="455802"/>
                  </a:lnTo>
                  <a:lnTo>
                    <a:pt x="433197" y="455114"/>
                  </a:lnTo>
                  <a:lnTo>
                    <a:pt x="406693" y="427021"/>
                  </a:lnTo>
                  <a:lnTo>
                    <a:pt x="406146" y="419734"/>
                  </a:lnTo>
                  <a:lnTo>
                    <a:pt x="406146" y="240791"/>
                  </a:lnTo>
                  <a:lnTo>
                    <a:pt x="406146" y="235203"/>
                  </a:lnTo>
                  <a:lnTo>
                    <a:pt x="406400" y="226694"/>
                  </a:lnTo>
                  <a:lnTo>
                    <a:pt x="406781" y="215518"/>
                  </a:lnTo>
                  <a:lnTo>
                    <a:pt x="407162" y="204342"/>
                  </a:lnTo>
                  <a:lnTo>
                    <a:pt x="407288" y="195961"/>
                  </a:lnTo>
                  <a:lnTo>
                    <a:pt x="407288" y="190245"/>
                  </a:lnTo>
                  <a:lnTo>
                    <a:pt x="407860" y="182935"/>
                  </a:lnTo>
                  <a:lnTo>
                    <a:pt x="434542" y="155199"/>
                  </a:lnTo>
                  <a:lnTo>
                    <a:pt x="442468" y="154558"/>
                  </a:lnTo>
                  <a:lnTo>
                    <a:pt x="456140" y="156491"/>
                  </a:lnTo>
                  <a:lnTo>
                    <a:pt x="466693" y="162305"/>
                  </a:lnTo>
                  <a:lnTo>
                    <a:pt x="474150" y="172025"/>
                  </a:lnTo>
                  <a:lnTo>
                    <a:pt x="478536" y="185674"/>
                  </a:lnTo>
                  <a:lnTo>
                    <a:pt x="503394" y="169912"/>
                  </a:lnTo>
                  <a:lnTo>
                    <a:pt x="529574" y="158638"/>
                  </a:lnTo>
                  <a:lnTo>
                    <a:pt x="557063" y="151866"/>
                  </a:lnTo>
                  <a:lnTo>
                    <a:pt x="585851" y="149605"/>
                  </a:lnTo>
                  <a:close/>
                </a:path>
                <a:path w="1245235" h="455930">
                  <a:moveTo>
                    <a:pt x="801751" y="147192"/>
                  </a:moveTo>
                  <a:lnTo>
                    <a:pt x="849685" y="155765"/>
                  </a:lnTo>
                  <a:lnTo>
                    <a:pt x="888234" y="172219"/>
                  </a:lnTo>
                  <a:lnTo>
                    <a:pt x="914273" y="205866"/>
                  </a:lnTo>
                  <a:lnTo>
                    <a:pt x="913679" y="212363"/>
                  </a:lnTo>
                  <a:lnTo>
                    <a:pt x="886926" y="240099"/>
                  </a:lnTo>
                  <a:lnTo>
                    <a:pt x="879475" y="240791"/>
                  </a:lnTo>
                  <a:lnTo>
                    <a:pt x="873355" y="240004"/>
                  </a:lnTo>
                  <a:lnTo>
                    <a:pt x="866616" y="237632"/>
                  </a:lnTo>
                  <a:lnTo>
                    <a:pt x="859258" y="233666"/>
                  </a:lnTo>
                  <a:lnTo>
                    <a:pt x="851281" y="228091"/>
                  </a:lnTo>
                  <a:lnTo>
                    <a:pt x="841970" y="222571"/>
                  </a:lnTo>
                  <a:lnTo>
                    <a:pt x="830611" y="218598"/>
                  </a:lnTo>
                  <a:lnTo>
                    <a:pt x="817205" y="216197"/>
                  </a:lnTo>
                  <a:lnTo>
                    <a:pt x="801751" y="215391"/>
                  </a:lnTo>
                  <a:lnTo>
                    <a:pt x="790963" y="217965"/>
                  </a:lnTo>
                  <a:lnTo>
                    <a:pt x="756031" y="256666"/>
                  </a:lnTo>
                  <a:lnTo>
                    <a:pt x="738489" y="293798"/>
                  </a:lnTo>
                  <a:lnTo>
                    <a:pt x="732663" y="325500"/>
                  </a:lnTo>
                  <a:lnTo>
                    <a:pt x="733950" y="339046"/>
                  </a:lnTo>
                  <a:lnTo>
                    <a:pt x="763962" y="377346"/>
                  </a:lnTo>
                  <a:lnTo>
                    <a:pt x="805307" y="386079"/>
                  </a:lnTo>
                  <a:lnTo>
                    <a:pt x="814953" y="385220"/>
                  </a:lnTo>
                  <a:lnTo>
                    <a:pt x="825611" y="382635"/>
                  </a:lnTo>
                  <a:lnTo>
                    <a:pt x="837293" y="378311"/>
                  </a:lnTo>
                  <a:lnTo>
                    <a:pt x="850011" y="372237"/>
                  </a:lnTo>
                  <a:lnTo>
                    <a:pt x="862038" y="366089"/>
                  </a:lnTo>
                  <a:lnTo>
                    <a:pt x="871648" y="361727"/>
                  </a:lnTo>
                  <a:lnTo>
                    <a:pt x="913512" y="374439"/>
                  </a:lnTo>
                  <a:lnTo>
                    <a:pt x="919353" y="393191"/>
                  </a:lnTo>
                  <a:lnTo>
                    <a:pt x="916467" y="403860"/>
                  </a:lnTo>
                  <a:lnTo>
                    <a:pt x="872998" y="435863"/>
                  </a:lnTo>
                  <a:lnTo>
                    <a:pt x="835294" y="449976"/>
                  </a:lnTo>
                  <a:lnTo>
                    <a:pt x="805307" y="454659"/>
                  </a:lnTo>
                  <a:lnTo>
                    <a:pt x="776442" y="452518"/>
                  </a:lnTo>
                  <a:lnTo>
                    <a:pt x="726047" y="435425"/>
                  </a:lnTo>
                  <a:lnTo>
                    <a:pt x="685706" y="401064"/>
                  </a:lnTo>
                  <a:lnTo>
                    <a:pt x="664231" y="353577"/>
                  </a:lnTo>
                  <a:lnTo>
                    <a:pt x="661543" y="325500"/>
                  </a:lnTo>
                  <a:lnTo>
                    <a:pt x="663950" y="298118"/>
                  </a:lnTo>
                  <a:lnTo>
                    <a:pt x="683242" y="241972"/>
                  </a:lnTo>
                  <a:lnTo>
                    <a:pt x="722866" y="184322"/>
                  </a:lnTo>
                  <a:lnTo>
                    <a:pt x="773678" y="151314"/>
                  </a:lnTo>
                  <a:lnTo>
                    <a:pt x="801751" y="147192"/>
                  </a:lnTo>
                  <a:close/>
                </a:path>
                <a:path w="1245235" h="455930">
                  <a:moveTo>
                    <a:pt x="233425" y="33781"/>
                  </a:moveTo>
                  <a:lnTo>
                    <a:pt x="267269" y="54248"/>
                  </a:lnTo>
                  <a:lnTo>
                    <a:pt x="276703" y="86584"/>
                  </a:lnTo>
                  <a:lnTo>
                    <a:pt x="280622" y="106695"/>
                  </a:lnTo>
                  <a:lnTo>
                    <a:pt x="290830" y="157861"/>
                  </a:lnTo>
                  <a:lnTo>
                    <a:pt x="299591" y="198552"/>
                  </a:lnTo>
                  <a:lnTo>
                    <a:pt x="309292" y="242125"/>
                  </a:lnTo>
                  <a:lnTo>
                    <a:pt x="319922" y="288555"/>
                  </a:lnTo>
                  <a:lnTo>
                    <a:pt x="331470" y="337819"/>
                  </a:lnTo>
                  <a:lnTo>
                    <a:pt x="345439" y="373761"/>
                  </a:lnTo>
                  <a:lnTo>
                    <a:pt x="349754" y="384813"/>
                  </a:lnTo>
                  <a:lnTo>
                    <a:pt x="352806" y="394366"/>
                  </a:lnTo>
                  <a:lnTo>
                    <a:pt x="354619" y="402443"/>
                  </a:lnTo>
                  <a:lnTo>
                    <a:pt x="355219" y="409066"/>
                  </a:lnTo>
                  <a:lnTo>
                    <a:pt x="354480" y="416659"/>
                  </a:lnTo>
                  <a:lnTo>
                    <a:pt x="323798" y="445216"/>
                  </a:lnTo>
                  <a:lnTo>
                    <a:pt x="316484" y="445642"/>
                  </a:lnTo>
                  <a:lnTo>
                    <a:pt x="305696" y="442170"/>
                  </a:lnTo>
                  <a:lnTo>
                    <a:pt x="273050" y="394842"/>
                  </a:lnTo>
                  <a:lnTo>
                    <a:pt x="253636" y="340979"/>
                  </a:lnTo>
                  <a:lnTo>
                    <a:pt x="248158" y="320547"/>
                  </a:lnTo>
                  <a:lnTo>
                    <a:pt x="236464" y="322070"/>
                  </a:lnTo>
                  <a:lnTo>
                    <a:pt x="221567" y="323580"/>
                  </a:lnTo>
                  <a:lnTo>
                    <a:pt x="203455" y="325066"/>
                  </a:lnTo>
                  <a:lnTo>
                    <a:pt x="182118" y="326516"/>
                  </a:lnTo>
                  <a:lnTo>
                    <a:pt x="161780" y="328110"/>
                  </a:lnTo>
                  <a:lnTo>
                    <a:pt x="144002" y="329834"/>
                  </a:lnTo>
                  <a:lnTo>
                    <a:pt x="128772" y="331678"/>
                  </a:lnTo>
                  <a:lnTo>
                    <a:pt x="116078" y="333628"/>
                  </a:lnTo>
                  <a:lnTo>
                    <a:pt x="108626" y="350561"/>
                  </a:lnTo>
                  <a:lnTo>
                    <a:pt x="98853" y="371268"/>
                  </a:lnTo>
                  <a:lnTo>
                    <a:pt x="72389" y="424052"/>
                  </a:lnTo>
                  <a:lnTo>
                    <a:pt x="38988" y="443738"/>
                  </a:lnTo>
                  <a:lnTo>
                    <a:pt x="31654" y="443095"/>
                  </a:lnTo>
                  <a:lnTo>
                    <a:pt x="740" y="414984"/>
                  </a:lnTo>
                  <a:lnTo>
                    <a:pt x="0" y="407415"/>
                  </a:lnTo>
                  <a:lnTo>
                    <a:pt x="2480" y="396295"/>
                  </a:lnTo>
                  <a:lnTo>
                    <a:pt x="9937" y="376840"/>
                  </a:lnTo>
                  <a:lnTo>
                    <a:pt x="22395" y="349051"/>
                  </a:lnTo>
                  <a:lnTo>
                    <a:pt x="39878" y="312927"/>
                  </a:lnTo>
                  <a:lnTo>
                    <a:pt x="37337" y="307213"/>
                  </a:lnTo>
                  <a:lnTo>
                    <a:pt x="36195" y="302005"/>
                  </a:lnTo>
                  <a:lnTo>
                    <a:pt x="36575" y="297052"/>
                  </a:lnTo>
                  <a:lnTo>
                    <a:pt x="38649" y="290857"/>
                  </a:lnTo>
                  <a:lnTo>
                    <a:pt x="43735" y="285400"/>
                  </a:lnTo>
                  <a:lnTo>
                    <a:pt x="51845" y="280658"/>
                  </a:lnTo>
                  <a:lnTo>
                    <a:pt x="62992" y="276605"/>
                  </a:lnTo>
                  <a:lnTo>
                    <a:pt x="82968" y="242693"/>
                  </a:lnTo>
                  <a:lnTo>
                    <a:pt x="104028" y="208184"/>
                  </a:lnTo>
                  <a:lnTo>
                    <a:pt x="126160" y="173057"/>
                  </a:lnTo>
                  <a:lnTo>
                    <a:pt x="149351" y="137287"/>
                  </a:lnTo>
                  <a:lnTo>
                    <a:pt x="180187" y="92021"/>
                  </a:lnTo>
                  <a:lnTo>
                    <a:pt x="204485" y="59674"/>
                  </a:lnTo>
                  <a:lnTo>
                    <a:pt x="222236" y="40257"/>
                  </a:lnTo>
                  <a:lnTo>
                    <a:pt x="233425" y="33781"/>
                  </a:lnTo>
                  <a:close/>
                </a:path>
                <a:path w="1245235" h="455930">
                  <a:moveTo>
                    <a:pt x="1010538" y="0"/>
                  </a:moveTo>
                  <a:lnTo>
                    <a:pt x="1046861" y="28955"/>
                  </a:lnTo>
                  <a:lnTo>
                    <a:pt x="1052068" y="79120"/>
                  </a:lnTo>
                  <a:lnTo>
                    <a:pt x="1051970" y="92864"/>
                  </a:lnTo>
                  <a:lnTo>
                    <a:pt x="1051671" y="106679"/>
                  </a:lnTo>
                  <a:lnTo>
                    <a:pt x="1051157" y="120590"/>
                  </a:lnTo>
                  <a:lnTo>
                    <a:pt x="1050417" y="134619"/>
                  </a:lnTo>
                  <a:lnTo>
                    <a:pt x="1049676" y="147931"/>
                  </a:lnTo>
                  <a:lnTo>
                    <a:pt x="1049162" y="161194"/>
                  </a:lnTo>
                  <a:lnTo>
                    <a:pt x="1048863" y="174410"/>
                  </a:lnTo>
                  <a:lnTo>
                    <a:pt x="1048766" y="187578"/>
                  </a:lnTo>
                  <a:lnTo>
                    <a:pt x="1058935" y="178387"/>
                  </a:lnTo>
                  <a:lnTo>
                    <a:pt x="1069451" y="170433"/>
                  </a:lnTo>
                  <a:lnTo>
                    <a:pt x="1115075" y="150923"/>
                  </a:lnTo>
                  <a:lnTo>
                    <a:pt x="1140206" y="148462"/>
                  </a:lnTo>
                  <a:lnTo>
                    <a:pt x="1161972" y="150106"/>
                  </a:lnTo>
                  <a:lnTo>
                    <a:pt x="1207389" y="174751"/>
                  </a:lnTo>
                  <a:lnTo>
                    <a:pt x="1223623" y="216025"/>
                  </a:lnTo>
                  <a:lnTo>
                    <a:pt x="1226746" y="251864"/>
                  </a:lnTo>
                  <a:lnTo>
                    <a:pt x="1227470" y="268700"/>
                  </a:lnTo>
                  <a:lnTo>
                    <a:pt x="1230975" y="322371"/>
                  </a:lnTo>
                  <a:lnTo>
                    <a:pt x="1233729" y="349180"/>
                  </a:lnTo>
                  <a:lnTo>
                    <a:pt x="1234439" y="356107"/>
                  </a:lnTo>
                  <a:lnTo>
                    <a:pt x="1241119" y="397255"/>
                  </a:lnTo>
                  <a:lnTo>
                    <a:pt x="1244727" y="412876"/>
                  </a:lnTo>
                  <a:lnTo>
                    <a:pt x="1245108" y="416178"/>
                  </a:lnTo>
                  <a:lnTo>
                    <a:pt x="1245108" y="419100"/>
                  </a:lnTo>
                  <a:lnTo>
                    <a:pt x="1244391" y="426460"/>
                  </a:lnTo>
                  <a:lnTo>
                    <a:pt x="1213869" y="453784"/>
                  </a:lnTo>
                  <a:lnTo>
                    <a:pt x="1206373" y="454405"/>
                  </a:lnTo>
                  <a:lnTo>
                    <a:pt x="1193776" y="452693"/>
                  </a:lnTo>
                  <a:lnTo>
                    <a:pt x="1167370" y="414912"/>
                  </a:lnTo>
                  <a:lnTo>
                    <a:pt x="1158494" y="364870"/>
                  </a:lnTo>
                  <a:lnTo>
                    <a:pt x="1153975" y="314739"/>
                  </a:lnTo>
                  <a:lnTo>
                    <a:pt x="1153668" y="301497"/>
                  </a:lnTo>
                  <a:lnTo>
                    <a:pt x="1153668" y="296925"/>
                  </a:lnTo>
                  <a:lnTo>
                    <a:pt x="1153922" y="290067"/>
                  </a:lnTo>
                  <a:lnTo>
                    <a:pt x="1154303" y="280796"/>
                  </a:lnTo>
                  <a:lnTo>
                    <a:pt x="1154811" y="271652"/>
                  </a:lnTo>
                  <a:lnTo>
                    <a:pt x="1155064" y="264794"/>
                  </a:lnTo>
                  <a:lnTo>
                    <a:pt x="1155064" y="260222"/>
                  </a:lnTo>
                  <a:lnTo>
                    <a:pt x="1155064" y="246761"/>
                  </a:lnTo>
                  <a:lnTo>
                    <a:pt x="1154811" y="238887"/>
                  </a:lnTo>
                  <a:lnTo>
                    <a:pt x="1154430" y="236727"/>
                  </a:lnTo>
                  <a:lnTo>
                    <a:pt x="1152779" y="226694"/>
                  </a:lnTo>
                  <a:lnTo>
                    <a:pt x="1148080" y="221741"/>
                  </a:lnTo>
                  <a:lnTo>
                    <a:pt x="1140206" y="221741"/>
                  </a:lnTo>
                  <a:lnTo>
                    <a:pt x="1125418" y="223480"/>
                  </a:lnTo>
                  <a:lnTo>
                    <a:pt x="1085342" y="249554"/>
                  </a:lnTo>
                  <a:lnTo>
                    <a:pt x="1061285" y="284559"/>
                  </a:lnTo>
                  <a:lnTo>
                    <a:pt x="1050329" y="347041"/>
                  </a:lnTo>
                  <a:lnTo>
                    <a:pt x="1048543" y="381746"/>
                  </a:lnTo>
                  <a:lnTo>
                    <a:pt x="1041400" y="421639"/>
                  </a:lnTo>
                  <a:lnTo>
                    <a:pt x="1007491" y="443991"/>
                  </a:lnTo>
                  <a:lnTo>
                    <a:pt x="1000083" y="443349"/>
                  </a:lnTo>
                  <a:lnTo>
                    <a:pt x="969240" y="415720"/>
                  </a:lnTo>
                  <a:lnTo>
                    <a:pt x="968501" y="408558"/>
                  </a:lnTo>
                  <a:lnTo>
                    <a:pt x="968501" y="405002"/>
                  </a:lnTo>
                  <a:lnTo>
                    <a:pt x="969518" y="400176"/>
                  </a:lnTo>
                  <a:lnTo>
                    <a:pt x="971423" y="394080"/>
                  </a:lnTo>
                  <a:lnTo>
                    <a:pt x="972349" y="387195"/>
                  </a:lnTo>
                  <a:lnTo>
                    <a:pt x="973216" y="372617"/>
                  </a:lnTo>
                  <a:lnTo>
                    <a:pt x="974012" y="350325"/>
                  </a:lnTo>
                  <a:lnTo>
                    <a:pt x="974725" y="320293"/>
                  </a:lnTo>
                  <a:lnTo>
                    <a:pt x="974270" y="288291"/>
                  </a:lnTo>
                  <a:lnTo>
                    <a:pt x="974232" y="247157"/>
                  </a:lnTo>
                  <a:lnTo>
                    <a:pt x="974599" y="196903"/>
                  </a:lnTo>
                  <a:lnTo>
                    <a:pt x="975360" y="137540"/>
                  </a:lnTo>
                  <a:lnTo>
                    <a:pt x="975868" y="128524"/>
                  </a:lnTo>
                  <a:lnTo>
                    <a:pt x="976554" y="113760"/>
                  </a:lnTo>
                  <a:lnTo>
                    <a:pt x="977074" y="101663"/>
                  </a:lnTo>
                  <a:lnTo>
                    <a:pt x="977403" y="92233"/>
                  </a:lnTo>
                  <a:lnTo>
                    <a:pt x="977519" y="85470"/>
                  </a:lnTo>
                  <a:lnTo>
                    <a:pt x="977519" y="79755"/>
                  </a:lnTo>
                  <a:lnTo>
                    <a:pt x="976630" y="71500"/>
                  </a:lnTo>
                  <a:lnTo>
                    <a:pt x="974851" y="60451"/>
                  </a:lnTo>
                  <a:lnTo>
                    <a:pt x="973201" y="49402"/>
                  </a:lnTo>
                  <a:lnTo>
                    <a:pt x="972312" y="41147"/>
                  </a:lnTo>
                  <a:lnTo>
                    <a:pt x="972312" y="35432"/>
                  </a:lnTo>
                  <a:lnTo>
                    <a:pt x="995870" y="2476"/>
                  </a:lnTo>
                  <a:lnTo>
                    <a:pt x="1002919" y="619"/>
                  </a:lnTo>
                  <a:lnTo>
                    <a:pt x="1010538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35940" y="1612214"/>
            <a:ext cx="8074025" cy="44582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6235" algn="l"/>
              </a:tabLst>
            </a:pPr>
            <a:r>
              <a:rPr sz="3200" dirty="0">
                <a:latin typeface="Comic Sans MS"/>
                <a:cs typeface="Comic Sans MS"/>
              </a:rPr>
              <a:t>Archaebacteria</a:t>
            </a:r>
            <a:r>
              <a:rPr sz="3200" spc="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berasal</a:t>
            </a:r>
            <a:r>
              <a:rPr sz="320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dari</a:t>
            </a:r>
            <a:r>
              <a:rPr sz="320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bahasa </a:t>
            </a:r>
            <a:r>
              <a:rPr sz="3200" dirty="0">
                <a:latin typeface="Comic Sans MS"/>
                <a:cs typeface="Comic Sans MS"/>
              </a:rPr>
              <a:t> yunani yaitu </a:t>
            </a:r>
            <a:r>
              <a:rPr sz="3200" spc="-5" dirty="0">
                <a:latin typeface="Comic Sans MS"/>
                <a:cs typeface="Comic Sans MS"/>
              </a:rPr>
              <a:t>Archaio </a:t>
            </a:r>
            <a:r>
              <a:rPr sz="3200" dirty="0">
                <a:latin typeface="Comic Sans MS"/>
                <a:cs typeface="Comic Sans MS"/>
              </a:rPr>
              <a:t>yang </a:t>
            </a:r>
            <a:r>
              <a:rPr sz="3200" spc="-5" dirty="0">
                <a:latin typeface="Comic Sans MS"/>
                <a:cs typeface="Comic Sans MS"/>
              </a:rPr>
              <a:t>artinya kuno, </a:t>
            </a:r>
            <a:r>
              <a:rPr sz="3200" dirty="0">
                <a:latin typeface="Comic Sans MS"/>
                <a:cs typeface="Comic Sans MS"/>
              </a:rPr>
              <a:t> adalah</a:t>
            </a:r>
            <a:r>
              <a:rPr sz="3200" spc="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kelompok</a:t>
            </a:r>
            <a:r>
              <a:rPr sz="320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bakteri</a:t>
            </a:r>
            <a:r>
              <a:rPr sz="3200" dirty="0">
                <a:latin typeface="Comic Sans MS"/>
                <a:cs typeface="Comic Sans MS"/>
              </a:rPr>
              <a:t> yang</a:t>
            </a:r>
            <a:r>
              <a:rPr sz="3200" spc="5" dirty="0">
                <a:latin typeface="Comic Sans MS"/>
                <a:cs typeface="Comic Sans MS"/>
              </a:rPr>
              <a:t> </a:t>
            </a:r>
            <a:r>
              <a:rPr lang="en-US" sz="3200" spc="5" dirty="0" err="1">
                <a:latin typeface="Comic Sans MS"/>
                <a:cs typeface="Comic Sans MS"/>
              </a:rPr>
              <a:t>hidupnya</a:t>
            </a:r>
            <a:r>
              <a:rPr lang="en-US" sz="3200" spc="5" dirty="0">
                <a:latin typeface="Comic Sans MS"/>
                <a:cs typeface="Comic Sans MS"/>
              </a:rPr>
              <a:t> pada </a:t>
            </a:r>
            <a:r>
              <a:rPr lang="en-US" sz="3200" spc="5" dirty="0" err="1">
                <a:latin typeface="Comic Sans MS"/>
                <a:cs typeface="Comic Sans MS"/>
              </a:rPr>
              <a:t>kondisi</a:t>
            </a:r>
            <a:r>
              <a:rPr lang="en-US" sz="3200" spc="5" dirty="0">
                <a:latin typeface="Comic Sans MS"/>
                <a:cs typeface="Comic Sans MS"/>
              </a:rPr>
              <a:t> </a:t>
            </a:r>
            <a:r>
              <a:rPr lang="en-US" sz="3200" spc="5" dirty="0" err="1">
                <a:latin typeface="Comic Sans MS"/>
                <a:cs typeface="Comic Sans MS"/>
              </a:rPr>
              <a:t>seperti</a:t>
            </a:r>
            <a:r>
              <a:rPr lang="en-US" sz="3200" spc="5" dirty="0">
                <a:latin typeface="Comic Sans MS"/>
                <a:cs typeface="Comic Sans MS"/>
              </a:rPr>
              <a:t> </a:t>
            </a:r>
            <a:r>
              <a:rPr lang="en-US" sz="3200" spc="5" dirty="0" err="1">
                <a:latin typeface="Comic Sans MS"/>
                <a:cs typeface="Comic Sans MS"/>
              </a:rPr>
              <a:t>jaman</a:t>
            </a:r>
            <a:r>
              <a:rPr lang="en-US" sz="3200" spc="5" dirty="0">
                <a:latin typeface="Comic Sans MS"/>
                <a:cs typeface="Comic Sans MS"/>
              </a:rPr>
              <a:t> </a:t>
            </a:r>
            <a:r>
              <a:rPr lang="en-US" sz="3200" spc="5" dirty="0" err="1">
                <a:latin typeface="Comic Sans MS"/>
                <a:cs typeface="Comic Sans MS"/>
              </a:rPr>
              <a:t>kuno</a:t>
            </a:r>
            <a:r>
              <a:rPr lang="en-US" sz="3200" spc="5" dirty="0">
                <a:latin typeface="Comic Sans MS"/>
                <a:cs typeface="Comic Sans MS"/>
              </a:rPr>
              <a:t>, </a:t>
            </a:r>
            <a:r>
              <a:rPr lang="en-US" sz="3200" spc="5" dirty="0" err="1">
                <a:latin typeface="Comic Sans MS"/>
                <a:cs typeface="Comic Sans MS"/>
              </a:rPr>
              <a:t>yakni</a:t>
            </a:r>
            <a:r>
              <a:rPr lang="en-US" sz="3200" spc="5" dirty="0">
                <a:latin typeface="Comic Sans MS"/>
                <a:cs typeface="Comic Sans MS"/>
              </a:rPr>
              <a:t> </a:t>
            </a:r>
            <a:r>
              <a:rPr lang="en-US" sz="3200" spc="5" dirty="0" err="1">
                <a:latin typeface="Comic Sans MS"/>
                <a:cs typeface="Comic Sans MS"/>
              </a:rPr>
              <a:t>kondisi</a:t>
            </a:r>
            <a:r>
              <a:rPr lang="en-US" sz="3200" spc="5" dirty="0">
                <a:latin typeface="Comic Sans MS"/>
                <a:cs typeface="Comic Sans MS"/>
              </a:rPr>
              <a:t> </a:t>
            </a:r>
            <a:r>
              <a:rPr lang="en-US" sz="3200" spc="5" dirty="0" err="1">
                <a:latin typeface="Comic Sans MS"/>
                <a:cs typeface="Comic Sans MS"/>
              </a:rPr>
              <a:t>ekstrim</a:t>
            </a:r>
            <a:r>
              <a:rPr lang="en-US" sz="3200" spc="5" dirty="0">
                <a:latin typeface="Comic Sans MS"/>
                <a:cs typeface="Comic Sans MS"/>
              </a:rPr>
              <a:t> </a:t>
            </a:r>
            <a:r>
              <a:rPr lang="en-US" sz="3200" spc="5" dirty="0" err="1">
                <a:latin typeface="Comic Sans MS"/>
                <a:cs typeface="Comic Sans MS"/>
              </a:rPr>
              <a:t>suhu</a:t>
            </a:r>
            <a:r>
              <a:rPr lang="en-US" sz="3200" spc="5" dirty="0">
                <a:latin typeface="Comic Sans MS"/>
                <a:cs typeface="Comic Sans MS"/>
              </a:rPr>
              <a:t>, pH dan </a:t>
            </a:r>
            <a:r>
              <a:rPr lang="en-US" sz="3200" spc="5" dirty="0" err="1">
                <a:latin typeface="Comic Sans MS"/>
                <a:cs typeface="Comic Sans MS"/>
              </a:rPr>
              <a:t>kondisi</a:t>
            </a:r>
            <a:r>
              <a:rPr lang="en-US" sz="3200" spc="5" dirty="0">
                <a:latin typeface="Comic Sans MS"/>
                <a:cs typeface="Comic Sans MS"/>
              </a:rPr>
              <a:t> garam. </a:t>
            </a:r>
          </a:p>
          <a:p>
            <a:pPr marL="355600" marR="5080" indent="-343535" algn="just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6235" algn="l"/>
              </a:tabLst>
            </a:pPr>
            <a:r>
              <a:rPr lang="en-US" sz="3200" spc="-5" dirty="0" err="1">
                <a:latin typeface="Comic Sans MS"/>
                <a:cs typeface="Comic Sans MS"/>
              </a:rPr>
              <a:t>D</a:t>
            </a:r>
            <a:r>
              <a:rPr sz="3200" spc="-5" dirty="0" err="1">
                <a:latin typeface="Comic Sans MS"/>
                <a:cs typeface="Comic Sans MS"/>
              </a:rPr>
              <a:t>inding</a:t>
            </a:r>
            <a:r>
              <a:rPr sz="3200" spc="-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 </a:t>
            </a:r>
            <a:r>
              <a:rPr sz="3200" dirty="0" err="1">
                <a:latin typeface="Comic Sans MS"/>
                <a:cs typeface="Comic Sans MS"/>
              </a:rPr>
              <a:t>sel</a:t>
            </a:r>
            <a:r>
              <a:rPr lang="en-US" sz="3200" dirty="0">
                <a:latin typeface="Comic Sans MS"/>
                <a:cs typeface="Comic Sans MS"/>
              </a:rPr>
              <a:t> Archaebacteria </a:t>
            </a:r>
            <a:r>
              <a:rPr sz="3200" spc="-5" dirty="0" err="1">
                <a:latin typeface="Comic Sans MS"/>
                <a:cs typeface="Comic Sans MS"/>
              </a:rPr>
              <a:t>tidak</a:t>
            </a:r>
            <a:r>
              <a:rPr sz="3200" spc="-5" dirty="0">
                <a:latin typeface="Comic Sans MS"/>
                <a:cs typeface="Comic Sans MS"/>
              </a:rPr>
              <a:t> mengandung peptidoglikan, </a:t>
            </a:r>
            <a:r>
              <a:rPr sz="320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namun membrane </a:t>
            </a:r>
            <a:r>
              <a:rPr sz="3200" dirty="0">
                <a:latin typeface="Comic Sans MS"/>
                <a:cs typeface="Comic Sans MS"/>
              </a:rPr>
              <a:t>plasmanya </a:t>
            </a:r>
            <a:r>
              <a:rPr sz="3200" spc="-5" dirty="0">
                <a:latin typeface="Comic Sans MS"/>
                <a:cs typeface="Comic Sans MS"/>
              </a:rPr>
              <a:t>mengandung </a:t>
            </a:r>
            <a:r>
              <a:rPr sz="3200" spc="-944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lipid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274700"/>
            <a:ext cx="8229600" cy="1278255"/>
            <a:chOff x="457200" y="274700"/>
            <a:chExt cx="8229600" cy="1278255"/>
          </a:xfrm>
        </p:grpSpPr>
        <p:sp>
          <p:nvSpPr>
            <p:cNvPr id="3" name="object 3"/>
            <p:cNvSpPr/>
            <p:nvPr/>
          </p:nvSpPr>
          <p:spPr>
            <a:xfrm>
              <a:off x="457200" y="274700"/>
              <a:ext cx="8229600" cy="1143000"/>
            </a:xfrm>
            <a:custGeom>
              <a:avLst/>
              <a:gdLst/>
              <a:ahLst/>
              <a:cxnLst/>
              <a:rect l="l" t="t" r="r" b="b"/>
              <a:pathLst>
                <a:path w="8229600" h="1143000">
                  <a:moveTo>
                    <a:pt x="82296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8229600" y="114300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D995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6216" y="306323"/>
              <a:ext cx="3054096" cy="12466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6600" y="306323"/>
              <a:ext cx="4898136" cy="12466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9313" y="611123"/>
              <a:ext cx="2032253" cy="4475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14014" y="812164"/>
              <a:ext cx="131445" cy="18821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0263" y="812164"/>
              <a:ext cx="131444" cy="18821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63508" y="808354"/>
              <a:ext cx="162115" cy="18326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783841" y="659637"/>
              <a:ext cx="1617980" cy="399415"/>
            </a:xfrm>
            <a:custGeom>
              <a:avLst/>
              <a:gdLst/>
              <a:ahLst/>
              <a:cxnLst/>
              <a:rect l="l" t="t" r="r" b="b"/>
              <a:pathLst>
                <a:path w="1617979" h="399415">
                  <a:moveTo>
                    <a:pt x="1228725" y="96392"/>
                  </a:moveTo>
                  <a:lnTo>
                    <a:pt x="1272194" y="104644"/>
                  </a:lnTo>
                  <a:lnTo>
                    <a:pt x="1319657" y="130063"/>
                  </a:lnTo>
                  <a:lnTo>
                    <a:pt x="1329944" y="151891"/>
                  </a:lnTo>
                  <a:lnTo>
                    <a:pt x="1329944" y="158369"/>
                  </a:lnTo>
                  <a:lnTo>
                    <a:pt x="1327912" y="164084"/>
                  </a:lnTo>
                  <a:lnTo>
                    <a:pt x="1323720" y="168910"/>
                  </a:lnTo>
                  <a:lnTo>
                    <a:pt x="1322441" y="174674"/>
                  </a:lnTo>
                  <a:lnTo>
                    <a:pt x="1318387" y="213820"/>
                  </a:lnTo>
                  <a:lnTo>
                    <a:pt x="1318006" y="234314"/>
                  </a:lnTo>
                  <a:lnTo>
                    <a:pt x="1318460" y="258337"/>
                  </a:lnTo>
                  <a:lnTo>
                    <a:pt x="1325371" y="308737"/>
                  </a:lnTo>
                  <a:lnTo>
                    <a:pt x="1337945" y="336803"/>
                  </a:lnTo>
                  <a:lnTo>
                    <a:pt x="1342612" y="347184"/>
                  </a:lnTo>
                  <a:lnTo>
                    <a:pt x="1345945" y="355076"/>
                  </a:lnTo>
                  <a:lnTo>
                    <a:pt x="1347946" y="360467"/>
                  </a:lnTo>
                  <a:lnTo>
                    <a:pt x="1348613" y="363347"/>
                  </a:lnTo>
                  <a:lnTo>
                    <a:pt x="1347902" y="370201"/>
                  </a:lnTo>
                  <a:lnTo>
                    <a:pt x="1318934" y="396025"/>
                  </a:lnTo>
                  <a:lnTo>
                    <a:pt x="1311909" y="396621"/>
                  </a:lnTo>
                  <a:lnTo>
                    <a:pt x="1304714" y="395097"/>
                  </a:lnTo>
                  <a:lnTo>
                    <a:pt x="1295685" y="390525"/>
                  </a:lnTo>
                  <a:lnTo>
                    <a:pt x="1284799" y="382904"/>
                  </a:lnTo>
                  <a:lnTo>
                    <a:pt x="1272032" y="372237"/>
                  </a:lnTo>
                  <a:lnTo>
                    <a:pt x="1259893" y="377878"/>
                  </a:lnTo>
                  <a:lnTo>
                    <a:pt x="1218648" y="393138"/>
                  </a:lnTo>
                  <a:lnTo>
                    <a:pt x="1195324" y="396621"/>
                  </a:lnTo>
                  <a:lnTo>
                    <a:pt x="1164510" y="394408"/>
                  </a:lnTo>
                  <a:lnTo>
                    <a:pt x="1115171" y="376743"/>
                  </a:lnTo>
                  <a:lnTo>
                    <a:pt x="1082236" y="341522"/>
                  </a:lnTo>
                  <a:lnTo>
                    <a:pt x="1065801" y="288841"/>
                  </a:lnTo>
                  <a:lnTo>
                    <a:pt x="1063752" y="255904"/>
                  </a:lnTo>
                  <a:lnTo>
                    <a:pt x="1066778" y="224212"/>
                  </a:lnTo>
                  <a:lnTo>
                    <a:pt x="1091023" y="167876"/>
                  </a:lnTo>
                  <a:lnTo>
                    <a:pt x="1137820" y="122753"/>
                  </a:lnTo>
                  <a:lnTo>
                    <a:pt x="1196026" y="99321"/>
                  </a:lnTo>
                  <a:lnTo>
                    <a:pt x="1228725" y="96392"/>
                  </a:lnTo>
                  <a:close/>
                </a:path>
                <a:path w="1617979" h="399415">
                  <a:moveTo>
                    <a:pt x="164972" y="96392"/>
                  </a:moveTo>
                  <a:lnTo>
                    <a:pt x="208442" y="104644"/>
                  </a:lnTo>
                  <a:lnTo>
                    <a:pt x="255904" y="130063"/>
                  </a:lnTo>
                  <a:lnTo>
                    <a:pt x="266191" y="151891"/>
                  </a:lnTo>
                  <a:lnTo>
                    <a:pt x="266191" y="158369"/>
                  </a:lnTo>
                  <a:lnTo>
                    <a:pt x="264159" y="164084"/>
                  </a:lnTo>
                  <a:lnTo>
                    <a:pt x="259969" y="168910"/>
                  </a:lnTo>
                  <a:lnTo>
                    <a:pt x="258689" y="174674"/>
                  </a:lnTo>
                  <a:lnTo>
                    <a:pt x="254635" y="213820"/>
                  </a:lnTo>
                  <a:lnTo>
                    <a:pt x="254253" y="234314"/>
                  </a:lnTo>
                  <a:lnTo>
                    <a:pt x="254708" y="258337"/>
                  </a:lnTo>
                  <a:lnTo>
                    <a:pt x="261619" y="308737"/>
                  </a:lnTo>
                  <a:lnTo>
                    <a:pt x="274193" y="336803"/>
                  </a:lnTo>
                  <a:lnTo>
                    <a:pt x="278860" y="347184"/>
                  </a:lnTo>
                  <a:lnTo>
                    <a:pt x="282194" y="355076"/>
                  </a:lnTo>
                  <a:lnTo>
                    <a:pt x="284194" y="360467"/>
                  </a:lnTo>
                  <a:lnTo>
                    <a:pt x="284860" y="363347"/>
                  </a:lnTo>
                  <a:lnTo>
                    <a:pt x="284150" y="370201"/>
                  </a:lnTo>
                  <a:lnTo>
                    <a:pt x="255182" y="396025"/>
                  </a:lnTo>
                  <a:lnTo>
                    <a:pt x="248157" y="396621"/>
                  </a:lnTo>
                  <a:lnTo>
                    <a:pt x="240962" y="395097"/>
                  </a:lnTo>
                  <a:lnTo>
                    <a:pt x="231933" y="390525"/>
                  </a:lnTo>
                  <a:lnTo>
                    <a:pt x="221047" y="382904"/>
                  </a:lnTo>
                  <a:lnTo>
                    <a:pt x="208280" y="372237"/>
                  </a:lnTo>
                  <a:lnTo>
                    <a:pt x="196141" y="377878"/>
                  </a:lnTo>
                  <a:lnTo>
                    <a:pt x="154896" y="393138"/>
                  </a:lnTo>
                  <a:lnTo>
                    <a:pt x="131571" y="396621"/>
                  </a:lnTo>
                  <a:lnTo>
                    <a:pt x="100758" y="394408"/>
                  </a:lnTo>
                  <a:lnTo>
                    <a:pt x="51419" y="376743"/>
                  </a:lnTo>
                  <a:lnTo>
                    <a:pt x="18484" y="341522"/>
                  </a:lnTo>
                  <a:lnTo>
                    <a:pt x="2049" y="288841"/>
                  </a:lnTo>
                  <a:lnTo>
                    <a:pt x="0" y="255904"/>
                  </a:lnTo>
                  <a:lnTo>
                    <a:pt x="3026" y="224212"/>
                  </a:lnTo>
                  <a:lnTo>
                    <a:pt x="27271" y="167876"/>
                  </a:lnTo>
                  <a:lnTo>
                    <a:pt x="74068" y="122753"/>
                  </a:lnTo>
                  <a:lnTo>
                    <a:pt x="132274" y="99321"/>
                  </a:lnTo>
                  <a:lnTo>
                    <a:pt x="164972" y="96392"/>
                  </a:lnTo>
                  <a:close/>
                </a:path>
                <a:path w="1617979" h="399415">
                  <a:moveTo>
                    <a:pt x="708913" y="95376"/>
                  </a:moveTo>
                  <a:lnTo>
                    <a:pt x="743965" y="117252"/>
                  </a:lnTo>
                  <a:lnTo>
                    <a:pt x="746632" y="131699"/>
                  </a:lnTo>
                  <a:lnTo>
                    <a:pt x="746446" y="144579"/>
                  </a:lnTo>
                  <a:lnTo>
                    <a:pt x="745902" y="159019"/>
                  </a:lnTo>
                  <a:lnTo>
                    <a:pt x="745025" y="175007"/>
                  </a:lnTo>
                  <a:lnTo>
                    <a:pt x="743838" y="192532"/>
                  </a:lnTo>
                  <a:lnTo>
                    <a:pt x="742672" y="210111"/>
                  </a:lnTo>
                  <a:lnTo>
                    <a:pt x="741838" y="226107"/>
                  </a:lnTo>
                  <a:lnTo>
                    <a:pt x="741338" y="240555"/>
                  </a:lnTo>
                  <a:lnTo>
                    <a:pt x="741171" y="253491"/>
                  </a:lnTo>
                  <a:lnTo>
                    <a:pt x="741221" y="262469"/>
                  </a:lnTo>
                  <a:lnTo>
                    <a:pt x="741378" y="273780"/>
                  </a:lnTo>
                  <a:lnTo>
                    <a:pt x="741654" y="287424"/>
                  </a:lnTo>
                  <a:lnTo>
                    <a:pt x="742060" y="303402"/>
                  </a:lnTo>
                  <a:lnTo>
                    <a:pt x="742487" y="319454"/>
                  </a:lnTo>
                  <a:lnTo>
                    <a:pt x="742807" y="333136"/>
                  </a:lnTo>
                  <a:lnTo>
                    <a:pt x="743007" y="344461"/>
                  </a:lnTo>
                  <a:lnTo>
                    <a:pt x="743076" y="353440"/>
                  </a:lnTo>
                  <a:lnTo>
                    <a:pt x="742410" y="361009"/>
                  </a:lnTo>
                  <a:lnTo>
                    <a:pt x="713192" y="389120"/>
                  </a:lnTo>
                  <a:lnTo>
                    <a:pt x="705357" y="389763"/>
                  </a:lnTo>
                  <a:lnTo>
                    <a:pt x="697523" y="389120"/>
                  </a:lnTo>
                  <a:lnTo>
                    <a:pt x="668305" y="361009"/>
                  </a:lnTo>
                  <a:lnTo>
                    <a:pt x="667589" y="344461"/>
                  </a:lnTo>
                  <a:lnTo>
                    <a:pt x="667432" y="333136"/>
                  </a:lnTo>
                  <a:lnTo>
                    <a:pt x="667156" y="319454"/>
                  </a:lnTo>
                  <a:lnTo>
                    <a:pt x="666750" y="303402"/>
                  </a:lnTo>
                  <a:lnTo>
                    <a:pt x="666323" y="287424"/>
                  </a:lnTo>
                  <a:lnTo>
                    <a:pt x="666003" y="273780"/>
                  </a:lnTo>
                  <a:lnTo>
                    <a:pt x="665803" y="262469"/>
                  </a:lnTo>
                  <a:lnTo>
                    <a:pt x="665733" y="253491"/>
                  </a:lnTo>
                  <a:lnTo>
                    <a:pt x="665902" y="240555"/>
                  </a:lnTo>
                  <a:lnTo>
                    <a:pt x="666416" y="226107"/>
                  </a:lnTo>
                  <a:lnTo>
                    <a:pt x="667287" y="210111"/>
                  </a:lnTo>
                  <a:lnTo>
                    <a:pt x="668527" y="192532"/>
                  </a:lnTo>
                  <a:lnTo>
                    <a:pt x="669694" y="175007"/>
                  </a:lnTo>
                  <a:lnTo>
                    <a:pt x="670528" y="159019"/>
                  </a:lnTo>
                  <a:lnTo>
                    <a:pt x="671028" y="144579"/>
                  </a:lnTo>
                  <a:lnTo>
                    <a:pt x="671194" y="131699"/>
                  </a:lnTo>
                  <a:lnTo>
                    <a:pt x="671861" y="124130"/>
                  </a:lnTo>
                  <a:lnTo>
                    <a:pt x="701079" y="96019"/>
                  </a:lnTo>
                  <a:lnTo>
                    <a:pt x="708913" y="95376"/>
                  </a:lnTo>
                  <a:close/>
                </a:path>
                <a:path w="1617979" h="399415">
                  <a:moveTo>
                    <a:pt x="1485519" y="0"/>
                  </a:moveTo>
                  <a:lnTo>
                    <a:pt x="1503187" y="4260"/>
                  </a:lnTo>
                  <a:lnTo>
                    <a:pt x="1515808" y="17033"/>
                  </a:lnTo>
                  <a:lnTo>
                    <a:pt x="1523380" y="38308"/>
                  </a:lnTo>
                  <a:lnTo>
                    <a:pt x="1525905" y="68072"/>
                  </a:lnTo>
                  <a:lnTo>
                    <a:pt x="1525396" y="90424"/>
                  </a:lnTo>
                  <a:lnTo>
                    <a:pt x="1533471" y="89350"/>
                  </a:lnTo>
                  <a:lnTo>
                    <a:pt x="1540748" y="88598"/>
                  </a:lnTo>
                  <a:lnTo>
                    <a:pt x="1547239" y="88155"/>
                  </a:lnTo>
                  <a:lnTo>
                    <a:pt x="1552956" y="88011"/>
                  </a:lnTo>
                  <a:lnTo>
                    <a:pt x="1567412" y="88270"/>
                  </a:lnTo>
                  <a:lnTo>
                    <a:pt x="1605349" y="97024"/>
                  </a:lnTo>
                  <a:lnTo>
                    <a:pt x="1617725" y="125349"/>
                  </a:lnTo>
                  <a:lnTo>
                    <a:pt x="1617059" y="132828"/>
                  </a:lnTo>
                  <a:lnTo>
                    <a:pt x="1587841" y="161028"/>
                  </a:lnTo>
                  <a:lnTo>
                    <a:pt x="1580007" y="161671"/>
                  </a:lnTo>
                  <a:lnTo>
                    <a:pt x="1576196" y="161671"/>
                  </a:lnTo>
                  <a:lnTo>
                    <a:pt x="1571624" y="161544"/>
                  </a:lnTo>
                  <a:lnTo>
                    <a:pt x="1566418" y="161289"/>
                  </a:lnTo>
                  <a:lnTo>
                    <a:pt x="1561210" y="161036"/>
                  </a:lnTo>
                  <a:lnTo>
                    <a:pt x="1556766" y="160909"/>
                  </a:lnTo>
                  <a:lnTo>
                    <a:pt x="1552956" y="160909"/>
                  </a:lnTo>
                  <a:lnTo>
                    <a:pt x="1547121" y="161049"/>
                  </a:lnTo>
                  <a:lnTo>
                    <a:pt x="1540859" y="161464"/>
                  </a:lnTo>
                  <a:lnTo>
                    <a:pt x="1534167" y="162141"/>
                  </a:lnTo>
                  <a:lnTo>
                    <a:pt x="1527047" y="163067"/>
                  </a:lnTo>
                  <a:lnTo>
                    <a:pt x="1529141" y="213453"/>
                  </a:lnTo>
                  <a:lnTo>
                    <a:pt x="1530651" y="254301"/>
                  </a:lnTo>
                  <a:lnTo>
                    <a:pt x="1531566" y="285601"/>
                  </a:lnTo>
                  <a:lnTo>
                    <a:pt x="1531873" y="307339"/>
                  </a:lnTo>
                  <a:lnTo>
                    <a:pt x="1531873" y="309625"/>
                  </a:lnTo>
                  <a:lnTo>
                    <a:pt x="1532000" y="314071"/>
                  </a:lnTo>
                  <a:lnTo>
                    <a:pt x="1532128" y="320548"/>
                  </a:lnTo>
                  <a:lnTo>
                    <a:pt x="1532382" y="327025"/>
                  </a:lnTo>
                  <a:lnTo>
                    <a:pt x="1532508" y="332232"/>
                  </a:lnTo>
                  <a:lnTo>
                    <a:pt x="1532508" y="336296"/>
                  </a:lnTo>
                  <a:lnTo>
                    <a:pt x="1530032" y="363726"/>
                  </a:lnTo>
                  <a:lnTo>
                    <a:pt x="1522603" y="383333"/>
                  </a:lnTo>
                  <a:lnTo>
                    <a:pt x="1510220" y="395106"/>
                  </a:lnTo>
                  <a:lnTo>
                    <a:pt x="1492884" y="399034"/>
                  </a:lnTo>
                  <a:lnTo>
                    <a:pt x="1485622" y="398460"/>
                  </a:lnTo>
                  <a:lnTo>
                    <a:pt x="1455654" y="372225"/>
                  </a:lnTo>
                  <a:lnTo>
                    <a:pt x="1454912" y="365125"/>
                  </a:lnTo>
                  <a:lnTo>
                    <a:pt x="1454959" y="359628"/>
                  </a:lnTo>
                  <a:lnTo>
                    <a:pt x="1455102" y="352869"/>
                  </a:lnTo>
                  <a:lnTo>
                    <a:pt x="1455340" y="344872"/>
                  </a:lnTo>
                  <a:lnTo>
                    <a:pt x="1455674" y="335661"/>
                  </a:lnTo>
                  <a:lnTo>
                    <a:pt x="1456080" y="326467"/>
                  </a:lnTo>
                  <a:lnTo>
                    <a:pt x="1456356" y="318500"/>
                  </a:lnTo>
                  <a:lnTo>
                    <a:pt x="1456513" y="311747"/>
                  </a:lnTo>
                  <a:lnTo>
                    <a:pt x="1456563" y="306197"/>
                  </a:lnTo>
                  <a:lnTo>
                    <a:pt x="1456253" y="284984"/>
                  </a:lnTo>
                  <a:lnTo>
                    <a:pt x="1455324" y="254317"/>
                  </a:lnTo>
                  <a:lnTo>
                    <a:pt x="1453776" y="214221"/>
                  </a:lnTo>
                  <a:lnTo>
                    <a:pt x="1451609" y="164719"/>
                  </a:lnTo>
                  <a:lnTo>
                    <a:pt x="1442059" y="164149"/>
                  </a:lnTo>
                  <a:lnTo>
                    <a:pt x="1430353" y="163210"/>
                  </a:lnTo>
                  <a:lnTo>
                    <a:pt x="1385427" y="156630"/>
                  </a:lnTo>
                  <a:lnTo>
                    <a:pt x="1366139" y="124840"/>
                  </a:lnTo>
                  <a:lnTo>
                    <a:pt x="1366783" y="117506"/>
                  </a:lnTo>
                  <a:lnTo>
                    <a:pt x="1395412" y="88931"/>
                  </a:lnTo>
                  <a:lnTo>
                    <a:pt x="1403222" y="88264"/>
                  </a:lnTo>
                  <a:lnTo>
                    <a:pt x="1409967" y="88477"/>
                  </a:lnTo>
                  <a:lnTo>
                    <a:pt x="1419939" y="89106"/>
                  </a:lnTo>
                  <a:lnTo>
                    <a:pt x="1433173" y="90140"/>
                  </a:lnTo>
                  <a:lnTo>
                    <a:pt x="1449705" y="91566"/>
                  </a:lnTo>
                  <a:lnTo>
                    <a:pt x="1449540" y="86471"/>
                  </a:lnTo>
                  <a:lnTo>
                    <a:pt x="1449244" y="79946"/>
                  </a:lnTo>
                  <a:lnTo>
                    <a:pt x="1448829" y="71993"/>
                  </a:lnTo>
                  <a:lnTo>
                    <a:pt x="1448308" y="62611"/>
                  </a:lnTo>
                  <a:lnTo>
                    <a:pt x="1447881" y="54348"/>
                  </a:lnTo>
                  <a:lnTo>
                    <a:pt x="1447561" y="47085"/>
                  </a:lnTo>
                  <a:lnTo>
                    <a:pt x="1447361" y="40822"/>
                  </a:lnTo>
                  <a:lnTo>
                    <a:pt x="1447291" y="35560"/>
                  </a:lnTo>
                  <a:lnTo>
                    <a:pt x="1447984" y="28251"/>
                  </a:lnTo>
                  <a:lnTo>
                    <a:pt x="1477899" y="640"/>
                  </a:lnTo>
                  <a:lnTo>
                    <a:pt x="1485519" y="0"/>
                  </a:lnTo>
                  <a:close/>
                </a:path>
                <a:path w="1617979" h="399415">
                  <a:moveTo>
                    <a:pt x="910970" y="0"/>
                  </a:moveTo>
                  <a:lnTo>
                    <a:pt x="928639" y="4260"/>
                  </a:lnTo>
                  <a:lnTo>
                    <a:pt x="941260" y="17033"/>
                  </a:lnTo>
                  <a:lnTo>
                    <a:pt x="948832" y="38308"/>
                  </a:lnTo>
                  <a:lnTo>
                    <a:pt x="951357" y="68072"/>
                  </a:lnTo>
                  <a:lnTo>
                    <a:pt x="950849" y="90424"/>
                  </a:lnTo>
                  <a:lnTo>
                    <a:pt x="958923" y="89350"/>
                  </a:lnTo>
                  <a:lnTo>
                    <a:pt x="966200" y="88598"/>
                  </a:lnTo>
                  <a:lnTo>
                    <a:pt x="972691" y="88155"/>
                  </a:lnTo>
                  <a:lnTo>
                    <a:pt x="978407" y="88011"/>
                  </a:lnTo>
                  <a:lnTo>
                    <a:pt x="992864" y="88270"/>
                  </a:lnTo>
                  <a:lnTo>
                    <a:pt x="1030801" y="97024"/>
                  </a:lnTo>
                  <a:lnTo>
                    <a:pt x="1043177" y="125349"/>
                  </a:lnTo>
                  <a:lnTo>
                    <a:pt x="1042511" y="132828"/>
                  </a:lnTo>
                  <a:lnTo>
                    <a:pt x="1013293" y="161028"/>
                  </a:lnTo>
                  <a:lnTo>
                    <a:pt x="1005458" y="161671"/>
                  </a:lnTo>
                  <a:lnTo>
                    <a:pt x="1001649" y="161671"/>
                  </a:lnTo>
                  <a:lnTo>
                    <a:pt x="997076" y="161544"/>
                  </a:lnTo>
                  <a:lnTo>
                    <a:pt x="991869" y="161289"/>
                  </a:lnTo>
                  <a:lnTo>
                    <a:pt x="986663" y="161036"/>
                  </a:lnTo>
                  <a:lnTo>
                    <a:pt x="982218" y="160909"/>
                  </a:lnTo>
                  <a:lnTo>
                    <a:pt x="978407" y="160909"/>
                  </a:lnTo>
                  <a:lnTo>
                    <a:pt x="972573" y="161049"/>
                  </a:lnTo>
                  <a:lnTo>
                    <a:pt x="966311" y="161464"/>
                  </a:lnTo>
                  <a:lnTo>
                    <a:pt x="959619" y="162141"/>
                  </a:lnTo>
                  <a:lnTo>
                    <a:pt x="952500" y="163067"/>
                  </a:lnTo>
                  <a:lnTo>
                    <a:pt x="954593" y="213453"/>
                  </a:lnTo>
                  <a:lnTo>
                    <a:pt x="956103" y="254301"/>
                  </a:lnTo>
                  <a:lnTo>
                    <a:pt x="957018" y="285601"/>
                  </a:lnTo>
                  <a:lnTo>
                    <a:pt x="957326" y="307339"/>
                  </a:lnTo>
                  <a:lnTo>
                    <a:pt x="957326" y="309625"/>
                  </a:lnTo>
                  <a:lnTo>
                    <a:pt x="957452" y="314071"/>
                  </a:lnTo>
                  <a:lnTo>
                    <a:pt x="957580" y="320548"/>
                  </a:lnTo>
                  <a:lnTo>
                    <a:pt x="957833" y="327025"/>
                  </a:lnTo>
                  <a:lnTo>
                    <a:pt x="957960" y="332232"/>
                  </a:lnTo>
                  <a:lnTo>
                    <a:pt x="957960" y="336296"/>
                  </a:lnTo>
                  <a:lnTo>
                    <a:pt x="955484" y="363726"/>
                  </a:lnTo>
                  <a:lnTo>
                    <a:pt x="948054" y="383333"/>
                  </a:lnTo>
                  <a:lnTo>
                    <a:pt x="935672" y="395106"/>
                  </a:lnTo>
                  <a:lnTo>
                    <a:pt x="918337" y="399034"/>
                  </a:lnTo>
                  <a:lnTo>
                    <a:pt x="911074" y="398460"/>
                  </a:lnTo>
                  <a:lnTo>
                    <a:pt x="881106" y="372225"/>
                  </a:lnTo>
                  <a:lnTo>
                    <a:pt x="880363" y="365125"/>
                  </a:lnTo>
                  <a:lnTo>
                    <a:pt x="880411" y="359628"/>
                  </a:lnTo>
                  <a:lnTo>
                    <a:pt x="880554" y="352869"/>
                  </a:lnTo>
                  <a:lnTo>
                    <a:pt x="880792" y="344872"/>
                  </a:lnTo>
                  <a:lnTo>
                    <a:pt x="881126" y="335661"/>
                  </a:lnTo>
                  <a:lnTo>
                    <a:pt x="881532" y="326467"/>
                  </a:lnTo>
                  <a:lnTo>
                    <a:pt x="881808" y="318500"/>
                  </a:lnTo>
                  <a:lnTo>
                    <a:pt x="881965" y="311747"/>
                  </a:lnTo>
                  <a:lnTo>
                    <a:pt x="882014" y="306197"/>
                  </a:lnTo>
                  <a:lnTo>
                    <a:pt x="881705" y="284984"/>
                  </a:lnTo>
                  <a:lnTo>
                    <a:pt x="880776" y="254317"/>
                  </a:lnTo>
                  <a:lnTo>
                    <a:pt x="879228" y="214221"/>
                  </a:lnTo>
                  <a:lnTo>
                    <a:pt x="877062" y="164719"/>
                  </a:lnTo>
                  <a:lnTo>
                    <a:pt x="867511" y="164149"/>
                  </a:lnTo>
                  <a:lnTo>
                    <a:pt x="855805" y="163210"/>
                  </a:lnTo>
                  <a:lnTo>
                    <a:pt x="810879" y="156630"/>
                  </a:lnTo>
                  <a:lnTo>
                    <a:pt x="791590" y="124840"/>
                  </a:lnTo>
                  <a:lnTo>
                    <a:pt x="792235" y="117506"/>
                  </a:lnTo>
                  <a:lnTo>
                    <a:pt x="820864" y="88931"/>
                  </a:lnTo>
                  <a:lnTo>
                    <a:pt x="828675" y="88264"/>
                  </a:lnTo>
                  <a:lnTo>
                    <a:pt x="835419" y="88477"/>
                  </a:lnTo>
                  <a:lnTo>
                    <a:pt x="845391" y="89106"/>
                  </a:lnTo>
                  <a:lnTo>
                    <a:pt x="858625" y="90140"/>
                  </a:lnTo>
                  <a:lnTo>
                    <a:pt x="875157" y="91566"/>
                  </a:lnTo>
                  <a:lnTo>
                    <a:pt x="874992" y="86471"/>
                  </a:lnTo>
                  <a:lnTo>
                    <a:pt x="874696" y="79946"/>
                  </a:lnTo>
                  <a:lnTo>
                    <a:pt x="874281" y="71993"/>
                  </a:lnTo>
                  <a:lnTo>
                    <a:pt x="873759" y="62611"/>
                  </a:lnTo>
                  <a:lnTo>
                    <a:pt x="873333" y="54348"/>
                  </a:lnTo>
                  <a:lnTo>
                    <a:pt x="873013" y="47085"/>
                  </a:lnTo>
                  <a:lnTo>
                    <a:pt x="872813" y="40822"/>
                  </a:lnTo>
                  <a:lnTo>
                    <a:pt x="872744" y="35560"/>
                  </a:lnTo>
                  <a:lnTo>
                    <a:pt x="873436" y="28251"/>
                  </a:lnTo>
                  <a:lnTo>
                    <a:pt x="903351" y="640"/>
                  </a:lnTo>
                  <a:lnTo>
                    <a:pt x="910970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49448" y="622934"/>
              <a:ext cx="104267" cy="9918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369313" y="611123"/>
              <a:ext cx="1019175" cy="442595"/>
            </a:xfrm>
            <a:custGeom>
              <a:avLst/>
              <a:gdLst/>
              <a:ahLst/>
              <a:cxnLst/>
              <a:rect l="l" t="t" r="r" b="b"/>
              <a:pathLst>
                <a:path w="1019175" h="442594">
                  <a:moveTo>
                    <a:pt x="50038" y="5714"/>
                  </a:moveTo>
                  <a:lnTo>
                    <a:pt x="84455" y="27622"/>
                  </a:lnTo>
                  <a:lnTo>
                    <a:pt x="87122" y="41401"/>
                  </a:lnTo>
                  <a:lnTo>
                    <a:pt x="87026" y="53093"/>
                  </a:lnTo>
                  <a:lnTo>
                    <a:pt x="86740" y="67405"/>
                  </a:lnTo>
                  <a:lnTo>
                    <a:pt x="86264" y="84335"/>
                  </a:lnTo>
                  <a:lnTo>
                    <a:pt x="85598" y="103886"/>
                  </a:lnTo>
                  <a:lnTo>
                    <a:pt x="84931" y="123362"/>
                  </a:lnTo>
                  <a:lnTo>
                    <a:pt x="84455" y="140255"/>
                  </a:lnTo>
                  <a:lnTo>
                    <a:pt x="84169" y="154553"/>
                  </a:lnTo>
                  <a:lnTo>
                    <a:pt x="84074" y="166242"/>
                  </a:lnTo>
                  <a:lnTo>
                    <a:pt x="83954" y="170457"/>
                  </a:lnTo>
                  <a:lnTo>
                    <a:pt x="83597" y="176244"/>
                  </a:lnTo>
                  <a:lnTo>
                    <a:pt x="83002" y="183602"/>
                  </a:lnTo>
                  <a:lnTo>
                    <a:pt x="82169" y="192531"/>
                  </a:lnTo>
                  <a:lnTo>
                    <a:pt x="81506" y="200981"/>
                  </a:lnTo>
                  <a:lnTo>
                    <a:pt x="81057" y="208407"/>
                  </a:lnTo>
                  <a:lnTo>
                    <a:pt x="80847" y="214784"/>
                  </a:lnTo>
                  <a:lnTo>
                    <a:pt x="80899" y="220090"/>
                  </a:lnTo>
                  <a:lnTo>
                    <a:pt x="185674" y="200405"/>
                  </a:lnTo>
                  <a:lnTo>
                    <a:pt x="215370" y="195548"/>
                  </a:lnTo>
                  <a:lnTo>
                    <a:pt x="242935" y="191833"/>
                  </a:lnTo>
                  <a:lnTo>
                    <a:pt x="268380" y="189261"/>
                  </a:lnTo>
                  <a:lnTo>
                    <a:pt x="291719" y="187833"/>
                  </a:lnTo>
                  <a:lnTo>
                    <a:pt x="292310" y="174690"/>
                  </a:lnTo>
                  <a:lnTo>
                    <a:pt x="293115" y="153749"/>
                  </a:lnTo>
                  <a:lnTo>
                    <a:pt x="294112" y="125021"/>
                  </a:lnTo>
                  <a:lnTo>
                    <a:pt x="295275" y="88518"/>
                  </a:lnTo>
                  <a:lnTo>
                    <a:pt x="296279" y="77468"/>
                  </a:lnTo>
                  <a:lnTo>
                    <a:pt x="308102" y="39624"/>
                  </a:lnTo>
                  <a:lnTo>
                    <a:pt x="333319" y="7834"/>
                  </a:lnTo>
                  <a:lnTo>
                    <a:pt x="342773" y="5714"/>
                  </a:lnTo>
                  <a:lnTo>
                    <a:pt x="349799" y="6310"/>
                  </a:lnTo>
                  <a:lnTo>
                    <a:pt x="379731" y="33903"/>
                  </a:lnTo>
                  <a:lnTo>
                    <a:pt x="380492" y="41401"/>
                  </a:lnTo>
                  <a:lnTo>
                    <a:pt x="380492" y="44068"/>
                  </a:lnTo>
                  <a:lnTo>
                    <a:pt x="380111" y="46862"/>
                  </a:lnTo>
                  <a:lnTo>
                    <a:pt x="379349" y="49529"/>
                  </a:lnTo>
                  <a:lnTo>
                    <a:pt x="376941" y="59219"/>
                  </a:lnTo>
                  <a:lnTo>
                    <a:pt x="375237" y="68278"/>
                  </a:lnTo>
                  <a:lnTo>
                    <a:pt x="374223" y="76694"/>
                  </a:lnTo>
                  <a:lnTo>
                    <a:pt x="373888" y="84454"/>
                  </a:lnTo>
                  <a:lnTo>
                    <a:pt x="373888" y="89535"/>
                  </a:lnTo>
                  <a:lnTo>
                    <a:pt x="373380" y="97409"/>
                  </a:lnTo>
                  <a:lnTo>
                    <a:pt x="372363" y="108203"/>
                  </a:lnTo>
                  <a:lnTo>
                    <a:pt x="371348" y="118872"/>
                  </a:lnTo>
                  <a:lnTo>
                    <a:pt x="370840" y="126746"/>
                  </a:lnTo>
                  <a:lnTo>
                    <a:pt x="370840" y="131825"/>
                  </a:lnTo>
                  <a:lnTo>
                    <a:pt x="370673" y="146446"/>
                  </a:lnTo>
                  <a:lnTo>
                    <a:pt x="370173" y="164211"/>
                  </a:lnTo>
                  <a:lnTo>
                    <a:pt x="369339" y="185118"/>
                  </a:lnTo>
                  <a:lnTo>
                    <a:pt x="368173" y="209168"/>
                  </a:lnTo>
                  <a:lnTo>
                    <a:pt x="366932" y="233291"/>
                  </a:lnTo>
                  <a:lnTo>
                    <a:pt x="366061" y="254222"/>
                  </a:lnTo>
                  <a:lnTo>
                    <a:pt x="365547" y="271962"/>
                  </a:lnTo>
                  <a:lnTo>
                    <a:pt x="365379" y="286512"/>
                  </a:lnTo>
                  <a:lnTo>
                    <a:pt x="365569" y="297822"/>
                  </a:lnTo>
                  <a:lnTo>
                    <a:pt x="366140" y="311562"/>
                  </a:lnTo>
                  <a:lnTo>
                    <a:pt x="367093" y="327731"/>
                  </a:lnTo>
                  <a:lnTo>
                    <a:pt x="368427" y="346328"/>
                  </a:lnTo>
                  <a:lnTo>
                    <a:pt x="369760" y="364998"/>
                  </a:lnTo>
                  <a:lnTo>
                    <a:pt x="370713" y="381190"/>
                  </a:lnTo>
                  <a:lnTo>
                    <a:pt x="371284" y="394906"/>
                  </a:lnTo>
                  <a:lnTo>
                    <a:pt x="371475" y="406146"/>
                  </a:lnTo>
                  <a:lnTo>
                    <a:pt x="370808" y="413385"/>
                  </a:lnTo>
                  <a:lnTo>
                    <a:pt x="341858" y="441442"/>
                  </a:lnTo>
                  <a:lnTo>
                    <a:pt x="334263" y="442087"/>
                  </a:lnTo>
                  <a:lnTo>
                    <a:pt x="326507" y="441444"/>
                  </a:lnTo>
                  <a:lnTo>
                    <a:pt x="295378" y="413976"/>
                  </a:lnTo>
                  <a:lnTo>
                    <a:pt x="294540" y="395668"/>
                  </a:lnTo>
                  <a:lnTo>
                    <a:pt x="294227" y="381952"/>
                  </a:lnTo>
                  <a:lnTo>
                    <a:pt x="293675" y="365760"/>
                  </a:lnTo>
                  <a:lnTo>
                    <a:pt x="292862" y="347090"/>
                  </a:lnTo>
                  <a:lnTo>
                    <a:pt x="292101" y="328368"/>
                  </a:lnTo>
                  <a:lnTo>
                    <a:pt x="291544" y="312181"/>
                  </a:lnTo>
                  <a:lnTo>
                    <a:pt x="291201" y="298495"/>
                  </a:lnTo>
                  <a:lnTo>
                    <a:pt x="291084" y="287274"/>
                  </a:lnTo>
                  <a:lnTo>
                    <a:pt x="291129" y="279699"/>
                  </a:lnTo>
                  <a:lnTo>
                    <a:pt x="291258" y="272589"/>
                  </a:lnTo>
                  <a:lnTo>
                    <a:pt x="291459" y="265932"/>
                  </a:lnTo>
                  <a:lnTo>
                    <a:pt x="291719" y="259714"/>
                  </a:lnTo>
                  <a:lnTo>
                    <a:pt x="269023" y="261262"/>
                  </a:lnTo>
                  <a:lnTo>
                    <a:pt x="216013" y="267930"/>
                  </a:lnTo>
                  <a:lnTo>
                    <a:pt x="159480" y="277836"/>
                  </a:lnTo>
                  <a:lnTo>
                    <a:pt x="107092" y="287551"/>
                  </a:lnTo>
                  <a:lnTo>
                    <a:pt x="80446" y="302599"/>
                  </a:lnTo>
                  <a:lnTo>
                    <a:pt x="79660" y="315610"/>
                  </a:lnTo>
                  <a:lnTo>
                    <a:pt x="78541" y="331503"/>
                  </a:lnTo>
                  <a:lnTo>
                    <a:pt x="77089" y="350265"/>
                  </a:lnTo>
                  <a:lnTo>
                    <a:pt x="75848" y="367341"/>
                  </a:lnTo>
                  <a:lnTo>
                    <a:pt x="74977" y="382762"/>
                  </a:lnTo>
                  <a:lnTo>
                    <a:pt x="74463" y="396539"/>
                  </a:lnTo>
                  <a:lnTo>
                    <a:pt x="74295" y="408686"/>
                  </a:lnTo>
                  <a:lnTo>
                    <a:pt x="73628" y="415450"/>
                  </a:lnTo>
                  <a:lnTo>
                    <a:pt x="44785" y="441489"/>
                  </a:lnTo>
                  <a:lnTo>
                    <a:pt x="37211" y="442087"/>
                  </a:lnTo>
                  <a:lnTo>
                    <a:pt x="29563" y="441463"/>
                  </a:lnTo>
                  <a:lnTo>
                    <a:pt x="666" y="414210"/>
                  </a:lnTo>
                  <a:lnTo>
                    <a:pt x="0" y="407162"/>
                  </a:lnTo>
                  <a:lnTo>
                    <a:pt x="307" y="392045"/>
                  </a:lnTo>
                  <a:lnTo>
                    <a:pt x="1222" y="373570"/>
                  </a:lnTo>
                  <a:lnTo>
                    <a:pt x="2732" y="351762"/>
                  </a:lnTo>
                  <a:lnTo>
                    <a:pt x="4826" y="326643"/>
                  </a:lnTo>
                  <a:lnTo>
                    <a:pt x="6899" y="301543"/>
                  </a:lnTo>
                  <a:lnTo>
                    <a:pt x="8366" y="279765"/>
                  </a:lnTo>
                  <a:lnTo>
                    <a:pt x="9237" y="261296"/>
                  </a:lnTo>
                  <a:lnTo>
                    <a:pt x="9525" y="246125"/>
                  </a:lnTo>
                  <a:lnTo>
                    <a:pt x="9640" y="226911"/>
                  </a:lnTo>
                  <a:lnTo>
                    <a:pt x="9969" y="203374"/>
                  </a:lnTo>
                  <a:lnTo>
                    <a:pt x="10489" y="175527"/>
                  </a:lnTo>
                  <a:lnTo>
                    <a:pt x="11176" y="143383"/>
                  </a:lnTo>
                  <a:lnTo>
                    <a:pt x="11916" y="111238"/>
                  </a:lnTo>
                  <a:lnTo>
                    <a:pt x="12430" y="83391"/>
                  </a:lnTo>
                  <a:lnTo>
                    <a:pt x="12729" y="59854"/>
                  </a:lnTo>
                  <a:lnTo>
                    <a:pt x="12827" y="40639"/>
                  </a:lnTo>
                  <a:lnTo>
                    <a:pt x="13493" y="33591"/>
                  </a:lnTo>
                  <a:lnTo>
                    <a:pt x="42390" y="6338"/>
                  </a:lnTo>
                  <a:lnTo>
                    <a:pt x="50038" y="5714"/>
                  </a:lnTo>
                  <a:close/>
                </a:path>
                <a:path w="1019175" h="442594">
                  <a:moveTo>
                    <a:pt x="776224" y="0"/>
                  </a:moveTo>
                  <a:lnTo>
                    <a:pt x="788985" y="1976"/>
                  </a:lnTo>
                  <a:lnTo>
                    <a:pt x="798115" y="7905"/>
                  </a:lnTo>
                  <a:lnTo>
                    <a:pt x="803602" y="17787"/>
                  </a:lnTo>
                  <a:lnTo>
                    <a:pt x="805434" y="31623"/>
                  </a:lnTo>
                  <a:lnTo>
                    <a:pt x="805434" y="34036"/>
                  </a:lnTo>
                  <a:lnTo>
                    <a:pt x="805053" y="37718"/>
                  </a:lnTo>
                  <a:lnTo>
                    <a:pt x="804418" y="42925"/>
                  </a:lnTo>
                  <a:lnTo>
                    <a:pt x="803783" y="48133"/>
                  </a:lnTo>
                  <a:lnTo>
                    <a:pt x="803529" y="51942"/>
                  </a:lnTo>
                  <a:lnTo>
                    <a:pt x="803529" y="54355"/>
                  </a:lnTo>
                  <a:lnTo>
                    <a:pt x="803529" y="158876"/>
                  </a:lnTo>
                  <a:lnTo>
                    <a:pt x="842263" y="142112"/>
                  </a:lnTo>
                  <a:lnTo>
                    <a:pt x="878078" y="136525"/>
                  </a:lnTo>
                  <a:lnTo>
                    <a:pt x="908631" y="139434"/>
                  </a:lnTo>
                  <a:lnTo>
                    <a:pt x="960499" y="162778"/>
                  </a:lnTo>
                  <a:lnTo>
                    <a:pt x="997932" y="206240"/>
                  </a:lnTo>
                  <a:lnTo>
                    <a:pt x="1016359" y="259199"/>
                  </a:lnTo>
                  <a:lnTo>
                    <a:pt x="1018667" y="289178"/>
                  </a:lnTo>
                  <a:lnTo>
                    <a:pt x="1015998" y="319609"/>
                  </a:lnTo>
                  <a:lnTo>
                    <a:pt x="994610" y="373278"/>
                  </a:lnTo>
                  <a:lnTo>
                    <a:pt x="952674" y="416236"/>
                  </a:lnTo>
                  <a:lnTo>
                    <a:pt x="898572" y="438767"/>
                  </a:lnTo>
                  <a:lnTo>
                    <a:pt x="867663" y="441578"/>
                  </a:lnTo>
                  <a:lnTo>
                    <a:pt x="848776" y="440743"/>
                  </a:lnTo>
                  <a:lnTo>
                    <a:pt x="830389" y="438229"/>
                  </a:lnTo>
                  <a:lnTo>
                    <a:pt x="812478" y="434024"/>
                  </a:lnTo>
                  <a:lnTo>
                    <a:pt x="795019" y="428116"/>
                  </a:lnTo>
                  <a:lnTo>
                    <a:pt x="789687" y="432544"/>
                  </a:lnTo>
                  <a:lnTo>
                    <a:pt x="783796" y="435721"/>
                  </a:lnTo>
                  <a:lnTo>
                    <a:pt x="777357" y="437636"/>
                  </a:lnTo>
                  <a:lnTo>
                    <a:pt x="770382" y="438276"/>
                  </a:lnTo>
                  <a:lnTo>
                    <a:pt x="763309" y="437659"/>
                  </a:lnTo>
                  <a:lnTo>
                    <a:pt x="735341" y="410906"/>
                  </a:lnTo>
                  <a:lnTo>
                    <a:pt x="734694" y="403860"/>
                  </a:lnTo>
                  <a:lnTo>
                    <a:pt x="734694" y="399541"/>
                  </a:lnTo>
                  <a:lnTo>
                    <a:pt x="734949" y="392811"/>
                  </a:lnTo>
                  <a:lnTo>
                    <a:pt x="735457" y="383793"/>
                  </a:lnTo>
                  <a:lnTo>
                    <a:pt x="736092" y="374776"/>
                  </a:lnTo>
                  <a:lnTo>
                    <a:pt x="736346" y="368046"/>
                  </a:lnTo>
                  <a:lnTo>
                    <a:pt x="736346" y="363727"/>
                  </a:lnTo>
                  <a:lnTo>
                    <a:pt x="736346" y="54355"/>
                  </a:lnTo>
                  <a:lnTo>
                    <a:pt x="736891" y="44753"/>
                  </a:lnTo>
                  <a:lnTo>
                    <a:pt x="758317" y="4841"/>
                  </a:lnTo>
                  <a:lnTo>
                    <a:pt x="766699" y="1212"/>
                  </a:lnTo>
                  <a:lnTo>
                    <a:pt x="776224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73982" y="603757"/>
              <a:ext cx="4118864" cy="45580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24347" y="812799"/>
              <a:ext cx="138557" cy="859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18659" y="812164"/>
              <a:ext cx="131445" cy="18821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20795" y="760095"/>
              <a:ext cx="94996" cy="11798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952238" y="755777"/>
              <a:ext cx="588010" cy="300990"/>
            </a:xfrm>
            <a:custGeom>
              <a:avLst/>
              <a:gdLst/>
              <a:ahLst/>
              <a:cxnLst/>
              <a:rect l="l" t="t" r="r" b="b"/>
              <a:pathLst>
                <a:path w="588010" h="300990">
                  <a:moveTo>
                    <a:pt x="164973" y="253"/>
                  </a:moveTo>
                  <a:lnTo>
                    <a:pt x="208442" y="8505"/>
                  </a:lnTo>
                  <a:lnTo>
                    <a:pt x="255904" y="33924"/>
                  </a:lnTo>
                  <a:lnTo>
                    <a:pt x="266191" y="55752"/>
                  </a:lnTo>
                  <a:lnTo>
                    <a:pt x="266191" y="62230"/>
                  </a:lnTo>
                  <a:lnTo>
                    <a:pt x="264160" y="67945"/>
                  </a:lnTo>
                  <a:lnTo>
                    <a:pt x="259969" y="72771"/>
                  </a:lnTo>
                  <a:lnTo>
                    <a:pt x="258689" y="78535"/>
                  </a:lnTo>
                  <a:lnTo>
                    <a:pt x="254634" y="117681"/>
                  </a:lnTo>
                  <a:lnTo>
                    <a:pt x="254253" y="138175"/>
                  </a:lnTo>
                  <a:lnTo>
                    <a:pt x="254708" y="162198"/>
                  </a:lnTo>
                  <a:lnTo>
                    <a:pt x="261620" y="212598"/>
                  </a:lnTo>
                  <a:lnTo>
                    <a:pt x="274192" y="240664"/>
                  </a:lnTo>
                  <a:lnTo>
                    <a:pt x="278860" y="251045"/>
                  </a:lnTo>
                  <a:lnTo>
                    <a:pt x="282193" y="258937"/>
                  </a:lnTo>
                  <a:lnTo>
                    <a:pt x="284194" y="264328"/>
                  </a:lnTo>
                  <a:lnTo>
                    <a:pt x="284861" y="267208"/>
                  </a:lnTo>
                  <a:lnTo>
                    <a:pt x="284150" y="274062"/>
                  </a:lnTo>
                  <a:lnTo>
                    <a:pt x="255182" y="299886"/>
                  </a:lnTo>
                  <a:lnTo>
                    <a:pt x="248158" y="300482"/>
                  </a:lnTo>
                  <a:lnTo>
                    <a:pt x="240962" y="298958"/>
                  </a:lnTo>
                  <a:lnTo>
                    <a:pt x="231933" y="294386"/>
                  </a:lnTo>
                  <a:lnTo>
                    <a:pt x="221047" y="286765"/>
                  </a:lnTo>
                  <a:lnTo>
                    <a:pt x="208279" y="276098"/>
                  </a:lnTo>
                  <a:lnTo>
                    <a:pt x="196141" y="281739"/>
                  </a:lnTo>
                  <a:lnTo>
                    <a:pt x="154896" y="296999"/>
                  </a:lnTo>
                  <a:lnTo>
                    <a:pt x="131572" y="300482"/>
                  </a:lnTo>
                  <a:lnTo>
                    <a:pt x="100758" y="298269"/>
                  </a:lnTo>
                  <a:lnTo>
                    <a:pt x="51419" y="280604"/>
                  </a:lnTo>
                  <a:lnTo>
                    <a:pt x="18484" y="245383"/>
                  </a:lnTo>
                  <a:lnTo>
                    <a:pt x="2049" y="192702"/>
                  </a:lnTo>
                  <a:lnTo>
                    <a:pt x="0" y="159765"/>
                  </a:lnTo>
                  <a:lnTo>
                    <a:pt x="3026" y="128073"/>
                  </a:lnTo>
                  <a:lnTo>
                    <a:pt x="27271" y="71737"/>
                  </a:lnTo>
                  <a:lnTo>
                    <a:pt x="74068" y="26614"/>
                  </a:lnTo>
                  <a:lnTo>
                    <a:pt x="132274" y="3182"/>
                  </a:lnTo>
                  <a:lnTo>
                    <a:pt x="164973" y="253"/>
                  </a:lnTo>
                  <a:close/>
                </a:path>
                <a:path w="588010" h="300990">
                  <a:moveTo>
                    <a:pt x="453644" y="0"/>
                  </a:moveTo>
                  <a:lnTo>
                    <a:pt x="497189" y="3825"/>
                  </a:lnTo>
                  <a:lnTo>
                    <a:pt x="550640" y="26866"/>
                  </a:lnTo>
                  <a:lnTo>
                    <a:pt x="573786" y="78105"/>
                  </a:lnTo>
                  <a:lnTo>
                    <a:pt x="571690" y="92725"/>
                  </a:lnTo>
                  <a:lnTo>
                    <a:pt x="540258" y="131445"/>
                  </a:lnTo>
                  <a:lnTo>
                    <a:pt x="499931" y="152911"/>
                  </a:lnTo>
                  <a:lnTo>
                    <a:pt x="386714" y="203200"/>
                  </a:lnTo>
                  <a:lnTo>
                    <a:pt x="393622" y="209891"/>
                  </a:lnTo>
                  <a:lnTo>
                    <a:pt x="428059" y="227629"/>
                  </a:lnTo>
                  <a:lnTo>
                    <a:pt x="461010" y="231648"/>
                  </a:lnTo>
                  <a:lnTo>
                    <a:pt x="478607" y="230699"/>
                  </a:lnTo>
                  <a:lnTo>
                    <a:pt x="494823" y="227869"/>
                  </a:lnTo>
                  <a:lnTo>
                    <a:pt x="509658" y="223182"/>
                  </a:lnTo>
                  <a:lnTo>
                    <a:pt x="523113" y="216662"/>
                  </a:lnTo>
                  <a:lnTo>
                    <a:pt x="533878" y="210754"/>
                  </a:lnTo>
                  <a:lnTo>
                    <a:pt x="543512" y="206549"/>
                  </a:lnTo>
                  <a:lnTo>
                    <a:pt x="585991" y="218737"/>
                  </a:lnTo>
                  <a:lnTo>
                    <a:pt x="587756" y="230759"/>
                  </a:lnTo>
                  <a:lnTo>
                    <a:pt x="584900" y="245643"/>
                  </a:lnTo>
                  <a:lnTo>
                    <a:pt x="542163" y="281559"/>
                  </a:lnTo>
                  <a:lnTo>
                    <a:pt x="502729" y="293846"/>
                  </a:lnTo>
                  <a:lnTo>
                    <a:pt x="461010" y="297942"/>
                  </a:lnTo>
                  <a:lnTo>
                    <a:pt x="429893" y="296009"/>
                  </a:lnTo>
                  <a:lnTo>
                    <a:pt x="376517" y="280475"/>
                  </a:lnTo>
                  <a:lnTo>
                    <a:pt x="334234" y="247900"/>
                  </a:lnTo>
                  <a:lnTo>
                    <a:pt x="311235" y="199425"/>
                  </a:lnTo>
                  <a:lnTo>
                    <a:pt x="308356" y="169925"/>
                  </a:lnTo>
                  <a:lnTo>
                    <a:pt x="310638" y="136685"/>
                  </a:lnTo>
                  <a:lnTo>
                    <a:pt x="328822" y="78253"/>
                  </a:lnTo>
                  <a:lnTo>
                    <a:pt x="366633" y="29843"/>
                  </a:lnTo>
                  <a:lnTo>
                    <a:pt x="421116" y="3311"/>
                  </a:lnTo>
                  <a:lnTo>
                    <a:pt x="453644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75680" y="601979"/>
              <a:ext cx="2226310" cy="46672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673982" y="603757"/>
              <a:ext cx="1245235" cy="455930"/>
            </a:xfrm>
            <a:custGeom>
              <a:avLst/>
              <a:gdLst/>
              <a:ahLst/>
              <a:cxnLst/>
              <a:rect l="l" t="t" r="r" b="b"/>
              <a:pathLst>
                <a:path w="1245235" h="455930">
                  <a:moveTo>
                    <a:pt x="585977" y="149605"/>
                  </a:moveTo>
                  <a:lnTo>
                    <a:pt x="609834" y="154152"/>
                  </a:lnTo>
                  <a:lnTo>
                    <a:pt x="626903" y="167782"/>
                  </a:lnTo>
                  <a:lnTo>
                    <a:pt x="637162" y="190486"/>
                  </a:lnTo>
                  <a:lnTo>
                    <a:pt x="640588" y="222250"/>
                  </a:lnTo>
                  <a:lnTo>
                    <a:pt x="640588" y="231520"/>
                  </a:lnTo>
                  <a:lnTo>
                    <a:pt x="629586" y="271859"/>
                  </a:lnTo>
                  <a:lnTo>
                    <a:pt x="602361" y="282320"/>
                  </a:lnTo>
                  <a:lnTo>
                    <a:pt x="587285" y="280106"/>
                  </a:lnTo>
                  <a:lnTo>
                    <a:pt x="576532" y="273462"/>
                  </a:lnTo>
                  <a:lnTo>
                    <a:pt x="570089" y="262389"/>
                  </a:lnTo>
                  <a:lnTo>
                    <a:pt x="567943" y="246887"/>
                  </a:lnTo>
                  <a:lnTo>
                    <a:pt x="566546" y="219201"/>
                  </a:lnTo>
                  <a:lnTo>
                    <a:pt x="537991" y="226867"/>
                  </a:lnTo>
                  <a:lnTo>
                    <a:pt x="513841" y="239950"/>
                  </a:lnTo>
                  <a:lnTo>
                    <a:pt x="494073" y="258439"/>
                  </a:lnTo>
                  <a:lnTo>
                    <a:pt x="478663" y="282320"/>
                  </a:lnTo>
                  <a:lnTo>
                    <a:pt x="478916" y="419734"/>
                  </a:lnTo>
                  <a:lnTo>
                    <a:pt x="478250" y="427138"/>
                  </a:lnTo>
                  <a:lnTo>
                    <a:pt x="449032" y="455160"/>
                  </a:lnTo>
                  <a:lnTo>
                    <a:pt x="441197" y="455802"/>
                  </a:lnTo>
                  <a:lnTo>
                    <a:pt x="433198" y="455114"/>
                  </a:lnTo>
                  <a:lnTo>
                    <a:pt x="406820" y="427021"/>
                  </a:lnTo>
                  <a:lnTo>
                    <a:pt x="406272" y="419734"/>
                  </a:lnTo>
                  <a:lnTo>
                    <a:pt x="406272" y="240791"/>
                  </a:lnTo>
                  <a:lnTo>
                    <a:pt x="406272" y="235203"/>
                  </a:lnTo>
                  <a:lnTo>
                    <a:pt x="406400" y="226694"/>
                  </a:lnTo>
                  <a:lnTo>
                    <a:pt x="406780" y="215518"/>
                  </a:lnTo>
                  <a:lnTo>
                    <a:pt x="407162" y="204342"/>
                  </a:lnTo>
                  <a:lnTo>
                    <a:pt x="407288" y="195961"/>
                  </a:lnTo>
                  <a:lnTo>
                    <a:pt x="407288" y="190245"/>
                  </a:lnTo>
                  <a:lnTo>
                    <a:pt x="407860" y="182935"/>
                  </a:lnTo>
                  <a:lnTo>
                    <a:pt x="434595" y="155199"/>
                  </a:lnTo>
                  <a:lnTo>
                    <a:pt x="442594" y="154558"/>
                  </a:lnTo>
                  <a:lnTo>
                    <a:pt x="456195" y="156491"/>
                  </a:lnTo>
                  <a:lnTo>
                    <a:pt x="466725" y="162305"/>
                  </a:lnTo>
                  <a:lnTo>
                    <a:pt x="474206" y="172025"/>
                  </a:lnTo>
                  <a:lnTo>
                    <a:pt x="478663" y="185674"/>
                  </a:lnTo>
                  <a:lnTo>
                    <a:pt x="503449" y="169912"/>
                  </a:lnTo>
                  <a:lnTo>
                    <a:pt x="529605" y="158638"/>
                  </a:lnTo>
                  <a:lnTo>
                    <a:pt x="557119" y="151866"/>
                  </a:lnTo>
                  <a:lnTo>
                    <a:pt x="585977" y="149605"/>
                  </a:lnTo>
                  <a:close/>
                </a:path>
                <a:path w="1245235" h="455930">
                  <a:moveTo>
                    <a:pt x="801751" y="147192"/>
                  </a:moveTo>
                  <a:lnTo>
                    <a:pt x="849685" y="155765"/>
                  </a:lnTo>
                  <a:lnTo>
                    <a:pt x="888287" y="172219"/>
                  </a:lnTo>
                  <a:lnTo>
                    <a:pt x="914272" y="205866"/>
                  </a:lnTo>
                  <a:lnTo>
                    <a:pt x="913681" y="212363"/>
                  </a:lnTo>
                  <a:lnTo>
                    <a:pt x="886981" y="240099"/>
                  </a:lnTo>
                  <a:lnTo>
                    <a:pt x="879601" y="240791"/>
                  </a:lnTo>
                  <a:lnTo>
                    <a:pt x="873408" y="240004"/>
                  </a:lnTo>
                  <a:lnTo>
                    <a:pt x="866632" y="237632"/>
                  </a:lnTo>
                  <a:lnTo>
                    <a:pt x="859260" y="233666"/>
                  </a:lnTo>
                  <a:lnTo>
                    <a:pt x="851280" y="228091"/>
                  </a:lnTo>
                  <a:lnTo>
                    <a:pt x="841970" y="222571"/>
                  </a:lnTo>
                  <a:lnTo>
                    <a:pt x="830611" y="218598"/>
                  </a:lnTo>
                  <a:lnTo>
                    <a:pt x="817205" y="216197"/>
                  </a:lnTo>
                  <a:lnTo>
                    <a:pt x="801751" y="215391"/>
                  </a:lnTo>
                  <a:lnTo>
                    <a:pt x="790983" y="217965"/>
                  </a:lnTo>
                  <a:lnTo>
                    <a:pt x="756157" y="256666"/>
                  </a:lnTo>
                  <a:lnTo>
                    <a:pt x="738504" y="293798"/>
                  </a:lnTo>
                  <a:lnTo>
                    <a:pt x="732663" y="325500"/>
                  </a:lnTo>
                  <a:lnTo>
                    <a:pt x="733950" y="339046"/>
                  </a:lnTo>
                  <a:lnTo>
                    <a:pt x="763980" y="377346"/>
                  </a:lnTo>
                  <a:lnTo>
                    <a:pt x="805306" y="386079"/>
                  </a:lnTo>
                  <a:lnTo>
                    <a:pt x="814953" y="385220"/>
                  </a:lnTo>
                  <a:lnTo>
                    <a:pt x="825611" y="382635"/>
                  </a:lnTo>
                  <a:lnTo>
                    <a:pt x="837293" y="378311"/>
                  </a:lnTo>
                  <a:lnTo>
                    <a:pt x="850011" y="372237"/>
                  </a:lnTo>
                  <a:lnTo>
                    <a:pt x="862056" y="366089"/>
                  </a:lnTo>
                  <a:lnTo>
                    <a:pt x="871696" y="361727"/>
                  </a:lnTo>
                  <a:lnTo>
                    <a:pt x="913532" y="374439"/>
                  </a:lnTo>
                  <a:lnTo>
                    <a:pt x="919479" y="393191"/>
                  </a:lnTo>
                  <a:lnTo>
                    <a:pt x="916574" y="403860"/>
                  </a:lnTo>
                  <a:lnTo>
                    <a:pt x="872997" y="435863"/>
                  </a:lnTo>
                  <a:lnTo>
                    <a:pt x="835294" y="449976"/>
                  </a:lnTo>
                  <a:lnTo>
                    <a:pt x="805306" y="454659"/>
                  </a:lnTo>
                  <a:lnTo>
                    <a:pt x="776442" y="452518"/>
                  </a:lnTo>
                  <a:lnTo>
                    <a:pt x="726047" y="435425"/>
                  </a:lnTo>
                  <a:lnTo>
                    <a:pt x="685726" y="401064"/>
                  </a:lnTo>
                  <a:lnTo>
                    <a:pt x="664338" y="353577"/>
                  </a:lnTo>
                  <a:lnTo>
                    <a:pt x="661669" y="325500"/>
                  </a:lnTo>
                  <a:lnTo>
                    <a:pt x="664075" y="298118"/>
                  </a:lnTo>
                  <a:lnTo>
                    <a:pt x="683315" y="241972"/>
                  </a:lnTo>
                  <a:lnTo>
                    <a:pt x="722866" y="184322"/>
                  </a:lnTo>
                  <a:lnTo>
                    <a:pt x="773678" y="151314"/>
                  </a:lnTo>
                  <a:lnTo>
                    <a:pt x="801751" y="147192"/>
                  </a:lnTo>
                  <a:close/>
                </a:path>
                <a:path w="1245235" h="455930">
                  <a:moveTo>
                    <a:pt x="233552" y="33781"/>
                  </a:moveTo>
                  <a:lnTo>
                    <a:pt x="267378" y="54248"/>
                  </a:lnTo>
                  <a:lnTo>
                    <a:pt x="276756" y="86584"/>
                  </a:lnTo>
                  <a:lnTo>
                    <a:pt x="280638" y="106695"/>
                  </a:lnTo>
                  <a:lnTo>
                    <a:pt x="290829" y="157861"/>
                  </a:lnTo>
                  <a:lnTo>
                    <a:pt x="299646" y="198552"/>
                  </a:lnTo>
                  <a:lnTo>
                    <a:pt x="309356" y="242125"/>
                  </a:lnTo>
                  <a:lnTo>
                    <a:pt x="319994" y="288555"/>
                  </a:lnTo>
                  <a:lnTo>
                    <a:pt x="331596" y="337819"/>
                  </a:lnTo>
                  <a:lnTo>
                    <a:pt x="345439" y="373761"/>
                  </a:lnTo>
                  <a:lnTo>
                    <a:pt x="349773" y="384813"/>
                  </a:lnTo>
                  <a:lnTo>
                    <a:pt x="352869" y="394366"/>
                  </a:lnTo>
                  <a:lnTo>
                    <a:pt x="354726" y="402443"/>
                  </a:lnTo>
                  <a:lnTo>
                    <a:pt x="355345" y="409066"/>
                  </a:lnTo>
                  <a:lnTo>
                    <a:pt x="354587" y="416659"/>
                  </a:lnTo>
                  <a:lnTo>
                    <a:pt x="323816" y="445216"/>
                  </a:lnTo>
                  <a:lnTo>
                    <a:pt x="316483" y="445642"/>
                  </a:lnTo>
                  <a:lnTo>
                    <a:pt x="305696" y="442170"/>
                  </a:lnTo>
                  <a:lnTo>
                    <a:pt x="273050" y="394842"/>
                  </a:lnTo>
                  <a:lnTo>
                    <a:pt x="253690" y="340979"/>
                  </a:lnTo>
                  <a:lnTo>
                    <a:pt x="248284" y="320547"/>
                  </a:lnTo>
                  <a:lnTo>
                    <a:pt x="236571" y="322070"/>
                  </a:lnTo>
                  <a:lnTo>
                    <a:pt x="221630" y="323580"/>
                  </a:lnTo>
                  <a:lnTo>
                    <a:pt x="203475" y="325066"/>
                  </a:lnTo>
                  <a:lnTo>
                    <a:pt x="182117" y="326516"/>
                  </a:lnTo>
                  <a:lnTo>
                    <a:pt x="161833" y="328110"/>
                  </a:lnTo>
                  <a:lnTo>
                    <a:pt x="144049" y="329834"/>
                  </a:lnTo>
                  <a:lnTo>
                    <a:pt x="128789" y="331678"/>
                  </a:lnTo>
                  <a:lnTo>
                    <a:pt x="116077" y="333628"/>
                  </a:lnTo>
                  <a:lnTo>
                    <a:pt x="108626" y="350561"/>
                  </a:lnTo>
                  <a:lnTo>
                    <a:pt x="98853" y="371268"/>
                  </a:lnTo>
                  <a:lnTo>
                    <a:pt x="72389" y="424052"/>
                  </a:lnTo>
                  <a:lnTo>
                    <a:pt x="38988" y="443738"/>
                  </a:lnTo>
                  <a:lnTo>
                    <a:pt x="31728" y="443095"/>
                  </a:lnTo>
                  <a:lnTo>
                    <a:pt x="742" y="414984"/>
                  </a:lnTo>
                  <a:lnTo>
                    <a:pt x="0" y="407415"/>
                  </a:lnTo>
                  <a:lnTo>
                    <a:pt x="2498" y="396295"/>
                  </a:lnTo>
                  <a:lnTo>
                    <a:pt x="9985" y="376840"/>
                  </a:lnTo>
                  <a:lnTo>
                    <a:pt x="22449" y="349051"/>
                  </a:lnTo>
                  <a:lnTo>
                    <a:pt x="39877" y="312927"/>
                  </a:lnTo>
                  <a:lnTo>
                    <a:pt x="37337" y="307213"/>
                  </a:lnTo>
                  <a:lnTo>
                    <a:pt x="36194" y="302005"/>
                  </a:lnTo>
                  <a:lnTo>
                    <a:pt x="36575" y="297052"/>
                  </a:lnTo>
                  <a:lnTo>
                    <a:pt x="38651" y="290857"/>
                  </a:lnTo>
                  <a:lnTo>
                    <a:pt x="43751" y="285400"/>
                  </a:lnTo>
                  <a:lnTo>
                    <a:pt x="51899" y="280658"/>
                  </a:lnTo>
                  <a:lnTo>
                    <a:pt x="63118" y="276605"/>
                  </a:lnTo>
                  <a:lnTo>
                    <a:pt x="83022" y="242693"/>
                  </a:lnTo>
                  <a:lnTo>
                    <a:pt x="104044" y="208184"/>
                  </a:lnTo>
                  <a:lnTo>
                    <a:pt x="126162" y="173057"/>
                  </a:lnTo>
                  <a:lnTo>
                    <a:pt x="149351" y="137287"/>
                  </a:lnTo>
                  <a:lnTo>
                    <a:pt x="180242" y="92021"/>
                  </a:lnTo>
                  <a:lnTo>
                    <a:pt x="204549" y="59674"/>
                  </a:lnTo>
                  <a:lnTo>
                    <a:pt x="222307" y="40257"/>
                  </a:lnTo>
                  <a:lnTo>
                    <a:pt x="233552" y="33781"/>
                  </a:lnTo>
                  <a:close/>
                </a:path>
                <a:path w="1245235" h="455930">
                  <a:moveTo>
                    <a:pt x="1010538" y="0"/>
                  </a:moveTo>
                  <a:lnTo>
                    <a:pt x="1046861" y="28955"/>
                  </a:lnTo>
                  <a:lnTo>
                    <a:pt x="1052067" y="79120"/>
                  </a:lnTo>
                  <a:lnTo>
                    <a:pt x="1051970" y="92864"/>
                  </a:lnTo>
                  <a:lnTo>
                    <a:pt x="1051671" y="106679"/>
                  </a:lnTo>
                  <a:lnTo>
                    <a:pt x="1051157" y="120590"/>
                  </a:lnTo>
                  <a:lnTo>
                    <a:pt x="1050416" y="134619"/>
                  </a:lnTo>
                  <a:lnTo>
                    <a:pt x="1049730" y="147931"/>
                  </a:lnTo>
                  <a:lnTo>
                    <a:pt x="1049210" y="161194"/>
                  </a:lnTo>
                  <a:lnTo>
                    <a:pt x="1048881" y="174410"/>
                  </a:lnTo>
                  <a:lnTo>
                    <a:pt x="1048765" y="187578"/>
                  </a:lnTo>
                  <a:lnTo>
                    <a:pt x="1058935" y="178387"/>
                  </a:lnTo>
                  <a:lnTo>
                    <a:pt x="1069451" y="170433"/>
                  </a:lnTo>
                  <a:lnTo>
                    <a:pt x="1115091" y="150923"/>
                  </a:lnTo>
                  <a:lnTo>
                    <a:pt x="1140332" y="148462"/>
                  </a:lnTo>
                  <a:lnTo>
                    <a:pt x="1162028" y="150106"/>
                  </a:lnTo>
                  <a:lnTo>
                    <a:pt x="1207515" y="174751"/>
                  </a:lnTo>
                  <a:lnTo>
                    <a:pt x="1223678" y="216025"/>
                  </a:lnTo>
                  <a:lnTo>
                    <a:pt x="1226748" y="251864"/>
                  </a:lnTo>
                  <a:lnTo>
                    <a:pt x="1227486" y="268700"/>
                  </a:lnTo>
                  <a:lnTo>
                    <a:pt x="1231030" y="322371"/>
                  </a:lnTo>
                  <a:lnTo>
                    <a:pt x="1236569" y="370776"/>
                  </a:lnTo>
                  <a:lnTo>
                    <a:pt x="1243838" y="409066"/>
                  </a:lnTo>
                  <a:lnTo>
                    <a:pt x="1244727" y="412876"/>
                  </a:lnTo>
                  <a:lnTo>
                    <a:pt x="1245107" y="416178"/>
                  </a:lnTo>
                  <a:lnTo>
                    <a:pt x="1245107" y="419100"/>
                  </a:lnTo>
                  <a:lnTo>
                    <a:pt x="1244391" y="426460"/>
                  </a:lnTo>
                  <a:lnTo>
                    <a:pt x="1213923" y="453784"/>
                  </a:lnTo>
                  <a:lnTo>
                    <a:pt x="1206372" y="454405"/>
                  </a:lnTo>
                  <a:lnTo>
                    <a:pt x="1193776" y="452693"/>
                  </a:lnTo>
                  <a:lnTo>
                    <a:pt x="1167372" y="414912"/>
                  </a:lnTo>
                  <a:lnTo>
                    <a:pt x="1158620" y="364870"/>
                  </a:lnTo>
                  <a:lnTo>
                    <a:pt x="1153977" y="314739"/>
                  </a:lnTo>
                  <a:lnTo>
                    <a:pt x="1153667" y="301497"/>
                  </a:lnTo>
                  <a:lnTo>
                    <a:pt x="1153667" y="296925"/>
                  </a:lnTo>
                  <a:lnTo>
                    <a:pt x="1153921" y="290067"/>
                  </a:lnTo>
                  <a:lnTo>
                    <a:pt x="1154302" y="280796"/>
                  </a:lnTo>
                  <a:lnTo>
                    <a:pt x="1154811" y="271652"/>
                  </a:lnTo>
                  <a:lnTo>
                    <a:pt x="1155064" y="264794"/>
                  </a:lnTo>
                  <a:lnTo>
                    <a:pt x="1155064" y="260222"/>
                  </a:lnTo>
                  <a:lnTo>
                    <a:pt x="1155064" y="246761"/>
                  </a:lnTo>
                  <a:lnTo>
                    <a:pt x="1154811" y="238887"/>
                  </a:lnTo>
                  <a:lnTo>
                    <a:pt x="1154429" y="236727"/>
                  </a:lnTo>
                  <a:lnTo>
                    <a:pt x="1152905" y="226694"/>
                  </a:lnTo>
                  <a:lnTo>
                    <a:pt x="1148079" y="221741"/>
                  </a:lnTo>
                  <a:lnTo>
                    <a:pt x="1140332" y="221741"/>
                  </a:lnTo>
                  <a:lnTo>
                    <a:pt x="1125525" y="223480"/>
                  </a:lnTo>
                  <a:lnTo>
                    <a:pt x="1085341" y="249554"/>
                  </a:lnTo>
                  <a:lnTo>
                    <a:pt x="1061285" y="284559"/>
                  </a:lnTo>
                  <a:lnTo>
                    <a:pt x="1050329" y="347041"/>
                  </a:lnTo>
                  <a:lnTo>
                    <a:pt x="1048543" y="381746"/>
                  </a:lnTo>
                  <a:lnTo>
                    <a:pt x="1041400" y="421639"/>
                  </a:lnTo>
                  <a:lnTo>
                    <a:pt x="1007617" y="443991"/>
                  </a:lnTo>
                  <a:lnTo>
                    <a:pt x="1000138" y="443349"/>
                  </a:lnTo>
                  <a:lnTo>
                    <a:pt x="969242" y="415720"/>
                  </a:lnTo>
                  <a:lnTo>
                    <a:pt x="968501" y="408558"/>
                  </a:lnTo>
                  <a:lnTo>
                    <a:pt x="968501" y="405002"/>
                  </a:lnTo>
                  <a:lnTo>
                    <a:pt x="969517" y="400176"/>
                  </a:lnTo>
                  <a:lnTo>
                    <a:pt x="971550" y="394080"/>
                  </a:lnTo>
                  <a:lnTo>
                    <a:pt x="972456" y="387195"/>
                  </a:lnTo>
                  <a:lnTo>
                    <a:pt x="973280" y="372617"/>
                  </a:lnTo>
                  <a:lnTo>
                    <a:pt x="974032" y="350325"/>
                  </a:lnTo>
                  <a:lnTo>
                    <a:pt x="974725" y="320293"/>
                  </a:lnTo>
                  <a:lnTo>
                    <a:pt x="974270" y="288291"/>
                  </a:lnTo>
                  <a:lnTo>
                    <a:pt x="974232" y="247157"/>
                  </a:lnTo>
                  <a:lnTo>
                    <a:pt x="974599" y="196903"/>
                  </a:lnTo>
                  <a:lnTo>
                    <a:pt x="975359" y="137540"/>
                  </a:lnTo>
                  <a:lnTo>
                    <a:pt x="975867" y="128524"/>
                  </a:lnTo>
                  <a:lnTo>
                    <a:pt x="976608" y="113760"/>
                  </a:lnTo>
                  <a:lnTo>
                    <a:pt x="977122" y="101663"/>
                  </a:lnTo>
                  <a:lnTo>
                    <a:pt x="977421" y="92233"/>
                  </a:lnTo>
                  <a:lnTo>
                    <a:pt x="977518" y="85470"/>
                  </a:lnTo>
                  <a:lnTo>
                    <a:pt x="977518" y="79755"/>
                  </a:lnTo>
                  <a:lnTo>
                    <a:pt x="976629" y="71500"/>
                  </a:lnTo>
                  <a:lnTo>
                    <a:pt x="974978" y="60451"/>
                  </a:lnTo>
                  <a:lnTo>
                    <a:pt x="973201" y="49402"/>
                  </a:lnTo>
                  <a:lnTo>
                    <a:pt x="972312" y="41147"/>
                  </a:lnTo>
                  <a:lnTo>
                    <a:pt x="972312" y="35432"/>
                  </a:lnTo>
                  <a:lnTo>
                    <a:pt x="973022" y="27979"/>
                  </a:lnTo>
                  <a:lnTo>
                    <a:pt x="1002918" y="619"/>
                  </a:lnTo>
                  <a:lnTo>
                    <a:pt x="1010538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35940" y="1612214"/>
            <a:ext cx="7519670" cy="14852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marR="5080" indent="-343535">
              <a:lnSpc>
                <a:spcPct val="99500"/>
              </a:lnSpc>
              <a:spcBef>
                <a:spcPts val="12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omic Sans MS"/>
                <a:cs typeface="Comic Sans MS"/>
              </a:rPr>
              <a:t>Archaebacteria</a:t>
            </a:r>
            <a:r>
              <a:rPr sz="3200" spc="-2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hidup</a:t>
            </a:r>
            <a:r>
              <a:rPr sz="3200" spc="-2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pada</a:t>
            </a:r>
            <a:r>
              <a:rPr sz="3200" spc="-2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lingkungan </a:t>
            </a:r>
            <a:r>
              <a:rPr sz="3200" spc="-94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ekstrim yang mirip </a:t>
            </a:r>
            <a:r>
              <a:rPr sz="3200" spc="-5" dirty="0">
                <a:latin typeface="Comic Sans MS"/>
                <a:cs typeface="Comic Sans MS"/>
              </a:rPr>
              <a:t>dengan </a:t>
            </a:r>
            <a:r>
              <a:rPr sz="3200" dirty="0">
                <a:latin typeface="Comic Sans MS"/>
                <a:cs typeface="Comic Sans MS"/>
              </a:rPr>
              <a:t>lingkungan </a:t>
            </a:r>
            <a:r>
              <a:rPr sz="3200" spc="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kehidupan</a:t>
            </a:r>
            <a:r>
              <a:rPr sz="3200" spc="-1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awal</a:t>
            </a:r>
            <a:r>
              <a:rPr sz="3200" spc="-2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dibumi</a:t>
            </a:r>
            <a:r>
              <a:rPr sz="3200" spc="-5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883390" y="3271979"/>
            <a:ext cx="4637564" cy="31212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274637"/>
            <a:ext cx="8229600" cy="1155065"/>
            <a:chOff x="457200" y="274637"/>
            <a:chExt cx="8229600" cy="1155065"/>
          </a:xfrm>
        </p:grpSpPr>
        <p:sp>
          <p:nvSpPr>
            <p:cNvPr id="3" name="object 3"/>
            <p:cNvSpPr/>
            <p:nvPr/>
          </p:nvSpPr>
          <p:spPr>
            <a:xfrm>
              <a:off x="457200" y="274637"/>
              <a:ext cx="8229600" cy="1021080"/>
            </a:xfrm>
            <a:custGeom>
              <a:avLst/>
              <a:gdLst/>
              <a:ahLst/>
              <a:cxnLst/>
              <a:rect l="l" t="t" r="r" b="b"/>
              <a:pathLst>
                <a:path w="8229600" h="1021080">
                  <a:moveTo>
                    <a:pt x="8229600" y="0"/>
                  </a:moveTo>
                  <a:lnTo>
                    <a:pt x="0" y="0"/>
                  </a:lnTo>
                  <a:lnTo>
                    <a:pt x="0" y="1020762"/>
                  </a:lnTo>
                  <a:lnTo>
                    <a:pt x="8229600" y="102076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D995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7487" y="292607"/>
              <a:ext cx="1520952" cy="11369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8736" y="292607"/>
              <a:ext cx="989076" cy="11369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8107" y="292607"/>
              <a:ext cx="1520952" cy="11369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56432" y="292607"/>
              <a:ext cx="4448556" cy="11369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0421" y="584454"/>
              <a:ext cx="807720" cy="39395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926336" y="700658"/>
              <a:ext cx="459105" cy="278130"/>
            </a:xfrm>
            <a:custGeom>
              <a:avLst/>
              <a:gdLst/>
              <a:ahLst/>
              <a:cxnLst/>
              <a:rect l="l" t="t" r="r" b="b"/>
              <a:pathLst>
                <a:path w="459105" h="278130">
                  <a:moveTo>
                    <a:pt x="424688" y="1396"/>
                  </a:moveTo>
                  <a:lnTo>
                    <a:pt x="458362" y="27511"/>
                  </a:lnTo>
                  <a:lnTo>
                    <a:pt x="458977" y="34416"/>
                  </a:lnTo>
                  <a:lnTo>
                    <a:pt x="458813" y="46156"/>
                  </a:lnTo>
                  <a:lnTo>
                    <a:pt x="458327" y="59277"/>
                  </a:lnTo>
                  <a:lnTo>
                    <a:pt x="457531" y="73779"/>
                  </a:lnTo>
                  <a:lnTo>
                    <a:pt x="456438" y="89662"/>
                  </a:lnTo>
                  <a:lnTo>
                    <a:pt x="455364" y="105544"/>
                  </a:lnTo>
                  <a:lnTo>
                    <a:pt x="454612" y="120046"/>
                  </a:lnTo>
                  <a:lnTo>
                    <a:pt x="454169" y="133167"/>
                  </a:lnTo>
                  <a:lnTo>
                    <a:pt x="454025" y="144906"/>
                  </a:lnTo>
                  <a:lnTo>
                    <a:pt x="454074" y="153027"/>
                  </a:lnTo>
                  <a:lnTo>
                    <a:pt x="454231" y="163290"/>
                  </a:lnTo>
                  <a:lnTo>
                    <a:pt x="454507" y="175696"/>
                  </a:lnTo>
                  <a:lnTo>
                    <a:pt x="454913" y="190245"/>
                  </a:lnTo>
                  <a:lnTo>
                    <a:pt x="455247" y="204795"/>
                  </a:lnTo>
                  <a:lnTo>
                    <a:pt x="455485" y="217201"/>
                  </a:lnTo>
                  <a:lnTo>
                    <a:pt x="455628" y="227464"/>
                  </a:lnTo>
                  <a:lnTo>
                    <a:pt x="455675" y="235585"/>
                  </a:lnTo>
                  <a:lnTo>
                    <a:pt x="455078" y="242492"/>
                  </a:lnTo>
                  <a:lnTo>
                    <a:pt x="421513" y="268604"/>
                  </a:lnTo>
                  <a:lnTo>
                    <a:pt x="414414" y="268013"/>
                  </a:lnTo>
                  <a:lnTo>
                    <a:pt x="387350" y="235585"/>
                  </a:lnTo>
                  <a:lnTo>
                    <a:pt x="387300" y="227464"/>
                  </a:lnTo>
                  <a:lnTo>
                    <a:pt x="387143" y="217201"/>
                  </a:lnTo>
                  <a:lnTo>
                    <a:pt x="386867" y="204795"/>
                  </a:lnTo>
                  <a:lnTo>
                    <a:pt x="386461" y="190245"/>
                  </a:lnTo>
                  <a:lnTo>
                    <a:pt x="386054" y="175696"/>
                  </a:lnTo>
                  <a:lnTo>
                    <a:pt x="385778" y="163290"/>
                  </a:lnTo>
                  <a:lnTo>
                    <a:pt x="385621" y="153027"/>
                  </a:lnTo>
                  <a:lnTo>
                    <a:pt x="385571" y="144906"/>
                  </a:lnTo>
                  <a:lnTo>
                    <a:pt x="385736" y="133167"/>
                  </a:lnTo>
                  <a:lnTo>
                    <a:pt x="386222" y="120046"/>
                  </a:lnTo>
                  <a:lnTo>
                    <a:pt x="387018" y="105544"/>
                  </a:lnTo>
                  <a:lnTo>
                    <a:pt x="388112" y="89662"/>
                  </a:lnTo>
                  <a:lnTo>
                    <a:pt x="389185" y="73779"/>
                  </a:lnTo>
                  <a:lnTo>
                    <a:pt x="389937" y="59277"/>
                  </a:lnTo>
                  <a:lnTo>
                    <a:pt x="390380" y="46156"/>
                  </a:lnTo>
                  <a:lnTo>
                    <a:pt x="390525" y="34416"/>
                  </a:lnTo>
                  <a:lnTo>
                    <a:pt x="391140" y="27511"/>
                  </a:lnTo>
                  <a:lnTo>
                    <a:pt x="417589" y="1990"/>
                  </a:lnTo>
                  <a:lnTo>
                    <a:pt x="424688" y="1396"/>
                  </a:lnTo>
                  <a:close/>
                </a:path>
                <a:path w="459105" h="278130">
                  <a:moveTo>
                    <a:pt x="39115" y="1396"/>
                  </a:moveTo>
                  <a:lnTo>
                    <a:pt x="72790" y="27511"/>
                  </a:lnTo>
                  <a:lnTo>
                    <a:pt x="73406" y="34416"/>
                  </a:lnTo>
                  <a:lnTo>
                    <a:pt x="73241" y="46156"/>
                  </a:lnTo>
                  <a:lnTo>
                    <a:pt x="72755" y="59277"/>
                  </a:lnTo>
                  <a:lnTo>
                    <a:pt x="71959" y="73779"/>
                  </a:lnTo>
                  <a:lnTo>
                    <a:pt x="70865" y="89662"/>
                  </a:lnTo>
                  <a:lnTo>
                    <a:pt x="69792" y="105544"/>
                  </a:lnTo>
                  <a:lnTo>
                    <a:pt x="69040" y="120046"/>
                  </a:lnTo>
                  <a:lnTo>
                    <a:pt x="68597" y="133167"/>
                  </a:lnTo>
                  <a:lnTo>
                    <a:pt x="68452" y="144906"/>
                  </a:lnTo>
                  <a:lnTo>
                    <a:pt x="68502" y="153027"/>
                  </a:lnTo>
                  <a:lnTo>
                    <a:pt x="68659" y="163290"/>
                  </a:lnTo>
                  <a:lnTo>
                    <a:pt x="68935" y="175696"/>
                  </a:lnTo>
                  <a:lnTo>
                    <a:pt x="69341" y="190245"/>
                  </a:lnTo>
                  <a:lnTo>
                    <a:pt x="69675" y="204795"/>
                  </a:lnTo>
                  <a:lnTo>
                    <a:pt x="69913" y="217201"/>
                  </a:lnTo>
                  <a:lnTo>
                    <a:pt x="70056" y="227464"/>
                  </a:lnTo>
                  <a:lnTo>
                    <a:pt x="70103" y="235585"/>
                  </a:lnTo>
                  <a:lnTo>
                    <a:pt x="69506" y="242492"/>
                  </a:lnTo>
                  <a:lnTo>
                    <a:pt x="35940" y="268604"/>
                  </a:lnTo>
                  <a:lnTo>
                    <a:pt x="28842" y="268013"/>
                  </a:lnTo>
                  <a:lnTo>
                    <a:pt x="1777" y="235585"/>
                  </a:lnTo>
                  <a:lnTo>
                    <a:pt x="1728" y="227464"/>
                  </a:lnTo>
                  <a:lnTo>
                    <a:pt x="1571" y="217201"/>
                  </a:lnTo>
                  <a:lnTo>
                    <a:pt x="1295" y="204795"/>
                  </a:lnTo>
                  <a:lnTo>
                    <a:pt x="888" y="190245"/>
                  </a:lnTo>
                  <a:lnTo>
                    <a:pt x="482" y="175696"/>
                  </a:lnTo>
                  <a:lnTo>
                    <a:pt x="206" y="163290"/>
                  </a:lnTo>
                  <a:lnTo>
                    <a:pt x="49" y="153027"/>
                  </a:lnTo>
                  <a:lnTo>
                    <a:pt x="0" y="144906"/>
                  </a:lnTo>
                  <a:lnTo>
                    <a:pt x="164" y="133167"/>
                  </a:lnTo>
                  <a:lnTo>
                    <a:pt x="650" y="120046"/>
                  </a:lnTo>
                  <a:lnTo>
                    <a:pt x="1446" y="105544"/>
                  </a:lnTo>
                  <a:lnTo>
                    <a:pt x="2539" y="89662"/>
                  </a:lnTo>
                  <a:lnTo>
                    <a:pt x="3613" y="73779"/>
                  </a:lnTo>
                  <a:lnTo>
                    <a:pt x="4365" y="59277"/>
                  </a:lnTo>
                  <a:lnTo>
                    <a:pt x="4808" y="46156"/>
                  </a:lnTo>
                  <a:lnTo>
                    <a:pt x="4952" y="34416"/>
                  </a:lnTo>
                  <a:lnTo>
                    <a:pt x="5568" y="27511"/>
                  </a:lnTo>
                  <a:lnTo>
                    <a:pt x="32017" y="1990"/>
                  </a:lnTo>
                  <a:lnTo>
                    <a:pt x="39115" y="1396"/>
                  </a:lnTo>
                  <a:close/>
                </a:path>
                <a:path w="459105" h="278130">
                  <a:moveTo>
                    <a:pt x="290956" y="0"/>
                  </a:moveTo>
                  <a:lnTo>
                    <a:pt x="312626" y="4119"/>
                  </a:lnTo>
                  <a:lnTo>
                    <a:pt x="328104" y="16478"/>
                  </a:lnTo>
                  <a:lnTo>
                    <a:pt x="337391" y="37076"/>
                  </a:lnTo>
                  <a:lnTo>
                    <a:pt x="340487" y="65912"/>
                  </a:lnTo>
                  <a:lnTo>
                    <a:pt x="340487" y="74294"/>
                  </a:lnTo>
                  <a:lnTo>
                    <a:pt x="320034" y="118016"/>
                  </a:lnTo>
                  <a:lnTo>
                    <a:pt x="305815" y="120395"/>
                  </a:lnTo>
                  <a:lnTo>
                    <a:pt x="292147" y="118373"/>
                  </a:lnTo>
                  <a:lnTo>
                    <a:pt x="282384" y="112315"/>
                  </a:lnTo>
                  <a:lnTo>
                    <a:pt x="276526" y="102233"/>
                  </a:lnTo>
                  <a:lnTo>
                    <a:pt x="274574" y="88137"/>
                  </a:lnTo>
                  <a:lnTo>
                    <a:pt x="273303" y="63118"/>
                  </a:lnTo>
                  <a:lnTo>
                    <a:pt x="247447" y="70050"/>
                  </a:lnTo>
                  <a:lnTo>
                    <a:pt x="225520" y="81899"/>
                  </a:lnTo>
                  <a:lnTo>
                    <a:pt x="207545" y="98677"/>
                  </a:lnTo>
                  <a:lnTo>
                    <a:pt x="193547" y="120395"/>
                  </a:lnTo>
                  <a:lnTo>
                    <a:pt x="193801" y="244982"/>
                  </a:lnTo>
                  <a:lnTo>
                    <a:pt x="193204" y="251797"/>
                  </a:lnTo>
                  <a:lnTo>
                    <a:pt x="159638" y="277749"/>
                  </a:lnTo>
                  <a:lnTo>
                    <a:pt x="152372" y="277129"/>
                  </a:lnTo>
                  <a:lnTo>
                    <a:pt x="127888" y="254253"/>
                  </a:lnTo>
                  <a:lnTo>
                    <a:pt x="127888" y="244982"/>
                  </a:lnTo>
                  <a:lnTo>
                    <a:pt x="127888" y="82676"/>
                  </a:lnTo>
                  <a:lnTo>
                    <a:pt x="127888" y="77596"/>
                  </a:lnTo>
                  <a:lnTo>
                    <a:pt x="128015" y="69976"/>
                  </a:lnTo>
                  <a:lnTo>
                    <a:pt x="128396" y="59816"/>
                  </a:lnTo>
                  <a:lnTo>
                    <a:pt x="128650" y="49656"/>
                  </a:lnTo>
                  <a:lnTo>
                    <a:pt x="128905" y="42037"/>
                  </a:lnTo>
                  <a:lnTo>
                    <a:pt x="128905" y="36829"/>
                  </a:lnTo>
                  <a:lnTo>
                    <a:pt x="128905" y="27686"/>
                  </a:lnTo>
                  <a:lnTo>
                    <a:pt x="131699" y="19938"/>
                  </a:lnTo>
                  <a:lnTo>
                    <a:pt x="137159" y="13715"/>
                  </a:lnTo>
                  <a:lnTo>
                    <a:pt x="142747" y="7492"/>
                  </a:lnTo>
                  <a:lnTo>
                    <a:pt x="150621" y="4444"/>
                  </a:lnTo>
                  <a:lnTo>
                    <a:pt x="160781" y="4444"/>
                  </a:lnTo>
                  <a:lnTo>
                    <a:pt x="173188" y="6207"/>
                  </a:lnTo>
                  <a:lnTo>
                    <a:pt x="182784" y="11493"/>
                  </a:lnTo>
                  <a:lnTo>
                    <a:pt x="189571" y="20304"/>
                  </a:lnTo>
                  <a:lnTo>
                    <a:pt x="193547" y="32638"/>
                  </a:lnTo>
                  <a:lnTo>
                    <a:pt x="216072" y="18377"/>
                  </a:lnTo>
                  <a:lnTo>
                    <a:pt x="239823" y="8175"/>
                  </a:lnTo>
                  <a:lnTo>
                    <a:pt x="264789" y="2045"/>
                  </a:lnTo>
                  <a:lnTo>
                    <a:pt x="290956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11019" y="581406"/>
              <a:ext cx="96266" cy="9169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25447" y="581406"/>
              <a:ext cx="96265" cy="9169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590421" y="584454"/>
              <a:ext cx="295910" cy="383540"/>
            </a:xfrm>
            <a:custGeom>
              <a:avLst/>
              <a:gdLst/>
              <a:ahLst/>
              <a:cxnLst/>
              <a:rect l="l" t="t" r="r" b="b"/>
              <a:pathLst>
                <a:path w="295910" h="383540">
                  <a:moveTo>
                    <a:pt x="260096" y="0"/>
                  </a:moveTo>
                  <a:lnTo>
                    <a:pt x="291337" y="28956"/>
                  </a:lnTo>
                  <a:lnTo>
                    <a:pt x="295528" y="77470"/>
                  </a:lnTo>
                  <a:lnTo>
                    <a:pt x="295528" y="85725"/>
                  </a:lnTo>
                  <a:lnTo>
                    <a:pt x="261111" y="113411"/>
                  </a:lnTo>
                  <a:lnTo>
                    <a:pt x="250703" y="111936"/>
                  </a:lnTo>
                  <a:lnTo>
                    <a:pt x="241760" y="107521"/>
                  </a:lnTo>
                  <a:lnTo>
                    <a:pt x="234269" y="100177"/>
                  </a:lnTo>
                  <a:lnTo>
                    <a:pt x="228218" y="89916"/>
                  </a:lnTo>
                  <a:lnTo>
                    <a:pt x="224916" y="82423"/>
                  </a:lnTo>
                  <a:lnTo>
                    <a:pt x="221615" y="77978"/>
                  </a:lnTo>
                  <a:lnTo>
                    <a:pt x="218312" y="76581"/>
                  </a:lnTo>
                  <a:lnTo>
                    <a:pt x="215772" y="75311"/>
                  </a:lnTo>
                  <a:lnTo>
                    <a:pt x="209296" y="74803"/>
                  </a:lnTo>
                  <a:lnTo>
                    <a:pt x="198628" y="74803"/>
                  </a:lnTo>
                  <a:lnTo>
                    <a:pt x="182465" y="77829"/>
                  </a:lnTo>
                  <a:lnTo>
                    <a:pt x="146425" y="102074"/>
                  </a:lnTo>
                  <a:lnTo>
                    <a:pt x="101542" y="156753"/>
                  </a:lnTo>
                  <a:lnTo>
                    <a:pt x="72915" y="220293"/>
                  </a:lnTo>
                  <a:lnTo>
                    <a:pt x="69341" y="250444"/>
                  </a:lnTo>
                  <a:lnTo>
                    <a:pt x="70463" y="263491"/>
                  </a:lnTo>
                  <a:lnTo>
                    <a:pt x="96877" y="305280"/>
                  </a:lnTo>
                  <a:lnTo>
                    <a:pt x="130809" y="316103"/>
                  </a:lnTo>
                  <a:lnTo>
                    <a:pt x="143125" y="315295"/>
                  </a:lnTo>
                  <a:lnTo>
                    <a:pt x="180593" y="303275"/>
                  </a:lnTo>
                  <a:lnTo>
                    <a:pt x="218312" y="279019"/>
                  </a:lnTo>
                  <a:lnTo>
                    <a:pt x="227359" y="273351"/>
                  </a:lnTo>
                  <a:lnTo>
                    <a:pt x="267293" y="272226"/>
                  </a:lnTo>
                  <a:lnTo>
                    <a:pt x="282447" y="291465"/>
                  </a:lnTo>
                  <a:lnTo>
                    <a:pt x="282447" y="300228"/>
                  </a:lnTo>
                  <a:lnTo>
                    <a:pt x="235323" y="350924"/>
                  </a:lnTo>
                  <a:lnTo>
                    <a:pt x="200818" y="368903"/>
                  </a:lnTo>
                  <a:lnTo>
                    <a:pt x="130809" y="383286"/>
                  </a:lnTo>
                  <a:lnTo>
                    <a:pt x="103995" y="380740"/>
                  </a:lnTo>
                  <a:lnTo>
                    <a:pt x="56890" y="360408"/>
                  </a:lnTo>
                  <a:lnTo>
                    <a:pt x="20574" y="322238"/>
                  </a:lnTo>
                  <a:lnTo>
                    <a:pt x="2285" y="276137"/>
                  </a:lnTo>
                  <a:lnTo>
                    <a:pt x="0" y="250444"/>
                  </a:lnTo>
                  <a:lnTo>
                    <a:pt x="4526" y="208720"/>
                  </a:lnTo>
                  <a:lnTo>
                    <a:pt x="18113" y="166592"/>
                  </a:lnTo>
                  <a:lnTo>
                    <a:pt x="40772" y="124035"/>
                  </a:lnTo>
                  <a:lnTo>
                    <a:pt x="72516" y="81025"/>
                  </a:lnTo>
                  <a:lnTo>
                    <a:pt x="103544" y="48928"/>
                  </a:lnTo>
                  <a:lnTo>
                    <a:pt x="134905" y="25987"/>
                  </a:lnTo>
                  <a:lnTo>
                    <a:pt x="198628" y="7620"/>
                  </a:lnTo>
                  <a:lnTo>
                    <a:pt x="205993" y="7620"/>
                  </a:lnTo>
                  <a:lnTo>
                    <a:pt x="233806" y="10668"/>
                  </a:lnTo>
                  <a:lnTo>
                    <a:pt x="239593" y="6000"/>
                  </a:lnTo>
                  <a:lnTo>
                    <a:pt x="245903" y="2667"/>
                  </a:lnTo>
                  <a:lnTo>
                    <a:pt x="252737" y="666"/>
                  </a:lnTo>
                  <a:lnTo>
                    <a:pt x="260096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73451" y="795527"/>
              <a:ext cx="200025" cy="619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64307" y="786383"/>
              <a:ext cx="218312" cy="802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41041" y="584454"/>
              <a:ext cx="807719" cy="39395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076955" y="700658"/>
              <a:ext cx="459105" cy="278130"/>
            </a:xfrm>
            <a:custGeom>
              <a:avLst/>
              <a:gdLst/>
              <a:ahLst/>
              <a:cxnLst/>
              <a:rect l="l" t="t" r="r" b="b"/>
              <a:pathLst>
                <a:path w="459104" h="278130">
                  <a:moveTo>
                    <a:pt x="424688" y="1396"/>
                  </a:moveTo>
                  <a:lnTo>
                    <a:pt x="458362" y="27511"/>
                  </a:lnTo>
                  <a:lnTo>
                    <a:pt x="458978" y="34416"/>
                  </a:lnTo>
                  <a:lnTo>
                    <a:pt x="458813" y="46156"/>
                  </a:lnTo>
                  <a:lnTo>
                    <a:pt x="458327" y="59277"/>
                  </a:lnTo>
                  <a:lnTo>
                    <a:pt x="457531" y="73779"/>
                  </a:lnTo>
                  <a:lnTo>
                    <a:pt x="456438" y="89662"/>
                  </a:lnTo>
                  <a:lnTo>
                    <a:pt x="455364" y="105544"/>
                  </a:lnTo>
                  <a:lnTo>
                    <a:pt x="454612" y="120046"/>
                  </a:lnTo>
                  <a:lnTo>
                    <a:pt x="454169" y="133167"/>
                  </a:lnTo>
                  <a:lnTo>
                    <a:pt x="454024" y="144906"/>
                  </a:lnTo>
                  <a:lnTo>
                    <a:pt x="454074" y="153027"/>
                  </a:lnTo>
                  <a:lnTo>
                    <a:pt x="454231" y="163290"/>
                  </a:lnTo>
                  <a:lnTo>
                    <a:pt x="454507" y="175696"/>
                  </a:lnTo>
                  <a:lnTo>
                    <a:pt x="454914" y="190245"/>
                  </a:lnTo>
                  <a:lnTo>
                    <a:pt x="455247" y="204795"/>
                  </a:lnTo>
                  <a:lnTo>
                    <a:pt x="455485" y="217201"/>
                  </a:lnTo>
                  <a:lnTo>
                    <a:pt x="455628" y="227464"/>
                  </a:lnTo>
                  <a:lnTo>
                    <a:pt x="455676" y="235585"/>
                  </a:lnTo>
                  <a:lnTo>
                    <a:pt x="455078" y="242492"/>
                  </a:lnTo>
                  <a:lnTo>
                    <a:pt x="421513" y="268604"/>
                  </a:lnTo>
                  <a:lnTo>
                    <a:pt x="414414" y="268013"/>
                  </a:lnTo>
                  <a:lnTo>
                    <a:pt x="387349" y="235585"/>
                  </a:lnTo>
                  <a:lnTo>
                    <a:pt x="387300" y="227464"/>
                  </a:lnTo>
                  <a:lnTo>
                    <a:pt x="387143" y="217201"/>
                  </a:lnTo>
                  <a:lnTo>
                    <a:pt x="386867" y="204795"/>
                  </a:lnTo>
                  <a:lnTo>
                    <a:pt x="386460" y="190245"/>
                  </a:lnTo>
                  <a:lnTo>
                    <a:pt x="386054" y="175696"/>
                  </a:lnTo>
                  <a:lnTo>
                    <a:pt x="385778" y="163290"/>
                  </a:lnTo>
                  <a:lnTo>
                    <a:pt x="385621" y="153027"/>
                  </a:lnTo>
                  <a:lnTo>
                    <a:pt x="385571" y="144906"/>
                  </a:lnTo>
                  <a:lnTo>
                    <a:pt x="385736" y="133167"/>
                  </a:lnTo>
                  <a:lnTo>
                    <a:pt x="386222" y="120046"/>
                  </a:lnTo>
                  <a:lnTo>
                    <a:pt x="387018" y="105544"/>
                  </a:lnTo>
                  <a:lnTo>
                    <a:pt x="388111" y="89662"/>
                  </a:lnTo>
                  <a:lnTo>
                    <a:pt x="389185" y="73779"/>
                  </a:lnTo>
                  <a:lnTo>
                    <a:pt x="389937" y="59277"/>
                  </a:lnTo>
                  <a:lnTo>
                    <a:pt x="390380" y="46156"/>
                  </a:lnTo>
                  <a:lnTo>
                    <a:pt x="390524" y="34416"/>
                  </a:lnTo>
                  <a:lnTo>
                    <a:pt x="391140" y="27511"/>
                  </a:lnTo>
                  <a:lnTo>
                    <a:pt x="417589" y="1990"/>
                  </a:lnTo>
                  <a:lnTo>
                    <a:pt x="424688" y="1396"/>
                  </a:lnTo>
                  <a:close/>
                </a:path>
                <a:path w="459104" h="278130">
                  <a:moveTo>
                    <a:pt x="39116" y="1396"/>
                  </a:moveTo>
                  <a:lnTo>
                    <a:pt x="72790" y="27511"/>
                  </a:lnTo>
                  <a:lnTo>
                    <a:pt x="73406" y="34416"/>
                  </a:lnTo>
                  <a:lnTo>
                    <a:pt x="73241" y="46156"/>
                  </a:lnTo>
                  <a:lnTo>
                    <a:pt x="72755" y="59277"/>
                  </a:lnTo>
                  <a:lnTo>
                    <a:pt x="71959" y="73779"/>
                  </a:lnTo>
                  <a:lnTo>
                    <a:pt x="70866" y="89662"/>
                  </a:lnTo>
                  <a:lnTo>
                    <a:pt x="69792" y="105544"/>
                  </a:lnTo>
                  <a:lnTo>
                    <a:pt x="69040" y="120046"/>
                  </a:lnTo>
                  <a:lnTo>
                    <a:pt x="68597" y="133167"/>
                  </a:lnTo>
                  <a:lnTo>
                    <a:pt x="68452" y="144906"/>
                  </a:lnTo>
                  <a:lnTo>
                    <a:pt x="68502" y="153027"/>
                  </a:lnTo>
                  <a:lnTo>
                    <a:pt x="68659" y="163290"/>
                  </a:lnTo>
                  <a:lnTo>
                    <a:pt x="68935" y="175696"/>
                  </a:lnTo>
                  <a:lnTo>
                    <a:pt x="69342" y="190245"/>
                  </a:lnTo>
                  <a:lnTo>
                    <a:pt x="69675" y="204795"/>
                  </a:lnTo>
                  <a:lnTo>
                    <a:pt x="69913" y="217201"/>
                  </a:lnTo>
                  <a:lnTo>
                    <a:pt x="70056" y="227464"/>
                  </a:lnTo>
                  <a:lnTo>
                    <a:pt x="70104" y="235585"/>
                  </a:lnTo>
                  <a:lnTo>
                    <a:pt x="69506" y="242492"/>
                  </a:lnTo>
                  <a:lnTo>
                    <a:pt x="35941" y="268604"/>
                  </a:lnTo>
                  <a:lnTo>
                    <a:pt x="28842" y="268013"/>
                  </a:lnTo>
                  <a:lnTo>
                    <a:pt x="1777" y="235585"/>
                  </a:lnTo>
                  <a:lnTo>
                    <a:pt x="1728" y="227464"/>
                  </a:lnTo>
                  <a:lnTo>
                    <a:pt x="1571" y="217201"/>
                  </a:lnTo>
                  <a:lnTo>
                    <a:pt x="1295" y="204795"/>
                  </a:lnTo>
                  <a:lnTo>
                    <a:pt x="888" y="190245"/>
                  </a:lnTo>
                  <a:lnTo>
                    <a:pt x="482" y="175696"/>
                  </a:lnTo>
                  <a:lnTo>
                    <a:pt x="206" y="163290"/>
                  </a:lnTo>
                  <a:lnTo>
                    <a:pt x="49" y="153027"/>
                  </a:lnTo>
                  <a:lnTo>
                    <a:pt x="0" y="144906"/>
                  </a:lnTo>
                  <a:lnTo>
                    <a:pt x="164" y="133167"/>
                  </a:lnTo>
                  <a:lnTo>
                    <a:pt x="650" y="120046"/>
                  </a:lnTo>
                  <a:lnTo>
                    <a:pt x="1446" y="105544"/>
                  </a:lnTo>
                  <a:lnTo>
                    <a:pt x="2539" y="89662"/>
                  </a:lnTo>
                  <a:lnTo>
                    <a:pt x="3613" y="73779"/>
                  </a:lnTo>
                  <a:lnTo>
                    <a:pt x="4365" y="59277"/>
                  </a:lnTo>
                  <a:lnTo>
                    <a:pt x="4808" y="46156"/>
                  </a:lnTo>
                  <a:lnTo>
                    <a:pt x="4952" y="34416"/>
                  </a:lnTo>
                  <a:lnTo>
                    <a:pt x="5568" y="27511"/>
                  </a:lnTo>
                  <a:lnTo>
                    <a:pt x="32017" y="1990"/>
                  </a:lnTo>
                  <a:lnTo>
                    <a:pt x="39116" y="1396"/>
                  </a:lnTo>
                  <a:close/>
                </a:path>
                <a:path w="459104" h="278130">
                  <a:moveTo>
                    <a:pt x="290956" y="0"/>
                  </a:moveTo>
                  <a:lnTo>
                    <a:pt x="312626" y="4119"/>
                  </a:lnTo>
                  <a:lnTo>
                    <a:pt x="328104" y="16478"/>
                  </a:lnTo>
                  <a:lnTo>
                    <a:pt x="337391" y="37076"/>
                  </a:lnTo>
                  <a:lnTo>
                    <a:pt x="340486" y="65912"/>
                  </a:lnTo>
                  <a:lnTo>
                    <a:pt x="340486" y="74294"/>
                  </a:lnTo>
                  <a:lnTo>
                    <a:pt x="320034" y="118016"/>
                  </a:lnTo>
                  <a:lnTo>
                    <a:pt x="305816" y="120395"/>
                  </a:lnTo>
                  <a:lnTo>
                    <a:pt x="292147" y="118373"/>
                  </a:lnTo>
                  <a:lnTo>
                    <a:pt x="282384" y="112315"/>
                  </a:lnTo>
                  <a:lnTo>
                    <a:pt x="276526" y="102233"/>
                  </a:lnTo>
                  <a:lnTo>
                    <a:pt x="274573" y="88137"/>
                  </a:lnTo>
                  <a:lnTo>
                    <a:pt x="273304" y="63118"/>
                  </a:lnTo>
                  <a:lnTo>
                    <a:pt x="247447" y="70050"/>
                  </a:lnTo>
                  <a:lnTo>
                    <a:pt x="225520" y="81899"/>
                  </a:lnTo>
                  <a:lnTo>
                    <a:pt x="207545" y="98677"/>
                  </a:lnTo>
                  <a:lnTo>
                    <a:pt x="193547" y="120395"/>
                  </a:lnTo>
                  <a:lnTo>
                    <a:pt x="193802" y="244982"/>
                  </a:lnTo>
                  <a:lnTo>
                    <a:pt x="193204" y="251797"/>
                  </a:lnTo>
                  <a:lnTo>
                    <a:pt x="159638" y="277749"/>
                  </a:lnTo>
                  <a:lnTo>
                    <a:pt x="152372" y="277129"/>
                  </a:lnTo>
                  <a:lnTo>
                    <a:pt x="127888" y="254253"/>
                  </a:lnTo>
                  <a:lnTo>
                    <a:pt x="127888" y="244982"/>
                  </a:lnTo>
                  <a:lnTo>
                    <a:pt x="127888" y="82676"/>
                  </a:lnTo>
                  <a:lnTo>
                    <a:pt x="127888" y="77596"/>
                  </a:lnTo>
                  <a:lnTo>
                    <a:pt x="128016" y="69976"/>
                  </a:lnTo>
                  <a:lnTo>
                    <a:pt x="128396" y="59816"/>
                  </a:lnTo>
                  <a:lnTo>
                    <a:pt x="128650" y="49656"/>
                  </a:lnTo>
                  <a:lnTo>
                    <a:pt x="128905" y="42037"/>
                  </a:lnTo>
                  <a:lnTo>
                    <a:pt x="128905" y="36829"/>
                  </a:lnTo>
                  <a:lnTo>
                    <a:pt x="128905" y="27686"/>
                  </a:lnTo>
                  <a:lnTo>
                    <a:pt x="131699" y="19938"/>
                  </a:lnTo>
                  <a:lnTo>
                    <a:pt x="137160" y="13715"/>
                  </a:lnTo>
                  <a:lnTo>
                    <a:pt x="142748" y="7492"/>
                  </a:lnTo>
                  <a:lnTo>
                    <a:pt x="150621" y="4444"/>
                  </a:lnTo>
                  <a:lnTo>
                    <a:pt x="160781" y="4444"/>
                  </a:lnTo>
                  <a:lnTo>
                    <a:pt x="173188" y="6207"/>
                  </a:lnTo>
                  <a:lnTo>
                    <a:pt x="182784" y="11493"/>
                  </a:lnTo>
                  <a:lnTo>
                    <a:pt x="189571" y="20304"/>
                  </a:lnTo>
                  <a:lnTo>
                    <a:pt x="193547" y="32638"/>
                  </a:lnTo>
                  <a:lnTo>
                    <a:pt x="216072" y="18377"/>
                  </a:lnTo>
                  <a:lnTo>
                    <a:pt x="239823" y="8175"/>
                  </a:lnTo>
                  <a:lnTo>
                    <a:pt x="264789" y="2045"/>
                  </a:lnTo>
                  <a:lnTo>
                    <a:pt x="290956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61639" y="581406"/>
              <a:ext cx="96266" cy="9169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76067" y="581406"/>
              <a:ext cx="96265" cy="9169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741041" y="584454"/>
              <a:ext cx="295910" cy="383540"/>
            </a:xfrm>
            <a:custGeom>
              <a:avLst/>
              <a:gdLst/>
              <a:ahLst/>
              <a:cxnLst/>
              <a:rect l="l" t="t" r="r" b="b"/>
              <a:pathLst>
                <a:path w="295910" h="383540">
                  <a:moveTo>
                    <a:pt x="260095" y="0"/>
                  </a:moveTo>
                  <a:lnTo>
                    <a:pt x="291338" y="28956"/>
                  </a:lnTo>
                  <a:lnTo>
                    <a:pt x="295528" y="77470"/>
                  </a:lnTo>
                  <a:lnTo>
                    <a:pt x="295528" y="85725"/>
                  </a:lnTo>
                  <a:lnTo>
                    <a:pt x="261111" y="113411"/>
                  </a:lnTo>
                  <a:lnTo>
                    <a:pt x="250703" y="111936"/>
                  </a:lnTo>
                  <a:lnTo>
                    <a:pt x="241760" y="107521"/>
                  </a:lnTo>
                  <a:lnTo>
                    <a:pt x="234269" y="100177"/>
                  </a:lnTo>
                  <a:lnTo>
                    <a:pt x="228219" y="89916"/>
                  </a:lnTo>
                  <a:lnTo>
                    <a:pt x="224916" y="82423"/>
                  </a:lnTo>
                  <a:lnTo>
                    <a:pt x="221614" y="77978"/>
                  </a:lnTo>
                  <a:lnTo>
                    <a:pt x="218312" y="76581"/>
                  </a:lnTo>
                  <a:lnTo>
                    <a:pt x="215772" y="75311"/>
                  </a:lnTo>
                  <a:lnTo>
                    <a:pt x="209295" y="74803"/>
                  </a:lnTo>
                  <a:lnTo>
                    <a:pt x="198627" y="74803"/>
                  </a:lnTo>
                  <a:lnTo>
                    <a:pt x="182411" y="77829"/>
                  </a:lnTo>
                  <a:lnTo>
                    <a:pt x="146407" y="102074"/>
                  </a:lnTo>
                  <a:lnTo>
                    <a:pt x="101542" y="156753"/>
                  </a:lnTo>
                  <a:lnTo>
                    <a:pt x="72915" y="220293"/>
                  </a:lnTo>
                  <a:lnTo>
                    <a:pt x="69341" y="250444"/>
                  </a:lnTo>
                  <a:lnTo>
                    <a:pt x="70463" y="263491"/>
                  </a:lnTo>
                  <a:lnTo>
                    <a:pt x="96877" y="305280"/>
                  </a:lnTo>
                  <a:lnTo>
                    <a:pt x="130809" y="316103"/>
                  </a:lnTo>
                  <a:lnTo>
                    <a:pt x="143125" y="315295"/>
                  </a:lnTo>
                  <a:lnTo>
                    <a:pt x="180594" y="303275"/>
                  </a:lnTo>
                  <a:lnTo>
                    <a:pt x="218312" y="279019"/>
                  </a:lnTo>
                  <a:lnTo>
                    <a:pt x="227359" y="273351"/>
                  </a:lnTo>
                  <a:lnTo>
                    <a:pt x="267293" y="272226"/>
                  </a:lnTo>
                  <a:lnTo>
                    <a:pt x="282447" y="291465"/>
                  </a:lnTo>
                  <a:lnTo>
                    <a:pt x="282447" y="300228"/>
                  </a:lnTo>
                  <a:lnTo>
                    <a:pt x="235305" y="350924"/>
                  </a:lnTo>
                  <a:lnTo>
                    <a:pt x="200771" y="368903"/>
                  </a:lnTo>
                  <a:lnTo>
                    <a:pt x="130809" y="383286"/>
                  </a:lnTo>
                  <a:lnTo>
                    <a:pt x="103995" y="380740"/>
                  </a:lnTo>
                  <a:lnTo>
                    <a:pt x="56890" y="360408"/>
                  </a:lnTo>
                  <a:lnTo>
                    <a:pt x="20573" y="322238"/>
                  </a:lnTo>
                  <a:lnTo>
                    <a:pt x="2285" y="276137"/>
                  </a:lnTo>
                  <a:lnTo>
                    <a:pt x="0" y="250444"/>
                  </a:lnTo>
                  <a:lnTo>
                    <a:pt x="4526" y="208720"/>
                  </a:lnTo>
                  <a:lnTo>
                    <a:pt x="18113" y="166592"/>
                  </a:lnTo>
                  <a:lnTo>
                    <a:pt x="40772" y="124035"/>
                  </a:lnTo>
                  <a:lnTo>
                    <a:pt x="72516" y="81025"/>
                  </a:lnTo>
                  <a:lnTo>
                    <a:pt x="103544" y="48928"/>
                  </a:lnTo>
                  <a:lnTo>
                    <a:pt x="134905" y="25987"/>
                  </a:lnTo>
                  <a:lnTo>
                    <a:pt x="198627" y="7620"/>
                  </a:lnTo>
                  <a:lnTo>
                    <a:pt x="205994" y="7620"/>
                  </a:lnTo>
                  <a:lnTo>
                    <a:pt x="233806" y="10668"/>
                  </a:lnTo>
                  <a:lnTo>
                    <a:pt x="239593" y="6000"/>
                  </a:lnTo>
                  <a:lnTo>
                    <a:pt x="245903" y="2667"/>
                  </a:lnTo>
                  <a:lnTo>
                    <a:pt x="252737" y="666"/>
                  </a:lnTo>
                  <a:lnTo>
                    <a:pt x="260095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19525" y="564768"/>
              <a:ext cx="3736594" cy="41363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51859" y="705866"/>
              <a:ext cx="87884" cy="10871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90109" y="555625"/>
              <a:ext cx="2875153" cy="43192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819525" y="595502"/>
              <a:ext cx="836294" cy="382905"/>
            </a:xfrm>
            <a:custGeom>
              <a:avLst/>
              <a:gdLst/>
              <a:ahLst/>
              <a:cxnLst/>
              <a:rect l="l" t="t" r="r" b="b"/>
              <a:pathLst>
                <a:path w="836295" h="382905">
                  <a:moveTo>
                    <a:pt x="532891" y="105156"/>
                  </a:moveTo>
                  <a:lnTo>
                    <a:pt x="554561" y="109275"/>
                  </a:lnTo>
                  <a:lnTo>
                    <a:pt x="570039" y="121634"/>
                  </a:lnTo>
                  <a:lnTo>
                    <a:pt x="579326" y="142232"/>
                  </a:lnTo>
                  <a:lnTo>
                    <a:pt x="582422" y="171069"/>
                  </a:lnTo>
                  <a:lnTo>
                    <a:pt x="582422" y="179450"/>
                  </a:lnTo>
                  <a:lnTo>
                    <a:pt x="561969" y="223172"/>
                  </a:lnTo>
                  <a:lnTo>
                    <a:pt x="547751" y="225551"/>
                  </a:lnTo>
                  <a:lnTo>
                    <a:pt x="534082" y="223529"/>
                  </a:lnTo>
                  <a:lnTo>
                    <a:pt x="524319" y="217471"/>
                  </a:lnTo>
                  <a:lnTo>
                    <a:pt x="518461" y="207389"/>
                  </a:lnTo>
                  <a:lnTo>
                    <a:pt x="516509" y="193294"/>
                  </a:lnTo>
                  <a:lnTo>
                    <a:pt x="515238" y="168275"/>
                  </a:lnTo>
                  <a:lnTo>
                    <a:pt x="489382" y="175206"/>
                  </a:lnTo>
                  <a:lnTo>
                    <a:pt x="467455" y="187055"/>
                  </a:lnTo>
                  <a:lnTo>
                    <a:pt x="449480" y="203833"/>
                  </a:lnTo>
                  <a:lnTo>
                    <a:pt x="435483" y="225551"/>
                  </a:lnTo>
                  <a:lnTo>
                    <a:pt x="435737" y="350138"/>
                  </a:lnTo>
                  <a:lnTo>
                    <a:pt x="435139" y="356953"/>
                  </a:lnTo>
                  <a:lnTo>
                    <a:pt x="401574" y="382905"/>
                  </a:lnTo>
                  <a:lnTo>
                    <a:pt x="394307" y="382285"/>
                  </a:lnTo>
                  <a:lnTo>
                    <a:pt x="369824" y="359410"/>
                  </a:lnTo>
                  <a:lnTo>
                    <a:pt x="369824" y="350138"/>
                  </a:lnTo>
                  <a:lnTo>
                    <a:pt x="369824" y="187833"/>
                  </a:lnTo>
                  <a:lnTo>
                    <a:pt x="369824" y="182752"/>
                  </a:lnTo>
                  <a:lnTo>
                    <a:pt x="369950" y="175133"/>
                  </a:lnTo>
                  <a:lnTo>
                    <a:pt x="370332" y="164973"/>
                  </a:lnTo>
                  <a:lnTo>
                    <a:pt x="370586" y="154812"/>
                  </a:lnTo>
                  <a:lnTo>
                    <a:pt x="370839" y="147193"/>
                  </a:lnTo>
                  <a:lnTo>
                    <a:pt x="370839" y="141986"/>
                  </a:lnTo>
                  <a:lnTo>
                    <a:pt x="370839" y="132842"/>
                  </a:lnTo>
                  <a:lnTo>
                    <a:pt x="373634" y="125095"/>
                  </a:lnTo>
                  <a:lnTo>
                    <a:pt x="379095" y="118872"/>
                  </a:lnTo>
                  <a:lnTo>
                    <a:pt x="384683" y="112649"/>
                  </a:lnTo>
                  <a:lnTo>
                    <a:pt x="392557" y="109600"/>
                  </a:lnTo>
                  <a:lnTo>
                    <a:pt x="402716" y="109600"/>
                  </a:lnTo>
                  <a:lnTo>
                    <a:pt x="415123" y="111363"/>
                  </a:lnTo>
                  <a:lnTo>
                    <a:pt x="424719" y="116649"/>
                  </a:lnTo>
                  <a:lnTo>
                    <a:pt x="431506" y="125460"/>
                  </a:lnTo>
                  <a:lnTo>
                    <a:pt x="435483" y="137795"/>
                  </a:lnTo>
                  <a:lnTo>
                    <a:pt x="458007" y="123533"/>
                  </a:lnTo>
                  <a:lnTo>
                    <a:pt x="481758" y="113331"/>
                  </a:lnTo>
                  <a:lnTo>
                    <a:pt x="506724" y="107201"/>
                  </a:lnTo>
                  <a:lnTo>
                    <a:pt x="532891" y="105156"/>
                  </a:lnTo>
                  <a:close/>
                </a:path>
                <a:path w="836295" h="382905">
                  <a:moveTo>
                    <a:pt x="729107" y="102870"/>
                  </a:moveTo>
                  <a:lnTo>
                    <a:pt x="772666" y="110692"/>
                  </a:lnTo>
                  <a:lnTo>
                    <a:pt x="820737" y="135175"/>
                  </a:lnTo>
                  <a:lnTo>
                    <a:pt x="831214" y="156210"/>
                  </a:lnTo>
                  <a:lnTo>
                    <a:pt x="831214" y="164211"/>
                  </a:lnTo>
                  <a:lnTo>
                    <a:pt x="828421" y="171450"/>
                  </a:lnTo>
                  <a:lnTo>
                    <a:pt x="822833" y="177673"/>
                  </a:lnTo>
                  <a:lnTo>
                    <a:pt x="816863" y="184531"/>
                  </a:lnTo>
                  <a:lnTo>
                    <a:pt x="809116" y="187833"/>
                  </a:lnTo>
                  <a:lnTo>
                    <a:pt x="799719" y="187833"/>
                  </a:lnTo>
                  <a:lnTo>
                    <a:pt x="794121" y="187118"/>
                  </a:lnTo>
                  <a:lnTo>
                    <a:pt x="787987" y="184975"/>
                  </a:lnTo>
                  <a:lnTo>
                    <a:pt x="781305" y="181403"/>
                  </a:lnTo>
                  <a:lnTo>
                    <a:pt x="774064" y="176402"/>
                  </a:lnTo>
                  <a:lnTo>
                    <a:pt x="765683" y="171328"/>
                  </a:lnTo>
                  <a:lnTo>
                    <a:pt x="755396" y="167719"/>
                  </a:lnTo>
                  <a:lnTo>
                    <a:pt x="743204" y="165562"/>
                  </a:lnTo>
                  <a:lnTo>
                    <a:pt x="729107" y="164846"/>
                  </a:lnTo>
                  <a:lnTo>
                    <a:pt x="719369" y="167181"/>
                  </a:lnTo>
                  <a:lnTo>
                    <a:pt x="687704" y="202311"/>
                  </a:lnTo>
                  <a:lnTo>
                    <a:pt x="667809" y="250906"/>
                  </a:lnTo>
                  <a:lnTo>
                    <a:pt x="666496" y="264668"/>
                  </a:lnTo>
                  <a:lnTo>
                    <a:pt x="667664" y="277004"/>
                  </a:lnTo>
                  <a:lnTo>
                    <a:pt x="694886" y="311729"/>
                  </a:lnTo>
                  <a:lnTo>
                    <a:pt x="732409" y="319659"/>
                  </a:lnTo>
                  <a:lnTo>
                    <a:pt x="741152" y="318873"/>
                  </a:lnTo>
                  <a:lnTo>
                    <a:pt x="750824" y="316515"/>
                  </a:lnTo>
                  <a:lnTo>
                    <a:pt x="761448" y="312586"/>
                  </a:lnTo>
                  <a:lnTo>
                    <a:pt x="773049" y="307086"/>
                  </a:lnTo>
                  <a:lnTo>
                    <a:pt x="783955" y="301565"/>
                  </a:lnTo>
                  <a:lnTo>
                    <a:pt x="792670" y="297592"/>
                  </a:lnTo>
                  <a:lnTo>
                    <a:pt x="799195" y="295191"/>
                  </a:lnTo>
                  <a:lnTo>
                    <a:pt x="803528" y="294386"/>
                  </a:lnTo>
                  <a:lnTo>
                    <a:pt x="812419" y="294386"/>
                  </a:lnTo>
                  <a:lnTo>
                    <a:pt x="820038" y="297688"/>
                  </a:lnTo>
                  <a:lnTo>
                    <a:pt x="826388" y="304164"/>
                  </a:lnTo>
                  <a:lnTo>
                    <a:pt x="832738" y="310514"/>
                  </a:lnTo>
                  <a:lnTo>
                    <a:pt x="835913" y="317881"/>
                  </a:lnTo>
                  <a:lnTo>
                    <a:pt x="835913" y="326136"/>
                  </a:lnTo>
                  <a:lnTo>
                    <a:pt x="793750" y="364871"/>
                  </a:lnTo>
                  <a:lnTo>
                    <a:pt x="745118" y="380819"/>
                  </a:lnTo>
                  <a:lnTo>
                    <a:pt x="732409" y="381888"/>
                  </a:lnTo>
                  <a:lnTo>
                    <a:pt x="706191" y="379958"/>
                  </a:lnTo>
                  <a:lnTo>
                    <a:pt x="660471" y="364476"/>
                  </a:lnTo>
                  <a:lnTo>
                    <a:pt x="623893" y="333283"/>
                  </a:lnTo>
                  <a:lnTo>
                    <a:pt x="604410" y="290143"/>
                  </a:lnTo>
                  <a:lnTo>
                    <a:pt x="601979" y="264668"/>
                  </a:lnTo>
                  <a:lnTo>
                    <a:pt x="604168" y="239805"/>
                  </a:lnTo>
                  <a:lnTo>
                    <a:pt x="621643" y="188890"/>
                  </a:lnTo>
                  <a:lnTo>
                    <a:pt x="657526" y="136624"/>
                  </a:lnTo>
                  <a:lnTo>
                    <a:pt x="703627" y="106628"/>
                  </a:lnTo>
                  <a:lnTo>
                    <a:pt x="729107" y="102870"/>
                  </a:lnTo>
                  <a:close/>
                </a:path>
                <a:path w="836295" h="382905">
                  <a:moveTo>
                    <a:pt x="211836" y="0"/>
                  </a:moveTo>
                  <a:lnTo>
                    <a:pt x="248285" y="33020"/>
                  </a:lnTo>
                  <a:lnTo>
                    <a:pt x="251118" y="47924"/>
                  </a:lnTo>
                  <a:lnTo>
                    <a:pt x="254666" y="66151"/>
                  </a:lnTo>
                  <a:lnTo>
                    <a:pt x="263905" y="112522"/>
                  </a:lnTo>
                  <a:lnTo>
                    <a:pt x="280654" y="189039"/>
                  </a:lnTo>
                  <a:lnTo>
                    <a:pt x="290284" y="231143"/>
                  </a:lnTo>
                  <a:lnTo>
                    <a:pt x="300736" y="275844"/>
                  </a:lnTo>
                  <a:lnTo>
                    <a:pt x="313436" y="308610"/>
                  </a:lnTo>
                  <a:lnTo>
                    <a:pt x="317343" y="318537"/>
                  </a:lnTo>
                  <a:lnTo>
                    <a:pt x="320119" y="327167"/>
                  </a:lnTo>
                  <a:lnTo>
                    <a:pt x="321776" y="334488"/>
                  </a:lnTo>
                  <a:lnTo>
                    <a:pt x="322325" y="340487"/>
                  </a:lnTo>
                  <a:lnTo>
                    <a:pt x="321657" y="347418"/>
                  </a:lnTo>
                  <a:lnTo>
                    <a:pt x="287147" y="373761"/>
                  </a:lnTo>
                  <a:lnTo>
                    <a:pt x="277334" y="370593"/>
                  </a:lnTo>
                  <a:lnTo>
                    <a:pt x="247776" y="327660"/>
                  </a:lnTo>
                  <a:lnTo>
                    <a:pt x="230149" y="278725"/>
                  </a:lnTo>
                  <a:lnTo>
                    <a:pt x="225171" y="260223"/>
                  </a:lnTo>
                  <a:lnTo>
                    <a:pt x="214572" y="261576"/>
                  </a:lnTo>
                  <a:lnTo>
                    <a:pt x="201056" y="262953"/>
                  </a:lnTo>
                  <a:lnTo>
                    <a:pt x="184612" y="264330"/>
                  </a:lnTo>
                  <a:lnTo>
                    <a:pt x="165226" y="265684"/>
                  </a:lnTo>
                  <a:lnTo>
                    <a:pt x="146770" y="267088"/>
                  </a:lnTo>
                  <a:lnTo>
                    <a:pt x="130635" y="268636"/>
                  </a:lnTo>
                  <a:lnTo>
                    <a:pt x="116810" y="270327"/>
                  </a:lnTo>
                  <a:lnTo>
                    <a:pt x="105283" y="272161"/>
                  </a:lnTo>
                  <a:lnTo>
                    <a:pt x="98520" y="287498"/>
                  </a:lnTo>
                  <a:lnTo>
                    <a:pt x="89662" y="306276"/>
                  </a:lnTo>
                  <a:lnTo>
                    <a:pt x="65659" y="354202"/>
                  </a:lnTo>
                  <a:lnTo>
                    <a:pt x="35433" y="371983"/>
                  </a:lnTo>
                  <a:lnTo>
                    <a:pt x="28761" y="371409"/>
                  </a:lnTo>
                  <a:lnTo>
                    <a:pt x="0" y="339089"/>
                  </a:lnTo>
                  <a:lnTo>
                    <a:pt x="2260" y="328945"/>
                  </a:lnTo>
                  <a:lnTo>
                    <a:pt x="9032" y="311276"/>
                  </a:lnTo>
                  <a:lnTo>
                    <a:pt x="20306" y="286083"/>
                  </a:lnTo>
                  <a:lnTo>
                    <a:pt x="36067" y="253364"/>
                  </a:lnTo>
                  <a:lnTo>
                    <a:pt x="33782" y="248158"/>
                  </a:lnTo>
                  <a:lnTo>
                    <a:pt x="32765" y="243332"/>
                  </a:lnTo>
                  <a:lnTo>
                    <a:pt x="33147" y="238887"/>
                  </a:lnTo>
                  <a:lnTo>
                    <a:pt x="35004" y="233293"/>
                  </a:lnTo>
                  <a:lnTo>
                    <a:pt x="39624" y="228330"/>
                  </a:lnTo>
                  <a:lnTo>
                    <a:pt x="47005" y="224010"/>
                  </a:lnTo>
                  <a:lnTo>
                    <a:pt x="57150" y="220345"/>
                  </a:lnTo>
                  <a:lnTo>
                    <a:pt x="75269" y="189581"/>
                  </a:lnTo>
                  <a:lnTo>
                    <a:pt x="114460" y="126386"/>
                  </a:lnTo>
                  <a:lnTo>
                    <a:pt x="135509" y="93980"/>
                  </a:lnTo>
                  <a:lnTo>
                    <a:pt x="163490" y="52881"/>
                  </a:lnTo>
                  <a:lnTo>
                    <a:pt x="201642" y="5879"/>
                  </a:lnTo>
                  <a:lnTo>
                    <a:pt x="211836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35940" y="1563446"/>
            <a:ext cx="536321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5080" indent="-343535">
              <a:lnSpc>
                <a:spcPts val="3460"/>
              </a:lnSpc>
              <a:spcBef>
                <a:spcPts val="535"/>
              </a:spcBef>
              <a:buFont typeface="Arial MT"/>
              <a:buChar char="•"/>
              <a:tabLst>
                <a:tab pos="355600" algn="l"/>
                <a:tab pos="356235" algn="l"/>
                <a:tab pos="2814320" algn="l"/>
              </a:tabLst>
            </a:pPr>
            <a:r>
              <a:rPr sz="3200" dirty="0">
                <a:latin typeface="Comic Sans MS"/>
                <a:cs typeface="Comic Sans MS"/>
              </a:rPr>
              <a:t>Uniseluler	prokariotik, </a:t>
            </a:r>
            <a:r>
              <a:rPr sz="3200" spc="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memiliki</a:t>
            </a:r>
            <a:r>
              <a:rPr sz="3200" spc="-1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membrane</a:t>
            </a:r>
            <a:r>
              <a:rPr sz="3200" spc="-2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inti</a:t>
            </a:r>
            <a:r>
              <a:rPr sz="3200" spc="-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sel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15050" y="1563446"/>
            <a:ext cx="96329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omic Sans MS"/>
                <a:cs typeface="Comic Sans MS"/>
              </a:rPr>
              <a:t>ya</a:t>
            </a:r>
            <a:r>
              <a:rPr sz="3200" spc="-10" dirty="0">
                <a:latin typeface="Comic Sans MS"/>
                <a:cs typeface="Comic Sans MS"/>
              </a:rPr>
              <a:t>i</a:t>
            </a:r>
            <a:r>
              <a:rPr sz="3200" spc="-5" dirty="0">
                <a:latin typeface="Comic Sans MS"/>
                <a:cs typeface="Comic Sans MS"/>
              </a:rPr>
              <a:t>tu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7611871" y="1563446"/>
            <a:ext cx="9988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5" dirty="0">
                <a:latin typeface="Comic Sans MS"/>
                <a:cs typeface="Comic Sans MS"/>
              </a:rPr>
              <a:t>tidak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indent="-343535" algn="just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6235" algn="l"/>
              </a:tabLst>
            </a:pPr>
            <a:r>
              <a:rPr dirty="0"/>
              <a:t>Memiliki</a:t>
            </a:r>
            <a:r>
              <a:rPr spc="-40" dirty="0"/>
              <a:t> </a:t>
            </a:r>
            <a:r>
              <a:rPr dirty="0"/>
              <a:t>dinding</a:t>
            </a:r>
            <a:r>
              <a:rPr spc="-35" dirty="0"/>
              <a:t> </a:t>
            </a:r>
            <a:r>
              <a:rPr dirty="0"/>
              <a:t>sel</a:t>
            </a:r>
          </a:p>
          <a:p>
            <a:pPr marL="355600" indent="-343535" algn="just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356235" algn="l"/>
              </a:tabLst>
            </a:pPr>
            <a:r>
              <a:rPr dirty="0"/>
              <a:t>Mempunyai</a:t>
            </a:r>
            <a:r>
              <a:rPr spc="-35" dirty="0"/>
              <a:t> </a:t>
            </a:r>
            <a:r>
              <a:rPr dirty="0"/>
              <a:t>1</a:t>
            </a:r>
            <a:r>
              <a:rPr spc="-5" dirty="0"/>
              <a:t> jenis </a:t>
            </a:r>
            <a:r>
              <a:rPr dirty="0"/>
              <a:t>RNA</a:t>
            </a:r>
            <a:r>
              <a:rPr spc="-20" dirty="0"/>
              <a:t> </a:t>
            </a:r>
            <a:r>
              <a:rPr dirty="0"/>
              <a:t>polimerase</a:t>
            </a:r>
          </a:p>
          <a:p>
            <a:pPr marL="355600" marR="5080" indent="-343535" algn="just">
              <a:lnSpc>
                <a:spcPct val="90000"/>
              </a:lnSpc>
              <a:spcBef>
                <a:spcPts val="770"/>
              </a:spcBef>
              <a:buFont typeface="Arial MT"/>
              <a:buChar char="•"/>
              <a:tabLst>
                <a:tab pos="356235" algn="l"/>
              </a:tabLst>
            </a:pPr>
            <a:r>
              <a:rPr spc="-5" dirty="0"/>
              <a:t>Biasanya </a:t>
            </a:r>
            <a:r>
              <a:rPr dirty="0"/>
              <a:t>hidup pada lingkungan </a:t>
            </a:r>
            <a:r>
              <a:rPr spc="-5" dirty="0"/>
              <a:t>ekstrem, </a:t>
            </a:r>
            <a:r>
              <a:rPr spc="-944" dirty="0"/>
              <a:t> </a:t>
            </a:r>
            <a:r>
              <a:rPr dirty="0"/>
              <a:t>seperti</a:t>
            </a:r>
            <a:r>
              <a:rPr spc="5" dirty="0"/>
              <a:t> </a:t>
            </a:r>
            <a:r>
              <a:rPr spc="-5" dirty="0"/>
              <a:t>daerah</a:t>
            </a:r>
            <a:r>
              <a:rPr dirty="0"/>
              <a:t> </a:t>
            </a:r>
            <a:r>
              <a:rPr spc="-5" dirty="0"/>
              <a:t>dengan</a:t>
            </a:r>
            <a:r>
              <a:rPr dirty="0"/>
              <a:t> </a:t>
            </a:r>
            <a:r>
              <a:rPr spc="-5" dirty="0"/>
              <a:t>kadar</a:t>
            </a:r>
            <a:r>
              <a:rPr dirty="0"/>
              <a:t> garam </a:t>
            </a:r>
            <a:r>
              <a:rPr spc="-944" dirty="0"/>
              <a:t> </a:t>
            </a:r>
            <a:r>
              <a:rPr dirty="0"/>
              <a:t>tinggi</a:t>
            </a:r>
          </a:p>
          <a:p>
            <a:pPr marL="355600" marR="6985" indent="-343535" algn="just">
              <a:lnSpc>
                <a:spcPts val="3460"/>
              </a:lnSpc>
              <a:spcBef>
                <a:spcPts val="815"/>
              </a:spcBef>
              <a:buFont typeface="Arial MT"/>
              <a:buChar char="•"/>
              <a:tabLst>
                <a:tab pos="356235" algn="l"/>
              </a:tabLst>
            </a:pPr>
            <a:r>
              <a:rPr spc="-5" dirty="0"/>
              <a:t>Reproduksi</a:t>
            </a:r>
            <a:r>
              <a:rPr dirty="0"/>
              <a:t> </a:t>
            </a:r>
            <a:r>
              <a:rPr spc="-5" dirty="0"/>
              <a:t>dengan</a:t>
            </a:r>
            <a:r>
              <a:rPr dirty="0"/>
              <a:t> cara</a:t>
            </a:r>
            <a:r>
              <a:rPr spc="5" dirty="0"/>
              <a:t> </a:t>
            </a:r>
            <a:r>
              <a:rPr spc="-5" dirty="0"/>
              <a:t>pembelahan </a:t>
            </a:r>
            <a:r>
              <a:rPr dirty="0"/>
              <a:t> </a:t>
            </a:r>
            <a:r>
              <a:rPr spc="-5" dirty="0"/>
              <a:t>biner,</a:t>
            </a:r>
            <a:r>
              <a:rPr dirty="0"/>
              <a:t> pembentukan</a:t>
            </a:r>
            <a:r>
              <a:rPr spc="-25" dirty="0"/>
              <a:t> </a:t>
            </a:r>
            <a:r>
              <a:rPr spc="-5" dirty="0"/>
              <a:t>tunas,</a:t>
            </a:r>
            <a:r>
              <a:rPr dirty="0"/>
              <a:t> </a:t>
            </a:r>
            <a:r>
              <a:rPr spc="-5" dirty="0"/>
              <a:t>fragmentasi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274637"/>
            <a:ext cx="8229600" cy="1155065"/>
            <a:chOff x="457200" y="274637"/>
            <a:chExt cx="8229600" cy="1155065"/>
          </a:xfrm>
        </p:grpSpPr>
        <p:sp>
          <p:nvSpPr>
            <p:cNvPr id="3" name="object 3"/>
            <p:cNvSpPr/>
            <p:nvPr/>
          </p:nvSpPr>
          <p:spPr>
            <a:xfrm>
              <a:off x="457200" y="274637"/>
              <a:ext cx="8229600" cy="1021080"/>
            </a:xfrm>
            <a:custGeom>
              <a:avLst/>
              <a:gdLst/>
              <a:ahLst/>
              <a:cxnLst/>
              <a:rect l="l" t="t" r="r" b="b"/>
              <a:pathLst>
                <a:path w="8229600" h="1021080">
                  <a:moveTo>
                    <a:pt x="8229600" y="0"/>
                  </a:moveTo>
                  <a:lnTo>
                    <a:pt x="0" y="0"/>
                  </a:lnTo>
                  <a:lnTo>
                    <a:pt x="0" y="1020762"/>
                  </a:lnTo>
                  <a:lnTo>
                    <a:pt x="8229600" y="102076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D995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9744" y="292607"/>
              <a:ext cx="3144011" cy="11369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92651" y="292607"/>
              <a:ext cx="4448556" cy="11369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7042" y="564134"/>
              <a:ext cx="2416414" cy="4372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5860" y="753237"/>
              <a:ext cx="120904" cy="1723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61692" y="753237"/>
              <a:ext cx="120903" cy="17233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02130" y="697356"/>
              <a:ext cx="1968500" cy="279400"/>
            </a:xfrm>
            <a:custGeom>
              <a:avLst/>
              <a:gdLst/>
              <a:ahLst/>
              <a:cxnLst/>
              <a:rect l="l" t="t" r="r" b="b"/>
              <a:pathLst>
                <a:path w="1968500" h="279400">
                  <a:moveTo>
                    <a:pt x="1493900" y="5714"/>
                  </a:moveTo>
                  <a:lnTo>
                    <a:pt x="1533334" y="13215"/>
                  </a:lnTo>
                  <a:lnTo>
                    <a:pt x="1576450" y="36242"/>
                  </a:lnTo>
                  <a:lnTo>
                    <a:pt x="1585848" y="56006"/>
                  </a:lnTo>
                  <a:lnTo>
                    <a:pt x="1585848" y="61975"/>
                  </a:lnTo>
                  <a:lnTo>
                    <a:pt x="1583944" y="67055"/>
                  </a:lnTo>
                  <a:lnTo>
                    <a:pt x="1580133" y="71500"/>
                  </a:lnTo>
                  <a:lnTo>
                    <a:pt x="1578483" y="77977"/>
                  </a:lnTo>
                  <a:lnTo>
                    <a:pt x="1575002" y="121213"/>
                  </a:lnTo>
                  <a:lnTo>
                    <a:pt x="1574927" y="130809"/>
                  </a:lnTo>
                  <a:lnTo>
                    <a:pt x="1575333" y="152618"/>
                  </a:lnTo>
                  <a:lnTo>
                    <a:pt x="1581531" y="198373"/>
                  </a:lnTo>
                  <a:lnTo>
                    <a:pt x="1592960" y="223900"/>
                  </a:lnTo>
                  <a:lnTo>
                    <a:pt x="1597201" y="233277"/>
                  </a:lnTo>
                  <a:lnTo>
                    <a:pt x="1600215" y="240426"/>
                  </a:lnTo>
                  <a:lnTo>
                    <a:pt x="1602015" y="245314"/>
                  </a:lnTo>
                  <a:lnTo>
                    <a:pt x="1602612" y="247903"/>
                  </a:lnTo>
                  <a:lnTo>
                    <a:pt x="1602612" y="256539"/>
                  </a:lnTo>
                  <a:lnTo>
                    <a:pt x="1599310" y="263778"/>
                  </a:lnTo>
                  <a:lnTo>
                    <a:pt x="1592580" y="269493"/>
                  </a:lnTo>
                  <a:lnTo>
                    <a:pt x="1585975" y="275208"/>
                  </a:lnTo>
                  <a:lnTo>
                    <a:pt x="1578229" y="278129"/>
                  </a:lnTo>
                  <a:lnTo>
                    <a:pt x="1569466" y="278129"/>
                  </a:lnTo>
                  <a:lnTo>
                    <a:pt x="1562917" y="276748"/>
                  </a:lnTo>
                  <a:lnTo>
                    <a:pt x="1554702" y="272605"/>
                  </a:lnTo>
                  <a:lnTo>
                    <a:pt x="1544820" y="265699"/>
                  </a:lnTo>
                  <a:lnTo>
                    <a:pt x="1533270" y="256031"/>
                  </a:lnTo>
                  <a:lnTo>
                    <a:pt x="1522196" y="261129"/>
                  </a:lnTo>
                  <a:lnTo>
                    <a:pt x="1484784" y="274968"/>
                  </a:lnTo>
                  <a:lnTo>
                    <a:pt x="1463674" y="278129"/>
                  </a:lnTo>
                  <a:lnTo>
                    <a:pt x="1435645" y="276129"/>
                  </a:lnTo>
                  <a:lnTo>
                    <a:pt x="1390826" y="260127"/>
                  </a:lnTo>
                  <a:lnTo>
                    <a:pt x="1360991" y="228147"/>
                  </a:lnTo>
                  <a:lnTo>
                    <a:pt x="1346045" y="180332"/>
                  </a:lnTo>
                  <a:lnTo>
                    <a:pt x="1344168" y="150494"/>
                  </a:lnTo>
                  <a:lnTo>
                    <a:pt x="1346930" y="121679"/>
                  </a:lnTo>
                  <a:lnTo>
                    <a:pt x="1369028" y="70574"/>
                  </a:lnTo>
                  <a:lnTo>
                    <a:pt x="1411462" y="29664"/>
                  </a:lnTo>
                  <a:lnTo>
                    <a:pt x="1464230" y="8380"/>
                  </a:lnTo>
                  <a:lnTo>
                    <a:pt x="1493900" y="5714"/>
                  </a:lnTo>
                  <a:close/>
                </a:path>
                <a:path w="1968500" h="279400">
                  <a:moveTo>
                    <a:pt x="149732" y="5714"/>
                  </a:moveTo>
                  <a:lnTo>
                    <a:pt x="189166" y="13215"/>
                  </a:lnTo>
                  <a:lnTo>
                    <a:pt x="232282" y="36242"/>
                  </a:lnTo>
                  <a:lnTo>
                    <a:pt x="241681" y="56006"/>
                  </a:lnTo>
                  <a:lnTo>
                    <a:pt x="241681" y="61975"/>
                  </a:lnTo>
                  <a:lnTo>
                    <a:pt x="239775" y="67055"/>
                  </a:lnTo>
                  <a:lnTo>
                    <a:pt x="235965" y="71500"/>
                  </a:lnTo>
                  <a:lnTo>
                    <a:pt x="234314" y="77977"/>
                  </a:lnTo>
                  <a:lnTo>
                    <a:pt x="230834" y="121213"/>
                  </a:lnTo>
                  <a:lnTo>
                    <a:pt x="230758" y="130809"/>
                  </a:lnTo>
                  <a:lnTo>
                    <a:pt x="231165" y="152618"/>
                  </a:lnTo>
                  <a:lnTo>
                    <a:pt x="237362" y="198373"/>
                  </a:lnTo>
                  <a:lnTo>
                    <a:pt x="248793" y="223900"/>
                  </a:lnTo>
                  <a:lnTo>
                    <a:pt x="253033" y="233277"/>
                  </a:lnTo>
                  <a:lnTo>
                    <a:pt x="256047" y="240426"/>
                  </a:lnTo>
                  <a:lnTo>
                    <a:pt x="257847" y="245314"/>
                  </a:lnTo>
                  <a:lnTo>
                    <a:pt x="258444" y="247903"/>
                  </a:lnTo>
                  <a:lnTo>
                    <a:pt x="258444" y="256539"/>
                  </a:lnTo>
                  <a:lnTo>
                    <a:pt x="255143" y="263778"/>
                  </a:lnTo>
                  <a:lnTo>
                    <a:pt x="248412" y="269493"/>
                  </a:lnTo>
                  <a:lnTo>
                    <a:pt x="241807" y="275208"/>
                  </a:lnTo>
                  <a:lnTo>
                    <a:pt x="234061" y="278129"/>
                  </a:lnTo>
                  <a:lnTo>
                    <a:pt x="225297" y="278129"/>
                  </a:lnTo>
                  <a:lnTo>
                    <a:pt x="218749" y="276748"/>
                  </a:lnTo>
                  <a:lnTo>
                    <a:pt x="210534" y="272605"/>
                  </a:lnTo>
                  <a:lnTo>
                    <a:pt x="200652" y="265699"/>
                  </a:lnTo>
                  <a:lnTo>
                    <a:pt x="189102" y="256031"/>
                  </a:lnTo>
                  <a:lnTo>
                    <a:pt x="178028" y="261129"/>
                  </a:lnTo>
                  <a:lnTo>
                    <a:pt x="140616" y="274968"/>
                  </a:lnTo>
                  <a:lnTo>
                    <a:pt x="119506" y="278129"/>
                  </a:lnTo>
                  <a:lnTo>
                    <a:pt x="91477" y="276129"/>
                  </a:lnTo>
                  <a:lnTo>
                    <a:pt x="46658" y="260127"/>
                  </a:lnTo>
                  <a:lnTo>
                    <a:pt x="16823" y="228147"/>
                  </a:lnTo>
                  <a:lnTo>
                    <a:pt x="1877" y="180332"/>
                  </a:lnTo>
                  <a:lnTo>
                    <a:pt x="0" y="150494"/>
                  </a:lnTo>
                  <a:lnTo>
                    <a:pt x="2762" y="121679"/>
                  </a:lnTo>
                  <a:lnTo>
                    <a:pt x="24860" y="70574"/>
                  </a:lnTo>
                  <a:lnTo>
                    <a:pt x="67294" y="29664"/>
                  </a:lnTo>
                  <a:lnTo>
                    <a:pt x="120062" y="8380"/>
                  </a:lnTo>
                  <a:lnTo>
                    <a:pt x="149732" y="5714"/>
                  </a:lnTo>
                  <a:close/>
                </a:path>
                <a:path w="1968500" h="279400">
                  <a:moveTo>
                    <a:pt x="1934209" y="4698"/>
                  </a:moveTo>
                  <a:lnTo>
                    <a:pt x="1967884" y="30813"/>
                  </a:lnTo>
                  <a:lnTo>
                    <a:pt x="1968499" y="37718"/>
                  </a:lnTo>
                  <a:lnTo>
                    <a:pt x="1968335" y="49458"/>
                  </a:lnTo>
                  <a:lnTo>
                    <a:pt x="1967849" y="62579"/>
                  </a:lnTo>
                  <a:lnTo>
                    <a:pt x="1967053" y="77081"/>
                  </a:lnTo>
                  <a:lnTo>
                    <a:pt x="1965959" y="92963"/>
                  </a:lnTo>
                  <a:lnTo>
                    <a:pt x="1964886" y="108846"/>
                  </a:lnTo>
                  <a:lnTo>
                    <a:pt x="1964134" y="123348"/>
                  </a:lnTo>
                  <a:lnTo>
                    <a:pt x="1963691" y="136469"/>
                  </a:lnTo>
                  <a:lnTo>
                    <a:pt x="1963546" y="148208"/>
                  </a:lnTo>
                  <a:lnTo>
                    <a:pt x="1963596" y="156329"/>
                  </a:lnTo>
                  <a:lnTo>
                    <a:pt x="1963753" y="166592"/>
                  </a:lnTo>
                  <a:lnTo>
                    <a:pt x="1964029" y="178998"/>
                  </a:lnTo>
                  <a:lnTo>
                    <a:pt x="1964435" y="193547"/>
                  </a:lnTo>
                  <a:lnTo>
                    <a:pt x="1964769" y="208097"/>
                  </a:lnTo>
                  <a:lnTo>
                    <a:pt x="1965007" y="220503"/>
                  </a:lnTo>
                  <a:lnTo>
                    <a:pt x="1965150" y="230766"/>
                  </a:lnTo>
                  <a:lnTo>
                    <a:pt x="1965197" y="238887"/>
                  </a:lnTo>
                  <a:lnTo>
                    <a:pt x="1964600" y="245794"/>
                  </a:lnTo>
                  <a:lnTo>
                    <a:pt x="1931034" y="271906"/>
                  </a:lnTo>
                  <a:lnTo>
                    <a:pt x="1923936" y="271315"/>
                  </a:lnTo>
                  <a:lnTo>
                    <a:pt x="1896871" y="238887"/>
                  </a:lnTo>
                  <a:lnTo>
                    <a:pt x="1896822" y="230766"/>
                  </a:lnTo>
                  <a:lnTo>
                    <a:pt x="1896665" y="220503"/>
                  </a:lnTo>
                  <a:lnTo>
                    <a:pt x="1896389" y="208097"/>
                  </a:lnTo>
                  <a:lnTo>
                    <a:pt x="1895983" y="193547"/>
                  </a:lnTo>
                  <a:lnTo>
                    <a:pt x="1895576" y="178998"/>
                  </a:lnTo>
                  <a:lnTo>
                    <a:pt x="1895300" y="166592"/>
                  </a:lnTo>
                  <a:lnTo>
                    <a:pt x="1895143" y="156329"/>
                  </a:lnTo>
                  <a:lnTo>
                    <a:pt x="1895094" y="148208"/>
                  </a:lnTo>
                  <a:lnTo>
                    <a:pt x="1895258" y="136469"/>
                  </a:lnTo>
                  <a:lnTo>
                    <a:pt x="1895744" y="123348"/>
                  </a:lnTo>
                  <a:lnTo>
                    <a:pt x="1896540" y="108846"/>
                  </a:lnTo>
                  <a:lnTo>
                    <a:pt x="1897633" y="92963"/>
                  </a:lnTo>
                  <a:lnTo>
                    <a:pt x="1898707" y="77081"/>
                  </a:lnTo>
                  <a:lnTo>
                    <a:pt x="1899459" y="62579"/>
                  </a:lnTo>
                  <a:lnTo>
                    <a:pt x="1899902" y="49458"/>
                  </a:lnTo>
                  <a:lnTo>
                    <a:pt x="1900046" y="37718"/>
                  </a:lnTo>
                  <a:lnTo>
                    <a:pt x="1900662" y="30813"/>
                  </a:lnTo>
                  <a:lnTo>
                    <a:pt x="1927111" y="5292"/>
                  </a:lnTo>
                  <a:lnTo>
                    <a:pt x="1934209" y="4698"/>
                  </a:lnTo>
                  <a:close/>
                </a:path>
                <a:path w="1968500" h="279400">
                  <a:moveTo>
                    <a:pt x="987806" y="4698"/>
                  </a:moveTo>
                  <a:lnTo>
                    <a:pt x="1021480" y="30813"/>
                  </a:lnTo>
                  <a:lnTo>
                    <a:pt x="1022095" y="37718"/>
                  </a:lnTo>
                  <a:lnTo>
                    <a:pt x="1021931" y="49458"/>
                  </a:lnTo>
                  <a:lnTo>
                    <a:pt x="1021445" y="62579"/>
                  </a:lnTo>
                  <a:lnTo>
                    <a:pt x="1020649" y="77081"/>
                  </a:lnTo>
                  <a:lnTo>
                    <a:pt x="1019556" y="92963"/>
                  </a:lnTo>
                  <a:lnTo>
                    <a:pt x="1018482" y="108846"/>
                  </a:lnTo>
                  <a:lnTo>
                    <a:pt x="1017730" y="123348"/>
                  </a:lnTo>
                  <a:lnTo>
                    <a:pt x="1017287" y="136469"/>
                  </a:lnTo>
                  <a:lnTo>
                    <a:pt x="1017143" y="148208"/>
                  </a:lnTo>
                  <a:lnTo>
                    <a:pt x="1017192" y="156329"/>
                  </a:lnTo>
                  <a:lnTo>
                    <a:pt x="1017349" y="166592"/>
                  </a:lnTo>
                  <a:lnTo>
                    <a:pt x="1017625" y="178998"/>
                  </a:lnTo>
                  <a:lnTo>
                    <a:pt x="1018032" y="193547"/>
                  </a:lnTo>
                  <a:lnTo>
                    <a:pt x="1018365" y="208097"/>
                  </a:lnTo>
                  <a:lnTo>
                    <a:pt x="1018603" y="220503"/>
                  </a:lnTo>
                  <a:lnTo>
                    <a:pt x="1018746" y="230766"/>
                  </a:lnTo>
                  <a:lnTo>
                    <a:pt x="1018794" y="238887"/>
                  </a:lnTo>
                  <a:lnTo>
                    <a:pt x="1018196" y="245794"/>
                  </a:lnTo>
                  <a:lnTo>
                    <a:pt x="984631" y="271906"/>
                  </a:lnTo>
                  <a:lnTo>
                    <a:pt x="977532" y="271315"/>
                  </a:lnTo>
                  <a:lnTo>
                    <a:pt x="950468" y="238887"/>
                  </a:lnTo>
                  <a:lnTo>
                    <a:pt x="950418" y="230766"/>
                  </a:lnTo>
                  <a:lnTo>
                    <a:pt x="950261" y="220503"/>
                  </a:lnTo>
                  <a:lnTo>
                    <a:pt x="949985" y="208097"/>
                  </a:lnTo>
                  <a:lnTo>
                    <a:pt x="949578" y="193547"/>
                  </a:lnTo>
                  <a:lnTo>
                    <a:pt x="949172" y="178998"/>
                  </a:lnTo>
                  <a:lnTo>
                    <a:pt x="948896" y="166592"/>
                  </a:lnTo>
                  <a:lnTo>
                    <a:pt x="948739" y="156329"/>
                  </a:lnTo>
                  <a:lnTo>
                    <a:pt x="948689" y="148208"/>
                  </a:lnTo>
                  <a:lnTo>
                    <a:pt x="948854" y="136469"/>
                  </a:lnTo>
                  <a:lnTo>
                    <a:pt x="949340" y="123348"/>
                  </a:lnTo>
                  <a:lnTo>
                    <a:pt x="950136" y="108846"/>
                  </a:lnTo>
                  <a:lnTo>
                    <a:pt x="951230" y="92963"/>
                  </a:lnTo>
                  <a:lnTo>
                    <a:pt x="952303" y="77081"/>
                  </a:lnTo>
                  <a:lnTo>
                    <a:pt x="953055" y="62579"/>
                  </a:lnTo>
                  <a:lnTo>
                    <a:pt x="953498" y="49458"/>
                  </a:lnTo>
                  <a:lnTo>
                    <a:pt x="953643" y="37718"/>
                  </a:lnTo>
                  <a:lnTo>
                    <a:pt x="954258" y="30813"/>
                  </a:lnTo>
                  <a:lnTo>
                    <a:pt x="980707" y="5292"/>
                  </a:lnTo>
                  <a:lnTo>
                    <a:pt x="987806" y="4698"/>
                  </a:lnTo>
                  <a:close/>
                </a:path>
                <a:path w="1968500" h="279400">
                  <a:moveTo>
                    <a:pt x="588518" y="4698"/>
                  </a:moveTo>
                  <a:lnTo>
                    <a:pt x="622192" y="30813"/>
                  </a:lnTo>
                  <a:lnTo>
                    <a:pt x="622807" y="37718"/>
                  </a:lnTo>
                  <a:lnTo>
                    <a:pt x="622643" y="49458"/>
                  </a:lnTo>
                  <a:lnTo>
                    <a:pt x="622157" y="62579"/>
                  </a:lnTo>
                  <a:lnTo>
                    <a:pt x="621361" y="77081"/>
                  </a:lnTo>
                  <a:lnTo>
                    <a:pt x="620268" y="92963"/>
                  </a:lnTo>
                  <a:lnTo>
                    <a:pt x="619194" y="108846"/>
                  </a:lnTo>
                  <a:lnTo>
                    <a:pt x="618442" y="123348"/>
                  </a:lnTo>
                  <a:lnTo>
                    <a:pt x="617999" y="136469"/>
                  </a:lnTo>
                  <a:lnTo>
                    <a:pt x="617855" y="148208"/>
                  </a:lnTo>
                  <a:lnTo>
                    <a:pt x="617904" y="156329"/>
                  </a:lnTo>
                  <a:lnTo>
                    <a:pt x="618061" y="166592"/>
                  </a:lnTo>
                  <a:lnTo>
                    <a:pt x="618337" y="178998"/>
                  </a:lnTo>
                  <a:lnTo>
                    <a:pt x="618744" y="193547"/>
                  </a:lnTo>
                  <a:lnTo>
                    <a:pt x="619077" y="208097"/>
                  </a:lnTo>
                  <a:lnTo>
                    <a:pt x="619315" y="220503"/>
                  </a:lnTo>
                  <a:lnTo>
                    <a:pt x="619458" y="230766"/>
                  </a:lnTo>
                  <a:lnTo>
                    <a:pt x="619506" y="238887"/>
                  </a:lnTo>
                  <a:lnTo>
                    <a:pt x="618908" y="245794"/>
                  </a:lnTo>
                  <a:lnTo>
                    <a:pt x="585343" y="271906"/>
                  </a:lnTo>
                  <a:lnTo>
                    <a:pt x="578244" y="271315"/>
                  </a:lnTo>
                  <a:lnTo>
                    <a:pt x="551180" y="238887"/>
                  </a:lnTo>
                  <a:lnTo>
                    <a:pt x="551130" y="230766"/>
                  </a:lnTo>
                  <a:lnTo>
                    <a:pt x="550973" y="220503"/>
                  </a:lnTo>
                  <a:lnTo>
                    <a:pt x="550697" y="208097"/>
                  </a:lnTo>
                  <a:lnTo>
                    <a:pt x="550290" y="193547"/>
                  </a:lnTo>
                  <a:lnTo>
                    <a:pt x="549884" y="178998"/>
                  </a:lnTo>
                  <a:lnTo>
                    <a:pt x="549608" y="166592"/>
                  </a:lnTo>
                  <a:lnTo>
                    <a:pt x="549451" y="156329"/>
                  </a:lnTo>
                  <a:lnTo>
                    <a:pt x="549401" y="148208"/>
                  </a:lnTo>
                  <a:lnTo>
                    <a:pt x="549566" y="136469"/>
                  </a:lnTo>
                  <a:lnTo>
                    <a:pt x="550052" y="123348"/>
                  </a:lnTo>
                  <a:lnTo>
                    <a:pt x="550848" y="108846"/>
                  </a:lnTo>
                  <a:lnTo>
                    <a:pt x="551942" y="92963"/>
                  </a:lnTo>
                  <a:lnTo>
                    <a:pt x="553015" y="77081"/>
                  </a:lnTo>
                  <a:lnTo>
                    <a:pt x="553767" y="62579"/>
                  </a:lnTo>
                  <a:lnTo>
                    <a:pt x="554210" y="49458"/>
                  </a:lnTo>
                  <a:lnTo>
                    <a:pt x="554355" y="37718"/>
                  </a:lnTo>
                  <a:lnTo>
                    <a:pt x="554970" y="30813"/>
                  </a:lnTo>
                  <a:lnTo>
                    <a:pt x="581419" y="5292"/>
                  </a:lnTo>
                  <a:lnTo>
                    <a:pt x="588518" y="4698"/>
                  </a:lnTo>
                  <a:close/>
                </a:path>
                <a:path w="1968500" h="279400">
                  <a:moveTo>
                    <a:pt x="1782953" y="0"/>
                  </a:moveTo>
                  <a:lnTo>
                    <a:pt x="1826823" y="11763"/>
                  </a:lnTo>
                  <a:lnTo>
                    <a:pt x="1836039" y="38480"/>
                  </a:lnTo>
                  <a:lnTo>
                    <a:pt x="1834538" y="57983"/>
                  </a:lnTo>
                  <a:lnTo>
                    <a:pt x="1830038" y="71913"/>
                  </a:lnTo>
                  <a:lnTo>
                    <a:pt x="1822537" y="80271"/>
                  </a:lnTo>
                  <a:lnTo>
                    <a:pt x="1812035" y="83057"/>
                  </a:lnTo>
                  <a:lnTo>
                    <a:pt x="1800965" y="81772"/>
                  </a:lnTo>
                  <a:lnTo>
                    <a:pt x="1792335" y="77914"/>
                  </a:lnTo>
                  <a:lnTo>
                    <a:pt x="1786157" y="71485"/>
                  </a:lnTo>
                  <a:lnTo>
                    <a:pt x="1782445" y="62483"/>
                  </a:lnTo>
                  <a:lnTo>
                    <a:pt x="1775841" y="61340"/>
                  </a:lnTo>
                  <a:lnTo>
                    <a:pt x="1769109" y="60705"/>
                  </a:lnTo>
                  <a:lnTo>
                    <a:pt x="1762124" y="60705"/>
                  </a:lnTo>
                  <a:lnTo>
                    <a:pt x="1736028" y="61729"/>
                  </a:lnTo>
                  <a:lnTo>
                    <a:pt x="1717373" y="64801"/>
                  </a:lnTo>
                  <a:lnTo>
                    <a:pt x="1706171" y="69921"/>
                  </a:lnTo>
                  <a:lnTo>
                    <a:pt x="1702434" y="77088"/>
                  </a:lnTo>
                  <a:lnTo>
                    <a:pt x="1704693" y="82353"/>
                  </a:lnTo>
                  <a:lnTo>
                    <a:pt x="1711452" y="88439"/>
                  </a:lnTo>
                  <a:lnTo>
                    <a:pt x="1722687" y="95359"/>
                  </a:lnTo>
                  <a:lnTo>
                    <a:pt x="1738375" y="103123"/>
                  </a:lnTo>
                  <a:lnTo>
                    <a:pt x="1760952" y="113764"/>
                  </a:lnTo>
                  <a:lnTo>
                    <a:pt x="1779539" y="123189"/>
                  </a:lnTo>
                  <a:lnTo>
                    <a:pt x="1820539" y="151759"/>
                  </a:lnTo>
                  <a:lnTo>
                    <a:pt x="1840737" y="197103"/>
                  </a:lnTo>
                  <a:lnTo>
                    <a:pt x="1838261" y="217080"/>
                  </a:lnTo>
                  <a:lnTo>
                    <a:pt x="1801114" y="261746"/>
                  </a:lnTo>
                  <a:lnTo>
                    <a:pt x="1744910" y="278177"/>
                  </a:lnTo>
                  <a:lnTo>
                    <a:pt x="1722500" y="279272"/>
                  </a:lnTo>
                  <a:lnTo>
                    <a:pt x="1706379" y="278649"/>
                  </a:lnTo>
                  <a:lnTo>
                    <a:pt x="1662303" y="269113"/>
                  </a:lnTo>
                  <a:lnTo>
                    <a:pt x="1627423" y="240913"/>
                  </a:lnTo>
                  <a:lnTo>
                    <a:pt x="1625092" y="228218"/>
                  </a:lnTo>
                  <a:lnTo>
                    <a:pt x="1626947" y="217384"/>
                  </a:lnTo>
                  <a:lnTo>
                    <a:pt x="1668557" y="205263"/>
                  </a:lnTo>
                  <a:lnTo>
                    <a:pt x="1687575" y="210692"/>
                  </a:lnTo>
                  <a:lnTo>
                    <a:pt x="1697722" y="213840"/>
                  </a:lnTo>
                  <a:lnTo>
                    <a:pt x="1706641" y="216058"/>
                  </a:lnTo>
                  <a:lnTo>
                    <a:pt x="1714347" y="217372"/>
                  </a:lnTo>
                  <a:lnTo>
                    <a:pt x="1720849" y="217804"/>
                  </a:lnTo>
                  <a:lnTo>
                    <a:pt x="1742856" y="216540"/>
                  </a:lnTo>
                  <a:lnTo>
                    <a:pt x="1758600" y="212740"/>
                  </a:lnTo>
                  <a:lnTo>
                    <a:pt x="1768105" y="206392"/>
                  </a:lnTo>
                  <a:lnTo>
                    <a:pt x="1771395" y="197484"/>
                  </a:lnTo>
                  <a:lnTo>
                    <a:pt x="1769207" y="191029"/>
                  </a:lnTo>
                  <a:lnTo>
                    <a:pt x="1762648" y="184229"/>
                  </a:lnTo>
                  <a:lnTo>
                    <a:pt x="1751732" y="177071"/>
                  </a:lnTo>
                  <a:lnTo>
                    <a:pt x="1736470" y="169544"/>
                  </a:lnTo>
                  <a:lnTo>
                    <a:pt x="1713230" y="159071"/>
                  </a:lnTo>
                  <a:lnTo>
                    <a:pt x="1694561" y="150145"/>
                  </a:lnTo>
                  <a:lnTo>
                    <a:pt x="1655677" y="124152"/>
                  </a:lnTo>
                  <a:lnTo>
                    <a:pt x="1636014" y="77342"/>
                  </a:lnTo>
                  <a:lnTo>
                    <a:pt x="1639321" y="54486"/>
                  </a:lnTo>
                  <a:lnTo>
                    <a:pt x="1665749" y="20871"/>
                  </a:lnTo>
                  <a:lnTo>
                    <a:pt x="1706371" y="5732"/>
                  </a:lnTo>
                  <a:lnTo>
                    <a:pt x="1753425" y="640"/>
                  </a:lnTo>
                  <a:lnTo>
                    <a:pt x="1782953" y="0"/>
                  </a:lnTo>
                  <a:close/>
                </a:path>
                <a:path w="1968500" h="279400">
                  <a:moveTo>
                    <a:pt x="438784" y="0"/>
                  </a:moveTo>
                  <a:lnTo>
                    <a:pt x="482655" y="11763"/>
                  </a:lnTo>
                  <a:lnTo>
                    <a:pt x="491870" y="38480"/>
                  </a:lnTo>
                  <a:lnTo>
                    <a:pt x="490370" y="57983"/>
                  </a:lnTo>
                  <a:lnTo>
                    <a:pt x="485870" y="71913"/>
                  </a:lnTo>
                  <a:lnTo>
                    <a:pt x="478369" y="80271"/>
                  </a:lnTo>
                  <a:lnTo>
                    <a:pt x="467868" y="83057"/>
                  </a:lnTo>
                  <a:lnTo>
                    <a:pt x="456797" y="81772"/>
                  </a:lnTo>
                  <a:lnTo>
                    <a:pt x="448167" y="77914"/>
                  </a:lnTo>
                  <a:lnTo>
                    <a:pt x="441989" y="71485"/>
                  </a:lnTo>
                  <a:lnTo>
                    <a:pt x="438276" y="62483"/>
                  </a:lnTo>
                  <a:lnTo>
                    <a:pt x="431672" y="61340"/>
                  </a:lnTo>
                  <a:lnTo>
                    <a:pt x="424942" y="60705"/>
                  </a:lnTo>
                  <a:lnTo>
                    <a:pt x="417956" y="60705"/>
                  </a:lnTo>
                  <a:lnTo>
                    <a:pt x="391860" y="61729"/>
                  </a:lnTo>
                  <a:lnTo>
                    <a:pt x="373205" y="64801"/>
                  </a:lnTo>
                  <a:lnTo>
                    <a:pt x="362003" y="69921"/>
                  </a:lnTo>
                  <a:lnTo>
                    <a:pt x="358267" y="77088"/>
                  </a:lnTo>
                  <a:lnTo>
                    <a:pt x="360525" y="82353"/>
                  </a:lnTo>
                  <a:lnTo>
                    <a:pt x="367283" y="88439"/>
                  </a:lnTo>
                  <a:lnTo>
                    <a:pt x="378519" y="95359"/>
                  </a:lnTo>
                  <a:lnTo>
                    <a:pt x="394207" y="103123"/>
                  </a:lnTo>
                  <a:lnTo>
                    <a:pt x="416784" y="113764"/>
                  </a:lnTo>
                  <a:lnTo>
                    <a:pt x="435371" y="123189"/>
                  </a:lnTo>
                  <a:lnTo>
                    <a:pt x="476371" y="151759"/>
                  </a:lnTo>
                  <a:lnTo>
                    <a:pt x="496569" y="197103"/>
                  </a:lnTo>
                  <a:lnTo>
                    <a:pt x="494093" y="217080"/>
                  </a:lnTo>
                  <a:lnTo>
                    <a:pt x="456945" y="261746"/>
                  </a:lnTo>
                  <a:lnTo>
                    <a:pt x="400742" y="278177"/>
                  </a:lnTo>
                  <a:lnTo>
                    <a:pt x="378332" y="279272"/>
                  </a:lnTo>
                  <a:lnTo>
                    <a:pt x="362211" y="278649"/>
                  </a:lnTo>
                  <a:lnTo>
                    <a:pt x="318134" y="269113"/>
                  </a:lnTo>
                  <a:lnTo>
                    <a:pt x="283255" y="240913"/>
                  </a:lnTo>
                  <a:lnTo>
                    <a:pt x="280924" y="228218"/>
                  </a:lnTo>
                  <a:lnTo>
                    <a:pt x="282779" y="217384"/>
                  </a:lnTo>
                  <a:lnTo>
                    <a:pt x="324389" y="205263"/>
                  </a:lnTo>
                  <a:lnTo>
                    <a:pt x="343407" y="210692"/>
                  </a:lnTo>
                  <a:lnTo>
                    <a:pt x="353554" y="213840"/>
                  </a:lnTo>
                  <a:lnTo>
                    <a:pt x="362473" y="216058"/>
                  </a:lnTo>
                  <a:lnTo>
                    <a:pt x="370179" y="217372"/>
                  </a:lnTo>
                  <a:lnTo>
                    <a:pt x="376681" y="217804"/>
                  </a:lnTo>
                  <a:lnTo>
                    <a:pt x="398688" y="216540"/>
                  </a:lnTo>
                  <a:lnTo>
                    <a:pt x="414432" y="212740"/>
                  </a:lnTo>
                  <a:lnTo>
                    <a:pt x="423937" y="206392"/>
                  </a:lnTo>
                  <a:lnTo>
                    <a:pt x="427227" y="197484"/>
                  </a:lnTo>
                  <a:lnTo>
                    <a:pt x="425039" y="191029"/>
                  </a:lnTo>
                  <a:lnTo>
                    <a:pt x="418480" y="184229"/>
                  </a:lnTo>
                  <a:lnTo>
                    <a:pt x="407564" y="177071"/>
                  </a:lnTo>
                  <a:lnTo>
                    <a:pt x="392302" y="169544"/>
                  </a:lnTo>
                  <a:lnTo>
                    <a:pt x="369062" y="159071"/>
                  </a:lnTo>
                  <a:lnTo>
                    <a:pt x="350393" y="150145"/>
                  </a:lnTo>
                  <a:lnTo>
                    <a:pt x="311509" y="124152"/>
                  </a:lnTo>
                  <a:lnTo>
                    <a:pt x="291845" y="77342"/>
                  </a:lnTo>
                  <a:lnTo>
                    <a:pt x="295153" y="54486"/>
                  </a:lnTo>
                  <a:lnTo>
                    <a:pt x="321581" y="20871"/>
                  </a:lnTo>
                  <a:lnTo>
                    <a:pt x="362203" y="5732"/>
                  </a:lnTo>
                  <a:lnTo>
                    <a:pt x="409257" y="640"/>
                  </a:lnTo>
                  <a:lnTo>
                    <a:pt x="438784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96335" y="581406"/>
              <a:ext cx="96266" cy="9169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49930" y="581406"/>
              <a:ext cx="96265" cy="9169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50642" y="581406"/>
              <a:ext cx="96265" cy="9169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67027" y="564134"/>
              <a:ext cx="1760855" cy="437515"/>
            </a:xfrm>
            <a:custGeom>
              <a:avLst/>
              <a:gdLst/>
              <a:ahLst/>
              <a:cxnLst/>
              <a:rect l="l" t="t" r="r" b="b"/>
              <a:pathLst>
                <a:path w="1760855" h="437515">
                  <a:moveTo>
                    <a:pt x="41656" y="18287"/>
                  </a:moveTo>
                  <a:lnTo>
                    <a:pt x="73612" y="39115"/>
                  </a:lnTo>
                  <a:lnTo>
                    <a:pt x="76072" y="51942"/>
                  </a:lnTo>
                  <a:lnTo>
                    <a:pt x="75930" y="64063"/>
                  </a:lnTo>
                  <a:lnTo>
                    <a:pt x="75501" y="78136"/>
                  </a:lnTo>
                  <a:lnTo>
                    <a:pt x="74787" y="94162"/>
                  </a:lnTo>
                  <a:lnTo>
                    <a:pt x="73787" y="112140"/>
                  </a:lnTo>
                  <a:lnTo>
                    <a:pt x="72576" y="132478"/>
                  </a:lnTo>
                  <a:lnTo>
                    <a:pt x="71628" y="149304"/>
                  </a:lnTo>
                  <a:lnTo>
                    <a:pt x="70965" y="162629"/>
                  </a:lnTo>
                  <a:lnTo>
                    <a:pt x="70612" y="172465"/>
                  </a:lnTo>
                  <a:lnTo>
                    <a:pt x="85139" y="157704"/>
                  </a:lnTo>
                  <a:lnTo>
                    <a:pt x="111394" y="129809"/>
                  </a:lnTo>
                  <a:lnTo>
                    <a:pt x="149389" y="88794"/>
                  </a:lnTo>
                  <a:lnTo>
                    <a:pt x="199135" y="34670"/>
                  </a:lnTo>
                  <a:lnTo>
                    <a:pt x="205065" y="29243"/>
                  </a:lnTo>
                  <a:lnTo>
                    <a:pt x="211423" y="25352"/>
                  </a:lnTo>
                  <a:lnTo>
                    <a:pt x="218209" y="23008"/>
                  </a:lnTo>
                  <a:lnTo>
                    <a:pt x="225425" y="22225"/>
                  </a:lnTo>
                  <a:lnTo>
                    <a:pt x="232257" y="22844"/>
                  </a:lnTo>
                  <a:lnTo>
                    <a:pt x="259957" y="49401"/>
                  </a:lnTo>
                  <a:lnTo>
                    <a:pt x="260603" y="56261"/>
                  </a:lnTo>
                  <a:lnTo>
                    <a:pt x="256932" y="66972"/>
                  </a:lnTo>
                  <a:lnTo>
                    <a:pt x="227492" y="106874"/>
                  </a:lnTo>
                  <a:lnTo>
                    <a:pt x="201675" y="136016"/>
                  </a:lnTo>
                  <a:lnTo>
                    <a:pt x="156892" y="182975"/>
                  </a:lnTo>
                  <a:lnTo>
                    <a:pt x="109728" y="229362"/>
                  </a:lnTo>
                  <a:lnTo>
                    <a:pt x="123255" y="242125"/>
                  </a:lnTo>
                  <a:lnTo>
                    <a:pt x="163956" y="280415"/>
                  </a:lnTo>
                  <a:lnTo>
                    <a:pt x="194087" y="307101"/>
                  </a:lnTo>
                  <a:lnTo>
                    <a:pt x="227460" y="332837"/>
                  </a:lnTo>
                  <a:lnTo>
                    <a:pt x="248284" y="342391"/>
                  </a:lnTo>
                  <a:lnTo>
                    <a:pt x="259879" y="347579"/>
                  </a:lnTo>
                  <a:lnTo>
                    <a:pt x="268176" y="354742"/>
                  </a:lnTo>
                  <a:lnTo>
                    <a:pt x="273163" y="363858"/>
                  </a:lnTo>
                  <a:lnTo>
                    <a:pt x="274828" y="374903"/>
                  </a:lnTo>
                  <a:lnTo>
                    <a:pt x="274828" y="382015"/>
                  </a:lnTo>
                  <a:lnTo>
                    <a:pt x="242569" y="408813"/>
                  </a:lnTo>
                  <a:lnTo>
                    <a:pt x="223541" y="405909"/>
                  </a:lnTo>
                  <a:lnTo>
                    <a:pt x="177579" y="382720"/>
                  </a:lnTo>
                  <a:lnTo>
                    <a:pt x="139360" y="352595"/>
                  </a:lnTo>
                  <a:lnTo>
                    <a:pt x="99597" y="315344"/>
                  </a:lnTo>
                  <a:lnTo>
                    <a:pt x="71119" y="287908"/>
                  </a:lnTo>
                  <a:lnTo>
                    <a:pt x="70865" y="392175"/>
                  </a:lnTo>
                  <a:lnTo>
                    <a:pt x="70865" y="399541"/>
                  </a:lnTo>
                  <a:lnTo>
                    <a:pt x="68706" y="406145"/>
                  </a:lnTo>
                  <a:lnTo>
                    <a:pt x="39369" y="424941"/>
                  </a:lnTo>
                  <a:lnTo>
                    <a:pt x="30102" y="423943"/>
                  </a:lnTo>
                  <a:lnTo>
                    <a:pt x="2127" y="396224"/>
                  </a:lnTo>
                  <a:lnTo>
                    <a:pt x="0" y="382524"/>
                  </a:lnTo>
                  <a:lnTo>
                    <a:pt x="214" y="351563"/>
                  </a:lnTo>
                  <a:lnTo>
                    <a:pt x="857" y="313721"/>
                  </a:lnTo>
                  <a:lnTo>
                    <a:pt x="1928" y="268974"/>
                  </a:lnTo>
                  <a:lnTo>
                    <a:pt x="3428" y="217296"/>
                  </a:lnTo>
                  <a:lnTo>
                    <a:pt x="4929" y="165600"/>
                  </a:lnTo>
                  <a:lnTo>
                    <a:pt x="6000" y="120808"/>
                  </a:lnTo>
                  <a:lnTo>
                    <a:pt x="6643" y="82923"/>
                  </a:lnTo>
                  <a:lnTo>
                    <a:pt x="6858" y="51942"/>
                  </a:lnTo>
                  <a:lnTo>
                    <a:pt x="7477" y="45303"/>
                  </a:lnTo>
                  <a:lnTo>
                    <a:pt x="34462" y="18907"/>
                  </a:lnTo>
                  <a:lnTo>
                    <a:pt x="41656" y="18287"/>
                  </a:lnTo>
                  <a:close/>
                </a:path>
                <a:path w="1760855" h="437515">
                  <a:moveTo>
                    <a:pt x="1289558" y="1396"/>
                  </a:moveTo>
                  <a:lnTo>
                    <a:pt x="1309393" y="3440"/>
                  </a:lnTo>
                  <a:lnTo>
                    <a:pt x="1323562" y="9556"/>
                  </a:lnTo>
                  <a:lnTo>
                    <a:pt x="1332063" y="19720"/>
                  </a:lnTo>
                  <a:lnTo>
                    <a:pt x="1334897" y="33908"/>
                  </a:lnTo>
                  <a:lnTo>
                    <a:pt x="1332273" y="48004"/>
                  </a:lnTo>
                  <a:lnTo>
                    <a:pt x="1324387" y="58086"/>
                  </a:lnTo>
                  <a:lnTo>
                    <a:pt x="1311215" y="64144"/>
                  </a:lnTo>
                  <a:lnTo>
                    <a:pt x="1292733" y="66166"/>
                  </a:lnTo>
                  <a:lnTo>
                    <a:pt x="1278800" y="67476"/>
                  </a:lnTo>
                  <a:lnTo>
                    <a:pt x="1266904" y="71405"/>
                  </a:lnTo>
                  <a:lnTo>
                    <a:pt x="1240710" y="107187"/>
                  </a:lnTo>
                  <a:lnTo>
                    <a:pt x="1234821" y="143128"/>
                  </a:lnTo>
                  <a:lnTo>
                    <a:pt x="1250225" y="141868"/>
                  </a:lnTo>
                  <a:lnTo>
                    <a:pt x="1263284" y="140954"/>
                  </a:lnTo>
                  <a:lnTo>
                    <a:pt x="1273986" y="140396"/>
                  </a:lnTo>
                  <a:lnTo>
                    <a:pt x="1282319" y="140207"/>
                  </a:lnTo>
                  <a:lnTo>
                    <a:pt x="1302635" y="142186"/>
                  </a:lnTo>
                  <a:lnTo>
                    <a:pt x="1317117" y="148129"/>
                  </a:lnTo>
                  <a:lnTo>
                    <a:pt x="1325788" y="158049"/>
                  </a:lnTo>
                  <a:lnTo>
                    <a:pt x="1328673" y="171957"/>
                  </a:lnTo>
                  <a:lnTo>
                    <a:pt x="1325600" y="186126"/>
                  </a:lnTo>
                  <a:lnTo>
                    <a:pt x="1316370" y="196056"/>
                  </a:lnTo>
                  <a:lnTo>
                    <a:pt x="1300974" y="201747"/>
                  </a:lnTo>
                  <a:lnTo>
                    <a:pt x="1279398" y="203200"/>
                  </a:lnTo>
                  <a:lnTo>
                    <a:pt x="1270585" y="203126"/>
                  </a:lnTo>
                  <a:lnTo>
                    <a:pt x="1259760" y="203469"/>
                  </a:lnTo>
                  <a:lnTo>
                    <a:pt x="1231439" y="235251"/>
                  </a:lnTo>
                  <a:lnTo>
                    <a:pt x="1231401" y="252882"/>
                  </a:lnTo>
                  <a:lnTo>
                    <a:pt x="1231519" y="272288"/>
                  </a:lnTo>
                  <a:lnTo>
                    <a:pt x="1231999" y="298386"/>
                  </a:lnTo>
                  <a:lnTo>
                    <a:pt x="1232312" y="318198"/>
                  </a:lnTo>
                  <a:lnTo>
                    <a:pt x="1232483" y="331724"/>
                  </a:lnTo>
                  <a:lnTo>
                    <a:pt x="1232535" y="338963"/>
                  </a:lnTo>
                  <a:lnTo>
                    <a:pt x="1232177" y="360445"/>
                  </a:lnTo>
                  <a:lnTo>
                    <a:pt x="1226820" y="410844"/>
                  </a:lnTo>
                  <a:lnTo>
                    <a:pt x="1194180" y="437261"/>
                  </a:lnTo>
                  <a:lnTo>
                    <a:pt x="1187463" y="436711"/>
                  </a:lnTo>
                  <a:lnTo>
                    <a:pt x="1159764" y="414908"/>
                  </a:lnTo>
                  <a:lnTo>
                    <a:pt x="1159764" y="405891"/>
                  </a:lnTo>
                  <a:lnTo>
                    <a:pt x="1159764" y="403732"/>
                  </a:lnTo>
                  <a:lnTo>
                    <a:pt x="1159891" y="401574"/>
                  </a:lnTo>
                  <a:lnTo>
                    <a:pt x="1160272" y="399668"/>
                  </a:lnTo>
                  <a:lnTo>
                    <a:pt x="1162845" y="382214"/>
                  </a:lnTo>
                  <a:lnTo>
                    <a:pt x="1164669" y="365283"/>
                  </a:lnTo>
                  <a:lnTo>
                    <a:pt x="1165754" y="348876"/>
                  </a:lnTo>
                  <a:lnTo>
                    <a:pt x="1166114" y="332993"/>
                  </a:lnTo>
                  <a:lnTo>
                    <a:pt x="1166114" y="209041"/>
                  </a:lnTo>
                  <a:lnTo>
                    <a:pt x="1163192" y="209295"/>
                  </a:lnTo>
                  <a:lnTo>
                    <a:pt x="1157732" y="209930"/>
                  </a:lnTo>
                  <a:lnTo>
                    <a:pt x="1149858" y="211074"/>
                  </a:lnTo>
                  <a:lnTo>
                    <a:pt x="1143508" y="211962"/>
                  </a:lnTo>
                  <a:lnTo>
                    <a:pt x="1138682" y="212343"/>
                  </a:lnTo>
                  <a:lnTo>
                    <a:pt x="1135380" y="212343"/>
                  </a:lnTo>
                  <a:lnTo>
                    <a:pt x="1101074" y="186882"/>
                  </a:lnTo>
                  <a:lnTo>
                    <a:pt x="1100455" y="179831"/>
                  </a:lnTo>
                  <a:lnTo>
                    <a:pt x="1101979" y="169304"/>
                  </a:lnTo>
                  <a:lnTo>
                    <a:pt x="1141110" y="146938"/>
                  </a:lnTo>
                  <a:lnTo>
                    <a:pt x="1168146" y="145414"/>
                  </a:lnTo>
                  <a:lnTo>
                    <a:pt x="1168427" y="142011"/>
                  </a:lnTo>
                  <a:lnTo>
                    <a:pt x="1175825" y="91489"/>
                  </a:lnTo>
                  <a:lnTo>
                    <a:pt x="1190787" y="50393"/>
                  </a:lnTo>
                  <a:lnTo>
                    <a:pt x="1217602" y="20417"/>
                  </a:lnTo>
                  <a:lnTo>
                    <a:pt x="1261746" y="3514"/>
                  </a:lnTo>
                  <a:lnTo>
                    <a:pt x="1289558" y="1396"/>
                  </a:lnTo>
                  <a:close/>
                </a:path>
                <a:path w="1760855" h="437515">
                  <a:moveTo>
                    <a:pt x="1554353" y="507"/>
                  </a:moveTo>
                  <a:lnTo>
                    <a:pt x="1587900" y="26548"/>
                  </a:lnTo>
                  <a:lnTo>
                    <a:pt x="1588589" y="39090"/>
                  </a:lnTo>
                  <a:lnTo>
                    <a:pt x="1588817" y="45291"/>
                  </a:lnTo>
                  <a:lnTo>
                    <a:pt x="1589212" y="51992"/>
                  </a:lnTo>
                  <a:lnTo>
                    <a:pt x="1589786" y="59181"/>
                  </a:lnTo>
                  <a:lnTo>
                    <a:pt x="1590286" y="66371"/>
                  </a:lnTo>
                  <a:lnTo>
                    <a:pt x="1590643" y="73072"/>
                  </a:lnTo>
                  <a:lnTo>
                    <a:pt x="1590857" y="79273"/>
                  </a:lnTo>
                  <a:lnTo>
                    <a:pt x="1590929" y="84962"/>
                  </a:lnTo>
                  <a:lnTo>
                    <a:pt x="1590835" y="100395"/>
                  </a:lnTo>
                  <a:lnTo>
                    <a:pt x="1590563" y="117173"/>
                  </a:lnTo>
                  <a:lnTo>
                    <a:pt x="1590125" y="135308"/>
                  </a:lnTo>
                  <a:lnTo>
                    <a:pt x="1589532" y="154812"/>
                  </a:lnTo>
                  <a:lnTo>
                    <a:pt x="1588887" y="173624"/>
                  </a:lnTo>
                  <a:lnTo>
                    <a:pt x="1588468" y="191388"/>
                  </a:lnTo>
                  <a:lnTo>
                    <a:pt x="1588263" y="208105"/>
                  </a:lnTo>
                  <a:lnTo>
                    <a:pt x="1588261" y="223774"/>
                  </a:lnTo>
                  <a:lnTo>
                    <a:pt x="1607313" y="208059"/>
                  </a:lnTo>
                  <a:lnTo>
                    <a:pt x="1630759" y="187023"/>
                  </a:lnTo>
                  <a:lnTo>
                    <a:pt x="1658610" y="160676"/>
                  </a:lnTo>
                  <a:lnTo>
                    <a:pt x="1690877" y="129031"/>
                  </a:lnTo>
                  <a:lnTo>
                    <a:pt x="1696497" y="124271"/>
                  </a:lnTo>
                  <a:lnTo>
                    <a:pt x="1702498" y="120856"/>
                  </a:lnTo>
                  <a:lnTo>
                    <a:pt x="1708880" y="118798"/>
                  </a:lnTo>
                  <a:lnTo>
                    <a:pt x="1715642" y="118110"/>
                  </a:lnTo>
                  <a:lnTo>
                    <a:pt x="1722383" y="118750"/>
                  </a:lnTo>
                  <a:lnTo>
                    <a:pt x="1750155" y="145361"/>
                  </a:lnTo>
                  <a:lnTo>
                    <a:pt x="1750822" y="151891"/>
                  </a:lnTo>
                  <a:lnTo>
                    <a:pt x="1750822" y="159512"/>
                  </a:lnTo>
                  <a:lnTo>
                    <a:pt x="1725810" y="190434"/>
                  </a:lnTo>
                  <a:lnTo>
                    <a:pt x="1690949" y="224672"/>
                  </a:lnTo>
                  <a:lnTo>
                    <a:pt x="1671447" y="242315"/>
                  </a:lnTo>
                  <a:lnTo>
                    <a:pt x="1723009" y="308737"/>
                  </a:lnTo>
                  <a:lnTo>
                    <a:pt x="1739417" y="331545"/>
                  </a:lnTo>
                  <a:lnTo>
                    <a:pt x="1751123" y="350234"/>
                  </a:lnTo>
                  <a:lnTo>
                    <a:pt x="1758138" y="364779"/>
                  </a:lnTo>
                  <a:lnTo>
                    <a:pt x="1760474" y="375157"/>
                  </a:lnTo>
                  <a:lnTo>
                    <a:pt x="1759785" y="381680"/>
                  </a:lnTo>
                  <a:lnTo>
                    <a:pt x="1724787" y="407796"/>
                  </a:lnTo>
                  <a:lnTo>
                    <a:pt x="1715571" y="406628"/>
                  </a:lnTo>
                  <a:lnTo>
                    <a:pt x="1707546" y="403113"/>
                  </a:lnTo>
                  <a:lnTo>
                    <a:pt x="1700712" y="397242"/>
                  </a:lnTo>
                  <a:lnTo>
                    <a:pt x="1695069" y="389000"/>
                  </a:lnTo>
                  <a:lnTo>
                    <a:pt x="1688212" y="377237"/>
                  </a:lnTo>
                  <a:lnTo>
                    <a:pt x="1679844" y="364426"/>
                  </a:lnTo>
                  <a:lnTo>
                    <a:pt x="1669976" y="350567"/>
                  </a:lnTo>
                  <a:lnTo>
                    <a:pt x="1658620" y="335661"/>
                  </a:lnTo>
                  <a:lnTo>
                    <a:pt x="1641994" y="314561"/>
                  </a:lnTo>
                  <a:lnTo>
                    <a:pt x="1629822" y="299069"/>
                  </a:lnTo>
                  <a:lnTo>
                    <a:pt x="1622079" y="289173"/>
                  </a:lnTo>
                  <a:lnTo>
                    <a:pt x="1618742" y="284861"/>
                  </a:lnTo>
                  <a:lnTo>
                    <a:pt x="1609264" y="291764"/>
                  </a:lnTo>
                  <a:lnTo>
                    <a:pt x="1600644" y="297799"/>
                  </a:lnTo>
                  <a:lnTo>
                    <a:pt x="1592881" y="302952"/>
                  </a:lnTo>
                  <a:lnTo>
                    <a:pt x="1585976" y="307213"/>
                  </a:lnTo>
                  <a:lnTo>
                    <a:pt x="1584902" y="324262"/>
                  </a:lnTo>
                  <a:lnTo>
                    <a:pt x="1584150" y="340931"/>
                  </a:lnTo>
                  <a:lnTo>
                    <a:pt x="1583707" y="357219"/>
                  </a:lnTo>
                  <a:lnTo>
                    <a:pt x="1583563" y="373125"/>
                  </a:lnTo>
                  <a:lnTo>
                    <a:pt x="1582947" y="380033"/>
                  </a:lnTo>
                  <a:lnTo>
                    <a:pt x="1549399" y="406400"/>
                  </a:lnTo>
                  <a:lnTo>
                    <a:pt x="1534064" y="403784"/>
                  </a:lnTo>
                  <a:lnTo>
                    <a:pt x="1523111" y="395954"/>
                  </a:lnTo>
                  <a:lnTo>
                    <a:pt x="1516538" y="382932"/>
                  </a:lnTo>
                  <a:lnTo>
                    <a:pt x="1514348" y="364743"/>
                  </a:lnTo>
                  <a:lnTo>
                    <a:pt x="1514536" y="353718"/>
                  </a:lnTo>
                  <a:lnTo>
                    <a:pt x="1515094" y="340264"/>
                  </a:lnTo>
                  <a:lnTo>
                    <a:pt x="1516008" y="324381"/>
                  </a:lnTo>
                  <a:lnTo>
                    <a:pt x="1517269" y="306069"/>
                  </a:lnTo>
                  <a:lnTo>
                    <a:pt x="1518509" y="287778"/>
                  </a:lnTo>
                  <a:lnTo>
                    <a:pt x="1519380" y="271938"/>
                  </a:lnTo>
                  <a:lnTo>
                    <a:pt x="1519894" y="258528"/>
                  </a:lnTo>
                  <a:lnTo>
                    <a:pt x="1520063" y="247523"/>
                  </a:lnTo>
                  <a:lnTo>
                    <a:pt x="1520134" y="228897"/>
                  </a:lnTo>
                  <a:lnTo>
                    <a:pt x="1520348" y="209010"/>
                  </a:lnTo>
                  <a:lnTo>
                    <a:pt x="1520705" y="187836"/>
                  </a:lnTo>
                  <a:lnTo>
                    <a:pt x="1521205" y="165353"/>
                  </a:lnTo>
                  <a:lnTo>
                    <a:pt x="1521706" y="142896"/>
                  </a:lnTo>
                  <a:lnTo>
                    <a:pt x="1522063" y="121808"/>
                  </a:lnTo>
                  <a:lnTo>
                    <a:pt x="1522277" y="102078"/>
                  </a:lnTo>
                  <a:lnTo>
                    <a:pt x="1522348" y="83692"/>
                  </a:lnTo>
                  <a:lnTo>
                    <a:pt x="1522348" y="76580"/>
                  </a:lnTo>
                  <a:lnTo>
                    <a:pt x="1521967" y="68199"/>
                  </a:lnTo>
                  <a:lnTo>
                    <a:pt x="1521205" y="58546"/>
                  </a:lnTo>
                  <a:lnTo>
                    <a:pt x="1520444" y="48894"/>
                  </a:lnTo>
                  <a:lnTo>
                    <a:pt x="1520063" y="40512"/>
                  </a:lnTo>
                  <a:lnTo>
                    <a:pt x="1520063" y="33400"/>
                  </a:lnTo>
                  <a:lnTo>
                    <a:pt x="1547181" y="1081"/>
                  </a:lnTo>
                  <a:lnTo>
                    <a:pt x="1554353" y="507"/>
                  </a:lnTo>
                  <a:close/>
                </a:path>
                <a:path w="1760855" h="437515">
                  <a:moveTo>
                    <a:pt x="350773" y="0"/>
                  </a:moveTo>
                  <a:lnTo>
                    <a:pt x="384174" y="22351"/>
                  </a:lnTo>
                  <a:lnTo>
                    <a:pt x="384174" y="31876"/>
                  </a:lnTo>
                  <a:lnTo>
                    <a:pt x="384174" y="361188"/>
                  </a:lnTo>
                  <a:lnTo>
                    <a:pt x="382033" y="381837"/>
                  </a:lnTo>
                  <a:lnTo>
                    <a:pt x="375618" y="396557"/>
                  </a:lnTo>
                  <a:lnTo>
                    <a:pt x="364940" y="405372"/>
                  </a:lnTo>
                  <a:lnTo>
                    <a:pt x="350011" y="408304"/>
                  </a:lnTo>
                  <a:lnTo>
                    <a:pt x="342896" y="407711"/>
                  </a:lnTo>
                  <a:lnTo>
                    <a:pt x="315722" y="374650"/>
                  </a:lnTo>
                  <a:lnTo>
                    <a:pt x="315722" y="31876"/>
                  </a:lnTo>
                  <a:lnTo>
                    <a:pt x="343727" y="523"/>
                  </a:lnTo>
                  <a:lnTo>
                    <a:pt x="350773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55745" y="564768"/>
              <a:ext cx="3736594" cy="41363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88078" y="705866"/>
              <a:ext cx="87884" cy="1087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26329" y="555625"/>
              <a:ext cx="2875153" cy="43192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055745" y="595502"/>
              <a:ext cx="836294" cy="382905"/>
            </a:xfrm>
            <a:custGeom>
              <a:avLst/>
              <a:gdLst/>
              <a:ahLst/>
              <a:cxnLst/>
              <a:rect l="l" t="t" r="r" b="b"/>
              <a:pathLst>
                <a:path w="836295" h="382905">
                  <a:moveTo>
                    <a:pt x="532891" y="105156"/>
                  </a:moveTo>
                  <a:lnTo>
                    <a:pt x="554561" y="109275"/>
                  </a:lnTo>
                  <a:lnTo>
                    <a:pt x="570039" y="121634"/>
                  </a:lnTo>
                  <a:lnTo>
                    <a:pt x="579326" y="142232"/>
                  </a:lnTo>
                  <a:lnTo>
                    <a:pt x="582421" y="171069"/>
                  </a:lnTo>
                  <a:lnTo>
                    <a:pt x="582421" y="179450"/>
                  </a:lnTo>
                  <a:lnTo>
                    <a:pt x="561969" y="223172"/>
                  </a:lnTo>
                  <a:lnTo>
                    <a:pt x="547751" y="225551"/>
                  </a:lnTo>
                  <a:lnTo>
                    <a:pt x="534082" y="223529"/>
                  </a:lnTo>
                  <a:lnTo>
                    <a:pt x="524319" y="217471"/>
                  </a:lnTo>
                  <a:lnTo>
                    <a:pt x="518461" y="207389"/>
                  </a:lnTo>
                  <a:lnTo>
                    <a:pt x="516508" y="193294"/>
                  </a:lnTo>
                  <a:lnTo>
                    <a:pt x="515238" y="168275"/>
                  </a:lnTo>
                  <a:lnTo>
                    <a:pt x="489382" y="175206"/>
                  </a:lnTo>
                  <a:lnTo>
                    <a:pt x="467455" y="187055"/>
                  </a:lnTo>
                  <a:lnTo>
                    <a:pt x="449480" y="203833"/>
                  </a:lnTo>
                  <a:lnTo>
                    <a:pt x="435482" y="225551"/>
                  </a:lnTo>
                  <a:lnTo>
                    <a:pt x="435737" y="350138"/>
                  </a:lnTo>
                  <a:lnTo>
                    <a:pt x="435139" y="356953"/>
                  </a:lnTo>
                  <a:lnTo>
                    <a:pt x="401574" y="382905"/>
                  </a:lnTo>
                  <a:lnTo>
                    <a:pt x="394307" y="382285"/>
                  </a:lnTo>
                  <a:lnTo>
                    <a:pt x="369824" y="359410"/>
                  </a:lnTo>
                  <a:lnTo>
                    <a:pt x="369824" y="350138"/>
                  </a:lnTo>
                  <a:lnTo>
                    <a:pt x="369824" y="187833"/>
                  </a:lnTo>
                  <a:lnTo>
                    <a:pt x="369824" y="182752"/>
                  </a:lnTo>
                  <a:lnTo>
                    <a:pt x="369950" y="175133"/>
                  </a:lnTo>
                  <a:lnTo>
                    <a:pt x="370331" y="164973"/>
                  </a:lnTo>
                  <a:lnTo>
                    <a:pt x="370585" y="154812"/>
                  </a:lnTo>
                  <a:lnTo>
                    <a:pt x="370839" y="147193"/>
                  </a:lnTo>
                  <a:lnTo>
                    <a:pt x="370839" y="141986"/>
                  </a:lnTo>
                  <a:lnTo>
                    <a:pt x="370839" y="132842"/>
                  </a:lnTo>
                  <a:lnTo>
                    <a:pt x="373633" y="125095"/>
                  </a:lnTo>
                  <a:lnTo>
                    <a:pt x="379094" y="118872"/>
                  </a:lnTo>
                  <a:lnTo>
                    <a:pt x="384682" y="112649"/>
                  </a:lnTo>
                  <a:lnTo>
                    <a:pt x="392556" y="109600"/>
                  </a:lnTo>
                  <a:lnTo>
                    <a:pt x="402716" y="109600"/>
                  </a:lnTo>
                  <a:lnTo>
                    <a:pt x="415123" y="111363"/>
                  </a:lnTo>
                  <a:lnTo>
                    <a:pt x="424719" y="116649"/>
                  </a:lnTo>
                  <a:lnTo>
                    <a:pt x="431506" y="125460"/>
                  </a:lnTo>
                  <a:lnTo>
                    <a:pt x="435482" y="137795"/>
                  </a:lnTo>
                  <a:lnTo>
                    <a:pt x="458007" y="123533"/>
                  </a:lnTo>
                  <a:lnTo>
                    <a:pt x="481758" y="113331"/>
                  </a:lnTo>
                  <a:lnTo>
                    <a:pt x="506724" y="107201"/>
                  </a:lnTo>
                  <a:lnTo>
                    <a:pt x="532891" y="105156"/>
                  </a:lnTo>
                  <a:close/>
                </a:path>
                <a:path w="836295" h="382905">
                  <a:moveTo>
                    <a:pt x="729106" y="102870"/>
                  </a:moveTo>
                  <a:lnTo>
                    <a:pt x="772666" y="110692"/>
                  </a:lnTo>
                  <a:lnTo>
                    <a:pt x="820737" y="135175"/>
                  </a:lnTo>
                  <a:lnTo>
                    <a:pt x="831214" y="156210"/>
                  </a:lnTo>
                  <a:lnTo>
                    <a:pt x="831214" y="164211"/>
                  </a:lnTo>
                  <a:lnTo>
                    <a:pt x="828420" y="171450"/>
                  </a:lnTo>
                  <a:lnTo>
                    <a:pt x="822832" y="177673"/>
                  </a:lnTo>
                  <a:lnTo>
                    <a:pt x="816863" y="184531"/>
                  </a:lnTo>
                  <a:lnTo>
                    <a:pt x="809116" y="187833"/>
                  </a:lnTo>
                  <a:lnTo>
                    <a:pt x="799718" y="187833"/>
                  </a:lnTo>
                  <a:lnTo>
                    <a:pt x="794121" y="187118"/>
                  </a:lnTo>
                  <a:lnTo>
                    <a:pt x="787987" y="184975"/>
                  </a:lnTo>
                  <a:lnTo>
                    <a:pt x="781305" y="181403"/>
                  </a:lnTo>
                  <a:lnTo>
                    <a:pt x="774064" y="176402"/>
                  </a:lnTo>
                  <a:lnTo>
                    <a:pt x="765682" y="171328"/>
                  </a:lnTo>
                  <a:lnTo>
                    <a:pt x="755395" y="167719"/>
                  </a:lnTo>
                  <a:lnTo>
                    <a:pt x="743203" y="165562"/>
                  </a:lnTo>
                  <a:lnTo>
                    <a:pt x="729106" y="164846"/>
                  </a:lnTo>
                  <a:lnTo>
                    <a:pt x="719369" y="167181"/>
                  </a:lnTo>
                  <a:lnTo>
                    <a:pt x="687704" y="202311"/>
                  </a:lnTo>
                  <a:lnTo>
                    <a:pt x="667809" y="250906"/>
                  </a:lnTo>
                  <a:lnTo>
                    <a:pt x="666495" y="264668"/>
                  </a:lnTo>
                  <a:lnTo>
                    <a:pt x="667664" y="277004"/>
                  </a:lnTo>
                  <a:lnTo>
                    <a:pt x="694886" y="311729"/>
                  </a:lnTo>
                  <a:lnTo>
                    <a:pt x="732408" y="319659"/>
                  </a:lnTo>
                  <a:lnTo>
                    <a:pt x="741152" y="318873"/>
                  </a:lnTo>
                  <a:lnTo>
                    <a:pt x="750824" y="316515"/>
                  </a:lnTo>
                  <a:lnTo>
                    <a:pt x="761448" y="312586"/>
                  </a:lnTo>
                  <a:lnTo>
                    <a:pt x="773049" y="307086"/>
                  </a:lnTo>
                  <a:lnTo>
                    <a:pt x="783955" y="301565"/>
                  </a:lnTo>
                  <a:lnTo>
                    <a:pt x="792670" y="297592"/>
                  </a:lnTo>
                  <a:lnTo>
                    <a:pt x="799195" y="295191"/>
                  </a:lnTo>
                  <a:lnTo>
                    <a:pt x="803528" y="294386"/>
                  </a:lnTo>
                  <a:lnTo>
                    <a:pt x="812418" y="294386"/>
                  </a:lnTo>
                  <a:lnTo>
                    <a:pt x="820038" y="297688"/>
                  </a:lnTo>
                  <a:lnTo>
                    <a:pt x="826388" y="304164"/>
                  </a:lnTo>
                  <a:lnTo>
                    <a:pt x="832738" y="310514"/>
                  </a:lnTo>
                  <a:lnTo>
                    <a:pt x="835913" y="317881"/>
                  </a:lnTo>
                  <a:lnTo>
                    <a:pt x="835913" y="326136"/>
                  </a:lnTo>
                  <a:lnTo>
                    <a:pt x="793750" y="364871"/>
                  </a:lnTo>
                  <a:lnTo>
                    <a:pt x="745118" y="380819"/>
                  </a:lnTo>
                  <a:lnTo>
                    <a:pt x="732408" y="381888"/>
                  </a:lnTo>
                  <a:lnTo>
                    <a:pt x="706191" y="379958"/>
                  </a:lnTo>
                  <a:lnTo>
                    <a:pt x="660471" y="364476"/>
                  </a:lnTo>
                  <a:lnTo>
                    <a:pt x="623893" y="333283"/>
                  </a:lnTo>
                  <a:lnTo>
                    <a:pt x="604410" y="290143"/>
                  </a:lnTo>
                  <a:lnTo>
                    <a:pt x="601979" y="264668"/>
                  </a:lnTo>
                  <a:lnTo>
                    <a:pt x="604168" y="239805"/>
                  </a:lnTo>
                  <a:lnTo>
                    <a:pt x="621643" y="188890"/>
                  </a:lnTo>
                  <a:lnTo>
                    <a:pt x="657526" y="136624"/>
                  </a:lnTo>
                  <a:lnTo>
                    <a:pt x="703627" y="106628"/>
                  </a:lnTo>
                  <a:lnTo>
                    <a:pt x="729106" y="102870"/>
                  </a:lnTo>
                  <a:close/>
                </a:path>
                <a:path w="836295" h="382905">
                  <a:moveTo>
                    <a:pt x="211835" y="0"/>
                  </a:moveTo>
                  <a:lnTo>
                    <a:pt x="248284" y="33020"/>
                  </a:lnTo>
                  <a:lnTo>
                    <a:pt x="251118" y="47924"/>
                  </a:lnTo>
                  <a:lnTo>
                    <a:pt x="254666" y="66151"/>
                  </a:lnTo>
                  <a:lnTo>
                    <a:pt x="263905" y="112522"/>
                  </a:lnTo>
                  <a:lnTo>
                    <a:pt x="280654" y="189039"/>
                  </a:lnTo>
                  <a:lnTo>
                    <a:pt x="290284" y="231143"/>
                  </a:lnTo>
                  <a:lnTo>
                    <a:pt x="300735" y="275844"/>
                  </a:lnTo>
                  <a:lnTo>
                    <a:pt x="313435" y="308610"/>
                  </a:lnTo>
                  <a:lnTo>
                    <a:pt x="317343" y="318537"/>
                  </a:lnTo>
                  <a:lnTo>
                    <a:pt x="320119" y="327167"/>
                  </a:lnTo>
                  <a:lnTo>
                    <a:pt x="321776" y="334488"/>
                  </a:lnTo>
                  <a:lnTo>
                    <a:pt x="322325" y="340487"/>
                  </a:lnTo>
                  <a:lnTo>
                    <a:pt x="321657" y="347418"/>
                  </a:lnTo>
                  <a:lnTo>
                    <a:pt x="287146" y="373761"/>
                  </a:lnTo>
                  <a:lnTo>
                    <a:pt x="277334" y="370593"/>
                  </a:lnTo>
                  <a:lnTo>
                    <a:pt x="247776" y="327660"/>
                  </a:lnTo>
                  <a:lnTo>
                    <a:pt x="230149" y="278725"/>
                  </a:lnTo>
                  <a:lnTo>
                    <a:pt x="225170" y="260223"/>
                  </a:lnTo>
                  <a:lnTo>
                    <a:pt x="214572" y="261576"/>
                  </a:lnTo>
                  <a:lnTo>
                    <a:pt x="201056" y="262953"/>
                  </a:lnTo>
                  <a:lnTo>
                    <a:pt x="184612" y="264330"/>
                  </a:lnTo>
                  <a:lnTo>
                    <a:pt x="165226" y="265684"/>
                  </a:lnTo>
                  <a:lnTo>
                    <a:pt x="146770" y="267088"/>
                  </a:lnTo>
                  <a:lnTo>
                    <a:pt x="130635" y="268636"/>
                  </a:lnTo>
                  <a:lnTo>
                    <a:pt x="116810" y="270327"/>
                  </a:lnTo>
                  <a:lnTo>
                    <a:pt x="105282" y="272161"/>
                  </a:lnTo>
                  <a:lnTo>
                    <a:pt x="98520" y="287498"/>
                  </a:lnTo>
                  <a:lnTo>
                    <a:pt x="89662" y="306276"/>
                  </a:lnTo>
                  <a:lnTo>
                    <a:pt x="65658" y="354202"/>
                  </a:lnTo>
                  <a:lnTo>
                    <a:pt x="35432" y="371983"/>
                  </a:lnTo>
                  <a:lnTo>
                    <a:pt x="28761" y="371409"/>
                  </a:lnTo>
                  <a:lnTo>
                    <a:pt x="0" y="339089"/>
                  </a:lnTo>
                  <a:lnTo>
                    <a:pt x="2260" y="328945"/>
                  </a:lnTo>
                  <a:lnTo>
                    <a:pt x="9032" y="311276"/>
                  </a:lnTo>
                  <a:lnTo>
                    <a:pt x="20306" y="286083"/>
                  </a:lnTo>
                  <a:lnTo>
                    <a:pt x="36067" y="253364"/>
                  </a:lnTo>
                  <a:lnTo>
                    <a:pt x="33781" y="248158"/>
                  </a:lnTo>
                  <a:lnTo>
                    <a:pt x="32765" y="243332"/>
                  </a:lnTo>
                  <a:lnTo>
                    <a:pt x="33146" y="238887"/>
                  </a:lnTo>
                  <a:lnTo>
                    <a:pt x="35004" y="233293"/>
                  </a:lnTo>
                  <a:lnTo>
                    <a:pt x="39623" y="228330"/>
                  </a:lnTo>
                  <a:lnTo>
                    <a:pt x="47005" y="224010"/>
                  </a:lnTo>
                  <a:lnTo>
                    <a:pt x="57150" y="220345"/>
                  </a:lnTo>
                  <a:lnTo>
                    <a:pt x="75269" y="189581"/>
                  </a:lnTo>
                  <a:lnTo>
                    <a:pt x="114460" y="126386"/>
                  </a:lnTo>
                  <a:lnTo>
                    <a:pt x="135508" y="93980"/>
                  </a:lnTo>
                  <a:lnTo>
                    <a:pt x="163490" y="52881"/>
                  </a:lnTo>
                  <a:lnTo>
                    <a:pt x="201642" y="5879"/>
                  </a:lnTo>
                  <a:lnTo>
                    <a:pt x="211835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34340" y="1308861"/>
            <a:ext cx="4360545" cy="4718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sz="2700" b="1" spc="-5" dirty="0">
                <a:latin typeface="Calibri"/>
                <a:cs typeface="Calibri"/>
              </a:rPr>
              <a:t>1</a:t>
            </a:r>
            <a:r>
              <a:rPr sz="2700" b="1" spc="-5" dirty="0">
                <a:latin typeface="Comic Sans MS"/>
                <a:cs typeface="Comic Sans MS"/>
              </a:rPr>
              <a:t>.</a:t>
            </a:r>
            <a:r>
              <a:rPr sz="2700" b="1" spc="-25" dirty="0">
                <a:latin typeface="Comic Sans MS"/>
                <a:cs typeface="Comic Sans MS"/>
              </a:rPr>
              <a:t> </a:t>
            </a:r>
            <a:r>
              <a:rPr sz="2700" b="1" spc="-5" dirty="0">
                <a:latin typeface="Comic Sans MS"/>
                <a:cs typeface="Comic Sans MS"/>
              </a:rPr>
              <a:t>Metanogen</a:t>
            </a:r>
            <a:r>
              <a:rPr sz="2700" b="1" spc="10" dirty="0">
                <a:latin typeface="Comic Sans MS"/>
                <a:cs typeface="Comic Sans MS"/>
              </a:rPr>
              <a:t> </a:t>
            </a:r>
            <a:r>
              <a:rPr sz="2700" b="1" dirty="0">
                <a:latin typeface="Comic Sans MS"/>
                <a:cs typeface="Comic Sans MS"/>
              </a:rPr>
              <a:t>:</a:t>
            </a:r>
            <a:endParaRPr sz="2700">
              <a:latin typeface="Comic Sans MS"/>
              <a:cs typeface="Comic Sans MS"/>
            </a:endParaRPr>
          </a:p>
          <a:p>
            <a:pPr marL="457200" marR="1610360" indent="-343535">
              <a:lnSpc>
                <a:spcPts val="2590"/>
              </a:lnSpc>
              <a:spcBef>
                <a:spcPts val="630"/>
              </a:spcBef>
              <a:buFont typeface="Arial MT"/>
              <a:buChar char="•"/>
              <a:tabLst>
                <a:tab pos="457200" algn="l"/>
                <a:tab pos="457834" algn="l"/>
              </a:tabLst>
            </a:pPr>
            <a:r>
              <a:rPr sz="2700" spc="-5" dirty="0">
                <a:latin typeface="Comic Sans MS"/>
                <a:cs typeface="Comic Sans MS"/>
              </a:rPr>
              <a:t>Anaerobik</a:t>
            </a:r>
            <a:r>
              <a:rPr sz="2700" spc="-55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dan </a:t>
            </a:r>
            <a:r>
              <a:rPr sz="2700" spc="-795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khemosintetik</a:t>
            </a:r>
            <a:endParaRPr sz="2700">
              <a:latin typeface="Comic Sans MS"/>
              <a:cs typeface="Comic Sans MS"/>
            </a:endParaRPr>
          </a:p>
          <a:p>
            <a:pPr marL="457200" marR="1452245" indent="-343535">
              <a:lnSpc>
                <a:spcPts val="2590"/>
              </a:lnSpc>
              <a:spcBef>
                <a:spcPts val="650"/>
              </a:spcBef>
              <a:buFont typeface="Arial MT"/>
              <a:buChar char="•"/>
              <a:tabLst>
                <a:tab pos="457200" algn="l"/>
                <a:tab pos="457834" algn="l"/>
                <a:tab pos="1811655" algn="l"/>
              </a:tabLst>
            </a:pPr>
            <a:r>
              <a:rPr sz="2700" spc="-5" dirty="0">
                <a:latin typeface="Comic Sans MS"/>
                <a:cs typeface="Comic Sans MS"/>
              </a:rPr>
              <a:t>metabolisme </a:t>
            </a:r>
            <a:r>
              <a:rPr sz="2700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membentuk</a:t>
            </a:r>
            <a:r>
              <a:rPr sz="2700" spc="-60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gas </a:t>
            </a:r>
            <a:r>
              <a:rPr sz="2700" spc="-790" dirty="0">
                <a:latin typeface="Comic Sans MS"/>
                <a:cs typeface="Comic Sans MS"/>
              </a:rPr>
              <a:t> </a:t>
            </a:r>
            <a:r>
              <a:rPr sz="2700" dirty="0">
                <a:latin typeface="Comic Sans MS"/>
                <a:cs typeface="Comic Sans MS"/>
              </a:rPr>
              <a:t>metana	(CH</a:t>
            </a:r>
            <a:r>
              <a:rPr sz="2700" baseline="-20061" dirty="0">
                <a:latin typeface="Comic Sans MS"/>
                <a:cs typeface="Comic Sans MS"/>
              </a:rPr>
              <a:t>4</a:t>
            </a:r>
            <a:r>
              <a:rPr sz="2700" dirty="0">
                <a:latin typeface="Comic Sans MS"/>
                <a:cs typeface="Comic Sans MS"/>
              </a:rPr>
              <a:t>)</a:t>
            </a:r>
            <a:endParaRPr sz="2700">
              <a:latin typeface="Comic Sans MS"/>
              <a:cs typeface="Comic Sans MS"/>
            </a:endParaRPr>
          </a:p>
          <a:p>
            <a:pPr marL="457200" marR="123825" indent="-343535">
              <a:lnSpc>
                <a:spcPct val="80000"/>
              </a:lnSpc>
              <a:spcBef>
                <a:spcPts val="680"/>
              </a:spcBef>
              <a:buFont typeface="Arial MT"/>
              <a:buChar char="•"/>
              <a:tabLst>
                <a:tab pos="457200" algn="l"/>
                <a:tab pos="457834" algn="l"/>
              </a:tabLst>
            </a:pPr>
            <a:r>
              <a:rPr sz="2700" spc="-5" dirty="0">
                <a:latin typeface="Comic Sans MS"/>
                <a:cs typeface="Comic Sans MS"/>
              </a:rPr>
              <a:t>Hidup di tempat dengan </a:t>
            </a:r>
            <a:r>
              <a:rPr sz="2700" spc="-795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kadar</a:t>
            </a:r>
            <a:r>
              <a:rPr sz="2700" spc="5" dirty="0">
                <a:latin typeface="Comic Sans MS"/>
                <a:cs typeface="Comic Sans MS"/>
              </a:rPr>
              <a:t> </a:t>
            </a:r>
            <a:r>
              <a:rPr sz="2700" dirty="0">
                <a:latin typeface="Comic Sans MS"/>
                <a:cs typeface="Comic Sans MS"/>
              </a:rPr>
              <a:t>metana</a:t>
            </a:r>
            <a:r>
              <a:rPr sz="2700" spc="10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tinggi</a:t>
            </a:r>
            <a:endParaRPr sz="2700">
              <a:latin typeface="Comic Sans MS"/>
              <a:cs typeface="Comic Sans MS"/>
            </a:endParaRPr>
          </a:p>
          <a:p>
            <a:pPr marL="457200" indent="-343535">
              <a:lnSpc>
                <a:spcPts val="2915"/>
              </a:lnSpc>
              <a:buFont typeface="Arial MT"/>
              <a:buChar char="•"/>
              <a:tabLst>
                <a:tab pos="457200" algn="l"/>
                <a:tab pos="457834" algn="l"/>
              </a:tabLst>
            </a:pPr>
            <a:r>
              <a:rPr sz="2700" spc="-5" dirty="0">
                <a:latin typeface="Comic Sans MS"/>
                <a:cs typeface="Comic Sans MS"/>
              </a:rPr>
              <a:t>contohnya:</a:t>
            </a:r>
            <a:r>
              <a:rPr sz="2700" spc="5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metanogen</a:t>
            </a:r>
            <a:endParaRPr sz="2700">
              <a:latin typeface="Comic Sans MS"/>
              <a:cs typeface="Comic Sans MS"/>
            </a:endParaRPr>
          </a:p>
          <a:p>
            <a:pPr marL="457200" marR="1099185">
              <a:lnSpc>
                <a:spcPts val="2590"/>
              </a:lnSpc>
              <a:spcBef>
                <a:spcPts val="305"/>
              </a:spcBef>
            </a:pPr>
            <a:r>
              <a:rPr sz="2700" dirty="0">
                <a:latin typeface="Comic Sans MS"/>
                <a:cs typeface="Comic Sans MS"/>
              </a:rPr>
              <a:t>pada</a:t>
            </a:r>
            <a:r>
              <a:rPr sz="2700" spc="-45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rumen</a:t>
            </a:r>
            <a:r>
              <a:rPr sz="2700" spc="-35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rayap </a:t>
            </a:r>
            <a:r>
              <a:rPr sz="2700" spc="-790" dirty="0">
                <a:latin typeface="Comic Sans MS"/>
                <a:cs typeface="Comic Sans MS"/>
              </a:rPr>
              <a:t> </a:t>
            </a:r>
            <a:r>
              <a:rPr sz="2700" dirty="0">
                <a:latin typeface="Comic Sans MS"/>
                <a:cs typeface="Comic Sans MS"/>
              </a:rPr>
              <a:t>yaitu</a:t>
            </a:r>
            <a:r>
              <a:rPr sz="2700" spc="-90" dirty="0">
                <a:latin typeface="Comic Sans MS"/>
                <a:cs typeface="Comic Sans MS"/>
              </a:rPr>
              <a:t> </a:t>
            </a:r>
            <a:r>
              <a:rPr sz="2700" i="1" dirty="0">
                <a:latin typeface="Comic Sans MS"/>
                <a:cs typeface="Comic Sans MS"/>
              </a:rPr>
              <a:t>Lachnospira</a:t>
            </a:r>
            <a:endParaRPr sz="2700">
              <a:latin typeface="Comic Sans MS"/>
              <a:cs typeface="Comic Sans MS"/>
            </a:endParaRPr>
          </a:p>
          <a:p>
            <a:pPr marL="457200" marR="30480">
              <a:lnSpc>
                <a:spcPts val="2590"/>
              </a:lnSpc>
              <a:spcBef>
                <a:spcPts val="5"/>
              </a:spcBef>
            </a:pPr>
            <a:r>
              <a:rPr sz="2700" i="1" spc="-5" dirty="0">
                <a:latin typeface="Comic Sans MS"/>
                <a:cs typeface="Comic Sans MS"/>
              </a:rPr>
              <a:t>multipara, Ruminococcus </a:t>
            </a:r>
            <a:r>
              <a:rPr sz="2700" i="1" spc="-795" dirty="0">
                <a:latin typeface="Comic Sans MS"/>
                <a:cs typeface="Comic Sans MS"/>
              </a:rPr>
              <a:t> </a:t>
            </a:r>
            <a:r>
              <a:rPr sz="2700" i="1" dirty="0">
                <a:latin typeface="Comic Sans MS"/>
                <a:cs typeface="Comic Sans MS"/>
              </a:rPr>
              <a:t>albus</a:t>
            </a:r>
            <a:endParaRPr sz="2700">
              <a:latin typeface="Comic Sans MS"/>
              <a:cs typeface="Comic Sans MS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105400" y="1447800"/>
            <a:ext cx="32766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27685"/>
            <a:ext cx="336931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3234" algn="l"/>
              </a:tabLst>
            </a:pPr>
            <a:r>
              <a:rPr sz="2700" spc="-5" dirty="0">
                <a:latin typeface="Calibri"/>
                <a:cs typeface="Calibri"/>
              </a:rPr>
              <a:t>2</a:t>
            </a:r>
            <a:r>
              <a:rPr sz="2700" spc="-5" dirty="0"/>
              <a:t>.	Halofil</a:t>
            </a:r>
            <a:r>
              <a:rPr sz="2700" spc="-15" dirty="0"/>
              <a:t> </a:t>
            </a:r>
            <a:r>
              <a:rPr sz="2700" spc="-5" dirty="0"/>
              <a:t>ekstrem</a:t>
            </a:r>
            <a:r>
              <a:rPr sz="2700" spc="-20" dirty="0"/>
              <a:t> </a:t>
            </a:r>
            <a:r>
              <a:rPr sz="2700" dirty="0"/>
              <a:t>: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885190"/>
            <a:ext cx="4071620" cy="484124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177165" indent="-343535" algn="just">
              <a:lnSpc>
                <a:spcPts val="2920"/>
              </a:lnSpc>
              <a:spcBef>
                <a:spcPts val="459"/>
              </a:spcBef>
              <a:buFont typeface="Arial MT"/>
              <a:buChar char="•"/>
              <a:tabLst>
                <a:tab pos="356235" algn="l"/>
              </a:tabLst>
            </a:pPr>
            <a:r>
              <a:rPr sz="2700" dirty="0">
                <a:latin typeface="Comic Sans MS"/>
                <a:cs typeface="Comic Sans MS"/>
              </a:rPr>
              <a:t>hidup pada </a:t>
            </a:r>
            <a:r>
              <a:rPr sz="2700" spc="-5" dirty="0">
                <a:latin typeface="Comic Sans MS"/>
                <a:cs typeface="Comic Sans MS"/>
              </a:rPr>
              <a:t>lingkungan </a:t>
            </a:r>
            <a:r>
              <a:rPr sz="2700" spc="-795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berkadar</a:t>
            </a:r>
            <a:r>
              <a:rPr sz="2700" spc="-15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garam</a:t>
            </a:r>
            <a:r>
              <a:rPr sz="2700" spc="-10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tinggi</a:t>
            </a:r>
            <a:endParaRPr sz="2700">
              <a:latin typeface="Comic Sans MS"/>
              <a:cs typeface="Comic Sans MS"/>
            </a:endParaRPr>
          </a:p>
          <a:p>
            <a:pPr marL="355600" indent="-343535" algn="just">
              <a:lnSpc>
                <a:spcPts val="3080"/>
              </a:lnSpc>
              <a:spcBef>
                <a:spcPts val="280"/>
              </a:spcBef>
              <a:buFont typeface="Arial MT"/>
              <a:buChar char="•"/>
              <a:tabLst>
                <a:tab pos="356235" algn="l"/>
              </a:tabLst>
            </a:pPr>
            <a:r>
              <a:rPr sz="2700" spc="-5" dirty="0">
                <a:latin typeface="Comic Sans MS"/>
                <a:cs typeface="Comic Sans MS"/>
              </a:rPr>
              <a:t>contohnya</a:t>
            </a:r>
            <a:endParaRPr sz="2700">
              <a:latin typeface="Comic Sans MS"/>
              <a:cs typeface="Comic Sans MS"/>
            </a:endParaRPr>
          </a:p>
          <a:p>
            <a:pPr marL="355600" algn="just">
              <a:lnSpc>
                <a:spcPts val="3080"/>
              </a:lnSpc>
            </a:pPr>
            <a:r>
              <a:rPr sz="2700" dirty="0">
                <a:latin typeface="Comic Sans MS"/>
                <a:cs typeface="Comic Sans MS"/>
              </a:rPr>
              <a:t>:</a:t>
            </a:r>
            <a:r>
              <a:rPr sz="2700" spc="-30" dirty="0">
                <a:latin typeface="Comic Sans MS"/>
                <a:cs typeface="Comic Sans MS"/>
              </a:rPr>
              <a:t> </a:t>
            </a:r>
            <a:r>
              <a:rPr sz="2700" i="1" spc="-5" dirty="0">
                <a:latin typeface="Comic Sans MS"/>
                <a:cs typeface="Comic Sans MS"/>
              </a:rPr>
              <a:t>Holobacterium</a:t>
            </a:r>
            <a:endParaRPr sz="2700">
              <a:latin typeface="Comic Sans MS"/>
              <a:cs typeface="Comic Sans MS"/>
            </a:endParaRPr>
          </a:p>
          <a:p>
            <a:pPr marL="355600" marR="489584" indent="-343535" algn="just">
              <a:lnSpc>
                <a:spcPts val="2920"/>
              </a:lnSpc>
              <a:spcBef>
                <a:spcPts val="690"/>
              </a:spcBef>
            </a:pPr>
            <a:r>
              <a:rPr sz="2700" i="1" spc="-5" dirty="0">
                <a:latin typeface="Comic Sans MS"/>
                <a:cs typeface="Comic Sans MS"/>
              </a:rPr>
              <a:t>3.</a:t>
            </a:r>
            <a:r>
              <a:rPr sz="2700" i="1" spc="-20" dirty="0">
                <a:latin typeface="Comic Sans MS"/>
                <a:cs typeface="Comic Sans MS"/>
              </a:rPr>
              <a:t> </a:t>
            </a:r>
            <a:r>
              <a:rPr sz="2700" b="1" dirty="0">
                <a:latin typeface="Comic Sans MS"/>
                <a:cs typeface="Comic Sans MS"/>
              </a:rPr>
              <a:t>Termofil</a:t>
            </a:r>
            <a:r>
              <a:rPr sz="2700" b="1" spc="-20" dirty="0">
                <a:latin typeface="Comic Sans MS"/>
                <a:cs typeface="Comic Sans MS"/>
              </a:rPr>
              <a:t> </a:t>
            </a:r>
            <a:r>
              <a:rPr sz="2700" b="1" dirty="0">
                <a:latin typeface="Comic Sans MS"/>
                <a:cs typeface="Comic Sans MS"/>
              </a:rPr>
              <a:t>ekstrem</a:t>
            </a:r>
            <a:r>
              <a:rPr sz="2700" b="1" spc="-20" dirty="0">
                <a:latin typeface="Comic Sans MS"/>
                <a:cs typeface="Comic Sans MS"/>
              </a:rPr>
              <a:t> </a:t>
            </a:r>
            <a:r>
              <a:rPr sz="2700" b="1" dirty="0">
                <a:latin typeface="Comic Sans MS"/>
                <a:cs typeface="Comic Sans MS"/>
              </a:rPr>
              <a:t>( </a:t>
            </a:r>
            <a:r>
              <a:rPr sz="2700" b="1" spc="-1160" dirty="0">
                <a:latin typeface="Comic Sans MS"/>
                <a:cs typeface="Comic Sans MS"/>
              </a:rPr>
              <a:t> </a:t>
            </a:r>
            <a:r>
              <a:rPr sz="2700" b="1" spc="-5" dirty="0">
                <a:latin typeface="Comic Sans MS"/>
                <a:cs typeface="Comic Sans MS"/>
              </a:rPr>
              <a:t>thermoasidofil</a:t>
            </a:r>
            <a:r>
              <a:rPr sz="2700" b="1" spc="25" dirty="0">
                <a:latin typeface="Comic Sans MS"/>
                <a:cs typeface="Comic Sans MS"/>
              </a:rPr>
              <a:t> </a:t>
            </a:r>
            <a:r>
              <a:rPr sz="2700" b="1" spc="-10" dirty="0">
                <a:latin typeface="Comic Sans MS"/>
                <a:cs typeface="Comic Sans MS"/>
              </a:rPr>
              <a:t>):</a:t>
            </a:r>
            <a:endParaRPr sz="2700">
              <a:latin typeface="Comic Sans MS"/>
              <a:cs typeface="Comic Sans MS"/>
            </a:endParaRPr>
          </a:p>
          <a:p>
            <a:pPr marL="355600" marR="767715" indent="-343535" algn="just">
              <a:lnSpc>
                <a:spcPts val="2920"/>
              </a:lnSpc>
              <a:spcBef>
                <a:spcPts val="640"/>
              </a:spcBef>
              <a:buFont typeface="Arial MT"/>
              <a:buChar char="•"/>
              <a:tabLst>
                <a:tab pos="356235" algn="l"/>
              </a:tabLst>
            </a:pPr>
            <a:r>
              <a:rPr sz="2700" dirty="0">
                <a:latin typeface="Comic Sans MS"/>
                <a:cs typeface="Comic Sans MS"/>
              </a:rPr>
              <a:t>hidup</a:t>
            </a:r>
            <a:r>
              <a:rPr sz="2700" spc="-50" dirty="0">
                <a:latin typeface="Comic Sans MS"/>
                <a:cs typeface="Comic Sans MS"/>
              </a:rPr>
              <a:t> </a:t>
            </a:r>
            <a:r>
              <a:rPr sz="2700" dirty="0">
                <a:latin typeface="Comic Sans MS"/>
                <a:cs typeface="Comic Sans MS"/>
              </a:rPr>
              <a:t>pada</a:t>
            </a:r>
            <a:r>
              <a:rPr sz="2700" spc="-40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tempat </a:t>
            </a:r>
            <a:r>
              <a:rPr sz="2700" spc="-790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bersuhu tinggi dan </a:t>
            </a:r>
            <a:r>
              <a:rPr sz="2700" spc="-795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bersifat</a:t>
            </a:r>
            <a:r>
              <a:rPr sz="2700" spc="15" dirty="0">
                <a:latin typeface="Comic Sans MS"/>
                <a:cs typeface="Comic Sans MS"/>
              </a:rPr>
              <a:t> </a:t>
            </a:r>
            <a:r>
              <a:rPr sz="2700" dirty="0">
                <a:latin typeface="Comic Sans MS"/>
                <a:cs typeface="Comic Sans MS"/>
              </a:rPr>
              <a:t>asam</a:t>
            </a:r>
            <a:endParaRPr sz="2700">
              <a:latin typeface="Comic Sans MS"/>
              <a:cs typeface="Comic Sans MS"/>
            </a:endParaRPr>
          </a:p>
          <a:p>
            <a:pPr marL="355600" marR="5080" indent="-343535">
              <a:lnSpc>
                <a:spcPts val="2920"/>
              </a:lnSpc>
              <a:spcBef>
                <a:spcPts val="64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700" dirty="0">
                <a:latin typeface="Comic Sans MS"/>
                <a:cs typeface="Comic Sans MS"/>
              </a:rPr>
              <a:t>contohnya</a:t>
            </a:r>
            <a:r>
              <a:rPr sz="2700" spc="-30" dirty="0">
                <a:latin typeface="Comic Sans MS"/>
                <a:cs typeface="Comic Sans MS"/>
              </a:rPr>
              <a:t> </a:t>
            </a:r>
            <a:r>
              <a:rPr sz="2700" dirty="0">
                <a:latin typeface="Comic Sans MS"/>
                <a:cs typeface="Comic Sans MS"/>
              </a:rPr>
              <a:t>:</a:t>
            </a:r>
            <a:r>
              <a:rPr sz="2700" spc="-35" dirty="0">
                <a:latin typeface="Comic Sans MS"/>
                <a:cs typeface="Comic Sans MS"/>
              </a:rPr>
              <a:t> </a:t>
            </a:r>
            <a:r>
              <a:rPr sz="2700" i="1" spc="-5" dirty="0">
                <a:latin typeface="Comic Sans MS"/>
                <a:cs typeface="Comic Sans MS"/>
              </a:rPr>
              <a:t>Sulfolobus</a:t>
            </a:r>
            <a:r>
              <a:rPr sz="2700" spc="-5" dirty="0">
                <a:latin typeface="Comic Sans MS"/>
                <a:cs typeface="Comic Sans MS"/>
              </a:rPr>
              <a:t>, </a:t>
            </a:r>
            <a:r>
              <a:rPr sz="2700" spc="-790" dirty="0">
                <a:latin typeface="Comic Sans MS"/>
                <a:cs typeface="Comic Sans MS"/>
              </a:rPr>
              <a:t> </a:t>
            </a:r>
            <a:r>
              <a:rPr sz="2700" dirty="0">
                <a:latin typeface="Comic Sans MS"/>
                <a:cs typeface="Comic Sans MS"/>
              </a:rPr>
              <a:t>yang hidup </a:t>
            </a:r>
            <a:r>
              <a:rPr sz="2700" spc="-5" dirty="0">
                <a:latin typeface="Comic Sans MS"/>
                <a:cs typeface="Comic Sans MS"/>
              </a:rPr>
              <a:t>di </a:t>
            </a:r>
            <a:r>
              <a:rPr sz="2700" dirty="0">
                <a:latin typeface="Comic Sans MS"/>
                <a:cs typeface="Comic Sans MS"/>
              </a:rPr>
              <a:t>mata air </a:t>
            </a:r>
            <a:r>
              <a:rPr sz="2700" spc="5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sulfur</a:t>
            </a:r>
            <a:endParaRPr sz="2700">
              <a:latin typeface="Comic Sans MS"/>
              <a:cs typeface="Comic Sans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7800" y="3733800"/>
            <a:ext cx="3352800" cy="22098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181600" y="6019800"/>
            <a:ext cx="3429000" cy="45720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horz" wrap="square" lIns="0" tIns="80645" rIns="0" bIns="0" rtlCol="0">
            <a:spAutoFit/>
          </a:bodyPr>
          <a:lstStyle/>
          <a:p>
            <a:pPr marL="806450">
              <a:lnSpc>
                <a:spcPct val="100000"/>
              </a:lnSpc>
              <a:spcBef>
                <a:spcPts val="635"/>
              </a:spcBef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Termofil</a:t>
            </a:r>
            <a:r>
              <a:rPr sz="1800" spc="-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ekstrim</a:t>
            </a:r>
            <a:endParaRPr sz="1800">
              <a:latin typeface="Comic Sans MS"/>
              <a:cs typeface="Comic Sans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381000"/>
            <a:ext cx="2971800" cy="21336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648200" y="2590800"/>
            <a:ext cx="2971800" cy="45720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horz" wrap="square" lIns="0" tIns="80010" rIns="0" bIns="0" rtlCol="0">
            <a:spAutoFit/>
          </a:bodyPr>
          <a:lstStyle/>
          <a:p>
            <a:pPr marL="682625">
              <a:lnSpc>
                <a:spcPct val="100000"/>
              </a:lnSpc>
              <a:spcBef>
                <a:spcPts val="630"/>
              </a:spcBef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Halofil</a:t>
            </a:r>
            <a:r>
              <a:rPr sz="1800" spc="-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ekstrim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274700"/>
            <a:ext cx="8229600" cy="1216025"/>
            <a:chOff x="457200" y="274700"/>
            <a:chExt cx="8229600" cy="1216025"/>
          </a:xfrm>
        </p:grpSpPr>
        <p:sp>
          <p:nvSpPr>
            <p:cNvPr id="3" name="object 3"/>
            <p:cNvSpPr/>
            <p:nvPr/>
          </p:nvSpPr>
          <p:spPr>
            <a:xfrm>
              <a:off x="457200" y="274700"/>
              <a:ext cx="8229600" cy="1143000"/>
            </a:xfrm>
            <a:custGeom>
              <a:avLst/>
              <a:gdLst/>
              <a:ahLst/>
              <a:cxnLst/>
              <a:rect l="l" t="t" r="r" b="b"/>
              <a:pathLst>
                <a:path w="8229600" h="1143000">
                  <a:moveTo>
                    <a:pt x="82296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8229600" y="114300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D995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8051" y="353567"/>
              <a:ext cx="2570988" cy="11369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6411" y="353567"/>
              <a:ext cx="4448555" cy="11369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65264" y="353567"/>
              <a:ext cx="899159" cy="11369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253" y="624459"/>
              <a:ext cx="1884553" cy="4251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59504" y="625982"/>
              <a:ext cx="3736721" cy="4135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91839" y="766952"/>
              <a:ext cx="87884" cy="1087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30090" y="616838"/>
              <a:ext cx="2875280" cy="4318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59504" y="656716"/>
              <a:ext cx="836294" cy="382905"/>
            </a:xfrm>
            <a:custGeom>
              <a:avLst/>
              <a:gdLst/>
              <a:ahLst/>
              <a:cxnLst/>
              <a:rect l="l" t="t" r="r" b="b"/>
              <a:pathLst>
                <a:path w="836295" h="382905">
                  <a:moveTo>
                    <a:pt x="532892" y="105029"/>
                  </a:moveTo>
                  <a:lnTo>
                    <a:pt x="554561" y="109148"/>
                  </a:lnTo>
                  <a:lnTo>
                    <a:pt x="570039" y="121507"/>
                  </a:lnTo>
                  <a:lnTo>
                    <a:pt x="579326" y="142105"/>
                  </a:lnTo>
                  <a:lnTo>
                    <a:pt x="582422" y="170942"/>
                  </a:lnTo>
                  <a:lnTo>
                    <a:pt x="582422" y="179324"/>
                  </a:lnTo>
                  <a:lnTo>
                    <a:pt x="582422" y="184912"/>
                  </a:lnTo>
                  <a:lnTo>
                    <a:pt x="561986" y="223065"/>
                  </a:lnTo>
                  <a:lnTo>
                    <a:pt x="547751" y="225425"/>
                  </a:lnTo>
                  <a:lnTo>
                    <a:pt x="534082" y="223422"/>
                  </a:lnTo>
                  <a:lnTo>
                    <a:pt x="524319" y="217408"/>
                  </a:lnTo>
                  <a:lnTo>
                    <a:pt x="518461" y="207369"/>
                  </a:lnTo>
                  <a:lnTo>
                    <a:pt x="516509" y="193294"/>
                  </a:lnTo>
                  <a:lnTo>
                    <a:pt x="515366" y="168275"/>
                  </a:lnTo>
                  <a:lnTo>
                    <a:pt x="489436" y="175150"/>
                  </a:lnTo>
                  <a:lnTo>
                    <a:pt x="467471" y="186991"/>
                  </a:lnTo>
                  <a:lnTo>
                    <a:pt x="449482" y="203761"/>
                  </a:lnTo>
                  <a:lnTo>
                    <a:pt x="435483" y="225425"/>
                  </a:lnTo>
                  <a:lnTo>
                    <a:pt x="435737" y="350138"/>
                  </a:lnTo>
                  <a:lnTo>
                    <a:pt x="435737" y="359537"/>
                  </a:lnTo>
                  <a:lnTo>
                    <a:pt x="401574" y="382778"/>
                  </a:lnTo>
                  <a:lnTo>
                    <a:pt x="394309" y="382158"/>
                  </a:lnTo>
                  <a:lnTo>
                    <a:pt x="369824" y="359410"/>
                  </a:lnTo>
                  <a:lnTo>
                    <a:pt x="369824" y="350138"/>
                  </a:lnTo>
                  <a:lnTo>
                    <a:pt x="369824" y="187833"/>
                  </a:lnTo>
                  <a:lnTo>
                    <a:pt x="369824" y="182625"/>
                  </a:lnTo>
                  <a:lnTo>
                    <a:pt x="369950" y="175006"/>
                  </a:lnTo>
                  <a:lnTo>
                    <a:pt x="370332" y="164846"/>
                  </a:lnTo>
                  <a:lnTo>
                    <a:pt x="370713" y="154686"/>
                  </a:lnTo>
                  <a:lnTo>
                    <a:pt x="370840" y="147066"/>
                  </a:lnTo>
                  <a:lnTo>
                    <a:pt x="370840" y="141986"/>
                  </a:lnTo>
                  <a:lnTo>
                    <a:pt x="370840" y="132715"/>
                  </a:lnTo>
                  <a:lnTo>
                    <a:pt x="402844" y="109474"/>
                  </a:lnTo>
                  <a:lnTo>
                    <a:pt x="415176" y="111238"/>
                  </a:lnTo>
                  <a:lnTo>
                    <a:pt x="424735" y="116538"/>
                  </a:lnTo>
                  <a:lnTo>
                    <a:pt x="431508" y="125386"/>
                  </a:lnTo>
                  <a:lnTo>
                    <a:pt x="435483" y="137795"/>
                  </a:lnTo>
                  <a:lnTo>
                    <a:pt x="458007" y="123459"/>
                  </a:lnTo>
                  <a:lnTo>
                    <a:pt x="481758" y="113220"/>
                  </a:lnTo>
                  <a:lnTo>
                    <a:pt x="506724" y="107076"/>
                  </a:lnTo>
                  <a:lnTo>
                    <a:pt x="532892" y="105029"/>
                  </a:lnTo>
                  <a:close/>
                </a:path>
                <a:path w="836295" h="382905">
                  <a:moveTo>
                    <a:pt x="729107" y="102743"/>
                  </a:moveTo>
                  <a:lnTo>
                    <a:pt x="772737" y="110618"/>
                  </a:lnTo>
                  <a:lnTo>
                    <a:pt x="820753" y="135064"/>
                  </a:lnTo>
                  <a:lnTo>
                    <a:pt x="831215" y="156083"/>
                  </a:lnTo>
                  <a:lnTo>
                    <a:pt x="831215" y="164211"/>
                  </a:lnTo>
                  <a:lnTo>
                    <a:pt x="828421" y="171323"/>
                  </a:lnTo>
                  <a:lnTo>
                    <a:pt x="822833" y="177673"/>
                  </a:lnTo>
                  <a:lnTo>
                    <a:pt x="816864" y="184404"/>
                  </a:lnTo>
                  <a:lnTo>
                    <a:pt x="809244" y="187833"/>
                  </a:lnTo>
                  <a:lnTo>
                    <a:pt x="799846" y="187833"/>
                  </a:lnTo>
                  <a:lnTo>
                    <a:pt x="794230" y="187098"/>
                  </a:lnTo>
                  <a:lnTo>
                    <a:pt x="788066" y="184912"/>
                  </a:lnTo>
                  <a:lnTo>
                    <a:pt x="781379" y="181296"/>
                  </a:lnTo>
                  <a:lnTo>
                    <a:pt x="774192" y="176275"/>
                  </a:lnTo>
                  <a:lnTo>
                    <a:pt x="765736" y="171201"/>
                  </a:lnTo>
                  <a:lnTo>
                    <a:pt x="755411" y="167592"/>
                  </a:lnTo>
                  <a:lnTo>
                    <a:pt x="743205" y="165435"/>
                  </a:lnTo>
                  <a:lnTo>
                    <a:pt x="729107" y="164719"/>
                  </a:lnTo>
                  <a:lnTo>
                    <a:pt x="719389" y="167054"/>
                  </a:lnTo>
                  <a:lnTo>
                    <a:pt x="687832" y="202184"/>
                  </a:lnTo>
                  <a:lnTo>
                    <a:pt x="667829" y="250904"/>
                  </a:lnTo>
                  <a:lnTo>
                    <a:pt x="666496" y="264668"/>
                  </a:lnTo>
                  <a:lnTo>
                    <a:pt x="667664" y="276931"/>
                  </a:lnTo>
                  <a:lnTo>
                    <a:pt x="694940" y="311675"/>
                  </a:lnTo>
                  <a:lnTo>
                    <a:pt x="732409" y="319659"/>
                  </a:lnTo>
                  <a:lnTo>
                    <a:pt x="741170" y="318871"/>
                  </a:lnTo>
                  <a:lnTo>
                    <a:pt x="750871" y="316499"/>
                  </a:lnTo>
                  <a:lnTo>
                    <a:pt x="761501" y="312533"/>
                  </a:lnTo>
                  <a:lnTo>
                    <a:pt x="773049" y="306959"/>
                  </a:lnTo>
                  <a:lnTo>
                    <a:pt x="783955" y="301458"/>
                  </a:lnTo>
                  <a:lnTo>
                    <a:pt x="792670" y="297529"/>
                  </a:lnTo>
                  <a:lnTo>
                    <a:pt x="799195" y="295171"/>
                  </a:lnTo>
                  <a:lnTo>
                    <a:pt x="803529" y="294386"/>
                  </a:lnTo>
                  <a:lnTo>
                    <a:pt x="812419" y="294386"/>
                  </a:lnTo>
                  <a:lnTo>
                    <a:pt x="820039" y="297561"/>
                  </a:lnTo>
                  <a:lnTo>
                    <a:pt x="826389" y="304038"/>
                  </a:lnTo>
                  <a:lnTo>
                    <a:pt x="832739" y="310388"/>
                  </a:lnTo>
                  <a:lnTo>
                    <a:pt x="835914" y="317754"/>
                  </a:lnTo>
                  <a:lnTo>
                    <a:pt x="835914" y="326009"/>
                  </a:lnTo>
                  <a:lnTo>
                    <a:pt x="793877" y="364744"/>
                  </a:lnTo>
                  <a:lnTo>
                    <a:pt x="745174" y="380710"/>
                  </a:lnTo>
                  <a:lnTo>
                    <a:pt x="732409" y="381762"/>
                  </a:lnTo>
                  <a:lnTo>
                    <a:pt x="706262" y="379833"/>
                  </a:lnTo>
                  <a:lnTo>
                    <a:pt x="660542" y="364402"/>
                  </a:lnTo>
                  <a:lnTo>
                    <a:pt x="623947" y="333212"/>
                  </a:lnTo>
                  <a:lnTo>
                    <a:pt x="604428" y="290071"/>
                  </a:lnTo>
                  <a:lnTo>
                    <a:pt x="601980" y="264668"/>
                  </a:lnTo>
                  <a:lnTo>
                    <a:pt x="604170" y="239787"/>
                  </a:lnTo>
                  <a:lnTo>
                    <a:pt x="621696" y="188837"/>
                  </a:lnTo>
                  <a:lnTo>
                    <a:pt x="657651" y="136550"/>
                  </a:lnTo>
                  <a:lnTo>
                    <a:pt x="703701" y="106503"/>
                  </a:lnTo>
                  <a:lnTo>
                    <a:pt x="729107" y="102743"/>
                  </a:lnTo>
                  <a:close/>
                </a:path>
                <a:path w="836295" h="382905">
                  <a:moveTo>
                    <a:pt x="211836" y="0"/>
                  </a:moveTo>
                  <a:lnTo>
                    <a:pt x="248285" y="32893"/>
                  </a:lnTo>
                  <a:lnTo>
                    <a:pt x="251118" y="47799"/>
                  </a:lnTo>
                  <a:lnTo>
                    <a:pt x="254666" y="66039"/>
                  </a:lnTo>
                  <a:lnTo>
                    <a:pt x="263906" y="112522"/>
                  </a:lnTo>
                  <a:lnTo>
                    <a:pt x="280670" y="188976"/>
                  </a:lnTo>
                  <a:lnTo>
                    <a:pt x="290337" y="231072"/>
                  </a:lnTo>
                  <a:lnTo>
                    <a:pt x="300863" y="275717"/>
                  </a:lnTo>
                  <a:lnTo>
                    <a:pt x="313436" y="308483"/>
                  </a:lnTo>
                  <a:lnTo>
                    <a:pt x="317343" y="318484"/>
                  </a:lnTo>
                  <a:lnTo>
                    <a:pt x="320119" y="327152"/>
                  </a:lnTo>
                  <a:lnTo>
                    <a:pt x="321776" y="334486"/>
                  </a:lnTo>
                  <a:lnTo>
                    <a:pt x="322325" y="340487"/>
                  </a:lnTo>
                  <a:lnTo>
                    <a:pt x="321657" y="347345"/>
                  </a:lnTo>
                  <a:lnTo>
                    <a:pt x="287147" y="373634"/>
                  </a:lnTo>
                  <a:lnTo>
                    <a:pt x="277334" y="370466"/>
                  </a:lnTo>
                  <a:lnTo>
                    <a:pt x="247777" y="327533"/>
                  </a:lnTo>
                  <a:lnTo>
                    <a:pt x="230149" y="278669"/>
                  </a:lnTo>
                  <a:lnTo>
                    <a:pt x="225171" y="260096"/>
                  </a:lnTo>
                  <a:lnTo>
                    <a:pt x="214572" y="261502"/>
                  </a:lnTo>
                  <a:lnTo>
                    <a:pt x="201056" y="262874"/>
                  </a:lnTo>
                  <a:lnTo>
                    <a:pt x="184612" y="264221"/>
                  </a:lnTo>
                  <a:lnTo>
                    <a:pt x="165227" y="265557"/>
                  </a:lnTo>
                  <a:lnTo>
                    <a:pt x="146823" y="267033"/>
                  </a:lnTo>
                  <a:lnTo>
                    <a:pt x="130683" y="268604"/>
                  </a:lnTo>
                  <a:lnTo>
                    <a:pt x="116828" y="270271"/>
                  </a:lnTo>
                  <a:lnTo>
                    <a:pt x="105283" y="272034"/>
                  </a:lnTo>
                  <a:lnTo>
                    <a:pt x="98520" y="287371"/>
                  </a:lnTo>
                  <a:lnTo>
                    <a:pt x="89662" y="306149"/>
                  </a:lnTo>
                  <a:lnTo>
                    <a:pt x="65659" y="354075"/>
                  </a:lnTo>
                  <a:lnTo>
                    <a:pt x="35433" y="371856"/>
                  </a:lnTo>
                  <a:lnTo>
                    <a:pt x="28763" y="371282"/>
                  </a:lnTo>
                  <a:lnTo>
                    <a:pt x="0" y="338963"/>
                  </a:lnTo>
                  <a:lnTo>
                    <a:pt x="2262" y="328872"/>
                  </a:lnTo>
                  <a:lnTo>
                    <a:pt x="9048" y="311197"/>
                  </a:lnTo>
                  <a:lnTo>
                    <a:pt x="20359" y="285974"/>
                  </a:lnTo>
                  <a:lnTo>
                    <a:pt x="36195" y="253237"/>
                  </a:lnTo>
                  <a:lnTo>
                    <a:pt x="33782" y="248031"/>
                  </a:lnTo>
                  <a:lnTo>
                    <a:pt x="32893" y="243332"/>
                  </a:lnTo>
                  <a:lnTo>
                    <a:pt x="33147" y="238887"/>
                  </a:lnTo>
                  <a:lnTo>
                    <a:pt x="35024" y="233219"/>
                  </a:lnTo>
                  <a:lnTo>
                    <a:pt x="39687" y="228218"/>
                  </a:lnTo>
                  <a:lnTo>
                    <a:pt x="47113" y="223885"/>
                  </a:lnTo>
                  <a:lnTo>
                    <a:pt x="57277" y="220218"/>
                  </a:lnTo>
                  <a:lnTo>
                    <a:pt x="75322" y="189472"/>
                  </a:lnTo>
                  <a:lnTo>
                    <a:pt x="114462" y="126313"/>
                  </a:lnTo>
                  <a:lnTo>
                    <a:pt x="135509" y="93853"/>
                  </a:lnTo>
                  <a:lnTo>
                    <a:pt x="163508" y="52774"/>
                  </a:lnTo>
                  <a:lnTo>
                    <a:pt x="201695" y="5859"/>
                  </a:lnTo>
                  <a:lnTo>
                    <a:pt x="211836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80681" y="743203"/>
              <a:ext cx="76962" cy="2493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74711" y="893317"/>
              <a:ext cx="92075" cy="10833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71536" y="734059"/>
              <a:ext cx="91059" cy="99822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35940" y="1612214"/>
            <a:ext cx="787971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Menguntu</a:t>
            </a:r>
            <a:r>
              <a:rPr sz="3200" spc="10" dirty="0"/>
              <a:t>n</a:t>
            </a:r>
            <a:r>
              <a:rPr sz="3200" dirty="0"/>
              <a:t>g</a:t>
            </a:r>
            <a:r>
              <a:rPr sz="3200" spc="-15" dirty="0"/>
              <a:t>k</a:t>
            </a:r>
            <a:r>
              <a:rPr sz="3200" dirty="0"/>
              <a:t>an</a:t>
            </a:r>
            <a:r>
              <a:rPr sz="3200" spc="-475" dirty="0"/>
              <a:t> </a:t>
            </a:r>
            <a:r>
              <a:rPr sz="3200" b="0" dirty="0">
                <a:latin typeface="Comic Sans MS"/>
                <a:cs typeface="Comic Sans MS"/>
              </a:rPr>
              <a:t>:</a:t>
            </a:r>
            <a:r>
              <a:rPr sz="3200" b="0" spc="5" dirty="0">
                <a:latin typeface="Comic Sans MS"/>
                <a:cs typeface="Comic Sans MS"/>
              </a:rPr>
              <a:t> </a:t>
            </a:r>
            <a:r>
              <a:rPr sz="3200" b="0" spc="-5" dirty="0">
                <a:latin typeface="Comic Sans MS"/>
                <a:cs typeface="Comic Sans MS"/>
              </a:rPr>
              <a:t>b</a:t>
            </a:r>
            <a:r>
              <a:rPr sz="3200" b="0" spc="-15" dirty="0">
                <a:latin typeface="Comic Sans MS"/>
                <a:cs typeface="Comic Sans MS"/>
              </a:rPr>
              <a:t>e</a:t>
            </a:r>
            <a:r>
              <a:rPr sz="3200" b="0" spc="-5" dirty="0">
                <a:latin typeface="Comic Sans MS"/>
                <a:cs typeface="Comic Sans MS"/>
              </a:rPr>
              <a:t>rpe</a:t>
            </a:r>
            <a:r>
              <a:rPr sz="3200" b="0" spc="-15" dirty="0">
                <a:latin typeface="Comic Sans MS"/>
                <a:cs typeface="Comic Sans MS"/>
              </a:rPr>
              <a:t>r</a:t>
            </a:r>
            <a:r>
              <a:rPr sz="3200" b="0" dirty="0">
                <a:latin typeface="Comic Sans MS"/>
                <a:cs typeface="Comic Sans MS"/>
              </a:rPr>
              <a:t>an</a:t>
            </a:r>
            <a:r>
              <a:rPr sz="3200" b="0" spc="10" dirty="0">
                <a:latin typeface="Comic Sans MS"/>
                <a:cs typeface="Comic Sans MS"/>
              </a:rPr>
              <a:t> </a:t>
            </a:r>
            <a:r>
              <a:rPr sz="3200" b="0" spc="-5" dirty="0">
                <a:latin typeface="Comic Sans MS"/>
                <a:cs typeface="Comic Sans MS"/>
              </a:rPr>
              <a:t>dala</a:t>
            </a:r>
            <a:r>
              <a:rPr sz="3200" b="0" spc="5" dirty="0">
                <a:latin typeface="Comic Sans MS"/>
                <a:cs typeface="Comic Sans MS"/>
              </a:rPr>
              <a:t>m</a:t>
            </a:r>
            <a:r>
              <a:rPr sz="3200" b="0" spc="-15" dirty="0">
                <a:latin typeface="Comic Sans MS"/>
                <a:cs typeface="Comic Sans MS"/>
              </a:rPr>
              <a:t> </a:t>
            </a:r>
            <a:r>
              <a:rPr sz="3200" b="0" dirty="0">
                <a:latin typeface="Comic Sans MS"/>
                <a:cs typeface="Comic Sans MS"/>
              </a:rPr>
              <a:t>pro</a:t>
            </a:r>
            <a:r>
              <a:rPr sz="3200" b="0" spc="-10" dirty="0">
                <a:latin typeface="Comic Sans MS"/>
                <a:cs typeface="Comic Sans MS"/>
              </a:rPr>
              <a:t>s</a:t>
            </a:r>
            <a:r>
              <a:rPr sz="3200" b="0" dirty="0">
                <a:latin typeface="Comic Sans MS"/>
                <a:cs typeface="Comic Sans MS"/>
              </a:rPr>
              <a:t>es  pembusukan sampah dan </a:t>
            </a:r>
            <a:r>
              <a:rPr sz="3200" b="0" spc="-5" dirty="0">
                <a:latin typeface="Comic Sans MS"/>
                <a:cs typeface="Comic Sans MS"/>
              </a:rPr>
              <a:t>kotoran </a:t>
            </a:r>
            <a:r>
              <a:rPr sz="3200" b="0" dirty="0">
                <a:latin typeface="Comic Sans MS"/>
                <a:cs typeface="Comic Sans MS"/>
              </a:rPr>
              <a:t>hewan </a:t>
            </a:r>
            <a:r>
              <a:rPr sz="3200" b="0" spc="-944" dirty="0">
                <a:latin typeface="Comic Sans MS"/>
                <a:cs typeface="Comic Sans MS"/>
              </a:rPr>
              <a:t> </a:t>
            </a:r>
            <a:r>
              <a:rPr sz="3200" b="0" dirty="0">
                <a:latin typeface="Comic Sans MS"/>
                <a:cs typeface="Comic Sans MS"/>
              </a:rPr>
              <a:t>sehingga</a:t>
            </a:r>
            <a:r>
              <a:rPr sz="3200" b="0" spc="-15" dirty="0">
                <a:latin typeface="Comic Sans MS"/>
                <a:cs typeface="Comic Sans MS"/>
              </a:rPr>
              <a:t> </a:t>
            </a:r>
            <a:r>
              <a:rPr sz="3200" b="0" dirty="0">
                <a:latin typeface="Comic Sans MS"/>
                <a:cs typeface="Comic Sans MS"/>
              </a:rPr>
              <a:t>menghasilkan</a:t>
            </a:r>
            <a:r>
              <a:rPr sz="3200" b="0" spc="-30" dirty="0">
                <a:latin typeface="Comic Sans MS"/>
                <a:cs typeface="Comic Sans MS"/>
              </a:rPr>
              <a:t> </a:t>
            </a:r>
            <a:r>
              <a:rPr sz="3200" b="0" dirty="0">
                <a:latin typeface="Comic Sans MS"/>
                <a:cs typeface="Comic Sans MS"/>
              </a:rPr>
              <a:t>energi</a:t>
            </a:r>
            <a:r>
              <a:rPr sz="3200" b="0" spc="-20" dirty="0">
                <a:latin typeface="Comic Sans MS"/>
                <a:cs typeface="Comic Sans MS"/>
              </a:rPr>
              <a:t> </a:t>
            </a:r>
            <a:r>
              <a:rPr sz="3200" b="0" dirty="0">
                <a:latin typeface="Comic Sans MS"/>
                <a:cs typeface="Comic Sans MS"/>
              </a:rPr>
              <a:t>alternatif </a:t>
            </a:r>
            <a:r>
              <a:rPr sz="3200" b="0" spc="-944" dirty="0">
                <a:latin typeface="Comic Sans MS"/>
                <a:cs typeface="Comic Sans MS"/>
              </a:rPr>
              <a:t> </a:t>
            </a:r>
            <a:r>
              <a:rPr sz="3200" b="0" spc="-5" dirty="0">
                <a:latin typeface="Comic Sans MS"/>
                <a:cs typeface="Comic Sans MS"/>
              </a:rPr>
              <a:t>metana</a:t>
            </a:r>
            <a:r>
              <a:rPr sz="3200" b="0" spc="-10" dirty="0">
                <a:latin typeface="Comic Sans MS"/>
                <a:cs typeface="Comic Sans MS"/>
              </a:rPr>
              <a:t> </a:t>
            </a:r>
            <a:r>
              <a:rPr sz="3200" b="0" spc="-5" dirty="0">
                <a:latin typeface="Comic Sans MS"/>
                <a:cs typeface="Comic Sans MS"/>
              </a:rPr>
              <a:t>berupa</a:t>
            </a:r>
            <a:r>
              <a:rPr sz="3200" b="0" dirty="0">
                <a:latin typeface="Comic Sans MS"/>
                <a:cs typeface="Comic Sans MS"/>
              </a:rPr>
              <a:t> </a:t>
            </a:r>
            <a:r>
              <a:rPr sz="3200" b="0" spc="-5" dirty="0">
                <a:latin typeface="Comic Sans MS"/>
                <a:cs typeface="Comic Sans MS"/>
              </a:rPr>
              <a:t>biogas.</a:t>
            </a:r>
            <a:r>
              <a:rPr sz="3200" b="0" spc="10" dirty="0">
                <a:latin typeface="Comic Sans MS"/>
                <a:cs typeface="Comic Sans MS"/>
              </a:rPr>
              <a:t> </a:t>
            </a:r>
            <a:r>
              <a:rPr sz="3200" b="0" dirty="0">
                <a:latin typeface="Comic Sans MS"/>
                <a:cs typeface="Comic Sans MS"/>
              </a:rPr>
              <a:t>Contohnya </a:t>
            </a:r>
            <a:r>
              <a:rPr sz="3200" b="0" spc="5" dirty="0">
                <a:latin typeface="Comic Sans MS"/>
                <a:cs typeface="Comic Sans MS"/>
              </a:rPr>
              <a:t> </a:t>
            </a:r>
            <a:r>
              <a:rPr sz="3200" b="0" i="1" dirty="0">
                <a:latin typeface="Comic Sans MS"/>
                <a:cs typeface="Comic Sans MS"/>
              </a:rPr>
              <a:t>Methanobacterium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5940" y="4148785"/>
            <a:ext cx="793051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omic Sans MS"/>
                <a:cs typeface="Comic Sans MS"/>
              </a:rPr>
              <a:t>Merugikan </a:t>
            </a:r>
            <a:r>
              <a:rPr sz="3200" dirty="0">
                <a:latin typeface="Comic Sans MS"/>
                <a:cs typeface="Comic Sans MS"/>
              </a:rPr>
              <a:t>: penyebab </a:t>
            </a:r>
            <a:r>
              <a:rPr sz="3200" spc="-5" dirty="0">
                <a:latin typeface="Comic Sans MS"/>
                <a:cs typeface="Comic Sans MS"/>
              </a:rPr>
              <a:t>kerusakan </a:t>
            </a:r>
            <a:r>
              <a:rPr sz="3200" dirty="0">
                <a:latin typeface="Comic Sans MS"/>
                <a:cs typeface="Comic Sans MS"/>
              </a:rPr>
              <a:t>makanan </a:t>
            </a:r>
            <a:r>
              <a:rPr sz="3200" spc="-944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yang</a:t>
            </a:r>
            <a:r>
              <a:rPr sz="3200" spc="-2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diawetkan</a:t>
            </a:r>
            <a:r>
              <a:rPr sz="3200" spc="-1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dengan</a:t>
            </a:r>
            <a:r>
              <a:rPr sz="3200" spc="-1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garam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841" y="1409252"/>
            <a:ext cx="7199554" cy="39722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1002</Words>
  <Application>Microsoft Office PowerPoint</Application>
  <PresentationFormat>On-screen Show (4:3)</PresentationFormat>
  <Paragraphs>133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 MT</vt:lpstr>
      <vt:lpstr>Calibri</vt:lpstr>
      <vt:lpstr>Comic Sans MS</vt:lpstr>
      <vt:lpstr>Times New Roman</vt:lpstr>
      <vt:lpstr>Wingdings</vt:lpstr>
      <vt:lpstr>Office Theme</vt:lpstr>
      <vt:lpstr>ARCHAEBACTERIA DAN EUBACTERIA</vt:lpstr>
      <vt:lpstr>PowerPoint Presentation</vt:lpstr>
      <vt:lpstr>PowerPoint Presentation</vt:lpstr>
      <vt:lpstr>PowerPoint Presentation</vt:lpstr>
      <vt:lpstr>tidak</vt:lpstr>
      <vt:lpstr>PowerPoint Presentation</vt:lpstr>
      <vt:lpstr>2. Halofil ekstrem :</vt:lpstr>
      <vt:lpstr>Menguntungkan : berperan dalam proses  pembusukan sampah dan kotoran hewan  sehingga menghasilkan energi alternatif  metana berupa biogas. Contohnya  Methanobacterium</vt:lpstr>
      <vt:lpstr>PowerPoint Presentation</vt:lpstr>
      <vt:lpstr>Taksonomi Bakteri</vt:lpstr>
      <vt:lpstr>Taksonomi Archaea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ARCHAEBACTERIA DAN EUBACTERIA  Disusun Untuk Memenuhi Tugas Terstruktur Mata Kuliah : Kapita Selekta Dosen Pengampu : Hj. Ria Yulia Gloria, M.Pd.       Disusun oleh kelompok 4: 1. Naela Husna Nafila  2. Vivi Sophie Elfada  Kelas : Biologi /V  KEMENTRIAN AGAMA REPUBLIK INDONESIA INSTITUT AGAMA ISLAM NEGERI (IAIN)  SYEKH NURJATI CIREBON 2013</dc:title>
  <dc:creator>Seven</dc:creator>
  <cp:lastModifiedBy>user</cp:lastModifiedBy>
  <cp:revision>9</cp:revision>
  <dcterms:created xsi:type="dcterms:W3CDTF">2023-05-23T03:15:36Z</dcterms:created>
  <dcterms:modified xsi:type="dcterms:W3CDTF">2023-05-23T05:56:27Z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2016-09-06T00:00:00Z</vt:filetime>
  </property>
  <property fmtid="{D5CDD505-2E9C-101B-9397-08002B2CF9AE}" pid="3" name="Creator">
    <vt:lpwstr>Microsoft® PowerPoint® 2010 Trial</vt:lpwstr>
  </property>
  <property fmtid="{D5CDD505-2E9C-101B-9397-08002B2CF9AE}" pid="4" name="LastSaved">
    <vt:filetime>2023-05-23T00:00:00Z</vt:filetime>
  </property>
</Properties>
</file>